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8" r:id="rId2"/>
    <p:sldId id="276" r:id="rId3"/>
    <p:sldId id="302" r:id="rId4"/>
    <p:sldId id="278" r:id="rId5"/>
    <p:sldId id="288" r:id="rId6"/>
    <p:sldId id="277" r:id="rId7"/>
    <p:sldId id="275" r:id="rId8"/>
    <p:sldId id="307" r:id="rId9"/>
    <p:sldId id="270" r:id="rId10"/>
    <p:sldId id="299" r:id="rId11"/>
    <p:sldId id="304" r:id="rId12"/>
    <p:sldId id="282" r:id="rId13"/>
    <p:sldId id="297" r:id="rId14"/>
    <p:sldId id="300" r:id="rId15"/>
    <p:sldId id="305" r:id="rId16"/>
    <p:sldId id="308" r:id="rId17"/>
    <p:sldId id="296" r:id="rId18"/>
    <p:sldId id="306" r:id="rId19"/>
    <p:sldId id="301" r:id="rId20"/>
    <p:sldId id="295" r:id="rId21"/>
    <p:sldId id="286" r:id="rId22"/>
    <p:sldId id="309" r:id="rId23"/>
    <p:sldId id="310" r:id="rId24"/>
    <p:sldId id="292" r:id="rId25"/>
    <p:sldId id="298" r:id="rId26"/>
  </p:sldIdLst>
  <p:sldSz cx="9144000" cy="6858000" type="screen4x3"/>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umgarten" initials="b" lastIdx="1" clrIdx="0">
    <p:extLst>
      <p:ext uri="{19B8F6BF-5375-455C-9EA6-DF929625EA0E}">
        <p15:presenceInfo xmlns:p15="http://schemas.microsoft.com/office/powerpoint/2012/main" userId="baumgarte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006600"/>
    <a:srgbClr val="E7E8D0"/>
    <a:srgbClr val="1B6F47"/>
    <a:srgbClr val="D9F5DC"/>
    <a:srgbClr val="FFFFFF"/>
    <a:srgbClr val="E2E5EC"/>
    <a:srgbClr val="FEFEBC"/>
    <a:srgbClr val="FFFEBA"/>
    <a:srgbClr val="348C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469" autoAdjust="0"/>
    <p:restoredTop sz="86614" autoAdjust="0"/>
  </p:normalViewPr>
  <p:slideViewPr>
    <p:cSldViewPr>
      <p:cViewPr varScale="1">
        <p:scale>
          <a:sx n="66" d="100"/>
          <a:sy n="66" d="100"/>
        </p:scale>
        <p:origin x="532" y="4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Arbeitsblat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Arbeitsblat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Arbeitsblat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683892230011118"/>
          <c:y val="0.13122368023696054"/>
          <c:w val="0.85266994750656167"/>
          <c:h val="0.68998228346456691"/>
        </c:manualLayout>
      </c:layout>
      <c:barChart>
        <c:barDir val="col"/>
        <c:grouping val="clustered"/>
        <c:varyColors val="0"/>
        <c:ser>
          <c:idx val="0"/>
          <c:order val="0"/>
          <c:tx>
            <c:strRef>
              <c:f>Tabelle1!$B$1</c:f>
              <c:strCache>
                <c:ptCount val="1"/>
                <c:pt idx="0">
                  <c:v>Coûts bruts</c:v>
                </c:pt>
              </c:strCache>
            </c:strRef>
          </c:tx>
          <c:spPr>
            <a:solidFill>
              <a:schemeClr val="accent6">
                <a:lumMod val="40000"/>
                <a:lumOff val="60000"/>
              </a:schemeClr>
            </a:solidFill>
            <a:ln>
              <a:solidFill>
                <a:schemeClr val="accent2">
                  <a:lumMod val="60000"/>
                  <a:lumOff val="4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Tabelle1!$A$2:$A$5</c:f>
              <c:strCache>
                <c:ptCount val="3"/>
                <c:pt idx="0">
                  <c:v>1. Jahr</c:v>
                </c:pt>
                <c:pt idx="1">
                  <c:v>2. Jahr</c:v>
                </c:pt>
                <c:pt idx="2">
                  <c:v>3. Jahr</c:v>
                </c:pt>
              </c:strCache>
            </c:strRef>
          </c:cat>
          <c:val>
            <c:numRef>
              <c:f>Tabelle1!$B$2:$B$5</c:f>
              <c:numCache>
                <c:formatCode>"€"#,##0_);[Red]\("€"#,##0\)</c:formatCode>
                <c:ptCount val="4"/>
                <c:pt idx="0">
                  <c:v>16827</c:v>
                </c:pt>
                <c:pt idx="1">
                  <c:v>17686</c:v>
                </c:pt>
                <c:pt idx="2">
                  <c:v>18528</c:v>
                </c:pt>
              </c:numCache>
            </c:numRef>
          </c:val>
          <c:extLst>
            <c:ext xmlns:c16="http://schemas.microsoft.com/office/drawing/2014/chart" uri="{C3380CC4-5D6E-409C-BE32-E72D297353CC}">
              <c16:uniqueId val="{00000000-EED7-4F7C-B535-AE865666D7EA}"/>
            </c:ext>
          </c:extLst>
        </c:ser>
        <c:ser>
          <c:idx val="1"/>
          <c:order val="1"/>
          <c:tx>
            <c:strRef>
              <c:f>Tabelle1!$C$1</c:f>
              <c:strCache>
                <c:ptCount val="1"/>
                <c:pt idx="0">
                  <c:v>Rendements</c:v>
                </c:pt>
              </c:strCache>
            </c:strRef>
          </c:tx>
          <c:spPr>
            <a:solidFill>
              <a:srgbClr val="D9F5DC"/>
            </a:solidFill>
            <a:ln>
              <a:solidFill>
                <a:srgbClr val="1B6F47"/>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Tabelle1!$A$2:$A$5</c:f>
              <c:strCache>
                <c:ptCount val="3"/>
                <c:pt idx="0">
                  <c:v>1. Jahr</c:v>
                </c:pt>
                <c:pt idx="1">
                  <c:v>2. Jahr</c:v>
                </c:pt>
                <c:pt idx="2">
                  <c:v>3. Jahr</c:v>
                </c:pt>
              </c:strCache>
            </c:strRef>
          </c:cat>
          <c:val>
            <c:numRef>
              <c:f>Tabelle1!$C$2:$C$5</c:f>
              <c:numCache>
                <c:formatCode>"€"#,##0_);[Red]\("€"#,##0\)</c:formatCode>
                <c:ptCount val="4"/>
                <c:pt idx="0">
                  <c:v>11367</c:v>
                </c:pt>
                <c:pt idx="1">
                  <c:v>13757</c:v>
                </c:pt>
                <c:pt idx="2">
                  <c:v>16564</c:v>
                </c:pt>
              </c:numCache>
            </c:numRef>
          </c:val>
          <c:extLst>
            <c:ext xmlns:c16="http://schemas.microsoft.com/office/drawing/2014/chart" uri="{C3380CC4-5D6E-409C-BE32-E72D297353CC}">
              <c16:uniqueId val="{00000001-EED7-4F7C-B535-AE865666D7EA}"/>
            </c:ext>
          </c:extLst>
        </c:ser>
        <c:ser>
          <c:idx val="2"/>
          <c:order val="2"/>
          <c:tx>
            <c:strRef>
              <c:f>Tabelle1!$D$1</c:f>
              <c:strCache>
                <c:ptCount val="1"/>
                <c:pt idx="0">
                  <c:v>Coûts nets</c:v>
                </c:pt>
              </c:strCache>
            </c:strRef>
          </c:tx>
          <c:spPr>
            <a:solidFill>
              <a:schemeClr val="accent6">
                <a:lumMod val="60000"/>
                <a:lumOff val="40000"/>
              </a:schemeClr>
            </a:solidFill>
            <a:ln>
              <a:solidFill>
                <a:srgbClr val="C00000"/>
              </a:solidFill>
            </a:ln>
            <a:effectLst/>
          </c:spPr>
          <c:invertIfNegative val="0"/>
          <c:dLbls>
            <c:dLbl>
              <c:idx val="0"/>
              <c:layout>
                <c:manualLayout>
                  <c:x val="6.0976502680684941E-3"/>
                  <c:y val="1.4946553713088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90C-497D-A299-5E9A20B3E4A4}"/>
                </c:ext>
              </c:extLst>
            </c:dLbl>
            <c:dLbl>
              <c:idx val="1"/>
              <c:layout>
                <c:manualLayout>
                  <c:x val="9.1464754021027689E-3"/>
                  <c:y val="5.97862148523540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90C-497D-A299-5E9A20B3E4A4}"/>
                </c:ext>
              </c:extLst>
            </c:dLbl>
            <c:dLbl>
              <c:idx val="2"/>
              <c:layout>
                <c:manualLayout>
                  <c:x val="3.0488251340342752E-3"/>
                  <c:y val="5.978621485235511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90C-497D-A299-5E9A20B3E4A4}"/>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Tabelle1!$A$2:$A$5</c:f>
              <c:strCache>
                <c:ptCount val="3"/>
                <c:pt idx="0">
                  <c:v>1. Jahr</c:v>
                </c:pt>
                <c:pt idx="1">
                  <c:v>2. Jahr</c:v>
                </c:pt>
                <c:pt idx="2">
                  <c:v>3. Jahr</c:v>
                </c:pt>
              </c:strCache>
            </c:strRef>
          </c:cat>
          <c:val>
            <c:numRef>
              <c:f>Tabelle1!$D$2:$D$5</c:f>
              <c:numCache>
                <c:formatCode>"€"#,##0_);[Red]\("€"#,##0\)</c:formatCode>
                <c:ptCount val="4"/>
                <c:pt idx="0">
                  <c:v>5460</c:v>
                </c:pt>
                <c:pt idx="1">
                  <c:v>3928</c:v>
                </c:pt>
                <c:pt idx="2">
                  <c:v>1964</c:v>
                </c:pt>
              </c:numCache>
            </c:numRef>
          </c:val>
          <c:extLst>
            <c:ext xmlns:c16="http://schemas.microsoft.com/office/drawing/2014/chart" uri="{C3380CC4-5D6E-409C-BE32-E72D297353CC}">
              <c16:uniqueId val="{00000002-EED7-4F7C-B535-AE865666D7EA}"/>
            </c:ext>
          </c:extLst>
        </c:ser>
        <c:dLbls>
          <c:showLegendKey val="0"/>
          <c:showVal val="0"/>
          <c:showCatName val="0"/>
          <c:showSerName val="0"/>
          <c:showPercent val="0"/>
          <c:showBubbleSize val="0"/>
        </c:dLbls>
        <c:gapWidth val="219"/>
        <c:overlap val="-27"/>
        <c:axId val="10224808"/>
        <c:axId val="10225136"/>
      </c:barChart>
      <c:catAx>
        <c:axId val="10224808"/>
        <c:scaling>
          <c:orientation val="minMax"/>
        </c:scaling>
        <c:delete val="1"/>
        <c:axPos val="b"/>
        <c:numFmt formatCode="General" sourceLinked="1"/>
        <c:majorTickMark val="none"/>
        <c:minorTickMark val="none"/>
        <c:tickLblPos val="nextTo"/>
        <c:crossAx val="10225136"/>
        <c:crosses val="autoZero"/>
        <c:auto val="1"/>
        <c:lblAlgn val="ctr"/>
        <c:lblOffset val="100"/>
        <c:noMultiLvlLbl val="0"/>
      </c:catAx>
      <c:valAx>
        <c:axId val="10225136"/>
        <c:scaling>
          <c:orientation val="minMax"/>
        </c:scaling>
        <c:delete val="0"/>
        <c:axPos val="l"/>
        <c:majorGridlines>
          <c:spPr>
            <a:ln w="9525" cap="flat" cmpd="sng" algn="ctr">
              <a:noFill/>
              <a:round/>
            </a:ln>
            <a:effectLst/>
          </c:spPr>
        </c:majorGridlines>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75000"/>
                    <a:lumOff val="25000"/>
                  </a:schemeClr>
                </a:solidFill>
                <a:latin typeface="+mn-lt"/>
                <a:ea typeface="+mn-ea"/>
                <a:cs typeface="+mn-cs"/>
              </a:defRPr>
            </a:pPr>
            <a:endParaRPr lang="de-DE"/>
          </a:p>
        </c:txPr>
        <c:crossAx val="10224808"/>
        <c:crosses val="autoZero"/>
        <c:crossBetween val="between"/>
      </c:valAx>
      <c:spPr>
        <a:solidFill>
          <a:srgbClr val="E7E8D0"/>
        </a:solidFill>
        <a:ln>
          <a:noFill/>
        </a:ln>
        <a:effectLst/>
      </c:spPr>
    </c:plotArea>
    <c:legend>
      <c:legendPos val="b"/>
      <c:layout>
        <c:manualLayout>
          <c:xMode val="edge"/>
          <c:yMode val="edge"/>
          <c:x val="0.21845864364731671"/>
          <c:y val="0.92683438347584346"/>
          <c:w val="0.54926037182703125"/>
          <c:h val="7.3165616524156568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pt idx="0">
                  <c:v>Processus de recrutement</c:v>
                </c:pt>
              </c:strCache>
            </c:strRef>
          </c:tx>
          <c:spPr>
            <a:solidFill>
              <a:schemeClr val="accent1"/>
            </a:solidFill>
            <a:ln>
              <a:noFill/>
            </a:ln>
            <a:effectLst/>
          </c:spPr>
          <c:invertIfNegative val="0"/>
          <c:cat>
            <c:strRef>
              <c:f>Tabelle1!$A$2:$A$7</c:f>
              <c:strCache>
                <c:ptCount val="6"/>
                <c:pt idx="0">
                  <c:v>Tous les secteurs</c:v>
                </c:pt>
                <c:pt idx="1">
                  <c:v>Industrie et commerce</c:v>
                </c:pt>
                <c:pt idx="2">
                  <c:v>Artisanat</c:v>
                </c:pt>
                <c:pt idx="3">
                  <c:v>Service public</c:v>
                </c:pt>
                <c:pt idx="4">
                  <c:v>Agriculture</c:v>
                </c:pt>
                <c:pt idx="5">
                  <c:v>Professions indépendantes</c:v>
                </c:pt>
              </c:strCache>
            </c:strRef>
          </c:cat>
          <c:val>
            <c:numRef>
              <c:f>Tabelle1!$B$2:$B$7</c:f>
              <c:numCache>
                <c:formatCode>#,##0\ "€"</c:formatCode>
                <c:ptCount val="6"/>
                <c:pt idx="0">
                  <c:v>1056.7180000000001</c:v>
                </c:pt>
                <c:pt idx="1">
                  <c:v>1547.9929999999999</c:v>
                </c:pt>
                <c:pt idx="2">
                  <c:v>621.99530000000004</c:v>
                </c:pt>
                <c:pt idx="3">
                  <c:v>1705.6769999999999</c:v>
                </c:pt>
                <c:pt idx="4">
                  <c:v>477.85039999999998</c:v>
                </c:pt>
                <c:pt idx="5">
                  <c:v>846.75120000000004</c:v>
                </c:pt>
              </c:numCache>
            </c:numRef>
          </c:val>
          <c:extLst>
            <c:ext xmlns:c16="http://schemas.microsoft.com/office/drawing/2014/chart" uri="{C3380CC4-5D6E-409C-BE32-E72D297353CC}">
              <c16:uniqueId val="{00000000-F72C-47B0-8FEC-46D4138DE65D}"/>
            </c:ext>
          </c:extLst>
        </c:ser>
        <c:ser>
          <c:idx val="1"/>
          <c:order val="1"/>
          <c:tx>
            <c:strRef>
              <c:f>Tabelle1!$C$1</c:f>
              <c:strCache>
                <c:ptCount val="1"/>
                <c:pt idx="0">
                  <c:v>Formation continue pendant le temps de l'entraînement</c:v>
                </c:pt>
              </c:strCache>
            </c:strRef>
          </c:tx>
          <c:spPr>
            <a:solidFill>
              <a:schemeClr val="accent2"/>
            </a:solidFill>
            <a:ln>
              <a:noFill/>
            </a:ln>
            <a:effectLst/>
          </c:spPr>
          <c:invertIfNegative val="0"/>
          <c:cat>
            <c:strRef>
              <c:f>Tabelle1!$A$2:$A$7</c:f>
              <c:strCache>
                <c:ptCount val="6"/>
                <c:pt idx="0">
                  <c:v>Tous les secteurs</c:v>
                </c:pt>
                <c:pt idx="1">
                  <c:v>Industrie et commerce</c:v>
                </c:pt>
                <c:pt idx="2">
                  <c:v>Artisanat</c:v>
                </c:pt>
                <c:pt idx="3">
                  <c:v>Service public</c:v>
                </c:pt>
                <c:pt idx="4">
                  <c:v>Agriculture</c:v>
                </c:pt>
                <c:pt idx="5">
                  <c:v>Professions indépendantes</c:v>
                </c:pt>
              </c:strCache>
            </c:strRef>
          </c:cat>
          <c:val>
            <c:numRef>
              <c:f>Tabelle1!$C$2:$C$7</c:f>
              <c:numCache>
                <c:formatCode>#,##0\ "€"</c:formatCode>
                <c:ptCount val="6"/>
                <c:pt idx="0">
                  <c:v>568.45010000000002</c:v>
                </c:pt>
                <c:pt idx="1">
                  <c:v>692.93650000000002</c:v>
                </c:pt>
                <c:pt idx="2">
                  <c:v>481.14030000000002</c:v>
                </c:pt>
                <c:pt idx="3">
                  <c:v>1071.684</c:v>
                </c:pt>
                <c:pt idx="4">
                  <c:v>102.74720000000001</c:v>
                </c:pt>
                <c:pt idx="5">
                  <c:v>453.61380000000003</c:v>
                </c:pt>
              </c:numCache>
            </c:numRef>
          </c:val>
          <c:extLst>
            <c:ext xmlns:c16="http://schemas.microsoft.com/office/drawing/2014/chart" uri="{C3380CC4-5D6E-409C-BE32-E72D297353CC}">
              <c16:uniqueId val="{00000001-F72C-47B0-8FEC-46D4138DE65D}"/>
            </c:ext>
          </c:extLst>
        </c:ser>
        <c:ser>
          <c:idx val="2"/>
          <c:order val="2"/>
          <c:tx>
            <c:strRef>
              <c:f>Tabelle1!$D$1</c:f>
              <c:strCache>
                <c:ptCount val="1"/>
                <c:pt idx="0">
                  <c:v>Coûts de l'entraînement*</c:v>
                </c:pt>
              </c:strCache>
            </c:strRef>
          </c:tx>
          <c:spPr>
            <a:solidFill>
              <a:schemeClr val="accent3"/>
            </a:solidFill>
            <a:ln>
              <a:noFill/>
            </a:ln>
            <a:effectLst/>
          </c:spPr>
          <c:invertIfNegative val="0"/>
          <c:cat>
            <c:strRef>
              <c:f>Tabelle1!$A$2:$A$7</c:f>
              <c:strCache>
                <c:ptCount val="6"/>
                <c:pt idx="0">
                  <c:v>Tous les secteurs</c:v>
                </c:pt>
                <c:pt idx="1">
                  <c:v>Industrie et commerce</c:v>
                </c:pt>
                <c:pt idx="2">
                  <c:v>Artisanat</c:v>
                </c:pt>
                <c:pt idx="3">
                  <c:v>Service public</c:v>
                </c:pt>
                <c:pt idx="4">
                  <c:v>Agriculture</c:v>
                </c:pt>
                <c:pt idx="5">
                  <c:v>Professions indépendantes</c:v>
                </c:pt>
              </c:strCache>
            </c:strRef>
          </c:cat>
          <c:val>
            <c:numRef>
              <c:f>Tabelle1!$D$2:$D$7</c:f>
              <c:numCache>
                <c:formatCode>#,##0\ "€"</c:formatCode>
                <c:ptCount val="6"/>
                <c:pt idx="0">
                  <c:v>7756.7820000000002</c:v>
                </c:pt>
                <c:pt idx="1">
                  <c:v>9556.4879999999994</c:v>
                </c:pt>
                <c:pt idx="2">
                  <c:v>6568.9960000000001</c:v>
                </c:pt>
                <c:pt idx="3">
                  <c:v>9159.84</c:v>
                </c:pt>
                <c:pt idx="4">
                  <c:v>6819.7049999999999</c:v>
                </c:pt>
                <c:pt idx="5">
                  <c:v>5981.6490000000003</c:v>
                </c:pt>
              </c:numCache>
            </c:numRef>
          </c:val>
          <c:extLst>
            <c:ext xmlns:c16="http://schemas.microsoft.com/office/drawing/2014/chart" uri="{C3380CC4-5D6E-409C-BE32-E72D297353CC}">
              <c16:uniqueId val="{00000002-F72C-47B0-8FEC-46D4138DE65D}"/>
            </c:ext>
          </c:extLst>
        </c:ser>
        <c:ser>
          <c:idx val="3"/>
          <c:order val="3"/>
          <c:tx>
            <c:strRef>
              <c:f>Tabelle1!$E$1</c:f>
              <c:strCache>
                <c:ptCount val="1"/>
                <c:pt idx="0">
                  <c:v>Total des coûts de recrutement</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Tabelle1!$A$2:$A$7</c:f>
              <c:strCache>
                <c:ptCount val="6"/>
                <c:pt idx="0">
                  <c:v>Tous les secteurs</c:v>
                </c:pt>
                <c:pt idx="1">
                  <c:v>Industrie et commerce</c:v>
                </c:pt>
                <c:pt idx="2">
                  <c:v>Artisanat</c:v>
                </c:pt>
                <c:pt idx="3">
                  <c:v>Service public</c:v>
                </c:pt>
                <c:pt idx="4">
                  <c:v>Agriculture</c:v>
                </c:pt>
                <c:pt idx="5">
                  <c:v>Professions indépendantes</c:v>
                </c:pt>
              </c:strCache>
            </c:strRef>
          </c:cat>
          <c:val>
            <c:numRef>
              <c:f>Tabelle1!$E$2:$E$7</c:f>
              <c:numCache>
                <c:formatCode>#,##0\ "€"</c:formatCode>
                <c:ptCount val="6"/>
                <c:pt idx="0">
                  <c:v>9381.9501</c:v>
                </c:pt>
                <c:pt idx="1">
                  <c:v>11797.42</c:v>
                </c:pt>
                <c:pt idx="2">
                  <c:v>7672.1319999999996</c:v>
                </c:pt>
                <c:pt idx="3">
                  <c:v>11937.2</c:v>
                </c:pt>
                <c:pt idx="4">
                  <c:v>7400.3029999999999</c:v>
                </c:pt>
                <c:pt idx="5">
                  <c:v>7282.0140000000001</c:v>
                </c:pt>
              </c:numCache>
            </c:numRef>
          </c:val>
          <c:extLst>
            <c:ext xmlns:c16="http://schemas.microsoft.com/office/drawing/2014/chart" uri="{C3380CC4-5D6E-409C-BE32-E72D297353CC}">
              <c16:uniqueId val="{00000003-F72C-47B0-8FEC-46D4138DE65D}"/>
            </c:ext>
          </c:extLst>
        </c:ser>
        <c:dLbls>
          <c:showLegendKey val="0"/>
          <c:showVal val="0"/>
          <c:showCatName val="0"/>
          <c:showSerName val="0"/>
          <c:showPercent val="0"/>
          <c:showBubbleSize val="0"/>
        </c:dLbls>
        <c:gapWidth val="219"/>
        <c:overlap val="-27"/>
        <c:axId val="456753776"/>
        <c:axId val="456762304"/>
      </c:barChart>
      <c:catAx>
        <c:axId val="456753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456762304"/>
        <c:crosses val="autoZero"/>
        <c:auto val="1"/>
        <c:lblAlgn val="ctr"/>
        <c:lblOffset val="100"/>
        <c:noMultiLvlLbl val="0"/>
      </c:catAx>
      <c:valAx>
        <c:axId val="456762304"/>
        <c:scaling>
          <c:orientation val="minMax"/>
          <c:max val="14000"/>
        </c:scaling>
        <c:delete val="0"/>
        <c:axPos val="l"/>
        <c:majorGridlines>
          <c:spPr>
            <a:ln w="9525" cap="flat" cmpd="sng" algn="ctr">
              <a:noFill/>
              <a:round/>
            </a:ln>
            <a:effectLst/>
          </c:spPr>
        </c:majorGridlines>
        <c:numFmt formatCode="#,##0\ &quot;€&quot;"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456753776"/>
        <c:crosses val="autoZero"/>
        <c:crossBetween val="between"/>
        <c:majorUnit val="2000"/>
      </c:valAx>
      <c:spPr>
        <a:solidFill>
          <a:srgbClr val="E7E8D0"/>
        </a:solid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167976746504763"/>
          <c:y val="0.10417753606334862"/>
          <c:w val="0.86167894076093232"/>
          <c:h val="0.63031982322327529"/>
        </c:manualLayout>
      </c:layout>
      <c:barChart>
        <c:barDir val="col"/>
        <c:grouping val="clustered"/>
        <c:varyColors val="0"/>
        <c:ser>
          <c:idx val="1"/>
          <c:order val="0"/>
          <c:tx>
            <c:strRef>
              <c:f>Tabelle1!$B$1</c:f>
              <c:strCache>
                <c:ptCount val="1"/>
                <c:pt idx="0">
                  <c:v>Personalgewinnungs-/Einarbeitungskosten</c:v>
                </c:pt>
              </c:strCache>
            </c:strRef>
          </c:tx>
          <c:spPr>
            <a:solidFill>
              <a:srgbClr val="C00000">
                <a:alpha val="70000"/>
              </a:srgbClr>
            </a:solidFill>
            <a:ln>
              <a:solidFill>
                <a:schemeClr val="accent1">
                  <a:lumMod val="5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Tabelle1!$A$2:$A$9</c:f>
              <c:strCache>
                <c:ptCount val="8"/>
                <c:pt idx="0">
                  <c:v>Moyenne</c:v>
                </c:pt>
                <c:pt idx="1">
                  <c:v>Mécatroniques automobile</c:v>
                </c:pt>
                <c:pt idx="2">
                  <c:v>Electroniciens</c:v>
                </c:pt>
                <c:pt idx="3">
                  <c:v>Spécialistes informatiques</c:v>
                </c:pt>
                <c:pt idx="4">
                  <c:v>Marchands en gros/export </c:v>
                </c:pt>
                <c:pt idx="5">
                  <c:v>Spécialistes hôteliers </c:v>
                </c:pt>
                <c:pt idx="6">
                  <c:v>Cuisiniers</c:v>
                </c:pt>
                <c:pt idx="7">
                  <c:v>Jardiniers</c:v>
                </c:pt>
              </c:strCache>
            </c:strRef>
          </c:cat>
          <c:val>
            <c:numRef>
              <c:f>Tabelle1!$B$2:$B$9</c:f>
              <c:numCache>
                <c:formatCode>#,##0\ "€"</c:formatCode>
                <c:ptCount val="8"/>
                <c:pt idx="0">
                  <c:v>9382</c:v>
                </c:pt>
                <c:pt idx="1">
                  <c:v>7550</c:v>
                </c:pt>
                <c:pt idx="2">
                  <c:v>9027</c:v>
                </c:pt>
                <c:pt idx="3">
                  <c:v>19658</c:v>
                </c:pt>
                <c:pt idx="4">
                  <c:v>15559</c:v>
                </c:pt>
                <c:pt idx="5">
                  <c:v>7125</c:v>
                </c:pt>
                <c:pt idx="6">
                  <c:v>6980</c:v>
                </c:pt>
                <c:pt idx="7">
                  <c:v>5187</c:v>
                </c:pt>
              </c:numCache>
            </c:numRef>
          </c:val>
          <c:extLst>
            <c:ext xmlns:c16="http://schemas.microsoft.com/office/drawing/2014/chart" uri="{C3380CC4-5D6E-409C-BE32-E72D297353CC}">
              <c16:uniqueId val="{00000001-F72C-47B0-8FEC-46D4138DE65D}"/>
            </c:ext>
          </c:extLst>
        </c:ser>
        <c:dLbls>
          <c:showLegendKey val="0"/>
          <c:showVal val="0"/>
          <c:showCatName val="0"/>
          <c:showSerName val="0"/>
          <c:showPercent val="0"/>
          <c:showBubbleSize val="0"/>
        </c:dLbls>
        <c:gapWidth val="100"/>
        <c:axId val="456753776"/>
        <c:axId val="456762304"/>
      </c:barChart>
      <c:catAx>
        <c:axId val="456753776"/>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cap="none" spc="20" normalizeH="0" baseline="0">
                <a:solidFill>
                  <a:schemeClr val="tx1">
                    <a:lumMod val="65000"/>
                    <a:lumOff val="35000"/>
                  </a:schemeClr>
                </a:solidFill>
                <a:latin typeface="+mn-lt"/>
                <a:ea typeface="+mn-ea"/>
                <a:cs typeface="+mn-cs"/>
              </a:defRPr>
            </a:pPr>
            <a:endParaRPr lang="de-DE"/>
          </a:p>
        </c:txPr>
        <c:crossAx val="456762304"/>
        <c:crossesAt val="0"/>
        <c:auto val="1"/>
        <c:lblAlgn val="ctr"/>
        <c:lblOffset val="100"/>
        <c:noMultiLvlLbl val="0"/>
      </c:catAx>
      <c:valAx>
        <c:axId val="456762304"/>
        <c:scaling>
          <c:orientation val="minMax"/>
          <c:max val="20000"/>
          <c:min val="0"/>
        </c:scaling>
        <c:delete val="0"/>
        <c:axPos val="l"/>
        <c:numFmt formatCode="#,##0\ &quot;€&quot;" sourceLinked="1"/>
        <c:majorTickMark val="none"/>
        <c:minorTickMark val="none"/>
        <c:tickLblPos val="nextTo"/>
        <c:spPr>
          <a:noFill/>
          <a:ln>
            <a:noFill/>
          </a:ln>
          <a:effectLst/>
        </c:spPr>
        <c:txPr>
          <a:bodyPr rot="-60000" spcFirstLastPara="1" vertOverflow="ellipsis" wrap="square" anchor="ctr" anchorCtr="1"/>
          <a:lstStyle/>
          <a:p>
            <a:pPr>
              <a:defRPr sz="1197" b="0" i="0" u="none" strike="noStrike" kern="1200" spc="20" baseline="0">
                <a:solidFill>
                  <a:schemeClr val="tx1">
                    <a:lumMod val="65000"/>
                    <a:lumOff val="35000"/>
                  </a:schemeClr>
                </a:solidFill>
                <a:latin typeface="+mn-lt"/>
                <a:ea typeface="+mn-ea"/>
                <a:cs typeface="+mn-cs"/>
              </a:defRPr>
            </a:pPr>
            <a:endParaRPr lang="de-DE"/>
          </a:p>
        </c:txPr>
        <c:crossAx val="456753776"/>
        <c:crosses val="autoZero"/>
        <c:crossBetween val="between"/>
        <c:majorUnit val="5000"/>
      </c:valAx>
      <c:spPr>
        <a:solidFill>
          <a:srgbClr val="E7E8D0"/>
        </a:solid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856D8C-59CA-43B1-87FD-F9C5744E7782}" type="doc">
      <dgm:prSet loTypeId="urn:microsoft.com/office/officeart/2005/8/layout/chevron1" loCatId="process" qsTypeId="urn:microsoft.com/office/officeart/2005/8/quickstyle/simple1" qsCatId="simple" csTypeId="urn:microsoft.com/office/officeart/2005/8/colors/accent1_2" csCatId="accent1" phldr="1"/>
      <dgm:spPr/>
    </dgm:pt>
    <dgm:pt modelId="{CDADACF2-9995-43BF-A4ED-1A31BDC16BE4}" type="pres">
      <dgm:prSet presAssocID="{35856D8C-59CA-43B1-87FD-F9C5744E7782}" presName="Name0" presStyleCnt="0">
        <dgm:presLayoutVars>
          <dgm:dir/>
          <dgm:animLvl val="lvl"/>
          <dgm:resizeHandles val="exact"/>
        </dgm:presLayoutVars>
      </dgm:prSet>
      <dgm:spPr/>
    </dgm:pt>
  </dgm:ptLst>
  <dgm:cxnLst>
    <dgm:cxn modelId="{CE47D65D-2868-4790-81F3-0F05027C61AF}" type="presOf" srcId="{35856D8C-59CA-43B1-87FD-F9C5744E7782}" destId="{CDADACF2-9995-43BF-A4ED-1A31BDC16BE4}" srcOrd="0"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7881D8-B00A-4A9D-B6E8-A3A21FE3C2E5}"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de-DE"/>
        </a:p>
      </dgm:t>
    </dgm:pt>
    <dgm:pt modelId="{91ED8FAE-65C3-4DE0-98B5-2DAEB075E0F1}">
      <dgm:prSet phldrT="[Text]" custT="1"/>
      <dgm:spPr>
        <a:solidFill>
          <a:schemeClr val="accent6">
            <a:lumMod val="20000"/>
            <a:lumOff val="80000"/>
          </a:schemeClr>
        </a:solidFill>
        <a:ln>
          <a:solidFill>
            <a:schemeClr val="accent6">
              <a:lumMod val="75000"/>
            </a:schemeClr>
          </a:solidFill>
        </a:ln>
      </dgm:spPr>
      <dgm:t>
        <a:bodyPr/>
        <a:lstStyle/>
        <a:p>
          <a:r>
            <a:rPr lang="de-DE" sz="1800" dirty="0" smtClean="0">
              <a:solidFill>
                <a:schemeClr val="bg2">
                  <a:lumMod val="25000"/>
                </a:schemeClr>
              </a:solidFill>
            </a:rPr>
            <a:t>Frais de </a:t>
          </a:r>
          <a:r>
            <a:rPr lang="de-DE" sz="1800" dirty="0" err="1" smtClean="0">
              <a:solidFill>
                <a:schemeClr val="bg2">
                  <a:lumMod val="25000"/>
                </a:schemeClr>
              </a:solidFill>
            </a:rPr>
            <a:t>personnel</a:t>
          </a:r>
          <a:r>
            <a:rPr lang="de-DE" sz="1800" dirty="0" smtClean="0">
              <a:solidFill>
                <a:schemeClr val="bg2">
                  <a:lumMod val="25000"/>
                </a:schemeClr>
              </a:solidFill>
            </a:rPr>
            <a:t> des </a:t>
          </a:r>
          <a:r>
            <a:rPr lang="de-DE" sz="1800" dirty="0" err="1" smtClean="0">
              <a:solidFill>
                <a:schemeClr val="bg2">
                  <a:lumMod val="25000"/>
                </a:schemeClr>
              </a:solidFill>
            </a:rPr>
            <a:t>apprentis</a:t>
          </a:r>
          <a:r>
            <a:rPr lang="de-DE" sz="1800" dirty="0" smtClean="0">
              <a:solidFill>
                <a:schemeClr val="bg2">
                  <a:lumMod val="25000"/>
                </a:schemeClr>
              </a:solidFill>
            </a:rPr>
            <a:t/>
          </a:r>
          <a:br>
            <a:rPr lang="de-DE" sz="1800" dirty="0" smtClean="0">
              <a:solidFill>
                <a:schemeClr val="bg2">
                  <a:lumMod val="25000"/>
                </a:schemeClr>
              </a:solidFill>
            </a:rPr>
          </a:br>
          <a:r>
            <a:rPr lang="de-DE" sz="1800" dirty="0" smtClean="0">
              <a:solidFill>
                <a:schemeClr val="bg2">
                  <a:lumMod val="25000"/>
                </a:schemeClr>
              </a:solidFill>
            </a:rPr>
            <a:t> ~ 62 %</a:t>
          </a:r>
          <a:endParaRPr lang="de-DE" sz="1800" dirty="0">
            <a:solidFill>
              <a:schemeClr val="bg2">
                <a:lumMod val="25000"/>
              </a:schemeClr>
            </a:solidFill>
          </a:endParaRPr>
        </a:p>
      </dgm:t>
    </dgm:pt>
    <dgm:pt modelId="{8C4345FF-64DE-4791-9AE8-7FE6BABB9864}" type="parTrans" cxnId="{71865863-61C1-4762-AB32-601D3B783BF0}">
      <dgm:prSet/>
      <dgm:spPr/>
      <dgm:t>
        <a:bodyPr/>
        <a:lstStyle/>
        <a:p>
          <a:endParaRPr lang="de-DE"/>
        </a:p>
      </dgm:t>
    </dgm:pt>
    <dgm:pt modelId="{4B9DF901-6E78-487F-86FC-60B35B03F231}" type="sibTrans" cxnId="{71865863-61C1-4762-AB32-601D3B783BF0}">
      <dgm:prSet/>
      <dgm:spPr/>
      <dgm:t>
        <a:bodyPr/>
        <a:lstStyle/>
        <a:p>
          <a:endParaRPr lang="de-DE"/>
        </a:p>
      </dgm:t>
    </dgm:pt>
    <dgm:pt modelId="{2CE1422B-C12C-4107-AA08-BD1C1F39469F}">
      <dgm:prSet phldrT="[Text]" custT="1"/>
      <dgm:spPr>
        <a:solidFill>
          <a:schemeClr val="accent6">
            <a:lumMod val="20000"/>
            <a:lumOff val="80000"/>
          </a:schemeClr>
        </a:solidFill>
        <a:ln>
          <a:solidFill>
            <a:schemeClr val="accent3">
              <a:lumMod val="50000"/>
            </a:schemeClr>
          </a:solidFill>
        </a:ln>
      </dgm:spPr>
      <dgm:t>
        <a:bodyPr/>
        <a:lstStyle/>
        <a:p>
          <a:r>
            <a:rPr lang="de-DE" sz="1700" b="0" dirty="0" smtClean="0">
              <a:solidFill>
                <a:schemeClr val="accent3">
                  <a:lumMod val="50000"/>
                </a:schemeClr>
              </a:solidFill>
            </a:rPr>
            <a:t>Frais de </a:t>
          </a:r>
          <a:r>
            <a:rPr lang="de-DE" sz="1700" b="0" dirty="0" err="1" smtClean="0">
              <a:solidFill>
                <a:schemeClr val="accent3">
                  <a:lumMod val="50000"/>
                </a:schemeClr>
              </a:solidFill>
            </a:rPr>
            <a:t>personnel</a:t>
          </a:r>
          <a:r>
            <a:rPr lang="de-DE" sz="1700" b="0" dirty="0" smtClean="0">
              <a:solidFill>
                <a:schemeClr val="accent3">
                  <a:lumMod val="50000"/>
                </a:schemeClr>
              </a:solidFill>
            </a:rPr>
            <a:t> des </a:t>
          </a:r>
          <a:r>
            <a:rPr lang="de-DE" sz="1700" b="0" dirty="0" err="1" smtClean="0">
              <a:solidFill>
                <a:schemeClr val="accent3">
                  <a:lumMod val="50000"/>
                </a:schemeClr>
              </a:solidFill>
            </a:rPr>
            <a:t>formateurs</a:t>
          </a:r>
          <a:r>
            <a:rPr lang="de-DE" sz="1700" b="0" dirty="0" smtClean="0">
              <a:solidFill>
                <a:schemeClr val="accent3">
                  <a:lumMod val="50000"/>
                </a:schemeClr>
              </a:solidFill>
            </a:rPr>
            <a:t/>
          </a:r>
          <a:br>
            <a:rPr lang="de-DE" sz="1700" b="0" dirty="0" smtClean="0">
              <a:solidFill>
                <a:schemeClr val="accent3">
                  <a:lumMod val="50000"/>
                </a:schemeClr>
              </a:solidFill>
            </a:rPr>
          </a:br>
          <a:r>
            <a:rPr lang="de-DE" sz="1700" b="0" dirty="0" smtClean="0">
              <a:solidFill>
                <a:schemeClr val="accent3">
                  <a:lumMod val="50000"/>
                </a:schemeClr>
              </a:solidFill>
            </a:rPr>
            <a:t>~ 23 %</a:t>
          </a:r>
          <a:endParaRPr lang="de-DE" sz="1700" b="0" dirty="0">
            <a:solidFill>
              <a:schemeClr val="accent3">
                <a:lumMod val="50000"/>
              </a:schemeClr>
            </a:solidFill>
          </a:endParaRPr>
        </a:p>
      </dgm:t>
    </dgm:pt>
    <dgm:pt modelId="{45201453-23CF-4E0D-8351-796E14842515}" type="parTrans" cxnId="{80D09AE2-B386-4F84-BA91-7B63FD7C7BF0}">
      <dgm:prSet/>
      <dgm:spPr/>
      <dgm:t>
        <a:bodyPr/>
        <a:lstStyle/>
        <a:p>
          <a:endParaRPr lang="de-DE"/>
        </a:p>
      </dgm:t>
    </dgm:pt>
    <dgm:pt modelId="{889455B9-70E9-4A6C-81CD-B90EE4FD7440}" type="sibTrans" cxnId="{80D09AE2-B386-4F84-BA91-7B63FD7C7BF0}">
      <dgm:prSet/>
      <dgm:spPr/>
      <dgm:t>
        <a:bodyPr/>
        <a:lstStyle/>
        <a:p>
          <a:endParaRPr lang="de-DE"/>
        </a:p>
      </dgm:t>
    </dgm:pt>
    <dgm:pt modelId="{99D5B130-C365-4EA0-B53F-B0E9D06F1BAA}">
      <dgm:prSet phldrT="[Text]" custT="1"/>
      <dgm:spPr>
        <a:solidFill>
          <a:srgbClr val="FEFEBC">
            <a:alpha val="89804"/>
          </a:srgbClr>
        </a:solidFill>
        <a:ln>
          <a:solidFill>
            <a:srgbClr val="FFC000">
              <a:alpha val="90000"/>
            </a:srgbClr>
          </a:solidFill>
        </a:ln>
      </dgm:spPr>
      <dgm:t>
        <a:bodyPr/>
        <a:lstStyle/>
        <a:p>
          <a:r>
            <a:rPr lang="en-GB" altLang="de-DE" sz="1800" dirty="0" smtClean="0">
              <a:solidFill>
                <a:schemeClr val="accent6">
                  <a:lumMod val="75000"/>
                </a:schemeClr>
              </a:solidFill>
              <a:latin typeface="Arial" panose="020B0604020202020204" pitchFamily="34" charset="0"/>
              <a:cs typeface="Arial" panose="020B0604020202020204" pitchFamily="34" charset="0"/>
            </a:rPr>
            <a:t>Formation sur </a:t>
          </a:r>
          <a:r>
            <a:rPr lang="en-GB" altLang="de-DE" sz="1800" dirty="0" err="1" smtClean="0">
              <a:solidFill>
                <a:schemeClr val="accent6">
                  <a:lumMod val="75000"/>
                </a:schemeClr>
              </a:solidFill>
              <a:latin typeface="Arial" panose="020B0604020202020204" pitchFamily="34" charset="0"/>
              <a:cs typeface="Arial" panose="020B0604020202020204" pitchFamily="34" charset="0"/>
            </a:rPr>
            <a:t>mesure</a:t>
          </a:r>
          <a:endParaRPr lang="de-DE" sz="1800" dirty="0">
            <a:solidFill>
              <a:schemeClr val="accent6">
                <a:lumMod val="75000"/>
              </a:schemeClr>
            </a:solidFill>
          </a:endParaRPr>
        </a:p>
      </dgm:t>
    </dgm:pt>
    <dgm:pt modelId="{B71C762F-8C3F-4EB9-82EE-4B751E1B1928}" type="parTrans" cxnId="{0D79E3B6-5C1A-44CE-90DC-E5E3904C0332}">
      <dgm:prSet/>
      <dgm:spPr/>
      <dgm:t>
        <a:bodyPr/>
        <a:lstStyle/>
        <a:p>
          <a:endParaRPr lang="de-DE"/>
        </a:p>
      </dgm:t>
    </dgm:pt>
    <dgm:pt modelId="{B60DD0EB-94FA-445D-A72F-110803E6997E}" type="sibTrans" cxnId="{0D79E3B6-5C1A-44CE-90DC-E5E3904C0332}">
      <dgm:prSet/>
      <dgm:spPr/>
      <dgm:t>
        <a:bodyPr/>
        <a:lstStyle/>
        <a:p>
          <a:endParaRPr lang="de-DE"/>
        </a:p>
      </dgm:t>
    </dgm:pt>
    <dgm:pt modelId="{50939AA4-7C18-402B-930B-A077F23A19A7}">
      <dgm:prSet phldrT="[Text]" custT="1"/>
      <dgm:spPr>
        <a:solidFill>
          <a:srgbClr val="D9F5DC"/>
        </a:solidFill>
        <a:ln>
          <a:solidFill>
            <a:schemeClr val="accent5">
              <a:lumMod val="50000"/>
            </a:schemeClr>
          </a:solidFill>
        </a:ln>
      </dgm:spPr>
      <dgm:t>
        <a:bodyPr/>
        <a:lstStyle/>
        <a:p>
          <a:r>
            <a:rPr lang="de-DE" sz="2400" dirty="0" smtClean="0">
              <a:solidFill>
                <a:schemeClr val="tx2">
                  <a:lumMod val="50000"/>
                </a:schemeClr>
              </a:solidFill>
            </a:rPr>
            <a:t>Rendements</a:t>
          </a:r>
          <a:br>
            <a:rPr lang="de-DE" sz="2400" dirty="0" smtClean="0">
              <a:solidFill>
                <a:schemeClr val="tx2">
                  <a:lumMod val="50000"/>
                </a:schemeClr>
              </a:solidFill>
            </a:rPr>
          </a:br>
          <a:r>
            <a:rPr lang="de-DE" sz="1600" dirty="0" err="1" smtClean="0">
              <a:solidFill>
                <a:schemeClr val="tx2">
                  <a:lumMod val="50000"/>
                </a:schemeClr>
              </a:solidFill>
            </a:rPr>
            <a:t>Activités</a:t>
          </a:r>
          <a:r>
            <a:rPr lang="de-DE" sz="1600" dirty="0" smtClean="0">
              <a:solidFill>
                <a:schemeClr val="tx2">
                  <a:lumMod val="50000"/>
                </a:schemeClr>
              </a:solidFill>
            </a:rPr>
            <a:t> simples et </a:t>
          </a:r>
          <a:r>
            <a:rPr lang="de-DE" sz="1600" dirty="0" err="1" smtClean="0">
              <a:solidFill>
                <a:schemeClr val="tx2">
                  <a:lumMod val="50000"/>
                </a:schemeClr>
              </a:solidFill>
            </a:rPr>
            <a:t>spécialisées</a:t>
          </a:r>
          <a:endParaRPr lang="de-DE" sz="2400" dirty="0">
            <a:solidFill>
              <a:schemeClr val="tx2">
                <a:lumMod val="50000"/>
              </a:schemeClr>
            </a:solidFill>
          </a:endParaRPr>
        </a:p>
      </dgm:t>
    </dgm:pt>
    <dgm:pt modelId="{0E54C6EA-63F1-4D60-9EA9-58B63D79A746}" type="parTrans" cxnId="{6D57FD29-ECF3-4792-9660-67C40657B6A2}">
      <dgm:prSet/>
      <dgm:spPr/>
      <dgm:t>
        <a:bodyPr/>
        <a:lstStyle/>
        <a:p>
          <a:endParaRPr lang="de-DE"/>
        </a:p>
      </dgm:t>
    </dgm:pt>
    <dgm:pt modelId="{6FFD21ED-A733-4061-9611-35A6EBE31B86}" type="sibTrans" cxnId="{6D57FD29-ECF3-4792-9660-67C40657B6A2}">
      <dgm:prSet/>
      <dgm:spPr/>
      <dgm:t>
        <a:bodyPr/>
        <a:lstStyle/>
        <a:p>
          <a:endParaRPr lang="de-DE"/>
        </a:p>
      </dgm:t>
    </dgm:pt>
    <dgm:pt modelId="{26B67C03-5378-49D7-987B-2EE5BA09119A}">
      <dgm:prSet phldrT="[Text]" custT="1"/>
      <dgm:spPr>
        <a:solidFill>
          <a:srgbClr val="D9F5DC"/>
        </a:solidFill>
        <a:ln>
          <a:solidFill>
            <a:srgbClr val="92D050"/>
          </a:solidFill>
        </a:ln>
      </dgm:spPr>
      <dgm:t>
        <a:bodyPr/>
        <a:lstStyle/>
        <a:p>
          <a:r>
            <a:rPr lang="de-DE" sz="2000" dirty="0" err="1" smtClean="0">
              <a:solidFill>
                <a:srgbClr val="1B6F47"/>
              </a:solidFill>
            </a:rPr>
            <a:t>Economies</a:t>
          </a:r>
          <a:r>
            <a:rPr lang="de-DE" sz="1400" dirty="0" smtClean="0">
              <a:solidFill>
                <a:srgbClr val="1B6F47"/>
              </a:solidFill>
            </a:rPr>
            <a:t/>
          </a:r>
          <a:br>
            <a:rPr lang="de-DE" sz="1400" dirty="0" smtClean="0">
              <a:solidFill>
                <a:srgbClr val="1B6F47"/>
              </a:solidFill>
            </a:rPr>
          </a:br>
          <a:r>
            <a:rPr lang="de-DE" sz="1400" dirty="0" err="1" smtClean="0">
              <a:solidFill>
                <a:srgbClr val="1B6F47"/>
              </a:solidFill>
            </a:rPr>
            <a:t>Coûts</a:t>
          </a:r>
          <a:r>
            <a:rPr lang="de-DE" sz="1400" dirty="0" smtClean="0">
              <a:solidFill>
                <a:srgbClr val="1B6F47"/>
              </a:solidFill>
            </a:rPr>
            <a:t> de </a:t>
          </a:r>
          <a:r>
            <a:rPr lang="de-DE" sz="1400" dirty="0" err="1" smtClean="0">
              <a:solidFill>
                <a:srgbClr val="1B6F47"/>
              </a:solidFill>
            </a:rPr>
            <a:t>recrutement</a:t>
          </a:r>
          <a:r>
            <a:rPr lang="de-DE" sz="1400" dirty="0" smtClean="0">
              <a:solidFill>
                <a:srgbClr val="1B6F47"/>
              </a:solidFill>
            </a:rPr>
            <a:t> et </a:t>
          </a:r>
          <a:r>
            <a:rPr lang="de-DE" sz="1400" dirty="0" err="1" smtClean="0">
              <a:solidFill>
                <a:srgbClr val="1B6F47"/>
              </a:solidFill>
            </a:rPr>
            <a:t>d‘initiation</a:t>
          </a:r>
          <a:endParaRPr lang="de-DE" sz="1400" dirty="0">
            <a:solidFill>
              <a:srgbClr val="1B6F47"/>
            </a:solidFill>
          </a:endParaRPr>
        </a:p>
      </dgm:t>
    </dgm:pt>
    <dgm:pt modelId="{D367A64C-2865-41D9-B730-E26B493B9BF4}" type="parTrans" cxnId="{93278887-94DD-449D-8ABC-C0A2F9B662A8}">
      <dgm:prSet/>
      <dgm:spPr/>
      <dgm:t>
        <a:bodyPr/>
        <a:lstStyle/>
        <a:p>
          <a:endParaRPr lang="de-DE"/>
        </a:p>
      </dgm:t>
    </dgm:pt>
    <dgm:pt modelId="{F0362677-DF75-4BD9-84B7-35CBDFAC4997}" type="sibTrans" cxnId="{93278887-94DD-449D-8ABC-C0A2F9B662A8}">
      <dgm:prSet/>
      <dgm:spPr/>
      <dgm:t>
        <a:bodyPr/>
        <a:lstStyle/>
        <a:p>
          <a:endParaRPr lang="de-DE"/>
        </a:p>
      </dgm:t>
    </dgm:pt>
    <dgm:pt modelId="{033301CC-3210-4F9C-B09D-BE29254F55DB}">
      <dgm:prSet phldrT="[Text]" custT="1"/>
      <dgm:spPr>
        <a:solidFill>
          <a:srgbClr val="D9F5DC"/>
        </a:solidFill>
        <a:ln>
          <a:solidFill>
            <a:srgbClr val="348C38"/>
          </a:solidFill>
        </a:ln>
      </dgm:spPr>
      <dgm:t>
        <a:bodyPr/>
        <a:lstStyle/>
        <a:p>
          <a:r>
            <a:rPr lang="de-DE" sz="1400" dirty="0" err="1" smtClean="0">
              <a:solidFill>
                <a:schemeClr val="tx2">
                  <a:lumMod val="50000"/>
                </a:schemeClr>
              </a:solidFill>
            </a:rPr>
            <a:t>Subventions</a:t>
          </a:r>
          <a:r>
            <a:rPr lang="de-DE" sz="1400" dirty="0" smtClean="0">
              <a:solidFill>
                <a:schemeClr val="tx2">
                  <a:lumMod val="50000"/>
                </a:schemeClr>
              </a:solidFill>
            </a:rPr>
            <a:t> </a:t>
          </a:r>
          <a:r>
            <a:rPr lang="de-DE" sz="1400" dirty="0" err="1" smtClean="0">
              <a:solidFill>
                <a:schemeClr val="tx2">
                  <a:lumMod val="50000"/>
                </a:schemeClr>
              </a:solidFill>
            </a:rPr>
            <a:t>pour</a:t>
          </a:r>
          <a:r>
            <a:rPr lang="de-DE" sz="1400" dirty="0" smtClean="0">
              <a:solidFill>
                <a:schemeClr val="tx2">
                  <a:lumMod val="50000"/>
                </a:schemeClr>
              </a:solidFill>
            </a:rPr>
            <a:t> les </a:t>
          </a:r>
          <a:r>
            <a:rPr lang="de-DE" sz="1400" dirty="0" err="1" smtClean="0">
              <a:solidFill>
                <a:schemeClr val="tx2">
                  <a:lumMod val="50000"/>
                </a:schemeClr>
              </a:solidFill>
            </a:rPr>
            <a:t>défavorisés</a:t>
          </a:r>
          <a:endParaRPr lang="de-DE" sz="1400" dirty="0">
            <a:solidFill>
              <a:schemeClr val="tx2">
                <a:lumMod val="50000"/>
              </a:schemeClr>
            </a:solidFill>
          </a:endParaRPr>
        </a:p>
      </dgm:t>
    </dgm:pt>
    <dgm:pt modelId="{B87D5402-6962-4FB3-942D-69EF38AEE3E6}" type="parTrans" cxnId="{95ED52CB-1B68-4ACF-BBC3-2EA40F056950}">
      <dgm:prSet/>
      <dgm:spPr/>
      <dgm:t>
        <a:bodyPr/>
        <a:lstStyle/>
        <a:p>
          <a:endParaRPr lang="de-DE"/>
        </a:p>
      </dgm:t>
    </dgm:pt>
    <dgm:pt modelId="{8B95D12C-94B9-4C4A-ACC6-6E2CAAD2E5AC}" type="sibTrans" cxnId="{95ED52CB-1B68-4ACF-BBC3-2EA40F056950}">
      <dgm:prSet/>
      <dgm:spPr/>
      <dgm:t>
        <a:bodyPr/>
        <a:lstStyle/>
        <a:p>
          <a:endParaRPr lang="de-DE"/>
        </a:p>
      </dgm:t>
    </dgm:pt>
    <dgm:pt modelId="{036C180C-1674-4D59-B55D-1AF04633375E}">
      <dgm:prSet phldrT="[Text]" custAng="21539708" custScaleX="113331" custScaleY="95258" custLinFactNeighborX="2015" custLinFactNeighborY="-2987"/>
      <dgm:spPr>
        <a:solidFill>
          <a:schemeClr val="accent6">
            <a:lumMod val="20000"/>
            <a:lumOff val="80000"/>
          </a:schemeClr>
        </a:solidFill>
        <a:ln>
          <a:solidFill>
            <a:schemeClr val="accent3">
              <a:lumMod val="50000"/>
            </a:schemeClr>
          </a:solidFill>
        </a:ln>
      </dgm:spPr>
      <dgm:t>
        <a:bodyPr/>
        <a:lstStyle/>
        <a:p>
          <a:endParaRPr lang="de-DE"/>
        </a:p>
      </dgm:t>
    </dgm:pt>
    <dgm:pt modelId="{02C32F81-AFCA-4C20-B253-355D41E27614}" type="parTrans" cxnId="{43C64DC4-24EE-41D1-A69C-39E787582982}">
      <dgm:prSet/>
      <dgm:spPr/>
      <dgm:t>
        <a:bodyPr/>
        <a:lstStyle/>
        <a:p>
          <a:endParaRPr lang="de-DE"/>
        </a:p>
      </dgm:t>
    </dgm:pt>
    <dgm:pt modelId="{2BEE52E7-94C2-43A1-AF4B-59037498079F}" type="sibTrans" cxnId="{43C64DC4-24EE-41D1-A69C-39E787582982}">
      <dgm:prSet/>
      <dgm:spPr/>
      <dgm:t>
        <a:bodyPr/>
        <a:lstStyle/>
        <a:p>
          <a:endParaRPr lang="de-DE"/>
        </a:p>
      </dgm:t>
    </dgm:pt>
    <dgm:pt modelId="{BDE82A86-575C-41DF-A971-1632E3B501D3}">
      <dgm:prSet phldrT="[Text]" custAng="21539708" custScaleX="113331" custScaleY="95258" custLinFactNeighborX="2015" custLinFactNeighborY="-2987"/>
      <dgm:spPr>
        <a:solidFill>
          <a:schemeClr val="accent6">
            <a:lumMod val="20000"/>
            <a:lumOff val="80000"/>
          </a:schemeClr>
        </a:solidFill>
        <a:ln>
          <a:solidFill>
            <a:schemeClr val="accent3">
              <a:lumMod val="50000"/>
            </a:schemeClr>
          </a:solidFill>
        </a:ln>
      </dgm:spPr>
      <dgm:t>
        <a:bodyPr/>
        <a:lstStyle/>
        <a:p>
          <a:endParaRPr lang="de-DE"/>
        </a:p>
      </dgm:t>
    </dgm:pt>
    <dgm:pt modelId="{DE5D0570-04E8-4586-9646-9204E2F0A726}" type="parTrans" cxnId="{2C857B58-72A1-4487-88E8-9D15FF802FBA}">
      <dgm:prSet/>
      <dgm:spPr/>
      <dgm:t>
        <a:bodyPr/>
        <a:lstStyle/>
        <a:p>
          <a:endParaRPr lang="de-DE"/>
        </a:p>
      </dgm:t>
    </dgm:pt>
    <dgm:pt modelId="{950ED867-64DA-4F60-B5FA-DB24B9F6F240}" type="sibTrans" cxnId="{2C857B58-72A1-4487-88E8-9D15FF802FBA}">
      <dgm:prSet/>
      <dgm:spPr/>
      <dgm:t>
        <a:bodyPr/>
        <a:lstStyle/>
        <a:p>
          <a:endParaRPr lang="de-DE"/>
        </a:p>
      </dgm:t>
    </dgm:pt>
    <dgm:pt modelId="{AC855AA9-E592-47F1-AE45-7FD38C6BFB52}">
      <dgm:prSet phldrT="[Text]" phldr="1"/>
      <dgm:spPr>
        <a:solidFill>
          <a:schemeClr val="accent6">
            <a:lumMod val="60000"/>
            <a:lumOff val="40000"/>
          </a:schemeClr>
        </a:solidFill>
      </dgm:spPr>
      <dgm:t>
        <a:bodyPr/>
        <a:lstStyle/>
        <a:p>
          <a:endParaRPr lang="de-DE" dirty="0"/>
        </a:p>
      </dgm:t>
    </dgm:pt>
    <dgm:pt modelId="{7EC743AE-76DE-4BBF-B4BE-0D2DFA368E38}" type="parTrans" cxnId="{754B50D5-858F-43A0-89D4-1014063ECCEA}">
      <dgm:prSet/>
      <dgm:spPr/>
      <dgm:t>
        <a:bodyPr/>
        <a:lstStyle/>
        <a:p>
          <a:endParaRPr lang="de-DE"/>
        </a:p>
      </dgm:t>
    </dgm:pt>
    <dgm:pt modelId="{988F1352-2BE0-4379-9721-8ACDEBAE9BB8}" type="sibTrans" cxnId="{754B50D5-858F-43A0-89D4-1014063ECCEA}">
      <dgm:prSet/>
      <dgm:spPr/>
      <dgm:t>
        <a:bodyPr/>
        <a:lstStyle/>
        <a:p>
          <a:endParaRPr lang="de-DE"/>
        </a:p>
      </dgm:t>
    </dgm:pt>
    <dgm:pt modelId="{C6B0B339-15DE-476E-B342-25CB3B750F60}">
      <dgm:prSet phldrT="[Text]" custT="1"/>
      <dgm:spPr>
        <a:solidFill>
          <a:schemeClr val="accent6">
            <a:lumMod val="20000"/>
            <a:lumOff val="80000"/>
          </a:schemeClr>
        </a:solidFill>
        <a:ln>
          <a:solidFill>
            <a:schemeClr val="tx2">
              <a:lumMod val="75000"/>
              <a:alpha val="90000"/>
            </a:schemeClr>
          </a:solidFill>
        </a:ln>
      </dgm:spPr>
      <dgm:t>
        <a:bodyPr/>
        <a:lstStyle/>
        <a:p>
          <a:r>
            <a:rPr lang="fr-FR" sz="1700" dirty="0" smtClean="0">
              <a:solidFill>
                <a:schemeClr val="tx2">
                  <a:lumMod val="75000"/>
                </a:schemeClr>
              </a:solidFill>
            </a:rPr>
            <a:t>Frais d’équipement et de matériel</a:t>
          </a:r>
          <a:br>
            <a:rPr lang="fr-FR" sz="1700" dirty="0" smtClean="0">
              <a:solidFill>
                <a:schemeClr val="tx2">
                  <a:lumMod val="75000"/>
                </a:schemeClr>
              </a:solidFill>
            </a:rPr>
          </a:br>
          <a:r>
            <a:rPr lang="de-DE" sz="1700" dirty="0" smtClean="0">
              <a:solidFill>
                <a:schemeClr val="tx2">
                  <a:lumMod val="75000"/>
                </a:schemeClr>
              </a:solidFill>
            </a:rPr>
            <a:t> ~ 5 %</a:t>
          </a:r>
          <a:endParaRPr lang="de-DE" sz="1700" dirty="0">
            <a:solidFill>
              <a:schemeClr val="tx2">
                <a:lumMod val="75000"/>
              </a:schemeClr>
            </a:solidFill>
          </a:endParaRPr>
        </a:p>
      </dgm:t>
    </dgm:pt>
    <dgm:pt modelId="{E8C6C119-E22A-4B14-B1BF-B2AB81889246}" type="sibTrans" cxnId="{ADAD3533-C90E-4F54-8720-ACEA33090828}">
      <dgm:prSet/>
      <dgm:spPr/>
      <dgm:t>
        <a:bodyPr/>
        <a:lstStyle/>
        <a:p>
          <a:endParaRPr lang="de-DE"/>
        </a:p>
      </dgm:t>
    </dgm:pt>
    <dgm:pt modelId="{6C527D96-DE29-434A-910E-36B2B7890AD7}" type="parTrans" cxnId="{ADAD3533-C90E-4F54-8720-ACEA33090828}">
      <dgm:prSet/>
      <dgm:spPr/>
      <dgm:t>
        <a:bodyPr/>
        <a:lstStyle/>
        <a:p>
          <a:endParaRPr lang="de-DE"/>
        </a:p>
      </dgm:t>
    </dgm:pt>
    <dgm:pt modelId="{B877CF0E-AAA4-4E33-9D77-AC1C5146C3E3}" type="pres">
      <dgm:prSet presAssocID="{CF7881D8-B00A-4A9D-B6E8-A3A21FE3C2E5}" presName="outerComposite" presStyleCnt="0">
        <dgm:presLayoutVars>
          <dgm:chMax val="2"/>
          <dgm:animLvl val="lvl"/>
          <dgm:resizeHandles val="exact"/>
        </dgm:presLayoutVars>
      </dgm:prSet>
      <dgm:spPr/>
      <dgm:t>
        <a:bodyPr/>
        <a:lstStyle/>
        <a:p>
          <a:endParaRPr lang="de-DE"/>
        </a:p>
      </dgm:t>
    </dgm:pt>
    <dgm:pt modelId="{49E5B93E-FE40-4003-802B-3DA631B3A9DB}" type="pres">
      <dgm:prSet presAssocID="{CF7881D8-B00A-4A9D-B6E8-A3A21FE3C2E5}" presName="dummyMaxCanvas" presStyleCnt="0"/>
      <dgm:spPr/>
    </dgm:pt>
    <dgm:pt modelId="{523A83A3-F1A3-49F0-981F-1BAD2CC612D5}" type="pres">
      <dgm:prSet presAssocID="{CF7881D8-B00A-4A9D-B6E8-A3A21FE3C2E5}" presName="parentComposite" presStyleCnt="0"/>
      <dgm:spPr/>
    </dgm:pt>
    <dgm:pt modelId="{C6F8B5A6-F4E1-47E5-B52D-C8D02CEA46B3}" type="pres">
      <dgm:prSet presAssocID="{CF7881D8-B00A-4A9D-B6E8-A3A21FE3C2E5}" presName="parent1" presStyleLbl="alignAccFollowNode1" presStyleIdx="0" presStyleCnt="4" custAng="21322251" custScaleX="116019" custScaleY="92397" custLinFactNeighborX="4998" custLinFactNeighborY="24060">
        <dgm:presLayoutVars>
          <dgm:chMax val="4"/>
        </dgm:presLayoutVars>
      </dgm:prSet>
      <dgm:spPr/>
      <dgm:t>
        <a:bodyPr/>
        <a:lstStyle/>
        <a:p>
          <a:endParaRPr lang="de-DE"/>
        </a:p>
      </dgm:t>
    </dgm:pt>
    <dgm:pt modelId="{28DD817D-87CF-4FFE-9B16-266A1BBB44BC}" type="pres">
      <dgm:prSet presAssocID="{CF7881D8-B00A-4A9D-B6E8-A3A21FE3C2E5}" presName="parent2" presStyleLbl="alignAccFollowNode1" presStyleIdx="1" presStyleCnt="4" custAng="21359613" custScaleX="88618" custScaleY="104384" custLinFactNeighborX="-30758" custLinFactNeighborY="-6344">
        <dgm:presLayoutVars>
          <dgm:chMax val="4"/>
        </dgm:presLayoutVars>
      </dgm:prSet>
      <dgm:spPr/>
      <dgm:t>
        <a:bodyPr/>
        <a:lstStyle/>
        <a:p>
          <a:endParaRPr lang="de-DE"/>
        </a:p>
      </dgm:t>
    </dgm:pt>
    <dgm:pt modelId="{32068133-11B3-4C29-AC8F-DD93D313D890}" type="pres">
      <dgm:prSet presAssocID="{CF7881D8-B00A-4A9D-B6E8-A3A21FE3C2E5}" presName="childrenComposite" presStyleCnt="0"/>
      <dgm:spPr/>
    </dgm:pt>
    <dgm:pt modelId="{D96F1665-C82E-4800-8524-50488A019936}" type="pres">
      <dgm:prSet presAssocID="{CF7881D8-B00A-4A9D-B6E8-A3A21FE3C2E5}" presName="dummyMaxCanvas_ChildArea" presStyleCnt="0"/>
      <dgm:spPr/>
    </dgm:pt>
    <dgm:pt modelId="{D14C8E8B-F884-40E1-9216-9C8121B70F18}" type="pres">
      <dgm:prSet presAssocID="{CF7881D8-B00A-4A9D-B6E8-A3A21FE3C2E5}" presName="fulcrum" presStyleLbl="alignAccFollowNode1" presStyleIdx="2" presStyleCnt="4" custLinFactNeighborX="8967" custLinFactNeighborY="-3484"/>
      <dgm:spPr>
        <a:solidFill>
          <a:schemeClr val="accent3">
            <a:lumMod val="20000"/>
            <a:lumOff val="80000"/>
          </a:schemeClr>
        </a:solidFill>
        <a:ln>
          <a:solidFill>
            <a:schemeClr val="tx1">
              <a:lumMod val="85000"/>
              <a:lumOff val="15000"/>
              <a:alpha val="90000"/>
            </a:schemeClr>
          </a:solidFill>
        </a:ln>
      </dgm:spPr>
    </dgm:pt>
    <dgm:pt modelId="{170C80BC-100F-433E-89D4-7EA16197E246}" type="pres">
      <dgm:prSet presAssocID="{CF7881D8-B00A-4A9D-B6E8-A3A21FE3C2E5}" presName="balance_23" presStyleLbl="alignAccFollowNode1" presStyleIdx="3" presStyleCnt="4" custScaleX="159375" custLinFactNeighborX="261">
        <dgm:presLayoutVars>
          <dgm:bulletEnabled val="1"/>
        </dgm:presLayoutVars>
      </dgm:prSet>
      <dgm:spPr>
        <a:solidFill>
          <a:schemeClr val="accent3">
            <a:lumMod val="20000"/>
            <a:lumOff val="80000"/>
          </a:schemeClr>
        </a:solidFill>
        <a:ln>
          <a:solidFill>
            <a:schemeClr val="tx1">
              <a:lumMod val="85000"/>
              <a:lumOff val="15000"/>
              <a:alpha val="90000"/>
            </a:schemeClr>
          </a:solidFill>
        </a:ln>
      </dgm:spPr>
    </dgm:pt>
    <dgm:pt modelId="{8958AD6A-0D94-407E-805E-617E03576882}" type="pres">
      <dgm:prSet presAssocID="{CF7881D8-B00A-4A9D-B6E8-A3A21FE3C2E5}" presName="right_23_1" presStyleLbl="node1" presStyleIdx="0" presStyleCnt="5" custAng="65299" custScaleX="126996" custScaleY="145255" custLinFactNeighborY="-17853">
        <dgm:presLayoutVars>
          <dgm:bulletEnabled val="1"/>
        </dgm:presLayoutVars>
      </dgm:prSet>
      <dgm:spPr/>
      <dgm:t>
        <a:bodyPr/>
        <a:lstStyle/>
        <a:p>
          <a:endParaRPr lang="de-DE"/>
        </a:p>
      </dgm:t>
    </dgm:pt>
    <dgm:pt modelId="{E72DF04D-C59B-4512-9822-6EB74A83A974}" type="pres">
      <dgm:prSet presAssocID="{CF7881D8-B00A-4A9D-B6E8-A3A21FE3C2E5}" presName="right_23_2" presStyleLbl="node1" presStyleIdx="1" presStyleCnt="5" custAng="21360000" custScaleX="125284" custScaleY="120152" custLinFactNeighborX="-16670" custLinFactNeighborY="-46946">
        <dgm:presLayoutVars>
          <dgm:bulletEnabled val="1"/>
        </dgm:presLayoutVars>
      </dgm:prSet>
      <dgm:spPr/>
      <dgm:t>
        <a:bodyPr/>
        <a:lstStyle/>
        <a:p>
          <a:endParaRPr lang="de-DE"/>
        </a:p>
      </dgm:t>
    </dgm:pt>
    <dgm:pt modelId="{7D1FA0C0-13C8-4D4C-B0D4-AA2E4E68C433}" type="pres">
      <dgm:prSet presAssocID="{CF7881D8-B00A-4A9D-B6E8-A3A21FE3C2E5}" presName="right_23_3" presStyleLbl="node1" presStyleIdx="2" presStyleCnt="5" custScaleX="83792" custScaleY="100762" custLinFactNeighborX="-29822" custLinFactNeighborY="-44962">
        <dgm:presLayoutVars>
          <dgm:bulletEnabled val="1"/>
        </dgm:presLayoutVars>
      </dgm:prSet>
      <dgm:spPr/>
      <dgm:t>
        <a:bodyPr/>
        <a:lstStyle/>
        <a:p>
          <a:endParaRPr lang="de-DE"/>
        </a:p>
      </dgm:t>
    </dgm:pt>
    <dgm:pt modelId="{000526A1-26DD-45D0-9BF5-836626769DBA}" type="pres">
      <dgm:prSet presAssocID="{CF7881D8-B00A-4A9D-B6E8-A3A21FE3C2E5}" presName="left_23_1" presStyleLbl="node1" presStyleIdx="3" presStyleCnt="5" custScaleX="139413" custScaleY="116802" custLinFactNeighborY="-4061">
        <dgm:presLayoutVars>
          <dgm:bulletEnabled val="1"/>
        </dgm:presLayoutVars>
      </dgm:prSet>
      <dgm:spPr/>
      <dgm:t>
        <a:bodyPr/>
        <a:lstStyle/>
        <a:p>
          <a:endParaRPr lang="de-DE"/>
        </a:p>
      </dgm:t>
    </dgm:pt>
    <dgm:pt modelId="{ADC9336D-2877-4731-9333-99D2B40F9479}" type="pres">
      <dgm:prSet presAssocID="{CF7881D8-B00A-4A9D-B6E8-A3A21FE3C2E5}" presName="left_23_2" presStyleLbl="node1" presStyleIdx="4" presStyleCnt="5" custAng="21539708" custScaleX="124936" custScaleY="105985" custLinFactNeighborX="2015" custLinFactNeighborY="-5710">
        <dgm:presLayoutVars>
          <dgm:bulletEnabled val="1"/>
        </dgm:presLayoutVars>
      </dgm:prSet>
      <dgm:spPr/>
      <dgm:t>
        <a:bodyPr/>
        <a:lstStyle/>
        <a:p>
          <a:endParaRPr lang="de-DE"/>
        </a:p>
      </dgm:t>
    </dgm:pt>
  </dgm:ptLst>
  <dgm:cxnLst>
    <dgm:cxn modelId="{6D57FD29-ECF3-4792-9660-67C40657B6A2}" srcId="{99D5B130-C365-4EA0-B53F-B0E9D06F1BAA}" destId="{50939AA4-7C18-402B-930B-A077F23A19A7}" srcOrd="0" destOrd="0" parTransId="{0E54C6EA-63F1-4D60-9EA9-58B63D79A746}" sibTransId="{6FFD21ED-A733-4061-9611-35A6EBE31B86}"/>
    <dgm:cxn modelId="{2CA68702-7E99-4BA0-80DF-23EC81142E08}" type="presOf" srcId="{91ED8FAE-65C3-4DE0-98B5-2DAEB075E0F1}" destId="{000526A1-26DD-45D0-9BF5-836626769DBA}" srcOrd="0" destOrd="0" presId="urn:microsoft.com/office/officeart/2005/8/layout/balance1"/>
    <dgm:cxn modelId="{93278887-94DD-449D-8ABC-C0A2F9B662A8}" srcId="{99D5B130-C365-4EA0-B53F-B0E9D06F1BAA}" destId="{26B67C03-5378-49D7-987B-2EE5BA09119A}" srcOrd="1" destOrd="0" parTransId="{D367A64C-2865-41D9-B730-E26B493B9BF4}" sibTransId="{F0362677-DF75-4BD9-84B7-35CBDFAC4997}"/>
    <dgm:cxn modelId="{742C4CDD-E72F-4D99-9BCF-D750F6C15451}" type="presOf" srcId="{2CE1422B-C12C-4107-AA08-BD1C1F39469F}" destId="{ADC9336D-2877-4731-9333-99D2B40F9479}" srcOrd="0" destOrd="0" presId="urn:microsoft.com/office/officeart/2005/8/layout/balance1"/>
    <dgm:cxn modelId="{95ED52CB-1B68-4ACF-BBC3-2EA40F056950}" srcId="{99D5B130-C365-4EA0-B53F-B0E9D06F1BAA}" destId="{033301CC-3210-4F9C-B09D-BE29254F55DB}" srcOrd="2" destOrd="0" parTransId="{B87D5402-6962-4FB3-942D-69EF38AEE3E6}" sibTransId="{8B95D12C-94B9-4C4A-ACC6-6E2CAAD2E5AC}"/>
    <dgm:cxn modelId="{310F5803-C6D3-4BBD-87B1-7290DC8D1F2B}" type="presOf" srcId="{CF7881D8-B00A-4A9D-B6E8-A3A21FE3C2E5}" destId="{B877CF0E-AAA4-4E33-9D77-AC1C5146C3E3}" srcOrd="0" destOrd="0" presId="urn:microsoft.com/office/officeart/2005/8/layout/balance1"/>
    <dgm:cxn modelId="{A9C22919-5B37-42D9-8329-D77537728A24}" type="presOf" srcId="{50939AA4-7C18-402B-930B-A077F23A19A7}" destId="{8958AD6A-0D94-407E-805E-617E03576882}" srcOrd="0" destOrd="0" presId="urn:microsoft.com/office/officeart/2005/8/layout/balance1"/>
    <dgm:cxn modelId="{3544ACFF-4B6B-4CC0-A381-E2E1C7F2305E}" type="presOf" srcId="{033301CC-3210-4F9C-B09D-BE29254F55DB}" destId="{7D1FA0C0-13C8-4D4C-B0D4-AA2E4E68C433}" srcOrd="0" destOrd="0" presId="urn:microsoft.com/office/officeart/2005/8/layout/balance1"/>
    <dgm:cxn modelId="{BEF7974E-D659-412F-81E8-B1DBF9ACF171}" type="presOf" srcId="{99D5B130-C365-4EA0-B53F-B0E9D06F1BAA}" destId="{28DD817D-87CF-4FFE-9B16-266A1BBB44BC}" srcOrd="0" destOrd="0" presId="urn:microsoft.com/office/officeart/2005/8/layout/balance1"/>
    <dgm:cxn modelId="{754B50D5-858F-43A0-89D4-1014063ECCEA}" srcId="{CF7881D8-B00A-4A9D-B6E8-A3A21FE3C2E5}" destId="{AC855AA9-E592-47F1-AE45-7FD38C6BFB52}" srcOrd="4" destOrd="0" parTransId="{7EC743AE-76DE-4BBF-B4BE-0D2DFA368E38}" sibTransId="{988F1352-2BE0-4379-9721-8ACDEBAE9BB8}"/>
    <dgm:cxn modelId="{0D79E3B6-5C1A-44CE-90DC-E5E3904C0332}" srcId="{CF7881D8-B00A-4A9D-B6E8-A3A21FE3C2E5}" destId="{99D5B130-C365-4EA0-B53F-B0E9D06F1BAA}" srcOrd="1" destOrd="0" parTransId="{B71C762F-8C3F-4EB9-82EE-4B751E1B1928}" sibTransId="{B60DD0EB-94FA-445D-A72F-110803E6997E}"/>
    <dgm:cxn modelId="{2C857B58-72A1-4487-88E8-9D15FF802FBA}" srcId="{CF7881D8-B00A-4A9D-B6E8-A3A21FE3C2E5}" destId="{BDE82A86-575C-41DF-A971-1632E3B501D3}" srcOrd="3" destOrd="0" parTransId="{DE5D0570-04E8-4586-9646-9204E2F0A726}" sibTransId="{950ED867-64DA-4F60-B5FA-DB24B9F6F240}"/>
    <dgm:cxn modelId="{ADAD3533-C90E-4F54-8720-ACEA33090828}" srcId="{CF7881D8-B00A-4A9D-B6E8-A3A21FE3C2E5}" destId="{C6B0B339-15DE-476E-B342-25CB3B750F60}" srcOrd="0" destOrd="0" parTransId="{6C527D96-DE29-434A-910E-36B2B7890AD7}" sibTransId="{E8C6C119-E22A-4B14-B1BF-B2AB81889246}"/>
    <dgm:cxn modelId="{80D09AE2-B386-4F84-BA91-7B63FD7C7BF0}" srcId="{C6B0B339-15DE-476E-B342-25CB3B750F60}" destId="{2CE1422B-C12C-4107-AA08-BD1C1F39469F}" srcOrd="1" destOrd="0" parTransId="{45201453-23CF-4E0D-8351-796E14842515}" sibTransId="{889455B9-70E9-4A6C-81CD-B90EE4FD7440}"/>
    <dgm:cxn modelId="{71865863-61C1-4762-AB32-601D3B783BF0}" srcId="{C6B0B339-15DE-476E-B342-25CB3B750F60}" destId="{91ED8FAE-65C3-4DE0-98B5-2DAEB075E0F1}" srcOrd="0" destOrd="0" parTransId="{8C4345FF-64DE-4791-9AE8-7FE6BABB9864}" sibTransId="{4B9DF901-6E78-487F-86FC-60B35B03F231}"/>
    <dgm:cxn modelId="{ADDBCB2A-8F2B-400E-A343-F6B26C3152A6}" type="presOf" srcId="{C6B0B339-15DE-476E-B342-25CB3B750F60}" destId="{C6F8B5A6-F4E1-47E5-B52D-C8D02CEA46B3}" srcOrd="0" destOrd="0" presId="urn:microsoft.com/office/officeart/2005/8/layout/balance1"/>
    <dgm:cxn modelId="{43C64DC4-24EE-41D1-A69C-39E787582982}" srcId="{CF7881D8-B00A-4A9D-B6E8-A3A21FE3C2E5}" destId="{036C180C-1674-4D59-B55D-1AF04633375E}" srcOrd="2" destOrd="0" parTransId="{02C32F81-AFCA-4C20-B253-355D41E27614}" sibTransId="{2BEE52E7-94C2-43A1-AF4B-59037498079F}"/>
    <dgm:cxn modelId="{E694639A-EA83-40E5-95FC-FE052DADAA6E}" type="presOf" srcId="{26B67C03-5378-49D7-987B-2EE5BA09119A}" destId="{E72DF04D-C59B-4512-9822-6EB74A83A974}" srcOrd="0" destOrd="0" presId="urn:microsoft.com/office/officeart/2005/8/layout/balance1"/>
    <dgm:cxn modelId="{67A2CB39-14C4-4669-848B-080379061C22}" type="presParOf" srcId="{B877CF0E-AAA4-4E33-9D77-AC1C5146C3E3}" destId="{49E5B93E-FE40-4003-802B-3DA631B3A9DB}" srcOrd="0" destOrd="0" presId="urn:microsoft.com/office/officeart/2005/8/layout/balance1"/>
    <dgm:cxn modelId="{9C45FA96-EA6C-405C-BF61-AD601C75DFAE}" type="presParOf" srcId="{B877CF0E-AAA4-4E33-9D77-AC1C5146C3E3}" destId="{523A83A3-F1A3-49F0-981F-1BAD2CC612D5}" srcOrd="1" destOrd="0" presId="urn:microsoft.com/office/officeart/2005/8/layout/balance1"/>
    <dgm:cxn modelId="{F6ED0A46-3A99-4DDE-A152-40C792631FC3}" type="presParOf" srcId="{523A83A3-F1A3-49F0-981F-1BAD2CC612D5}" destId="{C6F8B5A6-F4E1-47E5-B52D-C8D02CEA46B3}" srcOrd="0" destOrd="0" presId="urn:microsoft.com/office/officeart/2005/8/layout/balance1"/>
    <dgm:cxn modelId="{36D92239-1315-4ABA-8B05-E4BC597A8485}" type="presParOf" srcId="{523A83A3-F1A3-49F0-981F-1BAD2CC612D5}" destId="{28DD817D-87CF-4FFE-9B16-266A1BBB44BC}" srcOrd="1" destOrd="0" presId="urn:microsoft.com/office/officeart/2005/8/layout/balance1"/>
    <dgm:cxn modelId="{304621DC-D7F3-4B16-9DAC-CA99DCB8F78F}" type="presParOf" srcId="{B877CF0E-AAA4-4E33-9D77-AC1C5146C3E3}" destId="{32068133-11B3-4C29-AC8F-DD93D313D890}" srcOrd="2" destOrd="0" presId="urn:microsoft.com/office/officeart/2005/8/layout/balance1"/>
    <dgm:cxn modelId="{69D99E9B-2794-451D-85A4-3EC9883D7F57}" type="presParOf" srcId="{32068133-11B3-4C29-AC8F-DD93D313D890}" destId="{D96F1665-C82E-4800-8524-50488A019936}" srcOrd="0" destOrd="0" presId="urn:microsoft.com/office/officeart/2005/8/layout/balance1"/>
    <dgm:cxn modelId="{67795A4E-4856-492B-B375-C2F10F65A5FD}" type="presParOf" srcId="{32068133-11B3-4C29-AC8F-DD93D313D890}" destId="{D14C8E8B-F884-40E1-9216-9C8121B70F18}" srcOrd="1" destOrd="0" presId="urn:microsoft.com/office/officeart/2005/8/layout/balance1"/>
    <dgm:cxn modelId="{E47434CB-982D-4F06-99DC-C20794C874E9}" type="presParOf" srcId="{32068133-11B3-4C29-AC8F-DD93D313D890}" destId="{170C80BC-100F-433E-89D4-7EA16197E246}" srcOrd="2" destOrd="0" presId="urn:microsoft.com/office/officeart/2005/8/layout/balance1"/>
    <dgm:cxn modelId="{D9886976-5850-4D85-BFBB-09BA458AD7E8}" type="presParOf" srcId="{32068133-11B3-4C29-AC8F-DD93D313D890}" destId="{8958AD6A-0D94-407E-805E-617E03576882}" srcOrd="3" destOrd="0" presId="urn:microsoft.com/office/officeart/2005/8/layout/balance1"/>
    <dgm:cxn modelId="{7FFCAC9D-C77A-4752-9424-F3DAD2FA2413}" type="presParOf" srcId="{32068133-11B3-4C29-AC8F-DD93D313D890}" destId="{E72DF04D-C59B-4512-9822-6EB74A83A974}" srcOrd="4" destOrd="0" presId="urn:microsoft.com/office/officeart/2005/8/layout/balance1"/>
    <dgm:cxn modelId="{C6D2668F-9ABD-4183-9AE6-569FA464CD0B}" type="presParOf" srcId="{32068133-11B3-4C29-AC8F-DD93D313D890}" destId="{7D1FA0C0-13C8-4D4C-B0D4-AA2E4E68C433}" srcOrd="5" destOrd="0" presId="urn:microsoft.com/office/officeart/2005/8/layout/balance1"/>
    <dgm:cxn modelId="{BD57B9EE-7B37-4101-AD3E-8E46C357D740}" type="presParOf" srcId="{32068133-11B3-4C29-AC8F-DD93D313D890}" destId="{000526A1-26DD-45D0-9BF5-836626769DBA}" srcOrd="6" destOrd="0" presId="urn:microsoft.com/office/officeart/2005/8/layout/balance1"/>
    <dgm:cxn modelId="{2DD3A3F9-0117-4A8B-803B-02E60402E8EF}" type="presParOf" srcId="{32068133-11B3-4C29-AC8F-DD93D313D890}" destId="{ADC9336D-2877-4731-9333-99D2B40F9479}" srcOrd="7" destOrd="0" presId="urn:microsoft.com/office/officeart/2005/8/layout/balance1"/>
  </dgm:cxnLst>
  <dgm:bg>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dgm:bg>
  <dgm:whole>
    <a:ln w="9525" cap="flat" cmpd="sng" algn="ctr">
      <a:solidFill>
        <a:schemeClr val="tx2">
          <a:lumMod val="20000"/>
          <a:lumOff val="80000"/>
        </a:schemeClr>
      </a:solidFill>
      <a:prstDash val="solid"/>
      <a:round/>
      <a:headEnd type="none" w="med" len="med"/>
      <a:tailEnd type="none" w="med" len="med"/>
    </a:ln>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F8B5A6-F4E1-47E5-B52D-C8D02CEA46B3}">
      <dsp:nvSpPr>
        <dsp:cNvPr id="0" name=""/>
        <dsp:cNvSpPr/>
      </dsp:nvSpPr>
      <dsp:spPr>
        <a:xfrm rot="21322251">
          <a:off x="1708350" y="266901"/>
          <a:ext cx="1924829" cy="851625"/>
        </a:xfrm>
        <a:prstGeom prst="roundRect">
          <a:avLst>
            <a:gd name="adj" fmla="val 10000"/>
          </a:avLst>
        </a:prstGeom>
        <a:solidFill>
          <a:schemeClr val="accent6">
            <a:lumMod val="20000"/>
            <a:lumOff val="80000"/>
          </a:schemeClr>
        </a:solidFill>
        <a:ln w="25400" cap="flat" cmpd="sng" algn="ctr">
          <a:solidFill>
            <a:schemeClr val="tx2">
              <a:lumMod val="75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smtClean="0">
              <a:solidFill>
                <a:schemeClr val="tx2">
                  <a:lumMod val="75000"/>
                </a:schemeClr>
              </a:solidFill>
            </a:rPr>
            <a:t>Frais d’équipement et de matériel</a:t>
          </a:r>
          <a:br>
            <a:rPr lang="fr-FR" sz="1700" kern="1200" dirty="0" smtClean="0">
              <a:solidFill>
                <a:schemeClr val="tx2">
                  <a:lumMod val="75000"/>
                </a:schemeClr>
              </a:solidFill>
            </a:rPr>
          </a:br>
          <a:r>
            <a:rPr lang="de-DE" sz="1700" kern="1200" dirty="0" smtClean="0">
              <a:solidFill>
                <a:schemeClr val="tx2">
                  <a:lumMod val="75000"/>
                </a:schemeClr>
              </a:solidFill>
            </a:rPr>
            <a:t> ~ 5 %</a:t>
          </a:r>
          <a:endParaRPr lang="de-DE" sz="1700" kern="1200" dirty="0">
            <a:solidFill>
              <a:schemeClr val="tx2">
                <a:lumMod val="75000"/>
              </a:schemeClr>
            </a:solidFill>
          </a:endParaRPr>
        </a:p>
      </dsp:txBody>
      <dsp:txXfrm>
        <a:off x="1733293" y="291844"/>
        <a:ext cx="1874943" cy="801739"/>
      </dsp:txXfrm>
    </dsp:sp>
    <dsp:sp modelId="{28DD817D-87CF-4FFE-9B16-266A1BBB44BC}">
      <dsp:nvSpPr>
        <dsp:cNvPr id="0" name=""/>
        <dsp:cNvSpPr/>
      </dsp:nvSpPr>
      <dsp:spPr>
        <a:xfrm rot="21359613">
          <a:off x="3738861" y="-52537"/>
          <a:ext cx="1470229" cy="962109"/>
        </a:xfrm>
        <a:prstGeom prst="roundRect">
          <a:avLst>
            <a:gd name="adj" fmla="val 10000"/>
          </a:avLst>
        </a:prstGeom>
        <a:solidFill>
          <a:srgbClr val="FEFEBC">
            <a:alpha val="89804"/>
          </a:srgbClr>
        </a:solidFill>
        <a:ln w="254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altLang="de-DE" sz="1800" kern="1200" dirty="0" smtClean="0">
              <a:solidFill>
                <a:schemeClr val="accent6">
                  <a:lumMod val="75000"/>
                </a:schemeClr>
              </a:solidFill>
              <a:latin typeface="Arial" panose="020B0604020202020204" pitchFamily="34" charset="0"/>
              <a:cs typeface="Arial" panose="020B0604020202020204" pitchFamily="34" charset="0"/>
            </a:rPr>
            <a:t>Formation sur </a:t>
          </a:r>
          <a:r>
            <a:rPr lang="en-GB" altLang="de-DE" sz="1800" kern="1200" dirty="0" err="1" smtClean="0">
              <a:solidFill>
                <a:schemeClr val="accent6">
                  <a:lumMod val="75000"/>
                </a:schemeClr>
              </a:solidFill>
              <a:latin typeface="Arial" panose="020B0604020202020204" pitchFamily="34" charset="0"/>
              <a:cs typeface="Arial" panose="020B0604020202020204" pitchFamily="34" charset="0"/>
            </a:rPr>
            <a:t>mesure</a:t>
          </a:r>
          <a:endParaRPr lang="de-DE" sz="1800" kern="1200" dirty="0">
            <a:solidFill>
              <a:schemeClr val="accent6">
                <a:lumMod val="75000"/>
              </a:schemeClr>
            </a:solidFill>
          </a:endParaRPr>
        </a:p>
      </dsp:txBody>
      <dsp:txXfrm>
        <a:off x="3767040" y="-24358"/>
        <a:ext cx="1413871" cy="905751"/>
      </dsp:txXfrm>
    </dsp:sp>
    <dsp:sp modelId="{D14C8E8B-F884-40E1-9216-9C8121B70F18}">
      <dsp:nvSpPr>
        <dsp:cNvPr id="0" name=""/>
        <dsp:cNvSpPr/>
      </dsp:nvSpPr>
      <dsp:spPr>
        <a:xfrm>
          <a:off x="3388756" y="3903252"/>
          <a:ext cx="691276" cy="691276"/>
        </a:xfrm>
        <a:prstGeom prst="triangle">
          <a:avLst/>
        </a:prstGeom>
        <a:solidFill>
          <a:schemeClr val="accent3">
            <a:lumMod val="20000"/>
            <a:lumOff val="80000"/>
          </a:schemeClr>
        </a:solidFill>
        <a:ln w="25400" cap="flat" cmpd="sng" algn="ctr">
          <a:solidFill>
            <a:schemeClr val="tx1">
              <a:lumMod val="85000"/>
              <a:lumOff val="15000"/>
              <a:alpha val="90000"/>
            </a:schemeClr>
          </a:solidFill>
          <a:prstDash val="solid"/>
        </a:ln>
        <a:effectLst/>
      </dsp:spPr>
      <dsp:style>
        <a:lnRef idx="2">
          <a:scrgbClr r="0" g="0" b="0"/>
        </a:lnRef>
        <a:fillRef idx="1">
          <a:scrgbClr r="0" g="0" b="0"/>
        </a:fillRef>
        <a:effectRef idx="0">
          <a:scrgbClr r="0" g="0" b="0"/>
        </a:effectRef>
        <a:fontRef idx="minor"/>
      </dsp:style>
    </dsp:sp>
    <dsp:sp modelId="{170C80BC-100F-433E-89D4-7EA16197E246}">
      <dsp:nvSpPr>
        <dsp:cNvPr id="0" name=""/>
        <dsp:cNvSpPr/>
      </dsp:nvSpPr>
      <dsp:spPr>
        <a:xfrm rot="240000">
          <a:off x="1597944" y="3631117"/>
          <a:ext cx="4148927" cy="290121"/>
        </a:xfrm>
        <a:prstGeom prst="rect">
          <a:avLst/>
        </a:prstGeom>
        <a:solidFill>
          <a:schemeClr val="accent3">
            <a:lumMod val="20000"/>
            <a:lumOff val="80000"/>
          </a:schemeClr>
        </a:solidFill>
        <a:ln w="25400" cap="flat" cmpd="sng" algn="ctr">
          <a:solidFill>
            <a:schemeClr val="tx1">
              <a:lumMod val="85000"/>
              <a:lumOff val="15000"/>
              <a:alpha val="90000"/>
            </a:schemeClr>
          </a:solidFill>
          <a:prstDash val="solid"/>
        </a:ln>
        <a:effectLst/>
      </dsp:spPr>
      <dsp:style>
        <a:lnRef idx="2">
          <a:scrgbClr r="0" g="0" b="0"/>
        </a:lnRef>
        <a:fillRef idx="1">
          <a:scrgbClr r="0" g="0" b="0"/>
        </a:fillRef>
        <a:effectRef idx="0">
          <a:scrgbClr r="0" g="0" b="0"/>
        </a:effectRef>
        <a:fontRef idx="minor"/>
      </dsp:style>
    </dsp:sp>
    <dsp:sp modelId="{8958AD6A-0D94-407E-805E-617E03576882}">
      <dsp:nvSpPr>
        <dsp:cNvPr id="0" name=""/>
        <dsp:cNvSpPr/>
      </dsp:nvSpPr>
      <dsp:spPr>
        <a:xfrm rot="305299">
          <a:off x="3871261" y="2562295"/>
          <a:ext cx="2090889" cy="1142195"/>
        </a:xfrm>
        <a:prstGeom prst="roundRect">
          <a:avLst/>
        </a:prstGeom>
        <a:solidFill>
          <a:srgbClr val="D9F5DC"/>
        </a:solidFill>
        <a:ln w="25400" cap="flat" cmpd="sng" algn="ctr">
          <a:solidFill>
            <a:schemeClr val="accent5">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de-DE" sz="2400" kern="1200" dirty="0" smtClean="0">
              <a:solidFill>
                <a:schemeClr val="tx2">
                  <a:lumMod val="50000"/>
                </a:schemeClr>
              </a:solidFill>
            </a:rPr>
            <a:t>Rendements</a:t>
          </a:r>
          <a:br>
            <a:rPr lang="de-DE" sz="2400" kern="1200" dirty="0" smtClean="0">
              <a:solidFill>
                <a:schemeClr val="tx2">
                  <a:lumMod val="50000"/>
                </a:schemeClr>
              </a:solidFill>
            </a:rPr>
          </a:br>
          <a:r>
            <a:rPr lang="de-DE" sz="1600" kern="1200" dirty="0" err="1" smtClean="0">
              <a:solidFill>
                <a:schemeClr val="tx2">
                  <a:lumMod val="50000"/>
                </a:schemeClr>
              </a:solidFill>
            </a:rPr>
            <a:t>Activités</a:t>
          </a:r>
          <a:r>
            <a:rPr lang="de-DE" sz="1600" kern="1200" dirty="0" smtClean="0">
              <a:solidFill>
                <a:schemeClr val="tx2">
                  <a:lumMod val="50000"/>
                </a:schemeClr>
              </a:solidFill>
            </a:rPr>
            <a:t> simples et </a:t>
          </a:r>
          <a:r>
            <a:rPr lang="de-DE" sz="1600" kern="1200" dirty="0" err="1" smtClean="0">
              <a:solidFill>
                <a:schemeClr val="tx2">
                  <a:lumMod val="50000"/>
                </a:schemeClr>
              </a:solidFill>
            </a:rPr>
            <a:t>spécialisées</a:t>
          </a:r>
          <a:endParaRPr lang="de-DE" sz="2400" kern="1200" dirty="0">
            <a:solidFill>
              <a:schemeClr val="tx2">
                <a:lumMod val="50000"/>
              </a:schemeClr>
            </a:solidFill>
          </a:endParaRPr>
        </a:p>
      </dsp:txBody>
      <dsp:txXfrm>
        <a:off x="3927018" y="2618052"/>
        <a:ext cx="1979375" cy="1030681"/>
      </dsp:txXfrm>
    </dsp:sp>
    <dsp:sp modelId="{E72DF04D-C59B-4512-9822-6EB74A83A974}">
      <dsp:nvSpPr>
        <dsp:cNvPr id="0" name=""/>
        <dsp:cNvSpPr/>
      </dsp:nvSpPr>
      <dsp:spPr>
        <a:xfrm>
          <a:off x="3653804" y="1586188"/>
          <a:ext cx="2077128" cy="920495"/>
        </a:xfrm>
        <a:prstGeom prst="roundRect">
          <a:avLst/>
        </a:prstGeom>
        <a:solidFill>
          <a:srgbClr val="D9F5DC"/>
        </a:solidFill>
        <a:ln w="25400" cap="flat" cmpd="sng" algn="ctr">
          <a:solidFill>
            <a:srgbClr val="92D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de-DE" sz="2000" kern="1200" dirty="0" err="1" smtClean="0">
              <a:solidFill>
                <a:srgbClr val="1B6F47"/>
              </a:solidFill>
            </a:rPr>
            <a:t>Economies</a:t>
          </a:r>
          <a:r>
            <a:rPr lang="de-DE" sz="1400" kern="1200" dirty="0" smtClean="0">
              <a:solidFill>
                <a:srgbClr val="1B6F47"/>
              </a:solidFill>
            </a:rPr>
            <a:t/>
          </a:r>
          <a:br>
            <a:rPr lang="de-DE" sz="1400" kern="1200" dirty="0" smtClean="0">
              <a:solidFill>
                <a:srgbClr val="1B6F47"/>
              </a:solidFill>
            </a:rPr>
          </a:br>
          <a:r>
            <a:rPr lang="de-DE" sz="1400" kern="1200" dirty="0" err="1" smtClean="0">
              <a:solidFill>
                <a:srgbClr val="1B6F47"/>
              </a:solidFill>
            </a:rPr>
            <a:t>Coûts</a:t>
          </a:r>
          <a:r>
            <a:rPr lang="de-DE" sz="1400" kern="1200" dirty="0" smtClean="0">
              <a:solidFill>
                <a:srgbClr val="1B6F47"/>
              </a:solidFill>
            </a:rPr>
            <a:t> de </a:t>
          </a:r>
          <a:r>
            <a:rPr lang="de-DE" sz="1400" kern="1200" dirty="0" err="1" smtClean="0">
              <a:solidFill>
                <a:srgbClr val="1B6F47"/>
              </a:solidFill>
            </a:rPr>
            <a:t>recrutement</a:t>
          </a:r>
          <a:r>
            <a:rPr lang="de-DE" sz="1400" kern="1200" dirty="0" smtClean="0">
              <a:solidFill>
                <a:srgbClr val="1B6F47"/>
              </a:solidFill>
            </a:rPr>
            <a:t> et </a:t>
          </a:r>
          <a:r>
            <a:rPr lang="de-DE" sz="1400" kern="1200" dirty="0" err="1" smtClean="0">
              <a:solidFill>
                <a:srgbClr val="1B6F47"/>
              </a:solidFill>
            </a:rPr>
            <a:t>d‘initiation</a:t>
          </a:r>
          <a:endParaRPr lang="de-DE" sz="1400" kern="1200" dirty="0">
            <a:solidFill>
              <a:srgbClr val="1B6F47"/>
            </a:solidFill>
          </a:endParaRPr>
        </a:p>
      </dsp:txBody>
      <dsp:txXfrm>
        <a:off x="3698739" y="1631123"/>
        <a:ext cx="1987258" cy="830625"/>
      </dsp:txXfrm>
    </dsp:sp>
    <dsp:sp modelId="{7D1FA0C0-13C8-4D4C-B0D4-AA2E4E68C433}">
      <dsp:nvSpPr>
        <dsp:cNvPr id="0" name=""/>
        <dsp:cNvSpPr/>
      </dsp:nvSpPr>
      <dsp:spPr>
        <a:xfrm rot="240000">
          <a:off x="3839767" y="854143"/>
          <a:ext cx="1376501" cy="797499"/>
        </a:xfrm>
        <a:prstGeom prst="roundRect">
          <a:avLst/>
        </a:prstGeom>
        <a:solidFill>
          <a:srgbClr val="D9F5DC"/>
        </a:solidFill>
        <a:ln w="25400" cap="flat" cmpd="sng" algn="ctr">
          <a:solidFill>
            <a:srgbClr val="348C38"/>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err="1" smtClean="0">
              <a:solidFill>
                <a:schemeClr val="tx2">
                  <a:lumMod val="50000"/>
                </a:schemeClr>
              </a:solidFill>
            </a:rPr>
            <a:t>Subventions</a:t>
          </a:r>
          <a:r>
            <a:rPr lang="de-DE" sz="1400" kern="1200" dirty="0" smtClean="0">
              <a:solidFill>
                <a:schemeClr val="tx2">
                  <a:lumMod val="50000"/>
                </a:schemeClr>
              </a:solidFill>
            </a:rPr>
            <a:t> </a:t>
          </a:r>
          <a:r>
            <a:rPr lang="de-DE" sz="1400" kern="1200" dirty="0" err="1" smtClean="0">
              <a:solidFill>
                <a:schemeClr val="tx2">
                  <a:lumMod val="50000"/>
                </a:schemeClr>
              </a:solidFill>
            </a:rPr>
            <a:t>pour</a:t>
          </a:r>
          <a:r>
            <a:rPr lang="de-DE" sz="1400" kern="1200" dirty="0" smtClean="0">
              <a:solidFill>
                <a:schemeClr val="tx2">
                  <a:lumMod val="50000"/>
                </a:schemeClr>
              </a:solidFill>
            </a:rPr>
            <a:t> les </a:t>
          </a:r>
          <a:r>
            <a:rPr lang="de-DE" sz="1400" kern="1200" dirty="0" err="1" smtClean="0">
              <a:solidFill>
                <a:schemeClr val="tx2">
                  <a:lumMod val="50000"/>
                </a:schemeClr>
              </a:solidFill>
            </a:rPr>
            <a:t>défavorisés</a:t>
          </a:r>
          <a:endParaRPr lang="de-DE" sz="1400" kern="1200" dirty="0">
            <a:solidFill>
              <a:schemeClr val="tx2">
                <a:lumMod val="50000"/>
              </a:schemeClr>
            </a:solidFill>
          </a:endParaRPr>
        </a:p>
      </dsp:txBody>
      <dsp:txXfrm>
        <a:off x="3878698" y="893074"/>
        <a:ext cx="1298639" cy="719637"/>
      </dsp:txXfrm>
    </dsp:sp>
    <dsp:sp modelId="{000526A1-26DD-45D0-9BF5-836626769DBA}">
      <dsp:nvSpPr>
        <dsp:cNvPr id="0" name=""/>
        <dsp:cNvSpPr/>
      </dsp:nvSpPr>
      <dsp:spPr>
        <a:xfrm rot="240000">
          <a:off x="1382366" y="2652690"/>
          <a:ext cx="2321912" cy="873663"/>
        </a:xfrm>
        <a:prstGeom prst="roundRect">
          <a:avLst/>
        </a:prstGeom>
        <a:solidFill>
          <a:schemeClr val="accent6">
            <a:lumMod val="20000"/>
            <a:lumOff val="8000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sz="1800" kern="1200" dirty="0" smtClean="0">
              <a:solidFill>
                <a:schemeClr val="bg2">
                  <a:lumMod val="25000"/>
                </a:schemeClr>
              </a:solidFill>
            </a:rPr>
            <a:t>Frais de </a:t>
          </a:r>
          <a:r>
            <a:rPr lang="de-DE" sz="1800" kern="1200" dirty="0" err="1" smtClean="0">
              <a:solidFill>
                <a:schemeClr val="bg2">
                  <a:lumMod val="25000"/>
                </a:schemeClr>
              </a:solidFill>
            </a:rPr>
            <a:t>personnel</a:t>
          </a:r>
          <a:r>
            <a:rPr lang="de-DE" sz="1800" kern="1200" dirty="0" smtClean="0">
              <a:solidFill>
                <a:schemeClr val="bg2">
                  <a:lumMod val="25000"/>
                </a:schemeClr>
              </a:solidFill>
            </a:rPr>
            <a:t> des </a:t>
          </a:r>
          <a:r>
            <a:rPr lang="de-DE" sz="1800" kern="1200" dirty="0" err="1" smtClean="0">
              <a:solidFill>
                <a:schemeClr val="bg2">
                  <a:lumMod val="25000"/>
                </a:schemeClr>
              </a:solidFill>
            </a:rPr>
            <a:t>apprentis</a:t>
          </a:r>
          <a:r>
            <a:rPr lang="de-DE" sz="1800" kern="1200" dirty="0" smtClean="0">
              <a:solidFill>
                <a:schemeClr val="bg2">
                  <a:lumMod val="25000"/>
                </a:schemeClr>
              </a:solidFill>
            </a:rPr>
            <a:t/>
          </a:r>
          <a:br>
            <a:rPr lang="de-DE" sz="1800" kern="1200" dirty="0" smtClean="0">
              <a:solidFill>
                <a:schemeClr val="bg2">
                  <a:lumMod val="25000"/>
                </a:schemeClr>
              </a:solidFill>
            </a:rPr>
          </a:br>
          <a:r>
            <a:rPr lang="de-DE" sz="1800" kern="1200" dirty="0" smtClean="0">
              <a:solidFill>
                <a:schemeClr val="bg2">
                  <a:lumMod val="25000"/>
                </a:schemeClr>
              </a:solidFill>
            </a:rPr>
            <a:t> ~ 62 %</a:t>
          </a:r>
          <a:endParaRPr lang="de-DE" sz="1800" kern="1200" dirty="0">
            <a:solidFill>
              <a:schemeClr val="bg2">
                <a:lumMod val="25000"/>
              </a:schemeClr>
            </a:solidFill>
          </a:endParaRPr>
        </a:p>
      </dsp:txBody>
      <dsp:txXfrm>
        <a:off x="1425015" y="2695339"/>
        <a:ext cx="2236614" cy="788365"/>
      </dsp:txXfrm>
    </dsp:sp>
    <dsp:sp modelId="{ADC9336D-2877-4731-9333-99D2B40F9479}">
      <dsp:nvSpPr>
        <dsp:cNvPr id="0" name=""/>
        <dsp:cNvSpPr/>
      </dsp:nvSpPr>
      <dsp:spPr>
        <a:xfrm rot="179708">
          <a:off x="1597601" y="1848082"/>
          <a:ext cx="2079981" cy="794635"/>
        </a:xfrm>
        <a:prstGeom prst="roundRect">
          <a:avLst/>
        </a:prstGeom>
        <a:solidFill>
          <a:schemeClr val="accent6">
            <a:lumMod val="20000"/>
            <a:lumOff val="80000"/>
          </a:schemeClr>
        </a:solidFill>
        <a:ln w="25400" cap="flat" cmpd="sng" algn="ctr">
          <a:solidFill>
            <a:schemeClr val="accent3">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de-DE" sz="1700" b="0" kern="1200" dirty="0" smtClean="0">
              <a:solidFill>
                <a:schemeClr val="accent3">
                  <a:lumMod val="50000"/>
                </a:schemeClr>
              </a:solidFill>
            </a:rPr>
            <a:t>Frais de </a:t>
          </a:r>
          <a:r>
            <a:rPr lang="de-DE" sz="1700" b="0" kern="1200" dirty="0" err="1" smtClean="0">
              <a:solidFill>
                <a:schemeClr val="accent3">
                  <a:lumMod val="50000"/>
                </a:schemeClr>
              </a:solidFill>
            </a:rPr>
            <a:t>personnel</a:t>
          </a:r>
          <a:r>
            <a:rPr lang="de-DE" sz="1700" b="0" kern="1200" dirty="0" smtClean="0">
              <a:solidFill>
                <a:schemeClr val="accent3">
                  <a:lumMod val="50000"/>
                </a:schemeClr>
              </a:solidFill>
            </a:rPr>
            <a:t> des </a:t>
          </a:r>
          <a:r>
            <a:rPr lang="de-DE" sz="1700" b="0" kern="1200" dirty="0" err="1" smtClean="0">
              <a:solidFill>
                <a:schemeClr val="accent3">
                  <a:lumMod val="50000"/>
                </a:schemeClr>
              </a:solidFill>
            </a:rPr>
            <a:t>formateurs</a:t>
          </a:r>
          <a:r>
            <a:rPr lang="de-DE" sz="1700" b="0" kern="1200" dirty="0" smtClean="0">
              <a:solidFill>
                <a:schemeClr val="accent3">
                  <a:lumMod val="50000"/>
                </a:schemeClr>
              </a:solidFill>
            </a:rPr>
            <a:t/>
          </a:r>
          <a:br>
            <a:rPr lang="de-DE" sz="1700" b="0" kern="1200" dirty="0" smtClean="0">
              <a:solidFill>
                <a:schemeClr val="accent3">
                  <a:lumMod val="50000"/>
                </a:schemeClr>
              </a:solidFill>
            </a:rPr>
          </a:br>
          <a:r>
            <a:rPr lang="de-DE" sz="1700" b="0" kern="1200" dirty="0" smtClean="0">
              <a:solidFill>
                <a:schemeClr val="accent3">
                  <a:lumMod val="50000"/>
                </a:schemeClr>
              </a:solidFill>
            </a:rPr>
            <a:t>~ 23 %</a:t>
          </a:r>
          <a:endParaRPr lang="de-DE" sz="1700" b="0" kern="1200" dirty="0">
            <a:solidFill>
              <a:schemeClr val="accent3">
                <a:lumMod val="50000"/>
              </a:schemeClr>
            </a:solidFill>
          </a:endParaRPr>
        </a:p>
      </dsp:txBody>
      <dsp:txXfrm>
        <a:off x="1636392" y="1886873"/>
        <a:ext cx="2002399" cy="717053"/>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0.79579</cdr:x>
      <cdr:y>0.79416</cdr:y>
    </cdr:from>
    <cdr:to>
      <cdr:x>1</cdr:x>
      <cdr:y>0.90316</cdr:y>
    </cdr:to>
    <cdr:sp macro="" textlink="">
      <cdr:nvSpPr>
        <cdr:cNvPr id="5" name="Textfeld 4"/>
        <cdr:cNvSpPr txBox="1"/>
      </cdr:nvSpPr>
      <cdr:spPr>
        <a:xfrm xmlns:a="http://schemas.openxmlformats.org/drawingml/2006/main">
          <a:off x="5519936" y="3672408"/>
          <a:ext cx="1416496" cy="5040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de-DE" sz="1100" dirty="0"/>
        </a:p>
      </cdr:txBody>
    </cdr:sp>
  </cdr:relSizeAnchor>
  <cdr:relSizeAnchor xmlns:cdr="http://schemas.openxmlformats.org/drawingml/2006/chartDrawing">
    <cdr:from>
      <cdr:x>0.16616</cdr:x>
      <cdr:y>0.83232</cdr:y>
    </cdr:from>
    <cdr:to>
      <cdr:x>0.76282</cdr:x>
      <cdr:y>0.8977</cdr:y>
    </cdr:to>
    <cdr:sp macro="" textlink="">
      <cdr:nvSpPr>
        <cdr:cNvPr id="4" name="Textfeld 3"/>
        <cdr:cNvSpPr txBox="1"/>
      </cdr:nvSpPr>
      <cdr:spPr>
        <a:xfrm xmlns:a="http://schemas.openxmlformats.org/drawingml/2006/main">
          <a:off x="1463864" y="3536080"/>
          <a:ext cx="5256584" cy="27775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600" dirty="0" smtClean="0">
              <a:solidFill>
                <a:schemeClr val="tx1">
                  <a:lumMod val="65000"/>
                  <a:lumOff val="35000"/>
                </a:schemeClr>
              </a:solidFill>
            </a:rPr>
            <a:t>1ère </a:t>
          </a:r>
          <a:r>
            <a:rPr lang="de-DE" sz="1600" dirty="0" err="1" smtClean="0">
              <a:solidFill>
                <a:schemeClr val="tx1">
                  <a:lumMod val="65000"/>
                  <a:lumOff val="35000"/>
                </a:schemeClr>
              </a:solidFill>
            </a:rPr>
            <a:t>année</a:t>
          </a:r>
          <a:r>
            <a:rPr lang="de-DE" sz="1600" dirty="0" smtClean="0">
              <a:solidFill>
                <a:schemeClr val="tx1">
                  <a:lumMod val="65000"/>
                  <a:lumOff val="35000"/>
                </a:schemeClr>
              </a:solidFill>
            </a:rPr>
            <a:t>                     2ème </a:t>
          </a:r>
          <a:r>
            <a:rPr lang="de-DE" sz="1600" dirty="0" err="1" smtClean="0">
              <a:solidFill>
                <a:schemeClr val="tx1">
                  <a:lumMod val="65000"/>
                  <a:lumOff val="35000"/>
                </a:schemeClr>
              </a:solidFill>
            </a:rPr>
            <a:t>année</a:t>
          </a:r>
          <a:r>
            <a:rPr lang="de-DE" sz="1600" dirty="0" smtClean="0">
              <a:solidFill>
                <a:schemeClr val="tx1">
                  <a:lumMod val="65000"/>
                  <a:lumOff val="35000"/>
                </a:schemeClr>
              </a:solidFill>
            </a:rPr>
            <a:t>                  3ème </a:t>
          </a:r>
          <a:r>
            <a:rPr lang="de-DE" sz="1600" dirty="0" err="1" smtClean="0">
              <a:solidFill>
                <a:schemeClr val="tx1">
                  <a:lumMod val="65000"/>
                  <a:lumOff val="35000"/>
                </a:schemeClr>
              </a:solidFill>
            </a:rPr>
            <a:t>année</a:t>
          </a:r>
          <a:endParaRPr lang="de-DE" sz="1600" dirty="0">
            <a:solidFill>
              <a:schemeClr val="tx1">
                <a:lumMod val="65000"/>
                <a:lumOff val="35000"/>
              </a:schemeClr>
            </a:solidFill>
          </a:endParaRPr>
        </a:p>
      </cdr:txBody>
    </cdr:sp>
  </cdr:relSizeAnchor>
</c:userShapes>
</file>

<file path=ppt/ink/ink1.xml><?xml version="1.0" encoding="utf-8"?>
<inkml:ink xmlns:inkml="http://www.w3.org/2003/InkML">
  <inkml:definitions>
    <inkml:context xml:id="ctx0">
      <inkml:inkSource xml:id="inkSrc0">
        <inkml:traceFormat>
          <inkml:channel name="X" type="integer" max="3520" units="cm"/>
          <inkml:channel name="Y" type="integer" max="1984" units="cm"/>
          <inkml:channel name="T" type="integer" max="2.14748E9" units="dev"/>
        </inkml:traceFormat>
        <inkml:channelProperties>
          <inkml:channelProperty channel="X" name="resolution" value="127.53623" units="1/cm"/>
          <inkml:channelProperty channel="Y" name="resolution" value="128" units="1/cm"/>
          <inkml:channelProperty channel="T" name="resolution" value="1" units="1/dev"/>
        </inkml:channelProperties>
      </inkml:inkSource>
      <inkml:timestamp xml:id="ts0" timeString="2014-04-13T17:52:50.088"/>
    </inkml:context>
    <inkml:brush xml:id="br0">
      <inkml:brushProperty name="width" value="0.01764" units="cm"/>
      <inkml:brushProperty name="height" value="0.01764" units="cm"/>
      <inkml:brushProperty name="fitToCurve" value="1"/>
    </inkml:brush>
  </inkml:definitions>
  <inkml:trace contextRef="#ctx0" brushRef="#br0">0 0 0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8CCE3D4F-3A14-4163-AB1E-E90EC5B10241}" type="datetimeFigureOut">
              <a:rPr lang="de-DE" smtClean="0"/>
              <a:t>11.11.2019</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4E3AE15-AFCE-4FDC-ACE9-A553ED96A5B1}" type="slidenum">
              <a:rPr lang="de-DE" smtClean="0"/>
              <a:t>‹Nr.›</a:t>
            </a:fld>
            <a:endParaRPr lang="de-DE"/>
          </a:p>
        </p:txBody>
      </p:sp>
    </p:spTree>
    <p:extLst>
      <p:ext uri="{BB962C8B-B14F-4D97-AF65-F5344CB8AC3E}">
        <p14:creationId xmlns:p14="http://schemas.microsoft.com/office/powerpoint/2010/main" val="1837346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solidFill>
                  <a:prstClr val="black"/>
                </a:solidFill>
              </a:rPr>
              <a:pPr/>
              <a:t>1</a:t>
            </a:fld>
            <a:endParaRPr lang="de-DE">
              <a:solidFill>
                <a:prstClr val="black"/>
              </a:solidFill>
            </a:endParaRPr>
          </a:p>
        </p:txBody>
      </p:sp>
    </p:spTree>
    <p:extLst>
      <p:ext uri="{BB962C8B-B14F-4D97-AF65-F5344CB8AC3E}">
        <p14:creationId xmlns:p14="http://schemas.microsoft.com/office/powerpoint/2010/main" val="19663769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8"/>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hangingPunct="0">
              <a:tabLst>
                <a:tab pos="723900" algn="l"/>
                <a:tab pos="1447800" algn="l"/>
                <a:tab pos="2171700" algn="l"/>
              </a:tabLst>
              <a:defRPr sz="900">
                <a:solidFill>
                  <a:schemeClr val="bg1"/>
                </a:solidFill>
                <a:latin typeface="Arial" charset="0"/>
                <a:cs typeface="Arial Unicode MS" charset="0"/>
              </a:defRPr>
            </a:lvl1pPr>
            <a:lvl2pPr eaLnBrk="0" hangingPunct="0">
              <a:tabLst>
                <a:tab pos="723900" algn="l"/>
                <a:tab pos="1447800" algn="l"/>
                <a:tab pos="2171700" algn="l"/>
              </a:tabLst>
              <a:defRPr sz="900">
                <a:solidFill>
                  <a:schemeClr val="bg1"/>
                </a:solidFill>
                <a:latin typeface="Arial" charset="0"/>
                <a:cs typeface="Arial Unicode MS" charset="0"/>
              </a:defRPr>
            </a:lvl2pPr>
            <a:lvl3pPr eaLnBrk="0" hangingPunct="0">
              <a:tabLst>
                <a:tab pos="723900" algn="l"/>
                <a:tab pos="1447800" algn="l"/>
                <a:tab pos="2171700" algn="l"/>
              </a:tabLst>
              <a:defRPr sz="900">
                <a:solidFill>
                  <a:schemeClr val="bg1"/>
                </a:solidFill>
                <a:latin typeface="Arial" charset="0"/>
                <a:cs typeface="Arial Unicode MS" charset="0"/>
              </a:defRPr>
            </a:lvl3pPr>
            <a:lvl4pPr eaLnBrk="0" hangingPunct="0">
              <a:tabLst>
                <a:tab pos="723900" algn="l"/>
                <a:tab pos="1447800" algn="l"/>
                <a:tab pos="2171700" algn="l"/>
              </a:tabLst>
              <a:defRPr sz="900">
                <a:solidFill>
                  <a:schemeClr val="bg1"/>
                </a:solidFill>
                <a:latin typeface="Arial" charset="0"/>
                <a:cs typeface="Arial Unicode MS" charset="0"/>
              </a:defRPr>
            </a:lvl4pPr>
            <a:lvl5pPr eaLnBrk="0" hangingPunct="0">
              <a:tabLst>
                <a:tab pos="723900" algn="l"/>
                <a:tab pos="1447800" algn="l"/>
                <a:tab pos="2171700"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9pPr>
          </a:lstStyle>
          <a:p>
            <a:pPr eaLnBrk="1" hangingPunct="1"/>
            <a:fld id="{5F18EDC5-E605-4841-B3C9-6280A6D9960F}" type="slidenum">
              <a:rPr lang="de-DE" altLang="de-DE" sz="1200">
                <a:solidFill>
                  <a:srgbClr val="000000"/>
                </a:solidFill>
                <a:latin typeface="Times New Roman" pitchFamily="16" charset="0"/>
              </a:rPr>
              <a:pPr eaLnBrk="1" hangingPunct="1"/>
              <a:t>10</a:t>
            </a:fld>
            <a:endParaRPr lang="de-DE" altLang="de-DE" sz="1200">
              <a:solidFill>
                <a:srgbClr val="000000"/>
              </a:solidFill>
              <a:latin typeface="Times New Roman" pitchFamily="16" charset="0"/>
            </a:endParaRPr>
          </a:p>
        </p:txBody>
      </p:sp>
      <p:sp>
        <p:nvSpPr>
          <p:cNvPr id="64515" name="Text Box 1"/>
          <p:cNvSpPr txBox="1">
            <a:spLocks noChangeArrowheads="1"/>
          </p:cNvSpPr>
          <p:nvPr/>
        </p:nvSpPr>
        <p:spPr bwMode="auto">
          <a:xfrm>
            <a:off x="3845020" y="9426864"/>
            <a:ext cx="2922215" cy="536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r" eaLnBrk="1" hangingPunct="1">
              <a:spcBef>
                <a:spcPct val="0"/>
              </a:spcBef>
              <a:buClrTx/>
              <a:buFontTx/>
              <a:buNone/>
            </a:pPr>
            <a:fld id="{CEC8EBA1-111F-4E00-AF66-D30ED6DB1F4F}" type="slidenum">
              <a:rPr lang="de-DE" altLang="de-DE" sz="1200">
                <a:solidFill>
                  <a:srgbClr val="000000"/>
                </a:solidFill>
                <a:latin typeface="Calibri" pitchFamily="32" charset="0"/>
              </a:rPr>
              <a:pPr algn="r" eaLnBrk="1" hangingPunct="1">
                <a:spcBef>
                  <a:spcPct val="0"/>
                </a:spcBef>
                <a:buClrTx/>
                <a:buFontTx/>
                <a:buNone/>
              </a:pPr>
              <a:t>10</a:t>
            </a:fld>
            <a:endParaRPr lang="de-DE" altLang="de-DE" sz="1200">
              <a:solidFill>
                <a:srgbClr val="000000"/>
              </a:solidFill>
              <a:latin typeface="Calibri" pitchFamily="32" charset="0"/>
            </a:endParaRPr>
          </a:p>
        </p:txBody>
      </p:sp>
      <p:sp>
        <p:nvSpPr>
          <p:cNvPr id="64516" name="Rectangle 2"/>
          <p:cNvSpPr txBox="1">
            <a:spLocks noGrp="1" noRot="1" noChangeAspect="1" noChangeArrowheads="1" noTextEdit="1"/>
          </p:cNvSpPr>
          <p:nvPr>
            <p:ph type="sldImg"/>
          </p:nvPr>
        </p:nvSpPr>
        <p:spPr>
          <a:xfrm>
            <a:off x="969963" y="766763"/>
            <a:ext cx="4903787" cy="3678237"/>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4517" name="Rectangle 3"/>
          <p:cNvSpPr txBox="1">
            <a:spLocks noGrp="1" noChangeArrowheads="1"/>
          </p:cNvSpPr>
          <p:nvPr>
            <p:ph type="body" idx="1"/>
          </p:nvPr>
        </p:nvSpPr>
        <p:spPr>
          <a:xfrm>
            <a:off x="922805" y="4751753"/>
            <a:ext cx="4998525" cy="4445188"/>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de-DE" altLang="de-DE" dirty="0" smtClean="0"/>
              <a:t>Einfache Tätigkeiten z.B.: Werkstatt/Friseursalon fegen und aufräumen, Haare waschen/</a:t>
            </a:r>
            <a:br>
              <a:rPr lang="de-DE" altLang="de-DE" dirty="0" smtClean="0"/>
            </a:br>
            <a:r>
              <a:rPr lang="de-DE" altLang="de-DE" dirty="0" smtClean="0"/>
              <a:t>Holzzuschnitt nach vorgegebenen Maßen</a:t>
            </a:r>
          </a:p>
          <a:p>
            <a:r>
              <a:rPr lang="de-DE" altLang="de-DE" dirty="0" smtClean="0"/>
              <a:t>Fachkrafttätigkeiten z.B.:</a:t>
            </a:r>
            <a:r>
              <a:rPr lang="de-DE" altLang="de-DE" baseline="0" dirty="0" smtClean="0"/>
              <a:t> Produkt selbstständig herstellen (Fensterrahmen, Schrank o.Ä. /</a:t>
            </a:r>
            <a:br>
              <a:rPr lang="de-DE" altLang="de-DE" baseline="0" dirty="0" smtClean="0"/>
            </a:br>
            <a:r>
              <a:rPr lang="de-DE" altLang="de-DE" baseline="0" dirty="0" smtClean="0"/>
              <a:t>Dauerwelle mit Schneiden und </a:t>
            </a:r>
            <a:r>
              <a:rPr lang="de-DE" altLang="de-DE" baseline="0" dirty="0" err="1" smtClean="0"/>
              <a:t>Strähnchenfärben</a:t>
            </a:r>
            <a:r>
              <a:rPr lang="de-DE" altLang="de-DE" baseline="0" dirty="0" smtClean="0"/>
              <a:t>)</a:t>
            </a:r>
            <a:endParaRPr lang="de-DE" altLang="de-DE" dirty="0" smtClean="0"/>
          </a:p>
        </p:txBody>
      </p:sp>
    </p:spTree>
    <p:extLst>
      <p:ext uri="{BB962C8B-B14F-4D97-AF65-F5344CB8AC3E}">
        <p14:creationId xmlns:p14="http://schemas.microsoft.com/office/powerpoint/2010/main" val="29576876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4E3AE15-AFCE-4FDC-ACE9-A553ED96A5B1}" type="slidenum">
              <a:rPr lang="de-DE" smtClean="0"/>
              <a:t>11</a:t>
            </a:fld>
            <a:endParaRPr lang="de-DE"/>
          </a:p>
        </p:txBody>
      </p:sp>
    </p:spTree>
    <p:extLst>
      <p:ext uri="{BB962C8B-B14F-4D97-AF65-F5344CB8AC3E}">
        <p14:creationId xmlns:p14="http://schemas.microsoft.com/office/powerpoint/2010/main" val="28944410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lienbildplatzhalter 1"/>
          <p:cNvSpPr>
            <a:spLocks noGrp="1" noRot="1" noChangeAspect="1" noTextEdit="1"/>
          </p:cNvSpPr>
          <p:nvPr>
            <p:ph type="sldImg"/>
          </p:nvPr>
        </p:nvSpPr>
        <p:spPr>
          <a:ln/>
        </p:spPr>
      </p:sp>
      <p:sp>
        <p:nvSpPr>
          <p:cNvPr id="4403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de-DE" dirty="0" smtClean="0"/>
              <a:t>Quelle: </a:t>
            </a:r>
            <a:r>
              <a:rPr kumimoji="0" lang="de-DE" sz="1200" b="0" i="0" u="none" strike="noStrike" kern="1200" cap="none" spc="0" normalizeH="0" baseline="0" noProof="0" dirty="0" err="1" smtClean="0">
                <a:ln>
                  <a:noFill/>
                </a:ln>
                <a:solidFill>
                  <a:prstClr val="black"/>
                </a:solidFill>
                <a:effectLst/>
                <a:uLnTx/>
                <a:uFillTx/>
                <a:latin typeface="+mn-lt"/>
                <a:ea typeface="+mn-ea"/>
                <a:cs typeface="+mn-cs"/>
              </a:rPr>
              <a:t>Wenzelmann</a:t>
            </a:r>
            <a:r>
              <a:rPr kumimoji="0" lang="de-DE" sz="1200" b="0" i="0" u="none" strike="noStrike" kern="1200" cap="none" spc="0" normalizeH="0" baseline="0" noProof="0" dirty="0" smtClean="0">
                <a:ln>
                  <a:noFill/>
                </a:ln>
                <a:solidFill>
                  <a:prstClr val="black"/>
                </a:solidFill>
                <a:effectLst/>
                <a:uLnTx/>
                <a:uFillTx/>
                <a:latin typeface="+mn-lt"/>
                <a:ea typeface="+mn-ea"/>
                <a:cs typeface="+mn-cs"/>
              </a:rPr>
              <a:t>, Felix; Jansen, Anika; Schönfeld, Gudrun; Pfeifer, Harald: Kosten und Nutzen der dualen Ausbildung aus Sicht der Betriebe. Ergebnisse der fünften BIBB-Kosten-Nutzen-Erhebung, 2016.</a:t>
            </a:r>
          </a:p>
          <a:p>
            <a:pPr marL="0" indent="0">
              <a:buFont typeface="Calibri" pitchFamily="34" charset="0"/>
              <a:buNone/>
            </a:pPr>
            <a:r>
              <a:rPr lang="de-DE" altLang="de-DE" dirty="0" smtClean="0"/>
              <a:t>Abgeleitet von BIBB-Report 2015, 1, S. 7:   3-jährige Berufe (mittleres</a:t>
            </a:r>
            <a:r>
              <a:rPr lang="de-DE" altLang="de-DE" baseline="0" dirty="0" smtClean="0"/>
              <a:t> Diagramm)</a:t>
            </a:r>
          </a:p>
          <a:p>
            <a:pPr marL="0" indent="0">
              <a:buFont typeface="Calibri" pitchFamily="34" charset="0"/>
              <a:buNone/>
            </a:pPr>
            <a:endParaRPr lang="de-DE" altLang="de-DE" baseline="0" dirty="0" smtClean="0">
              <a:solidFill>
                <a:schemeClr val="tx1"/>
              </a:solidFill>
            </a:endParaRPr>
          </a:p>
          <a:p>
            <a:pPr marL="171450" indent="-171450">
              <a:buFont typeface="Arial" panose="020B0604020202020204" pitchFamily="34" charset="0"/>
              <a:buChar char="•"/>
            </a:pPr>
            <a:r>
              <a:rPr lang="de-DE" altLang="de-DE" baseline="0" dirty="0" smtClean="0">
                <a:solidFill>
                  <a:schemeClr val="tx1"/>
                </a:solidFill>
              </a:rPr>
              <a:t>Steigerung der Bruttokosten durch ansteigende Ausbildungsvergütung + Sozialabgaben, Prüfungsgebühren etc.</a:t>
            </a:r>
          </a:p>
          <a:p>
            <a:pPr marL="171450" indent="-171450">
              <a:buFont typeface="Arial" panose="020B0604020202020204" pitchFamily="34" charset="0"/>
              <a:buChar char="•"/>
            </a:pPr>
            <a:r>
              <a:rPr lang="de-DE" altLang="de-DE" baseline="0" dirty="0" smtClean="0">
                <a:solidFill>
                  <a:schemeClr val="tx1"/>
                </a:solidFill>
              </a:rPr>
              <a:t>Laut Kosten-Nutzen-Erhebung erwirtschaften Auszubildende in dreijährigen Ausbildungen die höchsten Erträge.</a:t>
            </a:r>
          </a:p>
          <a:p>
            <a:pPr marL="171450" indent="-171450">
              <a:buFont typeface="Arial" panose="020B0604020202020204" pitchFamily="34" charset="0"/>
              <a:buChar char="•"/>
            </a:pPr>
            <a:r>
              <a:rPr lang="de-DE" altLang="de-DE" baseline="0" dirty="0" smtClean="0">
                <a:solidFill>
                  <a:schemeClr val="tx1"/>
                </a:solidFill>
              </a:rPr>
              <a:t>Dennoch sind die Nettokosten in den zweijährigen Ausbildungsberufen am niedrigsten, während sie in den dreieinhalbjährigen Berufen am höchsten sind. Das liegt u.a. daran, dass darunter viele technische Berufe sind, die einen höheren Materialeinsatz erfordern und weitgehend in der Lehrwerkstatt ausgebildet werden müssen.</a:t>
            </a:r>
          </a:p>
          <a:p>
            <a:pPr marL="0" indent="0">
              <a:buFont typeface="Arial" panose="020B0604020202020204" pitchFamily="34" charset="0"/>
              <a:buNone/>
            </a:pPr>
            <a:r>
              <a:rPr lang="de-DE" altLang="de-DE" baseline="0" dirty="0" smtClean="0">
                <a:solidFill>
                  <a:schemeClr val="tx1"/>
                </a:solidFill>
              </a:rPr>
              <a:t>	</a:t>
            </a:r>
          </a:p>
          <a:p>
            <a:pPr marL="0" indent="0">
              <a:buFont typeface="Calibri" pitchFamily="34" charset="0"/>
              <a:buNone/>
            </a:pPr>
            <a:endParaRPr lang="de-DE" altLang="de-DE" dirty="0" smtClean="0">
              <a:solidFill>
                <a:srgbClr val="C00000"/>
              </a:solidFill>
            </a:endParaRPr>
          </a:p>
        </p:txBody>
      </p:sp>
    </p:spTree>
    <p:extLst>
      <p:ext uri="{BB962C8B-B14F-4D97-AF65-F5344CB8AC3E}">
        <p14:creationId xmlns:p14="http://schemas.microsoft.com/office/powerpoint/2010/main" val="38440003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dirty="0" smtClean="0"/>
              <a:t>Quelle: </a:t>
            </a:r>
            <a:r>
              <a:rPr lang="de-DE" sz="1200" dirty="0" err="1" smtClean="0"/>
              <a:t>Wenzelmann</a:t>
            </a:r>
            <a:r>
              <a:rPr lang="de-DE" sz="1200" dirty="0" smtClean="0"/>
              <a:t>, Felix; Jansen, Anika; Schönfeld, Gudrun; Pfeifer, Harald: Kosten und Nutzen der dualen Ausbildung aus Sicht der Betriebe. Ergebnisse der fünften BIBB-Kosten-Nutzen-Erhebung, 2016.</a:t>
            </a:r>
            <a:endParaRPr lang="de-DE" dirty="0" smtClean="0"/>
          </a:p>
          <a:p>
            <a:pPr marL="171450" indent="-171450">
              <a:buFont typeface="Arial" panose="020B0604020202020204" pitchFamily="34" charset="0"/>
              <a:buChar char="•"/>
            </a:pPr>
            <a:r>
              <a:rPr lang="de-DE" dirty="0" smtClean="0"/>
              <a:t>Der Durchschnitt wurde errechnet auf</a:t>
            </a:r>
            <a:r>
              <a:rPr lang="de-DE" baseline="0" dirty="0" smtClean="0"/>
              <a:t> Grund der gesamten Datenbasis: Diese schließt neben 3-jährigen auch 2- und 3,5-jährige Ausbildungen ein. Dadurch ergibt sich für die Durchschnittsberechnung eine Abweichung gegenüber Folie 12. </a:t>
            </a:r>
            <a:br>
              <a:rPr lang="de-DE" baseline="0" dirty="0" smtClean="0"/>
            </a:br>
            <a:r>
              <a:rPr lang="de-DE" baseline="0" dirty="0" smtClean="0"/>
              <a:t>Auf der hier dargestellten Datenbasis müssten die durchschnittlichen Nettogesamtkosten höher liegen als der auf Folie 12 genannte Betrag von 11.352.- Euro.</a:t>
            </a:r>
            <a:endParaRPr lang="de-DE" dirty="0" smtClean="0"/>
          </a:p>
          <a:p>
            <a:pPr marL="171450" indent="-171450">
              <a:buFont typeface="Arial" panose="020B0604020202020204" pitchFamily="34" charset="0"/>
              <a:buChar char="•"/>
            </a:pPr>
            <a:r>
              <a:rPr lang="de-DE" dirty="0" smtClean="0"/>
              <a:t>Beispielhafte</a:t>
            </a:r>
            <a:r>
              <a:rPr lang="de-DE" baseline="0" dirty="0" smtClean="0"/>
              <a:t> Darstellung von drei technischen, zwei kaufmännischen und zwei gewerblichen Berufen.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aseline="0" dirty="0" smtClean="0"/>
              <a:t>Sie zeigt, dass Kosten und Erträge in unterschiedlichen Berufen sehr unterschied-</a:t>
            </a:r>
            <a:br>
              <a:rPr lang="de-DE" baseline="0" dirty="0" smtClean="0"/>
            </a:br>
            <a:r>
              <a:rPr lang="de-DE" baseline="0" dirty="0" err="1" smtClean="0"/>
              <a:t>lich</a:t>
            </a:r>
            <a:r>
              <a:rPr lang="de-DE" baseline="0" dirty="0" smtClean="0"/>
              <a:t> ausfallen: Entweder entstehen Nettokosten, oder die Erträge sind während der Ausbildung höher als die Kosten.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altLang="de-DE" baseline="0" dirty="0" smtClean="0"/>
              <a:t>Geht die Ausbildung über 3 Jahre hinaus, finden mehr Teile in der Lehrwerkstatt statt und ist der Materialeinsatz hoch, verteuert sich die Ausbildung </a:t>
            </a:r>
            <a:r>
              <a:rPr lang="de-DE" altLang="de-DE" baseline="0" dirty="0" err="1" smtClean="0"/>
              <a:t>entspre</a:t>
            </a:r>
            <a:r>
              <a:rPr lang="de-DE" altLang="de-DE" baseline="0" dirty="0" smtClean="0"/>
              <a:t>-</a:t>
            </a:r>
            <a:br>
              <a:rPr lang="de-DE" altLang="de-DE" baseline="0" dirty="0" smtClean="0"/>
            </a:br>
            <a:r>
              <a:rPr lang="de-DE" altLang="de-DE" baseline="0" dirty="0" err="1" smtClean="0"/>
              <a:t>chend</a:t>
            </a:r>
            <a:r>
              <a:rPr lang="de-DE" altLang="de-DE" baseline="0" dirty="0" smtClean="0"/>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altLang="de-DE" baseline="0" dirty="0" smtClean="0"/>
              <a:t>Tragen die Auszubildenden in größerem Umfang zu den Arbeitsergebnissen/Pro-</a:t>
            </a:r>
            <a:br>
              <a:rPr lang="de-DE" altLang="de-DE" baseline="0" dirty="0" smtClean="0"/>
            </a:br>
            <a:r>
              <a:rPr lang="de-DE" altLang="de-DE" baseline="0" dirty="0" err="1" smtClean="0"/>
              <a:t>dukten</a:t>
            </a:r>
            <a:r>
              <a:rPr lang="de-DE" altLang="de-DE" baseline="0" dirty="0" smtClean="0"/>
              <a:t> des Ausbildungsbetriebs bei, können sogar Gewinne erwirtschaftet werden. Dies wird an Elektronikern, Hotelfachleuten und Bäckern besonders deutlich.</a:t>
            </a:r>
          </a:p>
          <a:p>
            <a:pPr marL="0" indent="0">
              <a:buFont typeface="Arial" panose="020B0604020202020204" pitchFamily="34" charset="0"/>
              <a:buNone/>
            </a:pPr>
            <a:r>
              <a:rPr lang="de-DE" baseline="0" dirty="0" smtClean="0"/>
              <a:t>	</a:t>
            </a:r>
          </a:p>
          <a:p>
            <a:endParaRPr lang="de-DE" dirty="0"/>
          </a:p>
        </p:txBody>
      </p:sp>
      <p:sp>
        <p:nvSpPr>
          <p:cNvPr id="4" name="Foliennummernplatzhalter 3"/>
          <p:cNvSpPr>
            <a:spLocks noGrp="1"/>
          </p:cNvSpPr>
          <p:nvPr>
            <p:ph type="sldNum" sz="quarter" idx="10"/>
          </p:nvPr>
        </p:nvSpPr>
        <p:spPr/>
        <p:txBody>
          <a:bodyPr/>
          <a:lstStyle/>
          <a:p>
            <a:fld id="{24E3AE15-AFCE-4FDC-ACE9-A553ED96A5B1}" type="slidenum">
              <a:rPr lang="de-DE" smtClean="0"/>
              <a:t>13</a:t>
            </a:fld>
            <a:endParaRPr lang="de-DE"/>
          </a:p>
        </p:txBody>
      </p:sp>
    </p:spTree>
    <p:extLst>
      <p:ext uri="{BB962C8B-B14F-4D97-AF65-F5344CB8AC3E}">
        <p14:creationId xmlns:p14="http://schemas.microsoft.com/office/powerpoint/2010/main" val="31373434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8"/>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hangingPunct="0">
              <a:tabLst>
                <a:tab pos="723900" algn="l"/>
                <a:tab pos="1447800" algn="l"/>
                <a:tab pos="2171700" algn="l"/>
              </a:tabLst>
              <a:defRPr sz="900">
                <a:solidFill>
                  <a:schemeClr val="bg1"/>
                </a:solidFill>
                <a:latin typeface="Arial" charset="0"/>
                <a:cs typeface="Arial Unicode MS" charset="0"/>
              </a:defRPr>
            </a:lvl1pPr>
            <a:lvl2pPr eaLnBrk="0" hangingPunct="0">
              <a:tabLst>
                <a:tab pos="723900" algn="l"/>
                <a:tab pos="1447800" algn="l"/>
                <a:tab pos="2171700" algn="l"/>
              </a:tabLst>
              <a:defRPr sz="900">
                <a:solidFill>
                  <a:schemeClr val="bg1"/>
                </a:solidFill>
                <a:latin typeface="Arial" charset="0"/>
                <a:cs typeface="Arial Unicode MS" charset="0"/>
              </a:defRPr>
            </a:lvl2pPr>
            <a:lvl3pPr eaLnBrk="0" hangingPunct="0">
              <a:tabLst>
                <a:tab pos="723900" algn="l"/>
                <a:tab pos="1447800" algn="l"/>
                <a:tab pos="2171700" algn="l"/>
              </a:tabLst>
              <a:defRPr sz="900">
                <a:solidFill>
                  <a:schemeClr val="bg1"/>
                </a:solidFill>
                <a:latin typeface="Arial" charset="0"/>
                <a:cs typeface="Arial Unicode MS" charset="0"/>
              </a:defRPr>
            </a:lvl3pPr>
            <a:lvl4pPr eaLnBrk="0" hangingPunct="0">
              <a:tabLst>
                <a:tab pos="723900" algn="l"/>
                <a:tab pos="1447800" algn="l"/>
                <a:tab pos="2171700" algn="l"/>
              </a:tabLst>
              <a:defRPr sz="900">
                <a:solidFill>
                  <a:schemeClr val="bg1"/>
                </a:solidFill>
                <a:latin typeface="Arial" charset="0"/>
                <a:cs typeface="Arial Unicode MS" charset="0"/>
              </a:defRPr>
            </a:lvl4pPr>
            <a:lvl5pPr eaLnBrk="0" hangingPunct="0">
              <a:tabLst>
                <a:tab pos="723900" algn="l"/>
                <a:tab pos="1447800" algn="l"/>
                <a:tab pos="2171700"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9pPr>
          </a:lstStyle>
          <a:p>
            <a:pPr eaLnBrk="1" hangingPunct="1"/>
            <a:fld id="{5F18EDC5-E605-4841-B3C9-6280A6D9960F}" type="slidenum">
              <a:rPr lang="de-DE" altLang="de-DE" sz="1200">
                <a:solidFill>
                  <a:srgbClr val="000000"/>
                </a:solidFill>
                <a:latin typeface="Times New Roman" pitchFamily="16" charset="0"/>
              </a:rPr>
              <a:pPr eaLnBrk="1" hangingPunct="1"/>
              <a:t>14</a:t>
            </a:fld>
            <a:endParaRPr lang="de-DE" altLang="de-DE" sz="1200">
              <a:solidFill>
                <a:srgbClr val="000000"/>
              </a:solidFill>
              <a:latin typeface="Times New Roman" pitchFamily="16" charset="0"/>
            </a:endParaRPr>
          </a:p>
        </p:txBody>
      </p:sp>
      <p:sp>
        <p:nvSpPr>
          <p:cNvPr id="64515" name="Text Box 1"/>
          <p:cNvSpPr txBox="1">
            <a:spLocks noChangeArrowheads="1"/>
          </p:cNvSpPr>
          <p:nvPr/>
        </p:nvSpPr>
        <p:spPr bwMode="auto">
          <a:xfrm>
            <a:off x="3845020" y="9426864"/>
            <a:ext cx="2922215" cy="536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r" eaLnBrk="1" hangingPunct="1">
              <a:spcBef>
                <a:spcPct val="0"/>
              </a:spcBef>
              <a:buClrTx/>
              <a:buFontTx/>
              <a:buNone/>
            </a:pPr>
            <a:fld id="{CEC8EBA1-111F-4E00-AF66-D30ED6DB1F4F}" type="slidenum">
              <a:rPr lang="de-DE" altLang="de-DE" sz="1200">
                <a:solidFill>
                  <a:srgbClr val="000000"/>
                </a:solidFill>
                <a:latin typeface="Calibri" pitchFamily="32" charset="0"/>
              </a:rPr>
              <a:pPr algn="r" eaLnBrk="1" hangingPunct="1">
                <a:spcBef>
                  <a:spcPct val="0"/>
                </a:spcBef>
                <a:buClrTx/>
                <a:buFontTx/>
                <a:buNone/>
              </a:pPr>
              <a:t>14</a:t>
            </a:fld>
            <a:endParaRPr lang="de-DE" altLang="de-DE" sz="1200">
              <a:solidFill>
                <a:srgbClr val="000000"/>
              </a:solidFill>
              <a:latin typeface="Calibri" pitchFamily="32" charset="0"/>
            </a:endParaRPr>
          </a:p>
        </p:txBody>
      </p:sp>
      <p:sp>
        <p:nvSpPr>
          <p:cNvPr id="64516" name="Rectangle 2"/>
          <p:cNvSpPr txBox="1">
            <a:spLocks noGrp="1" noRot="1" noChangeAspect="1" noChangeArrowheads="1" noTextEdit="1"/>
          </p:cNvSpPr>
          <p:nvPr>
            <p:ph type="sldImg"/>
          </p:nvPr>
        </p:nvSpPr>
        <p:spPr>
          <a:xfrm>
            <a:off x="969963" y="766763"/>
            <a:ext cx="4903787" cy="3678237"/>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4517" name="Rectangle 3"/>
          <p:cNvSpPr txBox="1">
            <a:spLocks noGrp="1" noChangeArrowheads="1"/>
          </p:cNvSpPr>
          <p:nvPr>
            <p:ph type="body" idx="1"/>
          </p:nvPr>
        </p:nvSpPr>
        <p:spPr>
          <a:xfrm>
            <a:off x="922805" y="4751753"/>
            <a:ext cx="4998525" cy="4445188"/>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dirty="0" smtClean="0"/>
          </a:p>
        </p:txBody>
      </p:sp>
    </p:spTree>
    <p:extLst>
      <p:ext uri="{BB962C8B-B14F-4D97-AF65-F5344CB8AC3E}">
        <p14:creationId xmlns:p14="http://schemas.microsoft.com/office/powerpoint/2010/main" val="34058964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4E3AE15-AFCE-4FDC-ACE9-A553ED96A5B1}" type="slidenum">
              <a:rPr lang="de-DE" smtClean="0"/>
              <a:t>15</a:t>
            </a:fld>
            <a:endParaRPr lang="de-DE"/>
          </a:p>
        </p:txBody>
      </p:sp>
    </p:spTree>
    <p:extLst>
      <p:ext uri="{BB962C8B-B14F-4D97-AF65-F5344CB8AC3E}">
        <p14:creationId xmlns:p14="http://schemas.microsoft.com/office/powerpoint/2010/main" val="41869539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8"/>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hangingPunct="0">
              <a:tabLst>
                <a:tab pos="723900" algn="l"/>
                <a:tab pos="1447800" algn="l"/>
                <a:tab pos="2171700" algn="l"/>
              </a:tabLst>
              <a:defRPr sz="900">
                <a:solidFill>
                  <a:schemeClr val="bg1"/>
                </a:solidFill>
                <a:latin typeface="Arial" charset="0"/>
                <a:cs typeface="Arial Unicode MS" charset="0"/>
              </a:defRPr>
            </a:lvl1pPr>
            <a:lvl2pPr eaLnBrk="0" hangingPunct="0">
              <a:tabLst>
                <a:tab pos="723900" algn="l"/>
                <a:tab pos="1447800" algn="l"/>
                <a:tab pos="2171700" algn="l"/>
              </a:tabLst>
              <a:defRPr sz="900">
                <a:solidFill>
                  <a:schemeClr val="bg1"/>
                </a:solidFill>
                <a:latin typeface="Arial" charset="0"/>
                <a:cs typeface="Arial Unicode MS" charset="0"/>
              </a:defRPr>
            </a:lvl2pPr>
            <a:lvl3pPr eaLnBrk="0" hangingPunct="0">
              <a:tabLst>
                <a:tab pos="723900" algn="l"/>
                <a:tab pos="1447800" algn="l"/>
                <a:tab pos="2171700" algn="l"/>
              </a:tabLst>
              <a:defRPr sz="900">
                <a:solidFill>
                  <a:schemeClr val="bg1"/>
                </a:solidFill>
                <a:latin typeface="Arial" charset="0"/>
                <a:cs typeface="Arial Unicode MS" charset="0"/>
              </a:defRPr>
            </a:lvl3pPr>
            <a:lvl4pPr eaLnBrk="0" hangingPunct="0">
              <a:tabLst>
                <a:tab pos="723900" algn="l"/>
                <a:tab pos="1447800" algn="l"/>
                <a:tab pos="2171700" algn="l"/>
              </a:tabLst>
              <a:defRPr sz="900">
                <a:solidFill>
                  <a:schemeClr val="bg1"/>
                </a:solidFill>
                <a:latin typeface="Arial" charset="0"/>
                <a:cs typeface="Arial Unicode MS" charset="0"/>
              </a:defRPr>
            </a:lvl4pPr>
            <a:lvl5pPr eaLnBrk="0" hangingPunct="0">
              <a:tabLst>
                <a:tab pos="723900" algn="l"/>
                <a:tab pos="1447800" algn="l"/>
                <a:tab pos="2171700"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9pPr>
          </a:lstStyle>
          <a:p>
            <a:pPr eaLnBrk="1" hangingPunct="1"/>
            <a:fld id="{B93E587F-BD2D-4846-8E58-B84B116B8A27}" type="slidenum">
              <a:rPr lang="de-DE" altLang="de-DE" sz="1200">
                <a:solidFill>
                  <a:srgbClr val="000000"/>
                </a:solidFill>
                <a:latin typeface="Times New Roman" pitchFamily="16" charset="0"/>
              </a:rPr>
              <a:pPr eaLnBrk="1" hangingPunct="1"/>
              <a:t>16</a:t>
            </a:fld>
            <a:endParaRPr lang="de-DE" altLang="de-DE" sz="1200">
              <a:solidFill>
                <a:srgbClr val="000000"/>
              </a:solidFill>
              <a:latin typeface="Times New Roman" pitchFamily="16" charset="0"/>
            </a:endParaRPr>
          </a:p>
        </p:txBody>
      </p:sp>
      <p:sp>
        <p:nvSpPr>
          <p:cNvPr id="68611" name="Text Box 1"/>
          <p:cNvSpPr txBox="1">
            <a:spLocks noChangeArrowheads="1"/>
          </p:cNvSpPr>
          <p:nvPr/>
        </p:nvSpPr>
        <p:spPr bwMode="auto">
          <a:xfrm>
            <a:off x="3845020" y="9426864"/>
            <a:ext cx="2922215" cy="536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r" eaLnBrk="1" hangingPunct="1">
              <a:spcBef>
                <a:spcPct val="0"/>
              </a:spcBef>
              <a:buClrTx/>
              <a:buFontTx/>
              <a:buNone/>
            </a:pPr>
            <a:fld id="{9B2F694D-124D-4728-AAA5-02AB20C013D6}" type="slidenum">
              <a:rPr lang="de-DE" altLang="de-DE" sz="1200">
                <a:solidFill>
                  <a:srgbClr val="000000"/>
                </a:solidFill>
                <a:latin typeface="Calibri" pitchFamily="32" charset="0"/>
              </a:rPr>
              <a:pPr algn="r" eaLnBrk="1" hangingPunct="1">
                <a:spcBef>
                  <a:spcPct val="0"/>
                </a:spcBef>
                <a:buClrTx/>
                <a:buFontTx/>
                <a:buNone/>
              </a:pPr>
              <a:t>16</a:t>
            </a:fld>
            <a:endParaRPr lang="de-DE" altLang="de-DE" sz="1200">
              <a:solidFill>
                <a:srgbClr val="000000"/>
              </a:solidFill>
              <a:latin typeface="Calibri" pitchFamily="32" charset="0"/>
            </a:endParaRPr>
          </a:p>
        </p:txBody>
      </p:sp>
      <p:sp>
        <p:nvSpPr>
          <p:cNvPr id="68612" name="Rectangle 2"/>
          <p:cNvSpPr txBox="1">
            <a:spLocks noGrp="1" noRot="1" noChangeAspect="1" noChangeArrowheads="1" noTextEdit="1"/>
          </p:cNvSpPr>
          <p:nvPr>
            <p:ph type="sldImg"/>
          </p:nvPr>
        </p:nvSpPr>
        <p:spPr>
          <a:xfrm>
            <a:off x="969963" y="766763"/>
            <a:ext cx="4903787" cy="3678237"/>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8613" name="Rectangle 3"/>
          <p:cNvSpPr txBox="1">
            <a:spLocks noGrp="1" noChangeArrowheads="1"/>
          </p:cNvSpPr>
          <p:nvPr>
            <p:ph type="body" idx="1"/>
          </p:nvPr>
        </p:nvSpPr>
        <p:spPr>
          <a:xfrm>
            <a:off x="922805" y="4751753"/>
            <a:ext cx="4998525" cy="4445188"/>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indent="0">
              <a:buFont typeface="Arial" panose="020B0604020202020204" pitchFamily="34" charset="0"/>
              <a:buNone/>
            </a:pPr>
            <a:r>
              <a:rPr lang="fr-FR" altLang="de-DE" dirty="0" smtClean="0"/>
              <a:t>Les valeurs présentées ici et différenciées selon les secteurs d’entraînement ont été calculées séparément pour cette présentation par la section 2.3 du BIBB et aimablement mises à la disposition de GOVET.</a:t>
            </a:r>
            <a:endParaRPr lang="de-DE" altLang="de-DE" dirty="0" smtClean="0"/>
          </a:p>
        </p:txBody>
      </p:sp>
    </p:spTree>
    <p:extLst>
      <p:ext uri="{BB962C8B-B14F-4D97-AF65-F5344CB8AC3E}">
        <p14:creationId xmlns:p14="http://schemas.microsoft.com/office/powerpoint/2010/main" val="4569072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8"/>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hangingPunct="0">
              <a:tabLst>
                <a:tab pos="723900" algn="l"/>
                <a:tab pos="1447800" algn="l"/>
                <a:tab pos="2171700" algn="l"/>
              </a:tabLst>
              <a:defRPr sz="900">
                <a:solidFill>
                  <a:schemeClr val="bg1"/>
                </a:solidFill>
                <a:latin typeface="Arial" charset="0"/>
                <a:cs typeface="Arial Unicode MS" charset="0"/>
              </a:defRPr>
            </a:lvl1pPr>
            <a:lvl2pPr eaLnBrk="0" hangingPunct="0">
              <a:tabLst>
                <a:tab pos="723900" algn="l"/>
                <a:tab pos="1447800" algn="l"/>
                <a:tab pos="2171700" algn="l"/>
              </a:tabLst>
              <a:defRPr sz="900">
                <a:solidFill>
                  <a:schemeClr val="bg1"/>
                </a:solidFill>
                <a:latin typeface="Arial" charset="0"/>
                <a:cs typeface="Arial Unicode MS" charset="0"/>
              </a:defRPr>
            </a:lvl2pPr>
            <a:lvl3pPr eaLnBrk="0" hangingPunct="0">
              <a:tabLst>
                <a:tab pos="723900" algn="l"/>
                <a:tab pos="1447800" algn="l"/>
                <a:tab pos="2171700" algn="l"/>
              </a:tabLst>
              <a:defRPr sz="900">
                <a:solidFill>
                  <a:schemeClr val="bg1"/>
                </a:solidFill>
                <a:latin typeface="Arial" charset="0"/>
                <a:cs typeface="Arial Unicode MS" charset="0"/>
              </a:defRPr>
            </a:lvl3pPr>
            <a:lvl4pPr eaLnBrk="0" hangingPunct="0">
              <a:tabLst>
                <a:tab pos="723900" algn="l"/>
                <a:tab pos="1447800" algn="l"/>
                <a:tab pos="2171700" algn="l"/>
              </a:tabLst>
              <a:defRPr sz="900">
                <a:solidFill>
                  <a:schemeClr val="bg1"/>
                </a:solidFill>
                <a:latin typeface="Arial" charset="0"/>
                <a:cs typeface="Arial Unicode MS" charset="0"/>
              </a:defRPr>
            </a:lvl4pPr>
            <a:lvl5pPr eaLnBrk="0" hangingPunct="0">
              <a:tabLst>
                <a:tab pos="723900" algn="l"/>
                <a:tab pos="1447800" algn="l"/>
                <a:tab pos="2171700"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9pPr>
          </a:lstStyle>
          <a:p>
            <a:pPr eaLnBrk="1" hangingPunct="1"/>
            <a:fld id="{B93E587F-BD2D-4846-8E58-B84B116B8A27}" type="slidenum">
              <a:rPr lang="de-DE" altLang="de-DE" sz="1200">
                <a:solidFill>
                  <a:srgbClr val="000000"/>
                </a:solidFill>
                <a:latin typeface="Times New Roman" pitchFamily="16" charset="0"/>
              </a:rPr>
              <a:pPr eaLnBrk="1" hangingPunct="1"/>
              <a:t>17</a:t>
            </a:fld>
            <a:endParaRPr lang="de-DE" altLang="de-DE" sz="1200">
              <a:solidFill>
                <a:srgbClr val="000000"/>
              </a:solidFill>
              <a:latin typeface="Times New Roman" pitchFamily="16" charset="0"/>
            </a:endParaRPr>
          </a:p>
        </p:txBody>
      </p:sp>
      <p:sp>
        <p:nvSpPr>
          <p:cNvPr id="68611" name="Text Box 1"/>
          <p:cNvSpPr txBox="1">
            <a:spLocks noChangeArrowheads="1"/>
          </p:cNvSpPr>
          <p:nvPr/>
        </p:nvSpPr>
        <p:spPr bwMode="auto">
          <a:xfrm>
            <a:off x="3845020" y="9426864"/>
            <a:ext cx="2922215" cy="536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r" eaLnBrk="1" hangingPunct="1">
              <a:spcBef>
                <a:spcPct val="0"/>
              </a:spcBef>
              <a:buClrTx/>
              <a:buFontTx/>
              <a:buNone/>
            </a:pPr>
            <a:fld id="{9B2F694D-124D-4728-AAA5-02AB20C013D6}" type="slidenum">
              <a:rPr lang="de-DE" altLang="de-DE" sz="1200">
                <a:solidFill>
                  <a:srgbClr val="000000"/>
                </a:solidFill>
                <a:latin typeface="Calibri" pitchFamily="32" charset="0"/>
              </a:rPr>
              <a:pPr algn="r" eaLnBrk="1" hangingPunct="1">
                <a:spcBef>
                  <a:spcPct val="0"/>
                </a:spcBef>
                <a:buClrTx/>
                <a:buFontTx/>
                <a:buNone/>
              </a:pPr>
              <a:t>17</a:t>
            </a:fld>
            <a:endParaRPr lang="de-DE" altLang="de-DE" sz="1200">
              <a:solidFill>
                <a:srgbClr val="000000"/>
              </a:solidFill>
              <a:latin typeface="Calibri" pitchFamily="32" charset="0"/>
            </a:endParaRPr>
          </a:p>
        </p:txBody>
      </p:sp>
      <p:sp>
        <p:nvSpPr>
          <p:cNvPr id="68612" name="Rectangle 2"/>
          <p:cNvSpPr txBox="1">
            <a:spLocks noGrp="1" noRot="1" noChangeAspect="1" noChangeArrowheads="1" noTextEdit="1"/>
          </p:cNvSpPr>
          <p:nvPr>
            <p:ph type="sldImg"/>
          </p:nvPr>
        </p:nvSpPr>
        <p:spPr>
          <a:xfrm>
            <a:off x="969963" y="766763"/>
            <a:ext cx="4903787" cy="3678237"/>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8613" name="Rectangle 3"/>
          <p:cNvSpPr txBox="1">
            <a:spLocks noGrp="1" noChangeArrowheads="1"/>
          </p:cNvSpPr>
          <p:nvPr>
            <p:ph type="body" idx="1"/>
          </p:nvPr>
        </p:nvSpPr>
        <p:spPr>
          <a:xfrm>
            <a:off x="922805" y="4751753"/>
            <a:ext cx="4998525" cy="4445188"/>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171450" indent="-171450">
              <a:buFont typeface="Arial" panose="020B0604020202020204" pitchFamily="34" charset="0"/>
              <a:buChar char="•"/>
            </a:pPr>
            <a:r>
              <a:rPr lang="fr-FR" altLang="de-DE" dirty="0" smtClean="0"/>
              <a:t>Les valeurs présentées ici et différenciées selon les secteurs d’entraînement ont été calculées séparément pour cette présentation par la section 2.3 du BIBB et aimablement mises à la disposition de GOVET.</a:t>
            </a:r>
          </a:p>
          <a:p>
            <a:pPr marL="171450" indent="-171450">
              <a:buFont typeface="Arial" panose="020B0604020202020204" pitchFamily="34" charset="0"/>
              <a:buChar char="•"/>
            </a:pPr>
            <a:r>
              <a:rPr lang="de-DE" altLang="de-DE" dirty="0" smtClean="0"/>
              <a:t>Die Folie verdeutlicht, dass die eingesparten Personalgewinnungskosten für viele</a:t>
            </a:r>
          </a:p>
          <a:p>
            <a:pPr marL="0" indent="0">
              <a:buFont typeface="Arial" panose="020B0604020202020204" pitchFamily="34" charset="0"/>
              <a:buNone/>
            </a:pPr>
            <a:r>
              <a:rPr lang="de-DE" altLang="de-DE" dirty="0" smtClean="0"/>
              <a:t>     Unternehmen bereits einen </a:t>
            </a:r>
            <a:r>
              <a:rPr lang="de-DE" altLang="de-DE" baseline="0" dirty="0" smtClean="0"/>
              <a:t>Großteil der Investition </a:t>
            </a:r>
            <a:r>
              <a:rPr lang="de-DE" altLang="de-DE" dirty="0" smtClean="0"/>
              <a:t>decken.</a:t>
            </a:r>
            <a:endParaRPr lang="de-DE" altLang="de-DE" baseline="0" dirty="0" smtClean="0"/>
          </a:p>
          <a:p>
            <a:pPr marL="171450" indent="-171450">
              <a:buFont typeface="Arial" panose="020B0604020202020204" pitchFamily="34" charset="0"/>
              <a:buChar char="•"/>
            </a:pPr>
            <a:r>
              <a:rPr lang="de-DE" altLang="de-DE" baseline="0" dirty="0" smtClean="0"/>
              <a:t>Nutzenfaktoren wie eine passgenaue Ausbildung oder etwa die Möglichkeit der</a:t>
            </a:r>
            <a:br>
              <a:rPr lang="de-DE" altLang="de-DE" baseline="0" dirty="0" smtClean="0"/>
            </a:br>
            <a:r>
              <a:rPr lang="de-DE" altLang="de-DE" baseline="0" dirty="0" smtClean="0"/>
              <a:t>Selektion (s. Folie 19) sind nach Einschätzung der Betriebe jedoch von weit höherem Wert.</a:t>
            </a:r>
          </a:p>
          <a:p>
            <a:pPr marL="171450" indent="-171450">
              <a:buFont typeface="Arial" panose="020B0604020202020204" pitchFamily="34" charset="0"/>
              <a:buChar char="•"/>
            </a:pPr>
            <a:r>
              <a:rPr lang="de-DE" altLang="de-DE" baseline="0" dirty="0" smtClean="0"/>
              <a:t>Dies ist besonders in Zeiten wichtig, in denen kaum geeignete Fachkräfte zur Verfügung</a:t>
            </a:r>
            <a:br>
              <a:rPr lang="de-DE" altLang="de-DE" baseline="0" dirty="0" smtClean="0"/>
            </a:br>
            <a:r>
              <a:rPr lang="de-DE" altLang="de-DE" baseline="0" dirty="0" smtClean="0"/>
              <a:t>stehen (Fachkräftemangel!).</a:t>
            </a:r>
          </a:p>
          <a:p>
            <a:pPr marL="171450" indent="-171450">
              <a:buFont typeface="Arial" panose="020B0604020202020204" pitchFamily="34" charset="0"/>
              <a:buChar char="•"/>
            </a:pPr>
            <a:endParaRPr lang="de-DE" altLang="de-DE" dirty="0" smtClean="0"/>
          </a:p>
          <a:p>
            <a:pPr marL="171450" indent="-171450">
              <a:buFont typeface="Arial" panose="020B0604020202020204" pitchFamily="34" charset="0"/>
              <a:buChar char="•"/>
            </a:pPr>
            <a:endParaRPr lang="de-DE" altLang="de-DE" dirty="0" smtClean="0"/>
          </a:p>
        </p:txBody>
      </p:sp>
    </p:spTree>
    <p:extLst>
      <p:ext uri="{BB962C8B-B14F-4D97-AF65-F5344CB8AC3E}">
        <p14:creationId xmlns:p14="http://schemas.microsoft.com/office/powerpoint/2010/main" val="4516199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4E3AE15-AFCE-4FDC-ACE9-A553ED96A5B1}" type="slidenum">
              <a:rPr lang="de-DE" smtClean="0"/>
              <a:t>18</a:t>
            </a:fld>
            <a:endParaRPr lang="de-DE"/>
          </a:p>
        </p:txBody>
      </p:sp>
    </p:spTree>
    <p:extLst>
      <p:ext uri="{BB962C8B-B14F-4D97-AF65-F5344CB8AC3E}">
        <p14:creationId xmlns:p14="http://schemas.microsoft.com/office/powerpoint/2010/main" val="16520710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8"/>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hangingPunct="0">
              <a:tabLst>
                <a:tab pos="723900" algn="l"/>
                <a:tab pos="1447800" algn="l"/>
                <a:tab pos="2171700" algn="l"/>
              </a:tabLst>
              <a:defRPr sz="900">
                <a:solidFill>
                  <a:schemeClr val="bg1"/>
                </a:solidFill>
                <a:latin typeface="Arial" charset="0"/>
                <a:cs typeface="Arial Unicode MS" charset="0"/>
              </a:defRPr>
            </a:lvl1pPr>
            <a:lvl2pPr eaLnBrk="0" hangingPunct="0">
              <a:tabLst>
                <a:tab pos="723900" algn="l"/>
                <a:tab pos="1447800" algn="l"/>
                <a:tab pos="2171700" algn="l"/>
              </a:tabLst>
              <a:defRPr sz="900">
                <a:solidFill>
                  <a:schemeClr val="bg1"/>
                </a:solidFill>
                <a:latin typeface="Arial" charset="0"/>
                <a:cs typeface="Arial Unicode MS" charset="0"/>
              </a:defRPr>
            </a:lvl2pPr>
            <a:lvl3pPr eaLnBrk="0" hangingPunct="0">
              <a:tabLst>
                <a:tab pos="723900" algn="l"/>
                <a:tab pos="1447800" algn="l"/>
                <a:tab pos="2171700" algn="l"/>
              </a:tabLst>
              <a:defRPr sz="900">
                <a:solidFill>
                  <a:schemeClr val="bg1"/>
                </a:solidFill>
                <a:latin typeface="Arial" charset="0"/>
                <a:cs typeface="Arial Unicode MS" charset="0"/>
              </a:defRPr>
            </a:lvl3pPr>
            <a:lvl4pPr eaLnBrk="0" hangingPunct="0">
              <a:tabLst>
                <a:tab pos="723900" algn="l"/>
                <a:tab pos="1447800" algn="l"/>
                <a:tab pos="2171700" algn="l"/>
              </a:tabLst>
              <a:defRPr sz="900">
                <a:solidFill>
                  <a:schemeClr val="bg1"/>
                </a:solidFill>
                <a:latin typeface="Arial" charset="0"/>
                <a:cs typeface="Arial Unicode MS" charset="0"/>
              </a:defRPr>
            </a:lvl4pPr>
            <a:lvl5pPr eaLnBrk="0" hangingPunct="0">
              <a:tabLst>
                <a:tab pos="723900" algn="l"/>
                <a:tab pos="1447800" algn="l"/>
                <a:tab pos="2171700"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9pPr>
          </a:lstStyle>
          <a:p>
            <a:pPr eaLnBrk="1" hangingPunct="1"/>
            <a:fld id="{5F18EDC5-E605-4841-B3C9-6280A6D9960F}" type="slidenum">
              <a:rPr lang="de-DE" altLang="de-DE" sz="1200">
                <a:solidFill>
                  <a:srgbClr val="000000"/>
                </a:solidFill>
                <a:latin typeface="Times New Roman" pitchFamily="16" charset="0"/>
              </a:rPr>
              <a:pPr eaLnBrk="1" hangingPunct="1"/>
              <a:t>19</a:t>
            </a:fld>
            <a:endParaRPr lang="de-DE" altLang="de-DE" sz="1200">
              <a:solidFill>
                <a:srgbClr val="000000"/>
              </a:solidFill>
              <a:latin typeface="Times New Roman" pitchFamily="16" charset="0"/>
            </a:endParaRPr>
          </a:p>
        </p:txBody>
      </p:sp>
      <p:sp>
        <p:nvSpPr>
          <p:cNvPr id="64515" name="Text Box 1"/>
          <p:cNvSpPr txBox="1">
            <a:spLocks noChangeArrowheads="1"/>
          </p:cNvSpPr>
          <p:nvPr/>
        </p:nvSpPr>
        <p:spPr bwMode="auto">
          <a:xfrm>
            <a:off x="3845020" y="9426864"/>
            <a:ext cx="2922215" cy="536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r" eaLnBrk="1" hangingPunct="1">
              <a:spcBef>
                <a:spcPct val="0"/>
              </a:spcBef>
              <a:buClrTx/>
              <a:buFontTx/>
              <a:buNone/>
            </a:pPr>
            <a:fld id="{CEC8EBA1-111F-4E00-AF66-D30ED6DB1F4F}" type="slidenum">
              <a:rPr lang="de-DE" altLang="de-DE" sz="1200">
                <a:solidFill>
                  <a:srgbClr val="000000"/>
                </a:solidFill>
                <a:latin typeface="Calibri" pitchFamily="32" charset="0"/>
              </a:rPr>
              <a:pPr algn="r" eaLnBrk="1" hangingPunct="1">
                <a:spcBef>
                  <a:spcPct val="0"/>
                </a:spcBef>
                <a:buClrTx/>
                <a:buFontTx/>
                <a:buNone/>
              </a:pPr>
              <a:t>19</a:t>
            </a:fld>
            <a:endParaRPr lang="de-DE" altLang="de-DE" sz="1200">
              <a:solidFill>
                <a:srgbClr val="000000"/>
              </a:solidFill>
              <a:latin typeface="Calibri" pitchFamily="32" charset="0"/>
            </a:endParaRPr>
          </a:p>
        </p:txBody>
      </p:sp>
      <p:sp>
        <p:nvSpPr>
          <p:cNvPr id="64516" name="Rectangle 2"/>
          <p:cNvSpPr txBox="1">
            <a:spLocks noGrp="1" noRot="1" noChangeAspect="1" noChangeArrowheads="1" noTextEdit="1"/>
          </p:cNvSpPr>
          <p:nvPr>
            <p:ph type="sldImg"/>
          </p:nvPr>
        </p:nvSpPr>
        <p:spPr>
          <a:xfrm>
            <a:off x="969963" y="766763"/>
            <a:ext cx="4903787" cy="3678237"/>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4517" name="Rectangle 3"/>
          <p:cNvSpPr txBox="1">
            <a:spLocks noGrp="1" noChangeArrowheads="1"/>
          </p:cNvSpPr>
          <p:nvPr>
            <p:ph type="body" idx="1"/>
          </p:nvPr>
        </p:nvSpPr>
        <p:spPr>
          <a:xfrm>
            <a:off x="922805" y="4751753"/>
            <a:ext cx="4998525" cy="4445188"/>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fr-FR" altLang="de-DE" dirty="0" smtClean="0"/>
              <a:t>Aperçu sommaire des revenus, des économies et des avantages non mesurables.</a:t>
            </a:r>
          </a:p>
        </p:txBody>
      </p:sp>
    </p:spTree>
    <p:extLst>
      <p:ext uri="{BB962C8B-B14F-4D97-AF65-F5344CB8AC3E}">
        <p14:creationId xmlns:p14="http://schemas.microsoft.com/office/powerpoint/2010/main" val="2317567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76275" y="809625"/>
            <a:ext cx="5384800" cy="4040188"/>
          </a:xfrm>
        </p:spPr>
      </p:sp>
      <p:sp>
        <p:nvSpPr>
          <p:cNvPr id="3" name="Notizenplatzhalter 2"/>
          <p:cNvSpPr>
            <a:spLocks noGrp="1"/>
          </p:cNvSpPr>
          <p:nvPr>
            <p:ph type="body" idx="1"/>
          </p:nvPr>
        </p:nvSpPr>
        <p:spPr/>
        <p:txBody>
          <a:bodyPr/>
          <a:lstStyle/>
          <a:p>
            <a:pPr defTabSz="914332">
              <a:spcBef>
                <a:spcPts val="0"/>
              </a:spcBef>
              <a:tabLst/>
              <a:defRPr/>
            </a:pPr>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2</a:t>
            </a:fld>
            <a:endParaRPr lang="de-DE"/>
          </a:p>
        </p:txBody>
      </p:sp>
    </p:spTree>
    <p:extLst>
      <p:ext uri="{BB962C8B-B14F-4D97-AF65-F5344CB8AC3E}">
        <p14:creationId xmlns:p14="http://schemas.microsoft.com/office/powerpoint/2010/main" val="21618025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4E3AE15-AFCE-4FDC-ACE9-A553ED96A5B1}" type="slidenum">
              <a:rPr lang="de-DE" smtClean="0"/>
              <a:t>20</a:t>
            </a:fld>
            <a:endParaRPr lang="de-DE"/>
          </a:p>
        </p:txBody>
      </p:sp>
    </p:spTree>
    <p:extLst>
      <p:ext uri="{BB962C8B-B14F-4D97-AF65-F5344CB8AC3E}">
        <p14:creationId xmlns:p14="http://schemas.microsoft.com/office/powerpoint/2010/main" val="33082455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lvl="0" indent="-171450">
              <a:buFont typeface="Arial" panose="020B0604020202020204" pitchFamily="34" charset="0"/>
              <a:buChar char="•"/>
            </a:pPr>
            <a:r>
              <a:rPr lang="de-DE" sz="1200" b="1" kern="1200" dirty="0" smtClean="0">
                <a:solidFill>
                  <a:schemeClr val="tx1"/>
                </a:solidFill>
                <a:effectLst/>
                <a:latin typeface="+mn-lt"/>
                <a:ea typeface="+mn-ea"/>
                <a:cs typeface="+mn-cs"/>
              </a:rPr>
              <a:t>Langfristige Einspareffekte</a:t>
            </a:r>
            <a:r>
              <a:rPr lang="de-DE" sz="1200" kern="1200" dirty="0" smtClean="0">
                <a:solidFill>
                  <a:schemeClr val="tx1"/>
                </a:solidFill>
                <a:effectLst/>
                <a:latin typeface="+mn-lt"/>
                <a:ea typeface="+mn-ea"/>
                <a:cs typeface="+mn-cs"/>
              </a:rPr>
              <a:t>: Wer ausbildet, spart die Kosten für die Anwerbe-, Einstellungs- und Einarbeitungszeit von ausgebildeten Fachkräften und kann Fehlbesetzungen und Personalwechsel entgegenwirken.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1" kern="1200" dirty="0" smtClean="0">
                <a:solidFill>
                  <a:schemeClr val="tx1"/>
                </a:solidFill>
                <a:effectLst/>
                <a:latin typeface="+mn-lt"/>
                <a:ea typeface="+mn-ea"/>
                <a:cs typeface="+mn-cs"/>
              </a:rPr>
              <a:t>Passgenaues Know-how:</a:t>
            </a:r>
            <a:r>
              <a:rPr lang="de-DE" sz="1200" kern="1200" dirty="0" smtClean="0">
                <a:solidFill>
                  <a:schemeClr val="tx1"/>
                </a:solidFill>
                <a:effectLst/>
                <a:latin typeface="+mn-lt"/>
                <a:ea typeface="+mn-ea"/>
                <a:cs typeface="+mn-cs"/>
              </a:rPr>
              <a:t> Ausbildungsordnungen lassen genügend Spielraum, die betriebseigenen Hard und Soft Skills zu vermitteln.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1" kern="1200" dirty="0" smtClean="0">
                <a:solidFill>
                  <a:schemeClr val="tx1"/>
                </a:solidFill>
                <a:effectLst/>
                <a:latin typeface="+mn-lt"/>
                <a:ea typeface="+mn-ea"/>
                <a:cs typeface="+mn-cs"/>
              </a:rPr>
              <a:t>Flexibler Umgang mit Vakanzen:</a:t>
            </a:r>
            <a:r>
              <a:rPr lang="de-DE" sz="1200" kern="1200" dirty="0" smtClean="0">
                <a:solidFill>
                  <a:schemeClr val="tx1"/>
                </a:solidFill>
                <a:effectLst/>
                <a:latin typeface="+mn-lt"/>
                <a:ea typeface="+mn-ea"/>
                <a:cs typeface="+mn-cs"/>
              </a:rPr>
              <a:t> Kurzfristige Ausfälle bei Krankheit oder Urlaub können günstig und unkompliziert von Azubis überbrückt werden.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1" kern="1200" dirty="0" smtClean="0">
                <a:solidFill>
                  <a:schemeClr val="tx1"/>
                </a:solidFill>
                <a:effectLst/>
                <a:latin typeface="+mn-lt"/>
                <a:ea typeface="+mn-ea"/>
                <a:cs typeface="+mn-cs"/>
              </a:rPr>
              <a:t>Innovationskraft:</a:t>
            </a:r>
            <a:r>
              <a:rPr lang="de-DE" sz="1200" kern="1200" dirty="0" smtClean="0">
                <a:solidFill>
                  <a:schemeClr val="tx1"/>
                </a:solidFill>
                <a:effectLst/>
                <a:latin typeface="+mn-lt"/>
                <a:ea typeface="+mn-ea"/>
                <a:cs typeface="+mn-cs"/>
              </a:rPr>
              <a:t> Auszubildende zu übernehmen schützt vor einer Überalterung der Mitarbeiter und bringt „frischen Wind“ in den Betrieb.</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1" kern="1200" dirty="0" smtClean="0">
                <a:solidFill>
                  <a:schemeClr val="tx1"/>
                </a:solidFill>
                <a:effectLst/>
                <a:latin typeface="+mn-lt"/>
                <a:ea typeface="+mn-ea"/>
                <a:cs typeface="+mn-cs"/>
              </a:rPr>
              <a:t>Betriebstreue:</a:t>
            </a:r>
            <a:r>
              <a:rPr lang="de-DE" sz="1200" kern="1200" dirty="0" smtClean="0">
                <a:solidFill>
                  <a:schemeClr val="tx1"/>
                </a:solidFill>
                <a:effectLst/>
                <a:latin typeface="+mn-lt"/>
                <a:ea typeface="+mn-ea"/>
                <a:cs typeface="+mn-cs"/>
              </a:rPr>
              <a:t> Selbstausgebildete Fachkräfte entwickeln eine hohe Identifikation mit dem Betrieb, der sie ausgebildet und gefördert hat.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1" kern="1200" dirty="0" smtClean="0">
                <a:solidFill>
                  <a:schemeClr val="tx1"/>
                </a:solidFill>
                <a:effectLst/>
                <a:latin typeface="+mn-lt"/>
                <a:ea typeface="+mn-ea"/>
                <a:cs typeface="+mn-cs"/>
              </a:rPr>
              <a:t>Zukunftssicherung:</a:t>
            </a:r>
            <a:r>
              <a:rPr lang="de-DE" sz="1200" kern="1200" dirty="0" smtClean="0">
                <a:solidFill>
                  <a:schemeClr val="tx1"/>
                </a:solidFill>
                <a:effectLst/>
                <a:latin typeface="+mn-lt"/>
                <a:ea typeface="+mn-ea"/>
                <a:cs typeface="+mn-cs"/>
              </a:rPr>
              <a:t> Wer rechtzeitig</a:t>
            </a:r>
            <a:r>
              <a:rPr lang="de-DE" sz="1200" kern="1200" baseline="0" dirty="0" smtClean="0">
                <a:solidFill>
                  <a:schemeClr val="tx1"/>
                </a:solidFill>
                <a:effectLst/>
                <a:latin typeface="+mn-lt"/>
                <a:ea typeface="+mn-ea"/>
                <a:cs typeface="+mn-cs"/>
              </a:rPr>
              <a:t> </a:t>
            </a:r>
            <a:r>
              <a:rPr lang="de-DE" sz="1200" kern="1200" dirty="0" smtClean="0">
                <a:solidFill>
                  <a:schemeClr val="tx1"/>
                </a:solidFill>
                <a:effectLst/>
                <a:latin typeface="+mn-lt"/>
                <a:ea typeface="+mn-ea"/>
                <a:cs typeface="+mn-cs"/>
              </a:rPr>
              <a:t>qualifizierte Nachfolger für altersbedingt ausscheidende</a:t>
            </a:r>
            <a:r>
              <a:rPr lang="de-DE" sz="1200" kern="1200" baseline="0" dirty="0" smtClean="0">
                <a:solidFill>
                  <a:schemeClr val="tx1"/>
                </a:solidFill>
                <a:effectLst/>
                <a:latin typeface="+mn-lt"/>
                <a:ea typeface="+mn-ea"/>
                <a:cs typeface="+mn-cs"/>
              </a:rPr>
              <a:t> Fachkräfte</a:t>
            </a:r>
            <a:r>
              <a:rPr lang="de-DE" sz="1200" kern="1200" dirty="0" smtClean="0">
                <a:solidFill>
                  <a:schemeClr val="tx1"/>
                </a:solidFill>
                <a:effectLst/>
                <a:latin typeface="+mn-lt"/>
                <a:ea typeface="+mn-ea"/>
                <a:cs typeface="+mn-cs"/>
              </a:rPr>
              <a:t> ausbildet, sorgt am besten für die Zukunft seines Betriebes.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1" kern="1200" dirty="0" smtClean="0">
                <a:solidFill>
                  <a:schemeClr val="tx1"/>
                </a:solidFill>
                <a:effectLst/>
                <a:latin typeface="+mn-lt"/>
                <a:ea typeface="+mn-ea"/>
                <a:cs typeface="+mn-cs"/>
              </a:rPr>
              <a:t>Imagegewinn: </a:t>
            </a:r>
            <a:r>
              <a:rPr lang="de-DE" sz="1200" kern="1200" dirty="0" smtClean="0">
                <a:solidFill>
                  <a:schemeClr val="tx1"/>
                </a:solidFill>
                <a:effectLst/>
                <a:latin typeface="+mn-lt"/>
                <a:ea typeface="+mn-ea"/>
                <a:cs typeface="+mn-cs"/>
              </a:rPr>
              <a:t>Ausbildungsbetriebe zeigen gesellschaftspolitische Verantwortung und genießen gemeinhin ein</a:t>
            </a:r>
            <a:r>
              <a:rPr lang="de-DE" sz="1200" kern="1200" baseline="0" dirty="0" smtClean="0">
                <a:solidFill>
                  <a:schemeClr val="tx1"/>
                </a:solidFill>
                <a:effectLst/>
                <a:latin typeface="+mn-lt"/>
                <a:ea typeface="+mn-ea"/>
                <a:cs typeface="+mn-cs"/>
              </a:rPr>
              <a:t> besonderes</a:t>
            </a:r>
            <a:r>
              <a:rPr lang="de-DE" sz="1200" kern="1200" dirty="0" smtClean="0">
                <a:solidFill>
                  <a:schemeClr val="tx1"/>
                </a:solidFill>
                <a:effectLst/>
                <a:latin typeface="+mn-lt"/>
                <a:ea typeface="+mn-ea"/>
                <a:cs typeface="+mn-cs"/>
              </a:rPr>
              <a:t> Ansehen.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sz="1200" kern="1200" dirty="0" smtClean="0">
              <a:solidFill>
                <a:schemeClr val="tx1"/>
              </a:solidFill>
              <a:effectLst/>
              <a:latin typeface="+mn-lt"/>
              <a:ea typeface="+mn-ea"/>
              <a:cs typeface="+mn-cs"/>
            </a:endParaRPr>
          </a:p>
          <a:p>
            <a:pPr marL="0" lvl="0" indent="0">
              <a:buFont typeface="Arial" panose="020B0604020202020204" pitchFamily="34" charset="0"/>
              <a:buNone/>
            </a:pPr>
            <a:endParaRPr lang="de-DE" sz="1200" kern="1200" dirty="0" smtClean="0">
              <a:solidFill>
                <a:schemeClr val="tx1"/>
              </a:solidFill>
              <a:effectLst/>
              <a:latin typeface="+mn-lt"/>
              <a:ea typeface="+mn-ea"/>
              <a:cs typeface="+mn-cs"/>
            </a:endParaRPr>
          </a:p>
          <a:p>
            <a:pPr lvl="0"/>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24E3AE15-AFCE-4FDC-ACE9-A553ED96A5B1}" type="slidenum">
              <a:rPr lang="de-DE" smtClean="0"/>
              <a:t>21</a:t>
            </a:fld>
            <a:endParaRPr lang="de-DE"/>
          </a:p>
        </p:txBody>
      </p:sp>
    </p:spTree>
    <p:extLst>
      <p:ext uri="{BB962C8B-B14F-4D97-AF65-F5344CB8AC3E}">
        <p14:creationId xmlns:p14="http://schemas.microsoft.com/office/powerpoint/2010/main" val="8766606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de-DE" baseline="0" dirty="0" smtClean="0"/>
              <a:t>Die hier genannten positiven Aspekte gelten für eine Situation, in der das Angebot von Ausbildungsplätzen und die Nachfrage von Auszubildenden nahezu ausgeglichen sind. Dies ist jedoch nicht immer der Fall, so dass von der Politik gegebenenfalls auch nachgesteuert werden muss. So entstand etwa 1998 das „Bündnis für Arbeit, Ausbildung und Wettbewerbsfähigkeit“, bevor 2004 der erste sog. Ausbildungspakt zwischen </a:t>
            </a:r>
            <a:r>
              <a:rPr lang="de-DE" dirty="0" smtClean="0"/>
              <a:t>der Bundesregierung und den Spitzenverbänden der deutschen Wirtschaft geschlossen wurde, auf den weitere folgten</a:t>
            </a:r>
            <a:r>
              <a:rPr lang="de-DE" baseline="0" dirty="0" smtClean="0"/>
              <a:t>. S. auch folg. Anm.</a:t>
            </a:r>
          </a:p>
          <a:p>
            <a:pPr marL="171450" indent="-171450">
              <a:buFont typeface="Arial" panose="020B0604020202020204" pitchFamily="34" charset="0"/>
              <a:buChar char="•"/>
            </a:pPr>
            <a:r>
              <a:rPr lang="de-DE" baseline="0" dirty="0" smtClean="0"/>
              <a:t>Zurzeit kann eine Vielzahl von Ausbildungsplätzen nicht besetzt werden, was vor allem auf drei Gründe zurückzuführen ist: 1. auf den demographischen Wandel (über Jahre hinweg gesunkene Geburtenrate), 2. auf die mangelnde Ausbildungs-</a:t>
            </a:r>
            <a:br>
              <a:rPr lang="de-DE" baseline="0" dirty="0" smtClean="0"/>
            </a:br>
            <a:r>
              <a:rPr lang="de-DE" baseline="0" dirty="0" smtClean="0"/>
              <a:t>reife vieler Jugendlicher, 3. auf die Bevorzugung akademischer Laufbahnen. Zugleich ist die </a:t>
            </a:r>
            <a:r>
              <a:rPr lang="de-DE" baseline="0" dirty="0" err="1" smtClean="0"/>
              <a:t>Abbrecherquote</a:t>
            </a:r>
            <a:r>
              <a:rPr lang="de-DE" baseline="0" dirty="0" smtClean="0"/>
              <a:t> bei Studienanfängern auf über 30% gestiegen, so dass es auch in der jetzigen Situation ausgleichender politischer Maßnahmen bedarf. Hierzu gehören Berufsvorbereitungsklassen ebenso wie Programme, durch die Studienabbrecher für die Berufsausbildung gewonnen werden sollen. </a:t>
            </a:r>
          </a:p>
          <a:p>
            <a:pPr marL="171450" indent="-171450">
              <a:buFont typeface="Arial" panose="020B0604020202020204" pitchFamily="34" charset="0"/>
              <a:buChar char="•"/>
            </a:pPr>
            <a:r>
              <a:rPr lang="de-DE" baseline="0" dirty="0" smtClean="0"/>
              <a:t>Die hohe Flexibilität und Mobilität der Fachkräfte verdankt sich vor allem den landesweit einheitlichen Standards und der damit einhergehenden Transparenz der erworbenen Qualifikationen - eines der fünf Kernelemente der dualen Berufsbildung.</a:t>
            </a:r>
          </a:p>
          <a:p>
            <a:pPr marL="171450" indent="-171450">
              <a:buFont typeface="Arial" panose="020B0604020202020204" pitchFamily="34" charset="0"/>
              <a:buChar char="•"/>
            </a:pPr>
            <a:r>
              <a:rPr lang="de-DE" baseline="0" dirty="0" smtClean="0"/>
              <a:t>Die hohe gesellschaftliche Akzeptanz von Berufsausbildung ist in Deutschland auf mehrere Gründe zurückzuführen: Eine jahrhundertealte Handwerkstradition, die Sprichwörter wie „Handwerk hat goldenen Boden“ hervorgebracht hat, dürfte eine nicht zu unterschätzende Rolle spielen. Wichtiger in der heutigen Zeit erscheint aber die Tatsache, dass eine Berufsausbildung durchaus der Grundstein für eine solide Karriere sein kann. Handwerksmeister, die ihren eigenen Betrieb gründen und im Laufe der Zeit mehrere Angestellte beschäftigen, genießen als Chefs dieser Betriebe ein hohes Ansehen und sind schließlich weniger Handwerker als Manager ihrer Unternehmen. In der Industrie ist schließlich ein Aufstieg bis ins höchste Konzernmanagement möglich.</a:t>
            </a:r>
          </a:p>
        </p:txBody>
      </p:sp>
      <p:sp>
        <p:nvSpPr>
          <p:cNvPr id="4" name="Foliennummernplatzhalter 3"/>
          <p:cNvSpPr>
            <a:spLocks noGrp="1"/>
          </p:cNvSpPr>
          <p:nvPr>
            <p:ph type="sldNum" sz="quarter" idx="10"/>
          </p:nvPr>
        </p:nvSpPr>
        <p:spPr/>
        <p:txBody>
          <a:bodyPr/>
          <a:lstStyle/>
          <a:p>
            <a:fld id="{24E3AE15-AFCE-4FDC-ACE9-A553ED96A5B1}" type="slidenum">
              <a:rPr lang="de-DE" smtClean="0"/>
              <a:t>22</a:t>
            </a:fld>
            <a:endParaRPr lang="de-DE"/>
          </a:p>
        </p:txBody>
      </p:sp>
    </p:spTree>
    <p:extLst>
      <p:ext uri="{BB962C8B-B14F-4D97-AF65-F5344CB8AC3E}">
        <p14:creationId xmlns:p14="http://schemas.microsoft.com/office/powerpoint/2010/main" val="14617009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0"/>
            <a:r>
              <a:rPr lang="de-DE" sz="1200" kern="1200" baseline="0" dirty="0" smtClean="0">
                <a:solidFill>
                  <a:schemeClr val="tx1"/>
                </a:solidFill>
                <a:effectLst/>
                <a:latin typeface="+mn-lt"/>
                <a:ea typeface="+mn-ea"/>
                <a:cs typeface="+mn-cs"/>
              </a:rPr>
              <a:t>B</a:t>
            </a:r>
            <a:r>
              <a:rPr lang="de-DE" sz="1200" kern="1200" dirty="0" smtClean="0">
                <a:solidFill>
                  <a:schemeClr val="tx1"/>
                </a:solidFill>
                <a:effectLst/>
                <a:latin typeface="+mn-lt"/>
                <a:ea typeface="+mn-ea"/>
                <a:cs typeface="+mn-cs"/>
              </a:rPr>
              <a:t>ei einer Berufsbildungsumlage handelt es sich, wie bei</a:t>
            </a:r>
            <a:r>
              <a:rPr lang="de-DE" sz="1200" kern="1200" baseline="0" dirty="0" smtClean="0">
                <a:solidFill>
                  <a:schemeClr val="tx1"/>
                </a:solidFill>
                <a:effectLst/>
                <a:latin typeface="+mn-lt"/>
                <a:ea typeface="+mn-ea"/>
                <a:cs typeface="+mn-cs"/>
              </a:rPr>
              <a:t> einem Ausbildungspakt,</a:t>
            </a:r>
            <a:r>
              <a:rPr lang="de-DE" sz="1200" kern="1200" dirty="0" smtClean="0">
                <a:solidFill>
                  <a:schemeClr val="tx1"/>
                </a:solidFill>
                <a:effectLst/>
                <a:latin typeface="+mn-lt"/>
                <a:ea typeface="+mn-ea"/>
                <a:cs typeface="+mn-cs"/>
              </a:rPr>
              <a:t> um ein politisches Steuerungsinstrument</a:t>
            </a:r>
            <a:r>
              <a:rPr lang="de-DE" sz="1200" kern="1200" baseline="0" dirty="0" smtClean="0">
                <a:solidFill>
                  <a:schemeClr val="tx1"/>
                </a:solidFill>
                <a:effectLst/>
                <a:latin typeface="+mn-lt"/>
                <a:ea typeface="+mn-ea"/>
                <a:cs typeface="+mn-cs"/>
              </a:rPr>
              <a:t>.</a:t>
            </a:r>
            <a:r>
              <a:rPr lang="de-DE" sz="1200" kern="1200" dirty="0" smtClean="0">
                <a:solidFill>
                  <a:schemeClr val="tx1"/>
                </a:solidFill>
                <a:effectLst/>
                <a:latin typeface="+mn-lt"/>
                <a:ea typeface="+mn-ea"/>
                <a:cs typeface="+mn-cs"/>
              </a:rPr>
              <a:t> Grundlage der Beitragspflicht ist in Deutschland der Tarifvertrag des Baugewerbes (VTV), der auf Antrag der Tarifpartner vom Bundesarbeitsministerium (BMAS) jedes Jahr neu für allgemeinverbindlich erklärt wird. Im Bausektor wurde zu diesem Mittel gegriffen, da das Ausbildungs-</a:t>
            </a:r>
            <a:r>
              <a:rPr lang="de-DE" sz="1200" kern="1200" dirty="0" err="1" smtClean="0">
                <a:solidFill>
                  <a:schemeClr val="tx1"/>
                </a:solidFill>
                <a:effectLst/>
                <a:latin typeface="+mn-lt"/>
                <a:ea typeface="+mn-ea"/>
                <a:cs typeface="+mn-cs"/>
              </a:rPr>
              <a:t>platzangebot</a:t>
            </a:r>
            <a:r>
              <a:rPr lang="de-DE" sz="1200" kern="1200" dirty="0" smtClean="0">
                <a:solidFill>
                  <a:schemeClr val="tx1"/>
                </a:solidFill>
                <a:effectLst/>
                <a:latin typeface="+mn-lt"/>
                <a:ea typeface="+mn-ea"/>
                <a:cs typeface="+mn-cs"/>
              </a:rPr>
              <a:t> über lange Zeit nicht ausreichend war und die Ausbildung im Bauhandwerk als unattraktiv angesehen wurde. </a:t>
            </a:r>
          </a:p>
          <a:p>
            <a:pPr lvl="0"/>
            <a:r>
              <a:rPr lang="de-DE" sz="1200" kern="1200" dirty="0" smtClean="0">
                <a:solidFill>
                  <a:schemeClr val="tx1"/>
                </a:solidFill>
                <a:effectLst/>
                <a:latin typeface="+mn-lt"/>
                <a:ea typeface="+mn-ea"/>
                <a:cs typeface="+mn-cs"/>
              </a:rPr>
              <a:t>Viele Baubetriebe sind zudem so stark spezialisiert, dass sie keine allgemeine Grundausbildung leisten können. Der Bausektor ist darüber hinaus stark wetterabhängig und im Winter häufig nicht ausgelastet, so dass Betriebe im Winter zum Teil auch schließen. Durch die Berufsbildungsumlage und ihre Verwendung (Bezuschussung der Ausbildungsvergütung in den Ausbildungsbetrieben, Finanzierung sehr umfangreicher überbetrieblicher Ausbildung über mehrere Monate) wird sichergestellt, dass Ausbildung hinreichend attraktiv und umfassend ist und auch im Winter fortgesetzt wird, und zwar dann häufig in überbetrieblichen Ausbildungsstätten.</a:t>
            </a:r>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24E3AE15-AFCE-4FDC-ACE9-A553ED96A5B1}" type="slidenum">
              <a:rPr lang="de-DE" smtClean="0"/>
              <a:t>23</a:t>
            </a:fld>
            <a:endParaRPr lang="de-DE"/>
          </a:p>
        </p:txBody>
      </p:sp>
    </p:spTree>
    <p:extLst>
      <p:ext uri="{BB962C8B-B14F-4D97-AF65-F5344CB8AC3E}">
        <p14:creationId xmlns:p14="http://schemas.microsoft.com/office/powerpoint/2010/main" val="18414784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4E3AE15-AFCE-4FDC-ACE9-A553ED96A5B1}" type="slidenum">
              <a:rPr lang="de-DE" smtClean="0"/>
              <a:t>24</a:t>
            </a:fld>
            <a:endParaRPr lang="de-DE"/>
          </a:p>
        </p:txBody>
      </p:sp>
    </p:spTree>
    <p:extLst>
      <p:ext uri="{BB962C8B-B14F-4D97-AF65-F5344CB8AC3E}">
        <p14:creationId xmlns:p14="http://schemas.microsoft.com/office/powerpoint/2010/main" val="14920320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74688" y="808038"/>
            <a:ext cx="5387975" cy="4041775"/>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2DD012B-08C1-403B-BB38-C35C3F2266E2}" type="slidenum">
              <a:rPr lang="de-DE" smtClean="0">
                <a:solidFill>
                  <a:prstClr val="black"/>
                </a:solidFill>
              </a:rPr>
              <a:pPr/>
              <a:t>25</a:t>
            </a:fld>
            <a:endParaRPr lang="de-DE">
              <a:solidFill>
                <a:prstClr val="black"/>
              </a:solidFill>
            </a:endParaRPr>
          </a:p>
        </p:txBody>
      </p:sp>
    </p:spTree>
    <p:extLst>
      <p:ext uri="{BB962C8B-B14F-4D97-AF65-F5344CB8AC3E}">
        <p14:creationId xmlns:p14="http://schemas.microsoft.com/office/powerpoint/2010/main" val="3624953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dirty="0" smtClean="0"/>
              <a:t>En Allemagne, la formation professionnelle n'est pas organisée et financée uniquement par l'État ; le secteur privé est également impliqué et supporte même la majorité des coûts.</a:t>
            </a:r>
          </a:p>
        </p:txBody>
      </p:sp>
      <p:sp>
        <p:nvSpPr>
          <p:cNvPr id="4" name="Foliennummernplatzhalter 3"/>
          <p:cNvSpPr>
            <a:spLocks noGrp="1"/>
          </p:cNvSpPr>
          <p:nvPr>
            <p:ph type="sldNum" sz="quarter" idx="10"/>
          </p:nvPr>
        </p:nvSpPr>
        <p:spPr/>
        <p:txBody>
          <a:bodyPr/>
          <a:lstStyle/>
          <a:p>
            <a:fld id="{24E3AE15-AFCE-4FDC-ACE9-A553ED96A5B1}" type="slidenum">
              <a:rPr lang="de-DE" smtClean="0"/>
              <a:t>3</a:t>
            </a:fld>
            <a:endParaRPr lang="de-DE"/>
          </a:p>
        </p:txBody>
      </p:sp>
    </p:spTree>
    <p:extLst>
      <p:ext uri="{BB962C8B-B14F-4D97-AF65-F5344CB8AC3E}">
        <p14:creationId xmlns:p14="http://schemas.microsoft.com/office/powerpoint/2010/main" val="3092544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4</a:t>
            </a:fld>
            <a:endParaRPr lang="de-DE"/>
          </a:p>
        </p:txBody>
      </p:sp>
    </p:spTree>
    <p:extLst>
      <p:ext uri="{BB962C8B-B14F-4D97-AF65-F5344CB8AC3E}">
        <p14:creationId xmlns:p14="http://schemas.microsoft.com/office/powerpoint/2010/main" val="1688801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4E3AE15-AFCE-4FDC-ACE9-A553ED96A5B1}" type="slidenum">
              <a:rPr lang="de-DE" smtClean="0"/>
              <a:t>5</a:t>
            </a:fld>
            <a:endParaRPr lang="de-DE"/>
          </a:p>
        </p:txBody>
      </p:sp>
    </p:spTree>
    <p:extLst>
      <p:ext uri="{BB962C8B-B14F-4D97-AF65-F5344CB8AC3E}">
        <p14:creationId xmlns:p14="http://schemas.microsoft.com/office/powerpoint/2010/main" val="2030116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0" dirty="0" smtClean="0"/>
          </a:p>
        </p:txBody>
      </p:sp>
      <p:sp>
        <p:nvSpPr>
          <p:cNvPr id="4" name="Foliennummernplatzhalter 3"/>
          <p:cNvSpPr>
            <a:spLocks noGrp="1"/>
          </p:cNvSpPr>
          <p:nvPr>
            <p:ph type="sldNum" sz="quarter" idx="10"/>
          </p:nvPr>
        </p:nvSpPr>
        <p:spPr/>
        <p:txBody>
          <a:bodyPr/>
          <a:lstStyle/>
          <a:p>
            <a:fld id="{7F00E79B-7A3D-4728-8EAA-1040FFB33322}" type="slidenum">
              <a:rPr lang="de-DE" smtClean="0"/>
              <a:t>6</a:t>
            </a:fld>
            <a:endParaRPr lang="de-DE"/>
          </a:p>
        </p:txBody>
      </p:sp>
    </p:spTree>
    <p:extLst>
      <p:ext uri="{BB962C8B-B14F-4D97-AF65-F5344CB8AC3E}">
        <p14:creationId xmlns:p14="http://schemas.microsoft.com/office/powerpoint/2010/main" val="1085504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baseline="0" dirty="0" smtClean="0"/>
              <a:t>Zahlen, s. Datenreport zum </a:t>
            </a:r>
            <a:r>
              <a:rPr lang="de-DE" b="0" baseline="0" smtClean="0"/>
              <a:t>Berufsbildungsbericht 2019.</a:t>
            </a:r>
            <a:endParaRPr lang="de-DE" b="0" baseline="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baseline="0" dirty="0" smtClean="0"/>
              <a:t>„Staat“ bezeichnet hier die „öffentliche Hand“ im Allgemeinen. Zu den Aufwendungen tragen vor allem die Bundesministerien für Bildung und Forschung (BMBF), für Wirtschaft und Energie (</a:t>
            </a:r>
            <a:r>
              <a:rPr lang="de-DE" b="0" baseline="0" dirty="0" err="1" smtClean="0"/>
              <a:t>BMWi</a:t>
            </a:r>
            <a:r>
              <a:rPr lang="de-DE" b="0" baseline="0" dirty="0" smtClean="0"/>
              <a:t>) und für Arbeit und Soziales (BMAS) bei, aber auch Länder, Gemeinden und Zweckverbände, s. </a:t>
            </a:r>
            <a:r>
              <a:rPr lang="de-DE" b="0" baseline="0" smtClean="0"/>
              <a:t>Datenreport 2017, </a:t>
            </a:r>
            <a:r>
              <a:rPr lang="de-DE" b="0" baseline="0" dirty="0" smtClean="0"/>
              <a:t>S. 284 ff.</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baseline="0" dirty="0" smtClean="0"/>
              <a:t>Zu Zahlen, die sich auf kleine und mittelständische Unternehmen (KMU) beziehen, s. Institut für Mittelstandsforschung: http://www.ifm-bonn.org/statistiken/mittelstand-im-ueberblick/#accordion=0&amp;tab=0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baseline="0" dirty="0" smtClean="0"/>
              <a:t>Steuerungs- und Fördermaßnahmen sind z.B. Berufsorientierungsmaßnahmen an der Schule (Berufseinstiegsbegleitung, Einstiegsqualifizierung und andere Maßnahmen im Übergangssystem zwischen Schule und Ausbildung: Initiativen wie „Praktisch unschlagbar“, „</a:t>
            </a:r>
            <a:r>
              <a:rPr lang="de-DE" b="0" baseline="0" dirty="0" err="1" smtClean="0"/>
              <a:t>Kausa</a:t>
            </a:r>
            <a:r>
              <a:rPr lang="de-DE" b="0" baseline="0" dirty="0" smtClean="0"/>
              <a:t>“ und andere Jobstarter-Programme).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baseline="0" dirty="0" smtClean="0"/>
              <a:t>Es sei nochmals darauf hingewiesen, dass es sich hier um eine Darstellung des dualen Systems handelt. Die Darstellung gilt nicht für vollzeitschulische Ausbildungen.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b="0" baseline="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b="0" baseline="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b="0" dirty="0" smtClean="0"/>
          </a:p>
          <a:p>
            <a:pPr marL="171450" indent="-171450">
              <a:buFont typeface="Arial" panose="020B0604020202020204" pitchFamily="34" charset="0"/>
              <a:buChar char="•"/>
            </a:pPr>
            <a:endParaRPr lang="de-DE" b="0" dirty="0" smtClean="0"/>
          </a:p>
          <a:p>
            <a:pPr marL="171450" indent="-171450">
              <a:buFont typeface="Arial" panose="020B0604020202020204" pitchFamily="34" charset="0"/>
              <a:buChar char="•"/>
            </a:pPr>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7</a:t>
            </a:fld>
            <a:endParaRPr lang="de-DE"/>
          </a:p>
        </p:txBody>
      </p:sp>
    </p:spTree>
    <p:extLst>
      <p:ext uri="{BB962C8B-B14F-4D97-AF65-F5344CB8AC3E}">
        <p14:creationId xmlns:p14="http://schemas.microsoft.com/office/powerpoint/2010/main" val="1559112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dirty="0" smtClean="0"/>
              <a:t>La section suivante traite exclusivement de l'aspect opérationnel.</a:t>
            </a:r>
            <a:endParaRPr lang="de-DE" dirty="0"/>
          </a:p>
        </p:txBody>
      </p:sp>
      <p:sp>
        <p:nvSpPr>
          <p:cNvPr id="4" name="Foliennummernplatzhalter 3"/>
          <p:cNvSpPr>
            <a:spLocks noGrp="1"/>
          </p:cNvSpPr>
          <p:nvPr>
            <p:ph type="sldNum" sz="quarter" idx="10"/>
          </p:nvPr>
        </p:nvSpPr>
        <p:spPr/>
        <p:txBody>
          <a:bodyPr/>
          <a:lstStyle/>
          <a:p>
            <a:fld id="{24E3AE15-AFCE-4FDC-ACE9-A553ED96A5B1}" type="slidenum">
              <a:rPr lang="de-DE" smtClean="0"/>
              <a:t>8</a:t>
            </a:fld>
            <a:endParaRPr lang="de-DE"/>
          </a:p>
        </p:txBody>
      </p:sp>
    </p:spTree>
    <p:extLst>
      <p:ext uri="{BB962C8B-B14F-4D97-AF65-F5344CB8AC3E}">
        <p14:creationId xmlns:p14="http://schemas.microsoft.com/office/powerpoint/2010/main" val="22121055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8"/>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hangingPunct="0">
              <a:tabLst>
                <a:tab pos="723900" algn="l"/>
                <a:tab pos="1447800" algn="l"/>
                <a:tab pos="2171700" algn="l"/>
              </a:tabLst>
              <a:defRPr sz="900">
                <a:solidFill>
                  <a:schemeClr val="bg1"/>
                </a:solidFill>
                <a:latin typeface="Arial" charset="0"/>
                <a:cs typeface="Arial Unicode MS" charset="0"/>
              </a:defRPr>
            </a:lvl1pPr>
            <a:lvl2pPr eaLnBrk="0" hangingPunct="0">
              <a:tabLst>
                <a:tab pos="723900" algn="l"/>
                <a:tab pos="1447800" algn="l"/>
                <a:tab pos="2171700" algn="l"/>
              </a:tabLst>
              <a:defRPr sz="900">
                <a:solidFill>
                  <a:schemeClr val="bg1"/>
                </a:solidFill>
                <a:latin typeface="Arial" charset="0"/>
                <a:cs typeface="Arial Unicode MS" charset="0"/>
              </a:defRPr>
            </a:lvl2pPr>
            <a:lvl3pPr eaLnBrk="0" hangingPunct="0">
              <a:tabLst>
                <a:tab pos="723900" algn="l"/>
                <a:tab pos="1447800" algn="l"/>
                <a:tab pos="2171700" algn="l"/>
              </a:tabLst>
              <a:defRPr sz="900">
                <a:solidFill>
                  <a:schemeClr val="bg1"/>
                </a:solidFill>
                <a:latin typeface="Arial" charset="0"/>
                <a:cs typeface="Arial Unicode MS" charset="0"/>
              </a:defRPr>
            </a:lvl3pPr>
            <a:lvl4pPr eaLnBrk="0" hangingPunct="0">
              <a:tabLst>
                <a:tab pos="723900" algn="l"/>
                <a:tab pos="1447800" algn="l"/>
                <a:tab pos="2171700" algn="l"/>
              </a:tabLst>
              <a:defRPr sz="900">
                <a:solidFill>
                  <a:schemeClr val="bg1"/>
                </a:solidFill>
                <a:latin typeface="Arial" charset="0"/>
                <a:cs typeface="Arial Unicode MS" charset="0"/>
              </a:defRPr>
            </a:lvl4pPr>
            <a:lvl5pPr eaLnBrk="0" hangingPunct="0">
              <a:tabLst>
                <a:tab pos="723900" algn="l"/>
                <a:tab pos="1447800" algn="l"/>
                <a:tab pos="2171700"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9pPr>
          </a:lstStyle>
          <a:p>
            <a:pPr eaLnBrk="1" hangingPunct="1"/>
            <a:fld id="{5F18EDC5-E605-4841-B3C9-6280A6D9960F}" type="slidenum">
              <a:rPr lang="de-DE" altLang="de-DE" sz="1200">
                <a:solidFill>
                  <a:srgbClr val="000000"/>
                </a:solidFill>
                <a:latin typeface="Times New Roman" pitchFamily="16" charset="0"/>
              </a:rPr>
              <a:pPr eaLnBrk="1" hangingPunct="1"/>
              <a:t>9</a:t>
            </a:fld>
            <a:endParaRPr lang="de-DE" altLang="de-DE" sz="1200">
              <a:solidFill>
                <a:srgbClr val="000000"/>
              </a:solidFill>
              <a:latin typeface="Times New Roman" pitchFamily="16" charset="0"/>
            </a:endParaRPr>
          </a:p>
        </p:txBody>
      </p:sp>
      <p:sp>
        <p:nvSpPr>
          <p:cNvPr id="64515" name="Text Box 1"/>
          <p:cNvSpPr txBox="1">
            <a:spLocks noChangeArrowheads="1"/>
          </p:cNvSpPr>
          <p:nvPr/>
        </p:nvSpPr>
        <p:spPr bwMode="auto">
          <a:xfrm>
            <a:off x="3845020" y="9426864"/>
            <a:ext cx="2922215" cy="536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r" eaLnBrk="1" hangingPunct="1">
              <a:spcBef>
                <a:spcPct val="0"/>
              </a:spcBef>
              <a:buClrTx/>
              <a:buFontTx/>
              <a:buNone/>
            </a:pPr>
            <a:fld id="{CEC8EBA1-111F-4E00-AF66-D30ED6DB1F4F}" type="slidenum">
              <a:rPr lang="de-DE" altLang="de-DE" sz="1200">
                <a:solidFill>
                  <a:srgbClr val="000000"/>
                </a:solidFill>
                <a:latin typeface="Calibri" pitchFamily="32" charset="0"/>
              </a:rPr>
              <a:pPr algn="r" eaLnBrk="1" hangingPunct="1">
                <a:spcBef>
                  <a:spcPct val="0"/>
                </a:spcBef>
                <a:buClrTx/>
                <a:buFontTx/>
                <a:buNone/>
              </a:pPr>
              <a:t>9</a:t>
            </a:fld>
            <a:endParaRPr lang="de-DE" altLang="de-DE" sz="1200">
              <a:solidFill>
                <a:srgbClr val="000000"/>
              </a:solidFill>
              <a:latin typeface="Calibri" pitchFamily="32" charset="0"/>
            </a:endParaRPr>
          </a:p>
        </p:txBody>
      </p:sp>
      <p:sp>
        <p:nvSpPr>
          <p:cNvPr id="64516" name="Rectangle 2"/>
          <p:cNvSpPr txBox="1">
            <a:spLocks noGrp="1" noRot="1" noChangeAspect="1" noChangeArrowheads="1" noTextEdit="1"/>
          </p:cNvSpPr>
          <p:nvPr>
            <p:ph type="sldImg"/>
          </p:nvPr>
        </p:nvSpPr>
        <p:spPr>
          <a:xfrm>
            <a:off x="969963" y="766763"/>
            <a:ext cx="4903787" cy="3678237"/>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4517" name="Rectangle 3"/>
          <p:cNvSpPr txBox="1">
            <a:spLocks noGrp="1" noChangeArrowheads="1"/>
          </p:cNvSpPr>
          <p:nvPr>
            <p:ph type="body" idx="1"/>
          </p:nvPr>
        </p:nvSpPr>
        <p:spPr>
          <a:xfrm>
            <a:off x="922805" y="4751753"/>
            <a:ext cx="4998525" cy="4445188"/>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indent="0">
              <a:buFont typeface="Arial" panose="020B0604020202020204" pitchFamily="34" charset="0"/>
              <a:buNone/>
            </a:pPr>
            <a:r>
              <a:rPr lang="de-DE" altLang="de-DE" b="1" dirty="0" smtClean="0"/>
              <a:t>Betriebliche</a:t>
            </a:r>
            <a:r>
              <a:rPr lang="de-DE" altLang="de-DE" b="1" baseline="0" dirty="0" smtClean="0"/>
              <a:t> Sozialleistungen </a:t>
            </a:r>
            <a:r>
              <a:rPr lang="de-DE" altLang="de-DE" baseline="0" dirty="0" smtClean="0"/>
              <a:t>lassen sich folgendermaßen kategorisieren:</a:t>
            </a:r>
            <a:endParaRPr lang="de-DE" b="1" dirty="0" smtClean="0"/>
          </a:p>
          <a:p>
            <a:pPr marL="0" indent="0">
              <a:buNone/>
            </a:pPr>
            <a:r>
              <a:rPr lang="de-DE" b="0" i="1" dirty="0" smtClean="0"/>
              <a:t>1. Gesetzliche Sozialleistungen</a:t>
            </a:r>
            <a:r>
              <a:rPr lang="de-DE" b="0" dirty="0" smtClean="0"/>
              <a:t>: </a:t>
            </a:r>
            <a:r>
              <a:rPr lang="de-DE" dirty="0" smtClean="0"/>
              <a:t>Arbeitgeber-Beiträge zur gesetzlichen Sozialversicherung,</a:t>
            </a:r>
          </a:p>
          <a:p>
            <a:pPr marL="0" indent="0">
              <a:buNone/>
            </a:pPr>
            <a:r>
              <a:rPr lang="de-DE" baseline="0" dirty="0" smtClean="0"/>
              <a:t>    </a:t>
            </a:r>
            <a:r>
              <a:rPr lang="de-DE" dirty="0" smtClean="0"/>
              <a:t>Rentenversicherung, Arbeitslosenversicherung, Krankenversicherung, Pflegeversicherung,</a:t>
            </a:r>
          </a:p>
          <a:p>
            <a:pPr marL="0" indent="0">
              <a:buNone/>
            </a:pPr>
            <a:r>
              <a:rPr lang="de-DE" dirty="0" smtClean="0"/>
              <a:t>    Unfallversicherung, Entgeltfortzahlung im Krankheitsfall,</a:t>
            </a:r>
            <a:r>
              <a:rPr lang="de-DE" baseline="0" dirty="0" smtClean="0"/>
              <a:t> </a:t>
            </a:r>
            <a:r>
              <a:rPr lang="de-DE" dirty="0" smtClean="0"/>
              <a:t>Mutterschutz, Bezahlung von </a:t>
            </a:r>
          </a:p>
          <a:p>
            <a:pPr marL="0" indent="0">
              <a:buNone/>
            </a:pPr>
            <a:r>
              <a:rPr lang="de-DE" dirty="0" smtClean="0"/>
              <a:t>    Feiertagen, Betriebsratskosten</a:t>
            </a:r>
          </a:p>
          <a:p>
            <a:r>
              <a:rPr lang="de-DE" b="0" i="1" dirty="0" smtClean="0"/>
              <a:t>2. Tarifliche Sozialleistungen</a:t>
            </a:r>
            <a:r>
              <a:rPr lang="de-DE" b="0" i="1" baseline="0" dirty="0" smtClean="0"/>
              <a:t> </a:t>
            </a:r>
            <a:r>
              <a:rPr lang="de-DE" b="0" i="0" baseline="0" dirty="0" smtClean="0"/>
              <a:t>sind zwischen den Tarifpartnern ausgehandelt</a:t>
            </a:r>
            <a:r>
              <a:rPr lang="de-DE" b="0" i="0" dirty="0" smtClean="0"/>
              <a:t>: z.B. Weihnachts- </a:t>
            </a:r>
          </a:p>
          <a:p>
            <a:r>
              <a:rPr lang="de-DE" b="0" i="0" dirty="0" smtClean="0"/>
              <a:t>    und Urlaubsgeld, Jobticket, vermögenswirksame Leistungen. </a:t>
            </a:r>
          </a:p>
          <a:p>
            <a:r>
              <a:rPr lang="de-DE" b="0" i="1" dirty="0" smtClean="0"/>
              <a:t>3. Freiwillige Sozialleistungen:</a:t>
            </a:r>
            <a:r>
              <a:rPr lang="de-DE" b="0" i="1" baseline="0" dirty="0" smtClean="0"/>
              <a:t> </a:t>
            </a:r>
            <a:r>
              <a:rPr lang="de-DE" b="0" baseline="0" dirty="0" smtClean="0"/>
              <a:t>Kantine mit geförderten Mahlzeiten, Firmen-PKW, </a:t>
            </a:r>
          </a:p>
          <a:p>
            <a:r>
              <a:rPr lang="de-DE" b="0" baseline="0" dirty="0" smtClean="0"/>
              <a:t>    Personalrabatte, Fahrtkostenzuschüsse, etc. </a:t>
            </a:r>
            <a:r>
              <a:rPr lang="de-DE" dirty="0" smtClean="0"/>
              <a:t>Da Tarifverträge in den einzelnen Unter-</a:t>
            </a:r>
          </a:p>
          <a:p>
            <a:r>
              <a:rPr lang="de-DE" dirty="0" smtClean="0"/>
              <a:t>    nehmen sehr unterschiedlich sind, kann keine generelle Abgrenzung zwischen tariflichen</a:t>
            </a:r>
          </a:p>
          <a:p>
            <a:r>
              <a:rPr lang="de-DE" dirty="0" smtClean="0"/>
              <a:t>    und freiwilligen betrieblichen Sozialleistungen erfolgen. Bei der Gewährung von betrieb-</a:t>
            </a:r>
            <a:br>
              <a:rPr lang="de-DE" dirty="0" smtClean="0"/>
            </a:br>
            <a:r>
              <a:rPr lang="de-DE" dirty="0" smtClean="0"/>
              <a:t>    </a:t>
            </a:r>
            <a:r>
              <a:rPr lang="de-DE" dirty="0" err="1" smtClean="0"/>
              <a:t>lichen</a:t>
            </a:r>
            <a:r>
              <a:rPr lang="de-DE" dirty="0" smtClean="0"/>
              <a:t> Sozialleistungen hat das Unternehmen auf jeden Fall die Mitbestimmungs- bzw. </a:t>
            </a:r>
            <a:br>
              <a:rPr lang="de-DE" dirty="0" smtClean="0"/>
            </a:br>
            <a:r>
              <a:rPr lang="de-DE" baseline="0" dirty="0" smtClean="0"/>
              <a:t>    </a:t>
            </a:r>
            <a:r>
              <a:rPr lang="de-DE" dirty="0" smtClean="0"/>
              <a:t>Mitwirkungsrechte des Betriebsrates zu berücksichtigen.</a:t>
            </a:r>
          </a:p>
          <a:p>
            <a:r>
              <a:rPr lang="de-DE" b="1" dirty="0" smtClean="0"/>
              <a:t>Verschiedene Arten von tariflichen und freiwilligen Sozialleistungen:</a:t>
            </a:r>
          </a:p>
          <a:p>
            <a:r>
              <a:rPr lang="de-DE" b="0" i="1" dirty="0" smtClean="0"/>
              <a:t>Geldliche Leistungen: </a:t>
            </a:r>
            <a:r>
              <a:rPr lang="de-DE" dirty="0" smtClean="0"/>
              <a:t>Gratifikationen (Urlaubs-, Weihnachtsgeld), Fahrtkostenzuschüsse, Bei-</a:t>
            </a:r>
            <a:br>
              <a:rPr lang="de-DE" dirty="0" smtClean="0"/>
            </a:br>
            <a:r>
              <a:rPr lang="de-DE" dirty="0" err="1" smtClean="0"/>
              <a:t>hilfen</a:t>
            </a:r>
            <a:r>
              <a:rPr lang="de-DE" dirty="0" smtClean="0"/>
              <a:t> für Geburten, Hochzeiten, Todesfälle, vermögenswirksame Leistungen etc.</a:t>
            </a:r>
          </a:p>
          <a:p>
            <a:r>
              <a:rPr lang="de-DE" b="0" i="1" dirty="0" smtClean="0"/>
              <a:t>Sachmittelversorgung: </a:t>
            </a:r>
            <a:r>
              <a:rPr lang="de-DE" dirty="0" smtClean="0"/>
              <a:t>Belegschaftsverpflegung,</a:t>
            </a:r>
            <a:r>
              <a:rPr lang="de-DE" baseline="0" dirty="0" smtClean="0"/>
              <a:t> u.a. </a:t>
            </a:r>
            <a:endParaRPr lang="de-DE" dirty="0" smtClean="0"/>
          </a:p>
          <a:p>
            <a:r>
              <a:rPr lang="de-DE" b="0" i="1" dirty="0" smtClean="0"/>
              <a:t>Sachmittelverbilligung: </a:t>
            </a:r>
            <a:r>
              <a:rPr lang="de-DE" dirty="0" smtClean="0"/>
              <a:t>Personalrabatte, günstigere Parkplätze</a:t>
            </a:r>
          </a:p>
          <a:p>
            <a:r>
              <a:rPr lang="de-DE" b="0" i="1" dirty="0" smtClean="0"/>
              <a:t>Sachmittelnutzung: </a:t>
            </a:r>
            <a:r>
              <a:rPr lang="de-DE" dirty="0" smtClean="0"/>
              <a:t>Private Nutzung des Firmen-PKW, Nutzung von Werkswohnungen</a:t>
            </a:r>
          </a:p>
          <a:p>
            <a:r>
              <a:rPr lang="de-DE" b="0" i="1" dirty="0" smtClean="0"/>
              <a:t>Dienstleistung:</a:t>
            </a:r>
            <a:r>
              <a:rPr lang="de-DE" dirty="0" smtClean="0"/>
              <a:t> Betriebskindergarten etc.</a:t>
            </a:r>
          </a:p>
          <a:p>
            <a:endParaRPr lang="de-DE" dirty="0" smtClean="0"/>
          </a:p>
          <a:p>
            <a:pPr marL="0" indent="0">
              <a:buFont typeface="Arial" panose="020B0604020202020204" pitchFamily="34" charset="0"/>
              <a:buNone/>
            </a:pPr>
            <a:r>
              <a:rPr lang="de-DE" altLang="de-DE" b="1" dirty="0" smtClean="0"/>
              <a:t>Ausbilder</a:t>
            </a:r>
            <a:r>
              <a:rPr lang="de-DE" altLang="de-DE" b="1" baseline="0" dirty="0" smtClean="0"/>
              <a:t>(innen):</a:t>
            </a:r>
            <a:endParaRPr lang="de-DE" altLang="de-DE" b="1" dirty="0" smtClean="0"/>
          </a:p>
          <a:p>
            <a:r>
              <a:rPr lang="de-DE" altLang="de-DE" i="1" baseline="0" dirty="0" smtClean="0"/>
              <a:t>Hauptberufliche</a:t>
            </a:r>
            <a:r>
              <a:rPr lang="de-DE" altLang="de-DE" baseline="0" dirty="0" smtClean="0"/>
              <a:t>: Beschäftigte, deren Hauptaufgabe in der direkten Vermittlung von Aus-</a:t>
            </a:r>
            <a:br>
              <a:rPr lang="de-DE" altLang="de-DE" baseline="0" dirty="0" smtClean="0"/>
            </a:br>
            <a:r>
              <a:rPr lang="de-DE" altLang="de-DE" baseline="0" dirty="0" err="1" smtClean="0"/>
              <a:t>bildungsinhalten</a:t>
            </a:r>
            <a:r>
              <a:rPr lang="de-DE" altLang="de-DE" baseline="0" dirty="0" smtClean="0"/>
              <a:t> besteht. Voraussetzung: Ausbildereignungsprüfung.</a:t>
            </a:r>
          </a:p>
          <a:p>
            <a:r>
              <a:rPr lang="de-DE" altLang="de-DE" i="1" baseline="0" dirty="0" smtClean="0"/>
              <a:t>Nebenberufliche</a:t>
            </a:r>
            <a:r>
              <a:rPr lang="de-DE" altLang="de-DE" baseline="0" dirty="0" smtClean="0"/>
              <a:t>: Beschäftigte</a:t>
            </a:r>
            <a:r>
              <a:rPr lang="de-DE" altLang="de-DE" sz="1200" kern="1200" baseline="0" dirty="0" smtClean="0">
                <a:solidFill>
                  <a:schemeClr val="tx1"/>
                </a:solidFill>
                <a:latin typeface="+mn-lt"/>
                <a:ea typeface="+mn-ea"/>
                <a:cs typeface="+mn-cs"/>
              </a:rPr>
              <a:t> (einschließlich der Betriebsinhaber(innen)), die neben ihren eigentlichen Aufgaben im Betrieb zeitweise auch mit Ausbildungsaufgaben betraut sind. Die nebenberufliche Ausbildungstätigkeit kann auch parallel zur eigentlichen Tätigkeit erfolgen, d.h. Auszubildende können z.B. von ihnen auch durch Beobachtung lernen.</a:t>
            </a:r>
            <a:endParaRPr lang="de-DE" sz="1200" kern="1200" dirty="0" smtClean="0">
              <a:solidFill>
                <a:schemeClr val="tx1"/>
              </a:solidFill>
              <a:latin typeface="+mn-lt"/>
              <a:ea typeface="+mn-ea"/>
              <a:cs typeface="+mn-cs"/>
            </a:endParaRPr>
          </a:p>
          <a:p>
            <a:r>
              <a:rPr lang="de-DE" sz="1200" i="1" kern="1200" dirty="0" smtClean="0">
                <a:solidFill>
                  <a:schemeClr val="tx1"/>
                </a:solidFill>
                <a:latin typeface="+mn-lt"/>
                <a:ea typeface="+mn-ea"/>
                <a:cs typeface="+mn-cs"/>
              </a:rPr>
              <a:t>Externe</a:t>
            </a:r>
            <a:r>
              <a:rPr lang="de-DE" sz="1200" kern="1200" dirty="0" smtClean="0">
                <a:solidFill>
                  <a:schemeClr val="tx1"/>
                </a:solidFill>
                <a:latin typeface="+mn-lt"/>
                <a:ea typeface="+mn-ea"/>
                <a:cs typeface="+mn-cs"/>
              </a:rPr>
              <a:t>: sind nicht im </a:t>
            </a:r>
            <a:r>
              <a:rPr lang="de-DE" sz="1200" kern="1200" baseline="0" dirty="0" smtClean="0">
                <a:solidFill>
                  <a:schemeClr val="tx1"/>
                </a:solidFill>
                <a:latin typeface="+mn-lt"/>
                <a:ea typeface="+mn-ea"/>
                <a:cs typeface="+mn-cs"/>
              </a:rPr>
              <a:t> Ausbildungsbetrieb selbst beschäftigt, sondern werden z.B. für spezielle Unterweisungen im innerbetrieblichen Unterricht oder in der Lehrwerk-</a:t>
            </a:r>
            <a:br>
              <a:rPr lang="de-DE" sz="1200" kern="1200" baseline="0" dirty="0" smtClean="0">
                <a:solidFill>
                  <a:schemeClr val="tx1"/>
                </a:solidFill>
                <a:latin typeface="+mn-lt"/>
                <a:ea typeface="+mn-ea"/>
                <a:cs typeface="+mn-cs"/>
              </a:rPr>
            </a:br>
            <a:r>
              <a:rPr lang="de-DE" sz="1200" kern="1200" baseline="0" dirty="0" smtClean="0">
                <a:solidFill>
                  <a:schemeClr val="tx1"/>
                </a:solidFill>
                <a:latin typeface="+mn-lt"/>
                <a:ea typeface="+mn-ea"/>
                <a:cs typeface="+mn-cs"/>
              </a:rPr>
              <a:t>statt engagiert.</a:t>
            </a:r>
            <a:endParaRPr lang="de-DE" sz="1200" kern="1200" dirty="0" smtClean="0">
              <a:solidFill>
                <a:schemeClr val="tx1"/>
              </a:solidFill>
              <a:latin typeface="+mn-lt"/>
              <a:ea typeface="+mn-ea"/>
              <a:cs typeface="+mn-cs"/>
            </a:endParaRPr>
          </a:p>
          <a:p>
            <a:endParaRPr lang="de-DE" altLang="de-DE"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DE" altLang="de-DE" b="1" baseline="0" dirty="0" smtClean="0"/>
              <a:t>Kammergebühren: </a:t>
            </a:r>
            <a:r>
              <a:rPr lang="de-DE" altLang="de-DE" sz="1200" b="0" i="0" u="none" strike="noStrike" kern="1200" baseline="0" dirty="0" smtClean="0">
                <a:solidFill>
                  <a:schemeClr val="tx1"/>
                </a:solidFill>
                <a:latin typeface="+mn-lt"/>
                <a:ea typeface="+mn-ea"/>
                <a:cs typeface="+mn-cs"/>
              </a:rPr>
              <a:t>In den Kosten-Nutzen-Erhebungen werden nur die Gebühren erfasst, die im Zusammenhang mit der Ausbildung anfallen. </a:t>
            </a:r>
            <a:endParaRPr lang="de-DE" altLang="de-DE" baseline="0" dirty="0" smtClean="0"/>
          </a:p>
          <a:p>
            <a:r>
              <a:rPr lang="de-DE" altLang="de-DE" b="0" baseline="0" dirty="0" smtClean="0"/>
              <a:t>Im Übrigen werden Kammergebühren üblicherweise erhoben für:</a:t>
            </a:r>
            <a:r>
              <a:rPr lang="de-DE" sz="1200" b="0" i="0" u="none" strike="noStrike" kern="1200" baseline="0" dirty="0" smtClean="0">
                <a:solidFill>
                  <a:schemeClr val="tx1"/>
                </a:solidFill>
                <a:latin typeface="+mn-lt"/>
                <a:ea typeface="+mn-ea"/>
                <a:cs typeface="+mn-cs"/>
              </a:rPr>
              <a:t> </a:t>
            </a:r>
          </a:p>
          <a:p>
            <a:r>
              <a:rPr lang="de-DE" sz="1200" b="0" i="0" u="none" strike="noStrike" kern="1200" baseline="0" dirty="0" smtClean="0">
                <a:solidFill>
                  <a:schemeClr val="tx1"/>
                </a:solidFill>
                <a:latin typeface="+mn-lt"/>
                <a:ea typeface="+mn-ea"/>
                <a:cs typeface="+mn-cs"/>
              </a:rPr>
              <a:t>1. in Ausübung hoheitlicher Befugnisse erbrachte Handlungen, </a:t>
            </a:r>
          </a:p>
          <a:p>
            <a:r>
              <a:rPr lang="de-DE" sz="1200" b="0" i="0" u="none" strike="noStrike" kern="1200" baseline="0" dirty="0" smtClean="0">
                <a:solidFill>
                  <a:schemeClr val="tx1"/>
                </a:solidFill>
                <a:latin typeface="+mn-lt"/>
                <a:ea typeface="+mn-ea"/>
                <a:cs typeface="+mn-cs"/>
              </a:rPr>
              <a:t>2. die Ermöglichung der Inanspruchnahme der von den Kammern unterhaltenen Einrichtungen </a:t>
            </a:r>
            <a:br>
              <a:rPr lang="de-DE" sz="1200" b="0" i="0" u="none" strike="noStrike" kern="1200" baseline="0" dirty="0" smtClean="0">
                <a:solidFill>
                  <a:schemeClr val="tx1"/>
                </a:solidFill>
                <a:latin typeface="+mn-lt"/>
                <a:ea typeface="+mn-ea"/>
                <a:cs typeface="+mn-cs"/>
              </a:rPr>
            </a:br>
            <a:r>
              <a:rPr lang="de-DE" sz="1200" b="0" i="0" u="none" strike="noStrike" kern="1200" baseline="0" dirty="0" smtClean="0">
                <a:solidFill>
                  <a:schemeClr val="tx1"/>
                </a:solidFill>
                <a:latin typeface="+mn-lt"/>
                <a:ea typeface="+mn-ea"/>
                <a:cs typeface="+mn-cs"/>
              </a:rPr>
              <a:t>und Anlagen, soweit die Ermöglichung der Inanspruchnahme öffentlich-rechtlich geregelt ist, </a:t>
            </a:r>
          </a:p>
          <a:p>
            <a:r>
              <a:rPr lang="de-DE" sz="1200" b="0" i="0" u="none" strike="noStrike" kern="1200" baseline="0" dirty="0" smtClean="0">
                <a:solidFill>
                  <a:schemeClr val="tx1"/>
                </a:solidFill>
                <a:latin typeface="+mn-lt"/>
                <a:ea typeface="+mn-ea"/>
                <a:cs typeface="+mn-cs"/>
              </a:rPr>
              <a:t>3. Überwachungsmaßnahmen, Prüfungen, Sachkundenachweise und Bescheinigungen sowie </a:t>
            </a:r>
          </a:p>
          <a:p>
            <a:r>
              <a:rPr lang="de-DE" sz="1200" b="0" i="0" u="none" strike="noStrike" kern="1200" baseline="0" dirty="0" smtClean="0">
                <a:solidFill>
                  <a:schemeClr val="tx1"/>
                </a:solidFill>
                <a:latin typeface="+mn-lt"/>
                <a:ea typeface="+mn-ea"/>
                <a:cs typeface="+mn-cs"/>
              </a:rPr>
              <a:t>4. sonstige Handlungen, die im Rahmen einer öffentlich-rechtlichen Verwaltungstätigkeit erbracht werden, soweit ihnen Außenwirkung zukommt.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de-DE" dirty="0"/>
          </a:p>
        </p:txBody>
      </p:sp>
      <p:sp>
        <p:nvSpPr>
          <p:cNvPr id="5" name="Fußzeilenplatzhalter 4"/>
          <p:cNvSpPr>
            <a:spLocks noGrp="1"/>
          </p:cNvSpPr>
          <p:nvPr>
            <p:ph type="ftr" sz="quarter" idx="11"/>
          </p:nvPr>
        </p:nvSpPr>
        <p:spPr/>
        <p:txBody>
          <a:bodyPr/>
          <a:lstStyle/>
          <a:p>
            <a:r>
              <a:rPr lang="de-DE" dirty="0" smtClean="0">
                <a:solidFill>
                  <a:srgbClr val="F79646">
                    <a:lumMod val="75000"/>
                  </a:srgbClr>
                </a:solidFill>
              </a:rPr>
              <a:t>VET in Germany</a:t>
            </a:r>
          </a:p>
          <a:p>
            <a:endParaRPr lang="de-DE" dirty="0">
              <a:solidFill>
                <a:prstClr val="black">
                  <a:tint val="75000"/>
                </a:prstClr>
              </a:solidFill>
            </a:endParaRPr>
          </a:p>
        </p:txBody>
      </p:sp>
    </p:spTree>
    <p:extLst>
      <p:ext uri="{BB962C8B-B14F-4D97-AF65-F5344CB8AC3E}">
        <p14:creationId xmlns:p14="http://schemas.microsoft.com/office/powerpoint/2010/main" val="6602950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1843862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0988367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r>
              <a:rPr lang="de-DE" dirty="0" smtClean="0">
                <a:solidFill>
                  <a:srgbClr val="F79646">
                    <a:lumMod val="75000"/>
                  </a:srgbClr>
                </a:solidFill>
              </a:rPr>
              <a:t>VET in Germany</a:t>
            </a:r>
          </a:p>
          <a:p>
            <a:endParaRPr lang="de-DE" dirty="0">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9224917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351782349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333722892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8" name="Fußzeilenplatzhalter 7"/>
          <p:cNvSpPr>
            <a:spLocks noGrp="1"/>
          </p:cNvSpPr>
          <p:nvPr>
            <p:ph type="ftr" sz="quarter" idx="11"/>
          </p:nvPr>
        </p:nvSpPr>
        <p:spPr/>
        <p:txBody>
          <a:bodyPr/>
          <a:lstStyle/>
          <a:p>
            <a:endParaRPr lang="de-DE">
              <a:solidFill>
                <a:prstClr val="black">
                  <a:tint val="75000"/>
                </a:prstClr>
              </a:solidFill>
            </a:endParaRPr>
          </a:p>
        </p:txBody>
      </p:sp>
      <p:sp>
        <p:nvSpPr>
          <p:cNvPr id="9" name="Foliennummernplatzhalter 8"/>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185784164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4" name="Fußzeilenplatzhalter 3"/>
          <p:cNvSpPr>
            <a:spLocks noGrp="1"/>
          </p:cNvSpPr>
          <p:nvPr>
            <p:ph type="ftr" sz="quarter" idx="11"/>
          </p:nvPr>
        </p:nvSpPr>
        <p:spPr/>
        <p:txBody>
          <a:bodyPr/>
          <a:lstStyle/>
          <a:p>
            <a:endParaRPr lang="de-DE">
              <a:solidFill>
                <a:prstClr val="black">
                  <a:tint val="75000"/>
                </a:prstClr>
              </a:solidFill>
            </a:endParaRPr>
          </a:p>
        </p:txBody>
      </p:sp>
      <p:sp>
        <p:nvSpPr>
          <p:cNvPr id="5" name="Foliennummernplatzhalter 4"/>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75835523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3" name="Fußzeilenplatzhalter 2"/>
          <p:cNvSpPr>
            <a:spLocks noGrp="1"/>
          </p:cNvSpPr>
          <p:nvPr>
            <p:ph type="ftr" sz="quarter" idx="11"/>
          </p:nvPr>
        </p:nvSpPr>
        <p:spPr/>
        <p:txBody>
          <a:bodyPr/>
          <a:lstStyle/>
          <a:p>
            <a:endParaRPr lang="de-DE">
              <a:solidFill>
                <a:prstClr val="black">
                  <a:tint val="75000"/>
                </a:prstClr>
              </a:solidFill>
            </a:endParaRPr>
          </a:p>
        </p:txBody>
      </p:sp>
      <p:sp>
        <p:nvSpPr>
          <p:cNvPr id="4" name="Foliennummernplatzhalter 3"/>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192350416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96144892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343095019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07692" y="745502"/>
            <a:ext cx="5652308" cy="43691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387914"/>
            <a:ext cx="8229600" cy="4489359"/>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solidFill>
                <a:prstClr val="black">
                  <a:tint val="75000"/>
                </a:prstClr>
              </a:solidFill>
            </a:endParaRPr>
          </a:p>
        </p:txBody>
      </p:sp>
      <p:sp>
        <p:nvSpPr>
          <p:cNvPr id="7" name="Rechteck 6"/>
          <p:cNvSpPr/>
          <p:nvPr/>
        </p:nvSpPr>
        <p:spPr>
          <a:xfrm>
            <a:off x="0" y="0"/>
            <a:ext cx="5760000" cy="540000"/>
          </a:xfrm>
          <a:prstGeom prst="rect">
            <a:avLst/>
          </a:prstGeom>
          <a:gradFill flip="none" rotWithShape="1">
            <a:gsLst>
              <a:gs pos="74000">
                <a:schemeClr val="accent6"/>
              </a:gs>
              <a:gs pos="100000">
                <a:schemeClr val="accent6">
                  <a:lumMod val="20000"/>
                  <a:lumOff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pic>
        <p:nvPicPr>
          <p:cNvPr id="8" name="Picture 3" descr="O:\Zentralstelle\05 Kommunikation\07 Corporate Design\Logo\Logo\Logo_Go-VET_RGB.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084168" y="191616"/>
            <a:ext cx="2951928" cy="621276"/>
          </a:xfrm>
          <a:prstGeom prst="rect">
            <a:avLst/>
          </a:prstGeom>
          <a:noFill/>
        </p:spPr>
      </p:pic>
    </p:spTree>
    <p:extLst>
      <p:ext uri="{BB962C8B-B14F-4D97-AF65-F5344CB8AC3E}">
        <p14:creationId xmlns:p14="http://schemas.microsoft.com/office/powerpoint/2010/main" val="27673626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spcBef>
          <a:spcPct val="0"/>
        </a:spcBef>
        <a:buNone/>
        <a:defRPr sz="2400" b="1" kern="1200">
          <a:solidFill>
            <a:schemeClr val="tx1"/>
          </a:solidFill>
          <a:latin typeface=".VnArial Narrow" panose="020B7200000000000000"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chart" Target="../charts/chart2.xml"/><Relationship Id="rId4" Type="http://schemas.openxmlformats.org/officeDocument/2006/relationships/image" Target="../media/image19.jpeg"/></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chart" Target="../charts/chart3.xml"/><Relationship Id="rId4" Type="http://schemas.openxmlformats.org/officeDocument/2006/relationships/image" Target="../media/image19.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0.png"/><Relationship Id="rId7" Type="http://schemas.openxmlformats.org/officeDocument/2006/relationships/diagramColors" Target="../diagrams/colors2.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22.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3.jpeg"/><Relationship Id="rId7"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www.govet.international/" TargetMode="External"/><Relationship Id="rId5" Type="http://schemas.openxmlformats.org/officeDocument/2006/relationships/hyperlink" Target="mailto:govet@govet.international" TargetMode="External"/><Relationship Id="rId4" Type="http://schemas.openxmlformats.org/officeDocument/2006/relationships/image" Target="../media/image2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customXml" Target="../ink/ink1.xml"/><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02.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image" Target="../media/image13.png"/><Relationship Id="rId5" Type="http://schemas.openxmlformats.org/officeDocument/2006/relationships/diagramQuickStyle" Target="../diagrams/quickStyle1.xml"/><Relationship Id="rId10" Type="http://schemas.openxmlformats.org/officeDocument/2006/relationships/image" Target="../media/image12.png"/><Relationship Id="rId4" Type="http://schemas.openxmlformats.org/officeDocument/2006/relationships/diagramLayout" Target="../diagrams/layout1.xml"/><Relationship Id="rId9" Type="http://schemas.openxmlformats.org/officeDocument/2006/relationships/image" Target="../media/image11.png"/><Relationship Id="rId14" Type="http://schemas.openxmlformats.org/officeDocument/2006/relationships/image" Target="../media/image16.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23528" y="1657675"/>
            <a:ext cx="8820472" cy="1470025"/>
          </a:xfrm>
        </p:spPr>
        <p:txBody>
          <a:bodyPr/>
          <a:lstStyle/>
          <a:p>
            <a:pPr algn="ctr"/>
            <a:r>
              <a:rPr lang="en-GB" sz="3600" b="1" noProof="0" dirty="0" smtClean="0">
                <a:latin typeface="+mj-lt"/>
              </a:rPr>
              <a:t>La formation </a:t>
            </a:r>
            <a:r>
              <a:rPr lang="en-GB" sz="3600" b="1" noProof="0" dirty="0" err="1" smtClean="0">
                <a:latin typeface="+mj-lt"/>
              </a:rPr>
              <a:t>professionnelle</a:t>
            </a:r>
            <a:r>
              <a:rPr lang="en-GB" sz="3600" b="1" noProof="0" dirty="0" smtClean="0">
                <a:latin typeface="+mj-lt"/>
              </a:rPr>
              <a:t> </a:t>
            </a:r>
            <a:r>
              <a:rPr lang="en-GB" sz="3600" b="1" noProof="0" dirty="0" err="1" smtClean="0">
                <a:latin typeface="+mj-lt"/>
              </a:rPr>
              <a:t>duale</a:t>
            </a:r>
            <a:r>
              <a:rPr lang="en-GB" sz="3600" b="1" noProof="0" dirty="0" smtClean="0">
                <a:latin typeface="+mj-lt"/>
              </a:rPr>
              <a:t>:</a:t>
            </a:r>
            <a:br>
              <a:rPr lang="en-GB" sz="3600" b="1" noProof="0" dirty="0" smtClean="0">
                <a:latin typeface="+mj-lt"/>
              </a:rPr>
            </a:br>
            <a:r>
              <a:rPr lang="en-GB" sz="4000" dirty="0" err="1">
                <a:latin typeface="+mj-lt"/>
              </a:rPr>
              <a:t>Coûts</a:t>
            </a:r>
            <a:r>
              <a:rPr lang="en-GB" sz="4000" dirty="0">
                <a:latin typeface="+mj-lt"/>
              </a:rPr>
              <a:t> et </a:t>
            </a:r>
            <a:r>
              <a:rPr lang="en-GB" sz="4000" dirty="0" err="1">
                <a:latin typeface="+mj-lt"/>
              </a:rPr>
              <a:t>avantages</a:t>
            </a:r>
            <a:r>
              <a:rPr lang="en-GB" sz="4400" b="1" noProof="0" dirty="0" smtClean="0">
                <a:latin typeface="+mj-lt"/>
              </a:rPr>
              <a:t> </a:t>
            </a:r>
            <a:endParaRPr lang="en-GB" sz="4400" b="1" noProof="0" dirty="0">
              <a:latin typeface="+mj-lt"/>
            </a:endParaRPr>
          </a:p>
        </p:txBody>
      </p:sp>
      <p:sp>
        <p:nvSpPr>
          <p:cNvPr id="6" name="Rechteck 3"/>
          <p:cNvSpPr/>
          <p:nvPr/>
        </p:nvSpPr>
        <p:spPr>
          <a:xfrm>
            <a:off x="2411760" y="4674987"/>
            <a:ext cx="4320480" cy="830997"/>
          </a:xfrm>
          <a:prstGeom prst="rect">
            <a:avLst/>
          </a:prstGeom>
        </p:spPr>
        <p:txBody>
          <a:bodyPr wrap="square">
            <a:spAutoFit/>
          </a:bodyPr>
          <a:lstStyle/>
          <a:p>
            <a:pPr algn="ctr"/>
            <a:r>
              <a:rPr lang="en-GB" sz="2400" b="1" dirty="0">
                <a:solidFill>
                  <a:srgbClr val="F79646">
                    <a:lumMod val="75000"/>
                  </a:srgbClr>
                </a:solidFill>
                <a:latin typeface="Arial Narrow" panose="020B0606020202030204" pitchFamily="34" charset="0"/>
              </a:rPr>
              <a:t>Vocational Education and Training </a:t>
            </a:r>
            <a:br>
              <a:rPr lang="en-GB" sz="2400" b="1" dirty="0">
                <a:solidFill>
                  <a:srgbClr val="F79646">
                    <a:lumMod val="75000"/>
                  </a:srgbClr>
                </a:solidFill>
                <a:latin typeface="Arial Narrow" panose="020B0606020202030204" pitchFamily="34" charset="0"/>
              </a:rPr>
            </a:br>
            <a:r>
              <a:rPr lang="en-GB" sz="2400" b="1" dirty="0">
                <a:solidFill>
                  <a:srgbClr val="F79646">
                    <a:lumMod val="75000"/>
                  </a:srgbClr>
                </a:solidFill>
                <a:latin typeface="Arial Narrow" panose="020B0606020202030204" pitchFamily="34" charset="0"/>
              </a:rPr>
              <a:t>in Germany</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65395" y="3096988"/>
            <a:ext cx="1213209" cy="1481456"/>
          </a:xfrm>
          <a:prstGeom prst="rect">
            <a:avLst/>
          </a:prstGeom>
        </p:spPr>
      </p:pic>
      <p:pic>
        <p:nvPicPr>
          <p:cNvPr id="7" name="Grafi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76496" y="5559962"/>
            <a:ext cx="2160000" cy="670776"/>
          </a:xfrm>
          <a:prstGeom prst="rect">
            <a:avLst/>
          </a:prstGeom>
        </p:spPr>
      </p:pic>
      <p:pic>
        <p:nvPicPr>
          <p:cNvPr id="8" name="Grafik 7"/>
          <p:cNvPicPr>
            <a:picLocks noChangeAspect="1"/>
          </p:cNvPicPr>
          <p:nvPr/>
        </p:nvPicPr>
        <p:blipFill rotWithShape="1">
          <a:blip r:embed="rId5" cstate="print">
            <a:extLst>
              <a:ext uri="{28A0092B-C50C-407E-A947-70E740481C1C}">
                <a14:useLocalDpi xmlns:a14="http://schemas.microsoft.com/office/drawing/2010/main" val="0"/>
              </a:ext>
            </a:extLst>
          </a:blip>
          <a:srcRect b="5309"/>
          <a:stretch/>
        </p:blipFill>
        <p:spPr>
          <a:xfrm>
            <a:off x="35496" y="5230278"/>
            <a:ext cx="1620000" cy="1557460"/>
          </a:xfrm>
          <a:prstGeom prst="rect">
            <a:avLst/>
          </a:prstGeom>
        </p:spPr>
      </p:pic>
    </p:spTree>
    <p:extLst>
      <p:ext uri="{BB962C8B-B14F-4D97-AF65-F5344CB8AC3E}">
        <p14:creationId xmlns:p14="http://schemas.microsoft.com/office/powerpoint/2010/main" val="9936099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Line 16"/>
          <p:cNvSpPr>
            <a:spLocks noChangeShapeType="1"/>
          </p:cNvSpPr>
          <p:nvPr/>
        </p:nvSpPr>
        <p:spPr bwMode="auto">
          <a:xfrm flipH="1">
            <a:off x="4422936" y="1257966"/>
            <a:ext cx="29556" cy="5067070"/>
          </a:xfrm>
          <a:prstGeom prst="line">
            <a:avLst/>
          </a:prstGeom>
          <a:noFill/>
          <a:ln w="19050" cap="sq">
            <a:solidFill>
              <a:schemeClr val="tx2">
                <a:lumMod val="75000"/>
              </a:schemeClr>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30" name="Text Box 1"/>
          <p:cNvSpPr txBox="1">
            <a:spLocks noChangeArrowheads="1"/>
          </p:cNvSpPr>
          <p:nvPr/>
        </p:nvSpPr>
        <p:spPr bwMode="auto">
          <a:xfrm>
            <a:off x="1376363" y="1992313"/>
            <a:ext cx="59150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2560" name="Rectangle 24"/>
          <p:cNvSpPr>
            <a:spLocks noChangeArrowheads="1"/>
          </p:cNvSpPr>
          <p:nvPr/>
        </p:nvSpPr>
        <p:spPr bwMode="auto">
          <a:xfrm>
            <a:off x="3340972" y="2527358"/>
            <a:ext cx="2245602" cy="753485"/>
          </a:xfrm>
          <a:prstGeom prst="rect">
            <a:avLst/>
          </a:prstGeom>
          <a:solidFill>
            <a:srgbClr val="D9F5DC"/>
          </a:solidFill>
          <a:ln w="38100" cap="sq">
            <a:solidFill>
              <a:srgbClr val="348C38"/>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Aft>
                <a:spcPts val="200"/>
              </a:spcAft>
              <a:buClrTx/>
              <a:buFontTx/>
              <a:buNone/>
            </a:pPr>
            <a:r>
              <a:rPr lang="fr-FR" altLang="de-DE" sz="1400" b="1" dirty="0" smtClean="0">
                <a:solidFill>
                  <a:schemeClr val="accent1">
                    <a:lumMod val="50000"/>
                  </a:schemeClr>
                </a:solidFill>
                <a:cs typeface="Arial" charset="0"/>
              </a:rPr>
              <a:t>Performance productive </a:t>
            </a:r>
            <a:r>
              <a:rPr lang="fr-FR" altLang="de-DE" sz="1400" b="1" dirty="0">
                <a:solidFill>
                  <a:schemeClr val="accent1">
                    <a:lumMod val="50000"/>
                  </a:schemeClr>
                </a:solidFill>
                <a:cs typeface="Arial" charset="0"/>
              </a:rPr>
              <a:t>pendant la période de formation </a:t>
            </a:r>
            <a:endParaRPr lang="en-GB" altLang="de-DE" sz="1400" b="1" dirty="0">
              <a:solidFill>
                <a:schemeClr val="accent1">
                  <a:lumMod val="50000"/>
                </a:schemeClr>
              </a:solidFill>
              <a:cs typeface="Arial" charset="0"/>
            </a:endParaRPr>
          </a:p>
        </p:txBody>
      </p:sp>
      <p:sp>
        <p:nvSpPr>
          <p:cNvPr id="22561" name="Rectangle 25"/>
          <p:cNvSpPr>
            <a:spLocks noChangeArrowheads="1"/>
          </p:cNvSpPr>
          <p:nvPr/>
        </p:nvSpPr>
        <p:spPr bwMode="auto">
          <a:xfrm>
            <a:off x="3338706" y="3383305"/>
            <a:ext cx="2245601" cy="892225"/>
          </a:xfrm>
          <a:prstGeom prst="rect">
            <a:avLst/>
          </a:prstGeom>
          <a:solidFill>
            <a:srgbClr val="D9F5DC"/>
          </a:solidFill>
          <a:ln w="12600" cap="sq">
            <a:solidFill>
              <a:srgbClr val="348C38"/>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200"/>
              </a:spcBef>
              <a:spcAft>
                <a:spcPts val="200"/>
              </a:spcAft>
              <a:buClrTx/>
              <a:buFontTx/>
              <a:buNone/>
            </a:pPr>
            <a:r>
              <a:rPr lang="en-GB" altLang="de-DE" sz="1300" dirty="0" smtClean="0">
                <a:solidFill>
                  <a:schemeClr val="accent1">
                    <a:lumMod val="50000"/>
                  </a:schemeClr>
                </a:solidFill>
                <a:cs typeface="Arial" charset="0"/>
              </a:rPr>
              <a:t>50% </a:t>
            </a:r>
            <a:r>
              <a:rPr lang="en-GB" altLang="de-DE" sz="1300" dirty="0" err="1">
                <a:solidFill>
                  <a:schemeClr val="accent1">
                    <a:lumMod val="50000"/>
                  </a:schemeClr>
                </a:solidFill>
                <a:cs typeface="Arial" charset="0"/>
              </a:rPr>
              <a:t>d'activités</a:t>
            </a:r>
            <a:r>
              <a:rPr lang="en-GB" altLang="de-DE" sz="1300" dirty="0">
                <a:solidFill>
                  <a:schemeClr val="accent1">
                    <a:lumMod val="50000"/>
                  </a:schemeClr>
                </a:solidFill>
                <a:cs typeface="Arial" charset="0"/>
              </a:rPr>
              <a:t> simples</a:t>
            </a:r>
            <a:r>
              <a:rPr lang="en-GB" altLang="de-DE" sz="1300" dirty="0" smtClean="0">
                <a:solidFill>
                  <a:schemeClr val="accent1">
                    <a:lumMod val="50000"/>
                  </a:schemeClr>
                </a:solidFill>
                <a:cs typeface="Arial" charset="0"/>
              </a:rPr>
              <a:t/>
            </a:r>
            <a:br>
              <a:rPr lang="en-GB" altLang="de-DE" sz="1300" dirty="0" smtClean="0">
                <a:solidFill>
                  <a:schemeClr val="accent1">
                    <a:lumMod val="50000"/>
                  </a:schemeClr>
                </a:solidFill>
                <a:cs typeface="Arial" charset="0"/>
              </a:rPr>
            </a:br>
            <a:r>
              <a:rPr lang="en-GB" altLang="de-DE" sz="1300" dirty="0" smtClean="0">
                <a:solidFill>
                  <a:schemeClr val="accent1">
                    <a:lumMod val="50000"/>
                  </a:schemeClr>
                </a:solidFill>
                <a:cs typeface="Arial" charset="0"/>
                <a:sym typeface="Wingdings" panose="05000000000000000000" pitchFamily="2" charset="2"/>
              </a:rPr>
              <a:t></a:t>
            </a:r>
            <a:r>
              <a:rPr lang="en-GB" altLang="de-DE" sz="1300" dirty="0" smtClean="0">
                <a:solidFill>
                  <a:schemeClr val="accent1">
                    <a:lumMod val="50000"/>
                  </a:schemeClr>
                </a:solidFill>
                <a:cs typeface="Arial" charset="0"/>
              </a:rPr>
              <a:t> Economies </a:t>
            </a:r>
            <a:r>
              <a:rPr lang="fr-FR" altLang="de-DE" sz="1300" dirty="0">
                <a:solidFill>
                  <a:schemeClr val="accent1">
                    <a:lumMod val="50000"/>
                  </a:schemeClr>
                </a:solidFill>
                <a:cs typeface="Arial" charset="0"/>
              </a:rPr>
              <a:t>pour un travailleur non qualifié </a:t>
            </a:r>
            <a:endParaRPr lang="en-GB" altLang="de-DE" sz="1300" dirty="0">
              <a:solidFill>
                <a:schemeClr val="accent1">
                  <a:lumMod val="50000"/>
                </a:schemeClr>
              </a:solidFill>
              <a:cs typeface="Arial" charset="0"/>
            </a:endParaRPr>
          </a:p>
        </p:txBody>
      </p:sp>
      <p:sp>
        <p:nvSpPr>
          <p:cNvPr id="22562" name="Rectangle 26"/>
          <p:cNvSpPr>
            <a:spLocks noChangeArrowheads="1"/>
          </p:cNvSpPr>
          <p:nvPr/>
        </p:nvSpPr>
        <p:spPr bwMode="auto">
          <a:xfrm>
            <a:off x="3338706" y="4378404"/>
            <a:ext cx="2253104" cy="734369"/>
          </a:xfrm>
          <a:prstGeom prst="rect">
            <a:avLst/>
          </a:prstGeom>
          <a:solidFill>
            <a:srgbClr val="D9F5DC"/>
          </a:solidFill>
          <a:ln w="12600" cap="sq">
            <a:solidFill>
              <a:srgbClr val="348C38"/>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smtClean="0">
                <a:solidFill>
                  <a:schemeClr val="accent1">
                    <a:lumMod val="50000"/>
                  </a:schemeClr>
                </a:solidFill>
                <a:cs typeface="Arial" charset="0"/>
              </a:rPr>
              <a:t>47% </a:t>
            </a:r>
            <a:r>
              <a:rPr lang="en-GB" altLang="de-DE" sz="1300" dirty="0" err="1" smtClean="0">
                <a:solidFill>
                  <a:schemeClr val="accent1">
                    <a:lumMod val="50000"/>
                  </a:schemeClr>
                </a:solidFill>
                <a:cs typeface="Arial" charset="0"/>
              </a:rPr>
              <a:t>Activités</a:t>
            </a:r>
            <a:r>
              <a:rPr lang="en-GB" altLang="de-DE" sz="1300" dirty="0" smtClean="0">
                <a:solidFill>
                  <a:schemeClr val="accent1">
                    <a:lumMod val="50000"/>
                  </a:schemeClr>
                </a:solidFill>
                <a:cs typeface="Arial" charset="0"/>
              </a:rPr>
              <a:t> </a:t>
            </a:r>
            <a:r>
              <a:rPr lang="en-GB" altLang="de-DE" sz="1300" dirty="0" err="1">
                <a:solidFill>
                  <a:schemeClr val="accent1">
                    <a:lumMod val="50000"/>
                  </a:schemeClr>
                </a:solidFill>
                <a:cs typeface="Arial" charset="0"/>
              </a:rPr>
              <a:t>spécialisées</a:t>
            </a:r>
            <a:r>
              <a:rPr lang="en-GB" altLang="de-DE" sz="1300" dirty="0">
                <a:solidFill>
                  <a:schemeClr val="accent1">
                    <a:lumMod val="50000"/>
                  </a:schemeClr>
                </a:solidFill>
                <a:cs typeface="Arial" charset="0"/>
              </a:rPr>
              <a:t> </a:t>
            </a:r>
            <a:r>
              <a:rPr lang="en-GB" altLang="de-DE" sz="1300" dirty="0" smtClean="0">
                <a:solidFill>
                  <a:schemeClr val="accent1">
                    <a:lumMod val="50000"/>
                  </a:schemeClr>
                </a:solidFill>
                <a:cs typeface="Arial" charset="0"/>
                <a:sym typeface="Wingdings" panose="05000000000000000000" pitchFamily="2" charset="2"/>
              </a:rPr>
              <a:t></a:t>
            </a:r>
            <a:r>
              <a:rPr lang="en-GB" altLang="de-DE" sz="1300" dirty="0" smtClean="0">
                <a:solidFill>
                  <a:schemeClr val="accent1">
                    <a:lumMod val="50000"/>
                  </a:schemeClr>
                </a:solidFill>
                <a:cs typeface="Arial" charset="0"/>
              </a:rPr>
              <a:t> Economies pour un </a:t>
            </a:r>
            <a:r>
              <a:rPr lang="en-GB" altLang="de-DE" sz="1300" dirty="0" err="1" smtClean="0">
                <a:solidFill>
                  <a:schemeClr val="accent1">
                    <a:lumMod val="50000"/>
                  </a:schemeClr>
                </a:solidFill>
                <a:cs typeface="Arial" charset="0"/>
              </a:rPr>
              <a:t>travailleur</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qualifié</a:t>
            </a:r>
            <a:endParaRPr lang="en-GB" altLang="de-DE" sz="1300" dirty="0">
              <a:solidFill>
                <a:schemeClr val="accent1">
                  <a:lumMod val="50000"/>
                </a:schemeClr>
              </a:solidFill>
              <a:cs typeface="Arial" charset="0"/>
            </a:endParaRPr>
          </a:p>
        </p:txBody>
      </p:sp>
      <p:sp>
        <p:nvSpPr>
          <p:cNvPr id="23588" name="Rectangle 36"/>
          <p:cNvSpPr>
            <a:spLocks noChangeArrowheads="1"/>
          </p:cNvSpPr>
          <p:nvPr/>
        </p:nvSpPr>
        <p:spPr bwMode="auto">
          <a:xfrm>
            <a:off x="3131840" y="601911"/>
            <a:ext cx="2689678" cy="710717"/>
          </a:xfrm>
          <a:prstGeom prst="rect">
            <a:avLst/>
          </a:prstGeom>
          <a:solidFill>
            <a:srgbClr val="D9F5DC"/>
          </a:solidFill>
          <a:ln w="9360" cap="sq">
            <a:solidFill>
              <a:srgbClr val="000000"/>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1250"/>
              </a:spcBef>
              <a:buClrTx/>
              <a:buFontTx/>
              <a:buNone/>
            </a:pPr>
            <a:r>
              <a:rPr lang="en-GB" altLang="de-DE" sz="2000" b="1" dirty="0" err="1" smtClean="0">
                <a:solidFill>
                  <a:schemeClr val="tx2">
                    <a:lumMod val="50000"/>
                  </a:schemeClr>
                </a:solidFill>
                <a:cs typeface="Arial" charset="0"/>
              </a:rPr>
              <a:t>Rendements</a:t>
            </a:r>
            <a:endParaRPr lang="en-GB" altLang="de-DE" sz="2000" b="1" dirty="0">
              <a:solidFill>
                <a:schemeClr val="tx2">
                  <a:lumMod val="50000"/>
                </a:schemeClr>
              </a:solidFill>
              <a:cs typeface="Arial" charset="0"/>
            </a:endParaRPr>
          </a:p>
        </p:txBody>
      </p:sp>
      <p:sp>
        <p:nvSpPr>
          <p:cNvPr id="43" name="Textfeld 42"/>
          <p:cNvSpPr txBox="1"/>
          <p:nvPr/>
        </p:nvSpPr>
        <p:spPr>
          <a:xfrm>
            <a:off x="-7937" y="52243"/>
            <a:ext cx="5804073" cy="430887"/>
          </a:xfrm>
          <a:prstGeom prst="rect">
            <a:avLst/>
          </a:prstGeom>
          <a:noFill/>
        </p:spPr>
        <p:txBody>
          <a:bodyPr wrap="square" rtlCol="0">
            <a:spAutoFit/>
          </a:bodyPr>
          <a:lstStyle/>
          <a:p>
            <a:r>
              <a:rPr lang="de-DE" sz="2200" b="1" dirty="0" smtClean="0">
                <a:solidFill>
                  <a:schemeClr val="bg1"/>
                </a:solidFill>
              </a:rPr>
              <a:t>2.b </a:t>
            </a:r>
            <a:r>
              <a:rPr lang="fr-FR" sz="2200" b="1" dirty="0">
                <a:solidFill>
                  <a:schemeClr val="bg1"/>
                </a:solidFill>
              </a:rPr>
              <a:t>Qu'est-ce qui cause </a:t>
            </a:r>
            <a:r>
              <a:rPr lang="fr-FR" sz="2200" b="1" dirty="0" smtClean="0">
                <a:solidFill>
                  <a:schemeClr val="bg1"/>
                </a:solidFill>
              </a:rPr>
              <a:t>des rendements ?</a:t>
            </a:r>
            <a:endParaRPr lang="fr-FR" sz="2200" b="1" dirty="0">
              <a:solidFill>
                <a:schemeClr val="bg1"/>
              </a:solidFill>
            </a:endParaRPr>
          </a:p>
        </p:txBody>
      </p:sp>
      <p:sp>
        <p:nvSpPr>
          <p:cNvPr id="40" name="Rectangle 26"/>
          <p:cNvSpPr>
            <a:spLocks noChangeArrowheads="1"/>
          </p:cNvSpPr>
          <p:nvPr/>
        </p:nvSpPr>
        <p:spPr bwMode="auto">
          <a:xfrm>
            <a:off x="3338706" y="5216703"/>
            <a:ext cx="2245601" cy="562352"/>
          </a:xfrm>
          <a:prstGeom prst="rect">
            <a:avLst/>
          </a:prstGeom>
          <a:solidFill>
            <a:srgbClr val="D9F5DC"/>
          </a:solidFill>
          <a:ln w="12600" cap="sq">
            <a:solidFill>
              <a:srgbClr val="348C38"/>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smtClean="0">
                <a:solidFill>
                  <a:schemeClr val="accent1">
                    <a:lumMod val="50000"/>
                  </a:schemeClr>
                </a:solidFill>
                <a:cs typeface="Arial" charset="0"/>
              </a:rPr>
              <a:t>~ 1,5% </a:t>
            </a:r>
            <a:r>
              <a:rPr lang="fr-FR" altLang="de-DE" sz="1300" dirty="0">
                <a:solidFill>
                  <a:schemeClr val="accent1">
                    <a:lumMod val="50000"/>
                  </a:schemeClr>
                </a:solidFill>
                <a:cs typeface="Arial" charset="0"/>
              </a:rPr>
              <a:t>Contributions </a:t>
            </a:r>
            <a:r>
              <a:rPr lang="fr-FR" altLang="de-DE" sz="1300" dirty="0" smtClean="0">
                <a:solidFill>
                  <a:schemeClr val="accent1">
                    <a:lumMod val="50000"/>
                  </a:schemeClr>
                </a:solidFill>
                <a:cs typeface="Arial" charset="0"/>
              </a:rPr>
              <a:t>productives </a:t>
            </a:r>
            <a:r>
              <a:rPr lang="fr-FR" altLang="de-DE" sz="1300" dirty="0">
                <a:solidFill>
                  <a:schemeClr val="accent1">
                    <a:lumMod val="50000"/>
                  </a:schemeClr>
                </a:solidFill>
                <a:cs typeface="Arial" charset="0"/>
              </a:rPr>
              <a:t>dans l'atelier de formation</a:t>
            </a:r>
            <a:endParaRPr lang="en-GB" altLang="de-DE" sz="1300" dirty="0">
              <a:solidFill>
                <a:schemeClr val="accent1">
                  <a:lumMod val="50000"/>
                </a:schemeClr>
              </a:solidFill>
              <a:cs typeface="Arial" charset="0"/>
            </a:endParaRPr>
          </a:p>
        </p:txBody>
      </p:sp>
      <p:sp>
        <p:nvSpPr>
          <p:cNvPr id="41" name="Rectangle 26"/>
          <p:cNvSpPr>
            <a:spLocks noChangeArrowheads="1"/>
          </p:cNvSpPr>
          <p:nvPr/>
        </p:nvSpPr>
        <p:spPr bwMode="auto">
          <a:xfrm>
            <a:off x="3346209" y="5887608"/>
            <a:ext cx="2245601" cy="562352"/>
          </a:xfrm>
          <a:prstGeom prst="rect">
            <a:avLst/>
          </a:prstGeom>
          <a:solidFill>
            <a:srgbClr val="D9F5DC"/>
          </a:solidFill>
          <a:ln w="12600" cap="sq">
            <a:solidFill>
              <a:srgbClr val="348C38"/>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smtClean="0">
                <a:solidFill>
                  <a:schemeClr val="accent1">
                    <a:lumMod val="50000"/>
                  </a:schemeClr>
                </a:solidFill>
                <a:cs typeface="Arial" charset="0"/>
              </a:rPr>
              <a:t> ~1,5% </a:t>
            </a:r>
            <a:r>
              <a:rPr lang="en-GB" altLang="de-DE" sz="1300" dirty="0" err="1" smtClean="0">
                <a:solidFill>
                  <a:schemeClr val="accent1">
                    <a:lumMod val="50000"/>
                  </a:schemeClr>
                </a:solidFill>
                <a:cs typeface="Arial" charset="0"/>
              </a:rPr>
              <a:t>éventuelles</a:t>
            </a:r>
            <a:r>
              <a:rPr lang="en-GB" altLang="de-DE" sz="1300" dirty="0" smtClean="0">
                <a:solidFill>
                  <a:schemeClr val="accent1">
                    <a:lumMod val="50000"/>
                  </a:schemeClr>
                </a:solidFill>
                <a:cs typeface="Arial" charset="0"/>
              </a:rPr>
              <a:t> subventions (</a:t>
            </a:r>
            <a:r>
              <a:rPr lang="en-GB" altLang="de-DE" sz="1300" dirty="0" err="1" smtClean="0">
                <a:solidFill>
                  <a:schemeClr val="accent1">
                    <a:lumMod val="50000"/>
                  </a:schemeClr>
                </a:solidFill>
                <a:cs typeface="Arial" charset="0"/>
              </a:rPr>
              <a:t>Etat</a:t>
            </a:r>
            <a:r>
              <a:rPr lang="en-GB" altLang="de-DE" sz="1300" dirty="0" smtClean="0">
                <a:solidFill>
                  <a:schemeClr val="accent1">
                    <a:lumMod val="50000"/>
                  </a:schemeClr>
                </a:solidFill>
                <a:cs typeface="Arial" charset="0"/>
              </a:rPr>
              <a:t>, </a:t>
            </a:r>
            <a:r>
              <a:rPr lang="en-GB" altLang="de-DE" sz="1300" dirty="0">
                <a:solidFill>
                  <a:schemeClr val="accent1">
                    <a:lumMod val="50000"/>
                  </a:schemeClr>
                </a:solidFill>
                <a:cs typeface="Arial" charset="0"/>
              </a:rPr>
              <a:t>FSE/AFE*)</a:t>
            </a:r>
          </a:p>
        </p:txBody>
      </p:sp>
      <p:sp>
        <p:nvSpPr>
          <p:cNvPr id="3" name="Textfeld 2"/>
          <p:cNvSpPr txBox="1"/>
          <p:nvPr/>
        </p:nvSpPr>
        <p:spPr>
          <a:xfrm>
            <a:off x="323529" y="6536367"/>
            <a:ext cx="3528392" cy="246221"/>
          </a:xfrm>
          <a:prstGeom prst="rect">
            <a:avLst/>
          </a:prstGeom>
          <a:noFill/>
        </p:spPr>
        <p:txBody>
          <a:bodyPr wrap="square" rtlCol="0">
            <a:spAutoFit/>
          </a:bodyPr>
          <a:lstStyle/>
          <a:p>
            <a:r>
              <a:rPr lang="de-DE" sz="1000" dirty="0" smtClean="0"/>
              <a:t> * </a:t>
            </a:r>
            <a:r>
              <a:rPr lang="fr-FR" sz="1000" dirty="0"/>
              <a:t>Fonds social </a:t>
            </a:r>
            <a:r>
              <a:rPr lang="fr-FR" sz="1000" dirty="0" smtClean="0"/>
              <a:t>européen</a:t>
            </a:r>
            <a:r>
              <a:rPr lang="de-DE" sz="1000" dirty="0" smtClean="0"/>
              <a:t>,  </a:t>
            </a:r>
            <a:r>
              <a:rPr lang="de-DE" sz="1000" dirty="0" err="1" smtClean="0"/>
              <a:t>Agence</a:t>
            </a:r>
            <a:r>
              <a:rPr lang="de-DE" sz="1000" dirty="0" smtClean="0"/>
              <a:t> </a:t>
            </a:r>
            <a:r>
              <a:rPr lang="de-DE" sz="1000" dirty="0" err="1" smtClean="0"/>
              <a:t>Fédérale</a:t>
            </a:r>
            <a:r>
              <a:rPr lang="de-DE" sz="1000" dirty="0" smtClean="0"/>
              <a:t> </a:t>
            </a:r>
            <a:r>
              <a:rPr lang="de-DE" sz="1000" dirty="0" err="1" smtClean="0"/>
              <a:t>pour</a:t>
            </a:r>
            <a:r>
              <a:rPr lang="de-DE" sz="1000" dirty="0" smtClean="0"/>
              <a:t> </a:t>
            </a:r>
            <a:r>
              <a:rPr lang="de-DE" sz="1000" dirty="0" err="1" smtClean="0"/>
              <a:t>l‘emploi</a:t>
            </a:r>
            <a:endParaRPr lang="de-DE" sz="1000" dirty="0"/>
          </a:p>
        </p:txBody>
      </p:sp>
      <p:sp>
        <p:nvSpPr>
          <p:cNvPr id="49" name="Rectangle 23"/>
          <p:cNvSpPr>
            <a:spLocks noChangeArrowheads="1"/>
          </p:cNvSpPr>
          <p:nvPr/>
        </p:nvSpPr>
        <p:spPr bwMode="auto">
          <a:xfrm>
            <a:off x="3340972" y="1688794"/>
            <a:ext cx="2245602" cy="608319"/>
          </a:xfrm>
          <a:prstGeom prst="rect">
            <a:avLst/>
          </a:prstGeom>
          <a:solidFill>
            <a:srgbClr val="D9F5DC"/>
          </a:solidFill>
          <a:ln w="38100" cap="sq">
            <a:solidFill>
              <a:srgbClr val="348C38"/>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75"/>
              </a:spcBef>
              <a:spcAft>
                <a:spcPts val="200"/>
              </a:spcAft>
              <a:buClrTx/>
              <a:buFontTx/>
              <a:buNone/>
            </a:pPr>
            <a:r>
              <a:rPr lang="en-GB" altLang="de-DE" sz="1400" b="1" dirty="0" smtClean="0">
                <a:solidFill>
                  <a:schemeClr val="accent1">
                    <a:lumMod val="50000"/>
                  </a:schemeClr>
                </a:solidFill>
                <a:cs typeface="Arial" charset="0"/>
              </a:rPr>
              <a:t>Pendant la formation</a:t>
            </a:r>
            <a:br>
              <a:rPr lang="en-GB" altLang="de-DE" sz="1400" b="1" dirty="0" smtClean="0">
                <a:solidFill>
                  <a:schemeClr val="accent1">
                    <a:lumMod val="50000"/>
                  </a:schemeClr>
                </a:solidFill>
                <a:cs typeface="Arial" charset="0"/>
              </a:rPr>
            </a:br>
            <a:r>
              <a:rPr lang="en-GB" altLang="de-DE" sz="1400" b="1" dirty="0" smtClean="0">
                <a:solidFill>
                  <a:schemeClr val="accent1">
                    <a:lumMod val="50000"/>
                  </a:schemeClr>
                </a:solidFill>
                <a:cs typeface="Arial" charset="0"/>
              </a:rPr>
              <a:t>(à court </a:t>
            </a:r>
            <a:r>
              <a:rPr lang="en-GB" altLang="de-DE" sz="1400" b="1" dirty="0" err="1" smtClean="0">
                <a:solidFill>
                  <a:schemeClr val="accent1">
                    <a:lumMod val="50000"/>
                  </a:schemeClr>
                </a:solidFill>
                <a:cs typeface="Arial" charset="0"/>
              </a:rPr>
              <a:t>terme</a:t>
            </a:r>
            <a:r>
              <a:rPr lang="en-GB" altLang="de-DE" sz="1400" b="1" dirty="0" smtClean="0">
                <a:solidFill>
                  <a:schemeClr val="accent1">
                    <a:lumMod val="50000"/>
                  </a:schemeClr>
                </a:solidFill>
                <a:cs typeface="Arial" charset="0"/>
              </a:rPr>
              <a:t>)</a:t>
            </a:r>
            <a:endParaRPr lang="en-GB" altLang="de-DE" sz="1400" b="1" dirty="0">
              <a:solidFill>
                <a:schemeClr val="accent1">
                  <a:lumMod val="50000"/>
                </a:schemeClr>
              </a:solidFill>
              <a:cs typeface="Arial" charset="0"/>
            </a:endParaRPr>
          </a:p>
        </p:txBody>
      </p:sp>
      <p:sp>
        <p:nvSpPr>
          <p:cNvPr id="14" name="Textfeld 13"/>
          <p:cNvSpPr txBox="1"/>
          <p:nvPr/>
        </p:nvSpPr>
        <p:spPr>
          <a:xfrm>
            <a:off x="6075590" y="5825463"/>
            <a:ext cx="2321699" cy="923330"/>
          </a:xfrm>
          <a:prstGeom prst="rect">
            <a:avLst/>
          </a:prstGeom>
          <a:noFill/>
        </p:spPr>
        <p:txBody>
          <a:bodyPr wrap="square" rtlCol="0">
            <a:spAutoFit/>
          </a:bodyPr>
          <a:lstStyle/>
          <a:p>
            <a:r>
              <a:rPr lang="de-DE" sz="900" dirty="0" smtClean="0"/>
              <a:t>Source:  </a:t>
            </a:r>
            <a:br>
              <a:rPr lang="de-DE" sz="900" dirty="0" smtClean="0"/>
            </a:br>
            <a:r>
              <a:rPr lang="de-DE" sz="900" dirty="0"/>
              <a:t>Wenzelmann, Felix; Jansen, Anika; Schönfeld, Gudrun; Pfeifer, </a:t>
            </a:r>
            <a:r>
              <a:rPr lang="de-DE" sz="900" dirty="0" smtClean="0"/>
              <a:t>Harald: Kosten </a:t>
            </a:r>
            <a:r>
              <a:rPr lang="de-DE" sz="900" dirty="0"/>
              <a:t>und Nutzen der dualen Ausbildung aus Sicht der Betriebe. Ergebnisse der fünften </a:t>
            </a:r>
            <a:r>
              <a:rPr lang="de-DE" sz="900" dirty="0" smtClean="0"/>
              <a:t>BIBB-Kosten-Nutzen-Erhebung, 2016.</a:t>
            </a:r>
            <a:endParaRPr lang="de-DE" dirty="0"/>
          </a:p>
        </p:txBody>
      </p:sp>
      <p:pic>
        <p:nvPicPr>
          <p:cNvPr id="15" name="Grafik 14"/>
          <p:cNvPicPr>
            <a:picLocks noChangeAspect="1"/>
          </p:cNvPicPr>
          <p:nvPr/>
        </p:nvPicPr>
        <p:blipFill>
          <a:blip r:embed="rId3"/>
          <a:stretch>
            <a:fillRect/>
          </a:stretch>
        </p:blipFill>
        <p:spPr>
          <a:xfrm>
            <a:off x="8381195" y="5816629"/>
            <a:ext cx="684107" cy="928828"/>
          </a:xfrm>
          <a:prstGeom prst="rect">
            <a:avLst/>
          </a:prstGeom>
        </p:spPr>
      </p:pic>
    </p:spTree>
    <p:extLst>
      <p:ext uri="{BB962C8B-B14F-4D97-AF65-F5344CB8AC3E}">
        <p14:creationId xmlns:p14="http://schemas.microsoft.com/office/powerpoint/2010/main" val="131731359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8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56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56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56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22560" grpId="0" animBg="1"/>
      <p:bldP spid="22561" grpId="0" animBg="1"/>
      <p:bldP spid="22562" grpId="0" animBg="1"/>
      <p:bldP spid="23588" grpId="0" animBg="1"/>
      <p:bldP spid="40" grpId="0" animBg="1"/>
      <p:bldP spid="41" grpId="0" animBg="1"/>
      <p:bldP spid="4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23528" y="2060848"/>
            <a:ext cx="8640960" cy="2554545"/>
          </a:xfrm>
          <a:prstGeom prst="rect">
            <a:avLst/>
          </a:prstGeom>
        </p:spPr>
        <p:txBody>
          <a:bodyPr wrap="square">
            <a:spAutoFit/>
          </a:bodyPr>
          <a:lstStyle/>
          <a:p>
            <a:pPr>
              <a:tabLst>
                <a:tab pos="360363" algn="l"/>
              </a:tabLst>
            </a:pPr>
            <a:r>
              <a:rPr lang="en-GB" sz="2800" b="1" dirty="0" smtClean="0">
                <a:solidFill>
                  <a:schemeClr val="tx1">
                    <a:lumMod val="65000"/>
                    <a:lumOff val="35000"/>
                  </a:schemeClr>
                </a:solidFill>
              </a:rPr>
              <a:t>3. </a:t>
            </a:r>
            <a:r>
              <a:rPr lang="en-GB" sz="2800" b="1" dirty="0" err="1">
                <a:solidFill>
                  <a:schemeClr val="tx1">
                    <a:lumMod val="65000"/>
                    <a:lumOff val="35000"/>
                  </a:schemeClr>
                </a:solidFill>
              </a:rPr>
              <a:t>Combien</a:t>
            </a:r>
            <a:r>
              <a:rPr lang="en-GB" sz="2800" b="1" dirty="0">
                <a:solidFill>
                  <a:schemeClr val="tx1">
                    <a:lumMod val="65000"/>
                    <a:lumOff val="35000"/>
                  </a:schemeClr>
                </a:solidFill>
              </a:rPr>
              <a:t> </a:t>
            </a:r>
            <a:r>
              <a:rPr lang="en-GB" sz="2800" b="1" dirty="0" err="1">
                <a:solidFill>
                  <a:schemeClr val="tx1">
                    <a:lumMod val="65000"/>
                    <a:lumOff val="35000"/>
                  </a:schemeClr>
                </a:solidFill>
              </a:rPr>
              <a:t>coûte</a:t>
            </a:r>
            <a:r>
              <a:rPr lang="en-GB" sz="2800" b="1" dirty="0">
                <a:solidFill>
                  <a:schemeClr val="tx1">
                    <a:lumMod val="65000"/>
                    <a:lumOff val="35000"/>
                  </a:schemeClr>
                </a:solidFill>
              </a:rPr>
              <a:t> la </a:t>
            </a:r>
            <a:r>
              <a:rPr lang="en-GB" sz="2800" b="1" dirty="0" smtClean="0">
                <a:solidFill>
                  <a:schemeClr val="tx1">
                    <a:lumMod val="65000"/>
                    <a:lumOff val="35000"/>
                  </a:schemeClr>
                </a:solidFill>
              </a:rPr>
              <a:t>formation </a:t>
            </a:r>
            <a:r>
              <a:rPr lang="en-GB" sz="2800" b="1" dirty="0" err="1" smtClean="0">
                <a:solidFill>
                  <a:schemeClr val="tx1">
                    <a:lumMod val="65000"/>
                    <a:lumOff val="35000"/>
                  </a:schemeClr>
                </a:solidFill>
              </a:rPr>
              <a:t>duale</a:t>
            </a:r>
            <a:r>
              <a:rPr lang="en-GB" sz="2800" b="1" dirty="0" smtClean="0">
                <a:solidFill>
                  <a:schemeClr val="tx1">
                    <a:lumMod val="65000"/>
                    <a:lumOff val="35000"/>
                  </a:schemeClr>
                </a:solidFill>
              </a:rPr>
              <a:t> ?</a:t>
            </a:r>
          </a:p>
          <a:p>
            <a:pPr>
              <a:spcAft>
                <a:spcPts val="600"/>
              </a:spcAft>
              <a:tabLst>
                <a:tab pos="539750" algn="l"/>
              </a:tabLst>
            </a:pPr>
            <a:r>
              <a:rPr lang="en-GB" sz="2800" b="1" dirty="0" smtClean="0">
                <a:solidFill>
                  <a:schemeClr val="tx1">
                    <a:lumMod val="65000"/>
                    <a:lumOff val="35000"/>
                  </a:schemeClr>
                </a:solidFill>
              </a:rPr>
              <a:t>     </a:t>
            </a:r>
            <a:r>
              <a:rPr lang="de-DE" sz="2800" b="1" dirty="0" err="1" smtClean="0">
                <a:solidFill>
                  <a:schemeClr val="tx1">
                    <a:lumMod val="65000"/>
                    <a:lumOff val="35000"/>
                  </a:schemeClr>
                </a:solidFill>
              </a:rPr>
              <a:t>Quels</a:t>
            </a:r>
            <a:r>
              <a:rPr lang="de-DE" sz="2800" b="1" dirty="0" smtClean="0">
                <a:solidFill>
                  <a:schemeClr val="tx1">
                    <a:lumMod val="65000"/>
                    <a:lumOff val="35000"/>
                  </a:schemeClr>
                </a:solidFill>
              </a:rPr>
              <a:t> </a:t>
            </a:r>
            <a:r>
              <a:rPr lang="de-DE" sz="2800" b="1" dirty="0" err="1">
                <a:solidFill>
                  <a:schemeClr val="tx1">
                    <a:lumMod val="65000"/>
                    <a:lumOff val="35000"/>
                  </a:schemeClr>
                </a:solidFill>
              </a:rPr>
              <a:t>sont</a:t>
            </a:r>
            <a:r>
              <a:rPr lang="de-DE" sz="2800" b="1" dirty="0">
                <a:solidFill>
                  <a:schemeClr val="tx1">
                    <a:lumMod val="65000"/>
                    <a:lumOff val="35000"/>
                  </a:schemeClr>
                </a:solidFill>
              </a:rPr>
              <a:t> les </a:t>
            </a:r>
            <a:r>
              <a:rPr lang="de-DE" sz="2800" b="1" dirty="0" err="1">
                <a:solidFill>
                  <a:schemeClr val="tx1">
                    <a:lumMod val="65000"/>
                    <a:lumOff val="35000"/>
                  </a:schemeClr>
                </a:solidFill>
              </a:rPr>
              <a:t>bénéfices</a:t>
            </a:r>
            <a:r>
              <a:rPr lang="de-DE" sz="2800" b="1" dirty="0">
                <a:solidFill>
                  <a:schemeClr val="tx1">
                    <a:lumMod val="65000"/>
                    <a:lumOff val="35000"/>
                  </a:schemeClr>
                </a:solidFill>
              </a:rPr>
              <a:t> ?</a:t>
            </a:r>
            <a:endParaRPr lang="en-GB" sz="2800" b="1" dirty="0">
              <a:solidFill>
                <a:schemeClr val="tx1">
                  <a:lumMod val="65000"/>
                  <a:lumOff val="35000"/>
                </a:schemeClr>
              </a:solidFill>
            </a:endParaRPr>
          </a:p>
          <a:p>
            <a:endParaRPr lang="en-GB" sz="1000" b="1" dirty="0" smtClean="0">
              <a:solidFill>
                <a:schemeClr val="tx1">
                  <a:lumMod val="65000"/>
                  <a:lumOff val="35000"/>
                </a:schemeClr>
              </a:solidFill>
            </a:endParaRPr>
          </a:p>
          <a:p>
            <a:pPr>
              <a:spcAft>
                <a:spcPts val="300"/>
              </a:spcAft>
              <a:tabLst>
                <a:tab pos="360363" algn="l"/>
                <a:tab pos="719138" algn="l"/>
              </a:tabLst>
            </a:pPr>
            <a:r>
              <a:rPr lang="en-GB" sz="2800" dirty="0" smtClean="0">
                <a:solidFill>
                  <a:schemeClr val="tx1">
                    <a:lumMod val="65000"/>
                    <a:lumOff val="35000"/>
                  </a:schemeClr>
                </a:solidFill>
              </a:rPr>
              <a:t>	a</a:t>
            </a:r>
            <a:r>
              <a:rPr lang="en-GB" sz="2800" dirty="0">
                <a:solidFill>
                  <a:schemeClr val="tx1">
                    <a:lumMod val="65000"/>
                    <a:lumOff val="35000"/>
                  </a:schemeClr>
                </a:solidFill>
              </a:rPr>
              <a:t>) </a:t>
            </a:r>
            <a:r>
              <a:rPr lang="fr-FR" sz="2800" dirty="0">
                <a:solidFill>
                  <a:schemeClr val="tx1">
                    <a:lumMod val="65000"/>
                    <a:lumOff val="35000"/>
                  </a:schemeClr>
                </a:solidFill>
              </a:rPr>
              <a:t>Quel est le coût moyen d'une formation de 3 ans</a:t>
            </a:r>
            <a:r>
              <a:rPr lang="fr-FR" sz="2800" dirty="0" smtClean="0">
                <a:solidFill>
                  <a:schemeClr val="tx1">
                    <a:lumMod val="65000"/>
                    <a:lumOff val="35000"/>
                  </a:schemeClr>
                </a:solidFill>
              </a:rPr>
              <a:t>?</a:t>
            </a:r>
            <a:endParaRPr lang="en-GB" sz="2800" dirty="0" smtClean="0">
              <a:solidFill>
                <a:schemeClr val="tx1">
                  <a:lumMod val="65000"/>
                  <a:lumOff val="35000"/>
                </a:schemeClr>
              </a:solidFill>
            </a:endParaRPr>
          </a:p>
          <a:p>
            <a:pPr>
              <a:spcAft>
                <a:spcPts val="300"/>
              </a:spcAft>
              <a:tabLst>
                <a:tab pos="273050" algn="l"/>
                <a:tab pos="360363" algn="l"/>
              </a:tabLst>
            </a:pPr>
            <a:r>
              <a:rPr lang="en-GB" sz="2800" dirty="0" smtClean="0">
                <a:solidFill>
                  <a:schemeClr val="tx1">
                    <a:lumMod val="65000"/>
                    <a:lumOff val="35000"/>
                  </a:schemeClr>
                </a:solidFill>
              </a:rPr>
              <a:t>		b) </a:t>
            </a:r>
            <a:r>
              <a:rPr lang="fr-FR" sz="2800" dirty="0">
                <a:solidFill>
                  <a:schemeClr val="tx1">
                    <a:lumMod val="65000"/>
                    <a:lumOff val="35000"/>
                  </a:schemeClr>
                </a:solidFill>
              </a:rPr>
              <a:t>Combien coûte un </a:t>
            </a:r>
            <a:r>
              <a:rPr lang="fr-FR" sz="2800" dirty="0" smtClean="0">
                <a:solidFill>
                  <a:schemeClr val="tx1">
                    <a:lumMod val="65000"/>
                    <a:lumOff val="35000"/>
                  </a:schemeClr>
                </a:solidFill>
              </a:rPr>
              <a:t>apprenti </a:t>
            </a:r>
            <a:r>
              <a:rPr lang="fr-FR" sz="2800" dirty="0">
                <a:solidFill>
                  <a:schemeClr val="tx1">
                    <a:lumMod val="65000"/>
                    <a:lumOff val="35000"/>
                  </a:schemeClr>
                </a:solidFill>
              </a:rPr>
              <a:t>par an</a:t>
            </a:r>
            <a:r>
              <a:rPr lang="fr-FR" sz="2800" dirty="0" smtClean="0">
                <a:solidFill>
                  <a:schemeClr val="tx1">
                    <a:lumMod val="65000"/>
                    <a:lumOff val="35000"/>
                  </a:schemeClr>
                </a:solidFill>
              </a:rPr>
              <a:t>?</a:t>
            </a:r>
          </a:p>
          <a:p>
            <a:pPr>
              <a:spcAft>
                <a:spcPts val="300"/>
              </a:spcAft>
              <a:tabLst>
                <a:tab pos="273050" algn="l"/>
                <a:tab pos="360363" algn="l"/>
              </a:tabLst>
            </a:pPr>
            <a:r>
              <a:rPr lang="en-GB" sz="2800" dirty="0">
                <a:solidFill>
                  <a:schemeClr val="tx1">
                    <a:lumMod val="65000"/>
                    <a:lumOff val="35000"/>
                  </a:schemeClr>
                </a:solidFill>
              </a:rPr>
              <a:t>		c) </a:t>
            </a:r>
            <a:r>
              <a:rPr lang="fr-FR" sz="2800" dirty="0">
                <a:solidFill>
                  <a:schemeClr val="tx1">
                    <a:lumMod val="65000"/>
                    <a:lumOff val="35000"/>
                  </a:schemeClr>
                </a:solidFill>
              </a:rPr>
              <a:t>Quels sont les avantages à long terme ?</a:t>
            </a:r>
            <a:endParaRPr lang="en-GB" sz="2800" b="1" dirty="0">
              <a:solidFill>
                <a:schemeClr val="tx1">
                  <a:lumMod val="65000"/>
                  <a:lumOff val="35000"/>
                </a:schemeClr>
              </a:solidFill>
            </a:endParaRPr>
          </a:p>
        </p:txBody>
      </p:sp>
    </p:spTree>
    <p:extLst>
      <p:ext uri="{BB962C8B-B14F-4D97-AF65-F5344CB8AC3E}">
        <p14:creationId xmlns:p14="http://schemas.microsoft.com/office/powerpoint/2010/main" val="8017296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feld 1"/>
          <p:cNvSpPr txBox="1">
            <a:spLocks noChangeArrowheads="1"/>
          </p:cNvSpPr>
          <p:nvPr/>
        </p:nvSpPr>
        <p:spPr bwMode="auto">
          <a:xfrm>
            <a:off x="467544" y="5514714"/>
            <a:ext cx="8214484" cy="11849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eaLnBrk="1" hangingPunct="1"/>
            <a:endParaRPr lang="de-DE" altLang="de-DE" sz="800" dirty="0" smtClean="0">
              <a:solidFill>
                <a:schemeClr val="tx1">
                  <a:lumMod val="85000"/>
                  <a:lumOff val="15000"/>
                </a:schemeClr>
              </a:solidFill>
            </a:endParaRPr>
          </a:p>
          <a:p>
            <a:pPr marL="342900" indent="-342900" algn="ctr" eaLnBrk="1" hangingPunct="1">
              <a:buFont typeface="Wingdings" panose="05000000000000000000" pitchFamily="2" charset="2"/>
              <a:buChar char="à"/>
            </a:pPr>
            <a:r>
              <a:rPr lang="de-DE" altLang="de-DE" sz="2000" dirty="0" smtClean="0">
                <a:solidFill>
                  <a:schemeClr val="tx1">
                    <a:lumMod val="85000"/>
                    <a:lumOff val="15000"/>
                  </a:schemeClr>
                </a:solidFill>
              </a:rPr>
              <a:t>11.352 €  </a:t>
            </a:r>
            <a:r>
              <a:rPr lang="de-DE" altLang="de-DE" sz="2000" dirty="0">
                <a:solidFill>
                  <a:schemeClr val="tx1">
                    <a:lumMod val="85000"/>
                    <a:lumOff val="15000"/>
                  </a:schemeClr>
                </a:solidFill>
              </a:rPr>
              <a:t>= </a:t>
            </a:r>
            <a:r>
              <a:rPr lang="de-DE" altLang="de-DE" sz="2000" dirty="0" err="1">
                <a:solidFill>
                  <a:schemeClr val="tx1">
                    <a:lumMod val="85000"/>
                    <a:lumOff val="15000"/>
                  </a:schemeClr>
                </a:solidFill>
              </a:rPr>
              <a:t>coût</a:t>
            </a:r>
            <a:r>
              <a:rPr lang="de-DE" altLang="de-DE" sz="2000" dirty="0">
                <a:solidFill>
                  <a:schemeClr val="tx1">
                    <a:lumMod val="85000"/>
                    <a:lumOff val="15000"/>
                  </a:schemeClr>
                </a:solidFill>
              </a:rPr>
              <a:t> </a:t>
            </a:r>
            <a:r>
              <a:rPr lang="de-DE" altLang="de-DE" sz="2000" dirty="0" err="1">
                <a:solidFill>
                  <a:schemeClr val="tx1">
                    <a:lumMod val="85000"/>
                    <a:lumOff val="15000"/>
                  </a:schemeClr>
                </a:solidFill>
              </a:rPr>
              <a:t>net</a:t>
            </a:r>
            <a:r>
              <a:rPr lang="de-DE" altLang="de-DE" sz="2000" dirty="0">
                <a:solidFill>
                  <a:schemeClr val="tx1">
                    <a:lumMod val="85000"/>
                    <a:lumOff val="15000"/>
                  </a:schemeClr>
                </a:solidFill>
              </a:rPr>
              <a:t> </a:t>
            </a:r>
            <a:r>
              <a:rPr lang="de-DE" altLang="de-DE" sz="2000" dirty="0" err="1">
                <a:solidFill>
                  <a:schemeClr val="tx1">
                    <a:lumMod val="85000"/>
                    <a:lumOff val="15000"/>
                  </a:schemeClr>
                </a:solidFill>
              </a:rPr>
              <a:t>moyen</a:t>
            </a:r>
            <a:r>
              <a:rPr lang="de-DE" altLang="de-DE" sz="2000" dirty="0">
                <a:solidFill>
                  <a:schemeClr val="tx1">
                    <a:lumMod val="85000"/>
                    <a:lumOff val="15000"/>
                  </a:schemeClr>
                </a:solidFill>
              </a:rPr>
              <a:t> </a:t>
            </a:r>
            <a:r>
              <a:rPr lang="de-DE" altLang="de-DE" sz="2000" dirty="0" err="1" smtClean="0">
                <a:solidFill>
                  <a:schemeClr val="tx1">
                    <a:lumMod val="85000"/>
                    <a:lumOff val="15000"/>
                  </a:schemeClr>
                </a:solidFill>
              </a:rPr>
              <a:t>cumulé</a:t>
            </a:r>
            <a:endParaRPr lang="de-DE" altLang="de-DE" sz="2000" dirty="0" smtClean="0">
              <a:solidFill>
                <a:schemeClr val="tx1">
                  <a:lumMod val="85000"/>
                  <a:lumOff val="15000"/>
                </a:schemeClr>
              </a:solidFill>
            </a:endParaRPr>
          </a:p>
          <a:p>
            <a:pPr algn="ctr" eaLnBrk="1" hangingPunct="1"/>
            <a:r>
              <a:rPr lang="de-DE" altLang="de-DE" sz="2000" dirty="0" smtClean="0">
                <a:solidFill>
                  <a:schemeClr val="tx1">
                    <a:lumMod val="85000"/>
                    <a:lumOff val="15000"/>
                  </a:schemeClr>
                </a:solidFill>
              </a:rPr>
              <a:t> </a:t>
            </a:r>
            <a:r>
              <a:rPr lang="fr-FR" sz="2000" dirty="0">
                <a:solidFill>
                  <a:schemeClr val="tx1">
                    <a:lumMod val="85000"/>
                    <a:lumOff val="15000"/>
                  </a:schemeClr>
                </a:solidFill>
              </a:rPr>
              <a:t>dans des formations de 3 ans</a:t>
            </a:r>
          </a:p>
          <a:p>
            <a:pPr algn="ctr" eaLnBrk="1" hangingPunct="1"/>
            <a:endParaRPr lang="en-US" altLang="de-DE" sz="300" dirty="0" smtClean="0">
              <a:solidFill>
                <a:schemeClr val="tx1">
                  <a:lumMod val="85000"/>
                  <a:lumOff val="15000"/>
                </a:schemeClr>
              </a:solidFill>
            </a:endParaRPr>
          </a:p>
          <a:p>
            <a:pPr algn="ctr" eaLnBrk="1" hangingPunct="1"/>
            <a:endParaRPr lang="en-US" altLang="de-DE" sz="300" dirty="0" smtClean="0">
              <a:solidFill>
                <a:schemeClr val="tx1">
                  <a:lumMod val="85000"/>
                  <a:lumOff val="15000"/>
                </a:schemeClr>
              </a:solidFill>
            </a:endParaRPr>
          </a:p>
          <a:p>
            <a:pPr algn="ctr" eaLnBrk="1" hangingPunct="1"/>
            <a:endParaRPr lang="en-US" altLang="de-DE" sz="300" dirty="0" smtClean="0">
              <a:solidFill>
                <a:schemeClr val="tx1">
                  <a:lumMod val="85000"/>
                  <a:lumOff val="15000"/>
                </a:schemeClr>
              </a:solidFill>
            </a:endParaRPr>
          </a:p>
          <a:p>
            <a:pPr algn="ctr" eaLnBrk="1" hangingPunct="1"/>
            <a:r>
              <a:rPr lang="fr-FR" altLang="de-DE" sz="1400" dirty="0" smtClean="0">
                <a:solidFill>
                  <a:schemeClr val="tx1">
                    <a:lumMod val="85000"/>
                    <a:lumOff val="15000"/>
                  </a:schemeClr>
                </a:solidFill>
              </a:rPr>
              <a:t>* Données </a:t>
            </a:r>
            <a:r>
              <a:rPr lang="fr-FR" altLang="de-DE" sz="1400" dirty="0">
                <a:solidFill>
                  <a:schemeClr val="tx1">
                    <a:lumMod val="85000"/>
                    <a:lumOff val="15000"/>
                  </a:schemeClr>
                </a:solidFill>
              </a:rPr>
              <a:t>par </a:t>
            </a:r>
            <a:r>
              <a:rPr lang="fr-FR" altLang="de-DE" sz="1400" dirty="0" smtClean="0">
                <a:solidFill>
                  <a:schemeClr val="tx1">
                    <a:lumMod val="85000"/>
                    <a:lumOff val="15000"/>
                  </a:schemeClr>
                </a:solidFill>
              </a:rPr>
              <a:t>apprentis </a:t>
            </a:r>
            <a:r>
              <a:rPr lang="fr-FR" altLang="de-DE" sz="1400" dirty="0">
                <a:solidFill>
                  <a:schemeClr val="tx1">
                    <a:lumMod val="85000"/>
                    <a:lumOff val="15000"/>
                  </a:schemeClr>
                </a:solidFill>
              </a:rPr>
              <a:t>pour l'année de formation 2012/13</a:t>
            </a:r>
            <a:endParaRPr lang="en-US" altLang="de-DE" sz="800" dirty="0">
              <a:solidFill>
                <a:schemeClr val="tx1">
                  <a:lumMod val="85000"/>
                  <a:lumOff val="15000"/>
                </a:schemeClr>
              </a:solidFill>
            </a:endParaRPr>
          </a:p>
        </p:txBody>
      </p:sp>
      <p:sp>
        <p:nvSpPr>
          <p:cNvPr id="5" name="Textfeld 4"/>
          <p:cNvSpPr txBox="1"/>
          <p:nvPr/>
        </p:nvSpPr>
        <p:spPr>
          <a:xfrm>
            <a:off x="-7937" y="61768"/>
            <a:ext cx="5804073" cy="430887"/>
          </a:xfrm>
          <a:prstGeom prst="rect">
            <a:avLst/>
          </a:prstGeom>
          <a:noFill/>
        </p:spPr>
        <p:txBody>
          <a:bodyPr wrap="square" rtlCol="0">
            <a:spAutoFit/>
          </a:bodyPr>
          <a:lstStyle/>
          <a:p>
            <a:r>
              <a:rPr lang="de-DE" sz="2200" b="1" dirty="0" smtClean="0">
                <a:solidFill>
                  <a:schemeClr val="bg1"/>
                </a:solidFill>
              </a:rPr>
              <a:t>3.a </a:t>
            </a:r>
            <a:r>
              <a:rPr lang="de-DE" sz="2200" b="1" dirty="0" err="1" smtClean="0">
                <a:solidFill>
                  <a:schemeClr val="bg1"/>
                </a:solidFill>
              </a:rPr>
              <a:t>Combien</a:t>
            </a:r>
            <a:r>
              <a:rPr lang="fr-FR" sz="2200" b="1" dirty="0" smtClean="0">
                <a:solidFill>
                  <a:schemeClr val="bg1"/>
                </a:solidFill>
              </a:rPr>
              <a:t> coûte une </a:t>
            </a:r>
            <a:r>
              <a:rPr lang="fr-FR" sz="2200" b="1" dirty="0">
                <a:solidFill>
                  <a:schemeClr val="bg1"/>
                </a:solidFill>
              </a:rPr>
              <a:t>formation de 3 </a:t>
            </a:r>
            <a:r>
              <a:rPr lang="fr-FR" sz="2200" b="1" dirty="0" smtClean="0">
                <a:solidFill>
                  <a:schemeClr val="bg1"/>
                </a:solidFill>
              </a:rPr>
              <a:t>ans ?</a:t>
            </a:r>
            <a:endParaRPr lang="fr-FR" sz="2200" b="1" dirty="0">
              <a:solidFill>
                <a:schemeClr val="bg1"/>
              </a:solidFill>
            </a:endParaRPr>
          </a:p>
        </p:txBody>
      </p:sp>
      <p:graphicFrame>
        <p:nvGraphicFramePr>
          <p:cNvPr id="9" name="Diagramm 8"/>
          <p:cNvGraphicFramePr/>
          <p:nvPr>
            <p:extLst>
              <p:ext uri="{D42A27DB-BD31-4B8C-83A1-F6EECF244321}">
                <p14:modId xmlns:p14="http://schemas.microsoft.com/office/powerpoint/2010/main" val="4194012467"/>
              </p:ext>
            </p:extLst>
          </p:nvPr>
        </p:nvGraphicFramePr>
        <p:xfrm>
          <a:off x="82518" y="1052736"/>
          <a:ext cx="8809962" cy="4248471"/>
        </p:xfrm>
        <a:graphic>
          <a:graphicData uri="http://schemas.openxmlformats.org/drawingml/2006/chart">
            <c:chart xmlns:c="http://schemas.openxmlformats.org/drawingml/2006/chart" xmlns:r="http://schemas.openxmlformats.org/officeDocument/2006/relationships" r:id="rId3"/>
          </a:graphicData>
        </a:graphic>
      </p:graphicFrame>
      <p:cxnSp>
        <p:nvCxnSpPr>
          <p:cNvPr id="11" name="Gerade Verbindung mit Pfeil 10"/>
          <p:cNvCxnSpPr/>
          <p:nvPr/>
        </p:nvCxnSpPr>
        <p:spPr>
          <a:xfrm flipV="1">
            <a:off x="1496807" y="2424030"/>
            <a:ext cx="4877378" cy="1001070"/>
          </a:xfrm>
          <a:prstGeom prst="straightConnector1">
            <a:avLst/>
          </a:prstGeom>
          <a:ln w="28575">
            <a:solidFill>
              <a:srgbClr val="1B6F47"/>
            </a:solidFill>
            <a:tailEnd type="triangle"/>
          </a:ln>
        </p:spPr>
        <p:style>
          <a:lnRef idx="1">
            <a:schemeClr val="accent1"/>
          </a:lnRef>
          <a:fillRef idx="0">
            <a:schemeClr val="accent1"/>
          </a:fillRef>
          <a:effectRef idx="0">
            <a:schemeClr val="accent1"/>
          </a:effectRef>
          <a:fontRef idx="minor">
            <a:schemeClr val="tx1"/>
          </a:fontRef>
        </p:style>
      </p:cxnSp>
      <p:cxnSp>
        <p:nvCxnSpPr>
          <p:cNvPr id="18" name="Gerade Verbindung mit Pfeil 17"/>
          <p:cNvCxnSpPr>
            <a:endCxn id="21504" idx="1"/>
          </p:cNvCxnSpPr>
          <p:nvPr/>
        </p:nvCxnSpPr>
        <p:spPr>
          <a:xfrm>
            <a:off x="1546382" y="3764859"/>
            <a:ext cx="4877678" cy="654637"/>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504" name="Textfeld 21503"/>
          <p:cNvSpPr txBox="1"/>
          <p:nvPr/>
        </p:nvSpPr>
        <p:spPr>
          <a:xfrm>
            <a:off x="6424060" y="4257913"/>
            <a:ext cx="2420708" cy="323165"/>
          </a:xfrm>
          <a:prstGeom prst="rect">
            <a:avLst/>
          </a:prstGeom>
          <a:noFill/>
        </p:spPr>
        <p:txBody>
          <a:bodyPr wrap="square" rtlCol="0">
            <a:spAutoFit/>
          </a:bodyPr>
          <a:lstStyle/>
          <a:p>
            <a:r>
              <a:rPr lang="de-DE" sz="1500" dirty="0">
                <a:latin typeface="Arial Unicode MS" panose="020B0604020202020204" pitchFamily="34" charset="-128"/>
                <a:ea typeface="Arial Unicode MS" panose="020B0604020202020204" pitchFamily="34" charset="-128"/>
                <a:cs typeface="Arial Unicode MS" panose="020B0604020202020204" pitchFamily="34" charset="-128"/>
              </a:rPr>
              <a:t>Diminution des </a:t>
            </a:r>
            <a:r>
              <a:rPr lang="de-DE" sz="1500" dirty="0" err="1">
                <a:latin typeface="Arial Unicode MS" panose="020B0604020202020204" pitchFamily="34" charset="-128"/>
                <a:ea typeface="Arial Unicode MS" panose="020B0604020202020204" pitchFamily="34" charset="-128"/>
                <a:cs typeface="Arial Unicode MS" panose="020B0604020202020204" pitchFamily="34" charset="-128"/>
              </a:rPr>
              <a:t>coûts</a:t>
            </a:r>
            <a:r>
              <a:rPr lang="de-DE" sz="15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de-DE" sz="1500" dirty="0" err="1">
                <a:latin typeface="Arial Unicode MS" panose="020B0604020202020204" pitchFamily="34" charset="-128"/>
                <a:ea typeface="Arial Unicode MS" panose="020B0604020202020204" pitchFamily="34" charset="-128"/>
                <a:cs typeface="Arial Unicode MS" panose="020B0604020202020204" pitchFamily="34" charset="-128"/>
              </a:rPr>
              <a:t>nets</a:t>
            </a:r>
            <a:endParaRPr lang="de-DE" sz="15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1505" name="Textfeld 21504"/>
          <p:cNvSpPr txBox="1"/>
          <p:nvPr/>
        </p:nvSpPr>
        <p:spPr>
          <a:xfrm>
            <a:off x="6407732" y="2031615"/>
            <a:ext cx="2274296" cy="784830"/>
          </a:xfrm>
          <a:prstGeom prst="rect">
            <a:avLst/>
          </a:prstGeom>
          <a:noFill/>
        </p:spPr>
        <p:txBody>
          <a:bodyPr wrap="square" rtlCol="0">
            <a:spAutoFit/>
          </a:bodyPr>
          <a:lstStyle/>
          <a:p>
            <a:r>
              <a:rPr lang="fr-FR" sz="1500" dirty="0">
                <a:latin typeface="Arial Unicode MS" panose="020B0604020202020204" pitchFamily="34" charset="-128"/>
                <a:ea typeface="Arial Unicode MS" panose="020B0604020202020204" pitchFamily="34" charset="-128"/>
                <a:cs typeface="Arial Unicode MS" panose="020B0604020202020204" pitchFamily="34" charset="-128"/>
              </a:rPr>
              <a:t>Augmentation de la productivité de l'apprenti pendant la formation</a:t>
            </a:r>
            <a:endParaRPr lang="de-DE" sz="15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1508" name="Textfeld 21507"/>
          <p:cNvSpPr txBox="1"/>
          <p:nvPr/>
        </p:nvSpPr>
        <p:spPr>
          <a:xfrm>
            <a:off x="82519" y="845027"/>
            <a:ext cx="9091322" cy="384721"/>
          </a:xfrm>
          <a:prstGeom prst="rect">
            <a:avLst/>
          </a:prstGeom>
          <a:noFill/>
        </p:spPr>
        <p:txBody>
          <a:bodyPr wrap="square" rtlCol="0">
            <a:spAutoFit/>
          </a:bodyPr>
          <a:lstStyle/>
          <a:p>
            <a:r>
              <a:rPr lang="de-DE" dirty="0" smtClean="0"/>
              <a:t> </a:t>
            </a:r>
            <a:r>
              <a:rPr lang="de-DE" sz="1900" b="1" dirty="0">
                <a:solidFill>
                  <a:schemeClr val="accent6">
                    <a:lumMod val="75000"/>
                  </a:schemeClr>
                </a:solidFill>
              </a:rPr>
              <a:t>Evolution</a:t>
            </a:r>
            <a:r>
              <a:rPr lang="de-DE" sz="1900" b="1" dirty="0" smtClean="0">
                <a:solidFill>
                  <a:schemeClr val="accent6">
                    <a:lumMod val="75000"/>
                  </a:schemeClr>
                </a:solidFill>
              </a:rPr>
              <a:t> des </a:t>
            </a:r>
            <a:r>
              <a:rPr lang="de-DE" sz="1900" b="1" dirty="0" err="1" smtClean="0">
                <a:solidFill>
                  <a:schemeClr val="accent6">
                    <a:lumMod val="75000"/>
                  </a:schemeClr>
                </a:solidFill>
              </a:rPr>
              <a:t>coûts</a:t>
            </a:r>
            <a:r>
              <a:rPr lang="de-DE" sz="1900" b="1" dirty="0" smtClean="0">
                <a:solidFill>
                  <a:schemeClr val="accent6">
                    <a:lumMod val="75000"/>
                  </a:schemeClr>
                </a:solidFill>
              </a:rPr>
              <a:t> </a:t>
            </a:r>
            <a:r>
              <a:rPr lang="de-DE" sz="1600" b="1" dirty="0">
                <a:solidFill>
                  <a:schemeClr val="accent6">
                    <a:lumMod val="75000"/>
                  </a:schemeClr>
                </a:solidFill>
              </a:rPr>
              <a:t> </a:t>
            </a:r>
            <a:r>
              <a:rPr lang="de-DE" sz="1600" b="1" dirty="0" err="1">
                <a:solidFill>
                  <a:schemeClr val="accent6">
                    <a:lumMod val="75000"/>
                  </a:schemeClr>
                </a:solidFill>
              </a:rPr>
              <a:t>selon</a:t>
            </a:r>
            <a:r>
              <a:rPr lang="de-DE" sz="1600" b="1" dirty="0">
                <a:solidFill>
                  <a:schemeClr val="accent6">
                    <a:lumMod val="75000"/>
                  </a:schemeClr>
                </a:solidFill>
              </a:rPr>
              <a:t> </a:t>
            </a:r>
            <a:r>
              <a:rPr lang="de-DE" sz="1600" b="1" dirty="0" err="1">
                <a:solidFill>
                  <a:schemeClr val="accent6">
                    <a:lumMod val="75000"/>
                  </a:schemeClr>
                </a:solidFill>
              </a:rPr>
              <a:t>l‘année</a:t>
            </a:r>
            <a:r>
              <a:rPr lang="de-DE" sz="1600" b="1" dirty="0">
                <a:solidFill>
                  <a:schemeClr val="accent6">
                    <a:lumMod val="75000"/>
                  </a:schemeClr>
                </a:solidFill>
              </a:rPr>
              <a:t> </a:t>
            </a:r>
            <a:r>
              <a:rPr lang="de-DE" sz="1600" b="1" dirty="0" smtClean="0">
                <a:solidFill>
                  <a:schemeClr val="accent6">
                    <a:lumMod val="75000"/>
                  </a:schemeClr>
                </a:solidFill>
              </a:rPr>
              <a:t>de </a:t>
            </a:r>
            <a:r>
              <a:rPr lang="de-DE" sz="1600" b="1" dirty="0" err="1" smtClean="0">
                <a:solidFill>
                  <a:schemeClr val="accent6">
                    <a:lumMod val="75000"/>
                  </a:schemeClr>
                </a:solidFill>
              </a:rPr>
              <a:t>formation</a:t>
            </a:r>
            <a:r>
              <a:rPr lang="de-DE" sz="1600" b="1" dirty="0" smtClean="0">
                <a:solidFill>
                  <a:schemeClr val="accent6">
                    <a:lumMod val="75000"/>
                  </a:schemeClr>
                </a:solidFill>
              </a:rPr>
              <a:t> </a:t>
            </a:r>
            <a:r>
              <a:rPr lang="fr-FR" sz="1600" b="1" dirty="0" smtClean="0">
                <a:solidFill>
                  <a:schemeClr val="accent6">
                    <a:lumMod val="75000"/>
                  </a:schemeClr>
                </a:solidFill>
              </a:rPr>
              <a:t>pour les métiers </a:t>
            </a:r>
            <a:r>
              <a:rPr lang="fr-FR" sz="1600" b="1" dirty="0">
                <a:solidFill>
                  <a:schemeClr val="accent6">
                    <a:lumMod val="75000"/>
                  </a:schemeClr>
                </a:solidFill>
              </a:rPr>
              <a:t>avec une formation de </a:t>
            </a:r>
            <a:r>
              <a:rPr lang="fr-FR" sz="1600" b="1" dirty="0" smtClean="0">
                <a:solidFill>
                  <a:schemeClr val="accent6">
                    <a:lumMod val="75000"/>
                  </a:schemeClr>
                </a:solidFill>
              </a:rPr>
              <a:t>3 ans*</a:t>
            </a:r>
            <a:endParaRPr lang="fr-FR" sz="1600" b="1" dirty="0">
              <a:solidFill>
                <a:schemeClr val="accent6">
                  <a:lumMod val="75000"/>
                </a:schemeClr>
              </a:solidFill>
            </a:endParaRPr>
          </a:p>
        </p:txBody>
      </p:sp>
    </p:spTree>
    <p:extLst>
      <p:ext uri="{BB962C8B-B14F-4D97-AF65-F5344CB8AC3E}">
        <p14:creationId xmlns:p14="http://schemas.microsoft.com/office/powerpoint/2010/main" val="30665283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Textfeld 4"/>
          <p:cNvSpPr txBox="1"/>
          <p:nvPr/>
        </p:nvSpPr>
        <p:spPr>
          <a:xfrm>
            <a:off x="-11932" y="59542"/>
            <a:ext cx="5773062" cy="430887"/>
          </a:xfrm>
          <a:prstGeom prst="rect">
            <a:avLst/>
          </a:prstGeom>
          <a:noFill/>
        </p:spPr>
        <p:txBody>
          <a:bodyPr wrap="square" rtlCol="0">
            <a:spAutoFit/>
          </a:bodyPr>
          <a:lstStyle/>
          <a:p>
            <a:r>
              <a:rPr lang="de-DE" sz="2200" b="1" dirty="0" smtClean="0">
                <a:solidFill>
                  <a:schemeClr val="bg1"/>
                </a:solidFill>
              </a:rPr>
              <a:t>3.B  </a:t>
            </a:r>
            <a:r>
              <a:rPr lang="fr-FR" sz="2200" b="1" dirty="0">
                <a:solidFill>
                  <a:schemeClr val="bg1"/>
                </a:solidFill>
              </a:rPr>
              <a:t>Combien coûte un </a:t>
            </a:r>
            <a:r>
              <a:rPr lang="fr-FR" sz="2200" b="1" dirty="0" smtClean="0">
                <a:solidFill>
                  <a:schemeClr val="bg1"/>
                </a:solidFill>
              </a:rPr>
              <a:t>apprenti </a:t>
            </a:r>
            <a:r>
              <a:rPr lang="fr-FR" sz="2200" b="1" dirty="0">
                <a:solidFill>
                  <a:schemeClr val="bg1"/>
                </a:solidFill>
              </a:rPr>
              <a:t>par an </a:t>
            </a:r>
            <a:r>
              <a:rPr lang="de-DE" sz="2200" b="1" dirty="0">
                <a:solidFill>
                  <a:schemeClr val="bg1"/>
                </a:solidFill>
              </a:rPr>
              <a:t>?</a:t>
            </a:r>
          </a:p>
        </p:txBody>
      </p:sp>
      <p:sp>
        <p:nvSpPr>
          <p:cNvPr id="31" name="Textfeld 30"/>
          <p:cNvSpPr txBox="1"/>
          <p:nvPr/>
        </p:nvSpPr>
        <p:spPr>
          <a:xfrm>
            <a:off x="231474" y="5565421"/>
            <a:ext cx="8639101" cy="1015663"/>
          </a:xfrm>
          <a:prstGeom prst="rect">
            <a:avLst/>
          </a:prstGeom>
          <a:noFill/>
        </p:spPr>
        <p:txBody>
          <a:bodyPr wrap="square" rtlCol="0">
            <a:spAutoFit/>
          </a:bodyPr>
          <a:lstStyle/>
          <a:p>
            <a:pPr algn="ctr"/>
            <a:r>
              <a:rPr lang="fr-FR" sz="2000" b="1" dirty="0">
                <a:solidFill>
                  <a:schemeClr val="tx1">
                    <a:lumMod val="75000"/>
                    <a:lumOff val="25000"/>
                  </a:schemeClr>
                </a:solidFill>
              </a:rPr>
              <a:t>Près d'un </a:t>
            </a:r>
            <a:r>
              <a:rPr lang="fr-FR" sz="2000" b="1" dirty="0">
                <a:solidFill>
                  <a:srgbClr val="00B050"/>
                </a:solidFill>
              </a:rPr>
              <a:t>tiers</a:t>
            </a:r>
            <a:r>
              <a:rPr lang="fr-FR" sz="2000" b="1" dirty="0">
                <a:solidFill>
                  <a:schemeClr val="tx1">
                    <a:lumMod val="75000"/>
                    <a:lumOff val="25000"/>
                  </a:schemeClr>
                </a:solidFill>
              </a:rPr>
              <a:t> des entreprises </a:t>
            </a:r>
            <a:endParaRPr lang="fr-FR" sz="2000" b="1" dirty="0" smtClean="0">
              <a:solidFill>
                <a:schemeClr val="tx1">
                  <a:lumMod val="75000"/>
                  <a:lumOff val="25000"/>
                </a:schemeClr>
              </a:solidFill>
            </a:endParaRPr>
          </a:p>
          <a:p>
            <a:pPr algn="ctr"/>
            <a:r>
              <a:rPr lang="de-DE" sz="2000" b="1" dirty="0" err="1" smtClean="0">
                <a:solidFill>
                  <a:schemeClr val="tx1">
                    <a:lumMod val="75000"/>
                    <a:lumOff val="25000"/>
                  </a:schemeClr>
                </a:solidFill>
              </a:rPr>
              <a:t>atteint</a:t>
            </a:r>
            <a:r>
              <a:rPr lang="de-DE" sz="2000" b="1" dirty="0" smtClean="0">
                <a:solidFill>
                  <a:schemeClr val="tx1">
                    <a:lumMod val="75000"/>
                    <a:lumOff val="25000"/>
                  </a:schemeClr>
                </a:solidFill>
              </a:rPr>
              <a:t> </a:t>
            </a:r>
            <a:r>
              <a:rPr lang="de-DE" sz="2000" b="1" dirty="0" err="1">
                <a:solidFill>
                  <a:schemeClr val="tx1">
                    <a:lumMod val="75000"/>
                    <a:lumOff val="25000"/>
                  </a:schemeClr>
                </a:solidFill>
              </a:rPr>
              <a:t>une</a:t>
            </a:r>
            <a:r>
              <a:rPr lang="de-DE" sz="2000" b="1" dirty="0">
                <a:solidFill>
                  <a:schemeClr val="tx1">
                    <a:lumMod val="75000"/>
                    <a:lumOff val="25000"/>
                  </a:schemeClr>
                </a:solidFill>
              </a:rPr>
              <a:t> </a:t>
            </a:r>
            <a:r>
              <a:rPr lang="de-DE" sz="2000" b="1" dirty="0" err="1">
                <a:solidFill>
                  <a:schemeClr val="tx1">
                    <a:lumMod val="75000"/>
                    <a:lumOff val="25000"/>
                  </a:schemeClr>
                </a:solidFill>
              </a:rPr>
              <a:t>contribution</a:t>
            </a:r>
            <a:r>
              <a:rPr lang="de-DE" sz="2000" b="1" dirty="0">
                <a:solidFill>
                  <a:schemeClr val="tx1">
                    <a:lumMod val="75000"/>
                    <a:lumOff val="25000"/>
                  </a:schemeClr>
                </a:solidFill>
              </a:rPr>
              <a:t> marginale positive</a:t>
            </a:r>
          </a:p>
          <a:p>
            <a:pPr algn="ctr"/>
            <a:r>
              <a:rPr lang="fr-FR" sz="2000" b="1" dirty="0">
                <a:solidFill>
                  <a:schemeClr val="tx1">
                    <a:lumMod val="75000"/>
                    <a:lumOff val="25000"/>
                  </a:schemeClr>
                </a:solidFill>
              </a:rPr>
              <a:t>dès la phase de formation</a:t>
            </a:r>
          </a:p>
        </p:txBody>
      </p:sp>
      <p:graphicFrame>
        <p:nvGraphicFramePr>
          <p:cNvPr id="8" name="Tabelle 7"/>
          <p:cNvGraphicFramePr>
            <a:graphicFrameLocks noGrp="1"/>
          </p:cNvGraphicFramePr>
          <p:nvPr>
            <p:extLst>
              <p:ext uri="{D42A27DB-BD31-4B8C-83A1-F6EECF244321}">
                <p14:modId xmlns:p14="http://schemas.microsoft.com/office/powerpoint/2010/main" val="1130874423"/>
              </p:ext>
            </p:extLst>
          </p:nvPr>
        </p:nvGraphicFramePr>
        <p:xfrm>
          <a:off x="260898" y="1334538"/>
          <a:ext cx="8640960" cy="3953256"/>
        </p:xfrm>
        <a:graphic>
          <a:graphicData uri="http://schemas.openxmlformats.org/drawingml/2006/table">
            <a:tbl>
              <a:tblPr firstRow="1" bandRow="1">
                <a:tableStyleId>{5C22544A-7EE6-4342-B048-85BDC9FD1C3A}</a:tableStyleId>
              </a:tblPr>
              <a:tblGrid>
                <a:gridCol w="3075597">
                  <a:extLst>
                    <a:ext uri="{9D8B030D-6E8A-4147-A177-3AD203B41FA5}">
                      <a16:colId xmlns:a16="http://schemas.microsoft.com/office/drawing/2014/main" val="1694208140"/>
                    </a:ext>
                  </a:extLst>
                </a:gridCol>
                <a:gridCol w="1379521">
                  <a:extLst>
                    <a:ext uri="{9D8B030D-6E8A-4147-A177-3AD203B41FA5}">
                      <a16:colId xmlns:a16="http://schemas.microsoft.com/office/drawing/2014/main" val="3574722509"/>
                    </a:ext>
                  </a:extLst>
                </a:gridCol>
                <a:gridCol w="1549619">
                  <a:extLst>
                    <a:ext uri="{9D8B030D-6E8A-4147-A177-3AD203B41FA5}">
                      <a16:colId xmlns:a16="http://schemas.microsoft.com/office/drawing/2014/main" val="1590611565"/>
                    </a:ext>
                  </a:extLst>
                </a:gridCol>
                <a:gridCol w="1330701">
                  <a:extLst>
                    <a:ext uri="{9D8B030D-6E8A-4147-A177-3AD203B41FA5}">
                      <a16:colId xmlns:a16="http://schemas.microsoft.com/office/drawing/2014/main" val="3519297343"/>
                    </a:ext>
                  </a:extLst>
                </a:gridCol>
                <a:gridCol w="1305522">
                  <a:extLst>
                    <a:ext uri="{9D8B030D-6E8A-4147-A177-3AD203B41FA5}">
                      <a16:colId xmlns:a16="http://schemas.microsoft.com/office/drawing/2014/main" val="955372826"/>
                    </a:ext>
                  </a:extLst>
                </a:gridCol>
              </a:tblGrid>
              <a:tr h="139040">
                <a:tc>
                  <a:txBody>
                    <a:bodyPr/>
                    <a:lstStyle/>
                    <a:p>
                      <a:pPr algn="l"/>
                      <a:r>
                        <a:rPr lang="de-DE" dirty="0" smtClean="0"/>
                        <a:t>Profession</a:t>
                      </a:r>
                      <a:endParaRPr lang="de-DE" dirty="0"/>
                    </a:p>
                  </a:txBody>
                  <a:tcPr anchor="ctr">
                    <a:solidFill>
                      <a:schemeClr val="accent6">
                        <a:lumMod val="60000"/>
                        <a:lumOff val="40000"/>
                      </a:schemeClr>
                    </a:solidFill>
                  </a:tcPr>
                </a:tc>
                <a:tc>
                  <a:txBody>
                    <a:bodyPr/>
                    <a:lstStyle/>
                    <a:p>
                      <a:pPr algn="ctr"/>
                      <a:r>
                        <a:rPr lang="de-DE" dirty="0" err="1" smtClean="0"/>
                        <a:t>Coûts</a:t>
                      </a:r>
                      <a:r>
                        <a:rPr lang="de-DE" dirty="0" smtClean="0"/>
                        <a:t> </a:t>
                      </a:r>
                      <a:r>
                        <a:rPr lang="de-DE" dirty="0" err="1" smtClean="0"/>
                        <a:t>bruts</a:t>
                      </a:r>
                      <a:endParaRPr lang="de-DE" dirty="0"/>
                    </a:p>
                  </a:txBody>
                  <a:tcPr anchor="ctr">
                    <a:solidFill>
                      <a:schemeClr val="accent6">
                        <a:lumMod val="60000"/>
                        <a:lumOff val="40000"/>
                      </a:schemeClr>
                    </a:solidFill>
                  </a:tcPr>
                </a:tc>
                <a:tc>
                  <a:txBody>
                    <a:bodyPr/>
                    <a:lstStyle/>
                    <a:p>
                      <a:pPr algn="ctr"/>
                      <a:r>
                        <a:rPr lang="de-DE" dirty="0" err="1" smtClean="0"/>
                        <a:t>Perfomance</a:t>
                      </a:r>
                      <a:r>
                        <a:rPr lang="de-DE" dirty="0" smtClean="0"/>
                        <a:t> </a:t>
                      </a:r>
                      <a:r>
                        <a:rPr lang="de-DE" dirty="0" err="1" smtClean="0"/>
                        <a:t>productive</a:t>
                      </a:r>
                      <a:endParaRPr lang="de-DE" dirty="0"/>
                    </a:p>
                  </a:txBody>
                  <a:tcPr anchor="ctr">
                    <a:solidFill>
                      <a:schemeClr val="accent6">
                        <a:lumMod val="60000"/>
                        <a:lumOff val="40000"/>
                      </a:schemeClr>
                    </a:solidFill>
                  </a:tcPr>
                </a:tc>
                <a:tc>
                  <a:txBody>
                    <a:bodyPr/>
                    <a:lstStyle/>
                    <a:p>
                      <a:pPr algn="ctr"/>
                      <a:r>
                        <a:rPr lang="de-DE" dirty="0" err="1" smtClean="0"/>
                        <a:t>Coûts</a:t>
                      </a:r>
                      <a:r>
                        <a:rPr lang="de-DE" baseline="0" dirty="0" smtClean="0"/>
                        <a:t> </a:t>
                      </a:r>
                      <a:r>
                        <a:rPr lang="de-DE" baseline="0" dirty="0" err="1" smtClean="0"/>
                        <a:t>nets</a:t>
                      </a:r>
                      <a:endParaRPr lang="de-DE" dirty="0"/>
                    </a:p>
                  </a:txBody>
                  <a:tcPr anchor="ctr">
                    <a:solidFill>
                      <a:schemeClr val="accent6">
                        <a:lumMod val="60000"/>
                        <a:lumOff val="40000"/>
                      </a:schemeClr>
                    </a:solidFill>
                  </a:tcPr>
                </a:tc>
                <a:tc>
                  <a:txBody>
                    <a:bodyPr/>
                    <a:lstStyle/>
                    <a:p>
                      <a:pPr algn="ctr"/>
                      <a:r>
                        <a:rPr lang="fr-FR" dirty="0" smtClean="0"/>
                        <a:t>Durée de la formation en années</a:t>
                      </a:r>
                      <a:endParaRPr lang="de-DE" dirty="0"/>
                    </a:p>
                  </a:txBody>
                  <a:tcPr>
                    <a:solidFill>
                      <a:schemeClr val="accent6">
                        <a:lumMod val="60000"/>
                        <a:lumOff val="40000"/>
                      </a:schemeClr>
                    </a:solidFill>
                  </a:tcPr>
                </a:tc>
                <a:extLst>
                  <a:ext uri="{0D108BD9-81ED-4DB2-BD59-A6C34878D82A}">
                    <a16:rowId xmlns:a16="http://schemas.microsoft.com/office/drawing/2014/main" val="985442256"/>
                  </a:ext>
                </a:extLst>
              </a:tr>
              <a:tr h="370840">
                <a:tc>
                  <a:txBody>
                    <a:bodyPr/>
                    <a:lstStyle/>
                    <a:p>
                      <a:r>
                        <a:rPr lang="de-DE" sz="1800" b="1" dirty="0" err="1" smtClean="0">
                          <a:solidFill>
                            <a:schemeClr val="tx1">
                              <a:lumMod val="85000"/>
                              <a:lumOff val="15000"/>
                            </a:schemeClr>
                          </a:solidFill>
                          <a:latin typeface="+mn-lt"/>
                        </a:rPr>
                        <a:t>Moyenne</a:t>
                      </a:r>
                      <a:endParaRPr lang="de-DE" sz="1800" b="1" dirty="0">
                        <a:solidFill>
                          <a:schemeClr val="tx1">
                            <a:lumMod val="85000"/>
                            <a:lumOff val="15000"/>
                          </a:schemeClr>
                        </a:solidFill>
                        <a:latin typeface="+mn-lt"/>
                      </a:endParaRPr>
                    </a:p>
                  </a:txBody>
                  <a:tcPr>
                    <a:solidFill>
                      <a:srgbClr val="E7E8D0"/>
                    </a:solidFill>
                  </a:tcPr>
                </a:tc>
                <a:tc>
                  <a:txBody>
                    <a:bodyPr/>
                    <a:lstStyle/>
                    <a:p>
                      <a:pPr marL="0" indent="0" algn="ctr">
                        <a:buFont typeface="Symbol" panose="05050102010706020507" pitchFamily="18" charset="2"/>
                        <a:buNone/>
                      </a:pPr>
                      <a:r>
                        <a:rPr lang="de-DE" sz="1800" b="1" dirty="0" smtClean="0">
                          <a:solidFill>
                            <a:schemeClr val="tx1"/>
                          </a:solidFill>
                          <a:latin typeface="+mn-lt"/>
                        </a:rPr>
                        <a:t>17.933 €</a:t>
                      </a:r>
                      <a:endParaRPr lang="de-DE" sz="1800" b="1" dirty="0">
                        <a:solidFill>
                          <a:schemeClr val="tx1"/>
                        </a:solidFill>
                        <a:latin typeface="+mn-lt"/>
                      </a:endParaRPr>
                    </a:p>
                  </a:txBody>
                  <a:tcPr>
                    <a:solidFill>
                      <a:srgbClr val="E7E8D0"/>
                    </a:solidFill>
                  </a:tcPr>
                </a:tc>
                <a:tc>
                  <a:txBody>
                    <a:bodyPr/>
                    <a:lstStyle/>
                    <a:p>
                      <a:pPr algn="ctr"/>
                      <a:r>
                        <a:rPr lang="de-DE" sz="1800" b="1" dirty="0" smtClean="0">
                          <a:solidFill>
                            <a:schemeClr val="tx1"/>
                          </a:solidFill>
                          <a:latin typeface="+mn-lt"/>
                        </a:rPr>
                        <a:t>12.535 €</a:t>
                      </a:r>
                      <a:endParaRPr lang="de-DE" sz="1800" b="1" dirty="0">
                        <a:solidFill>
                          <a:schemeClr val="tx1"/>
                        </a:solidFill>
                        <a:latin typeface="+mn-lt"/>
                      </a:endParaRPr>
                    </a:p>
                  </a:txBody>
                  <a:tcPr>
                    <a:solidFill>
                      <a:srgbClr val="E7E8D0"/>
                    </a:solidFill>
                  </a:tcPr>
                </a:tc>
                <a:tc>
                  <a:txBody>
                    <a:bodyPr/>
                    <a:lstStyle/>
                    <a:p>
                      <a:pPr algn="ctr"/>
                      <a:r>
                        <a:rPr lang="de-DE" sz="1800" b="1" dirty="0" smtClean="0">
                          <a:solidFill>
                            <a:schemeClr val="tx1"/>
                          </a:solidFill>
                          <a:latin typeface="+mn-lt"/>
                        </a:rPr>
                        <a:t>  5.398 €</a:t>
                      </a:r>
                      <a:endParaRPr lang="de-DE" sz="1800" b="1" dirty="0">
                        <a:solidFill>
                          <a:schemeClr val="tx1"/>
                        </a:solidFill>
                        <a:latin typeface="+mn-lt"/>
                      </a:endParaRPr>
                    </a:p>
                  </a:txBody>
                  <a:tcPr>
                    <a:solidFill>
                      <a:srgbClr val="E7E8D0"/>
                    </a:solidFill>
                  </a:tcPr>
                </a:tc>
                <a:tc>
                  <a:txBody>
                    <a:bodyPr/>
                    <a:lstStyle/>
                    <a:p>
                      <a:pPr algn="ctr"/>
                      <a:r>
                        <a:rPr lang="de-DE" sz="1800" b="1" dirty="0" smtClean="0">
                          <a:solidFill>
                            <a:schemeClr val="tx1">
                              <a:lumMod val="85000"/>
                              <a:lumOff val="15000"/>
                            </a:schemeClr>
                          </a:solidFill>
                          <a:latin typeface="+mn-lt"/>
                        </a:rPr>
                        <a:t>2 - 3,5</a:t>
                      </a:r>
                      <a:endParaRPr lang="de-DE" sz="1800" b="1" dirty="0">
                        <a:solidFill>
                          <a:schemeClr val="tx1">
                            <a:lumMod val="85000"/>
                            <a:lumOff val="15000"/>
                          </a:schemeClr>
                        </a:solidFill>
                        <a:latin typeface="+mn-lt"/>
                      </a:endParaRPr>
                    </a:p>
                  </a:txBody>
                  <a:tcPr>
                    <a:solidFill>
                      <a:srgbClr val="E7E8D0"/>
                    </a:solidFill>
                  </a:tcPr>
                </a:tc>
                <a:extLst>
                  <a:ext uri="{0D108BD9-81ED-4DB2-BD59-A6C34878D82A}">
                    <a16:rowId xmlns:a16="http://schemas.microsoft.com/office/drawing/2014/main" val="3956668705"/>
                  </a:ext>
                </a:extLst>
              </a:tr>
              <a:tr h="370840">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de-DE" sz="1800" b="0" kern="1200" dirty="0" err="1"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Spécialistes</a:t>
                      </a:r>
                      <a:r>
                        <a:rPr lang="de-DE" sz="1800" b="0" kern="120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de-DE" sz="1800" b="0" kern="1200" dirty="0" err="1"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informatique</a:t>
                      </a:r>
                      <a:endParaRPr lang="de-DE" sz="1800" b="0" kern="120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accent6">
                        <a:lumMod val="40000"/>
                        <a:lumOff val="60000"/>
                      </a:schemeClr>
                    </a:solidFill>
                  </a:tcPr>
                </a:tc>
                <a:tc>
                  <a:txBody>
                    <a:bodyPr/>
                    <a:lstStyle/>
                    <a:p>
                      <a:pPr algn="ctr"/>
                      <a:r>
                        <a:rPr lang="de-DE" sz="1800" dirty="0" smtClean="0">
                          <a:solidFill>
                            <a:schemeClr val="tx1"/>
                          </a:solidFill>
                          <a:latin typeface="+mn-lt"/>
                        </a:rPr>
                        <a:t>20.562 €</a:t>
                      </a:r>
                      <a:endParaRPr lang="de-DE" sz="1800" dirty="0">
                        <a:solidFill>
                          <a:schemeClr val="tx1"/>
                        </a:solidFill>
                        <a:latin typeface="+mn-lt"/>
                      </a:endParaRPr>
                    </a:p>
                  </a:txBody>
                  <a:tcPr>
                    <a:solidFill>
                      <a:schemeClr val="accent6">
                        <a:lumMod val="40000"/>
                        <a:lumOff val="60000"/>
                      </a:schemeClr>
                    </a:solidFill>
                  </a:tcPr>
                </a:tc>
                <a:tc>
                  <a:txBody>
                    <a:bodyPr/>
                    <a:lstStyle/>
                    <a:p>
                      <a:pPr algn="ctr"/>
                      <a:r>
                        <a:rPr lang="de-DE" sz="1800" dirty="0" smtClean="0">
                          <a:solidFill>
                            <a:schemeClr val="tx1"/>
                          </a:solidFill>
                          <a:latin typeface="+mn-lt"/>
                        </a:rPr>
                        <a:t>15.074 €</a:t>
                      </a:r>
                      <a:endParaRPr lang="de-DE" sz="1800" dirty="0">
                        <a:solidFill>
                          <a:schemeClr val="tx1"/>
                        </a:solidFill>
                        <a:latin typeface="+mn-lt"/>
                      </a:endParaRPr>
                    </a:p>
                  </a:txBody>
                  <a:tcPr>
                    <a:solidFill>
                      <a:schemeClr val="accent6">
                        <a:lumMod val="40000"/>
                        <a:lumOff val="60000"/>
                      </a:schemeClr>
                    </a:solidFill>
                  </a:tcPr>
                </a:tc>
                <a:tc>
                  <a:txBody>
                    <a:bodyPr/>
                    <a:lstStyle/>
                    <a:p>
                      <a:pPr algn="ctr"/>
                      <a:r>
                        <a:rPr lang="de-DE" sz="1800" dirty="0" smtClean="0">
                          <a:solidFill>
                            <a:schemeClr val="tx1"/>
                          </a:solidFill>
                          <a:latin typeface="+mn-lt"/>
                        </a:rPr>
                        <a:t>  5.488 €</a:t>
                      </a:r>
                      <a:endParaRPr lang="de-DE" sz="1800" dirty="0">
                        <a:solidFill>
                          <a:schemeClr val="tx1"/>
                        </a:solidFill>
                        <a:latin typeface="+mn-lt"/>
                      </a:endParaRPr>
                    </a:p>
                  </a:txBody>
                  <a:tcPr>
                    <a:solidFill>
                      <a:schemeClr val="accent6">
                        <a:lumMod val="40000"/>
                        <a:lumOff val="60000"/>
                      </a:schemeClr>
                    </a:solidFill>
                  </a:tcPr>
                </a:tc>
                <a:tc>
                  <a:txBody>
                    <a:bodyPr/>
                    <a:lstStyle/>
                    <a:p>
                      <a:pPr algn="ctr"/>
                      <a:r>
                        <a:rPr lang="de-DE" sz="1800" dirty="0" smtClean="0">
                          <a:solidFill>
                            <a:schemeClr val="tx1">
                              <a:lumMod val="85000"/>
                              <a:lumOff val="15000"/>
                            </a:schemeClr>
                          </a:solidFill>
                          <a:latin typeface="+mn-lt"/>
                        </a:rPr>
                        <a:t>3</a:t>
                      </a:r>
                      <a:endParaRPr lang="de-DE" sz="1800" dirty="0">
                        <a:solidFill>
                          <a:schemeClr val="tx1">
                            <a:lumMod val="85000"/>
                            <a:lumOff val="15000"/>
                          </a:schemeClr>
                        </a:solidFill>
                        <a:latin typeface="+mn-lt"/>
                      </a:endParaRPr>
                    </a:p>
                  </a:txBody>
                  <a:tcPr>
                    <a:solidFill>
                      <a:schemeClr val="accent6">
                        <a:lumMod val="40000"/>
                        <a:lumOff val="60000"/>
                      </a:schemeClr>
                    </a:solidFill>
                  </a:tcPr>
                </a:tc>
                <a:extLst>
                  <a:ext uri="{0D108BD9-81ED-4DB2-BD59-A6C34878D82A}">
                    <a16:rowId xmlns:a16="http://schemas.microsoft.com/office/drawing/2014/main" val="1842235379"/>
                  </a:ext>
                </a:extLst>
              </a:tr>
              <a:tr h="370840">
                <a:tc>
                  <a:txBody>
                    <a:bodyPr/>
                    <a:lstStyle/>
                    <a:p>
                      <a:r>
                        <a:rPr lang="fr-FR" sz="1800" kern="1200" dirty="0" smtClean="0">
                          <a:solidFill>
                            <a:schemeClr val="tx1">
                              <a:lumMod val="85000"/>
                              <a:lumOff val="15000"/>
                            </a:schemeClr>
                          </a:solidFill>
                          <a:latin typeface="+mn-lt"/>
                          <a:ea typeface="+mn-ea"/>
                          <a:cs typeface="+mn-cs"/>
                        </a:rPr>
                        <a:t>Mécatroniciens automobile</a:t>
                      </a:r>
                      <a:endParaRPr lang="fr-FR" sz="1800" kern="1200" dirty="0">
                        <a:solidFill>
                          <a:schemeClr val="tx1">
                            <a:lumMod val="85000"/>
                            <a:lumOff val="15000"/>
                          </a:schemeClr>
                        </a:solidFill>
                        <a:latin typeface="+mn-lt"/>
                        <a:ea typeface="+mn-ea"/>
                        <a:cs typeface="+mn-cs"/>
                      </a:endParaRPr>
                    </a:p>
                  </a:txBody>
                  <a:tcPr>
                    <a:solidFill>
                      <a:schemeClr val="accent6">
                        <a:lumMod val="20000"/>
                        <a:lumOff val="80000"/>
                      </a:schemeClr>
                    </a:solidFill>
                  </a:tcPr>
                </a:tc>
                <a:tc>
                  <a:txBody>
                    <a:bodyPr/>
                    <a:lstStyle/>
                    <a:p>
                      <a:pPr algn="ctr">
                        <a:lnSpc>
                          <a:spcPct val="115000"/>
                        </a:lnSpc>
                        <a:spcAft>
                          <a:spcPts val="1000"/>
                        </a:spcAft>
                      </a:pPr>
                      <a:r>
                        <a:rPr lang="de-DE"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14.327 €</a:t>
                      </a:r>
                    </a:p>
                  </a:txBody>
                  <a:tcPr>
                    <a:solidFill>
                      <a:schemeClr val="accent6">
                        <a:lumMod val="20000"/>
                        <a:lumOff val="80000"/>
                      </a:schemeClr>
                    </a:solidFill>
                  </a:tcPr>
                </a:tc>
                <a:tc>
                  <a:txBody>
                    <a:bodyPr/>
                    <a:lstStyle/>
                    <a:p>
                      <a:pPr algn="ctr">
                        <a:lnSpc>
                          <a:spcPct val="115000"/>
                        </a:lnSpc>
                        <a:spcAft>
                          <a:spcPts val="1000"/>
                        </a:spcAft>
                      </a:pPr>
                      <a:r>
                        <a:rPr lang="de-DE"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9.733 €</a:t>
                      </a:r>
                    </a:p>
                  </a:txBody>
                  <a:tcPr>
                    <a:solidFill>
                      <a:schemeClr val="accent6">
                        <a:lumMod val="20000"/>
                        <a:lumOff val="80000"/>
                      </a:schemeClr>
                    </a:solidFill>
                  </a:tcPr>
                </a:tc>
                <a:tc>
                  <a:txBody>
                    <a:bodyPr/>
                    <a:lstStyle/>
                    <a:p>
                      <a:pPr algn="ctr">
                        <a:lnSpc>
                          <a:spcPct val="115000"/>
                        </a:lnSpc>
                        <a:spcAft>
                          <a:spcPts val="1000"/>
                        </a:spcAft>
                      </a:pPr>
                      <a:r>
                        <a:rPr lang="de-DE"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de-DE" sz="1800" b="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4.595 </a:t>
                      </a:r>
                      <a:r>
                        <a:rPr lang="de-DE"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a:solidFill>
                      <a:schemeClr val="accent6">
                        <a:lumMod val="20000"/>
                        <a:lumOff val="80000"/>
                      </a:schemeClr>
                    </a:solidFill>
                  </a:tcPr>
                </a:tc>
                <a:tc>
                  <a:txBody>
                    <a:bodyPr/>
                    <a:lstStyle/>
                    <a:p>
                      <a:pPr algn="ctr">
                        <a:lnSpc>
                          <a:spcPct val="115000"/>
                        </a:lnSpc>
                        <a:spcAft>
                          <a:spcPts val="1000"/>
                        </a:spcAft>
                      </a:pPr>
                      <a:r>
                        <a:rPr lang="de-DE" sz="1800" b="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3,5</a:t>
                      </a:r>
                    </a:p>
                  </a:txBody>
                  <a:tcPr>
                    <a:solidFill>
                      <a:schemeClr val="accent6">
                        <a:lumMod val="20000"/>
                        <a:lumOff val="80000"/>
                      </a:schemeClr>
                    </a:solidFill>
                  </a:tcPr>
                </a:tc>
                <a:extLst>
                  <a:ext uri="{0D108BD9-81ED-4DB2-BD59-A6C34878D82A}">
                    <a16:rowId xmlns:a16="http://schemas.microsoft.com/office/drawing/2014/main" val="5539077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err="1" smtClean="0">
                          <a:solidFill>
                            <a:schemeClr val="tx1">
                              <a:lumMod val="85000"/>
                              <a:lumOff val="15000"/>
                            </a:schemeClr>
                          </a:solidFill>
                          <a:latin typeface="+mn-lt"/>
                        </a:rPr>
                        <a:t>Electroniciens</a:t>
                      </a:r>
                      <a:endParaRPr lang="de-DE" sz="1800" dirty="0" smtClean="0">
                        <a:solidFill>
                          <a:schemeClr val="tx1">
                            <a:lumMod val="85000"/>
                            <a:lumOff val="15000"/>
                          </a:schemeClr>
                        </a:solidFill>
                        <a:latin typeface="+mn-lt"/>
                      </a:endParaRPr>
                    </a:p>
                  </a:txBody>
                  <a:tcPr>
                    <a:solidFill>
                      <a:schemeClr val="accent6">
                        <a:lumMod val="40000"/>
                        <a:lumOff val="60000"/>
                      </a:schemeClr>
                    </a:solidFill>
                  </a:tcPr>
                </a:tc>
                <a:tc>
                  <a:txBody>
                    <a:bodyPr/>
                    <a:lstStyle/>
                    <a:p>
                      <a:pPr algn="ctr"/>
                      <a:r>
                        <a:rPr lang="de-DE" sz="1800" dirty="0" smtClean="0">
                          <a:solidFill>
                            <a:schemeClr val="tx1"/>
                          </a:solidFill>
                          <a:latin typeface="+mn-lt"/>
                        </a:rPr>
                        <a:t>12.358 €</a:t>
                      </a:r>
                      <a:endParaRPr lang="de-DE" sz="1800" dirty="0">
                        <a:solidFill>
                          <a:schemeClr val="tx1"/>
                        </a:solidFill>
                        <a:latin typeface="+mn-lt"/>
                      </a:endParaRPr>
                    </a:p>
                  </a:txBody>
                  <a:tcPr>
                    <a:solidFill>
                      <a:schemeClr val="accent6">
                        <a:lumMod val="40000"/>
                        <a:lumOff val="60000"/>
                      </a:schemeClr>
                    </a:solidFill>
                  </a:tcPr>
                </a:tc>
                <a:tc>
                  <a:txBody>
                    <a:bodyPr/>
                    <a:lstStyle/>
                    <a:p>
                      <a:pPr algn="ctr"/>
                      <a:r>
                        <a:rPr lang="de-DE" sz="1800" dirty="0" smtClean="0">
                          <a:solidFill>
                            <a:schemeClr val="tx1"/>
                          </a:solidFill>
                          <a:latin typeface="+mn-lt"/>
                        </a:rPr>
                        <a:t>13.721 €</a:t>
                      </a:r>
                      <a:endParaRPr lang="de-DE" sz="1800" dirty="0">
                        <a:solidFill>
                          <a:schemeClr val="tx1"/>
                        </a:solidFill>
                        <a:latin typeface="+mn-lt"/>
                      </a:endParaRPr>
                    </a:p>
                  </a:txBody>
                  <a:tcPr>
                    <a:solidFill>
                      <a:schemeClr val="accent6">
                        <a:lumMod val="40000"/>
                        <a:lumOff val="60000"/>
                      </a:schemeClr>
                    </a:solidFill>
                  </a:tcPr>
                </a:tc>
                <a:tc>
                  <a:txBody>
                    <a:bodyPr/>
                    <a:lstStyle/>
                    <a:p>
                      <a:pPr algn="ctr"/>
                      <a:r>
                        <a:rPr lang="de-DE" sz="1800" b="1" dirty="0" smtClean="0">
                          <a:solidFill>
                            <a:srgbClr val="00B050"/>
                          </a:solidFill>
                          <a:latin typeface="+mn-lt"/>
                        </a:rPr>
                        <a:t> -1.363 €</a:t>
                      </a:r>
                      <a:endParaRPr lang="de-DE" sz="1800" b="1" dirty="0">
                        <a:solidFill>
                          <a:srgbClr val="00B050"/>
                        </a:solidFill>
                        <a:latin typeface="+mn-lt"/>
                      </a:endParaRPr>
                    </a:p>
                  </a:txBody>
                  <a:tcPr>
                    <a:solidFill>
                      <a:schemeClr val="accent6">
                        <a:lumMod val="40000"/>
                        <a:lumOff val="60000"/>
                      </a:schemeClr>
                    </a:solidFill>
                  </a:tcPr>
                </a:tc>
                <a:tc>
                  <a:txBody>
                    <a:bodyPr/>
                    <a:lstStyle/>
                    <a:p>
                      <a:pPr algn="ctr"/>
                      <a:r>
                        <a:rPr lang="de-DE" sz="1800" dirty="0" smtClean="0">
                          <a:solidFill>
                            <a:schemeClr val="tx1">
                              <a:lumMod val="85000"/>
                              <a:lumOff val="15000"/>
                            </a:schemeClr>
                          </a:solidFill>
                          <a:latin typeface="+mn-lt"/>
                        </a:rPr>
                        <a:t>3,5</a:t>
                      </a:r>
                      <a:endParaRPr lang="de-DE" sz="1800" dirty="0">
                        <a:solidFill>
                          <a:schemeClr val="tx1">
                            <a:lumMod val="85000"/>
                            <a:lumOff val="15000"/>
                          </a:schemeClr>
                        </a:solidFill>
                        <a:latin typeface="+mn-lt"/>
                      </a:endParaRPr>
                    </a:p>
                  </a:txBody>
                  <a:tcPr>
                    <a:solidFill>
                      <a:schemeClr val="accent6">
                        <a:lumMod val="40000"/>
                        <a:lumOff val="60000"/>
                      </a:schemeClr>
                    </a:solidFill>
                  </a:tcPr>
                </a:tc>
                <a:extLst>
                  <a:ext uri="{0D108BD9-81ED-4DB2-BD59-A6C34878D82A}">
                    <a16:rowId xmlns:a16="http://schemas.microsoft.com/office/drawing/2014/main" val="372954533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err="1" smtClean="0">
                          <a:solidFill>
                            <a:schemeClr val="tx1">
                              <a:lumMod val="85000"/>
                              <a:lumOff val="15000"/>
                            </a:schemeClr>
                          </a:solidFill>
                          <a:latin typeface="+mn-lt"/>
                        </a:rPr>
                        <a:t>Marchands</a:t>
                      </a:r>
                      <a:r>
                        <a:rPr lang="de-DE" sz="1800" dirty="0" smtClean="0">
                          <a:solidFill>
                            <a:schemeClr val="tx1">
                              <a:lumMod val="85000"/>
                              <a:lumOff val="15000"/>
                            </a:schemeClr>
                          </a:solidFill>
                          <a:latin typeface="+mn-lt"/>
                        </a:rPr>
                        <a:t> en gros / </a:t>
                      </a:r>
                      <a:r>
                        <a:rPr lang="de-DE" sz="1800" dirty="0" err="1" smtClean="0">
                          <a:solidFill>
                            <a:schemeClr val="tx1">
                              <a:lumMod val="85000"/>
                              <a:lumOff val="15000"/>
                            </a:schemeClr>
                          </a:solidFill>
                          <a:latin typeface="+mn-lt"/>
                        </a:rPr>
                        <a:t>export</a:t>
                      </a:r>
                      <a:endParaRPr lang="de-DE" sz="1800" dirty="0">
                        <a:solidFill>
                          <a:schemeClr val="tx1">
                            <a:lumMod val="85000"/>
                            <a:lumOff val="15000"/>
                          </a:schemeClr>
                        </a:solidFill>
                        <a:latin typeface="+mn-lt"/>
                      </a:endParaRPr>
                    </a:p>
                  </a:txBody>
                  <a:tcPr>
                    <a:solidFill>
                      <a:schemeClr val="accent6">
                        <a:lumMod val="20000"/>
                        <a:lumOff val="80000"/>
                      </a:schemeClr>
                    </a:solidFill>
                  </a:tcPr>
                </a:tc>
                <a:tc>
                  <a:txBody>
                    <a:bodyPr/>
                    <a:lstStyle/>
                    <a:p>
                      <a:pPr algn="ctr"/>
                      <a:r>
                        <a:rPr lang="de-DE" sz="1800" dirty="0" smtClean="0">
                          <a:solidFill>
                            <a:schemeClr val="tx1"/>
                          </a:solidFill>
                          <a:latin typeface="+mn-lt"/>
                        </a:rPr>
                        <a:t>15.846 €</a:t>
                      </a:r>
                      <a:endParaRPr lang="de-DE" sz="1800" dirty="0">
                        <a:solidFill>
                          <a:schemeClr val="tx1"/>
                        </a:solidFill>
                        <a:latin typeface="+mn-lt"/>
                      </a:endParaRPr>
                    </a:p>
                  </a:txBody>
                  <a:tcPr>
                    <a:solidFill>
                      <a:schemeClr val="accent6">
                        <a:lumMod val="20000"/>
                        <a:lumOff val="80000"/>
                      </a:schemeClr>
                    </a:solidFill>
                  </a:tcPr>
                </a:tc>
                <a:tc>
                  <a:txBody>
                    <a:bodyPr/>
                    <a:lstStyle/>
                    <a:p>
                      <a:pPr algn="ctr"/>
                      <a:r>
                        <a:rPr lang="de-DE" sz="1800" dirty="0" smtClean="0">
                          <a:solidFill>
                            <a:schemeClr val="tx1"/>
                          </a:solidFill>
                          <a:latin typeface="+mn-lt"/>
                        </a:rPr>
                        <a:t>16.019 €</a:t>
                      </a:r>
                      <a:endParaRPr lang="de-DE" sz="1800" dirty="0">
                        <a:solidFill>
                          <a:schemeClr val="tx1"/>
                        </a:solidFill>
                        <a:latin typeface="+mn-lt"/>
                      </a:endParaRPr>
                    </a:p>
                  </a:txBody>
                  <a:tcPr>
                    <a:solidFill>
                      <a:schemeClr val="accent6">
                        <a:lumMod val="20000"/>
                        <a:lumOff val="80000"/>
                      </a:schemeClr>
                    </a:solidFill>
                  </a:tcPr>
                </a:tc>
                <a:tc>
                  <a:txBody>
                    <a:bodyPr/>
                    <a:lstStyle/>
                    <a:p>
                      <a:pPr algn="ctr"/>
                      <a:r>
                        <a:rPr lang="de-DE" sz="1800" b="1" dirty="0" smtClean="0">
                          <a:solidFill>
                            <a:srgbClr val="00B050"/>
                          </a:solidFill>
                          <a:latin typeface="+mn-lt"/>
                        </a:rPr>
                        <a:t>   - 173 €</a:t>
                      </a:r>
                      <a:endParaRPr lang="de-DE" sz="1800" b="1" dirty="0">
                        <a:solidFill>
                          <a:srgbClr val="00B050"/>
                        </a:solidFill>
                        <a:latin typeface="+mn-lt"/>
                      </a:endParaRPr>
                    </a:p>
                  </a:txBody>
                  <a:tcPr>
                    <a:solidFill>
                      <a:schemeClr val="accent6">
                        <a:lumMod val="20000"/>
                        <a:lumOff val="80000"/>
                      </a:schemeClr>
                    </a:solidFill>
                  </a:tcPr>
                </a:tc>
                <a:tc>
                  <a:txBody>
                    <a:bodyPr/>
                    <a:lstStyle/>
                    <a:p>
                      <a:pPr algn="ctr"/>
                      <a:r>
                        <a:rPr lang="de-DE" sz="1800" dirty="0" smtClean="0">
                          <a:solidFill>
                            <a:schemeClr val="tx1">
                              <a:lumMod val="85000"/>
                              <a:lumOff val="15000"/>
                            </a:schemeClr>
                          </a:solidFill>
                          <a:latin typeface="+mn-lt"/>
                        </a:rPr>
                        <a:t>3</a:t>
                      </a:r>
                      <a:endParaRPr lang="de-DE" sz="1800" dirty="0">
                        <a:solidFill>
                          <a:schemeClr val="tx1">
                            <a:lumMod val="85000"/>
                            <a:lumOff val="15000"/>
                          </a:schemeClr>
                        </a:solidFill>
                        <a:latin typeface="+mn-lt"/>
                      </a:endParaRPr>
                    </a:p>
                  </a:txBody>
                  <a:tcPr>
                    <a:solidFill>
                      <a:schemeClr val="accent6">
                        <a:lumMod val="20000"/>
                        <a:lumOff val="80000"/>
                      </a:schemeClr>
                    </a:solidFill>
                  </a:tcPr>
                </a:tc>
                <a:extLst>
                  <a:ext uri="{0D108BD9-81ED-4DB2-BD59-A6C34878D82A}">
                    <a16:rowId xmlns:a16="http://schemas.microsoft.com/office/drawing/2014/main" val="564339186"/>
                  </a:ext>
                </a:extLst>
              </a:tr>
              <a:tr h="370840">
                <a:tc>
                  <a:txBody>
                    <a:bodyPr/>
                    <a:lstStyle/>
                    <a:p>
                      <a:r>
                        <a:rPr lang="de-DE" sz="1800" dirty="0" err="1" smtClean="0">
                          <a:solidFill>
                            <a:schemeClr val="tx1">
                              <a:lumMod val="85000"/>
                              <a:lumOff val="15000"/>
                            </a:schemeClr>
                          </a:solidFill>
                          <a:latin typeface="+mn-lt"/>
                        </a:rPr>
                        <a:t>Spécialistes</a:t>
                      </a:r>
                      <a:r>
                        <a:rPr lang="de-DE" sz="1800" dirty="0" smtClean="0">
                          <a:solidFill>
                            <a:schemeClr val="tx1">
                              <a:lumMod val="85000"/>
                              <a:lumOff val="15000"/>
                            </a:schemeClr>
                          </a:solidFill>
                          <a:latin typeface="+mn-lt"/>
                        </a:rPr>
                        <a:t> </a:t>
                      </a:r>
                      <a:r>
                        <a:rPr lang="de-DE" sz="1800" dirty="0" err="1" smtClean="0">
                          <a:solidFill>
                            <a:schemeClr val="tx1">
                              <a:lumMod val="85000"/>
                              <a:lumOff val="15000"/>
                            </a:schemeClr>
                          </a:solidFill>
                          <a:latin typeface="+mn-lt"/>
                        </a:rPr>
                        <a:t>hôteliers</a:t>
                      </a:r>
                      <a:endParaRPr lang="de-DE" sz="1800" dirty="0">
                        <a:solidFill>
                          <a:schemeClr val="tx1">
                            <a:lumMod val="85000"/>
                            <a:lumOff val="15000"/>
                          </a:schemeClr>
                        </a:solidFill>
                        <a:latin typeface="+mn-lt"/>
                      </a:endParaRPr>
                    </a:p>
                  </a:txBody>
                  <a:tcPr>
                    <a:solidFill>
                      <a:schemeClr val="accent6">
                        <a:lumMod val="40000"/>
                        <a:lumOff val="60000"/>
                      </a:schemeClr>
                    </a:solidFill>
                  </a:tcPr>
                </a:tc>
                <a:tc>
                  <a:txBody>
                    <a:bodyPr/>
                    <a:lstStyle/>
                    <a:p>
                      <a:pPr algn="ctr"/>
                      <a:r>
                        <a:rPr lang="de-DE" sz="1800" dirty="0" smtClean="0">
                          <a:solidFill>
                            <a:schemeClr val="tx1"/>
                          </a:solidFill>
                          <a:latin typeface="+mn-lt"/>
                        </a:rPr>
                        <a:t>13.411 €</a:t>
                      </a:r>
                      <a:endParaRPr lang="de-DE" sz="1800" dirty="0">
                        <a:solidFill>
                          <a:schemeClr val="tx1"/>
                        </a:solidFill>
                        <a:latin typeface="+mn-lt"/>
                      </a:endParaRPr>
                    </a:p>
                  </a:txBody>
                  <a:tcPr>
                    <a:solidFill>
                      <a:schemeClr val="accent6">
                        <a:lumMod val="40000"/>
                        <a:lumOff val="60000"/>
                      </a:schemeClr>
                    </a:solidFill>
                  </a:tcPr>
                </a:tc>
                <a:tc>
                  <a:txBody>
                    <a:bodyPr/>
                    <a:lstStyle/>
                    <a:p>
                      <a:pPr algn="ctr"/>
                      <a:r>
                        <a:rPr lang="de-DE" sz="1800" dirty="0" smtClean="0">
                          <a:solidFill>
                            <a:schemeClr val="tx1"/>
                          </a:solidFill>
                          <a:latin typeface="+mn-lt"/>
                        </a:rPr>
                        <a:t>13.839 €</a:t>
                      </a:r>
                      <a:endParaRPr lang="de-DE" sz="1800" dirty="0">
                        <a:solidFill>
                          <a:schemeClr val="tx1"/>
                        </a:solidFill>
                        <a:latin typeface="+mn-lt"/>
                      </a:endParaRPr>
                    </a:p>
                  </a:txBody>
                  <a:tcPr>
                    <a:solidFill>
                      <a:schemeClr val="accent6">
                        <a:lumMod val="40000"/>
                        <a:lumOff val="60000"/>
                      </a:schemeClr>
                    </a:solidFill>
                  </a:tcPr>
                </a:tc>
                <a:tc>
                  <a:txBody>
                    <a:bodyPr/>
                    <a:lstStyle/>
                    <a:p>
                      <a:pPr algn="ctr"/>
                      <a:r>
                        <a:rPr lang="de-DE" sz="1800" b="1" dirty="0" smtClean="0">
                          <a:solidFill>
                            <a:srgbClr val="00B050"/>
                          </a:solidFill>
                          <a:latin typeface="+mn-lt"/>
                        </a:rPr>
                        <a:t>   - 428 €</a:t>
                      </a:r>
                      <a:endParaRPr lang="de-DE" sz="1800" b="1" dirty="0">
                        <a:solidFill>
                          <a:srgbClr val="00B050"/>
                        </a:solidFill>
                        <a:latin typeface="+mn-lt"/>
                      </a:endParaRPr>
                    </a:p>
                  </a:txBody>
                  <a:tcPr>
                    <a:solidFill>
                      <a:schemeClr val="accent6">
                        <a:lumMod val="40000"/>
                        <a:lumOff val="60000"/>
                      </a:schemeClr>
                    </a:solidFill>
                  </a:tcPr>
                </a:tc>
                <a:tc>
                  <a:txBody>
                    <a:bodyPr/>
                    <a:lstStyle/>
                    <a:p>
                      <a:pPr algn="ctr"/>
                      <a:r>
                        <a:rPr lang="de-DE" sz="1800" dirty="0" smtClean="0">
                          <a:solidFill>
                            <a:schemeClr val="tx1">
                              <a:lumMod val="85000"/>
                              <a:lumOff val="15000"/>
                            </a:schemeClr>
                          </a:solidFill>
                          <a:latin typeface="+mn-lt"/>
                        </a:rPr>
                        <a:t>3</a:t>
                      </a:r>
                      <a:endParaRPr lang="de-DE" sz="1800" dirty="0">
                        <a:solidFill>
                          <a:schemeClr val="tx1">
                            <a:lumMod val="85000"/>
                            <a:lumOff val="15000"/>
                          </a:schemeClr>
                        </a:solidFill>
                        <a:latin typeface="+mn-lt"/>
                      </a:endParaRPr>
                    </a:p>
                  </a:txBody>
                  <a:tcPr>
                    <a:solidFill>
                      <a:schemeClr val="accent6">
                        <a:lumMod val="40000"/>
                        <a:lumOff val="60000"/>
                      </a:schemeClr>
                    </a:solidFill>
                  </a:tcPr>
                </a:tc>
                <a:extLst>
                  <a:ext uri="{0D108BD9-81ED-4DB2-BD59-A6C34878D82A}">
                    <a16:rowId xmlns:a16="http://schemas.microsoft.com/office/drawing/2014/main" val="289704196"/>
                  </a:ext>
                </a:extLst>
              </a:tr>
              <a:tr h="370840">
                <a:tc>
                  <a:txBody>
                    <a:bodyPr/>
                    <a:lstStyle/>
                    <a:p>
                      <a:r>
                        <a:rPr lang="de-DE" sz="1800" dirty="0" err="1" smtClean="0">
                          <a:solidFill>
                            <a:schemeClr val="tx1">
                              <a:lumMod val="85000"/>
                              <a:lumOff val="15000"/>
                            </a:schemeClr>
                          </a:solidFill>
                          <a:latin typeface="+mn-lt"/>
                        </a:rPr>
                        <a:t>Jardiniers</a:t>
                      </a:r>
                      <a:endParaRPr lang="de-DE" sz="1800" dirty="0">
                        <a:solidFill>
                          <a:schemeClr val="tx1">
                            <a:lumMod val="85000"/>
                            <a:lumOff val="15000"/>
                          </a:schemeClr>
                        </a:solidFill>
                        <a:latin typeface="+mn-lt"/>
                      </a:endParaRPr>
                    </a:p>
                  </a:txBody>
                  <a:tcPr>
                    <a:solidFill>
                      <a:schemeClr val="accent6">
                        <a:lumMod val="20000"/>
                        <a:lumOff val="80000"/>
                      </a:schemeClr>
                    </a:solidFill>
                  </a:tcPr>
                </a:tc>
                <a:tc>
                  <a:txBody>
                    <a:bodyPr/>
                    <a:lstStyle/>
                    <a:p>
                      <a:pPr algn="ctr"/>
                      <a:r>
                        <a:rPr lang="de-DE" sz="1800" dirty="0" smtClean="0">
                          <a:solidFill>
                            <a:schemeClr val="tx1"/>
                          </a:solidFill>
                          <a:latin typeface="+mn-lt"/>
                        </a:rPr>
                        <a:t>13.959 €</a:t>
                      </a:r>
                      <a:endParaRPr lang="de-DE" sz="1800" dirty="0">
                        <a:solidFill>
                          <a:schemeClr val="tx1"/>
                        </a:solidFill>
                        <a:latin typeface="+mn-lt"/>
                      </a:endParaRPr>
                    </a:p>
                  </a:txBody>
                  <a:tcPr>
                    <a:solidFill>
                      <a:schemeClr val="accent6">
                        <a:lumMod val="20000"/>
                        <a:lumOff val="80000"/>
                      </a:schemeClr>
                    </a:solidFill>
                  </a:tcPr>
                </a:tc>
                <a:tc>
                  <a:txBody>
                    <a:bodyPr/>
                    <a:lstStyle/>
                    <a:p>
                      <a:pPr algn="ctr"/>
                      <a:r>
                        <a:rPr lang="de-DE" sz="1800" dirty="0" smtClean="0">
                          <a:solidFill>
                            <a:schemeClr val="tx1"/>
                          </a:solidFill>
                          <a:latin typeface="+mn-lt"/>
                        </a:rPr>
                        <a:t>11.956</a:t>
                      </a:r>
                      <a:r>
                        <a:rPr lang="de-DE" sz="1800" baseline="0" dirty="0" smtClean="0">
                          <a:solidFill>
                            <a:schemeClr val="tx1"/>
                          </a:solidFill>
                          <a:latin typeface="+mn-lt"/>
                        </a:rPr>
                        <a:t> €</a:t>
                      </a:r>
                      <a:endParaRPr lang="de-DE" sz="1800" dirty="0">
                        <a:solidFill>
                          <a:schemeClr val="tx1"/>
                        </a:solidFill>
                        <a:latin typeface="+mn-lt"/>
                      </a:endParaRPr>
                    </a:p>
                  </a:txBody>
                  <a:tcPr>
                    <a:solidFill>
                      <a:schemeClr val="accent6">
                        <a:lumMod val="20000"/>
                        <a:lumOff val="80000"/>
                      </a:schemeClr>
                    </a:solidFill>
                  </a:tcPr>
                </a:tc>
                <a:tc>
                  <a:txBody>
                    <a:bodyPr/>
                    <a:lstStyle/>
                    <a:p>
                      <a:pPr algn="ctr"/>
                      <a:r>
                        <a:rPr lang="de-DE" sz="1800" dirty="0" smtClean="0">
                          <a:solidFill>
                            <a:schemeClr val="tx1">
                              <a:lumMod val="85000"/>
                              <a:lumOff val="15000"/>
                            </a:schemeClr>
                          </a:solidFill>
                          <a:latin typeface="+mn-lt"/>
                        </a:rPr>
                        <a:t> </a:t>
                      </a:r>
                      <a:r>
                        <a:rPr lang="de-DE" sz="1800" dirty="0" smtClean="0">
                          <a:solidFill>
                            <a:schemeClr val="tx1"/>
                          </a:solidFill>
                          <a:latin typeface="+mn-lt"/>
                        </a:rPr>
                        <a:t> 2.002 €</a:t>
                      </a:r>
                      <a:endParaRPr lang="de-DE" sz="1800" dirty="0">
                        <a:solidFill>
                          <a:schemeClr val="tx1"/>
                        </a:solidFill>
                        <a:latin typeface="+mn-lt"/>
                      </a:endParaRPr>
                    </a:p>
                  </a:txBody>
                  <a:tcPr>
                    <a:solidFill>
                      <a:schemeClr val="accent6">
                        <a:lumMod val="20000"/>
                        <a:lumOff val="80000"/>
                      </a:schemeClr>
                    </a:solidFill>
                  </a:tcPr>
                </a:tc>
                <a:tc>
                  <a:txBody>
                    <a:bodyPr/>
                    <a:lstStyle/>
                    <a:p>
                      <a:pPr algn="ctr"/>
                      <a:r>
                        <a:rPr lang="de-DE" sz="1800" dirty="0" smtClean="0">
                          <a:solidFill>
                            <a:schemeClr val="tx1">
                              <a:lumMod val="85000"/>
                              <a:lumOff val="15000"/>
                            </a:schemeClr>
                          </a:solidFill>
                          <a:latin typeface="+mn-lt"/>
                        </a:rPr>
                        <a:t>3</a:t>
                      </a:r>
                      <a:endParaRPr lang="de-DE" sz="1800" dirty="0">
                        <a:solidFill>
                          <a:schemeClr val="tx1">
                            <a:lumMod val="85000"/>
                            <a:lumOff val="15000"/>
                          </a:schemeClr>
                        </a:solidFill>
                        <a:latin typeface="+mn-lt"/>
                      </a:endParaRPr>
                    </a:p>
                  </a:txBody>
                  <a:tcPr>
                    <a:solidFill>
                      <a:schemeClr val="accent6">
                        <a:lumMod val="20000"/>
                        <a:lumOff val="80000"/>
                      </a:schemeClr>
                    </a:solidFill>
                  </a:tcPr>
                </a:tc>
                <a:extLst>
                  <a:ext uri="{0D108BD9-81ED-4DB2-BD59-A6C34878D82A}">
                    <a16:rowId xmlns:a16="http://schemas.microsoft.com/office/drawing/2014/main" val="2592279014"/>
                  </a:ext>
                </a:extLst>
              </a:tr>
              <a:tr h="370840">
                <a:tc>
                  <a:txBody>
                    <a:bodyPr/>
                    <a:lstStyle/>
                    <a:p>
                      <a:r>
                        <a:rPr lang="de-DE" sz="1800" dirty="0" smtClean="0">
                          <a:solidFill>
                            <a:schemeClr val="tx1">
                              <a:lumMod val="85000"/>
                              <a:lumOff val="15000"/>
                            </a:schemeClr>
                          </a:solidFill>
                          <a:latin typeface="+mn-lt"/>
                        </a:rPr>
                        <a:t>Boulangers</a:t>
                      </a:r>
                      <a:endParaRPr lang="de-DE" sz="1800" dirty="0">
                        <a:solidFill>
                          <a:schemeClr val="tx1">
                            <a:lumMod val="85000"/>
                            <a:lumOff val="15000"/>
                          </a:schemeClr>
                        </a:solidFill>
                        <a:latin typeface="+mn-lt"/>
                      </a:endParaRPr>
                    </a:p>
                  </a:txBody>
                  <a:tcPr>
                    <a:solidFill>
                      <a:schemeClr val="accent6">
                        <a:lumMod val="40000"/>
                        <a:lumOff val="60000"/>
                      </a:schemeClr>
                    </a:solidFill>
                  </a:tcPr>
                </a:tc>
                <a:tc>
                  <a:txBody>
                    <a:bodyPr/>
                    <a:lstStyle/>
                    <a:p>
                      <a:pPr algn="ctr"/>
                      <a:r>
                        <a:rPr lang="de-DE" sz="1800" dirty="0" smtClean="0">
                          <a:solidFill>
                            <a:schemeClr val="tx1"/>
                          </a:solidFill>
                          <a:latin typeface="+mn-lt"/>
                        </a:rPr>
                        <a:t>12.572 €</a:t>
                      </a:r>
                      <a:endParaRPr lang="de-DE" sz="1800" dirty="0">
                        <a:solidFill>
                          <a:schemeClr val="tx1"/>
                        </a:solidFill>
                        <a:latin typeface="+mn-lt"/>
                      </a:endParaRPr>
                    </a:p>
                  </a:txBody>
                  <a:tcPr>
                    <a:solidFill>
                      <a:schemeClr val="accent6">
                        <a:lumMod val="40000"/>
                        <a:lumOff val="60000"/>
                      </a:schemeClr>
                    </a:solidFill>
                  </a:tcPr>
                </a:tc>
                <a:tc>
                  <a:txBody>
                    <a:bodyPr/>
                    <a:lstStyle/>
                    <a:p>
                      <a:pPr algn="ctr"/>
                      <a:r>
                        <a:rPr lang="de-DE" sz="1800" dirty="0" smtClean="0">
                          <a:solidFill>
                            <a:schemeClr val="tx1"/>
                          </a:solidFill>
                          <a:latin typeface="+mn-lt"/>
                        </a:rPr>
                        <a:t>15.818 €</a:t>
                      </a:r>
                      <a:endParaRPr lang="de-DE" sz="1800" dirty="0">
                        <a:solidFill>
                          <a:schemeClr val="tx1"/>
                        </a:solidFill>
                        <a:latin typeface="+mn-lt"/>
                      </a:endParaRPr>
                    </a:p>
                  </a:txBody>
                  <a:tcPr>
                    <a:solidFill>
                      <a:schemeClr val="accent6">
                        <a:lumMod val="40000"/>
                        <a:lumOff val="60000"/>
                      </a:schemeClr>
                    </a:solidFill>
                  </a:tcPr>
                </a:tc>
                <a:tc>
                  <a:txBody>
                    <a:bodyPr/>
                    <a:lstStyle/>
                    <a:p>
                      <a:pPr algn="ctr"/>
                      <a:r>
                        <a:rPr lang="de-DE" sz="1800" b="1" dirty="0" smtClean="0">
                          <a:solidFill>
                            <a:srgbClr val="00B050"/>
                          </a:solidFill>
                          <a:latin typeface="+mn-lt"/>
                        </a:rPr>
                        <a:t>- 3.246 €</a:t>
                      </a:r>
                      <a:endParaRPr lang="de-DE" sz="1800" b="1" dirty="0">
                        <a:solidFill>
                          <a:srgbClr val="00B050"/>
                        </a:solidFill>
                        <a:latin typeface="+mn-lt"/>
                      </a:endParaRPr>
                    </a:p>
                  </a:txBody>
                  <a:tcPr>
                    <a:solidFill>
                      <a:schemeClr val="accent6">
                        <a:lumMod val="40000"/>
                        <a:lumOff val="60000"/>
                      </a:schemeClr>
                    </a:solidFill>
                  </a:tcPr>
                </a:tc>
                <a:tc>
                  <a:txBody>
                    <a:bodyPr/>
                    <a:lstStyle/>
                    <a:p>
                      <a:pPr algn="ctr"/>
                      <a:r>
                        <a:rPr lang="de-DE" sz="1800" dirty="0" smtClean="0">
                          <a:solidFill>
                            <a:schemeClr val="tx1">
                              <a:lumMod val="85000"/>
                              <a:lumOff val="15000"/>
                            </a:schemeClr>
                          </a:solidFill>
                          <a:latin typeface="+mn-lt"/>
                        </a:rPr>
                        <a:t>3</a:t>
                      </a:r>
                      <a:endParaRPr lang="de-DE" sz="1800" dirty="0">
                        <a:solidFill>
                          <a:schemeClr val="tx1">
                            <a:lumMod val="85000"/>
                            <a:lumOff val="15000"/>
                          </a:schemeClr>
                        </a:solidFill>
                        <a:latin typeface="+mn-lt"/>
                      </a:endParaRPr>
                    </a:p>
                  </a:txBody>
                  <a:tcPr>
                    <a:solidFill>
                      <a:schemeClr val="accent6">
                        <a:lumMod val="40000"/>
                        <a:lumOff val="60000"/>
                      </a:schemeClr>
                    </a:solidFill>
                  </a:tcPr>
                </a:tc>
                <a:extLst>
                  <a:ext uri="{0D108BD9-81ED-4DB2-BD59-A6C34878D82A}">
                    <a16:rowId xmlns:a16="http://schemas.microsoft.com/office/drawing/2014/main" val="3010228911"/>
                  </a:ext>
                </a:extLst>
              </a:tr>
            </a:tbl>
          </a:graphicData>
        </a:graphic>
      </p:graphicFrame>
    </p:spTree>
    <p:extLst>
      <p:ext uri="{BB962C8B-B14F-4D97-AF65-F5344CB8AC3E}">
        <p14:creationId xmlns:p14="http://schemas.microsoft.com/office/powerpoint/2010/main" val="3063429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Line 28"/>
          <p:cNvSpPr>
            <a:spLocks noChangeShapeType="1"/>
          </p:cNvSpPr>
          <p:nvPr/>
        </p:nvSpPr>
        <p:spPr bwMode="auto">
          <a:xfrm>
            <a:off x="4400120" y="1228591"/>
            <a:ext cx="6977" cy="1419938"/>
          </a:xfrm>
          <a:prstGeom prst="line">
            <a:avLst/>
          </a:prstGeom>
          <a:noFill/>
          <a:ln w="19050" cap="sq">
            <a:solidFill>
              <a:schemeClr val="tx2">
                <a:lumMod val="75000"/>
              </a:schemeClr>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30" name="Text Box 1"/>
          <p:cNvSpPr txBox="1">
            <a:spLocks noChangeArrowheads="1"/>
          </p:cNvSpPr>
          <p:nvPr/>
        </p:nvSpPr>
        <p:spPr bwMode="auto">
          <a:xfrm>
            <a:off x="1376363" y="1992313"/>
            <a:ext cx="59150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2533" name="Rectangle 4"/>
          <p:cNvSpPr>
            <a:spLocks noChangeArrowheads="1"/>
          </p:cNvSpPr>
          <p:nvPr/>
        </p:nvSpPr>
        <p:spPr bwMode="auto">
          <a:xfrm>
            <a:off x="6453188" y="6381750"/>
            <a:ext cx="2690812"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2550" name="Line 28"/>
          <p:cNvSpPr>
            <a:spLocks noChangeShapeType="1"/>
          </p:cNvSpPr>
          <p:nvPr/>
        </p:nvSpPr>
        <p:spPr bwMode="auto">
          <a:xfrm flipH="1">
            <a:off x="4405445" y="2700731"/>
            <a:ext cx="11113" cy="3573024"/>
          </a:xfrm>
          <a:prstGeom prst="line">
            <a:avLst/>
          </a:prstGeom>
          <a:noFill/>
          <a:ln w="19050" cap="sq">
            <a:solidFill>
              <a:schemeClr val="tx2">
                <a:lumMod val="75000"/>
              </a:schemeClr>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52" name="Rectangle 30"/>
          <p:cNvSpPr>
            <a:spLocks noChangeArrowheads="1"/>
          </p:cNvSpPr>
          <p:nvPr/>
        </p:nvSpPr>
        <p:spPr bwMode="auto">
          <a:xfrm>
            <a:off x="3358390" y="6248304"/>
            <a:ext cx="2145816" cy="351739"/>
          </a:xfrm>
          <a:prstGeom prst="rect">
            <a:avLst/>
          </a:prstGeom>
          <a:solidFill>
            <a:srgbClr val="FFFEBA"/>
          </a:solidFill>
          <a:ln w="9360" cap="sq">
            <a:solidFill>
              <a:srgbClr val="FFC000"/>
            </a:solidFill>
            <a:miter lim="800000"/>
            <a:headEnd/>
            <a:tailEnd/>
          </a:ln>
          <a:effectLst/>
          <a:extLst/>
        </p:spPr>
        <p:txBody>
          <a:bodyPr wrap="none" lIns="36000" tIns="36000" rIns="36000" bIns="36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300"/>
              </a:spcBef>
              <a:buClrTx/>
              <a:buFontTx/>
              <a:buNone/>
            </a:pPr>
            <a:r>
              <a:rPr lang="en-GB" altLang="de-DE" sz="1300" dirty="0" err="1">
                <a:solidFill>
                  <a:schemeClr val="accent6">
                    <a:lumMod val="75000"/>
                  </a:schemeClr>
                </a:solidFill>
                <a:cs typeface="Arial" charset="0"/>
              </a:rPr>
              <a:t>Soin</a:t>
            </a:r>
            <a:r>
              <a:rPr lang="en-GB" altLang="de-DE" sz="1300" dirty="0">
                <a:solidFill>
                  <a:schemeClr val="accent6">
                    <a:lumMod val="75000"/>
                  </a:schemeClr>
                </a:solidFill>
                <a:cs typeface="Arial" charset="0"/>
              </a:rPr>
              <a:t> d</a:t>
            </a:r>
            <a:r>
              <a:rPr lang="en-GB" altLang="de-DE" sz="1300" dirty="0" smtClean="0">
                <a:solidFill>
                  <a:schemeClr val="accent6">
                    <a:lumMod val="75000"/>
                  </a:schemeClr>
                </a:solidFill>
                <a:cs typeface="Arial" charset="0"/>
              </a:rPr>
              <a:t>e </a:t>
            </a:r>
            <a:r>
              <a:rPr lang="en-GB" altLang="de-DE" sz="1300" dirty="0" err="1" smtClean="0">
                <a:solidFill>
                  <a:schemeClr val="accent6">
                    <a:lumMod val="75000"/>
                  </a:schemeClr>
                </a:solidFill>
                <a:cs typeface="Arial" charset="0"/>
              </a:rPr>
              <a:t>l’image</a:t>
            </a:r>
            <a:r>
              <a:rPr lang="en-GB" altLang="de-DE" sz="1300" dirty="0" smtClean="0">
                <a:solidFill>
                  <a:schemeClr val="accent6">
                    <a:lumMod val="75000"/>
                  </a:schemeClr>
                </a:solidFill>
                <a:cs typeface="Arial" charset="0"/>
              </a:rPr>
              <a:t> (RSE)</a:t>
            </a:r>
            <a:endParaRPr lang="en-GB" altLang="de-DE" sz="1300" b="1" dirty="0" smtClean="0">
              <a:solidFill>
                <a:schemeClr val="accent6">
                  <a:lumMod val="75000"/>
                </a:schemeClr>
              </a:solidFill>
              <a:cs typeface="Arial" charset="0"/>
            </a:endParaRPr>
          </a:p>
        </p:txBody>
      </p:sp>
      <p:sp>
        <p:nvSpPr>
          <p:cNvPr id="22553" name="Rectangle 31"/>
          <p:cNvSpPr>
            <a:spLocks noChangeArrowheads="1"/>
          </p:cNvSpPr>
          <p:nvPr/>
        </p:nvSpPr>
        <p:spPr bwMode="auto">
          <a:xfrm>
            <a:off x="1565254" y="1695530"/>
            <a:ext cx="5691074" cy="608319"/>
          </a:xfrm>
          <a:prstGeom prst="rect">
            <a:avLst/>
          </a:prstGeom>
          <a:solidFill>
            <a:srgbClr val="D9F5DC"/>
          </a:solidFill>
          <a:ln w="38100" cap="sq">
            <a:solidFill>
              <a:schemeClr val="accent5">
                <a:lumMod val="75000"/>
              </a:schemeClr>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75"/>
              </a:spcBef>
              <a:buClrTx/>
              <a:buFontTx/>
              <a:buNone/>
            </a:pPr>
            <a:r>
              <a:rPr lang="en-GB" altLang="de-DE" sz="1600" b="1" dirty="0" smtClean="0">
                <a:solidFill>
                  <a:schemeClr val="accent5">
                    <a:lumMod val="50000"/>
                  </a:schemeClr>
                </a:solidFill>
                <a:cs typeface="Arial" charset="0"/>
              </a:rPr>
              <a:t>Après et pendant la formation (à long </a:t>
            </a:r>
            <a:r>
              <a:rPr lang="en-GB" altLang="de-DE" sz="1600" b="1" dirty="0" err="1" smtClean="0">
                <a:solidFill>
                  <a:schemeClr val="accent5">
                    <a:lumMod val="50000"/>
                  </a:schemeClr>
                </a:solidFill>
                <a:cs typeface="Arial" charset="0"/>
              </a:rPr>
              <a:t>terme</a:t>
            </a:r>
            <a:r>
              <a:rPr lang="en-GB" altLang="de-DE" sz="1600" b="1" dirty="0" smtClean="0">
                <a:solidFill>
                  <a:schemeClr val="accent5">
                    <a:lumMod val="50000"/>
                  </a:schemeClr>
                </a:solidFill>
                <a:cs typeface="Arial" charset="0"/>
              </a:rPr>
              <a:t>)</a:t>
            </a:r>
            <a:endParaRPr lang="en-GB" altLang="de-DE" sz="1600" b="1" dirty="0">
              <a:solidFill>
                <a:schemeClr val="accent5">
                  <a:lumMod val="50000"/>
                </a:schemeClr>
              </a:solidFill>
              <a:cs typeface="Arial" charset="0"/>
            </a:endParaRPr>
          </a:p>
        </p:txBody>
      </p:sp>
      <p:sp>
        <p:nvSpPr>
          <p:cNvPr id="22554" name="Rectangle 32"/>
          <p:cNvSpPr>
            <a:spLocks noChangeArrowheads="1"/>
          </p:cNvSpPr>
          <p:nvPr/>
        </p:nvSpPr>
        <p:spPr bwMode="auto">
          <a:xfrm>
            <a:off x="3357383" y="2527358"/>
            <a:ext cx="2145818" cy="753485"/>
          </a:xfrm>
          <a:prstGeom prst="rect">
            <a:avLst/>
          </a:prstGeom>
          <a:solidFill>
            <a:srgbClr val="FFFEBA"/>
          </a:solidFill>
          <a:ln w="38100" cap="sq">
            <a:solidFill>
              <a:srgbClr val="FFC000"/>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buClrTx/>
              <a:buFontTx/>
              <a:buNone/>
            </a:pPr>
            <a:r>
              <a:rPr lang="fr-FR" altLang="de-DE" sz="1450" b="1" dirty="0">
                <a:solidFill>
                  <a:schemeClr val="accent6">
                    <a:lumMod val="75000"/>
                  </a:schemeClr>
                </a:solidFill>
                <a:cs typeface="Arial" charset="0"/>
              </a:rPr>
              <a:t>Facteurs de bénéfices non mesurables</a:t>
            </a:r>
            <a:endParaRPr lang="en-GB" altLang="de-DE" sz="1450" b="1" dirty="0">
              <a:solidFill>
                <a:schemeClr val="accent6">
                  <a:lumMod val="75000"/>
                </a:schemeClr>
              </a:solidFill>
              <a:cs typeface="Arial" charset="0"/>
            </a:endParaRPr>
          </a:p>
        </p:txBody>
      </p:sp>
      <p:sp>
        <p:nvSpPr>
          <p:cNvPr id="22555" name="Rectangle 33"/>
          <p:cNvSpPr>
            <a:spLocks noChangeArrowheads="1"/>
          </p:cNvSpPr>
          <p:nvPr/>
        </p:nvSpPr>
        <p:spPr bwMode="auto">
          <a:xfrm>
            <a:off x="3357383" y="3480558"/>
            <a:ext cx="2145816" cy="945003"/>
          </a:xfrm>
          <a:prstGeom prst="rect">
            <a:avLst/>
          </a:prstGeom>
          <a:solidFill>
            <a:srgbClr val="FFFEBA"/>
          </a:solidFill>
          <a:ln w="12600" cap="sq">
            <a:solidFill>
              <a:srgbClr val="FFC000"/>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lvl="0" algn="ctr" eaLnBrk="1" hangingPunct="1">
              <a:spcBef>
                <a:spcPts val="813"/>
              </a:spcBef>
              <a:tabLst/>
            </a:pPr>
            <a:r>
              <a:rPr lang="en-GB" altLang="de-DE" sz="1300" dirty="0" smtClean="0">
                <a:solidFill>
                  <a:schemeClr val="accent6">
                    <a:lumMod val="75000"/>
                  </a:schemeClr>
                </a:solidFill>
                <a:latin typeface="Arial" panose="020B0604020202020204" pitchFamily="34" charset="0"/>
                <a:cs typeface="Arial" panose="020B0604020202020204" pitchFamily="34" charset="0"/>
              </a:rPr>
              <a:t>Formation sur </a:t>
            </a:r>
            <a:r>
              <a:rPr lang="en-GB" altLang="de-DE" sz="1300" dirty="0" err="1" smtClean="0">
                <a:solidFill>
                  <a:schemeClr val="accent6">
                    <a:lumMod val="75000"/>
                  </a:schemeClr>
                </a:solidFill>
                <a:latin typeface="Arial" panose="020B0604020202020204" pitchFamily="34" charset="0"/>
                <a:cs typeface="Arial" panose="020B0604020202020204" pitchFamily="34" charset="0"/>
              </a:rPr>
              <a:t>mesure</a:t>
            </a:r>
            <a:r>
              <a:rPr lang="en-GB" altLang="de-DE" sz="1300" dirty="0" smtClean="0">
                <a:solidFill>
                  <a:schemeClr val="accent6">
                    <a:lumMod val="75000"/>
                  </a:schemeClr>
                </a:solidFill>
                <a:latin typeface="Arial" panose="020B0604020202020204" pitchFamily="34" charset="0"/>
                <a:cs typeface="Arial" panose="020B0604020202020204" pitchFamily="34" charset="0"/>
              </a:rPr>
              <a:t/>
            </a:r>
            <a:br>
              <a:rPr lang="en-GB" altLang="de-DE" sz="1300" dirty="0" smtClean="0">
                <a:solidFill>
                  <a:schemeClr val="accent6">
                    <a:lumMod val="75000"/>
                  </a:schemeClr>
                </a:solidFill>
                <a:latin typeface="Arial" panose="020B0604020202020204" pitchFamily="34" charset="0"/>
                <a:cs typeface="Arial" panose="020B0604020202020204" pitchFamily="34" charset="0"/>
              </a:rPr>
            </a:br>
            <a:r>
              <a:rPr lang="en-GB" altLang="de-DE" sz="1300" dirty="0" smtClean="0">
                <a:solidFill>
                  <a:schemeClr val="accent6">
                    <a:lumMod val="75000"/>
                  </a:schemeClr>
                </a:solidFill>
                <a:latin typeface="Arial" panose="020B0604020202020204" pitchFamily="34" charset="0"/>
                <a:cs typeface="Arial" panose="020B0604020202020204" pitchFamily="34" charset="0"/>
                <a:sym typeface="Wingdings" panose="05000000000000000000" pitchFamily="2" charset="2"/>
              </a:rPr>
              <a:t></a:t>
            </a:r>
            <a:r>
              <a:rPr lang="en-GB" altLang="de-DE" sz="1300" dirty="0" smtClean="0">
                <a:solidFill>
                  <a:schemeClr val="accent6">
                    <a:lumMod val="75000"/>
                  </a:schemeClr>
                </a:solidFill>
                <a:latin typeface="Arial" panose="020B0604020202020204" pitchFamily="34" charset="0"/>
                <a:cs typeface="Arial" panose="020B0604020202020204" pitchFamily="34" charset="0"/>
              </a:rPr>
              <a:t> </a:t>
            </a:r>
            <a:r>
              <a:rPr lang="fr-FR" altLang="de-DE" sz="1300" dirty="0">
                <a:solidFill>
                  <a:schemeClr val="accent6">
                    <a:lumMod val="75000"/>
                  </a:schemeClr>
                </a:solidFill>
                <a:latin typeface="Arial" panose="020B0604020202020204" pitchFamily="34" charset="0"/>
                <a:cs typeface="Arial" panose="020B0604020202020204" pitchFamily="34" charset="0"/>
              </a:rPr>
              <a:t>Développement de compétences spécifiques à l'entreprise </a:t>
            </a:r>
            <a:endParaRPr lang="en-GB" altLang="de-DE" sz="1300" dirty="0">
              <a:solidFill>
                <a:schemeClr val="accent6">
                  <a:lumMod val="75000"/>
                </a:schemeClr>
              </a:solidFill>
              <a:latin typeface="Arial" panose="020B0604020202020204" pitchFamily="34" charset="0"/>
              <a:cs typeface="Arial" panose="020B0604020202020204" pitchFamily="34" charset="0"/>
            </a:endParaRPr>
          </a:p>
        </p:txBody>
      </p:sp>
      <p:sp>
        <p:nvSpPr>
          <p:cNvPr id="22556" name="Rectangle 34"/>
          <p:cNvSpPr>
            <a:spLocks noChangeArrowheads="1"/>
          </p:cNvSpPr>
          <p:nvPr/>
        </p:nvSpPr>
        <p:spPr bwMode="auto">
          <a:xfrm>
            <a:off x="3357384" y="4505721"/>
            <a:ext cx="2141399" cy="515563"/>
          </a:xfrm>
          <a:prstGeom prst="rect">
            <a:avLst/>
          </a:prstGeom>
          <a:solidFill>
            <a:srgbClr val="FFFEBA"/>
          </a:solidFill>
          <a:ln w="12600" cap="sq">
            <a:solidFill>
              <a:srgbClr val="FFC000"/>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smtClean="0">
                <a:solidFill>
                  <a:schemeClr val="accent6">
                    <a:lumMod val="75000"/>
                  </a:schemeClr>
                </a:solidFill>
                <a:cs typeface="Arial" charset="0"/>
              </a:rPr>
              <a:t>Selection </a:t>
            </a:r>
            <a:r>
              <a:rPr lang="en-GB" altLang="de-DE" sz="1300" dirty="0" smtClean="0">
                <a:solidFill>
                  <a:schemeClr val="accent6">
                    <a:lumMod val="75000"/>
                  </a:schemeClr>
                </a:solidFill>
                <a:cs typeface="Arial" charset="0"/>
                <a:sym typeface="Wingdings" panose="05000000000000000000" pitchFamily="2" charset="2"/>
              </a:rPr>
              <a:t></a:t>
            </a:r>
            <a:r>
              <a:rPr lang="en-GB" altLang="de-DE" sz="1300" dirty="0" smtClean="0">
                <a:solidFill>
                  <a:schemeClr val="accent6">
                    <a:lumMod val="75000"/>
                  </a:schemeClr>
                </a:solidFill>
                <a:cs typeface="Arial" charset="0"/>
              </a:rPr>
              <a:t> </a:t>
            </a:r>
            <a:r>
              <a:rPr lang="en-GB" altLang="de-DE" sz="1300" dirty="0" err="1">
                <a:solidFill>
                  <a:schemeClr val="accent6">
                    <a:lumMod val="75000"/>
                  </a:schemeClr>
                </a:solidFill>
                <a:cs typeface="Arial" charset="0"/>
              </a:rPr>
              <a:t>Eviter</a:t>
            </a:r>
            <a:r>
              <a:rPr lang="en-GB" altLang="de-DE" sz="1300" dirty="0">
                <a:solidFill>
                  <a:schemeClr val="accent6">
                    <a:lumMod val="75000"/>
                  </a:schemeClr>
                </a:solidFill>
                <a:cs typeface="Arial" charset="0"/>
              </a:rPr>
              <a:t> les </a:t>
            </a:r>
            <a:r>
              <a:rPr lang="en-GB" altLang="de-DE" sz="1300" dirty="0" err="1" smtClean="0">
                <a:solidFill>
                  <a:schemeClr val="accent6">
                    <a:lumMod val="75000"/>
                  </a:schemeClr>
                </a:solidFill>
                <a:cs typeface="Arial" charset="0"/>
              </a:rPr>
              <a:t>erreurs</a:t>
            </a:r>
            <a:r>
              <a:rPr lang="en-GB" altLang="de-DE" sz="1300" dirty="0" smtClean="0">
                <a:solidFill>
                  <a:schemeClr val="accent6">
                    <a:lumMod val="75000"/>
                  </a:schemeClr>
                </a:solidFill>
                <a:cs typeface="Arial" charset="0"/>
              </a:rPr>
              <a:t> </a:t>
            </a:r>
            <a:r>
              <a:rPr lang="en-GB" altLang="de-DE" sz="1300" dirty="0">
                <a:solidFill>
                  <a:schemeClr val="accent6">
                    <a:lumMod val="75000"/>
                  </a:schemeClr>
                </a:solidFill>
                <a:cs typeface="Arial" charset="0"/>
              </a:rPr>
              <a:t>de </a:t>
            </a:r>
            <a:r>
              <a:rPr lang="en-GB" altLang="de-DE" sz="1300" dirty="0" err="1">
                <a:solidFill>
                  <a:schemeClr val="accent6">
                    <a:lumMod val="75000"/>
                  </a:schemeClr>
                </a:solidFill>
                <a:cs typeface="Arial" charset="0"/>
              </a:rPr>
              <a:t>recrutement</a:t>
            </a:r>
            <a:endParaRPr lang="en-GB" altLang="de-DE" sz="1300" dirty="0">
              <a:solidFill>
                <a:schemeClr val="accent6">
                  <a:lumMod val="75000"/>
                </a:schemeClr>
              </a:solidFill>
              <a:cs typeface="Arial" charset="0"/>
            </a:endParaRPr>
          </a:p>
        </p:txBody>
      </p:sp>
      <p:sp>
        <p:nvSpPr>
          <p:cNvPr id="22557" name="Rectangle 35"/>
          <p:cNvSpPr>
            <a:spLocks noChangeArrowheads="1"/>
          </p:cNvSpPr>
          <p:nvPr/>
        </p:nvSpPr>
        <p:spPr bwMode="auto">
          <a:xfrm>
            <a:off x="3357384" y="5690371"/>
            <a:ext cx="2145816" cy="459317"/>
          </a:xfrm>
          <a:prstGeom prst="rect">
            <a:avLst/>
          </a:prstGeom>
          <a:solidFill>
            <a:srgbClr val="FFFEBA"/>
          </a:solidFill>
          <a:ln w="12600" cap="sq">
            <a:solidFill>
              <a:srgbClr val="FFC000"/>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err="1">
                <a:solidFill>
                  <a:schemeClr val="accent6">
                    <a:lumMod val="75000"/>
                  </a:schemeClr>
                </a:solidFill>
                <a:cs typeface="Arial" charset="0"/>
              </a:rPr>
              <a:t>Meilleure</a:t>
            </a:r>
            <a:r>
              <a:rPr lang="en-GB" altLang="de-DE" sz="1300" dirty="0">
                <a:solidFill>
                  <a:schemeClr val="accent6">
                    <a:lumMod val="75000"/>
                  </a:schemeClr>
                </a:solidFill>
                <a:cs typeface="Arial" charset="0"/>
              </a:rPr>
              <a:t> </a:t>
            </a:r>
            <a:r>
              <a:rPr lang="en-GB" altLang="de-DE" sz="1300" dirty="0" err="1" smtClean="0">
                <a:solidFill>
                  <a:schemeClr val="accent6">
                    <a:lumMod val="75000"/>
                  </a:schemeClr>
                </a:solidFill>
                <a:cs typeface="Arial" charset="0"/>
              </a:rPr>
              <a:t>rétention</a:t>
            </a:r>
            <a:r>
              <a:rPr lang="en-GB" altLang="de-DE" sz="1300" dirty="0" smtClean="0">
                <a:solidFill>
                  <a:schemeClr val="accent6">
                    <a:lumMod val="75000"/>
                  </a:schemeClr>
                </a:solidFill>
                <a:cs typeface="Arial" charset="0"/>
              </a:rPr>
              <a:t/>
            </a:r>
            <a:br>
              <a:rPr lang="en-GB" altLang="de-DE" sz="1300" dirty="0" smtClean="0">
                <a:solidFill>
                  <a:schemeClr val="accent6">
                    <a:lumMod val="75000"/>
                  </a:schemeClr>
                </a:solidFill>
                <a:cs typeface="Arial" charset="0"/>
              </a:rPr>
            </a:br>
            <a:r>
              <a:rPr lang="en-GB" altLang="de-DE" sz="1300" dirty="0" smtClean="0">
                <a:solidFill>
                  <a:schemeClr val="accent6">
                    <a:lumMod val="75000"/>
                  </a:schemeClr>
                </a:solidFill>
                <a:cs typeface="Arial" charset="0"/>
              </a:rPr>
              <a:t> </a:t>
            </a:r>
            <a:r>
              <a:rPr lang="en-GB" altLang="de-DE" sz="1300" dirty="0">
                <a:solidFill>
                  <a:schemeClr val="accent6">
                    <a:lumMod val="75000"/>
                  </a:schemeClr>
                </a:solidFill>
                <a:cs typeface="Arial" charset="0"/>
              </a:rPr>
              <a:t>des </a:t>
            </a:r>
            <a:r>
              <a:rPr lang="en-GB" altLang="de-DE" sz="1300" dirty="0" err="1">
                <a:solidFill>
                  <a:schemeClr val="accent6">
                    <a:lumMod val="75000"/>
                  </a:schemeClr>
                </a:solidFill>
                <a:cs typeface="Arial" charset="0"/>
              </a:rPr>
              <a:t>employés</a:t>
            </a:r>
            <a:endParaRPr lang="en-GB" altLang="de-DE" sz="1300" dirty="0">
              <a:solidFill>
                <a:schemeClr val="accent6">
                  <a:lumMod val="75000"/>
                </a:schemeClr>
              </a:solidFill>
              <a:cs typeface="Arial" charset="0"/>
            </a:endParaRPr>
          </a:p>
        </p:txBody>
      </p:sp>
      <p:sp>
        <p:nvSpPr>
          <p:cNvPr id="23588" name="Rectangle 36"/>
          <p:cNvSpPr>
            <a:spLocks noChangeArrowheads="1"/>
          </p:cNvSpPr>
          <p:nvPr/>
        </p:nvSpPr>
        <p:spPr bwMode="auto">
          <a:xfrm>
            <a:off x="3131840" y="696911"/>
            <a:ext cx="2689678" cy="710717"/>
          </a:xfrm>
          <a:prstGeom prst="rect">
            <a:avLst/>
          </a:prstGeom>
          <a:solidFill>
            <a:srgbClr val="D9F5DC"/>
          </a:solidFill>
          <a:ln w="9360" cap="sq">
            <a:solidFill>
              <a:srgbClr val="000000"/>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1250"/>
              </a:spcBef>
              <a:buClrTx/>
              <a:buFontTx/>
              <a:buNone/>
            </a:pPr>
            <a:r>
              <a:rPr lang="en-GB" altLang="de-DE" sz="2000" b="1" dirty="0" err="1" smtClean="0">
                <a:solidFill>
                  <a:schemeClr val="tx2">
                    <a:lumMod val="50000"/>
                  </a:schemeClr>
                </a:solidFill>
                <a:cs typeface="Arial" charset="0"/>
              </a:rPr>
              <a:t>Avantages</a:t>
            </a:r>
            <a:endParaRPr lang="en-GB" altLang="de-DE" sz="2000" b="1" dirty="0">
              <a:solidFill>
                <a:schemeClr val="tx2">
                  <a:lumMod val="50000"/>
                </a:schemeClr>
              </a:solidFill>
              <a:cs typeface="Arial" charset="0"/>
            </a:endParaRPr>
          </a:p>
        </p:txBody>
      </p:sp>
      <p:sp>
        <p:nvSpPr>
          <p:cNvPr id="43" name="Textfeld 42"/>
          <p:cNvSpPr txBox="1"/>
          <p:nvPr/>
        </p:nvSpPr>
        <p:spPr>
          <a:xfrm>
            <a:off x="-7937" y="52243"/>
            <a:ext cx="5804073" cy="430887"/>
          </a:xfrm>
          <a:prstGeom prst="rect">
            <a:avLst/>
          </a:prstGeom>
          <a:noFill/>
        </p:spPr>
        <p:txBody>
          <a:bodyPr wrap="square" rtlCol="0">
            <a:spAutoFit/>
          </a:bodyPr>
          <a:lstStyle/>
          <a:p>
            <a:r>
              <a:rPr lang="de-DE" sz="2200" b="1" dirty="0" smtClean="0">
                <a:solidFill>
                  <a:schemeClr val="bg1"/>
                </a:solidFill>
              </a:rPr>
              <a:t>3.c </a:t>
            </a:r>
            <a:r>
              <a:rPr lang="fr-FR" sz="2200" b="1" dirty="0">
                <a:solidFill>
                  <a:schemeClr val="bg1"/>
                </a:solidFill>
              </a:rPr>
              <a:t>Quels sont les </a:t>
            </a:r>
            <a:r>
              <a:rPr lang="fr-FR" sz="2200" b="1" dirty="0" smtClean="0">
                <a:solidFill>
                  <a:schemeClr val="bg1"/>
                </a:solidFill>
              </a:rPr>
              <a:t>avantages?</a:t>
            </a:r>
            <a:endParaRPr lang="fr-FR" sz="2200" b="1" dirty="0">
              <a:solidFill>
                <a:schemeClr val="bg1"/>
              </a:solidFill>
            </a:endParaRPr>
          </a:p>
        </p:txBody>
      </p:sp>
      <p:sp>
        <p:nvSpPr>
          <p:cNvPr id="39" name="Rectangle 35"/>
          <p:cNvSpPr>
            <a:spLocks noChangeArrowheads="1"/>
          </p:cNvSpPr>
          <p:nvPr/>
        </p:nvSpPr>
        <p:spPr bwMode="auto">
          <a:xfrm>
            <a:off x="3355175" y="5103586"/>
            <a:ext cx="2145816" cy="510854"/>
          </a:xfrm>
          <a:prstGeom prst="rect">
            <a:avLst/>
          </a:prstGeom>
          <a:solidFill>
            <a:srgbClr val="FFFEBA"/>
          </a:solidFill>
          <a:ln w="12600" cap="sq">
            <a:solidFill>
              <a:srgbClr val="FFC000"/>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err="1" smtClean="0">
                <a:solidFill>
                  <a:schemeClr val="accent6">
                    <a:lumMod val="75000"/>
                  </a:schemeClr>
                </a:solidFill>
                <a:cs typeface="Arial" charset="0"/>
              </a:rPr>
              <a:t>Eviter</a:t>
            </a:r>
            <a:r>
              <a:rPr lang="en-GB" altLang="de-DE" sz="1300" dirty="0" smtClean="0">
                <a:solidFill>
                  <a:schemeClr val="accent6">
                    <a:lumMod val="75000"/>
                  </a:schemeClr>
                </a:solidFill>
                <a:cs typeface="Arial" charset="0"/>
              </a:rPr>
              <a:t> </a:t>
            </a:r>
            <a:r>
              <a:rPr lang="fr-FR" altLang="de-DE" sz="1300" dirty="0" smtClean="0">
                <a:solidFill>
                  <a:schemeClr val="accent6">
                    <a:lumMod val="75000"/>
                  </a:schemeClr>
                </a:solidFill>
                <a:cs typeface="Arial" charset="0"/>
              </a:rPr>
              <a:t>les </a:t>
            </a:r>
            <a:r>
              <a:rPr lang="fr-FR" altLang="de-DE" sz="1300" dirty="0">
                <a:solidFill>
                  <a:schemeClr val="accent6">
                    <a:lumMod val="75000"/>
                  </a:schemeClr>
                </a:solidFill>
                <a:cs typeface="Arial" charset="0"/>
              </a:rPr>
              <a:t>pénuries de travailleurs qualifiés</a:t>
            </a:r>
            <a:r>
              <a:rPr lang="en-GB" altLang="de-DE" sz="1300" dirty="0" smtClean="0">
                <a:solidFill>
                  <a:schemeClr val="accent6">
                    <a:lumMod val="75000"/>
                  </a:schemeClr>
                </a:solidFill>
                <a:cs typeface="Arial" charset="0"/>
              </a:rPr>
              <a:t> </a:t>
            </a:r>
            <a:endParaRPr lang="en-GB" altLang="de-DE" sz="1300" dirty="0">
              <a:solidFill>
                <a:schemeClr val="accent6">
                  <a:lumMod val="75000"/>
                </a:schemeClr>
              </a:solidFill>
              <a:cs typeface="Arial" charset="0"/>
            </a:endParaRPr>
          </a:p>
        </p:txBody>
      </p:sp>
    </p:spTree>
    <p:extLst>
      <p:ext uri="{BB962C8B-B14F-4D97-AF65-F5344CB8AC3E}">
        <p14:creationId xmlns:p14="http://schemas.microsoft.com/office/powerpoint/2010/main" val="330241090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8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55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55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55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55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55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55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55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22550" grpId="0" animBg="1"/>
      <p:bldP spid="22552" grpId="0" animBg="1"/>
      <p:bldP spid="22553" grpId="0" animBg="1"/>
      <p:bldP spid="22554" grpId="0" animBg="1"/>
      <p:bldP spid="22555" grpId="0" animBg="1"/>
      <p:bldP spid="22556" grpId="0" animBg="1"/>
      <p:bldP spid="22557" grpId="0" animBg="1"/>
      <p:bldP spid="23588" grpId="0" animBg="1"/>
      <p:bldP spid="3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611560" y="2439100"/>
            <a:ext cx="8352928" cy="2516073"/>
          </a:xfrm>
          <a:prstGeom prst="rect">
            <a:avLst/>
          </a:prstGeom>
        </p:spPr>
        <p:txBody>
          <a:bodyPr wrap="square">
            <a:spAutoFit/>
          </a:bodyPr>
          <a:lstStyle/>
          <a:p>
            <a:pPr>
              <a:spcAft>
                <a:spcPts val="1200"/>
              </a:spcAft>
              <a:tabLst>
                <a:tab pos="365125" algn="l"/>
              </a:tabLst>
            </a:pPr>
            <a:r>
              <a:rPr lang="en-GB" sz="2800" b="1" dirty="0" smtClean="0">
                <a:solidFill>
                  <a:schemeClr val="tx1">
                    <a:lumMod val="65000"/>
                    <a:lumOff val="35000"/>
                  </a:schemeClr>
                </a:solidFill>
              </a:rPr>
              <a:t>4. </a:t>
            </a:r>
            <a:r>
              <a:rPr lang="fr-FR" sz="2800" b="1" dirty="0">
                <a:solidFill>
                  <a:schemeClr val="tx1">
                    <a:lumMod val="65000"/>
                    <a:lumOff val="35000"/>
                  </a:schemeClr>
                </a:solidFill>
              </a:rPr>
              <a:t>L'embauche est-elle moins chère que la </a:t>
            </a:r>
            <a:r>
              <a:rPr lang="fr-FR" sz="2800" b="1" dirty="0" smtClean="0">
                <a:solidFill>
                  <a:schemeClr val="tx1">
                    <a:lumMod val="65000"/>
                    <a:lumOff val="35000"/>
                  </a:schemeClr>
                </a:solidFill>
              </a:rPr>
              <a:t>formation ?</a:t>
            </a:r>
          </a:p>
          <a:p>
            <a:pPr>
              <a:spcAft>
                <a:spcPts val="300"/>
              </a:spcAft>
              <a:tabLst>
                <a:tab pos="365125" algn="l"/>
                <a:tab pos="714375" algn="l"/>
              </a:tabLst>
            </a:pPr>
            <a:r>
              <a:rPr lang="en-GB" sz="2800" dirty="0" smtClean="0">
                <a:solidFill>
                  <a:schemeClr val="tx1">
                    <a:lumMod val="65000"/>
                    <a:lumOff val="35000"/>
                  </a:schemeClr>
                </a:solidFill>
              </a:rPr>
              <a:t>	a</a:t>
            </a:r>
            <a:r>
              <a:rPr lang="en-GB" sz="2800" dirty="0">
                <a:solidFill>
                  <a:schemeClr val="tx1">
                    <a:lumMod val="65000"/>
                    <a:lumOff val="35000"/>
                  </a:schemeClr>
                </a:solidFill>
              </a:rPr>
              <a:t>) </a:t>
            </a:r>
            <a:r>
              <a:rPr lang="fr-FR" sz="2800" dirty="0">
                <a:solidFill>
                  <a:schemeClr val="tx1">
                    <a:lumMod val="65000"/>
                    <a:lumOff val="35000"/>
                  </a:schemeClr>
                </a:solidFill>
              </a:rPr>
              <a:t>Quels sont les coûts d'embauche de nouveaux </a:t>
            </a:r>
            <a:r>
              <a:rPr lang="fr-FR" sz="2800" dirty="0" smtClean="0">
                <a:solidFill>
                  <a:schemeClr val="tx1">
                    <a:lumMod val="65000"/>
                    <a:lumOff val="35000"/>
                  </a:schemeClr>
                </a:solidFill>
              </a:rPr>
              <a:t>		travailleurs qualifiés ?</a:t>
            </a:r>
            <a:endParaRPr lang="fr-FR" sz="2800" dirty="0">
              <a:solidFill>
                <a:schemeClr val="tx1">
                  <a:lumMod val="65000"/>
                  <a:lumOff val="35000"/>
                </a:schemeClr>
              </a:solidFill>
            </a:endParaRPr>
          </a:p>
          <a:p>
            <a:pPr>
              <a:spcAft>
                <a:spcPts val="600"/>
              </a:spcAft>
              <a:tabLst>
                <a:tab pos="360363" algn="l"/>
              </a:tabLst>
            </a:pPr>
            <a:r>
              <a:rPr lang="en-GB" sz="2800" dirty="0">
                <a:solidFill>
                  <a:schemeClr val="tx1">
                    <a:lumMod val="65000"/>
                    <a:lumOff val="35000"/>
                  </a:schemeClr>
                </a:solidFill>
              </a:rPr>
              <a:t>	</a:t>
            </a:r>
            <a:r>
              <a:rPr lang="en-GB" sz="2800" dirty="0" smtClean="0">
                <a:solidFill>
                  <a:schemeClr val="tx1">
                    <a:lumMod val="65000"/>
                    <a:lumOff val="35000"/>
                  </a:schemeClr>
                </a:solidFill>
              </a:rPr>
              <a:t>b</a:t>
            </a:r>
            <a:r>
              <a:rPr lang="en-GB" sz="2800" dirty="0">
                <a:solidFill>
                  <a:schemeClr val="tx1">
                    <a:lumMod val="65000"/>
                    <a:lumOff val="35000"/>
                  </a:schemeClr>
                </a:solidFill>
              </a:rPr>
              <a:t>) </a:t>
            </a:r>
            <a:r>
              <a:rPr lang="fr-FR" sz="2800" dirty="0">
                <a:solidFill>
                  <a:schemeClr val="tx1">
                    <a:lumMod val="65000"/>
                    <a:lumOff val="35000"/>
                  </a:schemeClr>
                </a:solidFill>
              </a:rPr>
              <a:t>Combien coûte une </a:t>
            </a:r>
            <a:r>
              <a:rPr lang="fr-FR" sz="2800" dirty="0" smtClean="0">
                <a:solidFill>
                  <a:schemeClr val="tx1">
                    <a:lumMod val="65000"/>
                    <a:lumOff val="35000"/>
                  </a:schemeClr>
                </a:solidFill>
              </a:rPr>
              <a:t>embauche ?</a:t>
            </a:r>
            <a:endParaRPr lang="en-GB" sz="2800" dirty="0">
              <a:solidFill>
                <a:schemeClr val="tx1">
                  <a:lumMod val="65000"/>
                  <a:lumOff val="35000"/>
                </a:schemeClr>
              </a:solidFill>
            </a:endParaRPr>
          </a:p>
          <a:p>
            <a:endParaRPr lang="en-GB" sz="2800" b="1" dirty="0">
              <a:solidFill>
                <a:schemeClr val="tx1">
                  <a:lumMod val="65000"/>
                  <a:lumOff val="35000"/>
                </a:schemeClr>
              </a:solidFill>
            </a:endParaRPr>
          </a:p>
        </p:txBody>
      </p:sp>
    </p:spTree>
    <p:extLst>
      <p:ext uri="{BB962C8B-B14F-4D97-AF65-F5344CB8AC3E}">
        <p14:creationId xmlns:p14="http://schemas.microsoft.com/office/powerpoint/2010/main" val="21313854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a:off x="1376363" y="2087563"/>
            <a:ext cx="59150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6627" name="Text Box 2"/>
          <p:cNvSpPr txBox="1">
            <a:spLocks noChangeArrowheads="1"/>
          </p:cNvSpPr>
          <p:nvPr/>
        </p:nvSpPr>
        <p:spPr bwMode="auto">
          <a:xfrm>
            <a:off x="2805113" y="3068638"/>
            <a:ext cx="479107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6628" name="Text Box 3"/>
          <p:cNvSpPr txBox="1">
            <a:spLocks noChangeArrowheads="1"/>
          </p:cNvSpPr>
          <p:nvPr/>
        </p:nvSpPr>
        <p:spPr bwMode="auto">
          <a:xfrm>
            <a:off x="2462213" y="3001963"/>
            <a:ext cx="45720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6629" name="Rectangle 4"/>
          <p:cNvSpPr>
            <a:spLocks noChangeArrowheads="1"/>
          </p:cNvSpPr>
          <p:nvPr/>
        </p:nvSpPr>
        <p:spPr bwMode="auto">
          <a:xfrm>
            <a:off x="6453188" y="6477000"/>
            <a:ext cx="2690812"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6630" name="Rectangle 5"/>
          <p:cNvSpPr>
            <a:spLocks noChangeArrowheads="1"/>
          </p:cNvSpPr>
          <p:nvPr/>
        </p:nvSpPr>
        <p:spPr bwMode="auto">
          <a:xfrm>
            <a:off x="6408738" y="6477000"/>
            <a:ext cx="2628900"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6631" name="Rectangle 6"/>
          <p:cNvSpPr>
            <a:spLocks noChangeArrowheads="1"/>
          </p:cNvSpPr>
          <p:nvPr/>
        </p:nvSpPr>
        <p:spPr bwMode="auto">
          <a:xfrm>
            <a:off x="358534" y="6227802"/>
            <a:ext cx="3205354" cy="427038"/>
          </a:xfrm>
          <a:prstGeom prst="rect">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de-DE" altLang="de-DE" sz="1200" dirty="0" smtClean="0">
                <a:solidFill>
                  <a:schemeClr val="tx1">
                    <a:lumMod val="85000"/>
                    <a:lumOff val="15000"/>
                  </a:schemeClr>
                </a:solidFill>
              </a:rPr>
              <a:t>Source: BIBB-Kosten-Nutzen-Erhebung 2012/13</a:t>
            </a:r>
            <a:endParaRPr lang="de-DE" altLang="de-DE" sz="1200" dirty="0">
              <a:solidFill>
                <a:schemeClr val="tx1">
                  <a:lumMod val="85000"/>
                  <a:lumOff val="15000"/>
                </a:schemeClr>
              </a:solidFill>
            </a:endParaRPr>
          </a:p>
        </p:txBody>
      </p:sp>
      <p:sp>
        <p:nvSpPr>
          <p:cNvPr id="26635" name="Text Box 10"/>
          <p:cNvSpPr txBox="1">
            <a:spLocks noChangeArrowheads="1"/>
          </p:cNvSpPr>
          <p:nvPr/>
        </p:nvSpPr>
        <p:spPr bwMode="auto">
          <a:xfrm>
            <a:off x="357626" y="705157"/>
            <a:ext cx="7094694" cy="77162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eaLnBrk="1" hangingPunct="1">
              <a:spcBef>
                <a:spcPts val="1250"/>
              </a:spcBef>
              <a:buClrTx/>
              <a:buFontTx/>
              <a:buNone/>
            </a:pPr>
            <a:r>
              <a:rPr lang="fr-FR" altLang="de-DE" sz="2200" b="1" dirty="0">
                <a:solidFill>
                  <a:schemeClr val="accent6">
                    <a:lumMod val="75000"/>
                  </a:schemeClr>
                </a:solidFill>
                <a:latin typeface="+mn-lt"/>
                <a:cs typeface="Arial" charset="0"/>
              </a:rPr>
              <a:t>Frais de recrutement d'un </a:t>
            </a:r>
            <a:r>
              <a:rPr lang="fr-FR" altLang="de-DE" sz="2200" b="1" dirty="0" smtClean="0">
                <a:solidFill>
                  <a:schemeClr val="accent6">
                    <a:lumMod val="75000"/>
                  </a:schemeClr>
                </a:solidFill>
                <a:latin typeface="+mn-lt"/>
                <a:cs typeface="Arial" charset="0"/>
              </a:rPr>
              <a:t>travailleur qualifié formé </a:t>
            </a:r>
            <a:r>
              <a:rPr lang="fr-FR" altLang="de-DE" sz="2200" b="1" dirty="0">
                <a:solidFill>
                  <a:schemeClr val="accent6">
                    <a:lumMod val="75000"/>
                  </a:schemeClr>
                </a:solidFill>
                <a:latin typeface="+mn-lt"/>
                <a:cs typeface="Arial" charset="0"/>
              </a:rPr>
              <a:t>à l'extérieur par type de coût </a:t>
            </a:r>
            <a:r>
              <a:rPr lang="en-GB" altLang="de-DE" sz="2200" b="1" dirty="0" smtClean="0">
                <a:solidFill>
                  <a:schemeClr val="accent6">
                    <a:lumMod val="75000"/>
                  </a:schemeClr>
                </a:solidFill>
                <a:latin typeface="+mn-lt"/>
                <a:cs typeface="Arial" charset="0"/>
              </a:rPr>
              <a:t>	</a:t>
            </a:r>
            <a:endParaRPr lang="en-GB" altLang="de-DE" sz="2200" b="1" dirty="0">
              <a:solidFill>
                <a:schemeClr val="accent6">
                  <a:lumMod val="75000"/>
                </a:schemeClr>
              </a:solidFill>
              <a:latin typeface="+mn-lt"/>
              <a:cs typeface="Arial" charset="0"/>
            </a:endParaRPr>
          </a:p>
        </p:txBody>
      </p:sp>
      <p:pic>
        <p:nvPicPr>
          <p:cNvPr id="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4368" y="6333033"/>
            <a:ext cx="868040"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 name="Picture 3" descr="O:\Zentralstelle\05 Kommunikation\07 Corporate Design\Logo\Logo\BIBB\BIBB-Logo-C_klei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47248" y="6454968"/>
            <a:ext cx="496690" cy="142384"/>
          </a:xfrm>
          <a:prstGeom prst="rect">
            <a:avLst/>
          </a:prstGeom>
          <a:noFill/>
          <a:extLst>
            <a:ext uri="{909E8E84-426E-40DD-AFC4-6F175D3DCCD1}">
              <a14:hiddenFill xmlns:a14="http://schemas.microsoft.com/office/drawing/2010/main">
                <a:solidFill>
                  <a:srgbClr val="FFFFFF"/>
                </a:solidFill>
              </a14:hiddenFill>
            </a:ext>
          </a:extLst>
        </p:spPr>
      </p:pic>
      <p:sp>
        <p:nvSpPr>
          <p:cNvPr id="13" name="Textfeld 12"/>
          <p:cNvSpPr txBox="1"/>
          <p:nvPr/>
        </p:nvSpPr>
        <p:spPr>
          <a:xfrm>
            <a:off x="-48637" y="61768"/>
            <a:ext cx="6060798" cy="430887"/>
          </a:xfrm>
          <a:prstGeom prst="rect">
            <a:avLst/>
          </a:prstGeom>
          <a:noFill/>
        </p:spPr>
        <p:txBody>
          <a:bodyPr wrap="square" rtlCol="0">
            <a:spAutoFit/>
          </a:bodyPr>
          <a:lstStyle/>
          <a:p>
            <a:r>
              <a:rPr lang="de-DE" sz="2200" b="1" dirty="0" smtClean="0">
                <a:solidFill>
                  <a:schemeClr val="bg1"/>
                </a:solidFill>
              </a:rPr>
              <a:t>4.a  L</a:t>
            </a:r>
            <a:r>
              <a:rPr lang="fr-FR" sz="2200" b="1" dirty="0" smtClean="0">
                <a:solidFill>
                  <a:schemeClr val="bg1"/>
                </a:solidFill>
              </a:rPr>
              <a:t>es </a:t>
            </a:r>
            <a:r>
              <a:rPr lang="fr-FR" sz="2200" b="1" dirty="0">
                <a:solidFill>
                  <a:schemeClr val="bg1"/>
                </a:solidFill>
              </a:rPr>
              <a:t>coûts des nouvelles </a:t>
            </a:r>
            <a:r>
              <a:rPr lang="fr-FR" sz="2200" b="1" dirty="0" smtClean="0">
                <a:solidFill>
                  <a:schemeClr val="bg1"/>
                </a:solidFill>
              </a:rPr>
              <a:t>embauches </a:t>
            </a:r>
            <a:endParaRPr lang="de-DE" sz="2200" b="1" dirty="0">
              <a:solidFill>
                <a:schemeClr val="tx1">
                  <a:lumMod val="75000"/>
                  <a:lumOff val="25000"/>
                </a:schemeClr>
              </a:solidFill>
            </a:endParaRPr>
          </a:p>
        </p:txBody>
      </p:sp>
      <p:graphicFrame>
        <p:nvGraphicFramePr>
          <p:cNvPr id="4" name="Diagramm 3"/>
          <p:cNvGraphicFramePr/>
          <p:nvPr>
            <p:extLst>
              <p:ext uri="{D42A27DB-BD31-4B8C-83A1-F6EECF244321}">
                <p14:modId xmlns:p14="http://schemas.microsoft.com/office/powerpoint/2010/main" val="2098526835"/>
              </p:ext>
            </p:extLst>
          </p:nvPr>
        </p:nvGraphicFramePr>
        <p:xfrm>
          <a:off x="357627" y="1484783"/>
          <a:ext cx="8102805" cy="3660548"/>
        </p:xfrm>
        <a:graphic>
          <a:graphicData uri="http://schemas.openxmlformats.org/drawingml/2006/chart">
            <c:chart xmlns:c="http://schemas.openxmlformats.org/drawingml/2006/chart" xmlns:r="http://schemas.openxmlformats.org/officeDocument/2006/relationships" r:id="rId5"/>
          </a:graphicData>
        </a:graphic>
      </p:graphicFrame>
      <p:sp>
        <p:nvSpPr>
          <p:cNvPr id="5" name="Textfeld 4"/>
          <p:cNvSpPr txBox="1"/>
          <p:nvPr/>
        </p:nvSpPr>
        <p:spPr>
          <a:xfrm>
            <a:off x="357627" y="5317370"/>
            <a:ext cx="8320410" cy="738664"/>
          </a:xfrm>
          <a:prstGeom prst="rect">
            <a:avLst/>
          </a:prstGeom>
          <a:noFill/>
        </p:spPr>
        <p:txBody>
          <a:bodyPr wrap="square" rtlCol="0">
            <a:spAutoFit/>
          </a:bodyPr>
          <a:lstStyle/>
          <a:p>
            <a:r>
              <a:rPr lang="de-DE" sz="1400" dirty="0" smtClean="0"/>
              <a:t>* Les </a:t>
            </a:r>
            <a:r>
              <a:rPr lang="de-DE" sz="1400" b="1" dirty="0" err="1" smtClean="0">
                <a:solidFill>
                  <a:srgbClr val="C00000"/>
                </a:solidFill>
              </a:rPr>
              <a:t>coûts</a:t>
            </a:r>
            <a:r>
              <a:rPr lang="de-DE" sz="1400" b="1" dirty="0" smtClean="0">
                <a:solidFill>
                  <a:srgbClr val="C00000"/>
                </a:solidFill>
              </a:rPr>
              <a:t> de </a:t>
            </a:r>
            <a:r>
              <a:rPr lang="de-DE" sz="1400" b="1" dirty="0" err="1" smtClean="0">
                <a:solidFill>
                  <a:srgbClr val="C00000"/>
                </a:solidFill>
              </a:rPr>
              <a:t>l‘entraînement</a:t>
            </a:r>
            <a:r>
              <a:rPr lang="de-DE" sz="1400" b="1" dirty="0" smtClean="0">
                <a:solidFill>
                  <a:srgbClr val="C00000"/>
                </a:solidFill>
              </a:rPr>
              <a:t> </a:t>
            </a:r>
            <a:r>
              <a:rPr lang="de-DE" sz="1400" dirty="0" err="1" smtClean="0"/>
              <a:t>tiennent</a:t>
            </a:r>
            <a:r>
              <a:rPr lang="de-DE" sz="1400" dirty="0" smtClean="0"/>
              <a:t> </a:t>
            </a:r>
            <a:r>
              <a:rPr lang="de-DE" sz="1400" dirty="0" err="1" smtClean="0"/>
              <a:t>compte</a:t>
            </a:r>
            <a:r>
              <a:rPr lang="de-DE" sz="1400" dirty="0" smtClean="0"/>
              <a:t> à la </a:t>
            </a:r>
            <a:r>
              <a:rPr lang="de-DE" sz="1400" dirty="0" err="1" smtClean="0"/>
              <a:t>fois</a:t>
            </a:r>
            <a:r>
              <a:rPr lang="de-DE" sz="1400" dirty="0" smtClean="0"/>
              <a:t> des </a:t>
            </a:r>
            <a:r>
              <a:rPr lang="de-DE" sz="1400" dirty="0" err="1" smtClean="0"/>
              <a:t>différences</a:t>
            </a:r>
            <a:r>
              <a:rPr lang="de-DE" sz="1400" dirty="0" smtClean="0"/>
              <a:t> de </a:t>
            </a:r>
            <a:r>
              <a:rPr lang="de-DE" sz="1400" dirty="0" err="1" smtClean="0"/>
              <a:t>productivité</a:t>
            </a:r>
            <a:r>
              <a:rPr lang="de-DE" sz="1400" dirty="0" smtClean="0"/>
              <a:t> des </a:t>
            </a:r>
            <a:r>
              <a:rPr lang="de-DE" sz="1400" dirty="0" err="1" smtClean="0"/>
              <a:t>nouveaux</a:t>
            </a:r>
            <a:r>
              <a:rPr lang="de-DE" sz="1400" dirty="0" smtClean="0"/>
              <a:t> </a:t>
            </a:r>
            <a:r>
              <a:rPr lang="de-DE" sz="1400" dirty="0" err="1" smtClean="0"/>
              <a:t>travailleurs</a:t>
            </a:r>
            <a:r>
              <a:rPr lang="de-DE" sz="1400" dirty="0" smtClean="0"/>
              <a:t> </a:t>
            </a:r>
            <a:r>
              <a:rPr lang="fr-FR" sz="1400" dirty="0" smtClean="0"/>
              <a:t>et </a:t>
            </a:r>
            <a:r>
              <a:rPr lang="fr-FR" sz="1400" dirty="0"/>
              <a:t>de la charge de travail des autres employés de </a:t>
            </a:r>
            <a:r>
              <a:rPr lang="fr-FR" sz="1400" dirty="0" smtClean="0"/>
              <a:t>pendant l’intégration de </a:t>
            </a:r>
            <a:r>
              <a:rPr lang="fr-FR" sz="1400" dirty="0"/>
              <a:t>nouveaux collègues.</a:t>
            </a:r>
          </a:p>
          <a:p>
            <a:r>
              <a:rPr lang="fr-FR" sz="1400" dirty="0"/>
              <a:t>En moyenne, </a:t>
            </a:r>
            <a:r>
              <a:rPr lang="fr-FR" sz="1400" dirty="0">
                <a:solidFill>
                  <a:srgbClr val="C00000"/>
                </a:solidFill>
              </a:rPr>
              <a:t>ils représentent 83% du coût des nouvelles embauches</a:t>
            </a:r>
            <a:r>
              <a:rPr lang="de-DE" sz="1400" dirty="0" smtClean="0"/>
              <a:t>.</a:t>
            </a:r>
            <a:endParaRPr lang="de-DE" sz="1400" dirty="0"/>
          </a:p>
        </p:txBody>
      </p:sp>
    </p:spTree>
    <p:extLst>
      <p:ext uri="{BB962C8B-B14F-4D97-AF65-F5344CB8AC3E}">
        <p14:creationId xmlns:p14="http://schemas.microsoft.com/office/powerpoint/2010/main" val="465299443"/>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a:off x="1376363" y="2087563"/>
            <a:ext cx="59150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6627" name="Text Box 2"/>
          <p:cNvSpPr txBox="1">
            <a:spLocks noChangeArrowheads="1"/>
          </p:cNvSpPr>
          <p:nvPr/>
        </p:nvSpPr>
        <p:spPr bwMode="auto">
          <a:xfrm>
            <a:off x="2805113" y="3068638"/>
            <a:ext cx="479107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6628" name="Text Box 3"/>
          <p:cNvSpPr txBox="1">
            <a:spLocks noChangeArrowheads="1"/>
          </p:cNvSpPr>
          <p:nvPr/>
        </p:nvSpPr>
        <p:spPr bwMode="auto">
          <a:xfrm>
            <a:off x="2462213" y="3001963"/>
            <a:ext cx="45720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6629" name="Rectangle 4"/>
          <p:cNvSpPr>
            <a:spLocks noChangeArrowheads="1"/>
          </p:cNvSpPr>
          <p:nvPr/>
        </p:nvSpPr>
        <p:spPr bwMode="auto">
          <a:xfrm>
            <a:off x="6453188" y="6477000"/>
            <a:ext cx="2690812"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6630" name="Rectangle 5"/>
          <p:cNvSpPr>
            <a:spLocks noChangeArrowheads="1"/>
          </p:cNvSpPr>
          <p:nvPr/>
        </p:nvSpPr>
        <p:spPr bwMode="auto">
          <a:xfrm>
            <a:off x="6408738" y="6477000"/>
            <a:ext cx="2628900"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6631" name="Rectangle 6"/>
          <p:cNvSpPr>
            <a:spLocks noChangeArrowheads="1"/>
          </p:cNvSpPr>
          <p:nvPr/>
        </p:nvSpPr>
        <p:spPr bwMode="auto">
          <a:xfrm>
            <a:off x="529681" y="6321500"/>
            <a:ext cx="3205354" cy="427038"/>
          </a:xfrm>
          <a:prstGeom prst="rect">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de-DE" altLang="de-DE" sz="1200" dirty="0" smtClean="0">
                <a:solidFill>
                  <a:schemeClr val="tx1">
                    <a:lumMod val="85000"/>
                    <a:lumOff val="15000"/>
                  </a:schemeClr>
                </a:solidFill>
              </a:rPr>
              <a:t>BIBB-Kosten-Nutzen-Erhebung 2012/13</a:t>
            </a:r>
            <a:endParaRPr lang="de-DE" altLang="de-DE" sz="1200" dirty="0">
              <a:solidFill>
                <a:schemeClr val="tx1">
                  <a:lumMod val="85000"/>
                  <a:lumOff val="15000"/>
                </a:schemeClr>
              </a:solidFill>
            </a:endParaRPr>
          </a:p>
        </p:txBody>
      </p:sp>
      <p:sp>
        <p:nvSpPr>
          <p:cNvPr id="26632" name="Rectangle 7"/>
          <p:cNvSpPr>
            <a:spLocks noChangeArrowheads="1"/>
          </p:cNvSpPr>
          <p:nvPr/>
        </p:nvSpPr>
        <p:spPr bwMode="auto">
          <a:xfrm>
            <a:off x="6340475" y="6477000"/>
            <a:ext cx="2803525"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pic>
        <p:nvPicPr>
          <p:cNvPr id="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4368" y="6307981"/>
            <a:ext cx="868040"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 name="Picture 3" descr="O:\Zentralstelle\05 Kommunikation\07 Corporate Design\Logo\Logo\BIBB\BIBB-Logo-C_klei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59774" y="6454968"/>
            <a:ext cx="496690" cy="142384"/>
          </a:xfrm>
          <a:prstGeom prst="rect">
            <a:avLst/>
          </a:prstGeom>
          <a:noFill/>
          <a:extLst>
            <a:ext uri="{909E8E84-426E-40DD-AFC4-6F175D3DCCD1}">
              <a14:hiddenFill xmlns:a14="http://schemas.microsoft.com/office/drawing/2010/main">
                <a:solidFill>
                  <a:srgbClr val="FFFFFF"/>
                </a:solidFill>
              </a14:hiddenFill>
            </a:ext>
          </a:extLst>
        </p:spPr>
      </p:pic>
      <p:sp>
        <p:nvSpPr>
          <p:cNvPr id="13" name="Textfeld 12"/>
          <p:cNvSpPr txBox="1"/>
          <p:nvPr/>
        </p:nvSpPr>
        <p:spPr>
          <a:xfrm>
            <a:off x="-48637" y="61768"/>
            <a:ext cx="6060798" cy="430887"/>
          </a:xfrm>
          <a:prstGeom prst="rect">
            <a:avLst/>
          </a:prstGeom>
          <a:noFill/>
        </p:spPr>
        <p:txBody>
          <a:bodyPr wrap="square" rtlCol="0">
            <a:spAutoFit/>
          </a:bodyPr>
          <a:lstStyle/>
          <a:p>
            <a:r>
              <a:rPr lang="de-DE" sz="2200" b="1" dirty="0" smtClean="0">
                <a:solidFill>
                  <a:schemeClr val="bg1"/>
                </a:solidFill>
              </a:rPr>
              <a:t>4.b </a:t>
            </a:r>
            <a:r>
              <a:rPr lang="de-DE" sz="2200" b="1" dirty="0" err="1">
                <a:solidFill>
                  <a:schemeClr val="bg1"/>
                </a:solidFill>
              </a:rPr>
              <a:t>Combien</a:t>
            </a:r>
            <a:r>
              <a:rPr lang="de-DE" sz="2200" b="1" dirty="0">
                <a:solidFill>
                  <a:schemeClr val="bg1"/>
                </a:solidFill>
              </a:rPr>
              <a:t> </a:t>
            </a:r>
            <a:r>
              <a:rPr lang="de-DE" sz="2200" b="1" dirty="0" err="1">
                <a:solidFill>
                  <a:schemeClr val="bg1"/>
                </a:solidFill>
              </a:rPr>
              <a:t>coûte</a:t>
            </a:r>
            <a:r>
              <a:rPr lang="de-DE" sz="2200" b="1" dirty="0">
                <a:solidFill>
                  <a:schemeClr val="bg1"/>
                </a:solidFill>
              </a:rPr>
              <a:t> </a:t>
            </a:r>
            <a:r>
              <a:rPr lang="de-DE" sz="2200" b="1" dirty="0" err="1">
                <a:solidFill>
                  <a:schemeClr val="bg1"/>
                </a:solidFill>
              </a:rPr>
              <a:t>une</a:t>
            </a:r>
            <a:r>
              <a:rPr lang="de-DE" sz="2200" b="1" dirty="0">
                <a:solidFill>
                  <a:schemeClr val="bg1"/>
                </a:solidFill>
              </a:rPr>
              <a:t> </a:t>
            </a:r>
            <a:r>
              <a:rPr lang="de-DE" sz="2200" b="1" dirty="0" err="1">
                <a:solidFill>
                  <a:schemeClr val="bg1"/>
                </a:solidFill>
              </a:rPr>
              <a:t>embauche</a:t>
            </a:r>
            <a:r>
              <a:rPr lang="de-DE" sz="2200" b="1" dirty="0">
                <a:solidFill>
                  <a:schemeClr val="bg1"/>
                </a:solidFill>
              </a:rPr>
              <a:t>?</a:t>
            </a:r>
          </a:p>
        </p:txBody>
      </p:sp>
      <p:graphicFrame>
        <p:nvGraphicFramePr>
          <p:cNvPr id="4" name="Diagramm 3"/>
          <p:cNvGraphicFramePr/>
          <p:nvPr>
            <p:extLst>
              <p:ext uri="{D42A27DB-BD31-4B8C-83A1-F6EECF244321}">
                <p14:modId xmlns:p14="http://schemas.microsoft.com/office/powerpoint/2010/main" val="302612488"/>
              </p:ext>
            </p:extLst>
          </p:nvPr>
        </p:nvGraphicFramePr>
        <p:xfrm>
          <a:off x="268767" y="1431018"/>
          <a:ext cx="8768871" cy="4876964"/>
        </p:xfrm>
        <a:graphic>
          <a:graphicData uri="http://schemas.openxmlformats.org/drawingml/2006/chart">
            <c:chart xmlns:c="http://schemas.openxmlformats.org/drawingml/2006/chart" xmlns:r="http://schemas.openxmlformats.org/officeDocument/2006/relationships" r:id="rId5"/>
          </a:graphicData>
        </a:graphic>
      </p:graphicFrame>
      <p:sp>
        <p:nvSpPr>
          <p:cNvPr id="14" name="Text Box 10"/>
          <p:cNvSpPr txBox="1">
            <a:spLocks noChangeArrowheads="1"/>
          </p:cNvSpPr>
          <p:nvPr/>
        </p:nvSpPr>
        <p:spPr bwMode="auto">
          <a:xfrm>
            <a:off x="354810" y="637362"/>
            <a:ext cx="5873374" cy="77162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eaLnBrk="1" hangingPunct="1">
              <a:spcBef>
                <a:spcPts val="1250"/>
              </a:spcBef>
              <a:buClrTx/>
              <a:buFontTx/>
              <a:buNone/>
            </a:pPr>
            <a:r>
              <a:rPr lang="en-GB" altLang="de-DE" sz="2200" b="1" dirty="0" err="1" smtClean="0">
                <a:solidFill>
                  <a:schemeClr val="accent6">
                    <a:lumMod val="75000"/>
                  </a:schemeClr>
                </a:solidFill>
                <a:latin typeface="+mn-lt"/>
                <a:cs typeface="Arial" charset="0"/>
              </a:rPr>
              <a:t>Coûts</a:t>
            </a:r>
            <a:r>
              <a:rPr lang="en-GB" altLang="de-DE" sz="2200" b="1" dirty="0" smtClean="0">
                <a:solidFill>
                  <a:schemeClr val="accent6">
                    <a:lumMod val="75000"/>
                  </a:schemeClr>
                </a:solidFill>
                <a:latin typeface="+mn-lt"/>
                <a:cs typeface="Arial" charset="0"/>
              </a:rPr>
              <a:t> de </a:t>
            </a:r>
            <a:r>
              <a:rPr lang="en-GB" altLang="de-DE" sz="2200" b="1" dirty="0" err="1" smtClean="0">
                <a:solidFill>
                  <a:schemeClr val="accent6">
                    <a:lumMod val="75000"/>
                  </a:schemeClr>
                </a:solidFill>
                <a:latin typeface="+mn-lt"/>
                <a:cs typeface="Arial" charset="0"/>
              </a:rPr>
              <a:t>recrutement</a:t>
            </a:r>
            <a:r>
              <a:rPr lang="en-GB" altLang="de-DE" sz="2200" b="1" dirty="0" smtClean="0">
                <a:solidFill>
                  <a:schemeClr val="accent6">
                    <a:lumMod val="75000"/>
                  </a:schemeClr>
                </a:solidFill>
                <a:latin typeface="+mn-lt"/>
                <a:cs typeface="Arial" charset="0"/>
              </a:rPr>
              <a:t> pour un </a:t>
            </a:r>
            <a:r>
              <a:rPr lang="en-GB" altLang="de-DE" sz="2200" b="1" dirty="0" err="1" smtClean="0">
                <a:solidFill>
                  <a:schemeClr val="accent6">
                    <a:lumMod val="75000"/>
                  </a:schemeClr>
                </a:solidFill>
                <a:latin typeface="+mn-lt"/>
                <a:cs typeface="Arial" charset="0"/>
              </a:rPr>
              <a:t>spécialiste</a:t>
            </a:r>
            <a:r>
              <a:rPr lang="en-GB" altLang="de-DE" sz="2200" b="1" dirty="0" smtClean="0">
                <a:solidFill>
                  <a:schemeClr val="accent6">
                    <a:lumMod val="75000"/>
                  </a:schemeClr>
                </a:solidFill>
                <a:latin typeface="+mn-lt"/>
                <a:cs typeface="Arial" charset="0"/>
              </a:rPr>
              <a:t> </a:t>
            </a:r>
            <a:r>
              <a:rPr lang="en-GB" altLang="de-DE" sz="2200" b="1" dirty="0" err="1" smtClean="0">
                <a:solidFill>
                  <a:schemeClr val="accent6">
                    <a:lumMod val="75000"/>
                  </a:schemeClr>
                </a:solidFill>
                <a:latin typeface="+mn-lt"/>
                <a:cs typeface="Arial" charset="0"/>
              </a:rPr>
              <a:t>formé</a:t>
            </a:r>
            <a:r>
              <a:rPr lang="en-GB" altLang="de-DE" sz="2200" b="1" dirty="0" smtClean="0">
                <a:solidFill>
                  <a:schemeClr val="accent6">
                    <a:lumMod val="75000"/>
                  </a:schemeClr>
                </a:solidFill>
                <a:latin typeface="+mn-lt"/>
                <a:cs typeface="Arial" charset="0"/>
              </a:rPr>
              <a:t> à </a:t>
            </a:r>
            <a:r>
              <a:rPr lang="en-GB" altLang="de-DE" sz="2200" b="1" dirty="0" err="1" smtClean="0">
                <a:solidFill>
                  <a:schemeClr val="accent6">
                    <a:lumMod val="75000"/>
                  </a:schemeClr>
                </a:solidFill>
                <a:latin typeface="+mn-lt"/>
                <a:cs typeface="Arial" charset="0"/>
              </a:rPr>
              <a:t>l’extérieur</a:t>
            </a:r>
            <a:endParaRPr lang="en-GB" altLang="de-DE" sz="2200" b="1" dirty="0">
              <a:solidFill>
                <a:schemeClr val="accent6">
                  <a:lumMod val="75000"/>
                </a:schemeClr>
              </a:solidFill>
              <a:latin typeface="+mn-lt"/>
              <a:cs typeface="Arial" charset="0"/>
            </a:endParaRPr>
          </a:p>
        </p:txBody>
      </p:sp>
    </p:spTree>
    <p:extLst>
      <p:ext uri="{BB962C8B-B14F-4D97-AF65-F5344CB8AC3E}">
        <p14:creationId xmlns:p14="http://schemas.microsoft.com/office/powerpoint/2010/main" val="205810007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611560" y="2276872"/>
            <a:ext cx="7929415" cy="2439129"/>
          </a:xfrm>
          <a:prstGeom prst="rect">
            <a:avLst/>
          </a:prstGeom>
        </p:spPr>
        <p:txBody>
          <a:bodyPr wrap="none">
            <a:spAutoFit/>
          </a:bodyPr>
          <a:lstStyle/>
          <a:p>
            <a:pPr>
              <a:spcAft>
                <a:spcPts val="600"/>
              </a:spcAft>
            </a:pPr>
            <a:r>
              <a:rPr lang="en-GB" sz="2800" b="1" dirty="0" smtClean="0">
                <a:solidFill>
                  <a:schemeClr val="tx1">
                    <a:lumMod val="65000"/>
                    <a:lumOff val="35000"/>
                  </a:schemeClr>
                </a:solidFill>
              </a:rPr>
              <a:t>5. </a:t>
            </a:r>
            <a:r>
              <a:rPr lang="fr-FR" sz="2800" b="1" dirty="0">
                <a:solidFill>
                  <a:schemeClr val="tx1">
                    <a:lumMod val="65000"/>
                    <a:lumOff val="35000"/>
                  </a:schemeClr>
                </a:solidFill>
              </a:rPr>
              <a:t>La formation duale - un modèle gratifiant</a:t>
            </a:r>
            <a:endParaRPr lang="en-GB" sz="1000" b="1" dirty="0">
              <a:solidFill>
                <a:schemeClr val="tx1">
                  <a:lumMod val="65000"/>
                  <a:lumOff val="35000"/>
                </a:schemeClr>
              </a:solidFill>
            </a:endParaRPr>
          </a:p>
          <a:p>
            <a:pPr>
              <a:spcAft>
                <a:spcPts val="300"/>
              </a:spcAft>
              <a:tabLst>
                <a:tab pos="360363" algn="l"/>
              </a:tabLst>
            </a:pPr>
            <a:r>
              <a:rPr lang="en-GB" sz="2800" dirty="0" smtClean="0">
                <a:solidFill>
                  <a:schemeClr val="tx1">
                    <a:lumMod val="65000"/>
                    <a:lumOff val="35000"/>
                  </a:schemeClr>
                </a:solidFill>
              </a:rPr>
              <a:t>	a</a:t>
            </a:r>
            <a:r>
              <a:rPr lang="en-GB" sz="2800" dirty="0">
                <a:solidFill>
                  <a:schemeClr val="tx1">
                    <a:lumMod val="65000"/>
                    <a:lumOff val="35000"/>
                  </a:schemeClr>
                </a:solidFill>
              </a:rPr>
              <a:t>) </a:t>
            </a:r>
            <a:r>
              <a:rPr lang="fr-FR" sz="2800" dirty="0">
                <a:solidFill>
                  <a:schemeClr val="tx1">
                    <a:lumMod val="65000"/>
                    <a:lumOff val="35000"/>
                  </a:schemeClr>
                </a:solidFill>
              </a:rPr>
              <a:t>Rendements et avantages en un coup </a:t>
            </a:r>
            <a:r>
              <a:rPr lang="fr-FR" sz="2800" dirty="0" smtClean="0">
                <a:solidFill>
                  <a:schemeClr val="tx1">
                    <a:lumMod val="65000"/>
                    <a:lumOff val="35000"/>
                  </a:schemeClr>
                </a:solidFill>
              </a:rPr>
              <a:t>d'œil</a:t>
            </a:r>
            <a:endParaRPr lang="en-GB" sz="2800" dirty="0">
              <a:solidFill>
                <a:schemeClr val="tx1">
                  <a:lumMod val="65000"/>
                  <a:lumOff val="35000"/>
                </a:schemeClr>
              </a:solidFill>
            </a:endParaRPr>
          </a:p>
          <a:p>
            <a:pPr>
              <a:spcAft>
                <a:spcPts val="300"/>
              </a:spcAft>
              <a:tabLst>
                <a:tab pos="84138" algn="l"/>
                <a:tab pos="355600" algn="l"/>
              </a:tabLst>
            </a:pPr>
            <a:r>
              <a:rPr lang="en-GB" sz="2800" dirty="0">
                <a:solidFill>
                  <a:schemeClr val="tx1">
                    <a:lumMod val="65000"/>
                    <a:lumOff val="35000"/>
                  </a:schemeClr>
                </a:solidFill>
              </a:rPr>
              <a:t>		b) </a:t>
            </a:r>
            <a:r>
              <a:rPr lang="fr-FR" sz="2800" dirty="0">
                <a:solidFill>
                  <a:schemeClr val="tx1">
                    <a:lumMod val="65000"/>
                    <a:lumOff val="35000"/>
                  </a:schemeClr>
                </a:solidFill>
              </a:rPr>
              <a:t>Prise en compte des coûts et des avantages</a:t>
            </a:r>
          </a:p>
          <a:p>
            <a:pPr>
              <a:spcAft>
                <a:spcPts val="300"/>
              </a:spcAft>
              <a:tabLst>
                <a:tab pos="360363" algn="l"/>
              </a:tabLst>
            </a:pPr>
            <a:r>
              <a:rPr lang="en-GB" sz="2800" dirty="0" smtClean="0">
                <a:solidFill>
                  <a:schemeClr val="tx1">
                    <a:lumMod val="65000"/>
                    <a:lumOff val="35000"/>
                  </a:schemeClr>
                </a:solidFill>
              </a:rPr>
              <a:t>    	c</a:t>
            </a:r>
            <a:r>
              <a:rPr lang="en-GB" sz="2800" dirty="0">
                <a:solidFill>
                  <a:schemeClr val="tx1">
                    <a:lumMod val="65000"/>
                    <a:lumOff val="35000"/>
                  </a:schemeClr>
                </a:solidFill>
              </a:rPr>
              <a:t>) </a:t>
            </a:r>
            <a:r>
              <a:rPr lang="en-GB" sz="2800" dirty="0" err="1" smtClean="0">
                <a:solidFill>
                  <a:schemeClr val="tx1">
                    <a:lumMod val="65000"/>
                    <a:lumOff val="35000"/>
                  </a:schemeClr>
                </a:solidFill>
              </a:rPr>
              <a:t>Aperçu</a:t>
            </a:r>
            <a:r>
              <a:rPr lang="en-GB" sz="2800" dirty="0" smtClean="0">
                <a:solidFill>
                  <a:schemeClr val="tx1">
                    <a:lumMod val="65000"/>
                    <a:lumOff val="35000"/>
                  </a:schemeClr>
                </a:solidFill>
              </a:rPr>
              <a:t> des aspects </a:t>
            </a:r>
            <a:r>
              <a:rPr lang="en-GB" sz="2800" dirty="0" err="1" smtClean="0">
                <a:solidFill>
                  <a:schemeClr val="tx1">
                    <a:lumMod val="65000"/>
                    <a:lumOff val="35000"/>
                  </a:schemeClr>
                </a:solidFill>
              </a:rPr>
              <a:t>avantageux</a:t>
            </a:r>
            <a:r>
              <a:rPr lang="en-GB" sz="2800" dirty="0" smtClean="0">
                <a:solidFill>
                  <a:schemeClr val="tx1">
                    <a:lumMod val="65000"/>
                    <a:lumOff val="35000"/>
                  </a:schemeClr>
                </a:solidFill>
              </a:rPr>
              <a:t> pour </a:t>
            </a:r>
            <a:r>
              <a:rPr lang="en-GB" sz="2800" dirty="0" err="1" smtClean="0">
                <a:solidFill>
                  <a:schemeClr val="tx1">
                    <a:lumMod val="65000"/>
                    <a:lumOff val="35000"/>
                  </a:schemeClr>
                </a:solidFill>
              </a:rPr>
              <a:t>l’entreprise</a:t>
            </a:r>
            <a:endParaRPr lang="en-GB" sz="2800" dirty="0">
              <a:solidFill>
                <a:schemeClr val="tx1">
                  <a:lumMod val="65000"/>
                  <a:lumOff val="35000"/>
                </a:schemeClr>
              </a:solidFill>
            </a:endParaRPr>
          </a:p>
          <a:p>
            <a:pPr>
              <a:spcAft>
                <a:spcPts val="600"/>
              </a:spcAft>
              <a:tabLst>
                <a:tab pos="355600" algn="l"/>
              </a:tabLst>
            </a:pPr>
            <a:r>
              <a:rPr lang="en-GB" sz="2800" dirty="0">
                <a:solidFill>
                  <a:schemeClr val="tx1">
                    <a:lumMod val="65000"/>
                    <a:lumOff val="35000"/>
                  </a:schemeClr>
                </a:solidFill>
              </a:rPr>
              <a:t>	d) Aspects </a:t>
            </a:r>
            <a:r>
              <a:rPr lang="en-GB" sz="2800" dirty="0" err="1">
                <a:solidFill>
                  <a:schemeClr val="tx1">
                    <a:lumMod val="65000"/>
                    <a:lumOff val="35000"/>
                  </a:schemeClr>
                </a:solidFill>
              </a:rPr>
              <a:t>sociaux</a:t>
            </a:r>
            <a:r>
              <a:rPr lang="en-GB" sz="2800" dirty="0">
                <a:solidFill>
                  <a:schemeClr val="tx1">
                    <a:lumMod val="65000"/>
                    <a:lumOff val="35000"/>
                  </a:schemeClr>
                </a:solidFill>
              </a:rPr>
              <a:t> et </a:t>
            </a:r>
            <a:r>
              <a:rPr lang="en-GB" sz="2800" dirty="0" err="1" smtClean="0">
                <a:solidFill>
                  <a:schemeClr val="tx1">
                    <a:lumMod val="65000"/>
                    <a:lumOff val="35000"/>
                  </a:schemeClr>
                </a:solidFill>
              </a:rPr>
              <a:t>économiques</a:t>
            </a:r>
            <a:endParaRPr lang="en-GB" sz="2800" b="1" dirty="0">
              <a:solidFill>
                <a:schemeClr val="tx1">
                  <a:lumMod val="65000"/>
                  <a:lumOff val="35000"/>
                </a:schemeClr>
              </a:solidFill>
            </a:endParaRPr>
          </a:p>
        </p:txBody>
      </p:sp>
    </p:spTree>
    <p:extLst>
      <p:ext uri="{BB962C8B-B14F-4D97-AF65-F5344CB8AC3E}">
        <p14:creationId xmlns:p14="http://schemas.microsoft.com/office/powerpoint/2010/main" val="30534718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Line 16"/>
          <p:cNvSpPr>
            <a:spLocks noChangeShapeType="1"/>
          </p:cNvSpPr>
          <p:nvPr/>
        </p:nvSpPr>
        <p:spPr bwMode="auto">
          <a:xfrm flipH="1">
            <a:off x="1549108" y="1537088"/>
            <a:ext cx="0" cy="4787947"/>
          </a:xfrm>
          <a:prstGeom prst="line">
            <a:avLst/>
          </a:prstGeom>
          <a:noFill/>
          <a:ln w="19050" cap="sq">
            <a:solidFill>
              <a:schemeClr val="tx2">
                <a:lumMod val="75000"/>
              </a:schemeClr>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cxnSp>
        <p:nvCxnSpPr>
          <p:cNvPr id="16" name="Gerader Verbinder 15"/>
          <p:cNvCxnSpPr>
            <a:stCxn id="45" idx="0"/>
          </p:cNvCxnSpPr>
          <p:nvPr/>
        </p:nvCxnSpPr>
        <p:spPr>
          <a:xfrm>
            <a:off x="5561118" y="3480558"/>
            <a:ext cx="2515" cy="2857003"/>
          </a:xfrm>
          <a:prstGeom prst="line">
            <a:avLst/>
          </a:prstGeom>
          <a:ln w="190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44" name="Line 16"/>
          <p:cNvSpPr>
            <a:spLocks noChangeShapeType="1"/>
          </p:cNvSpPr>
          <p:nvPr/>
        </p:nvSpPr>
        <p:spPr bwMode="auto">
          <a:xfrm flipH="1">
            <a:off x="3791855" y="3565237"/>
            <a:ext cx="7937" cy="2673275"/>
          </a:xfrm>
          <a:prstGeom prst="line">
            <a:avLst/>
          </a:prstGeom>
          <a:noFill/>
          <a:ln w="19050" cap="sq">
            <a:solidFill>
              <a:schemeClr val="tx2">
                <a:lumMod val="75000"/>
              </a:schemeClr>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30" name="Text Box 1"/>
          <p:cNvSpPr txBox="1">
            <a:spLocks noChangeArrowheads="1"/>
          </p:cNvSpPr>
          <p:nvPr/>
        </p:nvSpPr>
        <p:spPr bwMode="auto">
          <a:xfrm>
            <a:off x="1376363" y="1992313"/>
            <a:ext cx="59150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2533" name="Rectangle 4"/>
          <p:cNvSpPr>
            <a:spLocks noChangeArrowheads="1"/>
          </p:cNvSpPr>
          <p:nvPr/>
        </p:nvSpPr>
        <p:spPr bwMode="auto">
          <a:xfrm>
            <a:off x="6453188" y="6381750"/>
            <a:ext cx="2690812"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2560" name="Rectangle 24"/>
          <p:cNvSpPr>
            <a:spLocks noChangeArrowheads="1"/>
          </p:cNvSpPr>
          <p:nvPr/>
        </p:nvSpPr>
        <p:spPr bwMode="auto">
          <a:xfrm>
            <a:off x="419644" y="2527358"/>
            <a:ext cx="2245602" cy="753485"/>
          </a:xfrm>
          <a:prstGeom prst="rect">
            <a:avLst/>
          </a:prstGeom>
          <a:solidFill>
            <a:srgbClr val="D9F5DC"/>
          </a:solidFill>
          <a:ln w="38100" cap="sq">
            <a:solidFill>
              <a:srgbClr val="348C38"/>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Aft>
                <a:spcPts val="200"/>
              </a:spcAft>
              <a:buClrTx/>
              <a:buFontTx/>
              <a:buNone/>
            </a:pPr>
            <a:r>
              <a:rPr lang="fr-FR" altLang="de-DE" sz="1400" b="1" dirty="0">
                <a:solidFill>
                  <a:schemeClr val="accent1">
                    <a:lumMod val="50000"/>
                  </a:schemeClr>
                </a:solidFill>
                <a:cs typeface="Arial" charset="0"/>
              </a:rPr>
              <a:t>Performance productive pendant la période de formation </a:t>
            </a:r>
            <a:endParaRPr lang="en-GB" altLang="de-DE" sz="1400" b="1" dirty="0">
              <a:solidFill>
                <a:schemeClr val="accent1">
                  <a:lumMod val="50000"/>
                </a:schemeClr>
              </a:solidFill>
              <a:cs typeface="Arial" charset="0"/>
            </a:endParaRPr>
          </a:p>
        </p:txBody>
      </p:sp>
      <p:sp>
        <p:nvSpPr>
          <p:cNvPr id="22561" name="Rectangle 25"/>
          <p:cNvSpPr>
            <a:spLocks noChangeArrowheads="1"/>
          </p:cNvSpPr>
          <p:nvPr/>
        </p:nvSpPr>
        <p:spPr bwMode="auto">
          <a:xfrm>
            <a:off x="417378" y="3383305"/>
            <a:ext cx="2245601" cy="892225"/>
          </a:xfrm>
          <a:prstGeom prst="rect">
            <a:avLst/>
          </a:prstGeom>
          <a:solidFill>
            <a:srgbClr val="D9F5DC"/>
          </a:solidFill>
          <a:ln w="12600" cap="sq">
            <a:solidFill>
              <a:srgbClr val="348C38"/>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200"/>
              </a:spcBef>
              <a:spcAft>
                <a:spcPts val="200"/>
              </a:spcAft>
              <a:buClrTx/>
              <a:buFontTx/>
              <a:buNone/>
            </a:pPr>
            <a:r>
              <a:rPr lang="en-GB" altLang="de-DE" sz="1300" dirty="0">
                <a:solidFill>
                  <a:schemeClr val="accent1">
                    <a:lumMod val="50000"/>
                  </a:schemeClr>
                </a:solidFill>
                <a:cs typeface="Arial" charset="0"/>
              </a:rPr>
              <a:t>50% </a:t>
            </a:r>
            <a:r>
              <a:rPr lang="en-GB" altLang="de-DE" sz="1300" dirty="0" err="1">
                <a:solidFill>
                  <a:schemeClr val="accent1">
                    <a:lumMod val="50000"/>
                  </a:schemeClr>
                </a:solidFill>
                <a:cs typeface="Arial" charset="0"/>
              </a:rPr>
              <a:t>d'activités</a:t>
            </a:r>
            <a:r>
              <a:rPr lang="en-GB" altLang="de-DE" sz="1300" dirty="0">
                <a:solidFill>
                  <a:schemeClr val="accent1">
                    <a:lumMod val="50000"/>
                  </a:schemeClr>
                </a:solidFill>
                <a:cs typeface="Arial" charset="0"/>
              </a:rPr>
              <a:t> simples</a:t>
            </a:r>
            <a:br>
              <a:rPr lang="en-GB" altLang="de-DE" sz="1300" dirty="0">
                <a:solidFill>
                  <a:schemeClr val="accent1">
                    <a:lumMod val="50000"/>
                  </a:schemeClr>
                </a:solidFill>
                <a:cs typeface="Arial" charset="0"/>
              </a:rPr>
            </a:br>
            <a:r>
              <a:rPr lang="en-GB" altLang="de-DE" sz="1300" dirty="0">
                <a:solidFill>
                  <a:schemeClr val="accent1">
                    <a:lumMod val="50000"/>
                  </a:schemeClr>
                </a:solidFill>
                <a:cs typeface="Arial" charset="0"/>
                <a:sym typeface="Wingdings" panose="05000000000000000000" pitchFamily="2" charset="2"/>
              </a:rPr>
              <a:t></a:t>
            </a:r>
            <a:r>
              <a:rPr lang="en-GB" altLang="de-DE" sz="1300" dirty="0">
                <a:solidFill>
                  <a:schemeClr val="accent1">
                    <a:lumMod val="50000"/>
                  </a:schemeClr>
                </a:solidFill>
                <a:cs typeface="Arial" charset="0"/>
              </a:rPr>
              <a:t> Economies </a:t>
            </a:r>
            <a:r>
              <a:rPr lang="fr-FR" altLang="de-DE" sz="1300" dirty="0">
                <a:solidFill>
                  <a:schemeClr val="accent1">
                    <a:lumMod val="50000"/>
                  </a:schemeClr>
                </a:solidFill>
                <a:cs typeface="Arial" charset="0"/>
              </a:rPr>
              <a:t>pour un travailleur non qualifié </a:t>
            </a:r>
            <a:endParaRPr lang="en-GB" altLang="de-DE" sz="1300" dirty="0">
              <a:solidFill>
                <a:schemeClr val="accent1">
                  <a:lumMod val="50000"/>
                </a:schemeClr>
              </a:solidFill>
              <a:cs typeface="Arial" charset="0"/>
            </a:endParaRPr>
          </a:p>
        </p:txBody>
      </p:sp>
      <p:sp>
        <p:nvSpPr>
          <p:cNvPr id="22562" name="Rectangle 26"/>
          <p:cNvSpPr>
            <a:spLocks noChangeArrowheads="1"/>
          </p:cNvSpPr>
          <p:nvPr/>
        </p:nvSpPr>
        <p:spPr bwMode="auto">
          <a:xfrm>
            <a:off x="417378" y="4378404"/>
            <a:ext cx="2253104" cy="734369"/>
          </a:xfrm>
          <a:prstGeom prst="rect">
            <a:avLst/>
          </a:prstGeom>
          <a:solidFill>
            <a:srgbClr val="D9F5DC"/>
          </a:solidFill>
          <a:ln w="12600" cap="sq">
            <a:solidFill>
              <a:srgbClr val="348C38"/>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a:solidFill>
                  <a:schemeClr val="accent1">
                    <a:lumMod val="50000"/>
                  </a:schemeClr>
                </a:solidFill>
                <a:cs typeface="Arial" charset="0"/>
              </a:rPr>
              <a:t>47% </a:t>
            </a:r>
            <a:r>
              <a:rPr lang="en-GB" altLang="de-DE" sz="1300" dirty="0" err="1">
                <a:solidFill>
                  <a:schemeClr val="accent1">
                    <a:lumMod val="50000"/>
                  </a:schemeClr>
                </a:solidFill>
                <a:cs typeface="Arial" charset="0"/>
              </a:rPr>
              <a:t>Activités</a:t>
            </a:r>
            <a:r>
              <a:rPr lang="en-GB" altLang="de-DE" sz="1300" dirty="0">
                <a:solidFill>
                  <a:schemeClr val="accent1">
                    <a:lumMod val="50000"/>
                  </a:schemeClr>
                </a:solidFill>
                <a:cs typeface="Arial" charset="0"/>
              </a:rPr>
              <a:t> </a:t>
            </a:r>
            <a:r>
              <a:rPr lang="en-GB" altLang="de-DE" sz="1300" dirty="0" err="1">
                <a:solidFill>
                  <a:schemeClr val="accent1">
                    <a:lumMod val="50000"/>
                  </a:schemeClr>
                </a:solidFill>
                <a:cs typeface="Arial" charset="0"/>
              </a:rPr>
              <a:t>spécialisées</a:t>
            </a:r>
            <a:r>
              <a:rPr lang="en-GB" altLang="de-DE" sz="1300" dirty="0">
                <a:solidFill>
                  <a:schemeClr val="accent1">
                    <a:lumMod val="50000"/>
                  </a:schemeClr>
                </a:solidFill>
                <a:cs typeface="Arial" charset="0"/>
              </a:rPr>
              <a:t> </a:t>
            </a:r>
            <a:r>
              <a:rPr lang="en-GB" altLang="de-DE" sz="1300" dirty="0">
                <a:solidFill>
                  <a:schemeClr val="accent1">
                    <a:lumMod val="50000"/>
                  </a:schemeClr>
                </a:solidFill>
                <a:cs typeface="Arial" charset="0"/>
                <a:sym typeface="Wingdings" panose="05000000000000000000" pitchFamily="2" charset="2"/>
              </a:rPr>
              <a:t></a:t>
            </a:r>
            <a:r>
              <a:rPr lang="en-GB" altLang="de-DE" sz="1300" dirty="0">
                <a:solidFill>
                  <a:schemeClr val="accent1">
                    <a:lumMod val="50000"/>
                  </a:schemeClr>
                </a:solidFill>
                <a:cs typeface="Arial" charset="0"/>
              </a:rPr>
              <a:t> Economies pour un </a:t>
            </a:r>
            <a:r>
              <a:rPr lang="en-GB" altLang="de-DE" sz="1300" dirty="0" err="1">
                <a:solidFill>
                  <a:schemeClr val="accent1">
                    <a:lumMod val="50000"/>
                  </a:schemeClr>
                </a:solidFill>
                <a:cs typeface="Arial" charset="0"/>
              </a:rPr>
              <a:t>travailleur</a:t>
            </a:r>
            <a:r>
              <a:rPr lang="en-GB" altLang="de-DE" sz="1300" dirty="0">
                <a:solidFill>
                  <a:schemeClr val="accent1">
                    <a:lumMod val="50000"/>
                  </a:schemeClr>
                </a:solidFill>
                <a:cs typeface="Arial" charset="0"/>
              </a:rPr>
              <a:t> </a:t>
            </a:r>
            <a:r>
              <a:rPr lang="en-GB" altLang="de-DE" sz="1300" dirty="0" err="1">
                <a:solidFill>
                  <a:schemeClr val="accent1">
                    <a:lumMod val="50000"/>
                  </a:schemeClr>
                </a:solidFill>
                <a:cs typeface="Arial" charset="0"/>
              </a:rPr>
              <a:t>qualifié</a:t>
            </a:r>
            <a:endParaRPr lang="en-GB" altLang="de-DE" sz="1300" dirty="0">
              <a:solidFill>
                <a:schemeClr val="accent1">
                  <a:lumMod val="50000"/>
                </a:schemeClr>
              </a:solidFill>
              <a:cs typeface="Arial" charset="0"/>
            </a:endParaRPr>
          </a:p>
        </p:txBody>
      </p:sp>
      <p:sp>
        <p:nvSpPr>
          <p:cNvPr id="22550" name="Line 28"/>
          <p:cNvSpPr>
            <a:spLocks noChangeShapeType="1"/>
          </p:cNvSpPr>
          <p:nvPr/>
        </p:nvSpPr>
        <p:spPr bwMode="auto">
          <a:xfrm flipH="1">
            <a:off x="7564279" y="2700731"/>
            <a:ext cx="11113" cy="3573024"/>
          </a:xfrm>
          <a:prstGeom prst="line">
            <a:avLst/>
          </a:prstGeom>
          <a:noFill/>
          <a:ln w="19050" cap="sq">
            <a:solidFill>
              <a:schemeClr val="tx2">
                <a:lumMod val="75000"/>
              </a:schemeClr>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52" name="Rectangle 30"/>
          <p:cNvSpPr>
            <a:spLocks noChangeArrowheads="1"/>
          </p:cNvSpPr>
          <p:nvPr/>
        </p:nvSpPr>
        <p:spPr bwMode="auto">
          <a:xfrm>
            <a:off x="6516218" y="6232253"/>
            <a:ext cx="2145816" cy="351739"/>
          </a:xfrm>
          <a:prstGeom prst="rect">
            <a:avLst/>
          </a:prstGeom>
          <a:solidFill>
            <a:srgbClr val="FFFEBA"/>
          </a:solidFill>
          <a:ln w="9360" cap="sq">
            <a:solidFill>
              <a:srgbClr val="FFC000"/>
            </a:solidFill>
            <a:miter lim="800000"/>
            <a:headEnd/>
            <a:tailEnd/>
          </a:ln>
          <a:effectLst/>
          <a:extLst/>
        </p:spPr>
        <p:txBody>
          <a:bodyPr wrap="none" lIns="36000" tIns="36000" rIns="36000" bIns="36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300"/>
              </a:spcBef>
              <a:buClrTx/>
              <a:buFontTx/>
              <a:buNone/>
            </a:pPr>
            <a:r>
              <a:rPr lang="en-GB" altLang="de-DE" sz="1300" dirty="0" err="1">
                <a:solidFill>
                  <a:schemeClr val="accent6">
                    <a:lumMod val="75000"/>
                  </a:schemeClr>
                </a:solidFill>
                <a:cs typeface="Arial" charset="0"/>
              </a:rPr>
              <a:t>Soin</a:t>
            </a:r>
            <a:r>
              <a:rPr lang="en-GB" altLang="de-DE" sz="1300" dirty="0">
                <a:solidFill>
                  <a:schemeClr val="accent6">
                    <a:lumMod val="75000"/>
                  </a:schemeClr>
                </a:solidFill>
                <a:cs typeface="Arial" charset="0"/>
              </a:rPr>
              <a:t> </a:t>
            </a:r>
            <a:r>
              <a:rPr lang="en-GB" altLang="de-DE" sz="1300" dirty="0" err="1">
                <a:solidFill>
                  <a:schemeClr val="accent6">
                    <a:lumMod val="75000"/>
                  </a:schemeClr>
                </a:solidFill>
                <a:cs typeface="Arial" charset="0"/>
              </a:rPr>
              <a:t>d’image</a:t>
            </a:r>
            <a:r>
              <a:rPr lang="en-GB" altLang="de-DE" sz="1300" dirty="0">
                <a:solidFill>
                  <a:schemeClr val="accent6">
                    <a:lumMod val="75000"/>
                  </a:schemeClr>
                </a:solidFill>
                <a:cs typeface="Arial" charset="0"/>
              </a:rPr>
              <a:t> (RSE)</a:t>
            </a:r>
            <a:endParaRPr lang="en-GB" altLang="de-DE" sz="1300" b="1" dirty="0">
              <a:solidFill>
                <a:schemeClr val="accent6">
                  <a:lumMod val="75000"/>
                </a:schemeClr>
              </a:solidFill>
              <a:cs typeface="Arial" charset="0"/>
            </a:endParaRPr>
          </a:p>
        </p:txBody>
      </p:sp>
      <p:sp>
        <p:nvSpPr>
          <p:cNvPr id="22553" name="Rectangle 31"/>
          <p:cNvSpPr>
            <a:spLocks noChangeArrowheads="1"/>
          </p:cNvSpPr>
          <p:nvPr/>
        </p:nvSpPr>
        <p:spPr bwMode="auto">
          <a:xfrm>
            <a:off x="2966543" y="1695530"/>
            <a:ext cx="5691074" cy="608319"/>
          </a:xfrm>
          <a:prstGeom prst="rect">
            <a:avLst/>
          </a:prstGeom>
          <a:solidFill>
            <a:srgbClr val="D9F5DC"/>
          </a:solidFill>
          <a:ln w="38100" cap="sq">
            <a:solidFill>
              <a:schemeClr val="accent5">
                <a:lumMod val="75000"/>
              </a:schemeClr>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75"/>
              </a:spcBef>
              <a:buClrTx/>
              <a:buFontTx/>
              <a:buNone/>
            </a:pPr>
            <a:r>
              <a:rPr lang="en-GB" altLang="de-DE" sz="1400" b="1" dirty="0" smtClean="0">
                <a:solidFill>
                  <a:schemeClr val="accent5">
                    <a:lumMod val="50000"/>
                  </a:schemeClr>
                </a:solidFill>
                <a:cs typeface="Arial" charset="0"/>
              </a:rPr>
              <a:t>Après et  pendant la formation (à long </a:t>
            </a:r>
            <a:r>
              <a:rPr lang="en-GB" altLang="de-DE" sz="1400" b="1" dirty="0" err="1" smtClean="0">
                <a:solidFill>
                  <a:schemeClr val="accent5">
                    <a:lumMod val="50000"/>
                  </a:schemeClr>
                </a:solidFill>
                <a:cs typeface="Arial" charset="0"/>
              </a:rPr>
              <a:t>terme</a:t>
            </a:r>
            <a:r>
              <a:rPr lang="en-GB" altLang="de-DE" sz="1400" b="1" dirty="0" smtClean="0">
                <a:solidFill>
                  <a:schemeClr val="accent5">
                    <a:lumMod val="50000"/>
                  </a:schemeClr>
                </a:solidFill>
                <a:cs typeface="Arial" charset="0"/>
              </a:rPr>
              <a:t>)</a:t>
            </a:r>
            <a:endParaRPr lang="en-GB" altLang="de-DE" sz="1400" b="1" dirty="0">
              <a:solidFill>
                <a:schemeClr val="accent5">
                  <a:lumMod val="50000"/>
                </a:schemeClr>
              </a:solidFill>
              <a:cs typeface="Arial" charset="0"/>
            </a:endParaRPr>
          </a:p>
        </p:txBody>
      </p:sp>
      <p:sp>
        <p:nvSpPr>
          <p:cNvPr id="22554" name="Rectangle 32"/>
          <p:cNvSpPr>
            <a:spLocks noChangeArrowheads="1"/>
          </p:cNvSpPr>
          <p:nvPr/>
        </p:nvSpPr>
        <p:spPr bwMode="auto">
          <a:xfrm>
            <a:off x="6516217" y="2527358"/>
            <a:ext cx="2145818" cy="753485"/>
          </a:xfrm>
          <a:prstGeom prst="rect">
            <a:avLst/>
          </a:prstGeom>
          <a:solidFill>
            <a:srgbClr val="FFFEBA"/>
          </a:solidFill>
          <a:ln w="38100" cap="sq">
            <a:solidFill>
              <a:srgbClr val="FFC000"/>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buClrTx/>
              <a:buFontTx/>
              <a:buNone/>
            </a:pPr>
            <a:r>
              <a:rPr lang="fr-FR" altLang="de-DE" sz="1450" b="1" dirty="0">
                <a:solidFill>
                  <a:schemeClr val="accent6">
                    <a:lumMod val="75000"/>
                  </a:schemeClr>
                </a:solidFill>
                <a:cs typeface="Arial" charset="0"/>
              </a:rPr>
              <a:t>Facteurs de bénéfices non mesurables</a:t>
            </a:r>
            <a:endParaRPr lang="en-GB" altLang="de-DE" sz="1450" b="1" dirty="0">
              <a:solidFill>
                <a:schemeClr val="accent6">
                  <a:lumMod val="75000"/>
                </a:schemeClr>
              </a:solidFill>
              <a:cs typeface="Arial" charset="0"/>
            </a:endParaRPr>
          </a:p>
        </p:txBody>
      </p:sp>
      <p:sp>
        <p:nvSpPr>
          <p:cNvPr id="22555" name="Rectangle 33"/>
          <p:cNvSpPr>
            <a:spLocks noChangeArrowheads="1"/>
          </p:cNvSpPr>
          <p:nvPr/>
        </p:nvSpPr>
        <p:spPr bwMode="auto">
          <a:xfrm>
            <a:off x="6516217" y="3480558"/>
            <a:ext cx="2145816" cy="945003"/>
          </a:xfrm>
          <a:prstGeom prst="rect">
            <a:avLst/>
          </a:prstGeom>
          <a:solidFill>
            <a:srgbClr val="FFFEBA"/>
          </a:solidFill>
          <a:ln w="12600" cap="sq">
            <a:solidFill>
              <a:srgbClr val="FFC000"/>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lvl="0" algn="ctr" eaLnBrk="1" hangingPunct="1">
              <a:spcBef>
                <a:spcPts val="813"/>
              </a:spcBef>
              <a:tabLst/>
            </a:pPr>
            <a:r>
              <a:rPr lang="en-GB" altLang="de-DE" sz="1300" dirty="0">
                <a:solidFill>
                  <a:schemeClr val="accent6">
                    <a:lumMod val="75000"/>
                  </a:schemeClr>
                </a:solidFill>
                <a:latin typeface="Arial" panose="020B0604020202020204" pitchFamily="34" charset="0"/>
                <a:cs typeface="Arial" panose="020B0604020202020204" pitchFamily="34" charset="0"/>
              </a:rPr>
              <a:t>Formation sur </a:t>
            </a:r>
            <a:r>
              <a:rPr lang="en-GB" altLang="de-DE" sz="1300" dirty="0" err="1" smtClean="0">
                <a:solidFill>
                  <a:schemeClr val="accent6">
                    <a:lumMod val="75000"/>
                  </a:schemeClr>
                </a:solidFill>
                <a:latin typeface="Arial" panose="020B0604020202020204" pitchFamily="34" charset="0"/>
                <a:cs typeface="Arial" panose="020B0604020202020204" pitchFamily="34" charset="0"/>
              </a:rPr>
              <a:t>mesure</a:t>
            </a:r>
            <a:r>
              <a:rPr lang="en-GB" altLang="de-DE" sz="1300" dirty="0" smtClean="0">
                <a:solidFill>
                  <a:schemeClr val="accent6">
                    <a:lumMod val="75000"/>
                  </a:schemeClr>
                </a:solidFill>
                <a:latin typeface="Arial" panose="020B0604020202020204" pitchFamily="34" charset="0"/>
                <a:cs typeface="Arial" panose="020B0604020202020204" pitchFamily="34" charset="0"/>
              </a:rPr>
              <a:t/>
            </a:r>
            <a:br>
              <a:rPr lang="en-GB" altLang="de-DE" sz="1300" dirty="0" smtClean="0">
                <a:solidFill>
                  <a:schemeClr val="accent6">
                    <a:lumMod val="75000"/>
                  </a:schemeClr>
                </a:solidFill>
                <a:latin typeface="Arial" panose="020B0604020202020204" pitchFamily="34" charset="0"/>
                <a:cs typeface="Arial" panose="020B0604020202020204" pitchFamily="34" charset="0"/>
              </a:rPr>
            </a:br>
            <a:r>
              <a:rPr lang="en-GB" altLang="de-DE" sz="1300" dirty="0" smtClean="0">
                <a:solidFill>
                  <a:schemeClr val="accent6">
                    <a:lumMod val="75000"/>
                  </a:schemeClr>
                </a:solidFill>
                <a:latin typeface="Arial" panose="020B0604020202020204" pitchFamily="34" charset="0"/>
                <a:cs typeface="Arial" panose="020B0604020202020204" pitchFamily="34" charset="0"/>
                <a:sym typeface="Wingdings" panose="05000000000000000000" pitchFamily="2" charset="2"/>
              </a:rPr>
              <a:t></a:t>
            </a:r>
            <a:r>
              <a:rPr lang="en-GB" altLang="de-DE" sz="1300" dirty="0" smtClean="0">
                <a:solidFill>
                  <a:schemeClr val="accent6">
                    <a:lumMod val="75000"/>
                  </a:schemeClr>
                </a:solidFill>
                <a:latin typeface="Arial" panose="020B0604020202020204" pitchFamily="34" charset="0"/>
                <a:cs typeface="Arial" panose="020B0604020202020204" pitchFamily="34" charset="0"/>
              </a:rPr>
              <a:t> </a:t>
            </a:r>
            <a:r>
              <a:rPr lang="fr-FR" altLang="de-DE" sz="1300" dirty="0">
                <a:solidFill>
                  <a:schemeClr val="accent6">
                    <a:lumMod val="75000"/>
                  </a:schemeClr>
                </a:solidFill>
                <a:latin typeface="Arial" panose="020B0604020202020204" pitchFamily="34" charset="0"/>
                <a:cs typeface="Arial" panose="020B0604020202020204" pitchFamily="34" charset="0"/>
              </a:rPr>
              <a:t>Développement de compétences spécifiques à l'entreprise </a:t>
            </a:r>
            <a:endParaRPr lang="en-GB" altLang="de-DE" sz="1300" dirty="0">
              <a:solidFill>
                <a:schemeClr val="accent6">
                  <a:lumMod val="75000"/>
                </a:schemeClr>
              </a:solidFill>
              <a:latin typeface="Arial" panose="020B0604020202020204" pitchFamily="34" charset="0"/>
              <a:cs typeface="Arial" panose="020B0604020202020204" pitchFamily="34" charset="0"/>
            </a:endParaRPr>
          </a:p>
        </p:txBody>
      </p:sp>
      <p:sp>
        <p:nvSpPr>
          <p:cNvPr id="22556" name="Rectangle 34"/>
          <p:cNvSpPr>
            <a:spLocks noChangeArrowheads="1"/>
          </p:cNvSpPr>
          <p:nvPr/>
        </p:nvSpPr>
        <p:spPr bwMode="auto">
          <a:xfrm>
            <a:off x="6516218" y="4505721"/>
            <a:ext cx="2141399" cy="515563"/>
          </a:xfrm>
          <a:prstGeom prst="rect">
            <a:avLst/>
          </a:prstGeom>
          <a:solidFill>
            <a:srgbClr val="FFFEBA"/>
          </a:solidFill>
          <a:ln w="12600" cap="sq">
            <a:solidFill>
              <a:srgbClr val="FFC000"/>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err="1" smtClean="0">
                <a:solidFill>
                  <a:schemeClr val="accent6">
                    <a:lumMod val="75000"/>
                  </a:schemeClr>
                </a:solidFill>
                <a:cs typeface="Arial" charset="0"/>
              </a:rPr>
              <a:t>Sélection</a:t>
            </a:r>
            <a:r>
              <a:rPr lang="en-GB" altLang="de-DE" sz="1300" dirty="0" smtClean="0">
                <a:solidFill>
                  <a:schemeClr val="accent6">
                    <a:lumMod val="75000"/>
                  </a:schemeClr>
                </a:solidFill>
                <a:cs typeface="Arial" charset="0"/>
              </a:rPr>
              <a:t> </a:t>
            </a:r>
            <a:r>
              <a:rPr lang="en-GB" altLang="de-DE" sz="1300" dirty="0">
                <a:solidFill>
                  <a:schemeClr val="accent6">
                    <a:lumMod val="75000"/>
                  </a:schemeClr>
                </a:solidFill>
                <a:cs typeface="Arial" charset="0"/>
                <a:sym typeface="Wingdings" panose="05000000000000000000" pitchFamily="2" charset="2"/>
              </a:rPr>
              <a:t></a:t>
            </a:r>
            <a:r>
              <a:rPr lang="en-GB" altLang="de-DE" sz="1300" dirty="0">
                <a:solidFill>
                  <a:schemeClr val="accent6">
                    <a:lumMod val="75000"/>
                  </a:schemeClr>
                </a:solidFill>
                <a:cs typeface="Arial" charset="0"/>
              </a:rPr>
              <a:t> </a:t>
            </a:r>
            <a:r>
              <a:rPr lang="en-GB" altLang="de-DE" sz="1300" dirty="0" err="1">
                <a:solidFill>
                  <a:schemeClr val="accent6">
                    <a:lumMod val="75000"/>
                  </a:schemeClr>
                </a:solidFill>
                <a:cs typeface="Arial" charset="0"/>
              </a:rPr>
              <a:t>Eviter</a:t>
            </a:r>
            <a:r>
              <a:rPr lang="en-GB" altLang="de-DE" sz="1300" dirty="0">
                <a:solidFill>
                  <a:schemeClr val="accent6">
                    <a:lumMod val="75000"/>
                  </a:schemeClr>
                </a:solidFill>
                <a:cs typeface="Arial" charset="0"/>
              </a:rPr>
              <a:t> les </a:t>
            </a:r>
            <a:r>
              <a:rPr lang="en-GB" altLang="de-DE" sz="1300" dirty="0" err="1">
                <a:solidFill>
                  <a:schemeClr val="accent6">
                    <a:lumMod val="75000"/>
                  </a:schemeClr>
                </a:solidFill>
                <a:cs typeface="Arial" charset="0"/>
              </a:rPr>
              <a:t>erreurs</a:t>
            </a:r>
            <a:r>
              <a:rPr lang="en-GB" altLang="de-DE" sz="1300" dirty="0">
                <a:solidFill>
                  <a:schemeClr val="accent6">
                    <a:lumMod val="75000"/>
                  </a:schemeClr>
                </a:solidFill>
                <a:cs typeface="Arial" charset="0"/>
              </a:rPr>
              <a:t> </a:t>
            </a:r>
            <a:r>
              <a:rPr lang="en-GB" altLang="de-DE" sz="1300" dirty="0">
                <a:solidFill>
                  <a:schemeClr val="accent6">
                    <a:lumMod val="75000"/>
                  </a:schemeClr>
                </a:solidFill>
                <a:latin typeface="Arial" panose="020B0604020202020204" pitchFamily="34" charset="0"/>
                <a:cs typeface="Arial" panose="020B0604020202020204" pitchFamily="34" charset="0"/>
              </a:rPr>
              <a:t>de </a:t>
            </a:r>
            <a:r>
              <a:rPr lang="en-GB" altLang="de-DE" sz="1300" dirty="0" err="1">
                <a:solidFill>
                  <a:schemeClr val="accent6">
                    <a:lumMod val="75000"/>
                  </a:schemeClr>
                </a:solidFill>
                <a:latin typeface="Arial" panose="020B0604020202020204" pitchFamily="34" charset="0"/>
                <a:cs typeface="Arial" panose="020B0604020202020204" pitchFamily="34" charset="0"/>
              </a:rPr>
              <a:t>recrutement</a:t>
            </a:r>
            <a:endParaRPr lang="en-GB" altLang="de-DE" sz="1300" dirty="0">
              <a:solidFill>
                <a:schemeClr val="accent6">
                  <a:lumMod val="75000"/>
                </a:schemeClr>
              </a:solidFill>
              <a:latin typeface="Arial" panose="020B0604020202020204" pitchFamily="34" charset="0"/>
              <a:cs typeface="Arial" panose="020B0604020202020204" pitchFamily="34" charset="0"/>
            </a:endParaRPr>
          </a:p>
        </p:txBody>
      </p:sp>
      <p:sp>
        <p:nvSpPr>
          <p:cNvPr id="22557" name="Rectangle 35"/>
          <p:cNvSpPr>
            <a:spLocks noChangeArrowheads="1"/>
          </p:cNvSpPr>
          <p:nvPr/>
        </p:nvSpPr>
        <p:spPr bwMode="auto">
          <a:xfrm>
            <a:off x="6516218" y="5690371"/>
            <a:ext cx="2145816" cy="459317"/>
          </a:xfrm>
          <a:prstGeom prst="rect">
            <a:avLst/>
          </a:prstGeom>
          <a:solidFill>
            <a:srgbClr val="FFFEBA"/>
          </a:solidFill>
          <a:ln w="12600" cap="sq">
            <a:solidFill>
              <a:srgbClr val="FFC000"/>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err="1">
                <a:solidFill>
                  <a:schemeClr val="accent6">
                    <a:lumMod val="75000"/>
                  </a:schemeClr>
                </a:solidFill>
                <a:cs typeface="Arial" charset="0"/>
              </a:rPr>
              <a:t>Meilleure</a:t>
            </a:r>
            <a:r>
              <a:rPr lang="en-GB" altLang="de-DE" sz="1300" dirty="0">
                <a:solidFill>
                  <a:schemeClr val="accent6">
                    <a:lumMod val="75000"/>
                  </a:schemeClr>
                </a:solidFill>
                <a:cs typeface="Arial" charset="0"/>
              </a:rPr>
              <a:t> </a:t>
            </a:r>
            <a:r>
              <a:rPr lang="en-GB" altLang="de-DE" sz="1300" dirty="0" err="1" smtClean="0">
                <a:solidFill>
                  <a:schemeClr val="accent6">
                    <a:lumMod val="75000"/>
                  </a:schemeClr>
                </a:solidFill>
                <a:cs typeface="Arial" charset="0"/>
              </a:rPr>
              <a:t>rétention</a:t>
            </a:r>
            <a:r>
              <a:rPr lang="en-GB" altLang="de-DE" sz="1300" dirty="0">
                <a:solidFill>
                  <a:schemeClr val="accent6">
                    <a:lumMod val="75000"/>
                  </a:schemeClr>
                </a:solidFill>
                <a:cs typeface="Arial" charset="0"/>
              </a:rPr>
              <a:t/>
            </a:r>
            <a:br>
              <a:rPr lang="en-GB" altLang="de-DE" sz="1300" dirty="0">
                <a:solidFill>
                  <a:schemeClr val="accent6">
                    <a:lumMod val="75000"/>
                  </a:schemeClr>
                </a:solidFill>
                <a:cs typeface="Arial" charset="0"/>
              </a:rPr>
            </a:br>
            <a:r>
              <a:rPr lang="en-GB" altLang="de-DE" sz="1300" dirty="0">
                <a:solidFill>
                  <a:schemeClr val="accent6">
                    <a:lumMod val="75000"/>
                  </a:schemeClr>
                </a:solidFill>
                <a:cs typeface="Arial" charset="0"/>
              </a:rPr>
              <a:t> des </a:t>
            </a:r>
            <a:r>
              <a:rPr lang="en-GB" altLang="de-DE" sz="1300" dirty="0" err="1">
                <a:solidFill>
                  <a:schemeClr val="accent6">
                    <a:lumMod val="75000"/>
                  </a:schemeClr>
                </a:solidFill>
                <a:cs typeface="Arial" charset="0"/>
              </a:rPr>
              <a:t>employés</a:t>
            </a:r>
            <a:endParaRPr lang="en-GB" altLang="de-DE" sz="1300" dirty="0">
              <a:solidFill>
                <a:schemeClr val="accent6">
                  <a:lumMod val="75000"/>
                </a:schemeClr>
              </a:solidFill>
              <a:cs typeface="Arial" charset="0"/>
            </a:endParaRPr>
          </a:p>
        </p:txBody>
      </p:sp>
      <p:sp>
        <p:nvSpPr>
          <p:cNvPr id="23588" name="Rectangle 36"/>
          <p:cNvSpPr>
            <a:spLocks noChangeArrowheads="1"/>
          </p:cNvSpPr>
          <p:nvPr/>
        </p:nvSpPr>
        <p:spPr bwMode="auto">
          <a:xfrm>
            <a:off x="2816268" y="601911"/>
            <a:ext cx="3337750" cy="710717"/>
          </a:xfrm>
          <a:prstGeom prst="rect">
            <a:avLst/>
          </a:prstGeom>
          <a:solidFill>
            <a:srgbClr val="D9F5DC"/>
          </a:solidFill>
          <a:ln w="9360" cap="sq">
            <a:solidFill>
              <a:srgbClr val="000000"/>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1250"/>
              </a:spcBef>
              <a:buClrTx/>
              <a:buFontTx/>
              <a:buNone/>
            </a:pPr>
            <a:r>
              <a:rPr lang="en-GB" altLang="de-DE" sz="2000" b="1" dirty="0" err="1" smtClean="0">
                <a:solidFill>
                  <a:schemeClr val="tx2">
                    <a:lumMod val="50000"/>
                  </a:schemeClr>
                </a:solidFill>
                <a:cs typeface="Arial" charset="0"/>
              </a:rPr>
              <a:t>Rendements</a:t>
            </a:r>
            <a:r>
              <a:rPr lang="en-GB" altLang="de-DE" sz="2000" b="1" dirty="0" smtClean="0">
                <a:solidFill>
                  <a:schemeClr val="tx2">
                    <a:lumMod val="50000"/>
                  </a:schemeClr>
                </a:solidFill>
                <a:cs typeface="Arial" charset="0"/>
              </a:rPr>
              <a:t> et </a:t>
            </a:r>
            <a:r>
              <a:rPr lang="en-GB" altLang="de-DE" sz="2000" b="1" dirty="0" err="1" smtClean="0">
                <a:solidFill>
                  <a:schemeClr val="tx2">
                    <a:lumMod val="50000"/>
                  </a:schemeClr>
                </a:solidFill>
                <a:cs typeface="Arial" charset="0"/>
              </a:rPr>
              <a:t>avantages</a:t>
            </a:r>
            <a:endParaRPr lang="en-GB" altLang="de-DE" sz="2000" b="1" dirty="0">
              <a:solidFill>
                <a:schemeClr val="tx2">
                  <a:lumMod val="50000"/>
                </a:schemeClr>
              </a:solidFill>
              <a:cs typeface="Arial" charset="0"/>
            </a:endParaRPr>
          </a:p>
        </p:txBody>
      </p:sp>
      <p:sp>
        <p:nvSpPr>
          <p:cNvPr id="22547" name="Rectangle 40"/>
          <p:cNvSpPr>
            <a:spLocks noChangeArrowheads="1"/>
          </p:cNvSpPr>
          <p:nvPr/>
        </p:nvSpPr>
        <p:spPr bwMode="auto">
          <a:xfrm>
            <a:off x="2971779" y="3480558"/>
            <a:ext cx="1666699" cy="540278"/>
          </a:xfrm>
          <a:prstGeom prst="rect">
            <a:avLst/>
          </a:prstGeom>
          <a:solidFill>
            <a:srgbClr val="D9F5DC"/>
          </a:solidFill>
          <a:ln w="19050" cap="sq">
            <a:solidFill>
              <a:srgbClr val="1B6F47"/>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50" b="1" dirty="0" err="1">
                <a:solidFill>
                  <a:srgbClr val="1B6F47"/>
                </a:solidFill>
                <a:cs typeface="Arial" charset="0"/>
              </a:rPr>
              <a:t>Coûts</a:t>
            </a:r>
            <a:r>
              <a:rPr lang="en-GB" altLang="de-DE" sz="1350" b="1" dirty="0">
                <a:solidFill>
                  <a:srgbClr val="1B6F47"/>
                </a:solidFill>
                <a:cs typeface="Arial" charset="0"/>
              </a:rPr>
              <a:t> de </a:t>
            </a:r>
            <a:r>
              <a:rPr lang="en-GB" altLang="de-DE" sz="1350" b="1" dirty="0" err="1">
                <a:solidFill>
                  <a:srgbClr val="1B6F47"/>
                </a:solidFill>
                <a:cs typeface="Arial" charset="0"/>
              </a:rPr>
              <a:t>recrutement</a:t>
            </a:r>
            <a:endParaRPr lang="en-GB" altLang="de-DE" sz="1350" b="1" dirty="0">
              <a:solidFill>
                <a:srgbClr val="1B6F47"/>
              </a:solidFill>
              <a:cs typeface="Arial" charset="0"/>
            </a:endParaRPr>
          </a:p>
        </p:txBody>
      </p:sp>
      <p:sp>
        <p:nvSpPr>
          <p:cNvPr id="22548" name="Rectangle 41"/>
          <p:cNvSpPr>
            <a:spLocks noChangeArrowheads="1"/>
          </p:cNvSpPr>
          <p:nvPr/>
        </p:nvSpPr>
        <p:spPr bwMode="auto">
          <a:xfrm>
            <a:off x="2971779" y="4111363"/>
            <a:ext cx="1666699" cy="503108"/>
          </a:xfrm>
          <a:prstGeom prst="rect">
            <a:avLst/>
          </a:prstGeom>
          <a:solidFill>
            <a:srgbClr val="D9F5DC"/>
          </a:solidFill>
          <a:ln w="12600" cap="sq">
            <a:solidFill>
              <a:srgbClr val="1B6F47"/>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err="1" smtClean="0">
                <a:solidFill>
                  <a:srgbClr val="1B6F47"/>
                </a:solidFill>
                <a:cs typeface="Arial" charset="0"/>
              </a:rPr>
              <a:t>Coûts</a:t>
            </a:r>
            <a:r>
              <a:rPr lang="en-GB" altLang="de-DE" sz="1300" dirty="0" smtClean="0">
                <a:solidFill>
                  <a:srgbClr val="1B6F47"/>
                </a:solidFill>
                <a:cs typeface="Arial" charset="0"/>
              </a:rPr>
              <a:t> </a:t>
            </a:r>
            <a:r>
              <a:rPr lang="en-GB" altLang="de-DE" sz="1300" dirty="0">
                <a:solidFill>
                  <a:srgbClr val="1B6F47"/>
                </a:solidFill>
                <a:cs typeface="Arial" charset="0"/>
              </a:rPr>
              <a:t>des </a:t>
            </a:r>
            <a:r>
              <a:rPr lang="en-GB" altLang="de-DE" sz="1300" dirty="0" err="1">
                <a:solidFill>
                  <a:srgbClr val="1B6F47"/>
                </a:solidFill>
                <a:cs typeface="Arial" charset="0"/>
              </a:rPr>
              <a:t>annonces</a:t>
            </a:r>
            <a:endParaRPr lang="en-GB" altLang="de-DE" sz="1300" dirty="0">
              <a:solidFill>
                <a:srgbClr val="1B6F47"/>
              </a:solidFill>
              <a:cs typeface="Arial" charset="0"/>
            </a:endParaRPr>
          </a:p>
        </p:txBody>
      </p:sp>
      <p:sp>
        <p:nvSpPr>
          <p:cNvPr id="22549" name="Rectangle 42"/>
          <p:cNvSpPr>
            <a:spLocks noChangeArrowheads="1"/>
          </p:cNvSpPr>
          <p:nvPr/>
        </p:nvSpPr>
        <p:spPr bwMode="auto">
          <a:xfrm>
            <a:off x="3694757" y="2527358"/>
            <a:ext cx="1986546" cy="753484"/>
          </a:xfrm>
          <a:prstGeom prst="rect">
            <a:avLst/>
          </a:prstGeom>
          <a:solidFill>
            <a:srgbClr val="D9F5DC"/>
          </a:solidFill>
          <a:ln w="38100" cap="sq">
            <a:solidFill>
              <a:srgbClr val="92D050"/>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600"/>
              </a:spcBef>
              <a:spcAft>
                <a:spcPts val="200"/>
              </a:spcAft>
            </a:pPr>
            <a:endParaRPr lang="de-DE" sz="1450" b="1" dirty="0" smtClean="0">
              <a:solidFill>
                <a:srgbClr val="1B6F47"/>
              </a:solidFill>
              <a:cs typeface="Arial" charset="0"/>
            </a:endParaRPr>
          </a:p>
          <a:p>
            <a:pPr algn="ctr" eaLnBrk="1" hangingPunct="1">
              <a:spcAft>
                <a:spcPts val="200"/>
              </a:spcAft>
            </a:pPr>
            <a:r>
              <a:rPr lang="de-DE" sz="1450" b="1" dirty="0" err="1" smtClean="0">
                <a:solidFill>
                  <a:srgbClr val="1B6F47"/>
                </a:solidFill>
                <a:cs typeface="Arial" charset="0"/>
              </a:rPr>
              <a:t>Economies</a:t>
            </a:r>
            <a:r>
              <a:rPr lang="de-DE" sz="1450" dirty="0" smtClean="0">
                <a:solidFill>
                  <a:srgbClr val="1B6F47"/>
                </a:solidFill>
                <a:cs typeface="Arial" charset="0"/>
              </a:rPr>
              <a:t> </a:t>
            </a:r>
            <a:endParaRPr lang="de-DE" sz="1450" dirty="0">
              <a:solidFill>
                <a:srgbClr val="1B6F47"/>
              </a:solidFill>
              <a:cs typeface="Arial" charset="0"/>
            </a:endParaRPr>
          </a:p>
          <a:p>
            <a:pPr algn="ctr" eaLnBrk="1" hangingPunct="1">
              <a:spcAft>
                <a:spcPts val="200"/>
              </a:spcAft>
            </a:pPr>
            <a:endParaRPr lang="de-DE" sz="1450" b="1" dirty="0">
              <a:solidFill>
                <a:srgbClr val="1B6F47"/>
              </a:solidFill>
              <a:cs typeface="Arial" charset="0"/>
            </a:endParaRPr>
          </a:p>
        </p:txBody>
      </p:sp>
      <p:sp>
        <p:nvSpPr>
          <p:cNvPr id="43" name="Textfeld 42"/>
          <p:cNvSpPr txBox="1"/>
          <p:nvPr/>
        </p:nvSpPr>
        <p:spPr>
          <a:xfrm>
            <a:off x="-7937" y="52243"/>
            <a:ext cx="5804073" cy="430887"/>
          </a:xfrm>
          <a:prstGeom prst="rect">
            <a:avLst/>
          </a:prstGeom>
          <a:noFill/>
        </p:spPr>
        <p:txBody>
          <a:bodyPr wrap="square" rtlCol="0">
            <a:spAutoFit/>
          </a:bodyPr>
          <a:lstStyle/>
          <a:p>
            <a:r>
              <a:rPr lang="de-DE" sz="2200" b="1" dirty="0" smtClean="0">
                <a:solidFill>
                  <a:schemeClr val="bg1"/>
                </a:solidFill>
              </a:rPr>
              <a:t>5.a Rendements et </a:t>
            </a:r>
            <a:r>
              <a:rPr lang="de-DE" sz="2200" b="1" dirty="0" err="1" smtClean="0">
                <a:solidFill>
                  <a:schemeClr val="bg1"/>
                </a:solidFill>
              </a:rPr>
              <a:t>avantages</a:t>
            </a:r>
            <a:r>
              <a:rPr lang="de-DE" sz="2200" b="1" dirty="0" smtClean="0">
                <a:solidFill>
                  <a:schemeClr val="bg1"/>
                </a:solidFill>
              </a:rPr>
              <a:t> en </a:t>
            </a:r>
            <a:r>
              <a:rPr lang="de-DE" sz="2200" b="1" dirty="0" err="1" smtClean="0">
                <a:solidFill>
                  <a:schemeClr val="bg1"/>
                </a:solidFill>
              </a:rPr>
              <a:t>un</a:t>
            </a:r>
            <a:r>
              <a:rPr lang="de-DE" sz="2200" b="1" dirty="0" smtClean="0">
                <a:solidFill>
                  <a:schemeClr val="bg1"/>
                </a:solidFill>
              </a:rPr>
              <a:t> </a:t>
            </a:r>
            <a:r>
              <a:rPr lang="de-DE" sz="2200" b="1" dirty="0" err="1" smtClean="0">
                <a:solidFill>
                  <a:schemeClr val="bg1"/>
                </a:solidFill>
              </a:rPr>
              <a:t>coup</a:t>
            </a:r>
            <a:r>
              <a:rPr lang="de-DE" sz="2200" b="1" dirty="0">
                <a:solidFill>
                  <a:schemeClr val="bg1"/>
                </a:solidFill>
              </a:rPr>
              <a:t> </a:t>
            </a:r>
            <a:r>
              <a:rPr lang="de-DE" sz="2200" b="1" dirty="0" err="1">
                <a:solidFill>
                  <a:schemeClr val="bg1"/>
                </a:solidFill>
              </a:rPr>
              <a:t>d'œil</a:t>
            </a:r>
            <a:endParaRPr lang="de-DE" sz="2200" b="1" dirty="0">
              <a:solidFill>
                <a:schemeClr val="tx1">
                  <a:lumMod val="75000"/>
                  <a:lumOff val="25000"/>
                </a:schemeClr>
              </a:solidFill>
            </a:endParaRPr>
          </a:p>
        </p:txBody>
      </p:sp>
      <p:sp>
        <p:nvSpPr>
          <p:cNvPr id="35" name="Rectangle 41"/>
          <p:cNvSpPr>
            <a:spLocks noChangeArrowheads="1"/>
          </p:cNvSpPr>
          <p:nvPr/>
        </p:nvSpPr>
        <p:spPr bwMode="auto">
          <a:xfrm>
            <a:off x="2971779" y="5274465"/>
            <a:ext cx="1682240" cy="553419"/>
          </a:xfrm>
          <a:prstGeom prst="rect">
            <a:avLst/>
          </a:prstGeom>
          <a:solidFill>
            <a:srgbClr val="D9F5DC"/>
          </a:solidFill>
          <a:ln w="12600" cap="sq">
            <a:solidFill>
              <a:srgbClr val="1B6F47"/>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pPr>
            <a:r>
              <a:rPr lang="en-GB" altLang="de-DE" sz="1300" dirty="0" err="1" smtClean="0">
                <a:solidFill>
                  <a:srgbClr val="1B6F47"/>
                </a:solidFill>
                <a:cs typeface="Arial" charset="0"/>
              </a:rPr>
              <a:t>Entretien</a:t>
            </a:r>
            <a:r>
              <a:rPr lang="en-GB" altLang="de-DE" sz="1300" dirty="0" err="1">
                <a:solidFill>
                  <a:srgbClr val="1B6F47"/>
                </a:solidFill>
                <a:cs typeface="Arial" charset="0"/>
              </a:rPr>
              <a:t>s</a:t>
            </a:r>
            <a:r>
              <a:rPr lang="en-GB" altLang="de-DE" sz="1300" dirty="0">
                <a:solidFill>
                  <a:srgbClr val="1B6F47"/>
                </a:solidFill>
                <a:cs typeface="Arial" charset="0"/>
              </a:rPr>
              <a:t> </a:t>
            </a:r>
            <a:r>
              <a:rPr lang="en-GB" altLang="de-DE" sz="1300" dirty="0" err="1">
                <a:solidFill>
                  <a:srgbClr val="1B6F47"/>
                </a:solidFill>
                <a:cs typeface="Arial" charset="0"/>
              </a:rPr>
              <a:t>d’embauche</a:t>
            </a:r>
            <a:endParaRPr lang="en-GB" altLang="de-DE" sz="1300" dirty="0">
              <a:solidFill>
                <a:srgbClr val="1B6F47"/>
              </a:solidFill>
              <a:cs typeface="Arial" charset="0"/>
            </a:endParaRPr>
          </a:p>
        </p:txBody>
      </p:sp>
      <p:sp>
        <p:nvSpPr>
          <p:cNvPr id="36" name="Rectangle 41"/>
          <p:cNvSpPr>
            <a:spLocks noChangeArrowheads="1"/>
          </p:cNvSpPr>
          <p:nvPr/>
        </p:nvSpPr>
        <p:spPr bwMode="auto">
          <a:xfrm>
            <a:off x="2971779" y="4704928"/>
            <a:ext cx="1682241" cy="457371"/>
          </a:xfrm>
          <a:prstGeom prst="rect">
            <a:avLst/>
          </a:prstGeom>
          <a:solidFill>
            <a:srgbClr val="D9F5DC"/>
          </a:solidFill>
          <a:ln w="12600" cap="sq">
            <a:solidFill>
              <a:srgbClr val="1B6F47"/>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err="1" smtClean="0">
                <a:solidFill>
                  <a:srgbClr val="1B6F47"/>
                </a:solidFill>
                <a:cs typeface="Arial" charset="0"/>
              </a:rPr>
              <a:t>Présélection</a:t>
            </a:r>
            <a:endParaRPr lang="en-GB" altLang="de-DE" sz="1300" dirty="0">
              <a:solidFill>
                <a:srgbClr val="1B6F47"/>
              </a:solidFill>
              <a:cs typeface="Arial" charset="0"/>
            </a:endParaRPr>
          </a:p>
        </p:txBody>
      </p:sp>
      <p:sp>
        <p:nvSpPr>
          <p:cNvPr id="38" name="Rectangle 41"/>
          <p:cNvSpPr>
            <a:spLocks noChangeArrowheads="1"/>
          </p:cNvSpPr>
          <p:nvPr/>
        </p:nvSpPr>
        <p:spPr bwMode="auto">
          <a:xfrm>
            <a:off x="2951002" y="5904503"/>
            <a:ext cx="1688723" cy="503108"/>
          </a:xfrm>
          <a:prstGeom prst="rect">
            <a:avLst/>
          </a:prstGeom>
          <a:solidFill>
            <a:srgbClr val="D9F5DC"/>
          </a:solidFill>
          <a:ln w="12600" cap="sq">
            <a:solidFill>
              <a:srgbClr val="1B6F47"/>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err="1" smtClean="0">
                <a:solidFill>
                  <a:srgbClr val="1B6F47"/>
                </a:solidFill>
                <a:cs typeface="Arial" charset="0"/>
              </a:rPr>
              <a:t>Sélection</a:t>
            </a:r>
            <a:r>
              <a:rPr lang="en-GB" altLang="de-DE" sz="1300" dirty="0" smtClean="0">
                <a:solidFill>
                  <a:srgbClr val="1B6F47"/>
                </a:solidFill>
                <a:cs typeface="Arial" charset="0"/>
              </a:rPr>
              <a:t> finale</a:t>
            </a:r>
            <a:endParaRPr lang="en-GB" altLang="de-DE" sz="1300" dirty="0">
              <a:solidFill>
                <a:srgbClr val="1B6F47"/>
              </a:solidFill>
              <a:cs typeface="Arial" charset="0"/>
            </a:endParaRPr>
          </a:p>
        </p:txBody>
      </p:sp>
      <p:sp>
        <p:nvSpPr>
          <p:cNvPr id="45" name="Rectangle 19"/>
          <p:cNvSpPr>
            <a:spLocks noChangeArrowheads="1"/>
          </p:cNvSpPr>
          <p:nvPr/>
        </p:nvSpPr>
        <p:spPr bwMode="auto">
          <a:xfrm>
            <a:off x="4726380" y="3480558"/>
            <a:ext cx="1669476" cy="540278"/>
          </a:xfrm>
          <a:prstGeom prst="rect">
            <a:avLst/>
          </a:prstGeom>
          <a:solidFill>
            <a:srgbClr val="D9F5DC"/>
          </a:solidFill>
          <a:ln w="19050">
            <a:solidFill>
              <a:schemeClr val="accent3">
                <a:lumMod val="50000"/>
              </a:schemeClr>
            </a:solidFill>
            <a:round/>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400" b="1" dirty="0" err="1" smtClean="0">
                <a:solidFill>
                  <a:schemeClr val="accent3">
                    <a:lumMod val="50000"/>
                  </a:schemeClr>
                </a:solidFill>
                <a:cs typeface="Arial" charset="0"/>
              </a:rPr>
              <a:t>Coûts</a:t>
            </a:r>
            <a:r>
              <a:rPr lang="en-GB" altLang="de-DE" sz="1400" b="1" dirty="0" smtClean="0">
                <a:solidFill>
                  <a:schemeClr val="accent3">
                    <a:lumMod val="50000"/>
                  </a:schemeClr>
                </a:solidFill>
                <a:cs typeface="Arial" charset="0"/>
              </a:rPr>
              <a:t> de </a:t>
            </a:r>
            <a:r>
              <a:rPr lang="en-GB" altLang="de-DE" sz="1400" b="1" dirty="0" err="1">
                <a:solidFill>
                  <a:schemeClr val="accent3">
                    <a:lumMod val="50000"/>
                  </a:schemeClr>
                </a:solidFill>
                <a:cs typeface="Arial" charset="0"/>
              </a:rPr>
              <a:t>l’initiation</a:t>
            </a:r>
            <a:endParaRPr lang="en-GB" altLang="de-DE" sz="1400" b="1" dirty="0">
              <a:solidFill>
                <a:schemeClr val="accent3">
                  <a:lumMod val="50000"/>
                </a:schemeClr>
              </a:solidFill>
              <a:cs typeface="Arial" charset="0"/>
            </a:endParaRPr>
          </a:p>
        </p:txBody>
      </p:sp>
      <p:sp>
        <p:nvSpPr>
          <p:cNvPr id="47" name="Rectangle 35"/>
          <p:cNvSpPr>
            <a:spLocks noChangeArrowheads="1"/>
          </p:cNvSpPr>
          <p:nvPr/>
        </p:nvSpPr>
        <p:spPr bwMode="auto">
          <a:xfrm>
            <a:off x="4740744" y="4701671"/>
            <a:ext cx="1645778" cy="503108"/>
          </a:xfrm>
          <a:prstGeom prst="rect">
            <a:avLst/>
          </a:prstGeom>
          <a:solidFill>
            <a:srgbClr val="D9F5DC"/>
          </a:solidFill>
          <a:ln w="12600" cap="sq">
            <a:solidFill>
              <a:schemeClr val="accent3">
                <a:lumMod val="50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err="1" smtClean="0">
                <a:solidFill>
                  <a:schemeClr val="accent3">
                    <a:lumMod val="50000"/>
                  </a:schemeClr>
                </a:solidFill>
                <a:cs typeface="Arial" charset="0"/>
              </a:rPr>
              <a:t>Coûts</a:t>
            </a:r>
            <a:r>
              <a:rPr lang="en-GB" altLang="de-DE" sz="1300" dirty="0" smtClean="0">
                <a:solidFill>
                  <a:schemeClr val="accent3">
                    <a:lumMod val="50000"/>
                  </a:schemeClr>
                </a:solidFill>
                <a:cs typeface="Arial" charset="0"/>
              </a:rPr>
              <a:t> de formation </a:t>
            </a:r>
            <a:r>
              <a:rPr lang="en-GB" altLang="de-DE" sz="1300" dirty="0">
                <a:solidFill>
                  <a:schemeClr val="accent3">
                    <a:lumMod val="50000"/>
                  </a:schemeClr>
                </a:solidFill>
                <a:cs typeface="Arial" charset="0"/>
              </a:rPr>
              <a:t>continue</a:t>
            </a:r>
          </a:p>
        </p:txBody>
      </p:sp>
      <p:sp>
        <p:nvSpPr>
          <p:cNvPr id="52" name="Rectangle 35"/>
          <p:cNvSpPr>
            <a:spLocks noChangeArrowheads="1"/>
          </p:cNvSpPr>
          <p:nvPr/>
        </p:nvSpPr>
        <p:spPr bwMode="auto">
          <a:xfrm>
            <a:off x="4740743" y="5290589"/>
            <a:ext cx="1645778" cy="859099"/>
          </a:xfrm>
          <a:prstGeom prst="rect">
            <a:avLst/>
          </a:prstGeom>
          <a:solidFill>
            <a:srgbClr val="D9F5DC"/>
          </a:solidFill>
          <a:ln w="12600" cap="sq">
            <a:solidFill>
              <a:schemeClr val="accent3">
                <a:lumMod val="50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err="1" smtClean="0">
                <a:solidFill>
                  <a:schemeClr val="accent3">
                    <a:lumMod val="50000"/>
                  </a:schemeClr>
                </a:solidFill>
                <a:cs typeface="Arial" charset="0"/>
              </a:rPr>
              <a:t>Manque</a:t>
            </a:r>
            <a:r>
              <a:rPr lang="en-GB" altLang="de-DE" sz="1300" dirty="0" smtClean="0">
                <a:solidFill>
                  <a:schemeClr val="accent3">
                    <a:lumMod val="50000"/>
                  </a:schemeClr>
                </a:solidFill>
                <a:cs typeface="Arial" charset="0"/>
              </a:rPr>
              <a:t> à </a:t>
            </a:r>
            <a:r>
              <a:rPr lang="en-GB" altLang="de-DE" sz="1300" dirty="0" err="1" smtClean="0">
                <a:solidFill>
                  <a:schemeClr val="accent3">
                    <a:lumMod val="50000"/>
                  </a:schemeClr>
                </a:solidFill>
                <a:cs typeface="Arial" charset="0"/>
              </a:rPr>
              <a:t>gagner</a:t>
            </a:r>
            <a:r>
              <a:rPr lang="en-GB" altLang="de-DE" sz="1300" dirty="0" smtClean="0">
                <a:solidFill>
                  <a:schemeClr val="accent3">
                    <a:lumMod val="50000"/>
                  </a:schemeClr>
                </a:solidFill>
                <a:cs typeface="Arial" charset="0"/>
              </a:rPr>
              <a:t> </a:t>
            </a:r>
            <a:r>
              <a:rPr lang="en-GB" altLang="de-DE" sz="1300" dirty="0" err="1" smtClean="0">
                <a:solidFill>
                  <a:schemeClr val="accent3">
                    <a:lumMod val="50000"/>
                  </a:schemeClr>
                </a:solidFill>
                <a:cs typeface="Arial" charset="0"/>
              </a:rPr>
              <a:t>dû</a:t>
            </a:r>
            <a:r>
              <a:rPr lang="en-GB" altLang="de-DE" sz="1300" dirty="0" smtClean="0">
                <a:solidFill>
                  <a:schemeClr val="accent3">
                    <a:lumMod val="50000"/>
                  </a:schemeClr>
                </a:solidFill>
                <a:cs typeface="Arial" charset="0"/>
              </a:rPr>
              <a:t> à </a:t>
            </a:r>
            <a:r>
              <a:rPr lang="en-GB" altLang="de-DE" sz="1300" dirty="0" err="1" smtClean="0">
                <a:solidFill>
                  <a:schemeClr val="accent3">
                    <a:lumMod val="50000"/>
                  </a:schemeClr>
                </a:solidFill>
                <a:cs typeface="Arial" charset="0"/>
              </a:rPr>
              <a:t>l’engagement</a:t>
            </a:r>
            <a:r>
              <a:rPr lang="en-GB" altLang="de-DE" sz="1300" dirty="0" smtClean="0">
                <a:solidFill>
                  <a:schemeClr val="accent3">
                    <a:lumMod val="50000"/>
                  </a:schemeClr>
                </a:solidFill>
                <a:cs typeface="Arial" charset="0"/>
              </a:rPr>
              <a:t> de </a:t>
            </a:r>
            <a:r>
              <a:rPr lang="en-GB" altLang="de-DE" sz="1300" dirty="0" err="1" smtClean="0">
                <a:solidFill>
                  <a:schemeClr val="accent3">
                    <a:lumMod val="50000"/>
                  </a:schemeClr>
                </a:solidFill>
                <a:cs typeface="Arial" charset="0"/>
              </a:rPr>
              <a:t>travailleurs</a:t>
            </a:r>
            <a:r>
              <a:rPr lang="en-GB" altLang="de-DE" sz="1300" dirty="0" smtClean="0">
                <a:solidFill>
                  <a:schemeClr val="accent3">
                    <a:lumMod val="50000"/>
                  </a:schemeClr>
                </a:solidFill>
                <a:cs typeface="Arial" charset="0"/>
              </a:rPr>
              <a:t> </a:t>
            </a:r>
            <a:r>
              <a:rPr lang="en-GB" altLang="de-DE" sz="1300" dirty="0" err="1" smtClean="0">
                <a:solidFill>
                  <a:schemeClr val="accent3">
                    <a:lumMod val="50000"/>
                  </a:schemeClr>
                </a:solidFill>
                <a:cs typeface="Arial" charset="0"/>
              </a:rPr>
              <a:t>expérimentés</a:t>
            </a:r>
            <a:endParaRPr lang="en-GB" altLang="de-DE" sz="1300" dirty="0">
              <a:solidFill>
                <a:schemeClr val="accent3">
                  <a:lumMod val="50000"/>
                </a:schemeClr>
              </a:solidFill>
              <a:cs typeface="Arial" charset="0"/>
            </a:endParaRPr>
          </a:p>
        </p:txBody>
      </p:sp>
      <p:cxnSp>
        <p:nvCxnSpPr>
          <p:cNvPr id="18" name="Gewinkelter Verbinder 17"/>
          <p:cNvCxnSpPr/>
          <p:nvPr/>
        </p:nvCxnSpPr>
        <p:spPr>
          <a:xfrm rot="5400000">
            <a:off x="2900476" y="-39167"/>
            <a:ext cx="224834" cy="2927571"/>
          </a:xfrm>
          <a:prstGeom prst="bentConnector2">
            <a:avLst/>
          </a:prstGeom>
          <a:ln w="190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Gewinkelter Verbinder 21"/>
          <p:cNvCxnSpPr/>
          <p:nvPr/>
        </p:nvCxnSpPr>
        <p:spPr>
          <a:xfrm rot="16200000" flipV="1">
            <a:off x="5083372" y="927171"/>
            <a:ext cx="149588" cy="1362973"/>
          </a:xfrm>
          <a:prstGeom prst="bentConnector2">
            <a:avLst/>
          </a:prstGeom>
          <a:ln w="190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Gewinkelter Verbinder 25"/>
          <p:cNvCxnSpPr>
            <a:stCxn id="22553" idx="2"/>
            <a:endCxn id="22549" idx="0"/>
          </p:cNvCxnSpPr>
          <p:nvPr/>
        </p:nvCxnSpPr>
        <p:spPr>
          <a:xfrm rot="5400000">
            <a:off x="5138301" y="1853578"/>
            <a:ext cx="223509" cy="1124050"/>
          </a:xfrm>
          <a:prstGeom prst="bentConnector3">
            <a:avLst/>
          </a:prstGeom>
          <a:ln w="190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Gewinkelter Verbinder 27"/>
          <p:cNvCxnSpPr/>
          <p:nvPr/>
        </p:nvCxnSpPr>
        <p:spPr>
          <a:xfrm rot="16200000" flipV="1">
            <a:off x="6640794" y="1589955"/>
            <a:ext cx="110007" cy="1767608"/>
          </a:xfrm>
          <a:prstGeom prst="bentConnector2">
            <a:avLst/>
          </a:prstGeom>
          <a:ln w="190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Gewinkelter Verbinder 29"/>
          <p:cNvCxnSpPr>
            <a:stCxn id="22549" idx="2"/>
            <a:endCxn id="22547" idx="0"/>
          </p:cNvCxnSpPr>
          <p:nvPr/>
        </p:nvCxnSpPr>
        <p:spPr>
          <a:xfrm rot="5400000">
            <a:off x="4146722" y="2939250"/>
            <a:ext cx="199716" cy="882901"/>
          </a:xfrm>
          <a:prstGeom prst="bentConnector3">
            <a:avLst/>
          </a:prstGeom>
          <a:ln w="190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 name="Gewinkelter Verbinder 32"/>
          <p:cNvCxnSpPr/>
          <p:nvPr/>
        </p:nvCxnSpPr>
        <p:spPr>
          <a:xfrm rot="16200000" flipV="1">
            <a:off x="5081818" y="2974549"/>
            <a:ext cx="78992" cy="866568"/>
          </a:xfrm>
          <a:prstGeom prst="bentConnector2">
            <a:avLst/>
          </a:prstGeom>
          <a:ln w="190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39" name="Rectangle 35"/>
          <p:cNvSpPr>
            <a:spLocks noChangeArrowheads="1"/>
          </p:cNvSpPr>
          <p:nvPr/>
        </p:nvSpPr>
        <p:spPr bwMode="auto">
          <a:xfrm>
            <a:off x="6514009" y="5103586"/>
            <a:ext cx="2145816" cy="510854"/>
          </a:xfrm>
          <a:prstGeom prst="rect">
            <a:avLst/>
          </a:prstGeom>
          <a:solidFill>
            <a:srgbClr val="FFFEBA"/>
          </a:solidFill>
          <a:ln w="12600" cap="sq">
            <a:solidFill>
              <a:srgbClr val="FFC000"/>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err="1">
                <a:solidFill>
                  <a:schemeClr val="accent6">
                    <a:lumMod val="75000"/>
                  </a:schemeClr>
                </a:solidFill>
                <a:cs typeface="Arial" charset="0"/>
              </a:rPr>
              <a:t>Eviter</a:t>
            </a:r>
            <a:r>
              <a:rPr lang="en-GB" altLang="de-DE" sz="1300" dirty="0">
                <a:solidFill>
                  <a:schemeClr val="accent6">
                    <a:lumMod val="75000"/>
                  </a:schemeClr>
                </a:solidFill>
                <a:cs typeface="Arial" charset="0"/>
              </a:rPr>
              <a:t> </a:t>
            </a:r>
            <a:r>
              <a:rPr lang="fr-FR" altLang="de-DE" sz="1300" dirty="0">
                <a:solidFill>
                  <a:schemeClr val="accent6">
                    <a:lumMod val="75000"/>
                  </a:schemeClr>
                </a:solidFill>
                <a:cs typeface="Arial" charset="0"/>
              </a:rPr>
              <a:t>les pénuries de travailleurs qualifiés</a:t>
            </a:r>
            <a:r>
              <a:rPr lang="en-GB" altLang="de-DE" sz="1300" dirty="0">
                <a:solidFill>
                  <a:schemeClr val="accent6">
                    <a:lumMod val="75000"/>
                  </a:schemeClr>
                </a:solidFill>
                <a:cs typeface="Arial" charset="0"/>
              </a:rPr>
              <a:t> </a:t>
            </a:r>
          </a:p>
        </p:txBody>
      </p:sp>
      <p:sp>
        <p:nvSpPr>
          <p:cNvPr id="40" name="Rectangle 26"/>
          <p:cNvSpPr>
            <a:spLocks noChangeArrowheads="1"/>
          </p:cNvSpPr>
          <p:nvPr/>
        </p:nvSpPr>
        <p:spPr bwMode="auto">
          <a:xfrm>
            <a:off x="417378" y="5216703"/>
            <a:ext cx="2245601" cy="562352"/>
          </a:xfrm>
          <a:prstGeom prst="rect">
            <a:avLst/>
          </a:prstGeom>
          <a:solidFill>
            <a:srgbClr val="D9F5DC"/>
          </a:solidFill>
          <a:ln w="12600" cap="sq">
            <a:solidFill>
              <a:srgbClr val="348C38"/>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smtClean="0">
                <a:solidFill>
                  <a:schemeClr val="accent1">
                    <a:lumMod val="50000"/>
                  </a:schemeClr>
                </a:solidFill>
                <a:cs typeface="Arial" charset="0"/>
              </a:rPr>
              <a:t>~1,5</a:t>
            </a:r>
            <a:r>
              <a:rPr lang="en-GB" altLang="de-DE" sz="1300" dirty="0">
                <a:solidFill>
                  <a:schemeClr val="accent1">
                    <a:lumMod val="50000"/>
                  </a:schemeClr>
                </a:solidFill>
                <a:cs typeface="Arial" charset="0"/>
              </a:rPr>
              <a:t>% </a:t>
            </a:r>
            <a:r>
              <a:rPr lang="fr-FR" altLang="de-DE" sz="1300" dirty="0">
                <a:solidFill>
                  <a:schemeClr val="accent1">
                    <a:lumMod val="50000"/>
                  </a:schemeClr>
                </a:solidFill>
                <a:cs typeface="Arial" charset="0"/>
              </a:rPr>
              <a:t>Contributions productives dans l'atelier de formation</a:t>
            </a:r>
            <a:endParaRPr lang="en-GB" altLang="de-DE" sz="1300" dirty="0">
              <a:solidFill>
                <a:schemeClr val="accent1">
                  <a:lumMod val="50000"/>
                </a:schemeClr>
              </a:solidFill>
              <a:cs typeface="Arial" charset="0"/>
            </a:endParaRPr>
          </a:p>
        </p:txBody>
      </p:sp>
      <p:sp>
        <p:nvSpPr>
          <p:cNvPr id="41" name="Rectangle 26"/>
          <p:cNvSpPr>
            <a:spLocks noChangeArrowheads="1"/>
          </p:cNvSpPr>
          <p:nvPr/>
        </p:nvSpPr>
        <p:spPr bwMode="auto">
          <a:xfrm>
            <a:off x="424881" y="5887608"/>
            <a:ext cx="2245601" cy="562352"/>
          </a:xfrm>
          <a:prstGeom prst="rect">
            <a:avLst/>
          </a:prstGeom>
          <a:solidFill>
            <a:srgbClr val="D9F5DC"/>
          </a:solidFill>
          <a:ln w="12600" cap="sq">
            <a:solidFill>
              <a:srgbClr val="348C38"/>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smtClean="0">
                <a:solidFill>
                  <a:schemeClr val="accent1">
                    <a:lumMod val="50000"/>
                  </a:schemeClr>
                </a:solidFill>
                <a:cs typeface="Arial" charset="0"/>
              </a:rPr>
              <a:t> </a:t>
            </a:r>
            <a:r>
              <a:rPr lang="en-GB" altLang="de-DE" sz="1300" dirty="0">
                <a:solidFill>
                  <a:schemeClr val="accent1">
                    <a:lumMod val="50000"/>
                  </a:schemeClr>
                </a:solidFill>
                <a:cs typeface="Arial" charset="0"/>
              </a:rPr>
              <a:t> ~1,5% </a:t>
            </a:r>
            <a:r>
              <a:rPr lang="en-GB" altLang="de-DE" sz="1300" dirty="0" err="1">
                <a:solidFill>
                  <a:schemeClr val="accent1">
                    <a:lumMod val="50000"/>
                  </a:schemeClr>
                </a:solidFill>
                <a:cs typeface="Arial" charset="0"/>
              </a:rPr>
              <a:t>éventuelles</a:t>
            </a:r>
            <a:r>
              <a:rPr lang="en-GB" altLang="de-DE" sz="1300" dirty="0">
                <a:solidFill>
                  <a:schemeClr val="accent1">
                    <a:lumMod val="50000"/>
                  </a:schemeClr>
                </a:solidFill>
                <a:cs typeface="Arial" charset="0"/>
              </a:rPr>
              <a:t> subventions (</a:t>
            </a:r>
            <a:r>
              <a:rPr lang="en-GB" altLang="de-DE" sz="1300" dirty="0" err="1">
                <a:solidFill>
                  <a:schemeClr val="accent1">
                    <a:lumMod val="50000"/>
                  </a:schemeClr>
                </a:solidFill>
                <a:cs typeface="Arial" charset="0"/>
              </a:rPr>
              <a:t>Etat</a:t>
            </a:r>
            <a:r>
              <a:rPr lang="en-GB" altLang="de-DE" sz="1300" dirty="0">
                <a:solidFill>
                  <a:schemeClr val="accent1">
                    <a:lumMod val="50000"/>
                  </a:schemeClr>
                </a:solidFill>
                <a:cs typeface="Arial" charset="0"/>
              </a:rPr>
              <a:t>, FSE/AFE*)</a:t>
            </a:r>
          </a:p>
        </p:txBody>
      </p:sp>
      <p:sp>
        <p:nvSpPr>
          <p:cNvPr id="42" name="Rectangle 35"/>
          <p:cNvSpPr>
            <a:spLocks noChangeArrowheads="1"/>
          </p:cNvSpPr>
          <p:nvPr/>
        </p:nvSpPr>
        <p:spPr bwMode="auto">
          <a:xfrm>
            <a:off x="4726379" y="4106646"/>
            <a:ext cx="1674293" cy="499533"/>
          </a:xfrm>
          <a:prstGeom prst="rect">
            <a:avLst/>
          </a:prstGeom>
          <a:solidFill>
            <a:srgbClr val="D9F5DC"/>
          </a:solidFill>
          <a:ln w="12600" cap="sq">
            <a:solidFill>
              <a:schemeClr val="accent3">
                <a:lumMod val="50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smtClean="0">
                <a:solidFill>
                  <a:schemeClr val="accent3">
                    <a:lumMod val="50000"/>
                  </a:schemeClr>
                </a:solidFill>
                <a:cs typeface="Arial" charset="0"/>
              </a:rPr>
              <a:t>Differences de </a:t>
            </a:r>
            <a:r>
              <a:rPr lang="en-GB" altLang="de-DE" sz="1300" dirty="0" err="1" smtClean="0">
                <a:solidFill>
                  <a:schemeClr val="accent3">
                    <a:lumMod val="50000"/>
                  </a:schemeClr>
                </a:solidFill>
                <a:cs typeface="Arial" charset="0"/>
              </a:rPr>
              <a:t>productivité</a:t>
            </a:r>
            <a:endParaRPr lang="en-GB" altLang="de-DE" sz="1300" dirty="0">
              <a:solidFill>
                <a:schemeClr val="accent3">
                  <a:lumMod val="50000"/>
                </a:schemeClr>
              </a:solidFill>
              <a:cs typeface="Arial" charset="0"/>
            </a:endParaRPr>
          </a:p>
        </p:txBody>
      </p:sp>
      <p:sp>
        <p:nvSpPr>
          <p:cNvPr id="3" name="Textfeld 2"/>
          <p:cNvSpPr txBox="1"/>
          <p:nvPr/>
        </p:nvSpPr>
        <p:spPr>
          <a:xfrm>
            <a:off x="323529" y="6536367"/>
            <a:ext cx="3528392" cy="246221"/>
          </a:xfrm>
          <a:prstGeom prst="rect">
            <a:avLst/>
          </a:prstGeom>
          <a:noFill/>
        </p:spPr>
        <p:txBody>
          <a:bodyPr wrap="square" rtlCol="0">
            <a:spAutoFit/>
          </a:bodyPr>
          <a:lstStyle/>
          <a:p>
            <a:r>
              <a:rPr lang="de-DE" sz="1000" dirty="0" smtClean="0"/>
              <a:t> *  Fonds </a:t>
            </a:r>
            <a:r>
              <a:rPr lang="de-DE" sz="1000" dirty="0" err="1" smtClean="0"/>
              <a:t>social</a:t>
            </a:r>
            <a:r>
              <a:rPr lang="de-DE" sz="1000" dirty="0" smtClean="0"/>
              <a:t> </a:t>
            </a:r>
            <a:r>
              <a:rPr lang="de-DE" sz="1000" dirty="0" err="1" smtClean="0"/>
              <a:t>européen</a:t>
            </a:r>
            <a:r>
              <a:rPr lang="de-DE" sz="1000" dirty="0"/>
              <a:t>, </a:t>
            </a:r>
            <a:r>
              <a:rPr lang="de-DE" sz="1000" dirty="0" err="1"/>
              <a:t>Agence</a:t>
            </a:r>
            <a:r>
              <a:rPr lang="de-DE" sz="1000" dirty="0"/>
              <a:t> </a:t>
            </a:r>
            <a:r>
              <a:rPr lang="de-DE" sz="1000" dirty="0" err="1"/>
              <a:t>fédérale</a:t>
            </a:r>
            <a:r>
              <a:rPr lang="de-DE" sz="1000" dirty="0"/>
              <a:t> </a:t>
            </a:r>
            <a:r>
              <a:rPr lang="de-DE" sz="1000" dirty="0" err="1"/>
              <a:t>pour</a:t>
            </a:r>
            <a:r>
              <a:rPr lang="de-DE" sz="1000" dirty="0"/>
              <a:t> </a:t>
            </a:r>
            <a:r>
              <a:rPr lang="de-DE" sz="1000" dirty="0" err="1"/>
              <a:t>l'emploi</a:t>
            </a:r>
            <a:endParaRPr lang="de-DE" sz="1000" dirty="0"/>
          </a:p>
        </p:txBody>
      </p:sp>
      <p:sp>
        <p:nvSpPr>
          <p:cNvPr id="46" name="Rectangle 35"/>
          <p:cNvSpPr>
            <a:spLocks noChangeArrowheads="1"/>
          </p:cNvSpPr>
          <p:nvPr/>
        </p:nvSpPr>
        <p:spPr bwMode="auto">
          <a:xfrm>
            <a:off x="4743716" y="6234165"/>
            <a:ext cx="1645778" cy="417159"/>
          </a:xfrm>
          <a:prstGeom prst="rect">
            <a:avLst/>
          </a:prstGeom>
          <a:solidFill>
            <a:srgbClr val="D9F5DC"/>
          </a:solidFill>
          <a:ln w="12600" cap="sq">
            <a:solidFill>
              <a:schemeClr val="accent3">
                <a:lumMod val="50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err="1" smtClean="0">
                <a:solidFill>
                  <a:schemeClr val="accent3">
                    <a:lumMod val="50000"/>
                  </a:schemeClr>
                </a:solidFill>
                <a:cs typeface="Arial" charset="0"/>
              </a:rPr>
              <a:t>Frais</a:t>
            </a:r>
            <a:r>
              <a:rPr lang="en-GB" altLang="de-DE" sz="1300" dirty="0" smtClean="0">
                <a:solidFill>
                  <a:schemeClr val="accent3">
                    <a:lumMod val="50000"/>
                  </a:schemeClr>
                </a:solidFill>
                <a:cs typeface="Arial" charset="0"/>
              </a:rPr>
              <a:t> de </a:t>
            </a:r>
            <a:r>
              <a:rPr lang="en-GB" altLang="de-DE" sz="1300" dirty="0" err="1" smtClean="0">
                <a:solidFill>
                  <a:schemeClr val="accent3">
                    <a:lumMod val="50000"/>
                  </a:schemeClr>
                </a:solidFill>
                <a:cs typeface="Arial" charset="0"/>
              </a:rPr>
              <a:t>publicité</a:t>
            </a:r>
            <a:endParaRPr lang="en-GB" altLang="de-DE" sz="1300" dirty="0">
              <a:solidFill>
                <a:schemeClr val="accent3">
                  <a:lumMod val="50000"/>
                </a:schemeClr>
              </a:solidFill>
              <a:cs typeface="Arial" charset="0"/>
            </a:endParaRPr>
          </a:p>
        </p:txBody>
      </p:sp>
      <p:sp>
        <p:nvSpPr>
          <p:cNvPr id="49" name="Rectangle 23"/>
          <p:cNvSpPr>
            <a:spLocks noChangeArrowheads="1"/>
          </p:cNvSpPr>
          <p:nvPr/>
        </p:nvSpPr>
        <p:spPr bwMode="auto">
          <a:xfrm>
            <a:off x="419644" y="1688794"/>
            <a:ext cx="2245602" cy="608319"/>
          </a:xfrm>
          <a:prstGeom prst="rect">
            <a:avLst/>
          </a:prstGeom>
          <a:solidFill>
            <a:srgbClr val="D9F5DC"/>
          </a:solidFill>
          <a:ln w="38100" cap="sq">
            <a:solidFill>
              <a:srgbClr val="348C38"/>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75"/>
              </a:spcBef>
              <a:spcAft>
                <a:spcPts val="200"/>
              </a:spcAft>
              <a:buClrTx/>
              <a:buFontTx/>
              <a:buNone/>
            </a:pPr>
            <a:r>
              <a:rPr lang="en-GB" altLang="de-DE" sz="1400" b="1" dirty="0" smtClean="0">
                <a:solidFill>
                  <a:schemeClr val="accent1">
                    <a:lumMod val="50000"/>
                  </a:schemeClr>
                </a:solidFill>
                <a:cs typeface="Arial" charset="0"/>
              </a:rPr>
              <a:t>Pendant la formation</a:t>
            </a:r>
            <a:r>
              <a:rPr lang="en-GB" altLang="de-DE" sz="1400" b="1" dirty="0">
                <a:solidFill>
                  <a:schemeClr val="accent1">
                    <a:lumMod val="50000"/>
                  </a:schemeClr>
                </a:solidFill>
                <a:cs typeface="Arial" charset="0"/>
              </a:rPr>
              <a:t/>
            </a:r>
            <a:br>
              <a:rPr lang="en-GB" altLang="de-DE" sz="1400" b="1" dirty="0">
                <a:solidFill>
                  <a:schemeClr val="accent1">
                    <a:lumMod val="50000"/>
                  </a:schemeClr>
                </a:solidFill>
                <a:cs typeface="Arial" charset="0"/>
              </a:rPr>
            </a:br>
            <a:r>
              <a:rPr lang="en-GB" altLang="de-DE" sz="1400" b="1" dirty="0">
                <a:solidFill>
                  <a:schemeClr val="accent1">
                    <a:lumMod val="50000"/>
                  </a:schemeClr>
                </a:solidFill>
                <a:cs typeface="Arial" charset="0"/>
              </a:rPr>
              <a:t>(à court </a:t>
            </a:r>
            <a:r>
              <a:rPr lang="en-GB" altLang="de-DE" sz="1400" b="1" dirty="0" err="1" smtClean="0">
                <a:solidFill>
                  <a:schemeClr val="accent1">
                    <a:lumMod val="50000"/>
                  </a:schemeClr>
                </a:solidFill>
                <a:cs typeface="Arial" charset="0"/>
              </a:rPr>
              <a:t>terme</a:t>
            </a:r>
            <a:r>
              <a:rPr lang="en-GB" altLang="de-DE" sz="1400" b="1" dirty="0" smtClean="0">
                <a:solidFill>
                  <a:schemeClr val="accent1">
                    <a:lumMod val="50000"/>
                  </a:schemeClr>
                </a:solidFill>
                <a:cs typeface="Arial" charset="0"/>
              </a:rPr>
              <a:t>)</a:t>
            </a:r>
            <a:endParaRPr lang="en-GB" altLang="de-DE" sz="1400" b="1" dirty="0">
              <a:solidFill>
                <a:schemeClr val="accent1">
                  <a:lumMod val="50000"/>
                </a:schemeClr>
              </a:solidFill>
              <a:cs typeface="Arial" charset="0"/>
            </a:endParaRPr>
          </a:p>
        </p:txBody>
      </p:sp>
    </p:spTree>
    <p:extLst>
      <p:ext uri="{BB962C8B-B14F-4D97-AF65-F5344CB8AC3E}">
        <p14:creationId xmlns:p14="http://schemas.microsoft.com/office/powerpoint/2010/main" val="406439203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56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56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56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255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254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254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254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3"/>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2"/>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2554"/>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22550"/>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22555"/>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22556"/>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39"/>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22557"/>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225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4" grpId="0" animBg="1"/>
      <p:bldP spid="22560" grpId="0" animBg="1"/>
      <p:bldP spid="22561" grpId="0" animBg="1"/>
      <p:bldP spid="22562" grpId="0" animBg="1"/>
      <p:bldP spid="22550" grpId="0" animBg="1"/>
      <p:bldP spid="22552" grpId="0" animBg="1"/>
      <p:bldP spid="22553" grpId="0" animBg="1"/>
      <p:bldP spid="22554" grpId="0" animBg="1"/>
      <p:bldP spid="22555" grpId="0" animBg="1"/>
      <p:bldP spid="22556" grpId="0" animBg="1"/>
      <p:bldP spid="22557" grpId="0" animBg="1"/>
      <p:bldP spid="23588" grpId="0" animBg="1"/>
      <p:bldP spid="22547" grpId="0" animBg="1"/>
      <p:bldP spid="22548" grpId="0" animBg="1"/>
      <p:bldP spid="22549" grpId="0" animBg="1"/>
      <p:bldP spid="35" grpId="0" animBg="1"/>
      <p:bldP spid="36" grpId="0" animBg="1"/>
      <p:bldP spid="38" grpId="0" animBg="1"/>
      <p:bldP spid="45" grpId="0" animBg="1"/>
      <p:bldP spid="47" grpId="0" animBg="1"/>
      <p:bldP spid="52" grpId="0" animBg="1"/>
      <p:bldP spid="39" grpId="0" animBg="1"/>
      <p:bldP spid="40" grpId="0" animBg="1"/>
      <p:bldP spid="41" grpId="0" animBg="1"/>
      <p:bldP spid="42" grpId="0" animBg="1"/>
      <p:bldP spid="46" grpId="0" animBg="1"/>
      <p:bldP spid="4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1916832"/>
            <a:ext cx="9144000" cy="3812882"/>
          </a:xfrm>
        </p:spPr>
        <p:txBody>
          <a:bodyPr>
            <a:noAutofit/>
          </a:bodyPr>
          <a:lstStyle/>
          <a:p>
            <a:pPr marL="0" indent="0">
              <a:spcBef>
                <a:spcPts val="0"/>
              </a:spcBef>
              <a:spcAft>
                <a:spcPts val="600"/>
              </a:spcAft>
              <a:buNone/>
            </a:pPr>
            <a:r>
              <a:rPr lang="en-GB" sz="2400" noProof="0" dirty="0" smtClean="0">
                <a:solidFill>
                  <a:schemeClr val="tx1">
                    <a:lumMod val="65000"/>
                    <a:lumOff val="35000"/>
                  </a:schemeClr>
                </a:solidFill>
              </a:rPr>
              <a:t>  </a:t>
            </a:r>
            <a:r>
              <a:rPr lang="en-GB" sz="2800" b="1" noProof="0" dirty="0" smtClean="0">
                <a:solidFill>
                  <a:schemeClr val="tx1">
                    <a:lumMod val="65000"/>
                    <a:lumOff val="35000"/>
                  </a:schemeClr>
                </a:solidFill>
              </a:rPr>
              <a:t>1. </a:t>
            </a:r>
            <a:r>
              <a:rPr lang="fr-FR" sz="2800" b="1" dirty="0">
                <a:solidFill>
                  <a:schemeClr val="tx1">
                    <a:lumMod val="65000"/>
                    <a:lumOff val="35000"/>
                  </a:schemeClr>
                </a:solidFill>
              </a:rPr>
              <a:t>Le financement dans le système </a:t>
            </a:r>
            <a:r>
              <a:rPr lang="fr-FR" sz="2800" b="1" dirty="0" smtClean="0">
                <a:solidFill>
                  <a:schemeClr val="tx1">
                    <a:lumMod val="65000"/>
                    <a:lumOff val="35000"/>
                  </a:schemeClr>
                </a:solidFill>
              </a:rPr>
              <a:t>dual </a:t>
            </a:r>
            <a:r>
              <a:rPr lang="fr-FR" sz="2800" b="1" dirty="0">
                <a:solidFill>
                  <a:schemeClr val="tx1">
                    <a:lumMod val="65000"/>
                    <a:lumOff val="35000"/>
                  </a:schemeClr>
                </a:solidFill>
              </a:rPr>
              <a:t>allemand</a:t>
            </a:r>
          </a:p>
          <a:p>
            <a:pPr marL="0" indent="0">
              <a:spcBef>
                <a:spcPts val="0"/>
              </a:spcBef>
              <a:spcAft>
                <a:spcPts val="600"/>
              </a:spcAft>
              <a:buNone/>
              <a:tabLst>
                <a:tab pos="361950" algn="l"/>
              </a:tabLst>
            </a:pPr>
            <a:r>
              <a:rPr lang="en-GB" sz="2800" dirty="0" smtClean="0">
                <a:solidFill>
                  <a:schemeClr val="tx1">
                    <a:lumMod val="65000"/>
                    <a:lumOff val="35000"/>
                  </a:schemeClr>
                </a:solidFill>
              </a:rPr>
              <a:t>  </a:t>
            </a:r>
            <a:r>
              <a:rPr lang="en-GB" sz="2800" b="1" dirty="0" smtClean="0">
                <a:solidFill>
                  <a:schemeClr val="tx1">
                    <a:lumMod val="65000"/>
                    <a:lumOff val="35000"/>
                  </a:schemeClr>
                </a:solidFill>
              </a:rPr>
              <a:t>2. </a:t>
            </a:r>
            <a:r>
              <a:rPr lang="fr-FR" sz="2800" b="1" dirty="0">
                <a:solidFill>
                  <a:schemeClr val="tx1">
                    <a:lumMod val="65000"/>
                    <a:lumOff val="35000"/>
                  </a:schemeClr>
                </a:solidFill>
              </a:rPr>
              <a:t>Vue d'ensemble des types de coûts et de </a:t>
            </a:r>
            <a:r>
              <a:rPr lang="fr-FR" sz="2800" b="1" dirty="0" smtClean="0">
                <a:solidFill>
                  <a:schemeClr val="tx1">
                    <a:lumMod val="65000"/>
                    <a:lumOff val="35000"/>
                  </a:schemeClr>
                </a:solidFill>
              </a:rPr>
              <a:t>rendements</a:t>
            </a:r>
            <a:endParaRPr lang="fr-FR" sz="2800" b="1" dirty="0">
              <a:solidFill>
                <a:schemeClr val="tx1">
                  <a:lumMod val="65000"/>
                  <a:lumOff val="35000"/>
                </a:schemeClr>
              </a:solidFill>
            </a:endParaRPr>
          </a:p>
          <a:p>
            <a:pPr marL="0" indent="0">
              <a:spcBef>
                <a:spcPts val="0"/>
              </a:spcBef>
              <a:buNone/>
              <a:tabLst>
                <a:tab pos="361950" algn="l"/>
              </a:tabLst>
            </a:pPr>
            <a:r>
              <a:rPr lang="en-GB" sz="2800" dirty="0" smtClean="0">
                <a:solidFill>
                  <a:schemeClr val="tx1">
                    <a:lumMod val="65000"/>
                    <a:lumOff val="35000"/>
                  </a:schemeClr>
                </a:solidFill>
              </a:rPr>
              <a:t>  </a:t>
            </a:r>
            <a:r>
              <a:rPr lang="en-GB" sz="2800" b="1" dirty="0" smtClean="0">
                <a:solidFill>
                  <a:schemeClr val="tx1">
                    <a:lumMod val="65000"/>
                    <a:lumOff val="35000"/>
                  </a:schemeClr>
                </a:solidFill>
              </a:rPr>
              <a:t>3. La formation </a:t>
            </a:r>
            <a:r>
              <a:rPr lang="en-GB" sz="2800" b="1" dirty="0" err="1" smtClean="0">
                <a:solidFill>
                  <a:schemeClr val="tx1">
                    <a:lumMod val="65000"/>
                    <a:lumOff val="35000"/>
                  </a:schemeClr>
                </a:solidFill>
              </a:rPr>
              <a:t>duale</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qu’est-ce</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qu’elle</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coûte</a:t>
            </a:r>
            <a:r>
              <a:rPr lang="en-GB" sz="2800" b="1" dirty="0" smtClean="0">
                <a:solidFill>
                  <a:schemeClr val="tx1">
                    <a:lumMod val="65000"/>
                    <a:lumOff val="35000"/>
                  </a:schemeClr>
                </a:solidFill>
              </a:rPr>
              <a:t>?</a:t>
            </a:r>
          </a:p>
          <a:p>
            <a:pPr marL="0" indent="0">
              <a:spcBef>
                <a:spcPts val="0"/>
              </a:spcBef>
              <a:spcAft>
                <a:spcPts val="600"/>
              </a:spcAft>
              <a:buNone/>
              <a:tabLst>
                <a:tab pos="539750" algn="l"/>
              </a:tabLst>
            </a:pPr>
            <a:r>
              <a:rPr lang="en-GB" sz="2800" b="1" dirty="0" smtClean="0">
                <a:solidFill>
                  <a:schemeClr val="tx1">
                    <a:lumMod val="65000"/>
                    <a:lumOff val="35000"/>
                  </a:schemeClr>
                </a:solidFill>
              </a:rPr>
              <a:t>	</a:t>
            </a:r>
            <a:r>
              <a:rPr lang="de-DE" sz="2800" b="1" dirty="0" err="1">
                <a:solidFill>
                  <a:schemeClr val="tx1">
                    <a:lumMod val="65000"/>
                    <a:lumOff val="35000"/>
                  </a:schemeClr>
                </a:solidFill>
              </a:rPr>
              <a:t>Quels</a:t>
            </a:r>
            <a:r>
              <a:rPr lang="de-DE" sz="2800" b="1" dirty="0">
                <a:solidFill>
                  <a:schemeClr val="tx1">
                    <a:lumMod val="65000"/>
                    <a:lumOff val="35000"/>
                  </a:schemeClr>
                </a:solidFill>
              </a:rPr>
              <a:t> </a:t>
            </a:r>
            <a:r>
              <a:rPr lang="de-DE" sz="2800" b="1" dirty="0" err="1">
                <a:solidFill>
                  <a:schemeClr val="tx1">
                    <a:lumMod val="65000"/>
                    <a:lumOff val="35000"/>
                  </a:schemeClr>
                </a:solidFill>
              </a:rPr>
              <a:t>sont</a:t>
            </a:r>
            <a:r>
              <a:rPr lang="de-DE" sz="2800" b="1" dirty="0">
                <a:solidFill>
                  <a:schemeClr val="tx1">
                    <a:lumMod val="65000"/>
                    <a:lumOff val="35000"/>
                  </a:schemeClr>
                </a:solidFill>
              </a:rPr>
              <a:t> les </a:t>
            </a:r>
            <a:r>
              <a:rPr lang="de-DE" sz="2800" b="1" dirty="0" err="1">
                <a:solidFill>
                  <a:schemeClr val="tx1">
                    <a:lumMod val="65000"/>
                    <a:lumOff val="35000"/>
                  </a:schemeClr>
                </a:solidFill>
              </a:rPr>
              <a:t>bénéfices</a:t>
            </a:r>
            <a:r>
              <a:rPr lang="de-DE" sz="2800" b="1" dirty="0">
                <a:solidFill>
                  <a:schemeClr val="tx1">
                    <a:lumMod val="65000"/>
                    <a:lumOff val="35000"/>
                  </a:schemeClr>
                </a:solidFill>
              </a:rPr>
              <a:t> ?</a:t>
            </a:r>
            <a:endParaRPr lang="en-GB" sz="2800" b="1" dirty="0">
              <a:solidFill>
                <a:schemeClr val="tx1">
                  <a:lumMod val="65000"/>
                  <a:lumOff val="35000"/>
                </a:schemeClr>
              </a:solidFill>
            </a:endParaRPr>
          </a:p>
          <a:p>
            <a:pPr marL="0" indent="0">
              <a:spcBef>
                <a:spcPts val="0"/>
              </a:spcBef>
              <a:spcAft>
                <a:spcPts val="600"/>
              </a:spcAft>
              <a:buNone/>
              <a:tabLst>
                <a:tab pos="273050" algn="l"/>
                <a:tab pos="546100" algn="l"/>
              </a:tabLst>
            </a:pPr>
            <a:r>
              <a:rPr lang="en-GB" sz="2800" dirty="0" smtClean="0">
                <a:solidFill>
                  <a:schemeClr val="tx1">
                    <a:lumMod val="65000"/>
                    <a:lumOff val="35000"/>
                  </a:schemeClr>
                </a:solidFill>
              </a:rPr>
              <a:t>  </a:t>
            </a:r>
            <a:r>
              <a:rPr lang="en-GB" sz="2800" b="1" dirty="0" smtClean="0">
                <a:solidFill>
                  <a:schemeClr val="tx1">
                    <a:lumMod val="65000"/>
                    <a:lumOff val="35000"/>
                  </a:schemeClr>
                </a:solidFill>
              </a:rPr>
              <a:t>4. </a:t>
            </a:r>
            <a:r>
              <a:rPr lang="fr-FR" sz="2800" b="1" dirty="0">
                <a:solidFill>
                  <a:schemeClr val="tx1">
                    <a:lumMod val="65000"/>
                    <a:lumOff val="35000"/>
                  </a:schemeClr>
                </a:solidFill>
              </a:rPr>
              <a:t>L'embauche est-elle moins chère que la formation</a:t>
            </a:r>
            <a:r>
              <a:rPr lang="fr-FR" sz="2800" b="1" dirty="0" smtClean="0">
                <a:solidFill>
                  <a:schemeClr val="tx1">
                    <a:lumMod val="65000"/>
                    <a:lumOff val="35000"/>
                  </a:schemeClr>
                </a:solidFill>
              </a:rPr>
              <a:t>?</a:t>
            </a:r>
          </a:p>
          <a:p>
            <a:pPr marL="0" indent="0">
              <a:spcBef>
                <a:spcPts val="0"/>
              </a:spcBef>
              <a:spcAft>
                <a:spcPts val="600"/>
              </a:spcAft>
              <a:buNone/>
              <a:tabLst>
                <a:tab pos="273050" algn="l"/>
                <a:tab pos="546100" algn="l"/>
              </a:tabLst>
            </a:pPr>
            <a:r>
              <a:rPr lang="en-GB" sz="2800" b="1" dirty="0" smtClean="0">
                <a:solidFill>
                  <a:schemeClr val="tx1">
                    <a:lumMod val="65000"/>
                    <a:lumOff val="35000"/>
                  </a:schemeClr>
                </a:solidFill>
              </a:rPr>
              <a:t>  5. </a:t>
            </a:r>
            <a:r>
              <a:rPr lang="fr-FR" sz="2800" b="1" dirty="0">
                <a:solidFill>
                  <a:schemeClr val="tx1">
                    <a:lumMod val="65000"/>
                    <a:lumOff val="35000"/>
                  </a:schemeClr>
                </a:solidFill>
              </a:rPr>
              <a:t>La formation </a:t>
            </a:r>
            <a:r>
              <a:rPr lang="fr-FR" sz="2800" b="1" dirty="0" smtClean="0">
                <a:solidFill>
                  <a:schemeClr val="tx1">
                    <a:lumMod val="65000"/>
                    <a:lumOff val="35000"/>
                  </a:schemeClr>
                </a:solidFill>
              </a:rPr>
              <a:t>duale </a:t>
            </a:r>
            <a:r>
              <a:rPr lang="fr-FR" sz="2800" b="1" dirty="0">
                <a:solidFill>
                  <a:schemeClr val="tx1">
                    <a:lumMod val="65000"/>
                    <a:lumOff val="35000"/>
                  </a:schemeClr>
                </a:solidFill>
              </a:rPr>
              <a:t>- un modèle </a:t>
            </a:r>
            <a:r>
              <a:rPr lang="fr-FR" sz="2800" b="1" dirty="0" smtClean="0">
                <a:solidFill>
                  <a:schemeClr val="tx1">
                    <a:lumMod val="65000"/>
                    <a:lumOff val="35000"/>
                  </a:schemeClr>
                </a:solidFill>
              </a:rPr>
              <a:t>gratifiant</a:t>
            </a:r>
          </a:p>
          <a:p>
            <a:pPr marL="0" indent="0">
              <a:spcBef>
                <a:spcPts val="0"/>
              </a:spcBef>
              <a:spcAft>
                <a:spcPts val="1200"/>
              </a:spcAft>
              <a:buNone/>
              <a:tabLst>
                <a:tab pos="273050" algn="l"/>
                <a:tab pos="360363" algn="l"/>
              </a:tabLst>
            </a:pPr>
            <a:r>
              <a:rPr lang="en-GB" sz="2000" b="1" dirty="0" smtClean="0">
                <a:solidFill>
                  <a:schemeClr val="tx1">
                    <a:lumMod val="65000"/>
                    <a:lumOff val="35000"/>
                  </a:schemeClr>
                </a:solidFill>
              </a:rPr>
              <a:t>	</a:t>
            </a:r>
            <a:r>
              <a:rPr lang="en-GB" sz="1500" dirty="0" smtClean="0">
                <a:solidFill>
                  <a:schemeClr val="tx1">
                    <a:lumMod val="65000"/>
                    <a:lumOff val="35000"/>
                  </a:schemeClr>
                </a:solidFill>
              </a:rPr>
              <a:t>	</a:t>
            </a:r>
            <a:r>
              <a:rPr lang="en-GB" sz="1800" dirty="0" smtClean="0">
                <a:solidFill>
                  <a:schemeClr val="tx1">
                    <a:lumMod val="65000"/>
                    <a:lumOff val="35000"/>
                  </a:schemeClr>
                </a:solidFill>
              </a:rPr>
              <a:t>   </a:t>
            </a:r>
            <a:r>
              <a:rPr lang="fr-FR" sz="2400" dirty="0">
                <a:solidFill>
                  <a:schemeClr val="tx1">
                    <a:lumMod val="65000"/>
                    <a:lumOff val="35000"/>
                  </a:schemeClr>
                </a:solidFill>
              </a:rPr>
              <a:t>Annexe: Réglementation spéciale dans le secteur de la construction</a:t>
            </a:r>
            <a:endParaRPr lang="en-GB" sz="2000" noProof="0" dirty="0" smtClean="0">
              <a:solidFill>
                <a:schemeClr val="tx1">
                  <a:lumMod val="65000"/>
                  <a:lumOff val="35000"/>
                </a:schemeClr>
              </a:solidFill>
            </a:endParaRPr>
          </a:p>
        </p:txBody>
      </p:sp>
      <p:sp>
        <p:nvSpPr>
          <p:cNvPr id="4" name="Textfeld 3"/>
          <p:cNvSpPr txBox="1"/>
          <p:nvPr/>
        </p:nvSpPr>
        <p:spPr>
          <a:xfrm>
            <a:off x="-7937" y="61768"/>
            <a:ext cx="5598208" cy="430887"/>
          </a:xfrm>
          <a:prstGeom prst="rect">
            <a:avLst/>
          </a:prstGeom>
          <a:noFill/>
        </p:spPr>
        <p:txBody>
          <a:bodyPr wrap="square" rtlCol="0">
            <a:spAutoFit/>
          </a:bodyPr>
          <a:lstStyle/>
          <a:p>
            <a:r>
              <a:rPr lang="de-DE" sz="2200" b="1" dirty="0" err="1" smtClean="0">
                <a:solidFill>
                  <a:schemeClr val="bg1"/>
                </a:solidFill>
              </a:rPr>
              <a:t>Sommaire</a:t>
            </a:r>
            <a:endParaRPr lang="de-DE" sz="2200" b="1" dirty="0">
              <a:solidFill>
                <a:schemeClr val="tx1">
                  <a:lumMod val="75000"/>
                  <a:lumOff val="25000"/>
                </a:schemeClr>
              </a:solidFill>
            </a:endParaRPr>
          </a:p>
        </p:txBody>
      </p:sp>
    </p:spTree>
    <p:extLst>
      <p:ext uri="{BB962C8B-B14F-4D97-AF65-F5344CB8AC3E}">
        <p14:creationId xmlns:p14="http://schemas.microsoft.com/office/powerpoint/2010/main" val="42580672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0" y="45352"/>
            <a:ext cx="5684121" cy="430887"/>
          </a:xfrm>
          <a:prstGeom prst="rect">
            <a:avLst/>
          </a:prstGeom>
          <a:noFill/>
        </p:spPr>
        <p:txBody>
          <a:bodyPr wrap="square" rtlCol="0">
            <a:spAutoFit/>
          </a:bodyPr>
          <a:lstStyle/>
          <a:p>
            <a:r>
              <a:rPr lang="de-DE" sz="2200" b="1" dirty="0" smtClean="0">
                <a:solidFill>
                  <a:schemeClr val="bg1"/>
                </a:solidFill>
              </a:rPr>
              <a:t>5.b </a:t>
            </a:r>
            <a:r>
              <a:rPr lang="fr-FR" sz="2200" b="1" dirty="0">
                <a:solidFill>
                  <a:schemeClr val="bg1"/>
                </a:solidFill>
              </a:rPr>
              <a:t>Prise en compte des coûts et des avantages</a:t>
            </a:r>
            <a:endParaRPr lang="de-DE" sz="2200" b="1" dirty="0">
              <a:solidFill>
                <a:schemeClr val="tx1">
                  <a:lumMod val="75000"/>
                  <a:lumOff val="25000"/>
                </a:schemeClr>
              </a:solidFill>
            </a:endParaRPr>
          </a:p>
        </p:txBody>
      </p:sp>
      <p:pic>
        <p:nvPicPr>
          <p:cNvPr id="8" name="Grafik 7"/>
          <p:cNvPicPr>
            <a:picLocks noChangeAspect="1"/>
          </p:cNvPicPr>
          <p:nvPr/>
        </p:nvPicPr>
        <p:blipFill>
          <a:blip r:embed="rId3"/>
          <a:stretch>
            <a:fillRect/>
          </a:stretch>
        </p:blipFill>
        <p:spPr>
          <a:xfrm>
            <a:off x="3173688" y="2696300"/>
            <a:ext cx="1761898" cy="1176630"/>
          </a:xfrm>
          <a:prstGeom prst="rect">
            <a:avLst/>
          </a:prstGeom>
        </p:spPr>
      </p:pic>
      <p:pic>
        <p:nvPicPr>
          <p:cNvPr id="11" name="Grafik 10"/>
          <p:cNvPicPr>
            <a:picLocks noChangeAspect="1"/>
          </p:cNvPicPr>
          <p:nvPr/>
        </p:nvPicPr>
        <p:blipFill>
          <a:blip r:embed="rId3"/>
          <a:stretch>
            <a:fillRect/>
          </a:stretch>
        </p:blipFill>
        <p:spPr>
          <a:xfrm>
            <a:off x="3190541" y="2708551"/>
            <a:ext cx="1761898" cy="1176630"/>
          </a:xfrm>
          <a:prstGeom prst="rect">
            <a:avLst/>
          </a:prstGeom>
        </p:spPr>
      </p:pic>
      <p:sp>
        <p:nvSpPr>
          <p:cNvPr id="13" name="Textfeld 12"/>
          <p:cNvSpPr txBox="1"/>
          <p:nvPr/>
        </p:nvSpPr>
        <p:spPr>
          <a:xfrm>
            <a:off x="862225" y="3793756"/>
            <a:ext cx="1278705" cy="523220"/>
          </a:xfrm>
          <a:prstGeom prst="rect">
            <a:avLst/>
          </a:prstGeom>
          <a:noFill/>
        </p:spPr>
        <p:txBody>
          <a:bodyPr wrap="square" rtlCol="0">
            <a:spAutoFit/>
          </a:bodyPr>
          <a:lstStyle/>
          <a:p>
            <a:r>
              <a:rPr lang="de-DE" sz="2800" b="1" dirty="0" smtClean="0">
                <a:solidFill>
                  <a:schemeClr val="bg1"/>
                </a:solidFill>
              </a:rPr>
              <a:t>Kosten</a:t>
            </a:r>
            <a:endParaRPr lang="de-DE" sz="2800" b="1" dirty="0">
              <a:solidFill>
                <a:schemeClr val="bg1"/>
              </a:solidFill>
            </a:endParaRPr>
          </a:p>
        </p:txBody>
      </p:sp>
      <p:graphicFrame>
        <p:nvGraphicFramePr>
          <p:cNvPr id="2" name="Diagramm 1"/>
          <p:cNvGraphicFramePr/>
          <p:nvPr>
            <p:extLst>
              <p:ext uri="{D42A27DB-BD31-4B8C-83A1-F6EECF244321}">
                <p14:modId xmlns:p14="http://schemas.microsoft.com/office/powerpoint/2010/main" val="199631820"/>
              </p:ext>
            </p:extLst>
          </p:nvPr>
        </p:nvGraphicFramePr>
        <p:xfrm>
          <a:off x="742270" y="1267840"/>
          <a:ext cx="7344816" cy="460851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Abgerundetes Rechteck 3"/>
          <p:cNvSpPr/>
          <p:nvPr/>
        </p:nvSpPr>
        <p:spPr>
          <a:xfrm>
            <a:off x="2398924" y="2336112"/>
            <a:ext cx="1727722" cy="734740"/>
          </a:xfrm>
          <a:prstGeom prst="roundRect">
            <a:avLst/>
          </a:prstGeom>
          <a:solidFill>
            <a:schemeClr val="accent6">
              <a:lumMod val="20000"/>
              <a:lumOff val="8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smtClean="0">
                <a:solidFill>
                  <a:schemeClr val="accent5">
                    <a:lumMod val="50000"/>
                  </a:schemeClr>
                </a:solidFill>
              </a:rPr>
              <a:t>Autres</a:t>
            </a:r>
            <a:r>
              <a:rPr lang="de-DE" dirty="0" smtClean="0">
                <a:solidFill>
                  <a:schemeClr val="accent5">
                    <a:lumMod val="50000"/>
                  </a:schemeClr>
                </a:solidFill>
              </a:rPr>
              <a:t> frais</a:t>
            </a:r>
            <a:br>
              <a:rPr lang="de-DE" dirty="0" smtClean="0">
                <a:solidFill>
                  <a:schemeClr val="accent5">
                    <a:lumMod val="50000"/>
                  </a:schemeClr>
                </a:solidFill>
              </a:rPr>
            </a:br>
            <a:r>
              <a:rPr lang="de-DE" dirty="0" smtClean="0">
                <a:solidFill>
                  <a:schemeClr val="accent5">
                    <a:lumMod val="50000"/>
                  </a:schemeClr>
                </a:solidFill>
              </a:rPr>
              <a:t>~ 10 %</a:t>
            </a:r>
            <a:endParaRPr lang="de-DE" dirty="0">
              <a:solidFill>
                <a:schemeClr val="accent5">
                  <a:lumMod val="50000"/>
                </a:schemeClr>
              </a:solidFill>
            </a:endParaRPr>
          </a:p>
        </p:txBody>
      </p:sp>
      <p:grpSp>
        <p:nvGrpSpPr>
          <p:cNvPr id="31" name="Gruppieren 30"/>
          <p:cNvGrpSpPr/>
          <p:nvPr/>
        </p:nvGrpSpPr>
        <p:grpSpPr>
          <a:xfrm rot="190518">
            <a:off x="5886406" y="1796359"/>
            <a:ext cx="1567202" cy="869332"/>
            <a:chOff x="3900790" y="-31940"/>
            <a:chExt cx="1836795" cy="1057870"/>
          </a:xfrm>
        </p:grpSpPr>
        <p:sp>
          <p:nvSpPr>
            <p:cNvPr id="34" name="Abgerundetes Rechteck 33"/>
            <p:cNvSpPr/>
            <p:nvPr/>
          </p:nvSpPr>
          <p:spPr>
            <a:xfrm rot="243122">
              <a:off x="3900790" y="-31940"/>
              <a:ext cx="1836795" cy="1057870"/>
            </a:xfrm>
            <a:prstGeom prst="roundRect">
              <a:avLst>
                <a:gd name="adj" fmla="val 10000"/>
              </a:avLst>
            </a:prstGeom>
            <a:solidFill>
              <a:srgbClr val="FEFEBC">
                <a:alpha val="89804"/>
              </a:srgbClr>
            </a:solidFill>
            <a:ln>
              <a:solidFill>
                <a:srgbClr val="FFC000">
                  <a:alpha val="90000"/>
                </a:srgb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35" name="Abgerundetes Rechteck 4"/>
            <p:cNvSpPr txBox="1"/>
            <p:nvPr/>
          </p:nvSpPr>
          <p:spPr>
            <a:xfrm rot="243122">
              <a:off x="4062996" y="73115"/>
              <a:ext cx="1478236" cy="74485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dirty="0" err="1">
                  <a:solidFill>
                    <a:schemeClr val="accent6">
                      <a:lumMod val="75000"/>
                    </a:schemeClr>
                  </a:solidFill>
                </a:rPr>
                <a:t>Possibilité</a:t>
              </a:r>
              <a:r>
                <a:rPr lang="de-DE" dirty="0">
                  <a:solidFill>
                    <a:schemeClr val="accent6">
                      <a:lumMod val="75000"/>
                    </a:schemeClr>
                  </a:solidFill>
                </a:rPr>
                <a:t> de </a:t>
              </a:r>
              <a:r>
                <a:rPr lang="de-DE" dirty="0" err="1">
                  <a:solidFill>
                    <a:schemeClr val="accent6">
                      <a:lumMod val="75000"/>
                    </a:schemeClr>
                  </a:solidFill>
                </a:rPr>
                <a:t>sélection</a:t>
              </a:r>
              <a:endParaRPr lang="de-DE" sz="1800" kern="1200" dirty="0">
                <a:solidFill>
                  <a:schemeClr val="accent6">
                    <a:lumMod val="75000"/>
                  </a:schemeClr>
                </a:solidFill>
              </a:endParaRPr>
            </a:p>
          </p:txBody>
        </p:sp>
      </p:grpSp>
      <p:sp>
        <p:nvSpPr>
          <p:cNvPr id="43" name="Abgerundetes Rechteck 42"/>
          <p:cNvSpPr/>
          <p:nvPr/>
        </p:nvSpPr>
        <p:spPr>
          <a:xfrm rot="312577">
            <a:off x="6536338" y="2735727"/>
            <a:ext cx="1399135" cy="1242141"/>
          </a:xfrm>
          <a:prstGeom prst="roundRect">
            <a:avLst>
              <a:gd name="adj" fmla="val 10000"/>
            </a:avLst>
          </a:prstGeom>
          <a:solidFill>
            <a:srgbClr val="FEFEBC">
              <a:alpha val="89804"/>
            </a:srgbClr>
          </a:solidFill>
          <a:ln>
            <a:solidFill>
              <a:srgbClr val="FFC000">
                <a:alpha val="90000"/>
              </a:srgb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pPr algn="ctr"/>
            <a:r>
              <a:rPr lang="fr-FR" dirty="0">
                <a:solidFill>
                  <a:schemeClr val="accent6">
                    <a:lumMod val="75000"/>
                  </a:schemeClr>
                </a:solidFill>
              </a:rPr>
              <a:t>Prévention des </a:t>
            </a:r>
            <a:r>
              <a:rPr lang="fr-FR" dirty="0" err="1" smtClean="0">
                <a:solidFill>
                  <a:schemeClr val="accent6">
                    <a:lumMod val="75000"/>
                  </a:schemeClr>
                </a:solidFill>
              </a:rPr>
              <a:t>pénu-ries</a:t>
            </a:r>
            <a:r>
              <a:rPr lang="fr-FR" dirty="0" smtClean="0">
                <a:solidFill>
                  <a:schemeClr val="accent6">
                    <a:lumMod val="75000"/>
                  </a:schemeClr>
                </a:solidFill>
              </a:rPr>
              <a:t> </a:t>
            </a:r>
            <a:r>
              <a:rPr lang="fr-FR" dirty="0">
                <a:solidFill>
                  <a:schemeClr val="accent6">
                    <a:lumMod val="75000"/>
                  </a:schemeClr>
                </a:solidFill>
              </a:rPr>
              <a:t>de travailleurs</a:t>
            </a:r>
            <a:endParaRPr lang="de-DE" dirty="0">
              <a:solidFill>
                <a:schemeClr val="accent6">
                  <a:lumMod val="75000"/>
                </a:schemeClr>
              </a:solidFill>
            </a:endParaRPr>
          </a:p>
        </p:txBody>
      </p:sp>
      <p:grpSp>
        <p:nvGrpSpPr>
          <p:cNvPr id="45" name="Gruppieren 44"/>
          <p:cNvGrpSpPr/>
          <p:nvPr/>
        </p:nvGrpSpPr>
        <p:grpSpPr>
          <a:xfrm rot="190518">
            <a:off x="6553442" y="4045443"/>
            <a:ext cx="1567202" cy="967828"/>
            <a:chOff x="3900790" y="-31940"/>
            <a:chExt cx="1836795" cy="1057870"/>
          </a:xfrm>
        </p:grpSpPr>
        <p:sp>
          <p:nvSpPr>
            <p:cNvPr id="46" name="Abgerundetes Rechteck 45"/>
            <p:cNvSpPr/>
            <p:nvPr/>
          </p:nvSpPr>
          <p:spPr>
            <a:xfrm rot="243122">
              <a:off x="3900790" y="-31940"/>
              <a:ext cx="1836795" cy="1057870"/>
            </a:xfrm>
            <a:prstGeom prst="roundRect">
              <a:avLst>
                <a:gd name="adj" fmla="val 10000"/>
              </a:avLst>
            </a:prstGeom>
            <a:solidFill>
              <a:srgbClr val="FEFEBC">
                <a:alpha val="89804"/>
              </a:srgbClr>
            </a:solidFill>
            <a:ln>
              <a:solidFill>
                <a:srgbClr val="FFC000">
                  <a:alpha val="90000"/>
                </a:srgb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47" name="Abgerundetes Rechteck 4"/>
            <p:cNvSpPr txBox="1"/>
            <p:nvPr/>
          </p:nvSpPr>
          <p:spPr>
            <a:xfrm rot="243122">
              <a:off x="4094048" y="100043"/>
              <a:ext cx="1625457" cy="848645"/>
            </a:xfrm>
            <a:prstGeom prst="rect">
              <a:avLst/>
            </a:prstGeom>
            <a:solidFill>
              <a:srgbClr val="FFFEBA"/>
            </a:solid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dirty="0" err="1" smtClean="0">
                  <a:solidFill>
                    <a:schemeClr val="accent6">
                      <a:lumMod val="75000"/>
                    </a:schemeClr>
                  </a:solidFill>
                </a:rPr>
                <a:t>Meilleure</a:t>
              </a:r>
              <a:r>
                <a:rPr lang="de-DE" dirty="0" smtClean="0">
                  <a:solidFill>
                    <a:schemeClr val="accent6">
                      <a:lumMod val="75000"/>
                    </a:schemeClr>
                  </a:solidFill>
                </a:rPr>
                <a:t> </a:t>
              </a:r>
              <a:r>
                <a:rPr lang="de-DE" dirty="0" err="1" smtClean="0">
                  <a:solidFill>
                    <a:schemeClr val="accent6">
                      <a:lumMod val="75000"/>
                    </a:schemeClr>
                  </a:solidFill>
                </a:rPr>
                <a:t>fidélisation</a:t>
              </a:r>
              <a:r>
                <a:rPr lang="de-DE" dirty="0" smtClean="0">
                  <a:solidFill>
                    <a:schemeClr val="accent6">
                      <a:lumMod val="75000"/>
                    </a:schemeClr>
                  </a:solidFill>
                </a:rPr>
                <a:t> </a:t>
              </a:r>
              <a:r>
                <a:rPr lang="de-DE" dirty="0">
                  <a:solidFill>
                    <a:schemeClr val="accent6">
                      <a:lumMod val="75000"/>
                    </a:schemeClr>
                  </a:solidFill>
                </a:rPr>
                <a:t>du </a:t>
              </a:r>
              <a:r>
                <a:rPr lang="de-DE" dirty="0" err="1">
                  <a:solidFill>
                    <a:schemeClr val="accent6">
                      <a:lumMod val="75000"/>
                    </a:schemeClr>
                  </a:solidFill>
                </a:rPr>
                <a:t>personnel</a:t>
              </a:r>
              <a:endParaRPr lang="de-DE" sz="1800" kern="1200" dirty="0">
                <a:solidFill>
                  <a:schemeClr val="accent6">
                    <a:lumMod val="75000"/>
                  </a:schemeClr>
                </a:solidFill>
              </a:endParaRPr>
            </a:p>
          </p:txBody>
        </p:sp>
      </p:grpSp>
      <p:grpSp>
        <p:nvGrpSpPr>
          <p:cNvPr id="48" name="Gruppieren 47"/>
          <p:cNvGrpSpPr/>
          <p:nvPr/>
        </p:nvGrpSpPr>
        <p:grpSpPr>
          <a:xfrm rot="190518">
            <a:off x="6693820" y="1166004"/>
            <a:ext cx="1142707" cy="687591"/>
            <a:chOff x="3900790" y="-31940"/>
            <a:chExt cx="1907570" cy="1057870"/>
          </a:xfrm>
        </p:grpSpPr>
        <p:sp>
          <p:nvSpPr>
            <p:cNvPr id="49" name="Abgerundetes Rechteck 48"/>
            <p:cNvSpPr/>
            <p:nvPr/>
          </p:nvSpPr>
          <p:spPr>
            <a:xfrm rot="243122">
              <a:off x="3900790" y="-31940"/>
              <a:ext cx="1836795" cy="1057870"/>
            </a:xfrm>
            <a:prstGeom prst="roundRect">
              <a:avLst>
                <a:gd name="adj" fmla="val 10000"/>
              </a:avLst>
            </a:prstGeom>
            <a:solidFill>
              <a:srgbClr val="FEFEBC">
                <a:alpha val="89804"/>
              </a:srgbClr>
            </a:solidFill>
            <a:ln>
              <a:solidFill>
                <a:srgbClr val="FFC000">
                  <a:alpha val="90000"/>
                </a:srgb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50" name="Abgerundetes Rechteck 4"/>
            <p:cNvSpPr txBox="1"/>
            <p:nvPr/>
          </p:nvSpPr>
          <p:spPr>
            <a:xfrm rot="243122">
              <a:off x="4062661" y="81823"/>
              <a:ext cx="1745699" cy="74485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dirty="0" err="1" smtClean="0">
                  <a:solidFill>
                    <a:schemeClr val="accent6">
                      <a:lumMod val="75000"/>
                    </a:schemeClr>
                  </a:solidFill>
                </a:rPr>
                <a:t>Meilleure</a:t>
              </a:r>
              <a:r>
                <a:rPr lang="de-DE" dirty="0" smtClean="0">
                  <a:solidFill>
                    <a:schemeClr val="accent6">
                      <a:lumMod val="75000"/>
                    </a:schemeClr>
                  </a:solidFill>
                </a:rPr>
                <a:t> </a:t>
              </a:r>
              <a:r>
                <a:rPr lang="de-DE" dirty="0" err="1" smtClean="0">
                  <a:solidFill>
                    <a:schemeClr val="accent6">
                      <a:lumMod val="75000"/>
                    </a:schemeClr>
                  </a:solidFill>
                </a:rPr>
                <a:t>image</a:t>
              </a:r>
              <a:endParaRPr lang="de-DE" sz="1800" kern="1200" dirty="0">
                <a:solidFill>
                  <a:schemeClr val="accent6">
                    <a:lumMod val="75000"/>
                  </a:schemeClr>
                </a:solidFill>
              </a:endParaRPr>
            </a:p>
          </p:txBody>
        </p:sp>
      </p:grpSp>
      <p:sp>
        <p:nvSpPr>
          <p:cNvPr id="6" name="Rechteck 5"/>
          <p:cNvSpPr/>
          <p:nvPr/>
        </p:nvSpPr>
        <p:spPr>
          <a:xfrm>
            <a:off x="756302" y="5889428"/>
            <a:ext cx="2434239" cy="451196"/>
          </a:xfrm>
          <a:prstGeom prst="rect">
            <a:avLst/>
          </a:prstGeom>
          <a:solidFill>
            <a:schemeClr val="accent6">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err="1" smtClean="0">
                <a:solidFill>
                  <a:srgbClr val="C00000"/>
                </a:solidFill>
              </a:rPr>
              <a:t>Coûts</a:t>
            </a:r>
            <a:endParaRPr lang="de-DE" sz="2800" dirty="0">
              <a:solidFill>
                <a:srgbClr val="C00000"/>
              </a:solidFill>
            </a:endParaRPr>
          </a:p>
        </p:txBody>
      </p:sp>
      <p:sp>
        <p:nvSpPr>
          <p:cNvPr id="7" name="Rechteck 6"/>
          <p:cNvSpPr/>
          <p:nvPr/>
        </p:nvSpPr>
        <p:spPr>
          <a:xfrm>
            <a:off x="5684121" y="5889428"/>
            <a:ext cx="2384272" cy="451196"/>
          </a:xfrm>
          <a:prstGeom prst="rect">
            <a:avLst/>
          </a:prstGeom>
          <a:solidFill>
            <a:schemeClr val="accent1">
              <a:lumMod val="20000"/>
              <a:lumOff val="8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err="1">
                <a:solidFill>
                  <a:schemeClr val="accent1">
                    <a:lumMod val="50000"/>
                  </a:schemeClr>
                </a:solidFill>
              </a:rPr>
              <a:t>A</a:t>
            </a:r>
            <a:r>
              <a:rPr lang="de-DE" sz="2800" dirty="0" err="1" smtClean="0">
                <a:solidFill>
                  <a:schemeClr val="accent1">
                    <a:lumMod val="50000"/>
                  </a:schemeClr>
                </a:solidFill>
              </a:rPr>
              <a:t>vantages</a:t>
            </a:r>
            <a:endParaRPr lang="de-DE" sz="2800" dirty="0">
              <a:solidFill>
                <a:schemeClr val="accent1">
                  <a:lumMod val="50000"/>
                </a:schemeClr>
              </a:solidFill>
            </a:endParaRPr>
          </a:p>
        </p:txBody>
      </p:sp>
    </p:spTree>
    <p:extLst>
      <p:ext uri="{BB962C8B-B14F-4D97-AF65-F5344CB8AC3E}">
        <p14:creationId xmlns:p14="http://schemas.microsoft.com/office/powerpoint/2010/main" val="3366673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8637" y="61768"/>
            <a:ext cx="6060798" cy="430887"/>
          </a:xfrm>
          <a:prstGeom prst="rect">
            <a:avLst/>
          </a:prstGeom>
          <a:noFill/>
        </p:spPr>
        <p:txBody>
          <a:bodyPr wrap="square" rtlCol="0">
            <a:spAutoFit/>
          </a:bodyPr>
          <a:lstStyle/>
          <a:p>
            <a:r>
              <a:rPr lang="de-DE" sz="2200" b="1" dirty="0" smtClean="0">
                <a:solidFill>
                  <a:schemeClr val="bg1"/>
                </a:solidFill>
              </a:rPr>
              <a:t>5.c </a:t>
            </a:r>
            <a:r>
              <a:rPr lang="de-DE" sz="2200" b="1" dirty="0" err="1">
                <a:solidFill>
                  <a:schemeClr val="bg1"/>
                </a:solidFill>
              </a:rPr>
              <a:t>Aspects</a:t>
            </a:r>
            <a:r>
              <a:rPr lang="de-DE" sz="2200" b="1" dirty="0">
                <a:solidFill>
                  <a:schemeClr val="bg1"/>
                </a:solidFill>
              </a:rPr>
              <a:t> des </a:t>
            </a:r>
            <a:r>
              <a:rPr lang="de-DE" sz="2200" b="1" dirty="0" err="1">
                <a:solidFill>
                  <a:schemeClr val="bg1"/>
                </a:solidFill>
              </a:rPr>
              <a:t>avantages</a:t>
            </a:r>
            <a:r>
              <a:rPr lang="de-DE" sz="2200" b="1" dirty="0">
                <a:solidFill>
                  <a:schemeClr val="bg1"/>
                </a:solidFill>
              </a:rPr>
              <a:t> en </a:t>
            </a:r>
            <a:r>
              <a:rPr lang="de-DE" sz="2200" b="1" dirty="0" err="1">
                <a:solidFill>
                  <a:schemeClr val="bg1"/>
                </a:solidFill>
              </a:rPr>
              <a:t>résumé</a:t>
            </a:r>
            <a:endParaRPr lang="de-DE" sz="2200" b="1" dirty="0">
              <a:solidFill>
                <a:schemeClr val="bg1"/>
              </a:solidFill>
            </a:endParaRPr>
          </a:p>
        </p:txBody>
      </p:sp>
      <p:sp>
        <p:nvSpPr>
          <p:cNvPr id="2" name="Explosion 2 1"/>
          <p:cNvSpPr/>
          <p:nvPr/>
        </p:nvSpPr>
        <p:spPr>
          <a:xfrm>
            <a:off x="131264" y="625968"/>
            <a:ext cx="3759515" cy="3235079"/>
          </a:xfrm>
          <a:prstGeom prst="irregularSeal2">
            <a:avLst/>
          </a:prstGeom>
          <a:solidFill>
            <a:srgbClr val="D9F5DC"/>
          </a:solidFill>
          <a:ln>
            <a:solidFill>
              <a:srgbClr val="1B6F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solidFill>
                  <a:srgbClr val="1B6F47"/>
                </a:solidFill>
              </a:rPr>
              <a:t>Effets de </a:t>
            </a:r>
            <a:r>
              <a:rPr lang="fr-FR" sz="2400" dirty="0" smtClean="0">
                <a:solidFill>
                  <a:srgbClr val="1B6F47"/>
                </a:solidFill>
              </a:rPr>
              <a:t>l'épargne </a:t>
            </a:r>
            <a:r>
              <a:rPr lang="fr-FR" sz="2400" dirty="0">
                <a:solidFill>
                  <a:srgbClr val="1B6F47"/>
                </a:solidFill>
              </a:rPr>
              <a:t>à long terme</a:t>
            </a:r>
            <a:endParaRPr lang="de-DE" sz="2400" dirty="0">
              <a:solidFill>
                <a:srgbClr val="1B6F47"/>
              </a:solidFill>
            </a:endParaRPr>
          </a:p>
        </p:txBody>
      </p:sp>
      <p:sp>
        <p:nvSpPr>
          <p:cNvPr id="5" name="Explosion 1 4"/>
          <p:cNvSpPr/>
          <p:nvPr/>
        </p:nvSpPr>
        <p:spPr>
          <a:xfrm>
            <a:off x="2123728" y="3356992"/>
            <a:ext cx="2952327" cy="2592288"/>
          </a:xfrm>
          <a:prstGeom prst="irregularSeal1">
            <a:avLst/>
          </a:prstGeom>
          <a:solidFill>
            <a:srgbClr val="FFFEBA"/>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900" dirty="0">
                <a:solidFill>
                  <a:schemeClr val="accent6">
                    <a:lumMod val="75000"/>
                  </a:schemeClr>
                </a:solidFill>
              </a:rPr>
              <a:t>Traitement flexible des postes vacants</a:t>
            </a:r>
            <a:endParaRPr lang="de-DE" sz="1900" dirty="0">
              <a:solidFill>
                <a:schemeClr val="accent6">
                  <a:lumMod val="75000"/>
                </a:schemeClr>
              </a:solidFill>
            </a:endParaRPr>
          </a:p>
        </p:txBody>
      </p:sp>
      <p:sp>
        <p:nvSpPr>
          <p:cNvPr id="6" name="Explosion 1 5"/>
          <p:cNvSpPr/>
          <p:nvPr/>
        </p:nvSpPr>
        <p:spPr>
          <a:xfrm>
            <a:off x="3855472" y="1792279"/>
            <a:ext cx="2673917" cy="2138638"/>
          </a:xfrm>
          <a:prstGeom prst="irregularSeal1">
            <a:avLst/>
          </a:prstGeom>
          <a:solidFill>
            <a:srgbClr val="FFFEBA"/>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900" dirty="0" err="1">
                <a:solidFill>
                  <a:schemeClr val="accent6">
                    <a:lumMod val="75000"/>
                  </a:schemeClr>
                </a:solidFill>
              </a:rPr>
              <a:t>Savoir</a:t>
            </a:r>
            <a:r>
              <a:rPr lang="de-DE" sz="1900" dirty="0">
                <a:solidFill>
                  <a:schemeClr val="accent6">
                    <a:lumMod val="75000"/>
                  </a:schemeClr>
                </a:solidFill>
              </a:rPr>
              <a:t>-faire </a:t>
            </a:r>
            <a:r>
              <a:rPr lang="de-DE" sz="1900" dirty="0" err="1" smtClean="0">
                <a:solidFill>
                  <a:schemeClr val="accent6">
                    <a:lumMod val="75000"/>
                  </a:schemeClr>
                </a:solidFill>
              </a:rPr>
              <a:t>sur</a:t>
            </a:r>
            <a:r>
              <a:rPr lang="de-DE" sz="1900" dirty="0" smtClean="0">
                <a:solidFill>
                  <a:schemeClr val="accent6">
                    <a:lumMod val="75000"/>
                  </a:schemeClr>
                </a:solidFill>
              </a:rPr>
              <a:t> </a:t>
            </a:r>
            <a:r>
              <a:rPr lang="de-DE" sz="1900" dirty="0" err="1" smtClean="0">
                <a:solidFill>
                  <a:schemeClr val="accent6">
                    <a:lumMod val="75000"/>
                  </a:schemeClr>
                </a:solidFill>
              </a:rPr>
              <a:t>mesure</a:t>
            </a:r>
            <a:r>
              <a:rPr lang="de-DE" sz="1900" dirty="0" smtClean="0">
                <a:solidFill>
                  <a:schemeClr val="accent6">
                    <a:lumMod val="75000"/>
                  </a:schemeClr>
                </a:solidFill>
              </a:rPr>
              <a:t> </a:t>
            </a:r>
            <a:endParaRPr lang="de-DE" sz="1900" dirty="0">
              <a:solidFill>
                <a:schemeClr val="accent6">
                  <a:lumMod val="75000"/>
                </a:schemeClr>
              </a:solidFill>
            </a:endParaRPr>
          </a:p>
        </p:txBody>
      </p:sp>
      <p:sp>
        <p:nvSpPr>
          <p:cNvPr id="7" name="Explosion 1 6"/>
          <p:cNvSpPr/>
          <p:nvPr/>
        </p:nvSpPr>
        <p:spPr>
          <a:xfrm>
            <a:off x="6213697" y="880979"/>
            <a:ext cx="2664296" cy="1944216"/>
          </a:xfrm>
          <a:prstGeom prst="irregularSeal1">
            <a:avLst/>
          </a:prstGeom>
          <a:solidFill>
            <a:srgbClr val="FFFEBA"/>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900" dirty="0" err="1">
                <a:solidFill>
                  <a:schemeClr val="accent6">
                    <a:lumMod val="75000"/>
                  </a:schemeClr>
                </a:solidFill>
              </a:rPr>
              <a:t>Fidélité</a:t>
            </a:r>
            <a:r>
              <a:rPr lang="de-DE" sz="1900" dirty="0">
                <a:solidFill>
                  <a:schemeClr val="accent6">
                    <a:lumMod val="75000"/>
                  </a:schemeClr>
                </a:solidFill>
              </a:rPr>
              <a:t> à </a:t>
            </a:r>
            <a:r>
              <a:rPr lang="de-DE" sz="1900" dirty="0" err="1">
                <a:solidFill>
                  <a:schemeClr val="accent6">
                    <a:lumMod val="75000"/>
                  </a:schemeClr>
                </a:solidFill>
              </a:rPr>
              <a:t>l'entreprise</a:t>
            </a:r>
            <a:endParaRPr lang="de-DE" sz="1900" dirty="0">
              <a:solidFill>
                <a:schemeClr val="accent6">
                  <a:lumMod val="75000"/>
                </a:schemeClr>
              </a:solidFill>
            </a:endParaRPr>
          </a:p>
        </p:txBody>
      </p:sp>
      <p:sp>
        <p:nvSpPr>
          <p:cNvPr id="8" name="Explosion 1 7"/>
          <p:cNvSpPr/>
          <p:nvPr/>
        </p:nvSpPr>
        <p:spPr>
          <a:xfrm>
            <a:off x="308836" y="4530221"/>
            <a:ext cx="2052228" cy="2014629"/>
          </a:xfrm>
          <a:prstGeom prst="irregularSeal1">
            <a:avLst/>
          </a:prstGeom>
          <a:solidFill>
            <a:srgbClr val="FFFEBA"/>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900" dirty="0" err="1">
                <a:solidFill>
                  <a:schemeClr val="accent6">
                    <a:lumMod val="75000"/>
                  </a:schemeClr>
                </a:solidFill>
              </a:rPr>
              <a:t>Meilleure</a:t>
            </a:r>
            <a:r>
              <a:rPr lang="de-DE" sz="1900" dirty="0">
                <a:solidFill>
                  <a:schemeClr val="accent6">
                    <a:lumMod val="75000"/>
                  </a:schemeClr>
                </a:solidFill>
              </a:rPr>
              <a:t> </a:t>
            </a:r>
            <a:r>
              <a:rPr lang="de-DE" sz="1900" dirty="0" err="1" smtClean="0">
                <a:solidFill>
                  <a:schemeClr val="accent6">
                    <a:lumMod val="75000"/>
                  </a:schemeClr>
                </a:solidFill>
              </a:rPr>
              <a:t>image</a:t>
            </a:r>
            <a:endParaRPr lang="de-DE" sz="1900" dirty="0">
              <a:solidFill>
                <a:schemeClr val="accent6">
                  <a:lumMod val="75000"/>
                </a:schemeClr>
              </a:solidFill>
            </a:endParaRPr>
          </a:p>
        </p:txBody>
      </p:sp>
      <p:sp>
        <p:nvSpPr>
          <p:cNvPr id="9" name="Explosion 2 8"/>
          <p:cNvSpPr/>
          <p:nvPr/>
        </p:nvSpPr>
        <p:spPr>
          <a:xfrm>
            <a:off x="6181622" y="2825195"/>
            <a:ext cx="2962378" cy="2052555"/>
          </a:xfrm>
          <a:prstGeom prst="irregularSeal2">
            <a:avLst/>
          </a:prstGeom>
          <a:solidFill>
            <a:srgbClr val="FFFEBA"/>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900" dirty="0" err="1">
                <a:solidFill>
                  <a:schemeClr val="accent6">
                    <a:lumMod val="75000"/>
                  </a:schemeClr>
                </a:solidFill>
              </a:rPr>
              <a:t>Assurer</a:t>
            </a:r>
            <a:r>
              <a:rPr lang="de-DE" sz="1900" dirty="0">
                <a:solidFill>
                  <a:schemeClr val="accent6">
                    <a:lumMod val="75000"/>
                  </a:schemeClr>
                </a:solidFill>
              </a:rPr>
              <a:t> </a:t>
            </a:r>
            <a:r>
              <a:rPr lang="de-DE" sz="1900" dirty="0" err="1" smtClean="0">
                <a:solidFill>
                  <a:schemeClr val="accent6">
                    <a:lumMod val="75000"/>
                  </a:schemeClr>
                </a:solidFill>
              </a:rPr>
              <a:t>l'avenir</a:t>
            </a:r>
            <a:endParaRPr lang="de-DE" sz="1900" dirty="0">
              <a:solidFill>
                <a:schemeClr val="accent6">
                  <a:lumMod val="75000"/>
                </a:schemeClr>
              </a:solidFill>
            </a:endParaRPr>
          </a:p>
        </p:txBody>
      </p:sp>
      <p:sp>
        <p:nvSpPr>
          <p:cNvPr id="10" name="Explosion 2 9"/>
          <p:cNvSpPr/>
          <p:nvPr/>
        </p:nvSpPr>
        <p:spPr>
          <a:xfrm>
            <a:off x="4536402" y="4885740"/>
            <a:ext cx="3275958" cy="1972260"/>
          </a:xfrm>
          <a:prstGeom prst="irregularSeal2">
            <a:avLst/>
          </a:prstGeom>
          <a:solidFill>
            <a:srgbClr val="FFFEBA"/>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900" dirty="0" smtClean="0">
                <a:solidFill>
                  <a:schemeClr val="accent6">
                    <a:lumMod val="75000"/>
                  </a:schemeClr>
                </a:solidFill>
              </a:rPr>
              <a:t>Force de </a:t>
            </a:r>
            <a:r>
              <a:rPr lang="de-DE" sz="1900" dirty="0" err="1" smtClean="0">
                <a:solidFill>
                  <a:schemeClr val="accent6">
                    <a:lumMod val="75000"/>
                  </a:schemeClr>
                </a:solidFill>
              </a:rPr>
              <a:t>l‘innovation</a:t>
            </a:r>
            <a:endParaRPr lang="de-DE" sz="1900" dirty="0">
              <a:solidFill>
                <a:schemeClr val="accent6">
                  <a:lumMod val="75000"/>
                </a:schemeClr>
              </a:solidFill>
            </a:endParaRPr>
          </a:p>
        </p:txBody>
      </p:sp>
    </p:spTree>
    <p:extLst>
      <p:ext uri="{BB962C8B-B14F-4D97-AF65-F5344CB8AC3E}">
        <p14:creationId xmlns:p14="http://schemas.microsoft.com/office/powerpoint/2010/main" val="2623215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7" grpId="0" animBg="1"/>
      <p:bldP spid="8" grpId="0" animBg="1"/>
      <p:bldP spid="9" grpId="0" animBg="1"/>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8637" y="61768"/>
            <a:ext cx="6060798" cy="430887"/>
          </a:xfrm>
          <a:prstGeom prst="rect">
            <a:avLst/>
          </a:prstGeom>
          <a:noFill/>
        </p:spPr>
        <p:txBody>
          <a:bodyPr wrap="square" rtlCol="0">
            <a:spAutoFit/>
          </a:bodyPr>
          <a:lstStyle/>
          <a:p>
            <a:r>
              <a:rPr lang="de-DE" sz="2200" b="1" dirty="0" smtClean="0">
                <a:solidFill>
                  <a:schemeClr val="bg1"/>
                </a:solidFill>
              </a:rPr>
              <a:t>5.d </a:t>
            </a:r>
            <a:r>
              <a:rPr lang="de-DE" sz="2200" b="1" dirty="0" err="1" smtClean="0">
                <a:solidFill>
                  <a:schemeClr val="bg1"/>
                </a:solidFill>
              </a:rPr>
              <a:t>Aspects</a:t>
            </a:r>
            <a:r>
              <a:rPr lang="de-DE" sz="2200" b="1" dirty="0" smtClean="0">
                <a:solidFill>
                  <a:schemeClr val="bg1"/>
                </a:solidFill>
              </a:rPr>
              <a:t> </a:t>
            </a:r>
            <a:r>
              <a:rPr lang="de-DE" sz="2200" b="1" dirty="0" err="1" smtClean="0">
                <a:solidFill>
                  <a:schemeClr val="bg1"/>
                </a:solidFill>
              </a:rPr>
              <a:t>sociaux</a:t>
            </a:r>
            <a:r>
              <a:rPr lang="de-DE" sz="2200" b="1" dirty="0" smtClean="0">
                <a:solidFill>
                  <a:schemeClr val="bg1"/>
                </a:solidFill>
              </a:rPr>
              <a:t> et </a:t>
            </a:r>
            <a:r>
              <a:rPr lang="de-DE" sz="2200" b="1" dirty="0" err="1" smtClean="0">
                <a:solidFill>
                  <a:schemeClr val="bg1"/>
                </a:solidFill>
              </a:rPr>
              <a:t>économiques</a:t>
            </a:r>
            <a:endParaRPr lang="de-DE" sz="2200" b="1" dirty="0">
              <a:solidFill>
                <a:schemeClr val="tx1">
                  <a:lumMod val="75000"/>
                  <a:lumOff val="25000"/>
                </a:schemeClr>
              </a:solidFill>
            </a:endParaRPr>
          </a:p>
        </p:txBody>
      </p:sp>
      <p:sp>
        <p:nvSpPr>
          <p:cNvPr id="7" name="Textfeld 6"/>
          <p:cNvSpPr txBox="1"/>
          <p:nvPr/>
        </p:nvSpPr>
        <p:spPr>
          <a:xfrm>
            <a:off x="323528" y="1779953"/>
            <a:ext cx="8461666" cy="4355038"/>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fr-FR" sz="2200" dirty="0"/>
              <a:t>Transition plus facile des jeunes du système éducatif vers le monde </a:t>
            </a:r>
            <a:r>
              <a:rPr lang="fr-FR" sz="2200" dirty="0" smtClean="0"/>
              <a:t>du travail </a:t>
            </a:r>
            <a:r>
              <a:rPr lang="fr-FR" sz="2200" dirty="0"/>
              <a:t>par rapport aux professionnels </a:t>
            </a:r>
            <a:r>
              <a:rPr lang="fr-FR" sz="2200" dirty="0" smtClean="0"/>
              <a:t>formés de manière académique</a:t>
            </a:r>
            <a:endParaRPr lang="fr-FR" sz="2200" dirty="0"/>
          </a:p>
          <a:p>
            <a:pPr marL="285750" indent="-285750">
              <a:spcAft>
                <a:spcPts val="600"/>
              </a:spcAft>
              <a:tabLst>
                <a:tab pos="273050" algn="l"/>
              </a:tabLst>
            </a:pPr>
            <a:r>
              <a:rPr lang="de-DE" sz="2200" dirty="0"/>
              <a:t>	</a:t>
            </a:r>
            <a:r>
              <a:rPr lang="de-DE" sz="2200" dirty="0" smtClean="0"/>
              <a:t>(</a:t>
            </a:r>
            <a:r>
              <a:rPr lang="fr-FR" sz="2200" dirty="0"/>
              <a:t>en fonction de la situation du marché du </a:t>
            </a:r>
            <a:r>
              <a:rPr lang="fr-FR" sz="2200" dirty="0" smtClean="0"/>
              <a:t>travail)</a:t>
            </a:r>
            <a:endParaRPr lang="de-DE" sz="2200" dirty="0"/>
          </a:p>
          <a:p>
            <a:pPr marL="285750" indent="-285750">
              <a:spcAft>
                <a:spcPts val="600"/>
              </a:spcAft>
              <a:buFont typeface="Arial" panose="020B0604020202020204" pitchFamily="34" charset="0"/>
              <a:buChar char="•"/>
            </a:pPr>
            <a:r>
              <a:rPr lang="fr-FR" sz="2200" dirty="0"/>
              <a:t>Contribution à la stabilité sociale grâce au faible taux de chômage (</a:t>
            </a:r>
            <a:r>
              <a:rPr lang="fr-FR" sz="2200" dirty="0" smtClean="0"/>
              <a:t>de   jeunes)</a:t>
            </a:r>
          </a:p>
          <a:p>
            <a:pPr marL="285750" indent="-285750">
              <a:spcAft>
                <a:spcPts val="600"/>
              </a:spcAft>
              <a:buFont typeface="Arial" panose="020B0604020202020204" pitchFamily="34" charset="0"/>
              <a:buChar char="•"/>
            </a:pPr>
            <a:r>
              <a:rPr lang="fr-FR" sz="2200" dirty="0"/>
              <a:t>Grand pool </a:t>
            </a:r>
            <a:r>
              <a:rPr lang="fr-FR" sz="2200" dirty="0" smtClean="0"/>
              <a:t>du personnel</a:t>
            </a:r>
            <a:r>
              <a:rPr lang="de-DE" sz="2200" dirty="0" smtClean="0"/>
              <a:t> </a:t>
            </a:r>
            <a:r>
              <a:rPr lang="de-DE" sz="2200" dirty="0" err="1" smtClean="0"/>
              <a:t>qualifié</a:t>
            </a:r>
            <a:endParaRPr lang="de-DE" sz="2200" dirty="0" smtClean="0"/>
          </a:p>
          <a:p>
            <a:pPr marL="285750" indent="-285750">
              <a:spcAft>
                <a:spcPts val="600"/>
              </a:spcAft>
              <a:tabLst>
                <a:tab pos="273050" algn="l"/>
              </a:tabLst>
            </a:pPr>
            <a:r>
              <a:rPr lang="de-DE" sz="2200" dirty="0" smtClean="0"/>
              <a:t>    </a:t>
            </a:r>
            <a:r>
              <a:rPr lang="fr-FR" sz="2200" dirty="0" smtClean="0"/>
              <a:t>Grande </a:t>
            </a:r>
            <a:r>
              <a:rPr lang="fr-FR" sz="2200" dirty="0"/>
              <a:t>flexibilité et mobilité du p</a:t>
            </a:r>
            <a:r>
              <a:rPr lang="fr-FR" sz="2200" dirty="0" smtClean="0"/>
              <a:t>ersonnel qualifié </a:t>
            </a:r>
            <a:r>
              <a:rPr lang="fr-FR" sz="2200" dirty="0"/>
              <a:t>grâce à </a:t>
            </a:r>
            <a:r>
              <a:rPr lang="fr-FR" sz="2200" dirty="0" smtClean="0"/>
              <a:t>un  niveau </a:t>
            </a:r>
            <a:r>
              <a:rPr lang="fr-FR" sz="2200" dirty="0"/>
              <a:t>élevé </a:t>
            </a:r>
            <a:r>
              <a:rPr lang="fr-FR" sz="2200" dirty="0" smtClean="0"/>
              <a:t>et aux normes nationales</a:t>
            </a:r>
            <a:endParaRPr lang="fr-FR" sz="2200" dirty="0"/>
          </a:p>
          <a:p>
            <a:pPr marL="285750" indent="-285750">
              <a:spcAft>
                <a:spcPts val="600"/>
              </a:spcAft>
              <a:tabLst>
                <a:tab pos="273050" algn="l"/>
              </a:tabLst>
            </a:pPr>
            <a:r>
              <a:rPr lang="de-DE" sz="2200" dirty="0" smtClean="0"/>
              <a:t>	</a:t>
            </a:r>
            <a:r>
              <a:rPr lang="fr-FR" sz="2200" dirty="0" smtClean="0"/>
              <a:t>Forte </a:t>
            </a:r>
            <a:r>
              <a:rPr lang="fr-FR" sz="2200" dirty="0"/>
              <a:t>croissance de la productivité grâce à du personnel </a:t>
            </a:r>
            <a:r>
              <a:rPr lang="fr-FR" sz="2200" dirty="0" smtClean="0"/>
              <a:t>qualifié</a:t>
            </a:r>
          </a:p>
          <a:p>
            <a:pPr marL="285750" indent="-285750">
              <a:spcAft>
                <a:spcPts val="600"/>
              </a:spcAft>
              <a:tabLst>
                <a:tab pos="273050" algn="l"/>
              </a:tabLst>
            </a:pPr>
            <a:r>
              <a:rPr lang="de-DE" sz="2200" dirty="0" smtClean="0"/>
              <a:t>	</a:t>
            </a:r>
            <a:r>
              <a:rPr lang="fr-FR" sz="2200" dirty="0"/>
              <a:t>Renforcement de la compétitivité économique d'un </a:t>
            </a:r>
            <a:r>
              <a:rPr lang="fr-FR" sz="2200" dirty="0" smtClean="0"/>
              <a:t>pays</a:t>
            </a:r>
            <a:endParaRPr lang="fr-FR" sz="2200" dirty="0"/>
          </a:p>
          <a:p>
            <a:pPr>
              <a:tabLst>
                <a:tab pos="273050" algn="l"/>
              </a:tabLst>
            </a:pPr>
            <a:r>
              <a:rPr lang="fr-FR" sz="2200" dirty="0" smtClean="0"/>
              <a:t>	Grande </a:t>
            </a:r>
            <a:r>
              <a:rPr lang="fr-FR" sz="2200" dirty="0"/>
              <a:t>acceptation sociale de la formation professionnelle</a:t>
            </a:r>
          </a:p>
        </p:txBody>
      </p:sp>
      <p:pic>
        <p:nvPicPr>
          <p:cNvPr id="14" name="Grafik 13"/>
          <p:cNvPicPr/>
          <p:nvPr/>
        </p:nvPicPr>
        <p:blipFill>
          <a:blip r:embed="rId3"/>
          <a:stretch>
            <a:fillRect/>
          </a:stretch>
        </p:blipFill>
        <p:spPr>
          <a:xfrm>
            <a:off x="194119" y="1763988"/>
            <a:ext cx="458944" cy="445312"/>
          </a:xfrm>
          <a:prstGeom prst="rect">
            <a:avLst/>
          </a:prstGeom>
        </p:spPr>
      </p:pic>
      <p:pic>
        <p:nvPicPr>
          <p:cNvPr id="15" name="Grafik 14"/>
          <p:cNvPicPr/>
          <p:nvPr/>
        </p:nvPicPr>
        <p:blipFill>
          <a:blip r:embed="rId3"/>
          <a:stretch>
            <a:fillRect/>
          </a:stretch>
        </p:blipFill>
        <p:spPr>
          <a:xfrm>
            <a:off x="175482" y="2925588"/>
            <a:ext cx="458944" cy="445312"/>
          </a:xfrm>
          <a:prstGeom prst="rect">
            <a:avLst/>
          </a:prstGeom>
        </p:spPr>
      </p:pic>
      <p:pic>
        <p:nvPicPr>
          <p:cNvPr id="17" name="Grafik 16"/>
          <p:cNvPicPr>
            <a:picLocks noChangeAspect="1"/>
          </p:cNvPicPr>
          <p:nvPr/>
        </p:nvPicPr>
        <p:blipFill>
          <a:blip r:embed="rId4"/>
          <a:stretch>
            <a:fillRect/>
          </a:stretch>
        </p:blipFill>
        <p:spPr>
          <a:xfrm>
            <a:off x="190941" y="3679644"/>
            <a:ext cx="453712" cy="444988"/>
          </a:xfrm>
          <a:prstGeom prst="rect">
            <a:avLst/>
          </a:prstGeom>
        </p:spPr>
      </p:pic>
      <p:pic>
        <p:nvPicPr>
          <p:cNvPr id="19" name="Grafik 18"/>
          <p:cNvPicPr>
            <a:picLocks noChangeAspect="1"/>
          </p:cNvPicPr>
          <p:nvPr/>
        </p:nvPicPr>
        <p:blipFill>
          <a:blip r:embed="rId4"/>
          <a:stretch>
            <a:fillRect/>
          </a:stretch>
        </p:blipFill>
        <p:spPr>
          <a:xfrm>
            <a:off x="178669" y="4847176"/>
            <a:ext cx="453712" cy="444988"/>
          </a:xfrm>
          <a:prstGeom prst="rect">
            <a:avLst/>
          </a:prstGeom>
        </p:spPr>
      </p:pic>
      <p:pic>
        <p:nvPicPr>
          <p:cNvPr id="20" name="Grafik 19"/>
          <p:cNvPicPr>
            <a:picLocks noChangeAspect="1"/>
          </p:cNvPicPr>
          <p:nvPr/>
        </p:nvPicPr>
        <p:blipFill>
          <a:blip r:embed="rId4"/>
          <a:stretch>
            <a:fillRect/>
          </a:stretch>
        </p:blipFill>
        <p:spPr>
          <a:xfrm>
            <a:off x="190941" y="5248761"/>
            <a:ext cx="453712" cy="444988"/>
          </a:xfrm>
          <a:prstGeom prst="rect">
            <a:avLst/>
          </a:prstGeom>
        </p:spPr>
      </p:pic>
      <p:pic>
        <p:nvPicPr>
          <p:cNvPr id="12" name="Grafik 11"/>
          <p:cNvPicPr/>
          <p:nvPr/>
        </p:nvPicPr>
        <p:blipFill>
          <a:blip r:embed="rId3"/>
          <a:stretch>
            <a:fillRect/>
          </a:stretch>
        </p:blipFill>
        <p:spPr>
          <a:xfrm>
            <a:off x="185516" y="4114155"/>
            <a:ext cx="458944" cy="445312"/>
          </a:xfrm>
          <a:prstGeom prst="rect">
            <a:avLst/>
          </a:prstGeom>
        </p:spPr>
      </p:pic>
      <p:pic>
        <p:nvPicPr>
          <p:cNvPr id="13" name="Grafik 12"/>
          <p:cNvPicPr>
            <a:picLocks noChangeAspect="1"/>
          </p:cNvPicPr>
          <p:nvPr/>
        </p:nvPicPr>
        <p:blipFill>
          <a:blip r:embed="rId4"/>
          <a:stretch>
            <a:fillRect/>
          </a:stretch>
        </p:blipFill>
        <p:spPr>
          <a:xfrm>
            <a:off x="190941" y="5619566"/>
            <a:ext cx="453712" cy="444988"/>
          </a:xfrm>
          <a:prstGeom prst="rect">
            <a:avLst/>
          </a:prstGeom>
        </p:spPr>
      </p:pic>
    </p:spTree>
    <p:extLst>
      <p:ext uri="{BB962C8B-B14F-4D97-AF65-F5344CB8AC3E}">
        <p14:creationId xmlns:p14="http://schemas.microsoft.com/office/powerpoint/2010/main" val="3902639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 calcmode="lin" valueType="num">
                                      <p:cBhvr additive="base">
                                        <p:cTn id="37" dur="500" fill="hold"/>
                                        <p:tgtEl>
                                          <p:spTgt spid="7">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nodeType="clickEffect">
                                  <p:stCondLst>
                                    <p:cond delay="0"/>
                                  </p:stCondLst>
                                  <p:childTnLst>
                                    <p:set>
                                      <p:cBhvr>
                                        <p:cTn id="42" dur="1" fill="hold">
                                          <p:stCondLst>
                                            <p:cond delay="0"/>
                                          </p:stCondLst>
                                        </p:cTn>
                                        <p:tgtEl>
                                          <p:spTgt spid="7">
                                            <p:txEl>
                                              <p:pRg st="6" end="6"/>
                                            </p:txEl>
                                          </p:spTgt>
                                        </p:tgtEl>
                                        <p:attrNameLst>
                                          <p:attrName>style.visibility</p:attrName>
                                        </p:attrNameLst>
                                      </p:cBhvr>
                                      <p:to>
                                        <p:strVal val="visible"/>
                                      </p:to>
                                    </p:set>
                                    <p:anim calcmode="lin" valueType="num">
                                      <p:cBhvr additive="base">
                                        <p:cTn id="43" dur="500" fill="hold"/>
                                        <p:tgtEl>
                                          <p:spTgt spid="7">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nodeType="clickEffect">
                                  <p:stCondLst>
                                    <p:cond delay="0"/>
                                  </p:stCondLst>
                                  <p:childTnLst>
                                    <p:set>
                                      <p:cBhvr>
                                        <p:cTn id="48" dur="1" fill="hold">
                                          <p:stCondLst>
                                            <p:cond delay="0"/>
                                          </p:stCondLst>
                                        </p:cTn>
                                        <p:tgtEl>
                                          <p:spTgt spid="7">
                                            <p:txEl>
                                              <p:pRg st="7" end="7"/>
                                            </p:txEl>
                                          </p:spTgt>
                                        </p:tgtEl>
                                        <p:attrNameLst>
                                          <p:attrName>style.visibility</p:attrName>
                                        </p:attrNameLst>
                                      </p:cBhvr>
                                      <p:to>
                                        <p:strVal val="visible"/>
                                      </p:to>
                                    </p:set>
                                    <p:anim calcmode="lin" valueType="num">
                                      <p:cBhvr additive="base">
                                        <p:cTn id="49" dur="500" fill="hold"/>
                                        <p:tgtEl>
                                          <p:spTgt spid="7">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380064" y="593864"/>
            <a:ext cx="7144264" cy="638944"/>
          </a:xfrm>
        </p:spPr>
        <p:txBody>
          <a:bodyPr>
            <a:noAutofit/>
          </a:bodyPr>
          <a:lstStyle/>
          <a:p>
            <a:r>
              <a:rPr lang="de-DE" sz="2200" dirty="0" err="1">
                <a:solidFill>
                  <a:schemeClr val="accent6">
                    <a:lumMod val="75000"/>
                  </a:schemeClr>
                </a:solidFill>
                <a:latin typeface="+mn-lt"/>
                <a:cs typeface="Arial" panose="020B0604020202020204" pitchFamily="34" charset="0"/>
              </a:rPr>
              <a:t>Contribution</a:t>
            </a:r>
            <a:r>
              <a:rPr lang="de-DE" sz="2200" dirty="0">
                <a:solidFill>
                  <a:schemeClr val="accent6">
                    <a:lumMod val="75000"/>
                  </a:schemeClr>
                </a:solidFill>
                <a:latin typeface="+mn-lt"/>
                <a:cs typeface="Arial" panose="020B0604020202020204" pitchFamily="34" charset="0"/>
              </a:rPr>
              <a:t> à la </a:t>
            </a:r>
            <a:r>
              <a:rPr lang="de-DE" sz="2200" dirty="0" err="1">
                <a:solidFill>
                  <a:schemeClr val="accent6">
                    <a:lumMod val="75000"/>
                  </a:schemeClr>
                </a:solidFill>
                <a:latin typeface="+mn-lt"/>
                <a:cs typeface="Arial" panose="020B0604020202020204" pitchFamily="34" charset="0"/>
              </a:rPr>
              <a:t>formation</a:t>
            </a:r>
            <a:r>
              <a:rPr lang="de-DE" sz="2200" dirty="0">
                <a:solidFill>
                  <a:schemeClr val="accent6">
                    <a:lumMod val="75000"/>
                  </a:schemeClr>
                </a:solidFill>
                <a:latin typeface="+mn-lt"/>
                <a:cs typeface="Arial" panose="020B0604020202020204" pitchFamily="34" charset="0"/>
              </a:rPr>
              <a:t> </a:t>
            </a:r>
            <a:r>
              <a:rPr lang="de-DE" sz="2200" dirty="0" err="1">
                <a:solidFill>
                  <a:schemeClr val="accent6">
                    <a:lumMod val="75000"/>
                  </a:schemeClr>
                </a:solidFill>
                <a:latin typeface="+mn-lt"/>
                <a:cs typeface="Arial" panose="020B0604020202020204" pitchFamily="34" charset="0"/>
              </a:rPr>
              <a:t>professionnelle</a:t>
            </a:r>
            <a:r>
              <a:rPr lang="de-DE" sz="2200" dirty="0">
                <a:solidFill>
                  <a:schemeClr val="accent6">
                    <a:lumMod val="75000"/>
                  </a:schemeClr>
                </a:solidFill>
                <a:latin typeface="+mn-lt"/>
                <a:cs typeface="Arial" panose="020B0604020202020204" pitchFamily="34" charset="0"/>
              </a:rPr>
              <a:t> </a:t>
            </a:r>
            <a:r>
              <a:rPr lang="de-DE" sz="2200" dirty="0" err="1">
                <a:solidFill>
                  <a:schemeClr val="accent6">
                    <a:lumMod val="75000"/>
                  </a:schemeClr>
                </a:solidFill>
                <a:latin typeface="+mn-lt"/>
                <a:cs typeface="Arial" panose="020B0604020202020204" pitchFamily="34" charset="0"/>
              </a:rPr>
              <a:t>dans</a:t>
            </a:r>
            <a:r>
              <a:rPr lang="de-DE" sz="2200" dirty="0">
                <a:solidFill>
                  <a:schemeClr val="accent6">
                    <a:lumMod val="75000"/>
                  </a:schemeClr>
                </a:solidFill>
                <a:latin typeface="+mn-lt"/>
                <a:cs typeface="Arial" panose="020B0604020202020204" pitchFamily="34" charset="0"/>
              </a:rPr>
              <a:t> le </a:t>
            </a:r>
            <a:r>
              <a:rPr lang="de-DE" sz="2200" dirty="0" err="1">
                <a:solidFill>
                  <a:schemeClr val="accent6">
                    <a:lumMod val="75000"/>
                  </a:schemeClr>
                </a:solidFill>
                <a:latin typeface="+mn-lt"/>
                <a:cs typeface="Arial" panose="020B0604020202020204" pitchFamily="34" charset="0"/>
              </a:rPr>
              <a:t>secteur</a:t>
            </a:r>
            <a:r>
              <a:rPr lang="de-DE" sz="2200" dirty="0">
                <a:solidFill>
                  <a:schemeClr val="accent6">
                    <a:lumMod val="75000"/>
                  </a:schemeClr>
                </a:solidFill>
                <a:latin typeface="+mn-lt"/>
                <a:cs typeface="Arial" panose="020B0604020202020204" pitchFamily="34" charset="0"/>
              </a:rPr>
              <a:t> de la </a:t>
            </a:r>
            <a:r>
              <a:rPr lang="de-DE" sz="2200" dirty="0" err="1">
                <a:solidFill>
                  <a:schemeClr val="accent6">
                    <a:lumMod val="75000"/>
                  </a:schemeClr>
                </a:solidFill>
                <a:latin typeface="+mn-lt"/>
                <a:cs typeface="Arial" panose="020B0604020202020204" pitchFamily="34" charset="0"/>
              </a:rPr>
              <a:t>construction</a:t>
            </a:r>
            <a:endParaRPr lang="de-DE" sz="2200" dirty="0">
              <a:solidFill>
                <a:schemeClr val="accent6">
                  <a:lumMod val="75000"/>
                </a:schemeClr>
              </a:solidFill>
              <a:latin typeface="+mn-lt"/>
              <a:cs typeface="Arial" panose="020B0604020202020204" pitchFamily="34" charset="0"/>
            </a:endParaRPr>
          </a:p>
        </p:txBody>
      </p:sp>
      <p:sp>
        <p:nvSpPr>
          <p:cNvPr id="6" name="Inhaltsplatzhalter 5"/>
          <p:cNvSpPr>
            <a:spLocks noGrp="1"/>
          </p:cNvSpPr>
          <p:nvPr>
            <p:ph sz="half" idx="1"/>
          </p:nvPr>
        </p:nvSpPr>
        <p:spPr>
          <a:xfrm>
            <a:off x="467544" y="1333373"/>
            <a:ext cx="4003364" cy="4824536"/>
          </a:xfrm>
          <a:solidFill>
            <a:schemeClr val="accent6">
              <a:lumMod val="20000"/>
              <a:lumOff val="80000"/>
            </a:schemeClr>
          </a:solidFill>
          <a:ln w="6350" cmpd="sng">
            <a:solidFill>
              <a:schemeClr val="tx1"/>
            </a:solidFill>
          </a:ln>
          <a:effectLst/>
        </p:spPr>
        <p:txBody>
          <a:bodyPr>
            <a:normAutofit fontScale="92500" lnSpcReduction="10000"/>
          </a:bodyPr>
          <a:lstStyle/>
          <a:p>
            <a:pPr marL="0" indent="0">
              <a:buNone/>
            </a:pPr>
            <a:endParaRPr lang="de-DE" sz="1800" dirty="0" smtClean="0">
              <a:cs typeface="Arial" panose="020B0604020202020204" pitchFamily="34" charset="0"/>
            </a:endParaRPr>
          </a:p>
          <a:p>
            <a:pPr marL="0" indent="0" algn="ctr">
              <a:buNone/>
            </a:pPr>
            <a:r>
              <a:rPr lang="de-DE" sz="2400" b="1" dirty="0" err="1">
                <a:cs typeface="Arial" panose="020B0604020202020204" pitchFamily="34" charset="0"/>
              </a:rPr>
              <a:t>Toutes</a:t>
            </a:r>
            <a:r>
              <a:rPr lang="de-DE" sz="2400" b="1" dirty="0">
                <a:cs typeface="Arial" panose="020B0604020202020204" pitchFamily="34" charset="0"/>
              </a:rPr>
              <a:t> les </a:t>
            </a:r>
            <a:r>
              <a:rPr lang="de-DE" sz="2400" b="1" dirty="0" err="1" smtClean="0">
                <a:cs typeface="Arial" panose="020B0604020202020204" pitchFamily="34" charset="0"/>
              </a:rPr>
              <a:t>entreprises</a:t>
            </a:r>
            <a:endParaRPr lang="de-DE" sz="2400" b="1" dirty="0" smtClean="0">
              <a:cs typeface="Arial" panose="020B0604020202020204" pitchFamily="34" charset="0"/>
            </a:endParaRPr>
          </a:p>
          <a:p>
            <a:pPr marL="0" indent="0" algn="ctr">
              <a:buNone/>
            </a:pPr>
            <a:r>
              <a:rPr lang="de-DE" sz="2400" dirty="0" err="1" smtClean="0">
                <a:cs typeface="Arial" panose="020B0604020202020204" pitchFamily="34" charset="0"/>
              </a:rPr>
              <a:t>dans</a:t>
            </a:r>
            <a:r>
              <a:rPr lang="de-DE" sz="2400" dirty="0" smtClean="0">
                <a:cs typeface="Arial" panose="020B0604020202020204" pitchFamily="34" charset="0"/>
              </a:rPr>
              <a:t> le </a:t>
            </a:r>
            <a:r>
              <a:rPr lang="de-DE" sz="2400" dirty="0" err="1" smtClean="0">
                <a:cs typeface="Arial" panose="020B0604020202020204" pitchFamily="34" charset="0"/>
              </a:rPr>
              <a:t>secteur</a:t>
            </a:r>
            <a:r>
              <a:rPr lang="de-DE" sz="2400" dirty="0" smtClean="0">
                <a:cs typeface="Arial" panose="020B0604020202020204" pitchFamily="34" charset="0"/>
              </a:rPr>
              <a:t> de la </a:t>
            </a:r>
            <a:r>
              <a:rPr lang="de-DE" sz="2400" dirty="0" err="1" smtClean="0">
                <a:cs typeface="Arial" panose="020B0604020202020204" pitchFamily="34" charset="0"/>
              </a:rPr>
              <a:t>construction</a:t>
            </a:r>
            <a:endParaRPr lang="de-DE" sz="2400" dirty="0" smtClean="0">
              <a:cs typeface="Arial" panose="020B0604020202020204" pitchFamily="34" charset="0"/>
            </a:endParaRPr>
          </a:p>
          <a:p>
            <a:pPr marL="0" indent="0" algn="ctr">
              <a:buNone/>
            </a:pPr>
            <a:endParaRPr lang="de-DE" sz="1800" dirty="0">
              <a:cs typeface="Arial" panose="020B0604020202020204" pitchFamily="34" charset="0"/>
            </a:endParaRPr>
          </a:p>
          <a:p>
            <a:pPr marL="0" indent="0" algn="ctr">
              <a:buNone/>
            </a:pPr>
            <a:r>
              <a:rPr lang="de-DE" sz="2400" b="1" dirty="0" err="1" smtClean="0">
                <a:cs typeface="Arial" panose="020B0604020202020204" pitchFamily="34" charset="0"/>
              </a:rPr>
              <a:t>paient</a:t>
            </a:r>
            <a:r>
              <a:rPr lang="de-DE" sz="2400" dirty="0" smtClean="0">
                <a:cs typeface="Arial" panose="020B0604020202020204" pitchFamily="34" charset="0"/>
              </a:rPr>
              <a:t> </a:t>
            </a:r>
          </a:p>
          <a:p>
            <a:pPr marL="0" indent="0" algn="ctr">
              <a:buNone/>
            </a:pPr>
            <a:r>
              <a:rPr lang="de-DE" sz="3200" dirty="0" smtClean="0">
                <a:solidFill>
                  <a:srgbClr val="FF0000"/>
                </a:solidFill>
                <a:cs typeface="Arial" panose="020B0604020202020204" pitchFamily="34" charset="0"/>
              </a:rPr>
              <a:t>2,1 % </a:t>
            </a:r>
            <a:endParaRPr lang="de-DE" sz="3200" dirty="0">
              <a:solidFill>
                <a:srgbClr val="FF0000"/>
              </a:solidFill>
              <a:cs typeface="Arial" panose="020B0604020202020204" pitchFamily="34" charset="0"/>
            </a:endParaRPr>
          </a:p>
          <a:p>
            <a:pPr marL="0" indent="0" algn="ctr">
              <a:buNone/>
            </a:pPr>
            <a:r>
              <a:rPr lang="de-DE" sz="2200" dirty="0" smtClean="0">
                <a:cs typeface="Arial" panose="020B0604020202020204" pitchFamily="34" charset="0"/>
              </a:rPr>
              <a:t>de la </a:t>
            </a:r>
            <a:r>
              <a:rPr lang="de-DE" sz="2200" dirty="0" err="1" smtClean="0">
                <a:cs typeface="Arial" panose="020B0604020202020204" pitchFamily="34" charset="0"/>
              </a:rPr>
              <a:t>somme</a:t>
            </a:r>
            <a:r>
              <a:rPr lang="de-DE" sz="2200" dirty="0" smtClean="0">
                <a:cs typeface="Arial" panose="020B0604020202020204" pitchFamily="34" charset="0"/>
              </a:rPr>
              <a:t> du </a:t>
            </a:r>
            <a:r>
              <a:rPr lang="de-DE" sz="2200" dirty="0" err="1" smtClean="0">
                <a:cs typeface="Arial" panose="020B0604020202020204" pitchFamily="34" charset="0"/>
              </a:rPr>
              <a:t>salaire</a:t>
            </a:r>
            <a:r>
              <a:rPr lang="de-DE" sz="2200" dirty="0" smtClean="0">
                <a:cs typeface="Arial" panose="020B0604020202020204" pitchFamily="34" charset="0"/>
              </a:rPr>
              <a:t> </a:t>
            </a:r>
            <a:r>
              <a:rPr lang="de-DE" sz="2200" dirty="0" err="1" smtClean="0">
                <a:cs typeface="Arial" panose="020B0604020202020204" pitchFamily="34" charset="0"/>
              </a:rPr>
              <a:t>brut</a:t>
            </a:r>
            <a:endParaRPr lang="de-DE" sz="2200" dirty="0">
              <a:cs typeface="Arial" panose="020B0604020202020204" pitchFamily="34" charset="0"/>
            </a:endParaRPr>
          </a:p>
          <a:p>
            <a:pPr marL="0" indent="0" algn="ctr">
              <a:spcBef>
                <a:spcPts val="600"/>
              </a:spcBef>
              <a:buNone/>
            </a:pPr>
            <a:endParaRPr lang="de-DE" sz="2400" dirty="0" smtClean="0">
              <a:cs typeface="Arial" panose="020B0604020202020204" pitchFamily="34" charset="0"/>
            </a:endParaRPr>
          </a:p>
          <a:p>
            <a:pPr marL="0" indent="0" algn="ctr">
              <a:spcBef>
                <a:spcPts val="600"/>
              </a:spcBef>
              <a:buNone/>
            </a:pPr>
            <a:r>
              <a:rPr lang="de-DE" sz="2200" dirty="0" err="1">
                <a:cs typeface="Arial" panose="020B0604020202020204" pitchFamily="34" charset="0"/>
              </a:rPr>
              <a:t>dans</a:t>
            </a:r>
            <a:r>
              <a:rPr lang="de-DE" sz="2200" dirty="0">
                <a:cs typeface="Arial" panose="020B0604020202020204" pitchFamily="34" charset="0"/>
              </a:rPr>
              <a:t> </a:t>
            </a:r>
            <a:r>
              <a:rPr lang="de-DE" sz="2200" dirty="0" err="1">
                <a:cs typeface="Arial" panose="020B0604020202020204" pitchFamily="34" charset="0"/>
              </a:rPr>
              <a:t>un</a:t>
            </a:r>
            <a:r>
              <a:rPr lang="de-DE" sz="2200" dirty="0">
                <a:cs typeface="Arial" panose="020B0604020202020204" pitchFamily="34" charset="0"/>
              </a:rPr>
              <a:t> </a:t>
            </a:r>
            <a:r>
              <a:rPr lang="de-DE" sz="2200" dirty="0" err="1">
                <a:cs typeface="Arial" panose="020B0604020202020204" pitchFamily="34" charset="0"/>
              </a:rPr>
              <a:t>fonds</a:t>
            </a:r>
            <a:r>
              <a:rPr lang="de-DE" sz="2200" dirty="0">
                <a:cs typeface="Arial" panose="020B0604020202020204" pitchFamily="34" charset="0"/>
              </a:rPr>
              <a:t> de </a:t>
            </a:r>
            <a:r>
              <a:rPr lang="de-DE" sz="2200" dirty="0" err="1">
                <a:cs typeface="Arial" panose="020B0604020202020204" pitchFamily="34" charset="0"/>
              </a:rPr>
              <a:t>formation</a:t>
            </a:r>
            <a:r>
              <a:rPr lang="de-DE" sz="2200" dirty="0">
                <a:cs typeface="Arial" panose="020B0604020202020204" pitchFamily="34" charset="0"/>
              </a:rPr>
              <a:t>, </a:t>
            </a:r>
            <a:br>
              <a:rPr lang="de-DE" sz="2200" dirty="0">
                <a:cs typeface="Arial" panose="020B0604020202020204" pitchFamily="34" charset="0"/>
              </a:rPr>
            </a:br>
            <a:r>
              <a:rPr lang="fr-FR" sz="2200" dirty="0">
                <a:cs typeface="Arial" panose="020B0604020202020204" pitchFamily="34" charset="0"/>
              </a:rPr>
              <a:t>indépendamment du fait qu'ils forment ou non</a:t>
            </a:r>
          </a:p>
          <a:p>
            <a:pPr marL="0" indent="0" algn="ctr">
              <a:spcBef>
                <a:spcPts val="600"/>
              </a:spcBef>
              <a:buNone/>
            </a:pPr>
            <a:endParaRPr lang="de-DE" sz="2200" dirty="0">
              <a:cs typeface="Arial" panose="020B0604020202020204" pitchFamily="34" charset="0"/>
            </a:endParaRPr>
          </a:p>
        </p:txBody>
      </p:sp>
      <p:sp>
        <p:nvSpPr>
          <p:cNvPr id="7" name="Inhaltsplatzhalter 6"/>
          <p:cNvSpPr>
            <a:spLocks noGrp="1"/>
          </p:cNvSpPr>
          <p:nvPr>
            <p:ph sz="half" idx="2"/>
          </p:nvPr>
        </p:nvSpPr>
        <p:spPr>
          <a:xfrm>
            <a:off x="4787254" y="1333373"/>
            <a:ext cx="3886120" cy="4824536"/>
          </a:xfrm>
          <a:solidFill>
            <a:schemeClr val="accent6">
              <a:lumMod val="20000"/>
              <a:lumOff val="80000"/>
            </a:schemeClr>
          </a:solidFill>
          <a:ln w="6350" cmpd="sng">
            <a:solidFill>
              <a:schemeClr val="tx1"/>
            </a:solidFill>
          </a:ln>
        </p:spPr>
        <p:txBody>
          <a:bodyPr>
            <a:normAutofit fontScale="92500" lnSpcReduction="10000"/>
          </a:bodyPr>
          <a:lstStyle/>
          <a:p>
            <a:pPr marL="0" indent="0" algn="ctr">
              <a:buNone/>
            </a:pPr>
            <a:endParaRPr lang="de-DE" sz="1800" b="1" dirty="0" smtClean="0">
              <a:cs typeface="Arial" panose="020B0604020202020204" pitchFamily="34" charset="0"/>
            </a:endParaRPr>
          </a:p>
          <a:p>
            <a:pPr marL="0" indent="0" algn="ctr">
              <a:spcBef>
                <a:spcPts val="600"/>
              </a:spcBef>
              <a:buNone/>
            </a:pPr>
            <a:r>
              <a:rPr lang="fr-FR" sz="2400" b="1" dirty="0">
                <a:cs typeface="Arial" panose="020B0604020202020204" pitchFamily="34" charset="0"/>
              </a:rPr>
              <a:t>Les entreprises formatrices s</a:t>
            </a:r>
            <a:r>
              <a:rPr lang="fr-FR" sz="2400" b="1" dirty="0" smtClean="0">
                <a:cs typeface="Arial" panose="020B0604020202020204" pitchFamily="34" charset="0"/>
              </a:rPr>
              <a:t>e </a:t>
            </a:r>
            <a:r>
              <a:rPr lang="fr-FR" sz="2400" b="1" dirty="0">
                <a:cs typeface="Arial" panose="020B0604020202020204" pitchFamily="34" charset="0"/>
              </a:rPr>
              <a:t>font </a:t>
            </a:r>
            <a:r>
              <a:rPr lang="fr-FR" sz="2400" b="1" dirty="0" smtClean="0">
                <a:cs typeface="Arial" panose="020B0604020202020204" pitchFamily="34" charset="0"/>
              </a:rPr>
              <a:t>rembourser:</a:t>
            </a:r>
          </a:p>
          <a:p>
            <a:pPr marL="0" indent="0" algn="ctr">
              <a:spcBef>
                <a:spcPts val="600"/>
              </a:spcBef>
              <a:buNone/>
            </a:pPr>
            <a:endParaRPr lang="de-DE" sz="1800" dirty="0" smtClean="0">
              <a:cs typeface="Arial" panose="020B0604020202020204" pitchFamily="34" charset="0"/>
            </a:endParaRPr>
          </a:p>
          <a:p>
            <a:r>
              <a:rPr lang="de-DE" sz="1900" dirty="0" err="1" smtClean="0">
                <a:cs typeface="Arial" panose="020B0604020202020204" pitchFamily="34" charset="0"/>
              </a:rPr>
              <a:t>Une</a:t>
            </a:r>
            <a:r>
              <a:rPr lang="de-DE" sz="1900" dirty="0" smtClean="0">
                <a:cs typeface="Arial" panose="020B0604020202020204" pitchFamily="34" charset="0"/>
              </a:rPr>
              <a:t> </a:t>
            </a:r>
            <a:r>
              <a:rPr lang="de-DE" sz="1900" dirty="0" err="1" smtClean="0">
                <a:cs typeface="Arial" panose="020B0604020202020204" pitchFamily="34" charset="0"/>
              </a:rPr>
              <a:t>grande</a:t>
            </a:r>
            <a:r>
              <a:rPr lang="de-DE" sz="1900" dirty="0" smtClean="0">
                <a:cs typeface="Arial" panose="020B0604020202020204" pitchFamily="34" charset="0"/>
              </a:rPr>
              <a:t> </a:t>
            </a:r>
            <a:r>
              <a:rPr lang="de-DE" sz="1900" dirty="0" err="1" smtClean="0">
                <a:cs typeface="Arial" panose="020B0604020202020204" pitchFamily="34" charset="0"/>
              </a:rPr>
              <a:t>partie</a:t>
            </a:r>
            <a:r>
              <a:rPr lang="de-DE" sz="1900" dirty="0" smtClean="0">
                <a:cs typeface="Arial" panose="020B0604020202020204" pitchFamily="34" charset="0"/>
              </a:rPr>
              <a:t> des </a:t>
            </a:r>
            <a:r>
              <a:rPr lang="de-DE" sz="1900" dirty="0" err="1" smtClean="0">
                <a:cs typeface="Arial" panose="020B0604020202020204" pitchFamily="34" charset="0"/>
              </a:rPr>
              <a:t>coûts</a:t>
            </a:r>
            <a:r>
              <a:rPr lang="de-DE" sz="1900" dirty="0" smtClean="0">
                <a:cs typeface="Arial" panose="020B0604020202020204" pitchFamily="34" charset="0"/>
              </a:rPr>
              <a:t> </a:t>
            </a:r>
            <a:r>
              <a:rPr lang="de-DE" sz="1900" dirty="0" err="1" smtClean="0">
                <a:cs typeface="Arial" panose="020B0604020202020204" pitchFamily="34" charset="0"/>
              </a:rPr>
              <a:t>pour</a:t>
            </a:r>
            <a:r>
              <a:rPr lang="de-DE" sz="1900" dirty="0" smtClean="0">
                <a:cs typeface="Arial" panose="020B0604020202020204" pitchFamily="34" charset="0"/>
              </a:rPr>
              <a:t>  la </a:t>
            </a:r>
            <a:r>
              <a:rPr lang="de-DE" sz="1900" dirty="0" err="1" smtClean="0">
                <a:cs typeface="Arial" panose="020B0604020202020204" pitchFamily="34" charset="0"/>
              </a:rPr>
              <a:t>formation</a:t>
            </a:r>
            <a:r>
              <a:rPr lang="de-DE" sz="1900" dirty="0" smtClean="0">
                <a:cs typeface="Arial" panose="020B0604020202020204" pitchFamily="34" charset="0"/>
              </a:rPr>
              <a:t> </a:t>
            </a:r>
            <a:r>
              <a:rPr lang="de-DE" sz="1900" dirty="0" err="1" smtClean="0">
                <a:cs typeface="Arial" panose="020B0604020202020204" pitchFamily="34" charset="0"/>
              </a:rPr>
              <a:t>dans</a:t>
            </a:r>
            <a:r>
              <a:rPr lang="de-DE" sz="1900" dirty="0" smtClean="0">
                <a:cs typeface="Arial" panose="020B0604020202020204" pitchFamily="34" charset="0"/>
              </a:rPr>
              <a:t> </a:t>
            </a:r>
            <a:r>
              <a:rPr lang="de-DE" sz="1900" dirty="0" err="1" smtClean="0">
                <a:cs typeface="Arial" panose="020B0604020202020204" pitchFamily="34" charset="0"/>
              </a:rPr>
              <a:t>l‘entreprise</a:t>
            </a:r>
            <a:r>
              <a:rPr lang="de-DE" sz="1900" dirty="0" smtClean="0">
                <a:cs typeface="Arial" panose="020B0604020202020204" pitchFamily="34" charset="0"/>
              </a:rPr>
              <a:t> </a:t>
            </a:r>
            <a:r>
              <a:rPr lang="de-DE" sz="1900" dirty="0" err="1" smtClean="0">
                <a:cs typeface="Arial" panose="020B0604020202020204" pitchFamily="34" charset="0"/>
              </a:rPr>
              <a:t>ou</a:t>
            </a:r>
            <a:r>
              <a:rPr lang="de-DE" sz="1900" dirty="0" smtClean="0">
                <a:cs typeface="Arial" panose="020B0604020202020204" pitchFamily="34" charset="0"/>
              </a:rPr>
              <a:t> </a:t>
            </a:r>
            <a:r>
              <a:rPr lang="de-DE" sz="1900" dirty="0" err="1">
                <a:cs typeface="Arial" panose="020B0604020202020204" pitchFamily="34" charset="0"/>
              </a:rPr>
              <a:t>dans</a:t>
            </a:r>
            <a:r>
              <a:rPr lang="de-DE" sz="1900" dirty="0">
                <a:cs typeface="Arial" panose="020B0604020202020204" pitchFamily="34" charset="0"/>
              </a:rPr>
              <a:t> les </a:t>
            </a:r>
            <a:r>
              <a:rPr lang="de-DE" sz="1900" dirty="0" err="1">
                <a:cs typeface="Arial" panose="020B0604020202020204" pitchFamily="34" charset="0"/>
              </a:rPr>
              <a:t>centres</a:t>
            </a:r>
            <a:r>
              <a:rPr lang="de-DE" sz="1900" dirty="0">
                <a:cs typeface="Arial" panose="020B0604020202020204" pitchFamily="34" charset="0"/>
              </a:rPr>
              <a:t> </a:t>
            </a:r>
            <a:r>
              <a:rPr lang="de-DE" sz="1900" dirty="0" err="1">
                <a:cs typeface="Arial" panose="020B0604020202020204" pitchFamily="34" charset="0"/>
              </a:rPr>
              <a:t>interentreprises</a:t>
            </a:r>
            <a:endParaRPr lang="de-DE" sz="1900" dirty="0">
              <a:cs typeface="Arial" panose="020B0604020202020204" pitchFamily="34" charset="0"/>
            </a:endParaRPr>
          </a:p>
          <a:p>
            <a:pPr marL="0" indent="0">
              <a:buNone/>
            </a:pPr>
            <a:endParaRPr lang="de-DE" sz="1900" u="sng" dirty="0" smtClean="0">
              <a:solidFill>
                <a:srgbClr val="FF0000"/>
              </a:solidFill>
              <a:cs typeface="Arial" panose="020B0604020202020204" pitchFamily="34" charset="0"/>
            </a:endParaRPr>
          </a:p>
          <a:p>
            <a:pPr marL="266700" indent="-266700"/>
            <a:r>
              <a:rPr lang="de-DE" sz="1900" dirty="0">
                <a:cs typeface="Arial" panose="020B0604020202020204" pitchFamily="34" charset="0"/>
              </a:rPr>
              <a:t>Prise en </a:t>
            </a:r>
            <a:r>
              <a:rPr lang="de-DE" sz="1900" dirty="0" err="1">
                <a:cs typeface="Arial" panose="020B0604020202020204" pitchFamily="34" charset="0"/>
              </a:rPr>
              <a:t>charge</a:t>
            </a:r>
            <a:r>
              <a:rPr lang="de-DE" sz="1900" dirty="0">
                <a:cs typeface="Arial" panose="020B0604020202020204" pitchFamily="34" charset="0"/>
              </a:rPr>
              <a:t> des </a:t>
            </a:r>
            <a:r>
              <a:rPr lang="de-DE" sz="1900" dirty="0" err="1">
                <a:cs typeface="Arial" panose="020B0604020202020204" pitchFamily="34" charset="0"/>
              </a:rPr>
              <a:t>coûts</a:t>
            </a:r>
            <a:r>
              <a:rPr lang="de-DE" sz="1900" dirty="0">
                <a:cs typeface="Arial" panose="020B0604020202020204" pitchFamily="34" charset="0"/>
              </a:rPr>
              <a:t>* </a:t>
            </a:r>
            <a:r>
              <a:rPr lang="de-DE" sz="1900" dirty="0" err="1">
                <a:cs typeface="Arial" panose="020B0604020202020204" pitchFamily="34" charset="0"/>
              </a:rPr>
              <a:t>dans</a:t>
            </a:r>
            <a:r>
              <a:rPr lang="de-DE" sz="1900" dirty="0">
                <a:cs typeface="Arial" panose="020B0604020202020204" pitchFamily="34" charset="0"/>
              </a:rPr>
              <a:t> les </a:t>
            </a:r>
            <a:r>
              <a:rPr lang="de-DE" sz="1900" dirty="0" err="1">
                <a:cs typeface="Arial" panose="020B0604020202020204" pitchFamily="34" charset="0"/>
              </a:rPr>
              <a:t>professions</a:t>
            </a:r>
            <a:r>
              <a:rPr lang="de-DE" sz="1900" dirty="0">
                <a:cs typeface="Arial" panose="020B0604020202020204" pitchFamily="34" charset="0"/>
              </a:rPr>
              <a:t> </a:t>
            </a:r>
            <a:r>
              <a:rPr lang="de-DE" sz="1900" dirty="0" err="1">
                <a:cs typeface="Arial" panose="020B0604020202020204" pitchFamily="34" charset="0"/>
              </a:rPr>
              <a:t>technico</a:t>
            </a:r>
            <a:r>
              <a:rPr lang="de-DE" sz="1900" dirty="0">
                <a:cs typeface="Arial" panose="020B0604020202020204" pitchFamily="34" charset="0"/>
              </a:rPr>
              <a:t>-industrielles, </a:t>
            </a:r>
            <a:r>
              <a:rPr lang="de-DE" sz="1900" dirty="0" smtClean="0">
                <a:cs typeface="Arial" panose="020B0604020202020204" pitchFamily="34" charset="0"/>
              </a:rPr>
              <a:t>p. ex.: </a:t>
            </a:r>
          </a:p>
          <a:p>
            <a:pPr marL="0" indent="0" defTabSz="365125">
              <a:buNone/>
              <a:tabLst>
                <a:tab pos="266700" algn="l"/>
              </a:tabLst>
            </a:pPr>
            <a:r>
              <a:rPr lang="fr-FR" sz="2000" dirty="0" smtClean="0"/>
              <a:t>pendant </a:t>
            </a:r>
            <a:r>
              <a:rPr lang="fr-FR" sz="2000" dirty="0"/>
              <a:t>10 mois </a:t>
            </a:r>
            <a:r>
              <a:rPr lang="fr-FR" sz="2000" dirty="0" smtClean="0"/>
              <a:t>la </a:t>
            </a:r>
            <a:r>
              <a:rPr lang="fr-FR" sz="2000" dirty="0"/>
              <a:t>1ère année</a:t>
            </a:r>
          </a:p>
          <a:p>
            <a:pPr marL="0" indent="0" defTabSz="539750">
              <a:buNone/>
              <a:tabLst>
                <a:tab pos="266700" algn="l"/>
              </a:tabLst>
            </a:pPr>
            <a:r>
              <a:rPr lang="de-DE" sz="1900" dirty="0" err="1">
                <a:cs typeface="Arial" panose="020B0604020202020204" pitchFamily="34" charset="0"/>
              </a:rPr>
              <a:t>p</a:t>
            </a:r>
            <a:r>
              <a:rPr lang="de-DE" sz="1900" dirty="0" err="1" smtClean="0">
                <a:cs typeface="Arial" panose="020B0604020202020204" pitchFamily="34" charset="0"/>
              </a:rPr>
              <a:t>endant</a:t>
            </a:r>
            <a:r>
              <a:rPr lang="de-DE" sz="1900" dirty="0" smtClean="0">
                <a:cs typeface="Arial" panose="020B0604020202020204" pitchFamily="34" charset="0"/>
              </a:rPr>
              <a:t> 4 </a:t>
            </a:r>
            <a:r>
              <a:rPr lang="de-DE" sz="1900" dirty="0" err="1" smtClean="0">
                <a:cs typeface="Arial" panose="020B0604020202020204" pitchFamily="34" charset="0"/>
              </a:rPr>
              <a:t>ou</a:t>
            </a:r>
            <a:r>
              <a:rPr lang="de-DE" sz="1900" dirty="0" smtClean="0">
                <a:cs typeface="Arial" panose="020B0604020202020204" pitchFamily="34" charset="0"/>
              </a:rPr>
              <a:t> 6 </a:t>
            </a:r>
            <a:r>
              <a:rPr lang="de-DE" sz="1900" dirty="0" err="1" smtClean="0">
                <a:cs typeface="Arial" panose="020B0604020202020204" pitchFamily="34" charset="0"/>
              </a:rPr>
              <a:t>mois</a:t>
            </a:r>
            <a:r>
              <a:rPr lang="de-DE" sz="1900" dirty="0" smtClean="0">
                <a:cs typeface="Arial" panose="020B0604020202020204" pitchFamily="34" charset="0"/>
              </a:rPr>
              <a:t> la 2ème </a:t>
            </a:r>
            <a:r>
              <a:rPr lang="de-DE" sz="1900" dirty="0" err="1" smtClean="0">
                <a:cs typeface="Arial" panose="020B0604020202020204" pitchFamily="34" charset="0"/>
              </a:rPr>
              <a:t>année</a:t>
            </a:r>
            <a:endParaRPr lang="de-DE" sz="1900" dirty="0" smtClean="0">
              <a:cs typeface="Arial" panose="020B0604020202020204" pitchFamily="34" charset="0"/>
            </a:endParaRPr>
          </a:p>
          <a:p>
            <a:pPr marL="0" indent="0" defTabSz="539750">
              <a:spcAft>
                <a:spcPts val="600"/>
              </a:spcAft>
              <a:buNone/>
              <a:tabLst>
                <a:tab pos="266700" algn="l"/>
              </a:tabLst>
            </a:pPr>
            <a:r>
              <a:rPr lang="de-DE" sz="1900" dirty="0" err="1" smtClean="0">
                <a:cs typeface="Arial" panose="020B0604020202020204" pitchFamily="34" charset="0"/>
              </a:rPr>
              <a:t>pendant</a:t>
            </a:r>
            <a:r>
              <a:rPr lang="de-DE" sz="1900" dirty="0" smtClean="0">
                <a:cs typeface="Arial" panose="020B0604020202020204" pitchFamily="34" charset="0"/>
              </a:rPr>
              <a:t> 1 </a:t>
            </a:r>
            <a:r>
              <a:rPr lang="de-DE" sz="1900" dirty="0" err="1" smtClean="0">
                <a:cs typeface="Arial" panose="020B0604020202020204" pitchFamily="34" charset="0"/>
              </a:rPr>
              <a:t>mois</a:t>
            </a:r>
            <a:r>
              <a:rPr lang="de-DE" sz="1900" dirty="0" smtClean="0">
                <a:cs typeface="Arial" panose="020B0604020202020204" pitchFamily="34" charset="0"/>
              </a:rPr>
              <a:t> la 3ème </a:t>
            </a:r>
            <a:r>
              <a:rPr lang="de-DE" sz="1900" dirty="0" err="1" smtClean="0">
                <a:cs typeface="Arial" panose="020B0604020202020204" pitchFamily="34" charset="0"/>
              </a:rPr>
              <a:t>année</a:t>
            </a:r>
            <a:endParaRPr lang="de-DE" sz="1900" dirty="0" smtClean="0">
              <a:cs typeface="Arial" panose="020B0604020202020204" pitchFamily="34" charset="0"/>
            </a:endParaRPr>
          </a:p>
          <a:p>
            <a:pPr marL="0" indent="0">
              <a:buNone/>
            </a:pPr>
            <a:r>
              <a:rPr lang="fr-FR" sz="1900" dirty="0"/>
              <a:t> </a:t>
            </a:r>
            <a:r>
              <a:rPr lang="fr-FR" sz="1900" dirty="0" smtClean="0"/>
              <a:t>      en </a:t>
            </a:r>
            <a:r>
              <a:rPr lang="fr-FR" sz="1900" dirty="0"/>
              <a:t>fonction de la productivité </a:t>
            </a:r>
            <a:r>
              <a:rPr lang="fr-FR" sz="1900" dirty="0" smtClean="0"/>
              <a:t>	 	    croissante</a:t>
            </a:r>
            <a:endParaRPr lang="fr-FR" sz="1900" dirty="0"/>
          </a:p>
          <a:p>
            <a:pPr marL="0" indent="0" algn="ctr">
              <a:buNone/>
            </a:pPr>
            <a:endParaRPr lang="de-DE" sz="1800" dirty="0" smtClean="0">
              <a:cs typeface="Arial" panose="020B0604020202020204" pitchFamily="34" charset="0"/>
            </a:endParaRPr>
          </a:p>
          <a:p>
            <a:pPr marL="0" indent="0" algn="ctr">
              <a:buNone/>
            </a:pPr>
            <a:endParaRPr lang="de-DE" sz="1800" dirty="0" smtClean="0">
              <a:cs typeface="Arial" panose="020B0604020202020204" pitchFamily="34" charset="0"/>
            </a:endParaRPr>
          </a:p>
          <a:p>
            <a:pPr marL="0" indent="0">
              <a:buNone/>
            </a:pPr>
            <a:endParaRPr lang="de-DE" sz="2000" dirty="0">
              <a:solidFill>
                <a:srgbClr val="002060"/>
              </a:solidFill>
              <a:latin typeface="Arial" panose="020B0604020202020204" pitchFamily="34" charset="0"/>
              <a:cs typeface="Arial" panose="020B0604020202020204" pitchFamily="34" charset="0"/>
            </a:endParaRPr>
          </a:p>
        </p:txBody>
      </p:sp>
      <p:sp>
        <p:nvSpPr>
          <p:cNvPr id="5" name="Textfeld 4"/>
          <p:cNvSpPr txBox="1"/>
          <p:nvPr/>
        </p:nvSpPr>
        <p:spPr>
          <a:xfrm>
            <a:off x="-48637" y="61768"/>
            <a:ext cx="6060798" cy="430887"/>
          </a:xfrm>
          <a:prstGeom prst="rect">
            <a:avLst/>
          </a:prstGeom>
          <a:noFill/>
        </p:spPr>
        <p:txBody>
          <a:bodyPr wrap="square" rtlCol="0">
            <a:spAutoFit/>
          </a:bodyPr>
          <a:lstStyle/>
          <a:p>
            <a:r>
              <a:rPr lang="de-DE" sz="2200" b="1" dirty="0">
                <a:solidFill>
                  <a:schemeClr val="bg1"/>
                </a:solidFill>
              </a:rPr>
              <a:t> </a:t>
            </a:r>
            <a:r>
              <a:rPr lang="fr-FR" sz="2200" b="1" dirty="0">
                <a:solidFill>
                  <a:schemeClr val="bg1"/>
                </a:solidFill>
              </a:rPr>
              <a:t>Annexe: Réglementation spéciale </a:t>
            </a:r>
            <a:endParaRPr lang="de-DE" sz="2200" b="1" dirty="0">
              <a:solidFill>
                <a:schemeClr val="tx1">
                  <a:lumMod val="75000"/>
                  <a:lumOff val="25000"/>
                </a:schemeClr>
              </a:solidFill>
            </a:endParaRPr>
          </a:p>
        </p:txBody>
      </p:sp>
      <p:sp>
        <p:nvSpPr>
          <p:cNvPr id="3" name="Textfeld 2"/>
          <p:cNvSpPr txBox="1"/>
          <p:nvPr/>
        </p:nvSpPr>
        <p:spPr>
          <a:xfrm>
            <a:off x="383136" y="6386332"/>
            <a:ext cx="7848872" cy="369332"/>
          </a:xfrm>
          <a:prstGeom prst="rect">
            <a:avLst/>
          </a:prstGeom>
          <a:noFill/>
        </p:spPr>
        <p:txBody>
          <a:bodyPr wrap="square" rtlCol="0">
            <a:spAutoFit/>
          </a:bodyPr>
          <a:lstStyle/>
          <a:p>
            <a:r>
              <a:rPr lang="de-DE" dirty="0" smtClean="0"/>
              <a:t>*</a:t>
            </a:r>
            <a:r>
              <a:rPr lang="fr-FR" dirty="0"/>
              <a:t> </a:t>
            </a:r>
            <a:r>
              <a:rPr lang="fr-FR" dirty="0" smtClean="0"/>
              <a:t>Remboursement des rémunérations de formation</a:t>
            </a:r>
            <a:r>
              <a:rPr lang="de-DE" dirty="0" smtClean="0"/>
              <a:t> et des </a:t>
            </a:r>
            <a:r>
              <a:rPr lang="de-DE" dirty="0" err="1" smtClean="0"/>
              <a:t>charges</a:t>
            </a:r>
            <a:r>
              <a:rPr lang="de-DE" dirty="0" smtClean="0"/>
              <a:t> </a:t>
            </a:r>
            <a:r>
              <a:rPr lang="de-DE" dirty="0" err="1" smtClean="0"/>
              <a:t>sociales</a:t>
            </a:r>
            <a:r>
              <a:rPr lang="de-DE" dirty="0" smtClean="0"/>
              <a:t> </a:t>
            </a:r>
            <a:endParaRPr lang="de-DE" dirty="0"/>
          </a:p>
        </p:txBody>
      </p:sp>
    </p:spTree>
    <p:extLst>
      <p:ext uri="{BB962C8B-B14F-4D97-AF65-F5344CB8AC3E}">
        <p14:creationId xmlns:p14="http://schemas.microsoft.com/office/powerpoint/2010/main" val="31132061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971600" y="2227099"/>
            <a:ext cx="7128792" cy="3200876"/>
          </a:xfrm>
          <a:prstGeom prst="rect">
            <a:avLst/>
          </a:prstGeom>
          <a:noFill/>
        </p:spPr>
        <p:txBody>
          <a:bodyPr wrap="square" rtlCol="0">
            <a:spAutoFit/>
          </a:bodyPr>
          <a:lstStyle/>
          <a:p>
            <a:r>
              <a:rPr lang="en-US" sz="4400" dirty="0" smtClean="0">
                <a:solidFill>
                  <a:schemeClr val="tx1">
                    <a:lumMod val="65000"/>
                    <a:lumOff val="35000"/>
                  </a:schemeClr>
                </a:solidFill>
              </a:rPr>
              <a:t>“</a:t>
            </a:r>
            <a:r>
              <a:rPr lang="fr-FR" sz="4400" dirty="0">
                <a:solidFill>
                  <a:schemeClr val="tx1">
                    <a:lumMod val="65000"/>
                    <a:lumOff val="35000"/>
                  </a:schemeClr>
                </a:solidFill>
              </a:rPr>
              <a:t>À long terme, une seule chose est plus chère que l'éducation: pas d'éducation. “</a:t>
            </a:r>
          </a:p>
          <a:p>
            <a:endParaRPr lang="en-US" sz="4400" dirty="0" smtClean="0"/>
          </a:p>
          <a:p>
            <a:endParaRPr lang="en-US" sz="800" dirty="0" smtClean="0"/>
          </a:p>
          <a:p>
            <a:r>
              <a:rPr lang="en-US" dirty="0" smtClean="0"/>
              <a:t>					                </a:t>
            </a:r>
            <a:r>
              <a:rPr lang="en-US" dirty="0" smtClean="0">
                <a:solidFill>
                  <a:schemeClr val="tx1">
                    <a:lumMod val="65000"/>
                    <a:lumOff val="35000"/>
                  </a:schemeClr>
                </a:solidFill>
              </a:rPr>
              <a:t>John </a:t>
            </a:r>
            <a:r>
              <a:rPr lang="en-US" dirty="0">
                <a:solidFill>
                  <a:schemeClr val="tx1">
                    <a:lumMod val="65000"/>
                    <a:lumOff val="35000"/>
                  </a:schemeClr>
                </a:solidFill>
              </a:rPr>
              <a:t>F. </a:t>
            </a:r>
            <a:r>
              <a:rPr lang="en-US" dirty="0" smtClean="0">
                <a:solidFill>
                  <a:schemeClr val="tx1">
                    <a:lumMod val="65000"/>
                    <a:lumOff val="35000"/>
                  </a:schemeClr>
                </a:solidFill>
              </a:rPr>
              <a:t>Kennedy</a:t>
            </a:r>
            <a:endParaRPr lang="de-DE" sz="2800" dirty="0">
              <a:solidFill>
                <a:schemeClr val="tx1">
                  <a:lumMod val="65000"/>
                  <a:lumOff val="35000"/>
                </a:schemeClr>
              </a:solidFill>
            </a:endParaRPr>
          </a:p>
        </p:txBody>
      </p:sp>
      <p:sp>
        <p:nvSpPr>
          <p:cNvPr id="5" name="Textfeld 4"/>
          <p:cNvSpPr txBox="1"/>
          <p:nvPr/>
        </p:nvSpPr>
        <p:spPr>
          <a:xfrm>
            <a:off x="-48637" y="61768"/>
            <a:ext cx="6060798" cy="430887"/>
          </a:xfrm>
          <a:prstGeom prst="rect">
            <a:avLst/>
          </a:prstGeom>
          <a:noFill/>
        </p:spPr>
        <p:txBody>
          <a:bodyPr wrap="square" rtlCol="0">
            <a:spAutoFit/>
          </a:bodyPr>
          <a:lstStyle/>
          <a:p>
            <a:r>
              <a:rPr lang="de-DE" sz="2200" b="1" dirty="0" smtClean="0">
                <a:solidFill>
                  <a:schemeClr val="bg1"/>
                </a:solidFill>
              </a:rPr>
              <a:t> </a:t>
            </a:r>
            <a:r>
              <a:rPr lang="de-DE" sz="2200" b="1" dirty="0" err="1">
                <a:solidFill>
                  <a:schemeClr val="bg1"/>
                </a:solidFill>
              </a:rPr>
              <a:t>Nourriture</a:t>
            </a:r>
            <a:r>
              <a:rPr lang="de-DE" sz="2200" b="1" dirty="0">
                <a:solidFill>
                  <a:schemeClr val="bg1"/>
                </a:solidFill>
              </a:rPr>
              <a:t> </a:t>
            </a:r>
            <a:r>
              <a:rPr lang="de-DE" sz="2200" b="1" dirty="0" err="1">
                <a:solidFill>
                  <a:schemeClr val="bg1"/>
                </a:solidFill>
              </a:rPr>
              <a:t>pour</a:t>
            </a:r>
            <a:r>
              <a:rPr lang="de-DE" sz="2200" b="1" dirty="0">
                <a:solidFill>
                  <a:schemeClr val="bg1"/>
                </a:solidFill>
              </a:rPr>
              <a:t> la </a:t>
            </a:r>
            <a:r>
              <a:rPr lang="de-DE" sz="2200" b="1" dirty="0" err="1">
                <a:solidFill>
                  <a:schemeClr val="bg1"/>
                </a:solidFill>
              </a:rPr>
              <a:t>pensée</a:t>
            </a:r>
            <a:endParaRPr lang="de-DE" sz="2200" b="1" dirty="0">
              <a:solidFill>
                <a:schemeClr val="tx1">
                  <a:lumMod val="75000"/>
                  <a:lumOff val="25000"/>
                </a:schemeClr>
              </a:solidFill>
            </a:endParaRPr>
          </a:p>
        </p:txBody>
      </p:sp>
    </p:spTree>
    <p:extLst>
      <p:ext uri="{BB962C8B-B14F-4D97-AF65-F5344CB8AC3E}">
        <p14:creationId xmlns:p14="http://schemas.microsoft.com/office/powerpoint/2010/main" val="17716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0" y="-422501"/>
            <a:ext cx="9144000" cy="9807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pic>
        <p:nvPicPr>
          <p:cNvPr id="10" name="Picture 2" descr="C:\Users\Schlich\Desktop\20140822 GOVET Header.jpg"/>
          <p:cNvPicPr>
            <a:picLocks noChangeAspect="1" noChangeArrowheads="1"/>
          </p:cNvPicPr>
          <p:nvPr/>
        </p:nvPicPr>
        <p:blipFill rotWithShape="1">
          <a:blip r:embed="rId3" cstate="screen">
            <a:extLst>
              <a:ext uri="{28A0092B-C50C-407E-A947-70E740481C1C}">
                <a14:useLocalDpi xmlns:a14="http://schemas.microsoft.com/office/drawing/2010/main" val="0"/>
              </a:ext>
            </a:extLst>
          </a:blip>
          <a:srcRect t="3930" b="10104"/>
          <a:stretch/>
        </p:blipFill>
        <p:spPr bwMode="auto">
          <a:xfrm>
            <a:off x="0" y="-459432"/>
            <a:ext cx="9144000" cy="5647764"/>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p:cNvSpPr txBox="1"/>
          <p:nvPr/>
        </p:nvSpPr>
        <p:spPr>
          <a:xfrm rot="20737259">
            <a:off x="921695" y="2118602"/>
            <a:ext cx="3524481" cy="2308324"/>
          </a:xfrm>
          <a:prstGeom prst="rect">
            <a:avLst/>
          </a:prstGeom>
          <a:noFill/>
        </p:spPr>
        <p:txBody>
          <a:bodyPr wrap="square" rtlCol="0">
            <a:spAutoFit/>
          </a:bodyPr>
          <a:lstStyle/>
          <a:p>
            <a:pPr algn="ctr"/>
            <a:r>
              <a:rPr lang="de-DE" sz="2400" b="1" dirty="0" err="1">
                <a:solidFill>
                  <a:prstClr val="white">
                    <a:lumMod val="50000"/>
                  </a:prstClr>
                </a:solidFill>
                <a:latin typeface="Frutiger 87ExtraBlackCn" panose="02000B03060000020004" pitchFamily="2" charset="0"/>
              </a:rPr>
              <a:t>Guichet</a:t>
            </a:r>
            <a:r>
              <a:rPr lang="de-DE" sz="2400" b="1" dirty="0">
                <a:solidFill>
                  <a:prstClr val="white">
                    <a:lumMod val="50000"/>
                  </a:prstClr>
                </a:solidFill>
                <a:latin typeface="Frutiger 87ExtraBlackCn" panose="02000B03060000020004" pitchFamily="2" charset="0"/>
              </a:rPr>
              <a:t> </a:t>
            </a:r>
            <a:r>
              <a:rPr lang="de-DE" sz="2400" b="1" dirty="0" err="1">
                <a:solidFill>
                  <a:prstClr val="white">
                    <a:lumMod val="50000"/>
                  </a:prstClr>
                </a:solidFill>
                <a:latin typeface="Frutiger 87ExtraBlackCn" panose="02000B03060000020004" pitchFamily="2" charset="0"/>
              </a:rPr>
              <a:t>unique</a:t>
            </a:r>
            <a:endParaRPr lang="de-DE" sz="2400" b="1" dirty="0">
              <a:solidFill>
                <a:prstClr val="white">
                  <a:lumMod val="50000"/>
                </a:prstClr>
              </a:solidFill>
              <a:latin typeface="Frutiger 87ExtraBlackCn" panose="02000B03060000020004" pitchFamily="2" charset="0"/>
            </a:endParaRPr>
          </a:p>
          <a:p>
            <a:pPr algn="ctr"/>
            <a:r>
              <a:rPr lang="de-DE" sz="2400" b="1" dirty="0" err="1" smtClean="0">
                <a:solidFill>
                  <a:prstClr val="white">
                    <a:lumMod val="50000"/>
                  </a:prstClr>
                </a:solidFill>
                <a:latin typeface="Frutiger 87ExtraBlackCn" panose="02000B03060000020004" pitchFamily="2" charset="0"/>
              </a:rPr>
              <a:t>pour</a:t>
            </a:r>
            <a:r>
              <a:rPr lang="de-DE" sz="2400" b="1" dirty="0" smtClean="0">
                <a:solidFill>
                  <a:prstClr val="white">
                    <a:lumMod val="50000"/>
                  </a:prstClr>
                </a:solidFill>
                <a:latin typeface="Frutiger 87ExtraBlackCn" panose="02000B03060000020004" pitchFamily="2" charset="0"/>
              </a:rPr>
              <a:t> la </a:t>
            </a:r>
            <a:r>
              <a:rPr lang="de-DE" sz="2400" b="1" dirty="0" err="1" smtClean="0">
                <a:solidFill>
                  <a:prstClr val="white">
                    <a:lumMod val="50000"/>
                  </a:prstClr>
                </a:solidFill>
                <a:latin typeface="Frutiger 87ExtraBlackCn" panose="02000B03060000020004" pitchFamily="2" charset="0"/>
              </a:rPr>
              <a:t>coopération</a:t>
            </a:r>
            <a:r>
              <a:rPr lang="de-DE" sz="2400" b="1" dirty="0" smtClean="0">
                <a:solidFill>
                  <a:prstClr val="white">
                    <a:lumMod val="50000"/>
                  </a:prstClr>
                </a:solidFill>
                <a:latin typeface="Frutiger 87ExtraBlackCn" panose="02000B03060000020004" pitchFamily="2" charset="0"/>
              </a:rPr>
              <a:t> </a:t>
            </a:r>
          </a:p>
          <a:p>
            <a:pPr algn="ctr"/>
            <a:r>
              <a:rPr lang="de-DE" sz="2400" b="1" dirty="0">
                <a:solidFill>
                  <a:prstClr val="white">
                    <a:lumMod val="50000"/>
                  </a:prstClr>
                </a:solidFill>
                <a:latin typeface="Frutiger 87ExtraBlackCn" panose="02000B03060000020004" pitchFamily="2" charset="0"/>
              </a:rPr>
              <a:t>i</a:t>
            </a:r>
            <a:r>
              <a:rPr lang="de-DE" sz="2400" b="1" dirty="0" smtClean="0">
                <a:solidFill>
                  <a:prstClr val="white">
                    <a:lumMod val="50000"/>
                  </a:prstClr>
                </a:solidFill>
                <a:latin typeface="Frutiger 87ExtraBlackCn" panose="02000B03060000020004" pitchFamily="2" charset="0"/>
              </a:rPr>
              <a:t>nternationale </a:t>
            </a:r>
            <a:r>
              <a:rPr lang="fr-FR" sz="2400" b="1" dirty="0">
                <a:solidFill>
                  <a:prstClr val="white">
                    <a:lumMod val="50000"/>
                  </a:prstClr>
                </a:solidFill>
                <a:latin typeface="Frutiger 87ExtraBlackCn" panose="02000B03060000020004" pitchFamily="2" charset="0"/>
              </a:rPr>
              <a:t>en matière d'enseignement et de formation professionnels</a:t>
            </a:r>
            <a:endParaRPr lang="de-DE" sz="2400" b="1" dirty="0">
              <a:solidFill>
                <a:prstClr val="white">
                  <a:lumMod val="50000"/>
                </a:prstClr>
              </a:solidFill>
              <a:latin typeface="Frutiger 87ExtraBlackCn" panose="02000B03060000020004" pitchFamily="2" charset="0"/>
            </a:endParaRPr>
          </a:p>
        </p:txBody>
      </p:sp>
      <p:pic>
        <p:nvPicPr>
          <p:cNvPr id="8" name="Picture 2"/>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5148065" y="1268760"/>
            <a:ext cx="2724097" cy="576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feld 11"/>
          <p:cNvSpPr txBox="1"/>
          <p:nvPr/>
        </p:nvSpPr>
        <p:spPr>
          <a:xfrm>
            <a:off x="1979712" y="5623424"/>
            <a:ext cx="5112568" cy="1200329"/>
          </a:xfrm>
          <a:prstGeom prst="rect">
            <a:avLst/>
          </a:prstGeom>
          <a:noFill/>
        </p:spPr>
        <p:txBody>
          <a:bodyPr wrap="square" rtlCol="0">
            <a:spAutoFit/>
          </a:bodyPr>
          <a:lstStyle/>
          <a:p>
            <a:pPr algn="ctr"/>
            <a:r>
              <a:rPr lang="de-DE" sz="1200" dirty="0" smtClean="0"/>
              <a:t>GOVET – German Office </a:t>
            </a:r>
            <a:r>
              <a:rPr lang="de-DE" sz="1200" dirty="0" err="1" smtClean="0"/>
              <a:t>for</a:t>
            </a:r>
            <a:r>
              <a:rPr lang="de-DE" sz="1200" dirty="0" smtClean="0"/>
              <a:t> international</a:t>
            </a:r>
          </a:p>
          <a:p>
            <a:pPr algn="ctr"/>
            <a:r>
              <a:rPr lang="de-DE" sz="1200" dirty="0" err="1" smtClean="0"/>
              <a:t>Cooperation</a:t>
            </a:r>
            <a:r>
              <a:rPr lang="de-DE" sz="1200" dirty="0" smtClean="0"/>
              <a:t> in VET at BIBB</a:t>
            </a:r>
          </a:p>
          <a:p>
            <a:pPr algn="ctr"/>
            <a:r>
              <a:rPr lang="de-DE" sz="1200" dirty="0" smtClean="0"/>
              <a:t>Robert Schuman-Platz 3 </a:t>
            </a:r>
          </a:p>
          <a:p>
            <a:pPr algn="ctr"/>
            <a:r>
              <a:rPr lang="de-DE" sz="1200" dirty="0" smtClean="0"/>
              <a:t>D-53175 Bonn</a:t>
            </a:r>
          </a:p>
          <a:p>
            <a:pPr algn="ctr"/>
            <a:r>
              <a:rPr lang="de-DE" sz="1200" dirty="0" err="1" smtClean="0">
                <a:solidFill>
                  <a:srgbClr val="FFC000"/>
                </a:solidFill>
                <a:hlinkClick r:id="rId5"/>
              </a:rPr>
              <a:t>govet@govet.international</a:t>
            </a:r>
            <a:endParaRPr lang="de-DE" sz="1200" dirty="0" smtClean="0">
              <a:solidFill>
                <a:srgbClr val="FFC000"/>
              </a:solidFill>
            </a:endParaRPr>
          </a:p>
          <a:p>
            <a:pPr algn="ctr"/>
            <a:r>
              <a:rPr lang="de-DE" sz="1200" dirty="0" smtClean="0">
                <a:solidFill>
                  <a:srgbClr val="FFC000"/>
                </a:solidFill>
                <a:hlinkClick r:id="rId6"/>
              </a:rPr>
              <a:t>www.govet.international</a:t>
            </a:r>
            <a:r>
              <a:rPr lang="de-DE" sz="1200" dirty="0" smtClean="0">
                <a:solidFill>
                  <a:srgbClr val="FFC000"/>
                </a:solidFill>
              </a:rPr>
              <a:t> </a:t>
            </a:r>
            <a:endParaRPr lang="de-DE" sz="1200" dirty="0"/>
          </a:p>
        </p:txBody>
      </p:sp>
      <p:pic>
        <p:nvPicPr>
          <p:cNvPr id="13" name="Grafik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876496" y="5559962"/>
            <a:ext cx="2160000" cy="670776"/>
          </a:xfrm>
          <a:prstGeom prst="rect">
            <a:avLst/>
          </a:prstGeom>
        </p:spPr>
      </p:pic>
      <p:pic>
        <p:nvPicPr>
          <p:cNvPr id="14" name="Grafik 13"/>
          <p:cNvPicPr>
            <a:picLocks noChangeAspect="1"/>
          </p:cNvPicPr>
          <p:nvPr/>
        </p:nvPicPr>
        <p:blipFill rotWithShape="1">
          <a:blip r:embed="rId8" cstate="print">
            <a:extLst>
              <a:ext uri="{28A0092B-C50C-407E-A947-70E740481C1C}">
                <a14:useLocalDpi xmlns:a14="http://schemas.microsoft.com/office/drawing/2010/main" val="0"/>
              </a:ext>
            </a:extLst>
          </a:blip>
          <a:srcRect b="5309"/>
          <a:stretch/>
        </p:blipFill>
        <p:spPr>
          <a:xfrm>
            <a:off x="35496" y="5230278"/>
            <a:ext cx="1620000" cy="1557460"/>
          </a:xfrm>
          <a:prstGeom prst="rect">
            <a:avLst/>
          </a:prstGeom>
        </p:spPr>
      </p:pic>
    </p:spTree>
    <p:extLst>
      <p:ext uri="{BB962C8B-B14F-4D97-AF65-F5344CB8AC3E}">
        <p14:creationId xmlns:p14="http://schemas.microsoft.com/office/powerpoint/2010/main" val="3982763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755576" y="2204864"/>
            <a:ext cx="7920880" cy="2946961"/>
          </a:xfrm>
          <a:prstGeom prst="rect">
            <a:avLst/>
          </a:prstGeom>
        </p:spPr>
        <p:txBody>
          <a:bodyPr wrap="square">
            <a:spAutoFit/>
          </a:bodyPr>
          <a:lstStyle/>
          <a:p>
            <a:pPr marL="514350" indent="-514350">
              <a:buAutoNum type="arabicPeriod"/>
            </a:pPr>
            <a:r>
              <a:rPr lang="en-GB" sz="2800" b="1" dirty="0" smtClean="0">
                <a:solidFill>
                  <a:schemeClr val="tx1">
                    <a:lumMod val="65000"/>
                    <a:lumOff val="35000"/>
                  </a:schemeClr>
                </a:solidFill>
              </a:rPr>
              <a:t>Le </a:t>
            </a:r>
            <a:r>
              <a:rPr lang="en-GB" sz="2800" b="1" dirty="0" err="1" smtClean="0">
                <a:solidFill>
                  <a:schemeClr val="tx1">
                    <a:lumMod val="65000"/>
                    <a:lumOff val="35000"/>
                  </a:schemeClr>
                </a:solidFill>
              </a:rPr>
              <a:t>financement</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dans</a:t>
            </a:r>
            <a:r>
              <a:rPr lang="en-GB" sz="2800" b="1" dirty="0" smtClean="0">
                <a:solidFill>
                  <a:schemeClr val="tx1">
                    <a:lumMod val="65000"/>
                    <a:lumOff val="35000"/>
                  </a:schemeClr>
                </a:solidFill>
              </a:rPr>
              <a:t> le </a:t>
            </a:r>
            <a:r>
              <a:rPr lang="en-GB" sz="2800" b="1" dirty="0" err="1" smtClean="0">
                <a:solidFill>
                  <a:schemeClr val="tx1">
                    <a:lumMod val="65000"/>
                    <a:lumOff val="35000"/>
                  </a:schemeClr>
                </a:solidFill>
              </a:rPr>
              <a:t>système</a:t>
            </a:r>
            <a:r>
              <a:rPr lang="en-GB" sz="2800" b="1" dirty="0" smtClean="0">
                <a:solidFill>
                  <a:schemeClr val="tx1">
                    <a:lumMod val="65000"/>
                    <a:lumOff val="35000"/>
                  </a:schemeClr>
                </a:solidFill>
              </a:rPr>
              <a:t> dual </a:t>
            </a:r>
            <a:r>
              <a:rPr lang="en-GB" sz="2800" b="1" dirty="0" err="1" smtClean="0">
                <a:solidFill>
                  <a:schemeClr val="tx1">
                    <a:lumMod val="65000"/>
                    <a:lumOff val="35000"/>
                  </a:schemeClr>
                </a:solidFill>
              </a:rPr>
              <a:t>allemand</a:t>
            </a:r>
            <a:endParaRPr lang="en-GB" sz="2800" b="1" dirty="0" smtClean="0">
              <a:solidFill>
                <a:schemeClr val="tx1">
                  <a:lumMod val="65000"/>
                  <a:lumOff val="35000"/>
                </a:schemeClr>
              </a:solidFill>
            </a:endParaRPr>
          </a:p>
          <a:p>
            <a:pPr>
              <a:tabLst>
                <a:tab pos="539750" algn="l"/>
              </a:tabLst>
            </a:pPr>
            <a:endParaRPr lang="en-GB" sz="1000" b="1" dirty="0" smtClean="0">
              <a:solidFill>
                <a:schemeClr val="tx1">
                  <a:lumMod val="65000"/>
                  <a:lumOff val="35000"/>
                </a:schemeClr>
              </a:solidFill>
            </a:endParaRPr>
          </a:p>
          <a:p>
            <a:pPr>
              <a:spcAft>
                <a:spcPts val="300"/>
              </a:spcAft>
              <a:tabLst>
                <a:tab pos="361950" algn="l"/>
                <a:tab pos="539750" algn="l"/>
              </a:tabLst>
            </a:pPr>
            <a:r>
              <a:rPr lang="en-GB" sz="2800" dirty="0" smtClean="0">
                <a:solidFill>
                  <a:schemeClr val="tx1">
                    <a:lumMod val="65000"/>
                    <a:lumOff val="35000"/>
                  </a:schemeClr>
                </a:solidFill>
              </a:rPr>
              <a:t>   		a) </a:t>
            </a:r>
            <a:r>
              <a:rPr lang="en-GB" sz="2800" dirty="0" err="1">
                <a:solidFill>
                  <a:schemeClr val="tx1">
                    <a:lumMod val="65000"/>
                    <a:lumOff val="35000"/>
                  </a:schemeClr>
                </a:solidFill>
              </a:rPr>
              <a:t>Pourquoi</a:t>
            </a:r>
            <a:r>
              <a:rPr lang="en-GB" sz="2800" dirty="0">
                <a:solidFill>
                  <a:schemeClr val="tx1">
                    <a:lumMod val="65000"/>
                    <a:lumOff val="35000"/>
                  </a:schemeClr>
                </a:solidFill>
              </a:rPr>
              <a:t> les </a:t>
            </a:r>
            <a:r>
              <a:rPr lang="en-GB" sz="2800" dirty="0" err="1">
                <a:solidFill>
                  <a:schemeClr val="tx1">
                    <a:lumMod val="65000"/>
                    <a:lumOff val="35000"/>
                  </a:schemeClr>
                </a:solidFill>
              </a:rPr>
              <a:t>entreprises</a:t>
            </a:r>
            <a:r>
              <a:rPr lang="en-GB" sz="2800" dirty="0">
                <a:solidFill>
                  <a:schemeClr val="tx1">
                    <a:lumMod val="65000"/>
                    <a:lumOff val="35000"/>
                  </a:schemeClr>
                </a:solidFill>
              </a:rPr>
              <a:t> </a:t>
            </a:r>
            <a:r>
              <a:rPr lang="en-GB" sz="2800" dirty="0" err="1" smtClean="0">
                <a:solidFill>
                  <a:schemeClr val="tx1">
                    <a:lumMod val="65000"/>
                    <a:lumOff val="35000"/>
                  </a:schemeClr>
                </a:solidFill>
              </a:rPr>
              <a:t>forment-elles</a:t>
            </a:r>
            <a:r>
              <a:rPr lang="en-GB" sz="2800" dirty="0" smtClean="0">
                <a:solidFill>
                  <a:schemeClr val="tx1">
                    <a:lumMod val="65000"/>
                    <a:lumOff val="35000"/>
                  </a:schemeClr>
                </a:solidFill>
              </a:rPr>
              <a:t> ? </a:t>
            </a:r>
            <a:endParaRPr lang="en-GB" sz="2800" dirty="0">
              <a:solidFill>
                <a:schemeClr val="tx1">
                  <a:lumMod val="65000"/>
                  <a:lumOff val="35000"/>
                </a:schemeClr>
              </a:solidFill>
            </a:endParaRPr>
          </a:p>
          <a:p>
            <a:pPr>
              <a:spcAft>
                <a:spcPts val="300"/>
              </a:spcAft>
              <a:tabLst>
                <a:tab pos="539750" algn="l"/>
              </a:tabLst>
            </a:pPr>
            <a:r>
              <a:rPr lang="en-GB" sz="2800" dirty="0" smtClean="0">
                <a:solidFill>
                  <a:schemeClr val="tx1">
                    <a:lumMod val="65000"/>
                    <a:lumOff val="35000"/>
                  </a:schemeClr>
                </a:solidFill>
              </a:rPr>
              <a:t> 	b) </a:t>
            </a:r>
            <a:r>
              <a:rPr lang="en-GB" sz="2800" dirty="0">
                <a:solidFill>
                  <a:schemeClr val="tx1">
                    <a:lumMod val="65000"/>
                    <a:lumOff val="35000"/>
                  </a:schemeClr>
                </a:solidFill>
              </a:rPr>
              <a:t>Comment les </a:t>
            </a:r>
            <a:r>
              <a:rPr lang="en-GB" sz="2800" dirty="0" err="1">
                <a:solidFill>
                  <a:schemeClr val="tx1">
                    <a:lumMod val="65000"/>
                    <a:lumOff val="35000"/>
                  </a:schemeClr>
                </a:solidFill>
              </a:rPr>
              <a:t>employeurs</a:t>
            </a:r>
            <a:r>
              <a:rPr lang="en-GB" sz="2800" dirty="0">
                <a:solidFill>
                  <a:schemeClr val="tx1">
                    <a:lumMod val="65000"/>
                    <a:lumOff val="35000"/>
                  </a:schemeClr>
                </a:solidFill>
              </a:rPr>
              <a:t> </a:t>
            </a:r>
            <a:r>
              <a:rPr lang="en-GB" sz="2800" dirty="0" err="1" smtClean="0">
                <a:solidFill>
                  <a:schemeClr val="tx1">
                    <a:lumMod val="65000"/>
                    <a:lumOff val="35000"/>
                  </a:schemeClr>
                </a:solidFill>
              </a:rPr>
              <a:t>calculent-ils</a:t>
            </a:r>
            <a:r>
              <a:rPr lang="en-GB" sz="2800" dirty="0" smtClean="0">
                <a:solidFill>
                  <a:schemeClr val="tx1">
                    <a:lumMod val="65000"/>
                    <a:lumOff val="35000"/>
                  </a:schemeClr>
                </a:solidFill>
              </a:rPr>
              <a:t> ?</a:t>
            </a:r>
          </a:p>
          <a:p>
            <a:pPr>
              <a:spcAft>
                <a:spcPts val="300"/>
              </a:spcAft>
              <a:tabLst>
                <a:tab pos="539750" algn="l"/>
              </a:tabLst>
            </a:pPr>
            <a:r>
              <a:rPr lang="en-GB" sz="2800" dirty="0" smtClean="0">
                <a:solidFill>
                  <a:schemeClr val="tx1">
                    <a:lumMod val="65000"/>
                    <a:lumOff val="35000"/>
                  </a:schemeClr>
                </a:solidFill>
              </a:rPr>
              <a:t> 	c) </a:t>
            </a:r>
            <a:r>
              <a:rPr lang="en-GB" sz="2800" dirty="0">
                <a:solidFill>
                  <a:schemeClr val="tx1">
                    <a:lumMod val="65000"/>
                    <a:lumOff val="35000"/>
                  </a:schemeClr>
                </a:solidFill>
              </a:rPr>
              <a:t>Qui </a:t>
            </a:r>
            <a:r>
              <a:rPr lang="en-GB" sz="2800" dirty="0" err="1">
                <a:solidFill>
                  <a:schemeClr val="tx1">
                    <a:lumMod val="65000"/>
                    <a:lumOff val="35000"/>
                  </a:schemeClr>
                </a:solidFill>
              </a:rPr>
              <a:t>paie</a:t>
            </a:r>
            <a:r>
              <a:rPr lang="en-GB" sz="2800" dirty="0">
                <a:solidFill>
                  <a:schemeClr val="tx1">
                    <a:lumMod val="65000"/>
                    <a:lumOff val="35000"/>
                  </a:schemeClr>
                </a:solidFill>
              </a:rPr>
              <a:t> pour quoi ? </a:t>
            </a:r>
            <a:r>
              <a:rPr lang="en-GB" sz="2800" dirty="0" smtClean="0">
                <a:solidFill>
                  <a:schemeClr val="tx1">
                    <a:lumMod val="65000"/>
                    <a:lumOff val="35000"/>
                  </a:schemeClr>
                </a:solidFill>
              </a:rPr>
              <a:t/>
            </a:r>
            <a:br>
              <a:rPr lang="en-GB" sz="2800" dirty="0" smtClean="0">
                <a:solidFill>
                  <a:schemeClr val="tx1">
                    <a:lumMod val="65000"/>
                    <a:lumOff val="35000"/>
                  </a:schemeClr>
                </a:solidFill>
              </a:rPr>
            </a:br>
            <a:r>
              <a:rPr lang="en-GB" sz="2800" dirty="0" smtClean="0">
                <a:solidFill>
                  <a:schemeClr val="tx1">
                    <a:lumMod val="65000"/>
                    <a:lumOff val="35000"/>
                  </a:schemeClr>
                </a:solidFill>
              </a:rPr>
              <a:t>	d) </a:t>
            </a:r>
            <a:r>
              <a:rPr lang="fr-FR" sz="2800" dirty="0" smtClean="0">
                <a:solidFill>
                  <a:schemeClr val="tx1">
                    <a:lumMod val="65000"/>
                    <a:lumOff val="35000"/>
                  </a:schemeClr>
                </a:solidFill>
              </a:rPr>
              <a:t>Comment </a:t>
            </a:r>
            <a:r>
              <a:rPr lang="fr-FR" sz="2800" dirty="0">
                <a:solidFill>
                  <a:schemeClr val="tx1">
                    <a:lumMod val="65000"/>
                    <a:lumOff val="35000"/>
                  </a:schemeClr>
                </a:solidFill>
              </a:rPr>
              <a:t>les coûts sont-ils répartis ?</a:t>
            </a:r>
          </a:p>
          <a:p>
            <a:endParaRPr lang="en-GB" sz="2800" b="1" dirty="0">
              <a:solidFill>
                <a:schemeClr val="tx1">
                  <a:lumMod val="65000"/>
                  <a:lumOff val="35000"/>
                </a:schemeClr>
              </a:solidFill>
            </a:endParaRPr>
          </a:p>
        </p:txBody>
      </p:sp>
    </p:spTree>
    <p:extLst>
      <p:ext uri="{BB962C8B-B14F-4D97-AF65-F5344CB8AC3E}">
        <p14:creationId xmlns:p14="http://schemas.microsoft.com/office/powerpoint/2010/main" val="2735427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feld 12"/>
          <p:cNvSpPr txBox="1"/>
          <p:nvPr/>
        </p:nvSpPr>
        <p:spPr>
          <a:xfrm>
            <a:off x="5576961" y="2459148"/>
            <a:ext cx="2588953" cy="830997"/>
          </a:xfrm>
          <a:prstGeom prst="rect">
            <a:avLst/>
          </a:prstGeom>
          <a:noFill/>
        </p:spPr>
        <p:txBody>
          <a:bodyPr wrap="square" rtlCol="0">
            <a:spAutoFit/>
          </a:bodyPr>
          <a:lstStyle/>
          <a:p>
            <a:r>
              <a:rPr lang="fr-FR" sz="1600" dirty="0">
                <a:solidFill>
                  <a:schemeClr val="tx1">
                    <a:lumMod val="65000"/>
                    <a:lumOff val="35000"/>
                  </a:schemeClr>
                </a:solidFill>
              </a:rPr>
              <a:t>"Je veux économiser sur les coûts d'intégration et de recyclage."</a:t>
            </a:r>
          </a:p>
        </p:txBody>
      </p:sp>
      <mc:AlternateContent xmlns:mc="http://schemas.openxmlformats.org/markup-compatibility/2006" xmlns:p14="http://schemas.microsoft.com/office/powerpoint/2010/main">
        <mc:Choice Requires="p14">
          <p:contentPart p14:bwMode="auto" r:id="rId3">
            <p14:nvContentPartPr>
              <p14:cNvPr id="66" name="Ink 65"/>
              <p14:cNvContentPartPr/>
              <p14:nvPr/>
            </p14:nvContentPartPr>
            <p14:xfrm>
              <a:off x="6041764" y="4435949"/>
              <a:ext cx="360" cy="360"/>
            </p14:xfrm>
          </p:contentPart>
        </mc:Choice>
        <mc:Fallback xmlns="">
          <p:pic>
            <p:nvPicPr>
              <p:cNvPr id="66" name="Ink 65"/>
              <p:cNvPicPr/>
              <p:nvPr/>
            </p:nvPicPr>
            <p:blipFill>
              <a:blip r:embed="rId6"/>
              <a:stretch>
                <a:fillRect/>
              </a:stretch>
            </p:blipFill>
            <p:spPr>
              <a:xfrm>
                <a:off x="6038524" y="4432709"/>
                <a:ext cx="6840" cy="6840"/>
              </a:xfrm>
              <a:prstGeom prst="rect">
                <a:avLst/>
              </a:prstGeom>
            </p:spPr>
          </p:pic>
        </mc:Fallback>
      </mc:AlternateContent>
      <p:sp>
        <p:nvSpPr>
          <p:cNvPr id="5" name="Cloud 4"/>
          <p:cNvSpPr/>
          <p:nvPr/>
        </p:nvSpPr>
        <p:spPr>
          <a:xfrm>
            <a:off x="445307" y="2889435"/>
            <a:ext cx="3215238" cy="1143015"/>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Oval 6"/>
          <p:cNvSpPr/>
          <p:nvPr/>
        </p:nvSpPr>
        <p:spPr>
          <a:xfrm>
            <a:off x="3853261" y="3068960"/>
            <a:ext cx="106671" cy="5908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Oval 54"/>
          <p:cNvSpPr/>
          <p:nvPr/>
        </p:nvSpPr>
        <p:spPr>
          <a:xfrm>
            <a:off x="3282152" y="2842644"/>
            <a:ext cx="242303" cy="9358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Cloud 55"/>
          <p:cNvSpPr/>
          <p:nvPr/>
        </p:nvSpPr>
        <p:spPr>
          <a:xfrm>
            <a:off x="1475656" y="1182476"/>
            <a:ext cx="4248471" cy="1511991"/>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tangle 10"/>
          <p:cNvSpPr/>
          <p:nvPr/>
        </p:nvSpPr>
        <p:spPr>
          <a:xfrm>
            <a:off x="885844" y="3051570"/>
            <a:ext cx="2291040" cy="830997"/>
          </a:xfrm>
          <a:prstGeom prst="rect">
            <a:avLst/>
          </a:prstGeom>
        </p:spPr>
        <p:txBody>
          <a:bodyPr wrap="square">
            <a:spAutoFit/>
          </a:bodyPr>
          <a:lstStyle/>
          <a:p>
            <a:r>
              <a:rPr lang="de-DE" sz="1600" dirty="0" smtClean="0">
                <a:solidFill>
                  <a:schemeClr val="tx1">
                    <a:lumMod val="65000"/>
                    <a:lumOff val="35000"/>
                  </a:schemeClr>
                </a:solidFill>
              </a:rPr>
              <a:t>“</a:t>
            </a:r>
            <a:r>
              <a:rPr lang="fr-FR" sz="1600" dirty="0" smtClean="0">
                <a:solidFill>
                  <a:schemeClr val="tx1">
                    <a:lumMod val="65000"/>
                    <a:lumOff val="35000"/>
                  </a:schemeClr>
                </a:solidFill>
              </a:rPr>
              <a:t>Je </a:t>
            </a:r>
            <a:r>
              <a:rPr lang="fr-FR" sz="1600" dirty="0">
                <a:solidFill>
                  <a:schemeClr val="tx1">
                    <a:lumMod val="65000"/>
                    <a:lumOff val="35000"/>
                  </a:schemeClr>
                </a:solidFill>
              </a:rPr>
              <a:t>suis convaincu par les avantages financiers de la formation."</a:t>
            </a:r>
          </a:p>
        </p:txBody>
      </p:sp>
      <p:sp>
        <p:nvSpPr>
          <p:cNvPr id="60" name="Cloud 59"/>
          <p:cNvSpPr/>
          <p:nvPr/>
        </p:nvSpPr>
        <p:spPr>
          <a:xfrm>
            <a:off x="611560" y="4541608"/>
            <a:ext cx="2862971" cy="827814"/>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Right Arrow 84"/>
          <p:cNvSpPr/>
          <p:nvPr/>
        </p:nvSpPr>
        <p:spPr>
          <a:xfrm>
            <a:off x="3576339" y="5263227"/>
            <a:ext cx="1922033" cy="1083618"/>
          </a:xfrm>
          <a:prstGeom prst="rightArrow">
            <a:avLst>
              <a:gd name="adj1" fmla="val 62664"/>
              <a:gd name="adj2" fmla="val 33379"/>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tangle 13"/>
          <p:cNvSpPr/>
          <p:nvPr/>
        </p:nvSpPr>
        <p:spPr>
          <a:xfrm>
            <a:off x="3563096" y="5602071"/>
            <a:ext cx="1776473" cy="338554"/>
          </a:xfrm>
          <a:prstGeom prst="rect">
            <a:avLst/>
          </a:prstGeom>
        </p:spPr>
        <p:txBody>
          <a:bodyPr wrap="square">
            <a:spAutoFit/>
          </a:bodyPr>
          <a:lstStyle/>
          <a:p>
            <a:r>
              <a:rPr lang="de-DE" sz="1600" b="1" dirty="0" smtClean="0">
                <a:solidFill>
                  <a:schemeClr val="bg1"/>
                </a:solidFill>
              </a:rPr>
              <a:t>„Je  </a:t>
            </a:r>
            <a:r>
              <a:rPr lang="de-DE" sz="1600" b="1" dirty="0" err="1" smtClean="0">
                <a:solidFill>
                  <a:schemeClr val="bg1"/>
                </a:solidFill>
              </a:rPr>
              <a:t>veux</a:t>
            </a:r>
            <a:r>
              <a:rPr lang="de-DE" sz="1600" b="1" dirty="0" smtClean="0">
                <a:solidFill>
                  <a:schemeClr val="bg1"/>
                </a:solidFill>
              </a:rPr>
              <a:t> </a:t>
            </a:r>
            <a:r>
              <a:rPr lang="de-DE" sz="1600" b="1" dirty="0" err="1" smtClean="0">
                <a:solidFill>
                  <a:schemeClr val="bg1"/>
                </a:solidFill>
              </a:rPr>
              <a:t>former</a:t>
            </a:r>
            <a:r>
              <a:rPr lang="de-DE" sz="1600" b="1" dirty="0" smtClean="0">
                <a:solidFill>
                  <a:schemeClr val="bg1"/>
                </a:solidFill>
              </a:rPr>
              <a:t>“</a:t>
            </a:r>
            <a:endParaRPr lang="de-DE" sz="1600" b="1" dirty="0">
              <a:solidFill>
                <a:schemeClr val="bg1"/>
              </a:solidFill>
            </a:endParaRPr>
          </a:p>
        </p:txBody>
      </p:sp>
      <p:sp>
        <p:nvSpPr>
          <p:cNvPr id="86" name="Rectangle 85"/>
          <p:cNvSpPr/>
          <p:nvPr/>
        </p:nvSpPr>
        <p:spPr>
          <a:xfrm>
            <a:off x="5498371" y="5303365"/>
            <a:ext cx="3645629" cy="369332"/>
          </a:xfrm>
          <a:prstGeom prst="rect">
            <a:avLst/>
          </a:prstGeom>
        </p:spPr>
        <p:txBody>
          <a:bodyPr wrap="square">
            <a:spAutoFit/>
          </a:bodyPr>
          <a:lstStyle/>
          <a:p>
            <a:r>
              <a:rPr lang="fr-FR" b="1" dirty="0">
                <a:solidFill>
                  <a:schemeClr val="accent6">
                    <a:lumMod val="75000"/>
                  </a:schemeClr>
                </a:solidFill>
              </a:rPr>
              <a:t>Pourquoi est-ce que je veux </a:t>
            </a:r>
            <a:r>
              <a:rPr lang="fr-FR" b="1" dirty="0" smtClean="0">
                <a:solidFill>
                  <a:schemeClr val="accent6">
                    <a:lumMod val="75000"/>
                  </a:schemeClr>
                </a:solidFill>
              </a:rPr>
              <a:t>former?</a:t>
            </a:r>
            <a:endParaRPr lang="en-GB" b="1" dirty="0">
              <a:solidFill>
                <a:schemeClr val="accent6">
                  <a:lumMod val="75000"/>
                </a:schemeClr>
              </a:solidFill>
            </a:endParaRPr>
          </a:p>
        </p:txBody>
      </p:sp>
      <p:sp>
        <p:nvSpPr>
          <p:cNvPr id="9" name="Rectangle 8"/>
          <p:cNvSpPr/>
          <p:nvPr/>
        </p:nvSpPr>
        <p:spPr>
          <a:xfrm>
            <a:off x="1923384" y="1378256"/>
            <a:ext cx="3464311" cy="1077218"/>
          </a:xfrm>
          <a:prstGeom prst="rect">
            <a:avLst/>
          </a:prstGeom>
        </p:spPr>
        <p:txBody>
          <a:bodyPr wrap="square">
            <a:spAutoFit/>
          </a:bodyPr>
          <a:lstStyle/>
          <a:p>
            <a:r>
              <a:rPr lang="fr-FR" sz="1600" dirty="0">
                <a:solidFill>
                  <a:schemeClr val="tx1">
                    <a:lumMod val="65000"/>
                    <a:lumOff val="35000"/>
                  </a:schemeClr>
                </a:solidFill>
              </a:rPr>
              <a:t>"Je veux des employés qui accomplissent leurs tâches et leurs devoirs avec compétence dans l'entreprise, maintenant et à l'avenir."</a:t>
            </a:r>
          </a:p>
        </p:txBody>
      </p:sp>
      <p:sp>
        <p:nvSpPr>
          <p:cNvPr id="59" name="Cloud 58"/>
          <p:cNvSpPr/>
          <p:nvPr/>
        </p:nvSpPr>
        <p:spPr>
          <a:xfrm>
            <a:off x="5124756" y="2319231"/>
            <a:ext cx="3436216" cy="1074902"/>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76107" y="3068960"/>
            <a:ext cx="855933" cy="2209547"/>
          </a:xfrm>
          <a:prstGeom prst="rect">
            <a:avLst/>
          </a:prstGeom>
        </p:spPr>
      </p:pic>
      <p:sp>
        <p:nvSpPr>
          <p:cNvPr id="21" name="Rechteck 20"/>
          <p:cNvSpPr/>
          <p:nvPr/>
        </p:nvSpPr>
        <p:spPr>
          <a:xfrm>
            <a:off x="29133" y="544083"/>
            <a:ext cx="1894251" cy="707886"/>
          </a:xfrm>
          <a:prstGeom prst="rect">
            <a:avLst/>
          </a:prstGeom>
        </p:spPr>
        <p:txBody>
          <a:bodyPr wrap="square">
            <a:spAutoFit/>
          </a:bodyPr>
          <a:lstStyle/>
          <a:p>
            <a:r>
              <a:rPr lang="en-GB" sz="2000" b="1" dirty="0">
                <a:solidFill>
                  <a:schemeClr val="accent6">
                    <a:lumMod val="75000"/>
                  </a:schemeClr>
                </a:solidFill>
              </a:rPr>
              <a:t>M</a:t>
            </a:r>
            <a:r>
              <a:rPr lang="en-GB" sz="2000" b="1" dirty="0" smtClean="0">
                <a:solidFill>
                  <a:schemeClr val="accent6">
                    <a:lumMod val="75000"/>
                  </a:schemeClr>
                </a:solidFill>
              </a:rPr>
              <a:t>otivation des </a:t>
            </a:r>
            <a:r>
              <a:rPr lang="en-GB" sz="2000" b="1" dirty="0" err="1" smtClean="0">
                <a:solidFill>
                  <a:schemeClr val="accent6">
                    <a:lumMod val="75000"/>
                  </a:schemeClr>
                </a:solidFill>
              </a:rPr>
              <a:t>employeurs</a:t>
            </a:r>
            <a:endParaRPr lang="en-GB" sz="2000" b="1" dirty="0"/>
          </a:p>
        </p:txBody>
      </p:sp>
      <p:sp>
        <p:nvSpPr>
          <p:cNvPr id="20" name="Cloud 59"/>
          <p:cNvSpPr/>
          <p:nvPr/>
        </p:nvSpPr>
        <p:spPr>
          <a:xfrm>
            <a:off x="5859826" y="1017468"/>
            <a:ext cx="2443201" cy="923983"/>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p:cNvSpPr txBox="1"/>
          <p:nvPr/>
        </p:nvSpPr>
        <p:spPr>
          <a:xfrm>
            <a:off x="6129466" y="1159043"/>
            <a:ext cx="1948973" cy="584775"/>
          </a:xfrm>
          <a:prstGeom prst="rect">
            <a:avLst/>
          </a:prstGeom>
          <a:noFill/>
        </p:spPr>
        <p:txBody>
          <a:bodyPr wrap="square" rtlCol="0">
            <a:spAutoFit/>
          </a:bodyPr>
          <a:lstStyle/>
          <a:p>
            <a:r>
              <a:rPr lang="de-DE" sz="1600" dirty="0">
                <a:solidFill>
                  <a:schemeClr val="tx1">
                    <a:lumMod val="65000"/>
                    <a:lumOff val="35000"/>
                  </a:schemeClr>
                </a:solidFill>
              </a:rPr>
              <a:t>"</a:t>
            </a:r>
            <a:r>
              <a:rPr lang="de-DE" sz="1600" dirty="0" err="1">
                <a:solidFill>
                  <a:schemeClr val="tx1">
                    <a:lumMod val="65000"/>
                    <a:lumOff val="35000"/>
                  </a:schemeClr>
                </a:solidFill>
              </a:rPr>
              <a:t>J'ai</a:t>
            </a:r>
            <a:r>
              <a:rPr lang="de-DE" sz="1600" dirty="0">
                <a:solidFill>
                  <a:schemeClr val="tx1">
                    <a:lumMod val="65000"/>
                    <a:lumOff val="35000"/>
                  </a:schemeClr>
                </a:solidFill>
              </a:rPr>
              <a:t> </a:t>
            </a:r>
            <a:r>
              <a:rPr lang="de-DE" sz="1600" dirty="0" err="1">
                <a:solidFill>
                  <a:schemeClr val="tx1">
                    <a:lumMod val="65000"/>
                    <a:lumOff val="35000"/>
                  </a:schemeClr>
                </a:solidFill>
              </a:rPr>
              <a:t>besoin</a:t>
            </a:r>
            <a:r>
              <a:rPr lang="de-DE" sz="1600" dirty="0">
                <a:solidFill>
                  <a:schemeClr val="tx1">
                    <a:lumMod val="65000"/>
                    <a:lumOff val="35000"/>
                  </a:schemeClr>
                </a:solidFill>
              </a:rPr>
              <a:t> </a:t>
            </a:r>
            <a:r>
              <a:rPr lang="de-DE" sz="1600" dirty="0" err="1">
                <a:solidFill>
                  <a:schemeClr val="tx1">
                    <a:lumMod val="65000"/>
                    <a:lumOff val="35000"/>
                  </a:schemeClr>
                </a:solidFill>
              </a:rPr>
              <a:t>d'employés</a:t>
            </a:r>
            <a:r>
              <a:rPr lang="de-DE" sz="1600" dirty="0">
                <a:solidFill>
                  <a:schemeClr val="tx1">
                    <a:lumMod val="65000"/>
                    <a:lumOff val="35000"/>
                  </a:schemeClr>
                </a:solidFill>
              </a:rPr>
              <a:t> </a:t>
            </a:r>
            <a:r>
              <a:rPr lang="de-DE" sz="1600" dirty="0" err="1">
                <a:solidFill>
                  <a:schemeClr val="tx1">
                    <a:lumMod val="65000"/>
                    <a:lumOff val="35000"/>
                  </a:schemeClr>
                </a:solidFill>
              </a:rPr>
              <a:t>loyaux</a:t>
            </a:r>
            <a:r>
              <a:rPr lang="de-DE" sz="1600" dirty="0">
                <a:solidFill>
                  <a:schemeClr val="tx1">
                    <a:lumMod val="65000"/>
                    <a:lumOff val="35000"/>
                  </a:schemeClr>
                </a:solidFill>
              </a:rPr>
              <a:t>."</a:t>
            </a:r>
            <a:endParaRPr lang="de-DE" sz="1600" b="1" dirty="0">
              <a:solidFill>
                <a:schemeClr val="tx1">
                  <a:lumMod val="65000"/>
                  <a:lumOff val="35000"/>
                </a:schemeClr>
              </a:solidFill>
            </a:endParaRPr>
          </a:p>
        </p:txBody>
      </p:sp>
      <p:sp>
        <p:nvSpPr>
          <p:cNvPr id="23" name="Textfeld 22"/>
          <p:cNvSpPr txBox="1"/>
          <p:nvPr/>
        </p:nvSpPr>
        <p:spPr>
          <a:xfrm>
            <a:off x="-7937" y="61768"/>
            <a:ext cx="5732064" cy="430887"/>
          </a:xfrm>
          <a:prstGeom prst="rect">
            <a:avLst/>
          </a:prstGeom>
          <a:noFill/>
        </p:spPr>
        <p:txBody>
          <a:bodyPr wrap="square" rtlCol="0">
            <a:spAutoFit/>
          </a:bodyPr>
          <a:lstStyle/>
          <a:p>
            <a:r>
              <a:rPr lang="de-DE" sz="2200" b="1" dirty="0" smtClean="0">
                <a:solidFill>
                  <a:schemeClr val="bg1"/>
                </a:solidFill>
              </a:rPr>
              <a:t>1.a </a:t>
            </a:r>
            <a:r>
              <a:rPr lang="de-DE" sz="2200" b="1" dirty="0" err="1" smtClean="0">
                <a:solidFill>
                  <a:schemeClr val="bg1"/>
                </a:solidFill>
              </a:rPr>
              <a:t>Pourquoi</a:t>
            </a:r>
            <a:r>
              <a:rPr lang="de-DE" sz="2200" b="1" dirty="0" smtClean="0">
                <a:solidFill>
                  <a:schemeClr val="bg1"/>
                </a:solidFill>
              </a:rPr>
              <a:t> les </a:t>
            </a:r>
            <a:r>
              <a:rPr lang="de-DE" sz="2200" b="1" dirty="0" err="1" smtClean="0">
                <a:solidFill>
                  <a:schemeClr val="bg1"/>
                </a:solidFill>
              </a:rPr>
              <a:t>entreprises</a:t>
            </a:r>
            <a:r>
              <a:rPr lang="de-DE" sz="2200" b="1" dirty="0" smtClean="0">
                <a:solidFill>
                  <a:schemeClr val="bg1"/>
                </a:solidFill>
              </a:rPr>
              <a:t> </a:t>
            </a:r>
            <a:r>
              <a:rPr lang="de-DE" sz="2200" b="1" dirty="0" err="1" smtClean="0">
                <a:solidFill>
                  <a:schemeClr val="bg1"/>
                </a:solidFill>
              </a:rPr>
              <a:t>forment-elles</a:t>
            </a:r>
            <a:r>
              <a:rPr lang="de-DE" sz="2200" b="1" dirty="0" smtClean="0">
                <a:solidFill>
                  <a:schemeClr val="bg1"/>
                </a:solidFill>
              </a:rPr>
              <a:t>?</a:t>
            </a:r>
            <a:endParaRPr lang="de-DE" sz="2200" b="1" dirty="0">
              <a:solidFill>
                <a:schemeClr val="tx1">
                  <a:lumMod val="75000"/>
                  <a:lumOff val="25000"/>
                </a:schemeClr>
              </a:solidFill>
            </a:endParaRPr>
          </a:p>
        </p:txBody>
      </p:sp>
      <p:sp>
        <p:nvSpPr>
          <p:cNvPr id="24" name="Rectangle 9"/>
          <p:cNvSpPr/>
          <p:nvPr/>
        </p:nvSpPr>
        <p:spPr>
          <a:xfrm>
            <a:off x="5576961" y="5715989"/>
            <a:ext cx="3366045" cy="584775"/>
          </a:xfrm>
          <a:prstGeom prst="rect">
            <a:avLst/>
          </a:prstGeom>
        </p:spPr>
        <p:txBody>
          <a:bodyPr wrap="square">
            <a:spAutoFit/>
          </a:bodyPr>
          <a:lstStyle/>
          <a:p>
            <a:pPr>
              <a:spcBef>
                <a:spcPts val="600"/>
              </a:spcBef>
              <a:spcAft>
                <a:spcPts val="600"/>
              </a:spcAft>
            </a:pPr>
            <a:r>
              <a:rPr lang="fr-FR" sz="1600" b="1" dirty="0">
                <a:solidFill>
                  <a:schemeClr val="tx1">
                    <a:lumMod val="65000"/>
                    <a:lumOff val="35000"/>
                  </a:schemeClr>
                </a:solidFill>
              </a:rPr>
              <a:t>Parce qu'investir dans la formation est rentable à long terme.</a:t>
            </a:r>
            <a:endParaRPr lang="en-GB" sz="1600" b="1" dirty="0">
              <a:solidFill>
                <a:schemeClr val="tx1">
                  <a:lumMod val="65000"/>
                  <a:lumOff val="35000"/>
                </a:schemeClr>
              </a:solidFill>
            </a:endParaRPr>
          </a:p>
        </p:txBody>
      </p:sp>
      <p:pic>
        <p:nvPicPr>
          <p:cNvPr id="2" name="Grafik 1"/>
          <p:cNvPicPr>
            <a:picLocks noChangeAspect="1"/>
          </p:cNvPicPr>
          <p:nvPr/>
        </p:nvPicPr>
        <p:blipFill>
          <a:blip r:embed="rId8"/>
          <a:stretch>
            <a:fillRect/>
          </a:stretch>
        </p:blipFill>
        <p:spPr>
          <a:xfrm>
            <a:off x="5608417" y="3645024"/>
            <a:ext cx="3334590" cy="1224136"/>
          </a:xfrm>
          <a:prstGeom prst="rect">
            <a:avLst/>
          </a:prstGeom>
        </p:spPr>
      </p:pic>
      <p:sp>
        <p:nvSpPr>
          <p:cNvPr id="26" name="Rectangle 10"/>
          <p:cNvSpPr/>
          <p:nvPr/>
        </p:nvSpPr>
        <p:spPr>
          <a:xfrm>
            <a:off x="1086134" y="4672288"/>
            <a:ext cx="2038997" cy="584775"/>
          </a:xfrm>
          <a:prstGeom prst="rect">
            <a:avLst/>
          </a:prstGeom>
        </p:spPr>
        <p:txBody>
          <a:bodyPr wrap="square">
            <a:spAutoFit/>
          </a:bodyPr>
          <a:lstStyle/>
          <a:p>
            <a:r>
              <a:rPr lang="de-DE" sz="1600" dirty="0" smtClean="0">
                <a:solidFill>
                  <a:schemeClr val="tx1">
                    <a:lumMod val="65000"/>
                    <a:lumOff val="35000"/>
                  </a:schemeClr>
                </a:solidFill>
              </a:rPr>
              <a:t>“</a:t>
            </a:r>
            <a:r>
              <a:rPr lang="fr-FR" sz="1600" dirty="0" smtClean="0">
                <a:solidFill>
                  <a:schemeClr val="tx1">
                    <a:lumMod val="65000"/>
                    <a:lumOff val="35000"/>
                  </a:schemeClr>
                </a:solidFill>
              </a:rPr>
              <a:t>J'ai </a:t>
            </a:r>
            <a:r>
              <a:rPr lang="fr-FR" sz="1600" dirty="0">
                <a:solidFill>
                  <a:schemeClr val="tx1">
                    <a:lumMod val="65000"/>
                    <a:lumOff val="35000"/>
                  </a:schemeClr>
                </a:solidFill>
              </a:rPr>
              <a:t>la responsabilité sociale </a:t>
            </a:r>
            <a:r>
              <a:rPr lang="fr-FR" sz="1600" dirty="0" smtClean="0">
                <a:solidFill>
                  <a:schemeClr val="tx1">
                    <a:lumMod val="65000"/>
                    <a:lumOff val="35000"/>
                  </a:schemeClr>
                </a:solidFill>
              </a:rPr>
              <a:t>de former</a:t>
            </a:r>
            <a:r>
              <a:rPr lang="fr-FR" sz="1600" dirty="0">
                <a:solidFill>
                  <a:schemeClr val="tx1">
                    <a:lumMod val="65000"/>
                    <a:lumOff val="35000"/>
                  </a:schemeClr>
                </a:solidFill>
              </a:rPr>
              <a:t>."</a:t>
            </a:r>
          </a:p>
        </p:txBody>
      </p:sp>
      <p:sp>
        <p:nvSpPr>
          <p:cNvPr id="25" name="Rectangle 10"/>
          <p:cNvSpPr/>
          <p:nvPr/>
        </p:nvSpPr>
        <p:spPr>
          <a:xfrm>
            <a:off x="6041764" y="3853806"/>
            <a:ext cx="2799435" cy="830997"/>
          </a:xfrm>
          <a:prstGeom prst="rect">
            <a:avLst/>
          </a:prstGeom>
        </p:spPr>
        <p:txBody>
          <a:bodyPr wrap="square">
            <a:spAutoFit/>
          </a:bodyPr>
          <a:lstStyle/>
          <a:p>
            <a:r>
              <a:rPr lang="fr-FR" sz="1600" dirty="0">
                <a:solidFill>
                  <a:schemeClr val="tx1">
                    <a:lumMod val="65000"/>
                    <a:lumOff val="35000"/>
                  </a:schemeClr>
                </a:solidFill>
              </a:rPr>
              <a:t>"Je veux la contribution productive et innovante des jeunes employés."</a:t>
            </a:r>
            <a:endParaRPr lang="de-DE" sz="1600" dirty="0">
              <a:solidFill>
                <a:schemeClr val="tx1">
                  <a:lumMod val="65000"/>
                  <a:lumOff val="35000"/>
                </a:schemeClr>
              </a:solidFill>
            </a:endParaRPr>
          </a:p>
        </p:txBody>
      </p:sp>
    </p:spTree>
    <p:extLst>
      <p:ext uri="{BB962C8B-B14F-4D97-AF65-F5344CB8AC3E}">
        <p14:creationId xmlns:p14="http://schemas.microsoft.com/office/powerpoint/2010/main" val="899815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0-#ppt_w/2"/>
                                          </p:val>
                                        </p:tav>
                                        <p:tav tm="100000">
                                          <p:val>
                                            <p:strVal val="#ppt_x"/>
                                          </p:val>
                                        </p:tav>
                                      </p:tavLst>
                                    </p:anim>
                                    <p:anim calcmode="lin" valueType="num">
                                      <p:cBhvr additive="base">
                                        <p:cTn id="44" dur="500" fill="hold"/>
                                        <p:tgtEl>
                                          <p:spTgt spid="14"/>
                                        </p:tgtEl>
                                        <p:attrNameLst>
                                          <p:attrName>ppt_y</p:attrName>
                                        </p:attrNameLst>
                                      </p:cBhvr>
                                      <p:tavLst>
                                        <p:tav tm="0">
                                          <p:val>
                                            <p:strVal val="#ppt_y"/>
                                          </p:val>
                                        </p:tav>
                                        <p:tav tm="100000">
                                          <p:val>
                                            <p:strVal val="#ppt_y"/>
                                          </p:val>
                                        </p:tav>
                                      </p:tavLst>
                                    </p:anim>
                                  </p:childTnLst>
                                </p:cTn>
                              </p:par>
                              <p:par>
                                <p:cTn id="45" presetID="2" presetClass="entr" presetSubtype="8" fill="hold" grpId="0" nodeType="withEffect">
                                  <p:stCondLst>
                                    <p:cond delay="0"/>
                                  </p:stCondLst>
                                  <p:childTnLst>
                                    <p:set>
                                      <p:cBhvr>
                                        <p:cTn id="46" dur="1" fill="hold">
                                          <p:stCondLst>
                                            <p:cond delay="0"/>
                                          </p:stCondLst>
                                        </p:cTn>
                                        <p:tgtEl>
                                          <p:spTgt spid="85"/>
                                        </p:tgtEl>
                                        <p:attrNameLst>
                                          <p:attrName>style.visibility</p:attrName>
                                        </p:attrNameLst>
                                      </p:cBhvr>
                                      <p:to>
                                        <p:strVal val="visible"/>
                                      </p:to>
                                    </p:set>
                                    <p:anim calcmode="lin" valueType="num">
                                      <p:cBhvr additive="base">
                                        <p:cTn id="47" dur="500" fill="hold"/>
                                        <p:tgtEl>
                                          <p:spTgt spid="85"/>
                                        </p:tgtEl>
                                        <p:attrNameLst>
                                          <p:attrName>ppt_x</p:attrName>
                                        </p:attrNameLst>
                                      </p:cBhvr>
                                      <p:tavLst>
                                        <p:tav tm="0">
                                          <p:val>
                                            <p:strVal val="0-#ppt_w/2"/>
                                          </p:val>
                                        </p:tav>
                                        <p:tav tm="100000">
                                          <p:val>
                                            <p:strVal val="#ppt_x"/>
                                          </p:val>
                                        </p:tav>
                                      </p:tavLst>
                                    </p:anim>
                                    <p:anim calcmode="lin" valueType="num">
                                      <p:cBhvr additive="base">
                                        <p:cTn id="48" dur="500" fill="hold"/>
                                        <p:tgtEl>
                                          <p:spTgt spid="85"/>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2" fill="hold" grpId="0" nodeType="clickEffect">
                                  <p:stCondLst>
                                    <p:cond delay="0"/>
                                  </p:stCondLst>
                                  <p:childTnLst>
                                    <p:set>
                                      <p:cBhvr>
                                        <p:cTn id="52" dur="1" fill="hold">
                                          <p:stCondLst>
                                            <p:cond delay="0"/>
                                          </p:stCondLst>
                                        </p:cTn>
                                        <p:tgtEl>
                                          <p:spTgt spid="86"/>
                                        </p:tgtEl>
                                        <p:attrNameLst>
                                          <p:attrName>style.visibility</p:attrName>
                                        </p:attrNameLst>
                                      </p:cBhvr>
                                      <p:to>
                                        <p:strVal val="visible"/>
                                      </p:to>
                                    </p:set>
                                    <p:anim calcmode="lin" valueType="num">
                                      <p:cBhvr additive="base">
                                        <p:cTn id="53" dur="500" fill="hold"/>
                                        <p:tgtEl>
                                          <p:spTgt spid="86"/>
                                        </p:tgtEl>
                                        <p:attrNameLst>
                                          <p:attrName>ppt_x</p:attrName>
                                        </p:attrNameLst>
                                      </p:cBhvr>
                                      <p:tavLst>
                                        <p:tav tm="0">
                                          <p:val>
                                            <p:strVal val="1+#ppt_w/2"/>
                                          </p:val>
                                        </p:tav>
                                        <p:tav tm="100000">
                                          <p:val>
                                            <p:strVal val="#ppt_x"/>
                                          </p:val>
                                        </p:tav>
                                      </p:tavLst>
                                    </p:anim>
                                    <p:anim calcmode="lin" valueType="num">
                                      <p:cBhvr additive="base">
                                        <p:cTn id="54" dur="500" fill="hold"/>
                                        <p:tgtEl>
                                          <p:spTgt spid="86"/>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2" fill="hold" grpId="0" nodeType="click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additive="base">
                                        <p:cTn id="59" dur="500" fill="hold"/>
                                        <p:tgtEl>
                                          <p:spTgt spid="24"/>
                                        </p:tgtEl>
                                        <p:attrNameLst>
                                          <p:attrName>ppt_x</p:attrName>
                                        </p:attrNameLst>
                                      </p:cBhvr>
                                      <p:tavLst>
                                        <p:tav tm="0">
                                          <p:val>
                                            <p:strVal val="1+#ppt_w/2"/>
                                          </p:val>
                                        </p:tav>
                                        <p:tav tm="100000">
                                          <p:val>
                                            <p:strVal val="#ppt_x"/>
                                          </p:val>
                                        </p:tav>
                                      </p:tavLst>
                                    </p:anim>
                                    <p:anim calcmode="lin" valueType="num">
                                      <p:cBhvr additive="base">
                                        <p:cTn id="60"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5" grpId="0" animBg="1"/>
      <p:bldP spid="56" grpId="0" animBg="1"/>
      <p:bldP spid="11" grpId="0"/>
      <p:bldP spid="60" grpId="0" animBg="1"/>
      <p:bldP spid="85" grpId="0" animBg="1"/>
      <p:bldP spid="14" grpId="0"/>
      <p:bldP spid="86" grpId="0"/>
      <p:bldP spid="9" grpId="0"/>
      <p:bldP spid="59" grpId="0" animBg="1"/>
      <p:bldP spid="20" grpId="0" animBg="1"/>
      <p:bldP spid="22" grpId="0"/>
      <p:bldP spid="24" grpId="0"/>
      <p:bldP spid="26" grpId="0"/>
      <p:bldP spid="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937" y="61768"/>
            <a:ext cx="5684121" cy="430887"/>
          </a:xfrm>
          <a:prstGeom prst="rect">
            <a:avLst/>
          </a:prstGeom>
          <a:noFill/>
        </p:spPr>
        <p:txBody>
          <a:bodyPr wrap="square" rtlCol="0">
            <a:spAutoFit/>
          </a:bodyPr>
          <a:lstStyle/>
          <a:p>
            <a:r>
              <a:rPr lang="de-DE" sz="2200" b="1" dirty="0" smtClean="0">
                <a:solidFill>
                  <a:schemeClr val="bg1"/>
                </a:solidFill>
              </a:rPr>
              <a:t>1.b Comment les </a:t>
            </a:r>
            <a:r>
              <a:rPr lang="de-DE" sz="2200" b="1" dirty="0" err="1" smtClean="0">
                <a:solidFill>
                  <a:schemeClr val="bg1"/>
                </a:solidFill>
              </a:rPr>
              <a:t>employeurs</a:t>
            </a:r>
            <a:r>
              <a:rPr lang="de-DE" sz="2200" b="1" dirty="0" smtClean="0">
                <a:solidFill>
                  <a:schemeClr val="bg1"/>
                </a:solidFill>
              </a:rPr>
              <a:t> </a:t>
            </a:r>
            <a:r>
              <a:rPr lang="de-DE" sz="2200" b="1" dirty="0" err="1" smtClean="0">
                <a:solidFill>
                  <a:schemeClr val="bg1"/>
                </a:solidFill>
              </a:rPr>
              <a:t>calculent-ils</a:t>
            </a:r>
            <a:r>
              <a:rPr lang="de-DE" sz="2200" b="1" dirty="0" smtClean="0">
                <a:solidFill>
                  <a:schemeClr val="bg1"/>
                </a:solidFill>
              </a:rPr>
              <a:t>?</a:t>
            </a:r>
            <a:endParaRPr lang="de-DE" sz="2200" b="1" dirty="0">
              <a:solidFill>
                <a:schemeClr val="tx1">
                  <a:lumMod val="75000"/>
                  <a:lumOff val="25000"/>
                </a:schemeClr>
              </a:solidFill>
            </a:endParaRPr>
          </a:p>
        </p:txBody>
      </p:sp>
      <p:sp>
        <p:nvSpPr>
          <p:cNvPr id="6" name="Rechteck 5"/>
          <p:cNvSpPr/>
          <p:nvPr/>
        </p:nvSpPr>
        <p:spPr>
          <a:xfrm>
            <a:off x="446025" y="1270257"/>
            <a:ext cx="4118497" cy="430887"/>
          </a:xfrm>
          <a:prstGeom prst="rect">
            <a:avLst/>
          </a:prstGeom>
        </p:spPr>
        <p:txBody>
          <a:bodyPr wrap="square">
            <a:spAutoFit/>
          </a:bodyPr>
          <a:lstStyle/>
          <a:p>
            <a:r>
              <a:rPr lang="fr-FR" sz="2200" b="1" dirty="0">
                <a:solidFill>
                  <a:schemeClr val="accent6">
                    <a:lumMod val="75000"/>
                  </a:schemeClr>
                </a:solidFill>
              </a:rPr>
              <a:t>Le calcul abstrait des employeurs</a:t>
            </a:r>
          </a:p>
        </p:txBody>
      </p:sp>
      <p:sp>
        <p:nvSpPr>
          <p:cNvPr id="36" name="Rechteck 35"/>
          <p:cNvSpPr/>
          <p:nvPr/>
        </p:nvSpPr>
        <p:spPr>
          <a:xfrm>
            <a:off x="853412" y="2895817"/>
            <a:ext cx="1802200" cy="1587778"/>
          </a:xfrm>
          <a:prstGeom prst="rect">
            <a:avLst/>
          </a:prstGeom>
          <a:solidFill>
            <a:schemeClr val="accent6">
              <a:lumMod val="20000"/>
              <a:lumOff val="8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err="1" smtClean="0">
                <a:solidFill>
                  <a:srgbClr val="C00000"/>
                </a:solidFill>
              </a:rPr>
              <a:t>Coûts</a:t>
            </a:r>
            <a:r>
              <a:rPr lang="de-DE" sz="2000" b="1" dirty="0" smtClean="0">
                <a:solidFill>
                  <a:srgbClr val="C00000"/>
                </a:solidFill>
              </a:rPr>
              <a:t> </a:t>
            </a:r>
            <a:r>
              <a:rPr lang="de-DE" sz="2000" b="1" dirty="0" err="1" smtClean="0">
                <a:solidFill>
                  <a:srgbClr val="C00000"/>
                </a:solidFill>
              </a:rPr>
              <a:t>bruts</a:t>
            </a:r>
            <a:endParaRPr lang="de-DE" sz="2000" b="1" dirty="0">
              <a:solidFill>
                <a:srgbClr val="C00000"/>
              </a:solidFill>
            </a:endParaRPr>
          </a:p>
        </p:txBody>
      </p:sp>
      <p:sp>
        <p:nvSpPr>
          <p:cNvPr id="37" name="Rechteck 36"/>
          <p:cNvSpPr/>
          <p:nvPr/>
        </p:nvSpPr>
        <p:spPr>
          <a:xfrm>
            <a:off x="3560747" y="2951960"/>
            <a:ext cx="1864197" cy="1557159"/>
          </a:xfrm>
          <a:prstGeom prst="rect">
            <a:avLst/>
          </a:prstGeom>
          <a:solidFill>
            <a:srgbClr val="D9F5DC"/>
          </a:solidFill>
          <a:ln>
            <a:solidFill>
              <a:srgbClr val="1B6F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2">
                    <a:lumMod val="50000"/>
                  </a:schemeClr>
                </a:solidFill>
              </a:rPr>
              <a:t>Rendements</a:t>
            </a:r>
            <a:endParaRPr lang="de-DE" sz="2000" b="1" dirty="0">
              <a:solidFill>
                <a:schemeClr val="tx2">
                  <a:lumMod val="50000"/>
                </a:schemeClr>
              </a:solidFill>
            </a:endParaRPr>
          </a:p>
        </p:txBody>
      </p:sp>
      <p:sp>
        <p:nvSpPr>
          <p:cNvPr id="40" name="Rechteck 39"/>
          <p:cNvSpPr/>
          <p:nvPr/>
        </p:nvSpPr>
        <p:spPr>
          <a:xfrm>
            <a:off x="6569540" y="2951961"/>
            <a:ext cx="1805548" cy="1557158"/>
          </a:xfrm>
          <a:prstGeom prst="rect">
            <a:avLst/>
          </a:prstGeom>
          <a:solidFill>
            <a:schemeClr val="accent6">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err="1" smtClean="0">
                <a:solidFill>
                  <a:schemeClr val="tx1">
                    <a:lumMod val="95000"/>
                    <a:lumOff val="5000"/>
                  </a:schemeClr>
                </a:solidFill>
              </a:rPr>
              <a:t>Coûts</a:t>
            </a:r>
            <a:r>
              <a:rPr lang="de-DE" sz="2000" b="1" dirty="0" smtClean="0">
                <a:solidFill>
                  <a:schemeClr val="tx1">
                    <a:lumMod val="95000"/>
                    <a:lumOff val="5000"/>
                  </a:schemeClr>
                </a:solidFill>
              </a:rPr>
              <a:t> </a:t>
            </a:r>
            <a:r>
              <a:rPr lang="de-DE" sz="2000" b="1" dirty="0" err="1">
                <a:solidFill>
                  <a:schemeClr val="tx1">
                    <a:lumMod val="95000"/>
                    <a:lumOff val="5000"/>
                  </a:schemeClr>
                </a:solidFill>
              </a:rPr>
              <a:t>nets</a:t>
            </a:r>
            <a:endParaRPr lang="de-DE" sz="2000" b="1" dirty="0">
              <a:solidFill>
                <a:schemeClr val="tx1">
                  <a:lumMod val="95000"/>
                  <a:lumOff val="5000"/>
                </a:schemeClr>
              </a:solidFill>
            </a:endParaRPr>
          </a:p>
        </p:txBody>
      </p:sp>
      <p:sp>
        <p:nvSpPr>
          <p:cNvPr id="41" name="Minus 40"/>
          <p:cNvSpPr/>
          <p:nvPr/>
        </p:nvSpPr>
        <p:spPr>
          <a:xfrm>
            <a:off x="2724344" y="3446703"/>
            <a:ext cx="766187" cy="504056"/>
          </a:xfrm>
          <a:prstGeom prst="mathMinus">
            <a:avLst/>
          </a:prstGeom>
          <a:solidFill>
            <a:schemeClr val="tx1">
              <a:lumMod val="75000"/>
              <a:lumOff val="2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ln w="0"/>
              <a:solidFill>
                <a:schemeClr val="tx1"/>
              </a:solidFill>
              <a:effectLst>
                <a:outerShdw blurRad="38100" dist="19050" dir="2700000" algn="tl" rotWithShape="0">
                  <a:schemeClr val="dk1">
                    <a:alpha val="40000"/>
                  </a:schemeClr>
                </a:outerShdw>
              </a:effectLst>
            </a:endParaRPr>
          </a:p>
        </p:txBody>
      </p:sp>
      <p:sp>
        <p:nvSpPr>
          <p:cNvPr id="42" name="Gleich 41"/>
          <p:cNvSpPr/>
          <p:nvPr/>
        </p:nvSpPr>
        <p:spPr>
          <a:xfrm>
            <a:off x="5590840" y="3446703"/>
            <a:ext cx="812804" cy="504056"/>
          </a:xfrm>
          <a:prstGeom prst="mathEqual">
            <a:avLst/>
          </a:prstGeom>
          <a:solidFill>
            <a:schemeClr val="tx1">
              <a:lumMod val="75000"/>
              <a:lumOff val="2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b="1">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240750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6" grpId="0" animBg="1"/>
      <p:bldP spid="37" grpId="0" animBg="1"/>
      <p:bldP spid="40" grpId="0" animBg="1"/>
      <p:bldP spid="41" grpId="0" animBg="1"/>
      <p:bldP spid="4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feld 37"/>
          <p:cNvSpPr txBox="1"/>
          <p:nvPr/>
        </p:nvSpPr>
        <p:spPr>
          <a:xfrm>
            <a:off x="-7937" y="61768"/>
            <a:ext cx="5598208" cy="430887"/>
          </a:xfrm>
          <a:prstGeom prst="rect">
            <a:avLst/>
          </a:prstGeom>
          <a:noFill/>
        </p:spPr>
        <p:txBody>
          <a:bodyPr wrap="square" rtlCol="0">
            <a:spAutoFit/>
          </a:bodyPr>
          <a:lstStyle/>
          <a:p>
            <a:r>
              <a:rPr lang="de-DE" sz="2200" b="1" dirty="0" smtClean="0">
                <a:solidFill>
                  <a:schemeClr val="bg1"/>
                </a:solidFill>
              </a:rPr>
              <a:t>1.c </a:t>
            </a:r>
            <a:r>
              <a:rPr lang="de-DE" sz="2200" b="1" dirty="0" err="1" smtClean="0">
                <a:solidFill>
                  <a:schemeClr val="bg1"/>
                </a:solidFill>
              </a:rPr>
              <a:t>Qui</a:t>
            </a:r>
            <a:r>
              <a:rPr lang="de-DE" sz="2200" b="1" dirty="0" smtClean="0">
                <a:solidFill>
                  <a:schemeClr val="bg1"/>
                </a:solidFill>
              </a:rPr>
              <a:t> </a:t>
            </a:r>
            <a:r>
              <a:rPr lang="de-DE" sz="2200" b="1" dirty="0" err="1" smtClean="0">
                <a:solidFill>
                  <a:schemeClr val="bg1"/>
                </a:solidFill>
              </a:rPr>
              <a:t>paie</a:t>
            </a:r>
            <a:r>
              <a:rPr lang="de-DE" sz="2200" b="1" dirty="0" smtClean="0">
                <a:solidFill>
                  <a:schemeClr val="bg1"/>
                </a:solidFill>
              </a:rPr>
              <a:t> </a:t>
            </a:r>
            <a:r>
              <a:rPr lang="de-DE" sz="2200" b="1" dirty="0" err="1" smtClean="0">
                <a:solidFill>
                  <a:schemeClr val="bg1"/>
                </a:solidFill>
              </a:rPr>
              <a:t>pour</a:t>
            </a:r>
            <a:r>
              <a:rPr lang="de-DE" sz="2200" b="1" dirty="0" smtClean="0">
                <a:solidFill>
                  <a:schemeClr val="bg1"/>
                </a:solidFill>
              </a:rPr>
              <a:t> </a:t>
            </a:r>
            <a:r>
              <a:rPr lang="de-DE" sz="2200" b="1" dirty="0" err="1" smtClean="0">
                <a:solidFill>
                  <a:schemeClr val="bg1"/>
                </a:solidFill>
              </a:rPr>
              <a:t>quoi</a:t>
            </a:r>
            <a:r>
              <a:rPr lang="de-DE" sz="2200" b="1" dirty="0" smtClean="0">
                <a:solidFill>
                  <a:schemeClr val="bg1"/>
                </a:solidFill>
              </a:rPr>
              <a:t> ?</a:t>
            </a:r>
            <a:endParaRPr lang="de-DE" sz="2200" b="1" dirty="0">
              <a:solidFill>
                <a:schemeClr val="tx1">
                  <a:lumMod val="75000"/>
                  <a:lumOff val="25000"/>
                </a:schemeClr>
              </a:solidFill>
            </a:endParaRPr>
          </a:p>
        </p:txBody>
      </p:sp>
      <p:sp>
        <p:nvSpPr>
          <p:cNvPr id="8" name="Textfeld 7"/>
          <p:cNvSpPr txBox="1"/>
          <p:nvPr/>
        </p:nvSpPr>
        <p:spPr>
          <a:xfrm>
            <a:off x="2420324" y="600410"/>
            <a:ext cx="3853064" cy="830997"/>
          </a:xfrm>
          <a:prstGeom prst="rect">
            <a:avLst/>
          </a:prstGeom>
          <a:noFill/>
        </p:spPr>
        <p:txBody>
          <a:bodyPr wrap="square" rtlCol="0">
            <a:spAutoFit/>
          </a:bodyPr>
          <a:lstStyle/>
          <a:p>
            <a:pPr algn="ctr"/>
            <a:r>
              <a:rPr lang="de-DE" sz="2400" b="1" dirty="0" err="1" smtClean="0">
                <a:solidFill>
                  <a:schemeClr val="tx1">
                    <a:lumMod val="75000"/>
                    <a:lumOff val="25000"/>
                  </a:schemeClr>
                </a:solidFill>
              </a:rPr>
              <a:t>Deux</a:t>
            </a:r>
            <a:r>
              <a:rPr lang="de-DE" sz="2400" b="1" dirty="0" smtClean="0">
                <a:solidFill>
                  <a:schemeClr val="tx1">
                    <a:lumMod val="75000"/>
                    <a:lumOff val="25000"/>
                  </a:schemeClr>
                </a:solidFill>
              </a:rPr>
              <a:t> </a:t>
            </a:r>
            <a:r>
              <a:rPr lang="de-DE" sz="2400" b="1" dirty="0" err="1" smtClean="0">
                <a:solidFill>
                  <a:schemeClr val="tx1">
                    <a:lumMod val="75000"/>
                    <a:lumOff val="25000"/>
                  </a:schemeClr>
                </a:solidFill>
              </a:rPr>
              <a:t>lieux</a:t>
            </a:r>
            <a:r>
              <a:rPr lang="de-DE" sz="2400" b="1" dirty="0" smtClean="0">
                <a:solidFill>
                  <a:schemeClr val="tx1">
                    <a:lumMod val="75000"/>
                    <a:lumOff val="25000"/>
                  </a:schemeClr>
                </a:solidFill>
              </a:rPr>
              <a:t> </a:t>
            </a:r>
            <a:r>
              <a:rPr lang="de-DE" sz="2400" b="1" dirty="0" err="1" smtClean="0">
                <a:solidFill>
                  <a:schemeClr val="tx1">
                    <a:lumMod val="75000"/>
                    <a:lumOff val="25000"/>
                  </a:schemeClr>
                </a:solidFill>
              </a:rPr>
              <a:t>d‘apprentissage</a:t>
            </a:r>
            <a:endParaRPr lang="de-DE" sz="2400" b="1" dirty="0" smtClean="0">
              <a:solidFill>
                <a:schemeClr val="tx1">
                  <a:lumMod val="75000"/>
                  <a:lumOff val="25000"/>
                </a:schemeClr>
              </a:solidFill>
            </a:endParaRPr>
          </a:p>
          <a:p>
            <a:r>
              <a:rPr lang="de-DE" sz="2400" b="1" dirty="0" smtClean="0">
                <a:solidFill>
                  <a:schemeClr val="tx1">
                    <a:lumMod val="75000"/>
                    <a:lumOff val="25000"/>
                  </a:schemeClr>
                </a:solidFill>
              </a:rPr>
              <a:t>   </a:t>
            </a:r>
            <a:r>
              <a:rPr lang="de-DE" sz="2400" b="1" dirty="0" err="1" smtClean="0">
                <a:solidFill>
                  <a:schemeClr val="tx1">
                    <a:lumMod val="75000"/>
                    <a:lumOff val="25000"/>
                  </a:schemeClr>
                </a:solidFill>
              </a:rPr>
              <a:t>Responsabilités</a:t>
            </a:r>
            <a:r>
              <a:rPr lang="de-DE" sz="2400" b="1" dirty="0" smtClean="0">
                <a:solidFill>
                  <a:schemeClr val="tx1">
                    <a:lumMod val="75000"/>
                    <a:lumOff val="25000"/>
                  </a:schemeClr>
                </a:solidFill>
              </a:rPr>
              <a:t> </a:t>
            </a:r>
            <a:r>
              <a:rPr lang="de-DE" sz="2400" b="1" dirty="0" err="1">
                <a:solidFill>
                  <a:schemeClr val="tx1">
                    <a:lumMod val="75000"/>
                    <a:lumOff val="25000"/>
                  </a:schemeClr>
                </a:solidFill>
              </a:rPr>
              <a:t>partagées</a:t>
            </a:r>
            <a:endParaRPr lang="de-DE" sz="2400" b="1" dirty="0">
              <a:solidFill>
                <a:schemeClr val="tx1">
                  <a:lumMod val="75000"/>
                  <a:lumOff val="25000"/>
                </a:schemeClr>
              </a:solidFill>
            </a:endParaRPr>
          </a:p>
        </p:txBody>
      </p:sp>
      <p:pic>
        <p:nvPicPr>
          <p:cNvPr id="47" name="Picture 21" descr="http://www.medienkarriere.nrw.de/fileadmin/redaktion/magazin/Menschen/mediengestalter_01.jpg"/>
          <p:cNvPicPr>
            <a:picLocks noChangeAspect="1" noChangeArrowheads="1"/>
          </p:cNvPicPr>
          <p:nvPr/>
        </p:nvPicPr>
        <p:blipFill rotWithShape="1">
          <a:blip r:embed="rId3">
            <a:extLst>
              <a:ext uri="{28A0092B-C50C-407E-A947-70E740481C1C}">
                <a14:useLocalDpi xmlns:a14="http://schemas.microsoft.com/office/drawing/2010/main" val="0"/>
              </a:ext>
            </a:extLst>
          </a:blip>
          <a:srcRect l="1804" r="2575" b="1904"/>
          <a:stretch/>
        </p:blipFill>
        <p:spPr bwMode="auto">
          <a:xfrm>
            <a:off x="5722821" y="1986704"/>
            <a:ext cx="2715814" cy="1731922"/>
          </a:xfrm>
          <a:prstGeom prst="rect">
            <a:avLst/>
          </a:prstGeom>
          <a:noFill/>
          <a:ln>
            <a:noFill/>
          </a:ln>
          <a:effectLst>
            <a:softEdge rad="63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Textfeld 1"/>
          <p:cNvSpPr txBox="1">
            <a:spLocks noChangeArrowheads="1"/>
          </p:cNvSpPr>
          <p:nvPr/>
        </p:nvSpPr>
        <p:spPr bwMode="auto">
          <a:xfrm>
            <a:off x="5759875" y="3718625"/>
            <a:ext cx="2319048" cy="343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eaLnBrk="0" fontAlgn="base" hangingPunct="0">
              <a:spcBef>
                <a:spcPct val="50000"/>
              </a:spcBef>
              <a:spcAft>
                <a:spcPct val="0"/>
              </a:spcAft>
              <a:defRPr sz="1400" b="1">
                <a:solidFill>
                  <a:schemeClr val="tx1"/>
                </a:solidFill>
                <a:latin typeface="Arial" charset="0"/>
              </a:defRPr>
            </a:lvl6pPr>
            <a:lvl7pPr marL="2971800" indent="-228600" eaLnBrk="0" fontAlgn="base" hangingPunct="0">
              <a:spcBef>
                <a:spcPct val="50000"/>
              </a:spcBef>
              <a:spcAft>
                <a:spcPct val="0"/>
              </a:spcAft>
              <a:defRPr sz="1400" b="1">
                <a:solidFill>
                  <a:schemeClr val="tx1"/>
                </a:solidFill>
                <a:latin typeface="Arial" charset="0"/>
              </a:defRPr>
            </a:lvl7pPr>
            <a:lvl8pPr marL="3429000" indent="-228600" eaLnBrk="0" fontAlgn="base" hangingPunct="0">
              <a:spcBef>
                <a:spcPct val="50000"/>
              </a:spcBef>
              <a:spcAft>
                <a:spcPct val="0"/>
              </a:spcAft>
              <a:defRPr sz="1400" b="1">
                <a:solidFill>
                  <a:schemeClr val="tx1"/>
                </a:solidFill>
                <a:latin typeface="Arial" charset="0"/>
              </a:defRPr>
            </a:lvl8pPr>
            <a:lvl9pPr marL="3886200" indent="-228600" eaLnBrk="0" fontAlgn="base" hangingPunct="0">
              <a:spcBef>
                <a:spcPct val="50000"/>
              </a:spcBef>
              <a:spcAft>
                <a:spcPct val="0"/>
              </a:spcAft>
              <a:defRPr sz="1400" b="1">
                <a:solidFill>
                  <a:schemeClr val="tx1"/>
                </a:solidFill>
                <a:latin typeface="Arial" charset="0"/>
              </a:defRPr>
            </a:lvl9pPr>
          </a:lstStyle>
          <a:p>
            <a:pPr marL="357188" marR="0" lvl="0" indent="-357188" defTabSz="914400" eaLnBrk="0" fontAlgn="base" latinLnBrk="0" hangingPunct="0">
              <a:lnSpc>
                <a:spcPct val="100000"/>
              </a:lnSpc>
              <a:spcAft>
                <a:spcPct val="0"/>
              </a:spcAft>
              <a:buClrTx/>
              <a:buSzTx/>
              <a:buFontTx/>
              <a:buNone/>
              <a:tabLst/>
              <a:defRPr/>
            </a:pPr>
            <a:r>
              <a:rPr kumimoji="0" lang="de-DE" altLang="de-DE" sz="800" b="1" i="0" u="none" strike="noStrike" kern="0" cap="none" spc="0" normalizeH="0" baseline="0" noProof="0" dirty="0" smtClean="0">
                <a:ln>
                  <a:noFill/>
                </a:ln>
                <a:solidFill>
                  <a:srgbClr val="808080"/>
                </a:solidFill>
                <a:effectLst/>
                <a:uLnTx/>
                <a:uFillTx/>
                <a:latin typeface="+mn-lt"/>
              </a:rPr>
              <a:t>Quelle:  Ministerium für Bundesangelegenheiten,</a:t>
            </a:r>
          </a:p>
          <a:p>
            <a:pPr marL="357188" marR="0" lvl="0" indent="-357188" defTabSz="914400" eaLnBrk="0" fontAlgn="base" latinLnBrk="0" hangingPunct="0">
              <a:lnSpc>
                <a:spcPts val="960"/>
              </a:lnSpc>
              <a:spcAft>
                <a:spcPct val="0"/>
              </a:spcAft>
              <a:buClrTx/>
              <a:buSzTx/>
              <a:buFontTx/>
              <a:buNone/>
              <a:tabLst/>
              <a:defRPr/>
            </a:pPr>
            <a:r>
              <a:rPr lang="de-DE" altLang="de-DE" sz="800" kern="0" dirty="0">
                <a:solidFill>
                  <a:srgbClr val="808080"/>
                </a:solidFill>
                <a:latin typeface="+mn-lt"/>
              </a:rPr>
              <a:t>	</a:t>
            </a:r>
            <a:r>
              <a:rPr kumimoji="0" lang="de-DE" altLang="de-DE" sz="800" b="1" i="0" u="none" strike="noStrike" kern="0" cap="none" spc="0" normalizeH="0" baseline="0" noProof="0" dirty="0" smtClean="0">
                <a:ln>
                  <a:noFill/>
                </a:ln>
                <a:solidFill>
                  <a:srgbClr val="808080"/>
                </a:solidFill>
                <a:effectLst/>
                <a:uLnTx/>
                <a:uFillTx/>
                <a:latin typeface="+mn-lt"/>
              </a:rPr>
              <a:t>Europa und Medien des Landes NRW</a:t>
            </a:r>
          </a:p>
        </p:txBody>
      </p:sp>
      <p:sp>
        <p:nvSpPr>
          <p:cNvPr id="15" name="Textfeld 14"/>
          <p:cNvSpPr txBox="1"/>
          <p:nvPr/>
        </p:nvSpPr>
        <p:spPr>
          <a:xfrm>
            <a:off x="1240489" y="1509951"/>
            <a:ext cx="1512168" cy="707886"/>
          </a:xfrm>
          <a:prstGeom prst="rect">
            <a:avLst/>
          </a:prstGeom>
          <a:noFill/>
        </p:spPr>
        <p:txBody>
          <a:bodyPr wrap="square" rtlCol="0">
            <a:spAutoFit/>
          </a:bodyPr>
          <a:lstStyle/>
          <a:p>
            <a:pPr algn="ctr"/>
            <a:r>
              <a:rPr lang="de-DE" sz="2200" dirty="0" err="1" smtClean="0">
                <a:solidFill>
                  <a:schemeClr val="accent1">
                    <a:lumMod val="50000"/>
                  </a:schemeClr>
                </a:solidFill>
              </a:rPr>
              <a:t>Entreprise</a:t>
            </a:r>
            <a:r>
              <a:rPr lang="de-DE" dirty="0" smtClean="0">
                <a:solidFill>
                  <a:schemeClr val="tx1">
                    <a:lumMod val="75000"/>
                    <a:lumOff val="25000"/>
                  </a:schemeClr>
                </a:solidFill>
              </a:rPr>
              <a:t>	</a:t>
            </a:r>
            <a:endParaRPr lang="de-DE" dirty="0">
              <a:solidFill>
                <a:schemeClr val="tx1">
                  <a:lumMod val="75000"/>
                  <a:lumOff val="25000"/>
                </a:schemeClr>
              </a:solidFill>
            </a:endParaRPr>
          </a:p>
        </p:txBody>
      </p:sp>
      <p:sp>
        <p:nvSpPr>
          <p:cNvPr id="25" name="Textfeld 24"/>
          <p:cNvSpPr txBox="1"/>
          <p:nvPr/>
        </p:nvSpPr>
        <p:spPr>
          <a:xfrm>
            <a:off x="5576473" y="1534325"/>
            <a:ext cx="2892199" cy="430887"/>
          </a:xfrm>
          <a:prstGeom prst="rect">
            <a:avLst/>
          </a:prstGeom>
          <a:noFill/>
        </p:spPr>
        <p:txBody>
          <a:bodyPr wrap="square" rtlCol="0">
            <a:spAutoFit/>
          </a:bodyPr>
          <a:lstStyle/>
          <a:p>
            <a:pPr algn="ctr"/>
            <a:r>
              <a:rPr lang="de-DE" sz="2200" dirty="0" err="1" smtClean="0">
                <a:solidFill>
                  <a:schemeClr val="accent2">
                    <a:lumMod val="75000"/>
                  </a:schemeClr>
                </a:solidFill>
              </a:rPr>
              <a:t>Ecole</a:t>
            </a:r>
            <a:r>
              <a:rPr lang="de-DE" sz="2200" dirty="0" smtClean="0">
                <a:solidFill>
                  <a:schemeClr val="accent2">
                    <a:lumMod val="75000"/>
                  </a:schemeClr>
                </a:solidFill>
              </a:rPr>
              <a:t> </a:t>
            </a:r>
            <a:r>
              <a:rPr lang="de-DE" sz="2200" dirty="0" err="1" smtClean="0">
                <a:solidFill>
                  <a:schemeClr val="accent2">
                    <a:lumMod val="75000"/>
                  </a:schemeClr>
                </a:solidFill>
              </a:rPr>
              <a:t>professionnelle</a:t>
            </a:r>
            <a:endParaRPr lang="de-DE" sz="2200" dirty="0">
              <a:solidFill>
                <a:schemeClr val="accent2">
                  <a:lumMod val="75000"/>
                </a:schemeClr>
              </a:solidFill>
            </a:endParaRPr>
          </a:p>
        </p:txBody>
      </p:sp>
      <p:sp>
        <p:nvSpPr>
          <p:cNvPr id="49" name="Textfeld 48"/>
          <p:cNvSpPr txBox="1"/>
          <p:nvPr/>
        </p:nvSpPr>
        <p:spPr>
          <a:xfrm>
            <a:off x="687885" y="3752240"/>
            <a:ext cx="2658883" cy="215444"/>
          </a:xfrm>
          <a:prstGeom prst="rect">
            <a:avLst/>
          </a:prstGeom>
          <a:noFill/>
        </p:spPr>
        <p:txBody>
          <a:bodyPr wrap="square" rtlCol="0">
            <a:spAutoFit/>
          </a:bodyPr>
          <a:lstStyle/>
          <a:p>
            <a:r>
              <a:rPr lang="de-DE" sz="800" b="1" dirty="0" smtClean="0">
                <a:solidFill>
                  <a:schemeClr val="tx1">
                    <a:lumMod val="50000"/>
                    <a:lumOff val="50000"/>
                  </a:schemeClr>
                </a:solidFill>
              </a:rPr>
              <a:t>Quelle: BIBB</a:t>
            </a:r>
            <a:endParaRPr lang="de-DE" sz="800" b="1" dirty="0">
              <a:solidFill>
                <a:schemeClr val="tx1">
                  <a:lumMod val="50000"/>
                  <a:lumOff val="50000"/>
                </a:schemeClr>
              </a:solidFill>
            </a:endParaRPr>
          </a:p>
        </p:txBody>
      </p:sp>
      <p:sp>
        <p:nvSpPr>
          <p:cNvPr id="56" name="Line 1033"/>
          <p:cNvSpPr>
            <a:spLocks noChangeShapeType="1"/>
          </p:cNvSpPr>
          <p:nvPr/>
        </p:nvSpPr>
        <p:spPr bwMode="auto">
          <a:xfrm rot="13500000" flipV="1">
            <a:off x="3262434" y="1347119"/>
            <a:ext cx="0" cy="540000"/>
          </a:xfrm>
          <a:prstGeom prst="line">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txBody>
          <a:bodyPr wrap="square" lIns="90000" tIns="46800" rIns="90000" bIns="46800">
            <a:spAutoFit/>
          </a:bodyPr>
          <a:lstStyle/>
          <a:p>
            <a:endParaRPr lang="de-DE">
              <a:solidFill>
                <a:schemeClr val="tx1">
                  <a:lumMod val="50000"/>
                  <a:lumOff val="50000"/>
                </a:schemeClr>
              </a:solidFill>
            </a:endParaRPr>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4070" y="2047124"/>
            <a:ext cx="1836000" cy="1674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feld 1"/>
          <p:cNvSpPr txBox="1"/>
          <p:nvPr/>
        </p:nvSpPr>
        <p:spPr>
          <a:xfrm>
            <a:off x="3337576" y="1877007"/>
            <a:ext cx="763464" cy="400110"/>
          </a:xfrm>
          <a:prstGeom prst="rect">
            <a:avLst/>
          </a:prstGeom>
          <a:noFill/>
        </p:spPr>
        <p:txBody>
          <a:bodyPr wrap="square" rtlCol="0">
            <a:spAutoFit/>
          </a:bodyPr>
          <a:lstStyle/>
          <a:p>
            <a:r>
              <a:rPr lang="de-DE" sz="2000" b="1" dirty="0" smtClean="0">
                <a:solidFill>
                  <a:schemeClr val="accent1">
                    <a:lumMod val="50000"/>
                  </a:schemeClr>
                </a:solidFill>
              </a:rPr>
              <a:t>70 %</a:t>
            </a:r>
            <a:endParaRPr lang="de-DE" sz="2000" b="1" dirty="0">
              <a:solidFill>
                <a:schemeClr val="accent1">
                  <a:lumMod val="50000"/>
                </a:schemeClr>
              </a:solidFill>
            </a:endParaRPr>
          </a:p>
        </p:txBody>
      </p:sp>
      <p:sp>
        <p:nvSpPr>
          <p:cNvPr id="3" name="Textfeld 2"/>
          <p:cNvSpPr txBox="1"/>
          <p:nvPr/>
        </p:nvSpPr>
        <p:spPr>
          <a:xfrm>
            <a:off x="5055292" y="1877007"/>
            <a:ext cx="729557" cy="400110"/>
          </a:xfrm>
          <a:prstGeom prst="rect">
            <a:avLst/>
          </a:prstGeom>
          <a:noFill/>
        </p:spPr>
        <p:txBody>
          <a:bodyPr wrap="square" rtlCol="0">
            <a:spAutoFit/>
          </a:bodyPr>
          <a:lstStyle/>
          <a:p>
            <a:r>
              <a:rPr lang="de-DE" sz="2000" b="1" dirty="0" smtClean="0">
                <a:solidFill>
                  <a:schemeClr val="accent2">
                    <a:lumMod val="75000"/>
                  </a:schemeClr>
                </a:solidFill>
              </a:rPr>
              <a:t>30 % </a:t>
            </a:r>
            <a:endParaRPr lang="de-DE" sz="2000" b="1" dirty="0">
              <a:solidFill>
                <a:schemeClr val="accent2">
                  <a:lumMod val="75000"/>
                </a:schemeClr>
              </a:solidFill>
            </a:endParaRPr>
          </a:p>
        </p:txBody>
      </p:sp>
      <p:pic>
        <p:nvPicPr>
          <p:cNvPr id="22" name="Grafik 21" descr="C:\Users\Public\Pictures\Originalbilder\Bilder Butzweilerhof 2012\2012_09_07_FB_0020728.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1951" y="1962969"/>
            <a:ext cx="2548450" cy="1748267"/>
          </a:xfrm>
          <a:prstGeom prst="rect">
            <a:avLst/>
          </a:prstGeom>
          <a:noFill/>
          <a:ln>
            <a:noFill/>
          </a:ln>
          <a:effectLst>
            <a:softEdge rad="63500"/>
          </a:effectLst>
        </p:spPr>
      </p:pic>
      <p:sp>
        <p:nvSpPr>
          <p:cNvPr id="23" name="Rechteck 22"/>
          <p:cNvSpPr/>
          <p:nvPr/>
        </p:nvSpPr>
        <p:spPr>
          <a:xfrm>
            <a:off x="6642012" y="4750962"/>
            <a:ext cx="133011" cy="669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Line 1033"/>
          <p:cNvSpPr>
            <a:spLocks noChangeShapeType="1"/>
          </p:cNvSpPr>
          <p:nvPr/>
        </p:nvSpPr>
        <p:spPr bwMode="auto">
          <a:xfrm rot="8100000" flipV="1">
            <a:off x="5461201" y="1351783"/>
            <a:ext cx="0" cy="540000"/>
          </a:xfrm>
          <a:prstGeom prst="line">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txBody>
          <a:bodyPr wrap="square" lIns="90000" tIns="46800" rIns="90000" bIns="46800">
            <a:spAutoFit/>
          </a:bodyPr>
          <a:lstStyle/>
          <a:p>
            <a:endParaRPr lang="de-DE">
              <a:solidFill>
                <a:schemeClr val="tx1">
                  <a:lumMod val="50000"/>
                  <a:lumOff val="50000"/>
                </a:schemeClr>
              </a:solidFill>
            </a:endParaRPr>
          </a:p>
        </p:txBody>
      </p:sp>
      <p:sp>
        <p:nvSpPr>
          <p:cNvPr id="24" name="Textfeld 11"/>
          <p:cNvSpPr txBox="1"/>
          <p:nvPr/>
        </p:nvSpPr>
        <p:spPr>
          <a:xfrm>
            <a:off x="780680" y="4231079"/>
            <a:ext cx="3378727" cy="2128788"/>
          </a:xfrm>
          <a:prstGeom prst="rect">
            <a:avLst/>
          </a:prstGeom>
          <a:solidFill>
            <a:schemeClr val="tx2">
              <a:lumMod val="20000"/>
              <a:lumOff val="80000"/>
            </a:schemeClr>
          </a:solidFill>
          <a:ln>
            <a:solidFill>
              <a:schemeClr val="tx2">
                <a:lumMod val="75000"/>
              </a:schemeClr>
            </a:solidFill>
          </a:ln>
        </p:spPr>
        <p:txBody>
          <a:bodyPr wrap="square" rtlCol="0">
            <a:spAutoFit/>
          </a:bodyPr>
          <a:lstStyle/>
          <a:p>
            <a:pPr marL="216000">
              <a:spcBef>
                <a:spcPts val="300"/>
              </a:spcBef>
            </a:pPr>
            <a:r>
              <a:rPr lang="en-GB" sz="1600" b="1" dirty="0" smtClean="0">
                <a:solidFill>
                  <a:schemeClr val="tx1">
                    <a:lumMod val="65000"/>
                    <a:lumOff val="35000"/>
                  </a:schemeClr>
                </a:solidFill>
              </a:rPr>
              <a:t>      </a:t>
            </a:r>
            <a:r>
              <a:rPr lang="en-GB" sz="1600" b="1" dirty="0">
                <a:solidFill>
                  <a:schemeClr val="tx1">
                    <a:lumMod val="65000"/>
                    <a:lumOff val="35000"/>
                  </a:schemeClr>
                </a:solidFill>
              </a:rPr>
              <a:t> </a:t>
            </a:r>
            <a:r>
              <a:rPr lang="en-GB" sz="1600" b="1" dirty="0" smtClean="0">
                <a:solidFill>
                  <a:schemeClr val="tx1">
                    <a:lumMod val="65000"/>
                    <a:lumOff val="35000"/>
                  </a:schemeClr>
                </a:solidFill>
              </a:rPr>
              <a:t>Formation </a:t>
            </a:r>
            <a:r>
              <a:rPr lang="en-GB" sz="1600" b="1" dirty="0">
                <a:solidFill>
                  <a:schemeClr val="tx1">
                    <a:lumMod val="65000"/>
                    <a:lumOff val="35000"/>
                  </a:schemeClr>
                </a:solidFill>
              </a:rPr>
              <a:t>au travail</a:t>
            </a:r>
          </a:p>
          <a:p>
            <a:endParaRPr lang="en-GB" sz="300" b="1" dirty="0">
              <a:solidFill>
                <a:schemeClr val="tx1">
                  <a:lumMod val="65000"/>
                  <a:lumOff val="35000"/>
                </a:schemeClr>
              </a:solidFill>
            </a:endParaRPr>
          </a:p>
          <a:p>
            <a:pPr marL="0" lvl="1" algn="ctr">
              <a:lnSpc>
                <a:spcPts val="1000"/>
              </a:lnSpc>
              <a:spcAft>
                <a:spcPts val="600"/>
              </a:spcAft>
            </a:pPr>
            <a:r>
              <a:rPr lang="en-GB" sz="1200" dirty="0">
                <a:solidFill>
                  <a:schemeClr val="tx1">
                    <a:lumMod val="65000"/>
                    <a:lumOff val="35000"/>
                  </a:schemeClr>
                </a:solidFill>
              </a:rPr>
              <a:t>Base </a:t>
            </a:r>
            <a:r>
              <a:rPr lang="en-GB" sz="1200" dirty="0" err="1">
                <a:solidFill>
                  <a:schemeClr val="tx1">
                    <a:lumMod val="65000"/>
                    <a:lumOff val="35000"/>
                  </a:schemeClr>
                </a:solidFill>
              </a:rPr>
              <a:t>légale</a:t>
            </a:r>
            <a:r>
              <a:rPr lang="en-GB" sz="1200" dirty="0">
                <a:solidFill>
                  <a:schemeClr val="tx1">
                    <a:lumMod val="65000"/>
                    <a:lumOff val="35000"/>
                  </a:schemeClr>
                </a:solidFill>
              </a:rPr>
              <a:t>: </a:t>
            </a:r>
            <a:r>
              <a:rPr lang="en-GB" sz="1200" dirty="0" err="1">
                <a:solidFill>
                  <a:schemeClr val="tx1">
                    <a:lumMod val="65000"/>
                    <a:lumOff val="35000"/>
                  </a:schemeClr>
                </a:solidFill>
              </a:rPr>
              <a:t>Contrat</a:t>
            </a:r>
            <a:r>
              <a:rPr lang="en-GB" sz="1200" dirty="0">
                <a:solidFill>
                  <a:schemeClr val="tx1">
                    <a:lumMod val="65000"/>
                    <a:lumOff val="35000"/>
                  </a:schemeClr>
                </a:solidFill>
              </a:rPr>
              <a:t> </a:t>
            </a:r>
            <a:r>
              <a:rPr lang="en-GB" sz="1200" dirty="0" err="1">
                <a:solidFill>
                  <a:schemeClr val="tx1">
                    <a:lumMod val="65000"/>
                    <a:lumOff val="35000"/>
                  </a:schemeClr>
                </a:solidFill>
              </a:rPr>
              <a:t>d’apprentissage</a:t>
            </a:r>
            <a:endParaRPr lang="en-GB" sz="1200" dirty="0">
              <a:solidFill>
                <a:schemeClr val="tx1">
                  <a:lumMod val="65000"/>
                  <a:lumOff val="35000"/>
                </a:schemeClr>
              </a:solidFill>
            </a:endParaRPr>
          </a:p>
          <a:p>
            <a:pPr marL="285750" lvl="1" indent="-285750">
              <a:buFont typeface="Wingdings" panose="05000000000000000000" pitchFamily="2" charset="2"/>
              <a:buChar char="§"/>
            </a:pPr>
            <a:r>
              <a:rPr lang="en-GB" sz="1400" dirty="0" err="1">
                <a:solidFill>
                  <a:schemeClr val="tx1">
                    <a:lumMod val="65000"/>
                    <a:lumOff val="35000"/>
                  </a:schemeClr>
                </a:solidFill>
              </a:rPr>
              <a:t>L’entreprise</a:t>
            </a:r>
            <a:r>
              <a:rPr lang="en-GB" sz="1400" dirty="0">
                <a:solidFill>
                  <a:schemeClr val="tx1">
                    <a:lumMod val="65000"/>
                    <a:lumOff val="35000"/>
                  </a:schemeClr>
                </a:solidFill>
              </a:rPr>
              <a:t> </a:t>
            </a:r>
            <a:r>
              <a:rPr lang="en-GB" sz="1400" dirty="0" err="1">
                <a:solidFill>
                  <a:schemeClr val="tx1">
                    <a:lumMod val="65000"/>
                    <a:lumOff val="35000"/>
                  </a:schemeClr>
                </a:solidFill>
              </a:rPr>
              <a:t>crée</a:t>
            </a:r>
            <a:r>
              <a:rPr lang="en-GB" sz="1400" dirty="0">
                <a:solidFill>
                  <a:schemeClr val="tx1">
                    <a:lumMod val="65000"/>
                    <a:lumOff val="35000"/>
                  </a:schemeClr>
                </a:solidFill>
              </a:rPr>
              <a:t> les conditions pour la formation au lieu de travail (</a:t>
            </a:r>
            <a:r>
              <a:rPr lang="en-GB" sz="1400" dirty="0" err="1">
                <a:solidFill>
                  <a:schemeClr val="tx1">
                    <a:lumMod val="65000"/>
                    <a:lumOff val="35000"/>
                  </a:schemeClr>
                </a:solidFill>
              </a:rPr>
              <a:t>formateurs</a:t>
            </a:r>
            <a:r>
              <a:rPr lang="en-GB" sz="1400" dirty="0">
                <a:solidFill>
                  <a:schemeClr val="tx1">
                    <a:lumMod val="65000"/>
                    <a:lumOff val="35000"/>
                  </a:schemeClr>
                </a:solidFill>
              </a:rPr>
              <a:t>, atelier </a:t>
            </a:r>
            <a:r>
              <a:rPr lang="en-GB" sz="1400" dirty="0" err="1">
                <a:solidFill>
                  <a:schemeClr val="tx1">
                    <a:lumMod val="65000"/>
                    <a:lumOff val="35000"/>
                  </a:schemeClr>
                </a:solidFill>
              </a:rPr>
              <a:t>d’apprentissage</a:t>
            </a:r>
            <a:r>
              <a:rPr lang="en-GB" sz="1400" dirty="0">
                <a:solidFill>
                  <a:schemeClr val="tx1">
                    <a:lumMod val="65000"/>
                    <a:lumOff val="35000"/>
                  </a:schemeClr>
                </a:solidFill>
              </a:rPr>
              <a:t>, </a:t>
            </a:r>
            <a:r>
              <a:rPr lang="en-GB" sz="1400" dirty="0" err="1">
                <a:solidFill>
                  <a:schemeClr val="tx1">
                    <a:lumMod val="65000"/>
                    <a:lumOff val="35000"/>
                  </a:schemeClr>
                </a:solidFill>
              </a:rPr>
              <a:t>matériaux</a:t>
            </a:r>
            <a:r>
              <a:rPr lang="en-GB" sz="1400" dirty="0">
                <a:solidFill>
                  <a:schemeClr val="tx1">
                    <a:lumMod val="65000"/>
                    <a:lumOff val="35000"/>
                  </a:schemeClr>
                </a:solidFill>
              </a:rPr>
              <a:t> …)</a:t>
            </a:r>
          </a:p>
          <a:p>
            <a:pPr marL="285750" lvl="1" indent="-285750">
              <a:buFont typeface="Wingdings" panose="05000000000000000000" pitchFamily="2" charset="2"/>
              <a:buChar char="§"/>
            </a:pPr>
            <a:r>
              <a:rPr lang="en-GB" sz="1400" dirty="0" err="1">
                <a:solidFill>
                  <a:schemeClr val="tx1">
                    <a:lumMod val="65000"/>
                    <a:lumOff val="35000"/>
                  </a:schemeClr>
                </a:solidFill>
              </a:rPr>
              <a:t>L’entreprise</a:t>
            </a:r>
            <a:r>
              <a:rPr lang="en-GB" sz="1400" dirty="0">
                <a:solidFill>
                  <a:schemeClr val="tx1">
                    <a:lumMod val="65000"/>
                    <a:lumOff val="35000"/>
                  </a:schemeClr>
                </a:solidFill>
              </a:rPr>
              <a:t> </a:t>
            </a:r>
            <a:r>
              <a:rPr lang="en-GB" sz="1400" dirty="0" err="1">
                <a:solidFill>
                  <a:schemeClr val="tx1">
                    <a:lumMod val="65000"/>
                    <a:lumOff val="35000"/>
                  </a:schemeClr>
                </a:solidFill>
              </a:rPr>
              <a:t>paie</a:t>
            </a:r>
            <a:r>
              <a:rPr lang="en-GB" sz="1400" dirty="0">
                <a:solidFill>
                  <a:schemeClr val="tx1">
                    <a:lumMod val="65000"/>
                    <a:lumOff val="35000"/>
                  </a:schemeClr>
                </a:solidFill>
              </a:rPr>
              <a:t> </a:t>
            </a:r>
            <a:r>
              <a:rPr lang="en-GB" sz="1400" dirty="0" err="1">
                <a:solidFill>
                  <a:schemeClr val="tx1">
                    <a:lumMod val="65000"/>
                    <a:lumOff val="35000"/>
                  </a:schemeClr>
                </a:solidFill>
              </a:rPr>
              <a:t>une</a:t>
            </a:r>
            <a:r>
              <a:rPr lang="en-GB" sz="1400" dirty="0">
                <a:solidFill>
                  <a:schemeClr val="tx1">
                    <a:lumMod val="65000"/>
                    <a:lumOff val="35000"/>
                  </a:schemeClr>
                </a:solidFill>
              </a:rPr>
              <a:t> </a:t>
            </a:r>
            <a:r>
              <a:rPr lang="en-GB" sz="1400" dirty="0" err="1">
                <a:solidFill>
                  <a:schemeClr val="tx1">
                    <a:lumMod val="65000"/>
                    <a:lumOff val="35000"/>
                  </a:schemeClr>
                </a:solidFill>
              </a:rPr>
              <a:t>rémunération</a:t>
            </a:r>
            <a:r>
              <a:rPr lang="en-GB" sz="1400" dirty="0">
                <a:solidFill>
                  <a:schemeClr val="tx1">
                    <a:lumMod val="65000"/>
                    <a:lumOff val="35000"/>
                  </a:schemeClr>
                </a:solidFill>
              </a:rPr>
              <a:t> </a:t>
            </a:r>
            <a:r>
              <a:rPr lang="en-GB" sz="1400" dirty="0" err="1" smtClean="0">
                <a:solidFill>
                  <a:schemeClr val="tx1">
                    <a:lumMod val="65000"/>
                    <a:lumOff val="35000"/>
                  </a:schemeClr>
                </a:solidFill>
              </a:rPr>
              <a:t>d’apprentissage</a:t>
            </a:r>
            <a:endParaRPr lang="en-GB" sz="1400" dirty="0">
              <a:solidFill>
                <a:schemeClr val="tx1">
                  <a:lumMod val="65000"/>
                  <a:lumOff val="35000"/>
                </a:schemeClr>
              </a:solidFill>
            </a:endParaRPr>
          </a:p>
          <a:p>
            <a:pPr marL="0" lvl="1"/>
            <a:r>
              <a:rPr lang="en-GB" sz="200" dirty="0">
                <a:solidFill>
                  <a:schemeClr val="tx1">
                    <a:lumMod val="65000"/>
                    <a:lumOff val="35000"/>
                  </a:schemeClr>
                </a:solidFill>
              </a:rPr>
              <a:t/>
            </a:r>
            <a:br>
              <a:rPr lang="en-GB" sz="200" dirty="0">
                <a:solidFill>
                  <a:schemeClr val="tx1">
                    <a:lumMod val="65000"/>
                    <a:lumOff val="35000"/>
                  </a:schemeClr>
                </a:solidFill>
              </a:rPr>
            </a:br>
            <a:endParaRPr lang="en-GB" sz="200" dirty="0">
              <a:solidFill>
                <a:schemeClr val="tx1">
                  <a:lumMod val="65000"/>
                  <a:lumOff val="35000"/>
                </a:schemeClr>
              </a:solidFill>
            </a:endParaRPr>
          </a:p>
          <a:p>
            <a:pPr marL="0" lvl="1">
              <a:tabLst>
                <a:tab pos="273050" algn="l"/>
              </a:tabLst>
            </a:pPr>
            <a:r>
              <a:rPr lang="en-GB" sz="1400" b="1" dirty="0">
                <a:solidFill>
                  <a:schemeClr val="tx1">
                    <a:lumMod val="65000"/>
                    <a:lumOff val="35000"/>
                  </a:schemeClr>
                </a:solidFill>
              </a:rPr>
              <a:t>	</a:t>
            </a:r>
            <a:r>
              <a:rPr lang="en-GB" sz="1600" b="1" dirty="0" err="1">
                <a:solidFill>
                  <a:schemeClr val="tx1">
                    <a:lumMod val="65000"/>
                    <a:lumOff val="35000"/>
                  </a:schemeClr>
                </a:solidFill>
              </a:rPr>
              <a:t>L’entreprise</a:t>
            </a:r>
            <a:r>
              <a:rPr lang="en-GB" sz="1600" b="1" dirty="0">
                <a:solidFill>
                  <a:schemeClr val="tx1">
                    <a:lumMod val="65000"/>
                    <a:lumOff val="35000"/>
                  </a:schemeClr>
                </a:solidFill>
              </a:rPr>
              <a:t> </a:t>
            </a:r>
            <a:r>
              <a:rPr lang="en-GB" sz="1600" b="1" dirty="0" err="1">
                <a:solidFill>
                  <a:schemeClr val="tx1">
                    <a:lumMod val="65000"/>
                    <a:lumOff val="35000"/>
                  </a:schemeClr>
                </a:solidFill>
              </a:rPr>
              <a:t>supporte</a:t>
            </a:r>
            <a:r>
              <a:rPr lang="en-GB" sz="1600" b="1" dirty="0">
                <a:solidFill>
                  <a:schemeClr val="tx1">
                    <a:lumMod val="65000"/>
                    <a:lumOff val="35000"/>
                  </a:schemeClr>
                </a:solidFill>
              </a:rPr>
              <a:t> les </a:t>
            </a:r>
            <a:r>
              <a:rPr lang="en-GB" sz="1600" b="1" dirty="0" err="1" smtClean="0">
                <a:solidFill>
                  <a:schemeClr val="tx1">
                    <a:lumMod val="65000"/>
                    <a:lumOff val="35000"/>
                  </a:schemeClr>
                </a:solidFill>
              </a:rPr>
              <a:t>coûts</a:t>
            </a:r>
            <a:endParaRPr lang="en-GB" sz="300" b="1" dirty="0">
              <a:solidFill>
                <a:schemeClr val="tx1">
                  <a:lumMod val="65000"/>
                  <a:lumOff val="35000"/>
                </a:schemeClr>
              </a:solidFill>
            </a:endParaRPr>
          </a:p>
          <a:p>
            <a:pPr marL="0" lvl="1">
              <a:tabLst>
                <a:tab pos="273050" algn="l"/>
              </a:tabLst>
            </a:pPr>
            <a:endParaRPr lang="en-GB" sz="800" b="1" dirty="0" smtClean="0">
              <a:solidFill>
                <a:schemeClr val="tx1">
                  <a:lumMod val="65000"/>
                  <a:lumOff val="35000"/>
                </a:schemeClr>
              </a:solidFill>
            </a:endParaRPr>
          </a:p>
        </p:txBody>
      </p:sp>
      <p:sp>
        <p:nvSpPr>
          <p:cNvPr id="26" name="Textfeld 11"/>
          <p:cNvSpPr txBox="1"/>
          <p:nvPr/>
        </p:nvSpPr>
        <p:spPr>
          <a:xfrm>
            <a:off x="5055292" y="4231079"/>
            <a:ext cx="3363887" cy="2074927"/>
          </a:xfrm>
          <a:prstGeom prst="rect">
            <a:avLst/>
          </a:prstGeom>
          <a:solidFill>
            <a:schemeClr val="accent2">
              <a:lumMod val="20000"/>
              <a:lumOff val="80000"/>
            </a:schemeClr>
          </a:solidFill>
          <a:ln>
            <a:solidFill>
              <a:srgbClr val="C00000"/>
            </a:solidFill>
          </a:ln>
        </p:spPr>
        <p:txBody>
          <a:bodyPr wrap="square" rtlCol="0">
            <a:spAutoFit/>
          </a:bodyPr>
          <a:lstStyle/>
          <a:p>
            <a:r>
              <a:rPr lang="en-GB" sz="1600" b="1" dirty="0">
                <a:solidFill>
                  <a:schemeClr val="tx1">
                    <a:lumMod val="65000"/>
                    <a:lumOff val="35000"/>
                  </a:schemeClr>
                </a:solidFill>
              </a:rPr>
              <a:t> </a:t>
            </a:r>
            <a:r>
              <a:rPr lang="fr-FR" sz="1600" b="1" dirty="0">
                <a:solidFill>
                  <a:schemeClr val="tx1">
                    <a:lumMod val="65000"/>
                    <a:lumOff val="35000"/>
                  </a:schemeClr>
                </a:solidFill>
              </a:rPr>
              <a:t>Cours dans l'école professionnelle</a:t>
            </a:r>
            <a:endParaRPr lang="en-GB" sz="1600" b="1" dirty="0">
              <a:solidFill>
                <a:schemeClr val="tx1">
                  <a:lumMod val="65000"/>
                  <a:lumOff val="35000"/>
                </a:schemeClr>
              </a:solidFill>
            </a:endParaRPr>
          </a:p>
          <a:p>
            <a:endParaRPr lang="en-GB" sz="300" b="1" dirty="0">
              <a:solidFill>
                <a:schemeClr val="tx1">
                  <a:lumMod val="65000"/>
                  <a:lumOff val="35000"/>
                </a:schemeClr>
              </a:solidFill>
            </a:endParaRPr>
          </a:p>
          <a:p>
            <a:pPr marL="0" lvl="1" algn="ctr">
              <a:lnSpc>
                <a:spcPts val="1000"/>
              </a:lnSpc>
              <a:spcAft>
                <a:spcPts val="300"/>
              </a:spcAft>
            </a:pPr>
            <a:r>
              <a:rPr lang="en-GB" sz="1200" dirty="0">
                <a:solidFill>
                  <a:schemeClr val="tx1">
                    <a:lumMod val="65000"/>
                    <a:lumOff val="35000"/>
                  </a:schemeClr>
                </a:solidFill>
              </a:rPr>
              <a:t> Base </a:t>
            </a:r>
            <a:r>
              <a:rPr lang="en-GB" sz="1200" dirty="0" err="1">
                <a:solidFill>
                  <a:schemeClr val="tx1">
                    <a:lumMod val="65000"/>
                    <a:lumOff val="35000"/>
                  </a:schemeClr>
                </a:solidFill>
              </a:rPr>
              <a:t>légale</a:t>
            </a:r>
            <a:r>
              <a:rPr lang="en-GB" sz="1200" dirty="0">
                <a:solidFill>
                  <a:schemeClr val="tx1">
                    <a:lumMod val="65000"/>
                    <a:lumOff val="35000"/>
                  </a:schemeClr>
                </a:solidFill>
              </a:rPr>
              <a:t>: </a:t>
            </a:r>
            <a:r>
              <a:rPr lang="en-GB" sz="1200" dirty="0" err="1">
                <a:solidFill>
                  <a:schemeClr val="tx1">
                    <a:lumMod val="65000"/>
                    <a:lumOff val="35000"/>
                  </a:schemeClr>
                </a:solidFill>
              </a:rPr>
              <a:t>Scolarité</a:t>
            </a:r>
            <a:r>
              <a:rPr lang="en-GB" sz="1200" dirty="0">
                <a:solidFill>
                  <a:schemeClr val="tx1">
                    <a:lumMod val="65000"/>
                    <a:lumOff val="35000"/>
                  </a:schemeClr>
                </a:solidFill>
              </a:rPr>
              <a:t> </a:t>
            </a:r>
            <a:r>
              <a:rPr lang="en-GB" sz="1200" dirty="0" err="1">
                <a:solidFill>
                  <a:schemeClr val="tx1">
                    <a:lumMod val="65000"/>
                    <a:lumOff val="35000"/>
                  </a:schemeClr>
                </a:solidFill>
              </a:rPr>
              <a:t>obligatoire</a:t>
            </a:r>
            <a:endParaRPr lang="en-GB" sz="1200" dirty="0">
              <a:solidFill>
                <a:schemeClr val="tx1">
                  <a:lumMod val="65000"/>
                  <a:lumOff val="35000"/>
                </a:schemeClr>
              </a:solidFill>
            </a:endParaRPr>
          </a:p>
          <a:p>
            <a:pPr marL="266700" lvl="1" indent="-266700">
              <a:buFont typeface="Arial" panose="020B0604020202020204" pitchFamily="34" charset="0"/>
              <a:buChar char="•"/>
            </a:pPr>
            <a:r>
              <a:rPr lang="en-GB" sz="1400" dirty="0" err="1">
                <a:solidFill>
                  <a:schemeClr val="tx1">
                    <a:lumMod val="65000"/>
                    <a:lumOff val="35000"/>
                  </a:schemeClr>
                </a:solidFill>
              </a:rPr>
              <a:t>Villes</a:t>
            </a:r>
            <a:r>
              <a:rPr lang="en-GB" sz="1400" dirty="0">
                <a:solidFill>
                  <a:schemeClr val="tx1">
                    <a:lumMod val="65000"/>
                    <a:lumOff val="35000"/>
                  </a:schemeClr>
                </a:solidFill>
              </a:rPr>
              <a:t> et </a:t>
            </a:r>
            <a:r>
              <a:rPr lang="en-GB" sz="1400" dirty="0" err="1">
                <a:solidFill>
                  <a:schemeClr val="tx1">
                    <a:lumMod val="65000"/>
                    <a:lumOff val="35000"/>
                  </a:schemeClr>
                </a:solidFill>
              </a:rPr>
              <a:t>municipalités</a:t>
            </a:r>
            <a:r>
              <a:rPr lang="en-GB" sz="1400" dirty="0">
                <a:solidFill>
                  <a:schemeClr val="tx1">
                    <a:lumMod val="65000"/>
                    <a:lumOff val="35000"/>
                  </a:schemeClr>
                </a:solidFill>
              </a:rPr>
              <a:t> </a:t>
            </a:r>
            <a:r>
              <a:rPr lang="en-GB" sz="1400" dirty="0" err="1">
                <a:solidFill>
                  <a:schemeClr val="tx1">
                    <a:lumMod val="65000"/>
                    <a:lumOff val="35000"/>
                  </a:schemeClr>
                </a:solidFill>
              </a:rPr>
              <a:t>financent</a:t>
            </a:r>
            <a:r>
              <a:rPr lang="en-GB" sz="1400" dirty="0">
                <a:solidFill>
                  <a:schemeClr val="tx1">
                    <a:lumMod val="65000"/>
                    <a:lumOff val="35000"/>
                  </a:schemeClr>
                </a:solidFill>
              </a:rPr>
              <a:t> les </a:t>
            </a:r>
            <a:r>
              <a:rPr lang="en-GB" sz="1400" dirty="0" err="1">
                <a:solidFill>
                  <a:schemeClr val="tx1">
                    <a:lumMod val="65000"/>
                    <a:lumOff val="35000"/>
                  </a:schemeClr>
                </a:solidFill>
              </a:rPr>
              <a:t>écoles</a:t>
            </a:r>
            <a:r>
              <a:rPr lang="en-GB" sz="1400" dirty="0">
                <a:solidFill>
                  <a:schemeClr val="tx1">
                    <a:lumMod val="65000"/>
                    <a:lumOff val="35000"/>
                  </a:schemeClr>
                </a:solidFill>
              </a:rPr>
              <a:t> </a:t>
            </a:r>
            <a:r>
              <a:rPr lang="en-GB" sz="1400" dirty="0" err="1">
                <a:solidFill>
                  <a:schemeClr val="tx1">
                    <a:lumMod val="65000"/>
                    <a:lumOff val="35000"/>
                  </a:schemeClr>
                </a:solidFill>
              </a:rPr>
              <a:t>professionnelles</a:t>
            </a:r>
            <a:r>
              <a:rPr lang="en-GB" sz="1400" dirty="0">
                <a:solidFill>
                  <a:schemeClr val="tx1">
                    <a:lumMod val="65000"/>
                    <a:lumOff val="35000"/>
                  </a:schemeClr>
                </a:solidFill>
              </a:rPr>
              <a:t> (</a:t>
            </a:r>
            <a:r>
              <a:rPr lang="en-GB" sz="1400" dirty="0" err="1">
                <a:solidFill>
                  <a:schemeClr val="tx1">
                    <a:lumMod val="65000"/>
                    <a:lumOff val="35000"/>
                  </a:schemeClr>
                </a:solidFill>
              </a:rPr>
              <a:t>bâtiments</a:t>
            </a:r>
            <a:r>
              <a:rPr lang="en-GB" sz="1400" dirty="0">
                <a:solidFill>
                  <a:schemeClr val="tx1">
                    <a:lumMod val="65000"/>
                    <a:lumOff val="35000"/>
                  </a:schemeClr>
                </a:solidFill>
              </a:rPr>
              <a:t>, </a:t>
            </a:r>
            <a:r>
              <a:rPr lang="en-GB" sz="1400" dirty="0" err="1">
                <a:solidFill>
                  <a:schemeClr val="tx1">
                    <a:lumMod val="65000"/>
                    <a:lumOff val="35000"/>
                  </a:schemeClr>
                </a:solidFill>
              </a:rPr>
              <a:t>enseignants</a:t>
            </a:r>
            <a:r>
              <a:rPr lang="en-GB" sz="1400" dirty="0">
                <a:solidFill>
                  <a:schemeClr val="tx1">
                    <a:lumMod val="65000"/>
                    <a:lumOff val="35000"/>
                  </a:schemeClr>
                </a:solidFill>
              </a:rPr>
              <a:t>, </a:t>
            </a:r>
            <a:r>
              <a:rPr lang="en-GB" sz="1400" dirty="0" err="1">
                <a:solidFill>
                  <a:schemeClr val="tx1">
                    <a:lumMod val="65000"/>
                    <a:lumOff val="35000"/>
                  </a:schemeClr>
                </a:solidFill>
              </a:rPr>
              <a:t>matériel</a:t>
            </a:r>
            <a:r>
              <a:rPr lang="en-GB" sz="1400" dirty="0">
                <a:solidFill>
                  <a:schemeClr val="tx1">
                    <a:lumMod val="65000"/>
                    <a:lumOff val="35000"/>
                  </a:schemeClr>
                </a:solidFill>
              </a:rPr>
              <a:t> </a:t>
            </a:r>
            <a:r>
              <a:rPr lang="en-GB" sz="1400" dirty="0" err="1">
                <a:solidFill>
                  <a:schemeClr val="tx1">
                    <a:lumMod val="65000"/>
                    <a:lumOff val="35000"/>
                  </a:schemeClr>
                </a:solidFill>
              </a:rPr>
              <a:t>scolaire</a:t>
            </a:r>
            <a:r>
              <a:rPr lang="en-GB" sz="1400" dirty="0">
                <a:solidFill>
                  <a:schemeClr val="tx1">
                    <a:lumMod val="65000"/>
                    <a:lumOff val="35000"/>
                  </a:schemeClr>
                </a:solidFill>
              </a:rPr>
              <a:t>)</a:t>
            </a:r>
          </a:p>
          <a:p>
            <a:pPr marL="266700" lvl="1" indent="-266700">
              <a:buFont typeface="Arial" panose="020B0604020202020204" pitchFamily="34" charset="0"/>
              <a:buChar char="•"/>
            </a:pPr>
            <a:r>
              <a:rPr lang="fr-FR" sz="1400" dirty="0">
                <a:solidFill>
                  <a:schemeClr val="tx1">
                    <a:lumMod val="65000"/>
                    <a:lumOff val="35000"/>
                  </a:schemeClr>
                </a:solidFill>
              </a:rPr>
              <a:t>Les leçons sont </a:t>
            </a:r>
            <a:r>
              <a:rPr lang="fr-FR" sz="1400" dirty="0" smtClean="0">
                <a:solidFill>
                  <a:schemeClr val="tx1">
                    <a:lumMod val="65000"/>
                    <a:lumOff val="35000"/>
                  </a:schemeClr>
                </a:solidFill>
              </a:rPr>
              <a:t>gratuites</a:t>
            </a:r>
            <a:endParaRPr lang="fr-FR" sz="1400" dirty="0">
              <a:solidFill>
                <a:schemeClr val="tx1">
                  <a:lumMod val="65000"/>
                  <a:lumOff val="35000"/>
                </a:schemeClr>
              </a:solidFill>
            </a:endParaRPr>
          </a:p>
          <a:p>
            <a:pPr marL="0" lvl="1"/>
            <a:r>
              <a:rPr lang="fr-FR" sz="600" dirty="0">
                <a:solidFill>
                  <a:schemeClr val="tx1">
                    <a:lumMod val="65000"/>
                    <a:lumOff val="35000"/>
                  </a:schemeClr>
                </a:solidFill>
              </a:rPr>
              <a:t/>
            </a:r>
            <a:br>
              <a:rPr lang="fr-FR" sz="600" dirty="0">
                <a:solidFill>
                  <a:schemeClr val="tx1">
                    <a:lumMod val="65000"/>
                    <a:lumOff val="35000"/>
                  </a:schemeClr>
                </a:solidFill>
              </a:rPr>
            </a:br>
            <a:endParaRPr lang="en-GB" sz="1100" dirty="0">
              <a:solidFill>
                <a:schemeClr val="tx1">
                  <a:lumMod val="65000"/>
                  <a:lumOff val="35000"/>
                </a:schemeClr>
              </a:solidFill>
            </a:endParaRPr>
          </a:p>
          <a:p>
            <a:pPr marL="0" lvl="1"/>
            <a:r>
              <a:rPr lang="en-GB" sz="1600" b="1" dirty="0">
                <a:solidFill>
                  <a:schemeClr val="tx1">
                    <a:lumMod val="65000"/>
                    <a:lumOff val="35000"/>
                  </a:schemeClr>
                </a:solidFill>
              </a:rPr>
              <a:t>     </a:t>
            </a:r>
            <a:r>
              <a:rPr lang="en-GB" sz="1600" b="1" dirty="0" smtClean="0">
                <a:solidFill>
                  <a:schemeClr val="tx1">
                    <a:lumMod val="65000"/>
                    <a:lumOff val="35000"/>
                  </a:schemeClr>
                </a:solidFill>
              </a:rPr>
              <a:t>  </a:t>
            </a:r>
            <a:r>
              <a:rPr lang="fr-FR" sz="1600" b="1" dirty="0">
                <a:solidFill>
                  <a:schemeClr val="tx1">
                    <a:lumMod val="65000"/>
                    <a:lumOff val="35000"/>
                  </a:schemeClr>
                </a:solidFill>
              </a:rPr>
              <a:t>L'état supporte les </a:t>
            </a:r>
            <a:r>
              <a:rPr lang="fr-FR" sz="1600" b="1" dirty="0" smtClean="0">
                <a:solidFill>
                  <a:schemeClr val="tx1">
                    <a:lumMod val="65000"/>
                    <a:lumOff val="35000"/>
                  </a:schemeClr>
                </a:solidFill>
              </a:rPr>
              <a:t>coûts</a:t>
            </a:r>
          </a:p>
          <a:p>
            <a:pPr marL="0" lvl="1"/>
            <a:endParaRPr lang="en-GB" sz="1000" b="1" dirty="0" smtClean="0">
              <a:solidFill>
                <a:schemeClr val="tx1">
                  <a:lumMod val="65000"/>
                  <a:lumOff val="35000"/>
                </a:schemeClr>
              </a:solidFill>
            </a:endParaRPr>
          </a:p>
        </p:txBody>
      </p:sp>
      <p:sp>
        <p:nvSpPr>
          <p:cNvPr id="5" name="Textfeld 4"/>
          <p:cNvSpPr txBox="1"/>
          <p:nvPr/>
        </p:nvSpPr>
        <p:spPr>
          <a:xfrm>
            <a:off x="4101040" y="4615690"/>
            <a:ext cx="1008112" cy="1200329"/>
          </a:xfrm>
          <a:prstGeom prst="rect">
            <a:avLst/>
          </a:prstGeom>
          <a:noFill/>
        </p:spPr>
        <p:txBody>
          <a:bodyPr wrap="square" rtlCol="0">
            <a:spAutoFit/>
          </a:bodyPr>
          <a:lstStyle/>
          <a:p>
            <a:pPr algn="ctr"/>
            <a:r>
              <a:rPr lang="de-DE" sz="7200" b="1" dirty="0" smtClean="0">
                <a:solidFill>
                  <a:schemeClr val="tx1">
                    <a:lumMod val="75000"/>
                    <a:lumOff val="25000"/>
                  </a:schemeClr>
                </a:solidFill>
              </a:rPr>
              <a:t>+</a:t>
            </a:r>
            <a:endParaRPr lang="de-DE" sz="7200" b="1" dirty="0">
              <a:solidFill>
                <a:schemeClr val="tx1">
                  <a:lumMod val="75000"/>
                  <a:lumOff val="25000"/>
                </a:schemeClr>
              </a:solidFill>
            </a:endParaRPr>
          </a:p>
        </p:txBody>
      </p:sp>
      <p:sp>
        <p:nvSpPr>
          <p:cNvPr id="7" name="Pfeil nach rechts 6"/>
          <p:cNvSpPr/>
          <p:nvPr/>
        </p:nvSpPr>
        <p:spPr>
          <a:xfrm>
            <a:off x="858065" y="5978177"/>
            <a:ext cx="185543" cy="1224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Pfeil nach rechts 27"/>
          <p:cNvSpPr/>
          <p:nvPr/>
        </p:nvSpPr>
        <p:spPr>
          <a:xfrm>
            <a:off x="5151734" y="5914212"/>
            <a:ext cx="185223" cy="130049"/>
          </a:xfrm>
          <a:prstGeom prst="rightArrow">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18670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09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8" grpId="0"/>
      <p:bldP spid="15" grpId="0"/>
      <p:bldP spid="25" grpId="0"/>
      <p:bldP spid="49" grpId="0"/>
      <p:bldP spid="56" grpId="0" animBg="1"/>
      <p:bldP spid="2" grpId="0"/>
      <p:bldP spid="3" grpId="0"/>
      <p:bldP spid="27" grpId="0" animBg="1"/>
      <p:bldP spid="24" grpId="0" animBg="1"/>
      <p:bldP spid="26" grpId="0" animBg="1"/>
      <p:bldP spid="5" grpId="0"/>
      <p:bldP spid="7" grpId="0" animBg="1"/>
      <p:bldP spid="2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m 10"/>
          <p:cNvGraphicFramePr/>
          <p:nvPr>
            <p:extLst>
              <p:ext uri="{D42A27DB-BD31-4B8C-83A1-F6EECF244321}">
                <p14:modId xmlns:p14="http://schemas.microsoft.com/office/powerpoint/2010/main" val="1959253260"/>
              </p:ext>
            </p:extLst>
          </p:nvPr>
        </p:nvGraphicFramePr>
        <p:xfrm>
          <a:off x="342290" y="6097436"/>
          <a:ext cx="1759967" cy="3382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 name="Inhaltsplatzhalter 5"/>
          <p:cNvSpPr txBox="1">
            <a:spLocks/>
          </p:cNvSpPr>
          <p:nvPr/>
        </p:nvSpPr>
        <p:spPr>
          <a:xfrm>
            <a:off x="179512" y="1718119"/>
            <a:ext cx="4324853" cy="326571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73038" indent="-173038">
              <a:spcBef>
                <a:spcPts val="0"/>
              </a:spcBef>
              <a:spcAft>
                <a:spcPts val="50"/>
              </a:spcAft>
            </a:pPr>
            <a:r>
              <a:rPr lang="fr-FR" sz="1400" b="1">
                <a:solidFill>
                  <a:schemeClr val="tx1">
                    <a:lumMod val="65000"/>
                    <a:lumOff val="35000"/>
                  </a:schemeClr>
                </a:solidFill>
              </a:rPr>
              <a:t>19,8% (= 427 227) </a:t>
            </a:r>
            <a:r>
              <a:rPr lang="fr-FR" sz="1400" b="1" dirty="0">
                <a:solidFill>
                  <a:schemeClr val="tx1">
                    <a:lumMod val="65000"/>
                    <a:lumOff val="35000"/>
                  </a:schemeClr>
                </a:solidFill>
              </a:rPr>
              <a:t>des entreprises allemandes assurent une formation professionnelle duale. </a:t>
            </a:r>
            <a:r>
              <a:rPr lang="fr-FR" sz="1400" dirty="0">
                <a:solidFill>
                  <a:schemeClr val="tx1">
                    <a:lumMod val="75000"/>
                    <a:lumOff val="25000"/>
                  </a:schemeClr>
                </a:solidFill>
              </a:rPr>
              <a:t>La </a:t>
            </a:r>
            <a:r>
              <a:rPr lang="fr-FR" sz="1400" dirty="0">
                <a:solidFill>
                  <a:schemeClr val="tx1">
                    <a:lumMod val="65000"/>
                    <a:lumOff val="35000"/>
                  </a:schemeClr>
                </a:solidFill>
              </a:rPr>
              <a:t>plupart d'entre elles sont des petites et moyennes entreprises. </a:t>
            </a:r>
          </a:p>
          <a:p>
            <a:pPr marL="173038" indent="-173038">
              <a:spcBef>
                <a:spcPts val="0"/>
              </a:spcBef>
              <a:spcAft>
                <a:spcPts val="50"/>
              </a:spcAft>
            </a:pPr>
            <a:r>
              <a:rPr lang="fr-FR" sz="1400" b="1" dirty="0">
                <a:solidFill>
                  <a:schemeClr val="tx1">
                    <a:lumMod val="65000"/>
                    <a:lumOff val="35000"/>
                  </a:schemeClr>
                </a:solidFill>
              </a:rPr>
              <a:t>7,7 milliards d'euros sont fournis par l'industrie </a:t>
            </a:r>
            <a:r>
              <a:rPr lang="fr-FR" sz="1400" dirty="0">
                <a:solidFill>
                  <a:schemeClr val="tx1">
                    <a:lumMod val="65000"/>
                    <a:lumOff val="35000"/>
                  </a:schemeClr>
                </a:solidFill>
              </a:rPr>
              <a:t>pour la formation professionnelle (coûts nets totaux ; coûts bruts = 25,6 milliards d'euros</a:t>
            </a:r>
            <a:r>
              <a:rPr lang="fr-FR" sz="1400" dirty="0" smtClean="0">
                <a:solidFill>
                  <a:schemeClr val="tx1">
                    <a:lumMod val="65000"/>
                    <a:lumOff val="35000"/>
                  </a:schemeClr>
                </a:solidFill>
              </a:rPr>
              <a:t>).</a:t>
            </a:r>
            <a:endParaRPr lang="fr-FR" sz="1400" dirty="0">
              <a:solidFill>
                <a:schemeClr val="tx1">
                  <a:lumMod val="65000"/>
                  <a:lumOff val="35000"/>
                </a:schemeClr>
              </a:solidFill>
            </a:endParaRPr>
          </a:p>
          <a:p>
            <a:pPr marL="173038" indent="-173038">
              <a:spcBef>
                <a:spcPts val="0"/>
              </a:spcBef>
              <a:spcAft>
                <a:spcPts val="50"/>
              </a:spcAft>
            </a:pPr>
            <a:r>
              <a:rPr lang="fr-FR" sz="1400" dirty="0">
                <a:solidFill>
                  <a:schemeClr val="tx1">
                    <a:lumMod val="65000"/>
                    <a:lumOff val="35000"/>
                  </a:schemeClr>
                </a:solidFill>
              </a:rPr>
              <a:t>Les entreprises forment plus de </a:t>
            </a:r>
            <a:r>
              <a:rPr lang="fr-FR" sz="1400" b="1" dirty="0">
                <a:solidFill>
                  <a:schemeClr val="tx1">
                    <a:lumMod val="65000"/>
                    <a:lumOff val="35000"/>
                  </a:schemeClr>
                </a:solidFill>
              </a:rPr>
              <a:t>500 000 nouveaux apprentis par an, </a:t>
            </a:r>
            <a:r>
              <a:rPr lang="fr-FR" sz="1400" dirty="0">
                <a:solidFill>
                  <a:schemeClr val="tx1">
                    <a:lumMod val="65000"/>
                    <a:lumOff val="35000"/>
                  </a:schemeClr>
                </a:solidFill>
              </a:rPr>
              <a:t>dont </a:t>
            </a:r>
            <a:r>
              <a:rPr lang="en-GB" sz="1400" dirty="0" err="1">
                <a:solidFill>
                  <a:schemeClr val="tx1">
                    <a:lumMod val="65000"/>
                    <a:lumOff val="35000"/>
                  </a:schemeClr>
                </a:solidFill>
              </a:rPr>
              <a:t>elles</a:t>
            </a:r>
            <a:r>
              <a:rPr lang="en-GB" sz="1400" dirty="0">
                <a:solidFill>
                  <a:schemeClr val="tx1">
                    <a:lumMod val="65000"/>
                    <a:lumOff val="35000"/>
                  </a:schemeClr>
                </a:solidFill>
              </a:rPr>
              <a:t> </a:t>
            </a:r>
            <a:r>
              <a:rPr lang="en-GB" sz="1400" dirty="0" err="1">
                <a:solidFill>
                  <a:schemeClr val="tx1">
                    <a:lumMod val="65000"/>
                    <a:lumOff val="35000"/>
                  </a:schemeClr>
                </a:solidFill>
              </a:rPr>
              <a:t>embauchent</a:t>
            </a:r>
            <a:r>
              <a:rPr lang="en-GB" sz="1400" dirty="0">
                <a:solidFill>
                  <a:schemeClr val="tx1">
                    <a:lumMod val="65000"/>
                    <a:lumOff val="35000"/>
                  </a:schemeClr>
                </a:solidFill>
              </a:rPr>
              <a:t> </a:t>
            </a:r>
            <a:r>
              <a:rPr lang="en-GB" sz="1400" err="1">
                <a:solidFill>
                  <a:schemeClr val="tx1">
                    <a:lumMod val="65000"/>
                    <a:lumOff val="35000"/>
                  </a:schemeClr>
                </a:solidFill>
              </a:rPr>
              <a:t>ensuite</a:t>
            </a:r>
            <a:r>
              <a:rPr lang="en-GB" sz="1400">
                <a:solidFill>
                  <a:schemeClr val="tx1">
                    <a:lumMod val="65000"/>
                    <a:lumOff val="35000"/>
                  </a:schemeClr>
                </a:solidFill>
              </a:rPr>
              <a:t> </a:t>
            </a:r>
            <a:r>
              <a:rPr lang="en-GB" sz="1400" smtClean="0">
                <a:solidFill>
                  <a:schemeClr val="tx1">
                    <a:lumMod val="65000"/>
                    <a:lumOff val="35000"/>
                  </a:schemeClr>
                </a:solidFill>
              </a:rPr>
              <a:t>74</a:t>
            </a:r>
            <a:r>
              <a:rPr lang="fr-FR" sz="1400" b="1" smtClean="0">
                <a:solidFill>
                  <a:schemeClr val="tx1">
                    <a:lumMod val="65000"/>
                    <a:lumOff val="35000"/>
                  </a:schemeClr>
                </a:solidFill>
              </a:rPr>
              <a:t>% </a:t>
            </a:r>
            <a:r>
              <a:rPr lang="fr-FR" sz="1400" dirty="0">
                <a:solidFill>
                  <a:schemeClr val="tx1">
                    <a:lumMod val="65000"/>
                    <a:lumOff val="35000"/>
                  </a:schemeClr>
                </a:solidFill>
              </a:rPr>
              <a:t>sur une base temporaire ou permanente.</a:t>
            </a:r>
          </a:p>
          <a:p>
            <a:pPr marL="173038" indent="-173038">
              <a:spcBef>
                <a:spcPts val="0"/>
              </a:spcBef>
              <a:spcAft>
                <a:spcPts val="50"/>
              </a:spcAft>
            </a:pPr>
            <a:r>
              <a:rPr lang="fr-FR" sz="1400" b="1" dirty="0">
                <a:solidFill>
                  <a:schemeClr val="tx1">
                    <a:lumMod val="65000"/>
                    <a:lumOff val="35000"/>
                  </a:schemeClr>
                </a:solidFill>
              </a:rPr>
              <a:t>Elles investissent environ 18 000 € par apprentis et par an </a:t>
            </a:r>
            <a:r>
              <a:rPr lang="fr-FR" sz="1400" dirty="0">
                <a:solidFill>
                  <a:schemeClr val="tx1">
                    <a:lumMod val="65000"/>
                    <a:lumOff val="35000"/>
                  </a:schemeClr>
                </a:solidFill>
              </a:rPr>
              <a:t>(</a:t>
            </a:r>
            <a:r>
              <a:rPr lang="fr-FR" sz="1400">
                <a:solidFill>
                  <a:schemeClr val="tx1">
                    <a:lumMod val="65000"/>
                    <a:lumOff val="35000"/>
                  </a:schemeClr>
                </a:solidFill>
              </a:rPr>
              <a:t>dont </a:t>
            </a:r>
            <a:r>
              <a:rPr lang="fr-FR" sz="1400" smtClean="0">
                <a:solidFill>
                  <a:schemeClr val="tx1">
                    <a:lumMod val="65000"/>
                    <a:lumOff val="35000"/>
                  </a:schemeClr>
                </a:solidFill>
              </a:rPr>
              <a:t>62% </a:t>
            </a:r>
            <a:r>
              <a:rPr lang="fr-FR" sz="1400" dirty="0">
                <a:solidFill>
                  <a:schemeClr val="tx1">
                    <a:lumMod val="65000"/>
                    <a:lumOff val="35000"/>
                  </a:schemeClr>
                </a:solidFill>
              </a:rPr>
              <a:t>rémunération de formation)</a:t>
            </a:r>
          </a:p>
          <a:p>
            <a:pPr marL="173038" indent="-173038">
              <a:spcBef>
                <a:spcPts val="0"/>
              </a:spcBef>
              <a:spcAft>
                <a:spcPts val="50"/>
              </a:spcAft>
            </a:pPr>
            <a:r>
              <a:rPr lang="fr-FR" sz="1400" b="1" dirty="0">
                <a:solidFill>
                  <a:schemeClr val="tx1">
                    <a:lumMod val="65000"/>
                    <a:lumOff val="35000"/>
                  </a:schemeClr>
                </a:solidFill>
              </a:rPr>
              <a:t>70% des fonds investis sont refinancés </a:t>
            </a:r>
            <a:r>
              <a:rPr lang="fr-FR" sz="1400" dirty="0">
                <a:solidFill>
                  <a:schemeClr val="tx1">
                    <a:lumMod val="65000"/>
                    <a:lumOff val="35000"/>
                  </a:schemeClr>
                </a:solidFill>
              </a:rPr>
              <a:t>par les contributions productives des apprentis pendant leur formation. </a:t>
            </a:r>
          </a:p>
        </p:txBody>
      </p:sp>
      <p:sp>
        <p:nvSpPr>
          <p:cNvPr id="23" name="Inhaltsplatzhalter 4"/>
          <p:cNvSpPr txBox="1">
            <a:spLocks/>
          </p:cNvSpPr>
          <p:nvPr/>
        </p:nvSpPr>
        <p:spPr>
          <a:xfrm>
            <a:off x="4577051" y="1718120"/>
            <a:ext cx="4494214" cy="25720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173038" indent="-173038">
              <a:spcAft>
                <a:spcPts val="600"/>
              </a:spcAft>
            </a:pPr>
            <a:r>
              <a:rPr lang="fr-FR" sz="1400" b="1" dirty="0">
                <a:solidFill>
                  <a:schemeClr val="tx1">
                    <a:lumMod val="65000"/>
                    <a:lumOff val="35000"/>
                  </a:schemeClr>
                </a:solidFill>
              </a:rPr>
              <a:t>Partage les coûts</a:t>
            </a:r>
            <a:r>
              <a:rPr lang="fr-FR" sz="1400" dirty="0">
                <a:solidFill>
                  <a:schemeClr val="tx1">
                    <a:lumMod val="65000"/>
                    <a:lumOff val="35000"/>
                  </a:schemeClr>
                </a:solidFill>
              </a:rPr>
              <a:t> du système de formation </a:t>
            </a:r>
            <a:r>
              <a:rPr lang="fr-FR" sz="1400" dirty="0" err="1" smtClean="0">
                <a:solidFill>
                  <a:schemeClr val="tx1">
                    <a:lumMod val="65000"/>
                    <a:lumOff val="35000"/>
                  </a:schemeClr>
                </a:solidFill>
              </a:rPr>
              <a:t>profession-nelle</a:t>
            </a:r>
            <a:r>
              <a:rPr lang="fr-FR" sz="1400" dirty="0" smtClean="0">
                <a:solidFill>
                  <a:schemeClr val="tx1">
                    <a:lumMod val="65000"/>
                    <a:lumOff val="35000"/>
                  </a:schemeClr>
                </a:solidFill>
              </a:rPr>
              <a:t> </a:t>
            </a:r>
            <a:r>
              <a:rPr lang="fr-FR" sz="1400" b="1" dirty="0">
                <a:solidFill>
                  <a:schemeClr val="tx1">
                    <a:lumMod val="65000"/>
                    <a:lumOff val="35000"/>
                  </a:schemeClr>
                </a:solidFill>
              </a:rPr>
              <a:t>avec l'économie</a:t>
            </a:r>
          </a:p>
          <a:p>
            <a:pPr marL="173038" indent="-173038"/>
            <a:r>
              <a:rPr lang="fr-FR" sz="1400" b="1" dirty="0">
                <a:solidFill>
                  <a:schemeClr val="tx1">
                    <a:lumMod val="65000"/>
                    <a:lumOff val="35000"/>
                  </a:schemeClr>
                </a:solidFill>
              </a:rPr>
              <a:t>Dépenses publiques </a:t>
            </a:r>
            <a:r>
              <a:rPr lang="fr-FR" sz="1400" dirty="0">
                <a:solidFill>
                  <a:schemeClr val="tx1">
                    <a:lumMod val="65000"/>
                    <a:lumOff val="35000"/>
                  </a:schemeClr>
                </a:solidFill>
              </a:rPr>
              <a:t>consacrées à la formation professionnelle duale </a:t>
            </a:r>
            <a:r>
              <a:rPr lang="fr-FR" sz="1400">
                <a:solidFill>
                  <a:schemeClr val="tx1">
                    <a:lumMod val="65000"/>
                    <a:lumOff val="35000"/>
                  </a:schemeClr>
                </a:solidFill>
              </a:rPr>
              <a:t>en </a:t>
            </a:r>
            <a:r>
              <a:rPr lang="fr-FR" sz="1400" smtClean="0">
                <a:solidFill>
                  <a:schemeClr val="tx1">
                    <a:lumMod val="65000"/>
                    <a:lumOff val="35000"/>
                  </a:schemeClr>
                </a:solidFill>
              </a:rPr>
              <a:t>2018 </a:t>
            </a:r>
            <a:r>
              <a:rPr lang="fr-FR" sz="1400" dirty="0">
                <a:solidFill>
                  <a:schemeClr val="tx1">
                    <a:lumMod val="65000"/>
                    <a:lumOff val="35000"/>
                  </a:schemeClr>
                </a:solidFill>
              </a:rPr>
              <a:t>: </a:t>
            </a:r>
          </a:p>
          <a:p>
            <a:pPr marL="173038" indent="-173038"/>
            <a:r>
              <a:rPr lang="en-GB" sz="1400" b="1" smtClean="0">
                <a:solidFill>
                  <a:schemeClr val="tx1">
                    <a:lumMod val="65000"/>
                    <a:lumOff val="35000"/>
                  </a:schemeClr>
                </a:solidFill>
              </a:rPr>
              <a:t>environ 6,84 </a:t>
            </a:r>
            <a:r>
              <a:rPr lang="en-GB" sz="1400" b="1" dirty="0" smtClean="0">
                <a:solidFill>
                  <a:schemeClr val="tx1">
                    <a:lumMod val="65000"/>
                    <a:lumOff val="35000"/>
                  </a:schemeClr>
                </a:solidFill>
              </a:rPr>
              <a:t>milliards </a:t>
            </a:r>
            <a:r>
              <a:rPr lang="en-GB" sz="1400" b="1" dirty="0" err="1" smtClean="0">
                <a:solidFill>
                  <a:schemeClr val="tx1">
                    <a:lumMod val="65000"/>
                    <a:lumOff val="35000"/>
                  </a:schemeClr>
                </a:solidFill>
              </a:rPr>
              <a:t>d’euros</a:t>
            </a:r>
            <a:endParaRPr lang="en-GB" sz="1400" b="1" dirty="0">
              <a:solidFill>
                <a:schemeClr val="tx1">
                  <a:lumMod val="65000"/>
                  <a:lumOff val="35000"/>
                </a:schemeClr>
              </a:solidFill>
            </a:endParaRPr>
          </a:p>
          <a:p>
            <a:pPr marL="0" indent="0">
              <a:buNone/>
              <a:tabLst>
                <a:tab pos="358775" algn="l"/>
              </a:tabLst>
            </a:pPr>
            <a:r>
              <a:rPr lang="en-GB" sz="1400" dirty="0">
                <a:solidFill>
                  <a:schemeClr val="tx1">
                    <a:lumMod val="65000"/>
                    <a:lumOff val="35000"/>
                  </a:schemeClr>
                </a:solidFill>
              </a:rPr>
              <a:t>	</a:t>
            </a:r>
            <a:r>
              <a:rPr lang="en-GB" sz="1400" smtClean="0">
                <a:solidFill>
                  <a:schemeClr val="tx1">
                    <a:lumMod val="65000"/>
                    <a:lumOff val="35000"/>
                  </a:schemeClr>
                </a:solidFill>
              </a:rPr>
              <a:t>– 3,07</a:t>
            </a:r>
            <a:r>
              <a:rPr lang="en-GB" sz="1400" dirty="0">
                <a:solidFill>
                  <a:schemeClr val="tx1">
                    <a:lumMod val="65000"/>
                    <a:lumOff val="35000"/>
                  </a:schemeClr>
                </a:solidFill>
              </a:rPr>
              <a:t> </a:t>
            </a:r>
            <a:r>
              <a:rPr lang="en-GB" sz="1400" dirty="0" smtClean="0">
                <a:solidFill>
                  <a:schemeClr val="tx1">
                    <a:lumMod val="65000"/>
                    <a:lumOff val="35000"/>
                  </a:schemeClr>
                </a:solidFill>
              </a:rPr>
              <a:t>milliards € pour 1.550 </a:t>
            </a:r>
            <a:r>
              <a:rPr lang="en-GB" sz="1400" dirty="0" err="1" smtClean="0">
                <a:solidFill>
                  <a:schemeClr val="tx1">
                    <a:lumMod val="65000"/>
                    <a:lumOff val="35000"/>
                  </a:schemeClr>
                </a:solidFill>
              </a:rPr>
              <a:t>écoles</a:t>
            </a:r>
            <a:r>
              <a:rPr lang="en-GB" sz="1400" dirty="0" smtClean="0">
                <a:solidFill>
                  <a:schemeClr val="tx1">
                    <a:lumMod val="65000"/>
                    <a:lumOff val="35000"/>
                  </a:schemeClr>
                </a:solidFill>
              </a:rPr>
              <a:t> </a:t>
            </a:r>
            <a:r>
              <a:rPr lang="en-GB" sz="1400" dirty="0" err="1" smtClean="0">
                <a:solidFill>
                  <a:schemeClr val="tx1">
                    <a:lumMod val="65000"/>
                    <a:lumOff val="35000"/>
                  </a:schemeClr>
                </a:solidFill>
              </a:rPr>
              <a:t>professionnelles</a:t>
            </a:r>
            <a:endParaRPr lang="en-GB" sz="1400" dirty="0" smtClean="0">
              <a:solidFill>
                <a:schemeClr val="tx1">
                  <a:lumMod val="65000"/>
                  <a:lumOff val="35000"/>
                </a:schemeClr>
              </a:solidFill>
            </a:endParaRPr>
          </a:p>
          <a:p>
            <a:pPr marL="450850" lvl="1" indent="-92075">
              <a:spcAft>
                <a:spcPts val="600"/>
              </a:spcAft>
            </a:pPr>
            <a:r>
              <a:rPr lang="en-GB" sz="1400" smtClean="0">
                <a:solidFill>
                  <a:schemeClr val="tx1">
                    <a:lumMod val="65000"/>
                    <a:lumOff val="35000"/>
                  </a:schemeClr>
                </a:solidFill>
              </a:rPr>
              <a:t> 2,39</a:t>
            </a:r>
            <a:r>
              <a:rPr lang="en-GB" sz="1400" dirty="0" smtClean="0">
                <a:solidFill>
                  <a:schemeClr val="tx1">
                    <a:lumMod val="65000"/>
                    <a:lumOff val="35000"/>
                  </a:schemeClr>
                </a:solidFill>
              </a:rPr>
              <a:t> milliards </a:t>
            </a:r>
            <a:r>
              <a:rPr lang="en-GB" sz="1400" dirty="0" smtClean="0">
                <a:solidFill>
                  <a:schemeClr val="tx1">
                    <a:lumMod val="65000"/>
                    <a:lumOff val="35000"/>
                  </a:schemeClr>
                </a:solidFill>
                <a:cs typeface="Arial" panose="020B0604020202020204" pitchFamily="34" charset="0"/>
              </a:rPr>
              <a:t>€ </a:t>
            </a:r>
            <a:r>
              <a:rPr lang="en-GB" sz="1400" dirty="0" smtClean="0">
                <a:solidFill>
                  <a:schemeClr val="tx1">
                    <a:lumMod val="65000"/>
                    <a:lumOff val="35000"/>
                  </a:schemeClr>
                </a:solidFill>
              </a:rPr>
              <a:t>pour </a:t>
            </a:r>
            <a:r>
              <a:rPr lang="en-GB" sz="1400" dirty="0">
                <a:solidFill>
                  <a:schemeClr val="tx1">
                    <a:lumMod val="65000"/>
                    <a:lumOff val="35000"/>
                  </a:schemeClr>
                </a:solidFill>
              </a:rPr>
              <a:t>des </a:t>
            </a:r>
            <a:r>
              <a:rPr lang="en-GB" sz="1400" dirty="0" err="1">
                <a:solidFill>
                  <a:schemeClr val="tx1">
                    <a:lumMod val="65000"/>
                    <a:lumOff val="35000"/>
                  </a:schemeClr>
                </a:solidFill>
              </a:rPr>
              <a:t>mesures</a:t>
            </a:r>
            <a:r>
              <a:rPr lang="en-GB" sz="1400" dirty="0">
                <a:solidFill>
                  <a:schemeClr val="tx1">
                    <a:lumMod val="65000"/>
                    <a:lumOff val="35000"/>
                  </a:schemeClr>
                </a:solidFill>
              </a:rPr>
              <a:t> </a:t>
            </a:r>
            <a:r>
              <a:rPr lang="fr-FR" sz="1400" dirty="0">
                <a:solidFill>
                  <a:schemeClr val="tx1">
                    <a:lumMod val="65000"/>
                    <a:lumOff val="35000"/>
                  </a:schemeClr>
                </a:solidFill>
              </a:rPr>
              <a:t>de pilotage, de suivi et de soutien</a:t>
            </a:r>
            <a:endParaRPr lang="en-GB" sz="1400" dirty="0">
              <a:solidFill>
                <a:schemeClr val="tx1">
                  <a:lumMod val="65000"/>
                  <a:lumOff val="35000"/>
                </a:schemeClr>
              </a:solidFill>
            </a:endParaRPr>
          </a:p>
        </p:txBody>
      </p:sp>
      <p:sp>
        <p:nvSpPr>
          <p:cNvPr id="4" name="Rechteck 3"/>
          <p:cNvSpPr/>
          <p:nvPr/>
        </p:nvSpPr>
        <p:spPr>
          <a:xfrm>
            <a:off x="783337" y="984688"/>
            <a:ext cx="1533610" cy="369332"/>
          </a:xfrm>
          <a:prstGeom prst="rect">
            <a:avLst/>
          </a:prstGeom>
        </p:spPr>
        <p:txBody>
          <a:bodyPr wrap="square">
            <a:spAutoFit/>
          </a:bodyPr>
          <a:lstStyle/>
          <a:p>
            <a:r>
              <a:rPr lang="en-GB" b="1" dirty="0" err="1">
                <a:solidFill>
                  <a:schemeClr val="accent6">
                    <a:lumMod val="75000"/>
                  </a:schemeClr>
                </a:solidFill>
              </a:rPr>
              <a:t>Employeurs</a:t>
            </a:r>
            <a:endParaRPr lang="en-GB" b="1" dirty="0">
              <a:solidFill>
                <a:schemeClr val="accent6">
                  <a:lumMod val="75000"/>
                </a:schemeClr>
              </a:solidFill>
            </a:endParaRPr>
          </a:p>
        </p:txBody>
      </p:sp>
      <p:sp>
        <p:nvSpPr>
          <p:cNvPr id="6" name="Rechteck 5"/>
          <p:cNvSpPr/>
          <p:nvPr/>
        </p:nvSpPr>
        <p:spPr>
          <a:xfrm>
            <a:off x="6684047" y="984688"/>
            <a:ext cx="840281" cy="369332"/>
          </a:xfrm>
          <a:prstGeom prst="rect">
            <a:avLst/>
          </a:prstGeom>
        </p:spPr>
        <p:txBody>
          <a:bodyPr wrap="square">
            <a:spAutoFit/>
          </a:bodyPr>
          <a:lstStyle/>
          <a:p>
            <a:r>
              <a:rPr lang="en-GB" b="1" dirty="0" err="1">
                <a:solidFill>
                  <a:schemeClr val="accent6">
                    <a:lumMod val="75000"/>
                  </a:schemeClr>
                </a:solidFill>
              </a:rPr>
              <a:t>E</a:t>
            </a:r>
            <a:r>
              <a:rPr lang="en-GB" b="1" dirty="0" err="1" smtClean="0">
                <a:solidFill>
                  <a:schemeClr val="accent6">
                    <a:lumMod val="75000"/>
                  </a:schemeClr>
                </a:solidFill>
              </a:rPr>
              <a:t>tat</a:t>
            </a:r>
            <a:endParaRPr lang="en-GB" b="1" dirty="0">
              <a:solidFill>
                <a:schemeClr val="accent6">
                  <a:lumMod val="75000"/>
                </a:schemeClr>
              </a:solidFill>
            </a:endParaRPr>
          </a:p>
        </p:txBody>
      </p:sp>
      <p:sp>
        <p:nvSpPr>
          <p:cNvPr id="7" name="Textfeld 6"/>
          <p:cNvSpPr txBox="1"/>
          <p:nvPr/>
        </p:nvSpPr>
        <p:spPr>
          <a:xfrm>
            <a:off x="7092280" y="6252785"/>
            <a:ext cx="1978985" cy="553998"/>
          </a:xfrm>
          <a:prstGeom prst="rect">
            <a:avLst/>
          </a:prstGeom>
          <a:noFill/>
        </p:spPr>
        <p:txBody>
          <a:bodyPr wrap="square" rtlCol="0">
            <a:spAutoFit/>
          </a:bodyPr>
          <a:lstStyle/>
          <a:p>
            <a:pPr algn="r"/>
            <a:r>
              <a:rPr lang="en-GB" sz="1000" dirty="0" smtClean="0">
                <a:solidFill>
                  <a:schemeClr val="tx1">
                    <a:lumMod val="65000"/>
                    <a:lumOff val="35000"/>
                  </a:schemeClr>
                </a:solidFill>
              </a:rPr>
              <a:t>Sources: </a:t>
            </a:r>
            <a:r>
              <a:rPr lang="de-DE" altLang="de-DE" sz="1000" dirty="0">
                <a:solidFill>
                  <a:schemeClr val="tx1">
                    <a:lumMod val="65000"/>
                    <a:lumOff val="35000"/>
                  </a:schemeClr>
                </a:solidFill>
              </a:rPr>
              <a:t>BIBB Datenreport zum Berufsbildungsbericht </a:t>
            </a:r>
            <a:r>
              <a:rPr lang="de-DE" altLang="de-DE" sz="1000">
                <a:solidFill>
                  <a:schemeClr val="tx1">
                    <a:lumMod val="65000"/>
                    <a:lumOff val="35000"/>
                  </a:schemeClr>
                </a:solidFill>
              </a:rPr>
              <a:t>(</a:t>
            </a:r>
            <a:r>
              <a:rPr lang="de-DE" altLang="de-DE" sz="1000" smtClean="0">
                <a:solidFill>
                  <a:schemeClr val="tx1">
                    <a:lumMod val="65000"/>
                    <a:lumOff val="35000"/>
                  </a:schemeClr>
                </a:solidFill>
              </a:rPr>
              <a:t>2019),</a:t>
            </a:r>
            <a:endParaRPr lang="de-DE" altLang="de-DE" sz="1000" dirty="0">
              <a:solidFill>
                <a:schemeClr val="tx1">
                  <a:lumMod val="65000"/>
                  <a:lumOff val="35000"/>
                </a:schemeClr>
              </a:solidFill>
            </a:endParaRPr>
          </a:p>
          <a:p>
            <a:pPr algn="r"/>
            <a:r>
              <a:rPr lang="de-DE" altLang="de-DE" sz="1000" dirty="0">
                <a:solidFill>
                  <a:schemeClr val="tx1">
                    <a:lumMod val="65000"/>
                    <a:lumOff val="35000"/>
                  </a:schemeClr>
                </a:solidFill>
              </a:rPr>
              <a:t> </a:t>
            </a:r>
            <a:r>
              <a:rPr lang="en-GB" sz="1000" dirty="0" err="1">
                <a:solidFill>
                  <a:schemeClr val="tx1">
                    <a:lumMod val="65000"/>
                    <a:lumOff val="35000"/>
                  </a:schemeClr>
                </a:solidFill>
              </a:rPr>
              <a:t>Statistisches</a:t>
            </a:r>
            <a:r>
              <a:rPr lang="en-GB" sz="1000" dirty="0">
                <a:solidFill>
                  <a:schemeClr val="tx1">
                    <a:lumMod val="65000"/>
                    <a:lumOff val="35000"/>
                  </a:schemeClr>
                </a:solidFill>
              </a:rPr>
              <a:t> </a:t>
            </a:r>
            <a:r>
              <a:rPr lang="en-GB" sz="1000" dirty="0" err="1">
                <a:solidFill>
                  <a:schemeClr val="tx1">
                    <a:lumMod val="65000"/>
                    <a:lumOff val="35000"/>
                  </a:schemeClr>
                </a:solidFill>
              </a:rPr>
              <a:t>Bundesamt</a:t>
            </a:r>
            <a:endParaRPr lang="en-GB" sz="1000" dirty="0">
              <a:solidFill>
                <a:schemeClr val="tx1">
                  <a:lumMod val="65000"/>
                  <a:lumOff val="35000"/>
                </a:schemeClr>
              </a:solidFill>
            </a:endParaRPr>
          </a:p>
        </p:txBody>
      </p:sp>
      <p:pic>
        <p:nvPicPr>
          <p:cNvPr id="12" name="Picture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584170" y="572912"/>
            <a:ext cx="903562" cy="1001720"/>
          </a:xfrm>
          <a:prstGeom prst="rect">
            <a:avLst/>
          </a:prstGeom>
        </p:spPr>
      </p:pic>
      <p:pic>
        <p:nvPicPr>
          <p:cNvPr id="15" name="Picture 1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231676" y="846228"/>
            <a:ext cx="305021" cy="787396"/>
          </a:xfrm>
          <a:prstGeom prst="rect">
            <a:avLst/>
          </a:prstGeom>
        </p:spPr>
      </p:pic>
      <p:sp>
        <p:nvSpPr>
          <p:cNvPr id="16" name="Textfeld 15"/>
          <p:cNvSpPr txBox="1"/>
          <p:nvPr/>
        </p:nvSpPr>
        <p:spPr>
          <a:xfrm>
            <a:off x="22430" y="43902"/>
            <a:ext cx="5598208" cy="430887"/>
          </a:xfrm>
          <a:prstGeom prst="rect">
            <a:avLst/>
          </a:prstGeom>
          <a:noFill/>
        </p:spPr>
        <p:txBody>
          <a:bodyPr wrap="square" rtlCol="0">
            <a:spAutoFit/>
          </a:bodyPr>
          <a:lstStyle/>
          <a:p>
            <a:pPr>
              <a:spcAft>
                <a:spcPts val="300"/>
              </a:spcAft>
              <a:tabLst>
                <a:tab pos="539750" algn="l"/>
              </a:tabLst>
            </a:pPr>
            <a:r>
              <a:rPr lang="de-DE" sz="2200" b="1" dirty="0" smtClean="0">
                <a:solidFill>
                  <a:schemeClr val="bg1"/>
                </a:solidFill>
              </a:rPr>
              <a:t>1.d </a:t>
            </a:r>
            <a:r>
              <a:rPr lang="fr-FR" sz="2200" b="1" dirty="0">
                <a:solidFill>
                  <a:schemeClr val="bg1"/>
                </a:solidFill>
              </a:rPr>
              <a:t>Comment les coûts sont-ils répartis ?</a:t>
            </a:r>
          </a:p>
        </p:txBody>
      </p:sp>
      <p:pic>
        <p:nvPicPr>
          <p:cNvPr id="20" name="Picture 2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697362" y="801257"/>
            <a:ext cx="762214" cy="773375"/>
          </a:xfrm>
          <a:prstGeom prst="rect">
            <a:avLst/>
          </a:prstGeom>
          <a:scene3d>
            <a:camera prst="orthographicFront">
              <a:rot lat="0" lon="0" rev="0"/>
            </a:camera>
            <a:lightRig rig="threePt" dir="t"/>
          </a:scene3d>
        </p:spPr>
      </p:pic>
      <p:pic>
        <p:nvPicPr>
          <p:cNvPr id="10" name="Grafik 9"/>
          <p:cNvPicPr>
            <a:picLocks noChangeAspect="1"/>
          </p:cNvPicPr>
          <p:nvPr/>
        </p:nvPicPr>
        <p:blipFill>
          <a:blip r:embed="rId11"/>
          <a:stretch>
            <a:fillRect/>
          </a:stretch>
        </p:blipFill>
        <p:spPr>
          <a:xfrm rot="5400000">
            <a:off x="4496526" y="926310"/>
            <a:ext cx="256054" cy="8564527"/>
          </a:xfrm>
          <a:prstGeom prst="rect">
            <a:avLst/>
          </a:prstGeom>
        </p:spPr>
      </p:pic>
      <p:sp>
        <p:nvSpPr>
          <p:cNvPr id="21" name="Rechteck 20"/>
          <p:cNvSpPr/>
          <p:nvPr/>
        </p:nvSpPr>
        <p:spPr>
          <a:xfrm>
            <a:off x="1434805" y="5846890"/>
            <a:ext cx="1114536" cy="369332"/>
          </a:xfrm>
          <a:prstGeom prst="rect">
            <a:avLst/>
          </a:prstGeom>
        </p:spPr>
        <p:txBody>
          <a:bodyPr wrap="none">
            <a:spAutoFit/>
          </a:bodyPr>
          <a:lstStyle/>
          <a:p>
            <a:r>
              <a:rPr lang="de-DE" b="1" dirty="0" err="1" smtClean="0">
                <a:solidFill>
                  <a:schemeClr val="accent6">
                    <a:lumMod val="75000"/>
                  </a:schemeClr>
                </a:solidFill>
              </a:rPr>
              <a:t>Apprentis</a:t>
            </a:r>
            <a:endParaRPr lang="de-DE" b="1" dirty="0">
              <a:solidFill>
                <a:schemeClr val="accent6">
                  <a:lumMod val="75000"/>
                </a:schemeClr>
              </a:solidFill>
            </a:endParaRPr>
          </a:p>
        </p:txBody>
      </p:sp>
      <p:pic>
        <p:nvPicPr>
          <p:cNvPr id="24" name="Picture 2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flipH="1">
            <a:off x="2716507" y="5459993"/>
            <a:ext cx="374159" cy="980226"/>
          </a:xfrm>
          <a:prstGeom prst="rect">
            <a:avLst/>
          </a:prstGeom>
        </p:spPr>
      </p:pic>
      <p:pic>
        <p:nvPicPr>
          <p:cNvPr id="25" name="Picture 2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159255" y="5463887"/>
            <a:ext cx="402554" cy="976332"/>
          </a:xfrm>
          <a:prstGeom prst="rect">
            <a:avLst/>
          </a:prstGeom>
        </p:spPr>
      </p:pic>
      <p:sp>
        <p:nvSpPr>
          <p:cNvPr id="26" name="Rechteck 25"/>
          <p:cNvSpPr/>
          <p:nvPr/>
        </p:nvSpPr>
        <p:spPr>
          <a:xfrm>
            <a:off x="3635897" y="5439834"/>
            <a:ext cx="3730587" cy="1010020"/>
          </a:xfrm>
          <a:prstGeom prst="rect">
            <a:avLst/>
          </a:prstGeom>
        </p:spPr>
        <p:txBody>
          <a:bodyPr wrap="square">
            <a:spAutoFit/>
          </a:bodyPr>
          <a:lstStyle/>
          <a:p>
            <a:pPr marL="173038" indent="-173038">
              <a:spcAft>
                <a:spcPts val="50"/>
              </a:spcAft>
              <a:buFont typeface="Arial" panose="020B0604020202020204" pitchFamily="34" charset="0"/>
              <a:buChar char="•"/>
            </a:pPr>
            <a:r>
              <a:rPr lang="fr-FR" sz="1400" b="1" dirty="0">
                <a:solidFill>
                  <a:srgbClr val="C00000"/>
                </a:solidFill>
              </a:rPr>
              <a:t>Reçoivent </a:t>
            </a:r>
            <a:r>
              <a:rPr lang="fr-FR" sz="1400" b="1" dirty="0">
                <a:solidFill>
                  <a:schemeClr val="tx1">
                    <a:lumMod val="65000"/>
                    <a:lumOff val="35000"/>
                  </a:schemeClr>
                </a:solidFill>
              </a:rPr>
              <a:t>une rémunération de formation moyenne d'environ 908 € bruts par mois (2018).</a:t>
            </a:r>
          </a:p>
          <a:p>
            <a:pPr marL="173038" indent="-173038">
              <a:spcBef>
                <a:spcPct val="20000"/>
              </a:spcBef>
              <a:spcAft>
                <a:spcPts val="600"/>
              </a:spcAft>
              <a:buFont typeface="Arial" panose="020B0604020202020204" pitchFamily="34" charset="0"/>
              <a:buChar char="•"/>
            </a:pPr>
            <a:r>
              <a:rPr lang="en-GB" sz="1400" dirty="0" err="1">
                <a:solidFill>
                  <a:schemeClr val="tx1">
                    <a:lumMod val="65000"/>
                    <a:lumOff val="35000"/>
                  </a:schemeClr>
                </a:solidFill>
              </a:rPr>
              <a:t>Visitent</a:t>
            </a:r>
            <a:r>
              <a:rPr lang="en-GB" sz="1400" dirty="0">
                <a:solidFill>
                  <a:schemeClr val="tx1">
                    <a:lumMod val="65000"/>
                    <a:lumOff val="35000"/>
                  </a:schemeClr>
                </a:solidFill>
              </a:rPr>
              <a:t> </a:t>
            </a:r>
            <a:r>
              <a:rPr lang="en-GB" sz="1400" b="1" dirty="0" err="1">
                <a:solidFill>
                  <a:srgbClr val="C00000"/>
                </a:solidFill>
              </a:rPr>
              <a:t>gratuitement</a:t>
            </a:r>
            <a:r>
              <a:rPr lang="en-GB" sz="1400" dirty="0">
                <a:solidFill>
                  <a:schemeClr val="tx1">
                    <a:lumMod val="65000"/>
                    <a:lumOff val="35000"/>
                  </a:schemeClr>
                </a:solidFill>
              </a:rPr>
              <a:t> </a:t>
            </a:r>
            <a:r>
              <a:rPr lang="en-GB" sz="1400" dirty="0" err="1">
                <a:solidFill>
                  <a:schemeClr val="tx1">
                    <a:lumMod val="65000"/>
                    <a:lumOff val="35000"/>
                  </a:schemeClr>
                </a:solidFill>
              </a:rPr>
              <a:t>l'école</a:t>
            </a:r>
            <a:r>
              <a:rPr lang="en-GB" sz="1400" dirty="0">
                <a:solidFill>
                  <a:schemeClr val="tx1">
                    <a:lumMod val="65000"/>
                    <a:lumOff val="35000"/>
                  </a:schemeClr>
                </a:solidFill>
              </a:rPr>
              <a:t> </a:t>
            </a:r>
            <a:r>
              <a:rPr lang="en-GB" sz="1400" dirty="0" err="1">
                <a:solidFill>
                  <a:schemeClr val="tx1">
                    <a:lumMod val="65000"/>
                    <a:lumOff val="35000"/>
                  </a:schemeClr>
                </a:solidFill>
              </a:rPr>
              <a:t>professionnelle</a:t>
            </a:r>
            <a:r>
              <a:rPr lang="en-GB" sz="1400" dirty="0" smtClean="0">
                <a:solidFill>
                  <a:schemeClr val="tx1">
                    <a:lumMod val="65000"/>
                    <a:lumOff val="35000"/>
                  </a:schemeClr>
                </a:solidFill>
              </a:rPr>
              <a:t>.</a:t>
            </a:r>
            <a:endParaRPr lang="en-GB" sz="1400" dirty="0">
              <a:solidFill>
                <a:schemeClr val="tx1">
                  <a:lumMod val="65000"/>
                  <a:lumOff val="35000"/>
                </a:schemeClr>
              </a:solidFill>
            </a:endParaRPr>
          </a:p>
        </p:txBody>
      </p:sp>
      <p:pic>
        <p:nvPicPr>
          <p:cNvPr id="18" name="Grafik 17"/>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323865" y="5358459"/>
            <a:ext cx="642078" cy="894326"/>
          </a:xfrm>
          <a:prstGeom prst="rect">
            <a:avLst/>
          </a:prstGeom>
        </p:spPr>
      </p:pic>
    </p:spTree>
    <p:extLst>
      <p:ext uri="{BB962C8B-B14F-4D97-AF65-F5344CB8AC3E}">
        <p14:creationId xmlns:p14="http://schemas.microsoft.com/office/powerpoint/2010/main" val="26213441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4" grpId="0"/>
      <p:bldP spid="6" grpId="0"/>
      <p:bldP spid="21" grpId="0"/>
      <p:bldP spid="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07504" y="2564904"/>
            <a:ext cx="8856984" cy="1892826"/>
          </a:xfrm>
          <a:prstGeom prst="rect">
            <a:avLst/>
          </a:prstGeom>
        </p:spPr>
        <p:txBody>
          <a:bodyPr wrap="square">
            <a:spAutoFit/>
          </a:bodyPr>
          <a:lstStyle/>
          <a:p>
            <a:pPr>
              <a:spcAft>
                <a:spcPts val="600"/>
              </a:spcAft>
            </a:pPr>
            <a:r>
              <a:rPr lang="en-GB" sz="2800" b="1" dirty="0" smtClean="0">
                <a:solidFill>
                  <a:schemeClr val="tx1">
                    <a:lumMod val="65000"/>
                    <a:lumOff val="35000"/>
                  </a:schemeClr>
                </a:solidFill>
              </a:rPr>
              <a:t>2. </a:t>
            </a:r>
            <a:r>
              <a:rPr lang="fr-FR" sz="2800" b="1" dirty="0">
                <a:solidFill>
                  <a:schemeClr val="tx1">
                    <a:lumMod val="65000"/>
                    <a:lumOff val="35000"/>
                  </a:schemeClr>
                </a:solidFill>
              </a:rPr>
              <a:t>Vue d'ensemble des types de coûts et de rendements</a:t>
            </a:r>
            <a:endParaRPr lang="en-GB" sz="2800" b="1" dirty="0">
              <a:solidFill>
                <a:schemeClr val="tx1">
                  <a:lumMod val="65000"/>
                  <a:lumOff val="35000"/>
                </a:schemeClr>
              </a:solidFill>
            </a:endParaRPr>
          </a:p>
          <a:p>
            <a:pPr>
              <a:tabLst>
                <a:tab pos="352425" algn="l"/>
              </a:tabLst>
            </a:pPr>
            <a:r>
              <a:rPr lang="en-GB" sz="2800" dirty="0" smtClean="0">
                <a:solidFill>
                  <a:schemeClr val="tx1">
                    <a:lumMod val="65000"/>
                    <a:lumOff val="35000"/>
                  </a:schemeClr>
                </a:solidFill>
              </a:rPr>
              <a:t>	a</a:t>
            </a:r>
            <a:r>
              <a:rPr lang="en-GB" sz="2800" dirty="0">
                <a:solidFill>
                  <a:schemeClr val="tx1">
                    <a:lumMod val="65000"/>
                    <a:lumOff val="35000"/>
                  </a:schemeClr>
                </a:solidFill>
              </a:rPr>
              <a:t>) </a:t>
            </a:r>
            <a:r>
              <a:rPr lang="fr-FR" sz="2800" dirty="0">
                <a:solidFill>
                  <a:schemeClr val="tx1">
                    <a:lumMod val="65000"/>
                    <a:lumOff val="35000"/>
                  </a:schemeClr>
                </a:solidFill>
              </a:rPr>
              <a:t>Quels sont les coûts bruts engendrés par les apprentis?</a:t>
            </a:r>
          </a:p>
          <a:p>
            <a:pPr>
              <a:tabLst>
                <a:tab pos="352425" algn="l"/>
              </a:tabLst>
            </a:pPr>
            <a:r>
              <a:rPr lang="en-GB" sz="2800" dirty="0" smtClean="0">
                <a:solidFill>
                  <a:schemeClr val="tx1">
                    <a:lumMod val="65000"/>
                    <a:lumOff val="35000"/>
                  </a:schemeClr>
                </a:solidFill>
              </a:rPr>
              <a:t>	b</a:t>
            </a:r>
            <a:r>
              <a:rPr lang="en-GB" sz="2800" dirty="0">
                <a:solidFill>
                  <a:schemeClr val="tx1">
                    <a:lumMod val="65000"/>
                    <a:lumOff val="35000"/>
                  </a:schemeClr>
                </a:solidFill>
              </a:rPr>
              <a:t>) </a:t>
            </a:r>
            <a:r>
              <a:rPr lang="fr-FR" sz="2800" dirty="0">
                <a:solidFill>
                  <a:schemeClr val="tx1">
                    <a:lumMod val="65000"/>
                    <a:lumOff val="35000"/>
                  </a:schemeClr>
                </a:solidFill>
              </a:rPr>
              <a:t>D’où proviennent les </a:t>
            </a:r>
            <a:r>
              <a:rPr lang="fr-FR" sz="2800" dirty="0" smtClean="0">
                <a:solidFill>
                  <a:schemeClr val="tx1">
                    <a:lumMod val="65000"/>
                    <a:lumOff val="35000"/>
                  </a:schemeClr>
                </a:solidFill>
              </a:rPr>
              <a:t>rendements?</a:t>
            </a:r>
            <a:endParaRPr lang="fr-FR" sz="2800" dirty="0">
              <a:solidFill>
                <a:schemeClr val="tx1">
                  <a:lumMod val="65000"/>
                  <a:lumOff val="35000"/>
                </a:schemeClr>
              </a:solidFill>
            </a:endParaRPr>
          </a:p>
          <a:p>
            <a:endParaRPr lang="en-GB" sz="2800" b="1" dirty="0">
              <a:solidFill>
                <a:schemeClr val="tx1">
                  <a:lumMod val="65000"/>
                  <a:lumOff val="35000"/>
                </a:schemeClr>
              </a:solidFill>
            </a:endParaRPr>
          </a:p>
        </p:txBody>
      </p:sp>
    </p:spTree>
    <p:extLst>
      <p:ext uri="{BB962C8B-B14F-4D97-AF65-F5344CB8AC3E}">
        <p14:creationId xmlns:p14="http://schemas.microsoft.com/office/powerpoint/2010/main" val="25131368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Gerader Verbinder 5"/>
          <p:cNvCxnSpPr/>
          <p:nvPr/>
        </p:nvCxnSpPr>
        <p:spPr>
          <a:xfrm flipH="1">
            <a:off x="5544952" y="1690649"/>
            <a:ext cx="1898" cy="337874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44" name="Line 16"/>
          <p:cNvSpPr>
            <a:spLocks noChangeShapeType="1"/>
          </p:cNvSpPr>
          <p:nvPr/>
        </p:nvSpPr>
        <p:spPr bwMode="auto">
          <a:xfrm flipH="1">
            <a:off x="3424151" y="1691663"/>
            <a:ext cx="7937" cy="3558128"/>
          </a:xfrm>
          <a:prstGeom prst="line">
            <a:avLst/>
          </a:prstGeom>
          <a:noFill/>
          <a:ln w="9360" cap="sq">
            <a:solidFill>
              <a:srgbClr val="C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33" name="Rectangle 4"/>
          <p:cNvSpPr>
            <a:spLocks noChangeArrowheads="1"/>
          </p:cNvSpPr>
          <p:nvPr/>
        </p:nvSpPr>
        <p:spPr bwMode="auto">
          <a:xfrm>
            <a:off x="6453188" y="6477000"/>
            <a:ext cx="2690812"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grpSp>
        <p:nvGrpSpPr>
          <p:cNvPr id="23562" name="Group 10"/>
          <p:cNvGrpSpPr>
            <a:grpSpLocks/>
          </p:cNvGrpSpPr>
          <p:nvPr/>
        </p:nvGrpSpPr>
        <p:grpSpPr bwMode="auto">
          <a:xfrm>
            <a:off x="1360488" y="967780"/>
            <a:ext cx="6391275" cy="725487"/>
            <a:chOff x="857" y="981"/>
            <a:chExt cx="4026" cy="457"/>
          </a:xfrm>
        </p:grpSpPr>
        <p:sp>
          <p:nvSpPr>
            <p:cNvPr id="22570" name="Line 11"/>
            <p:cNvSpPr>
              <a:spLocks noChangeShapeType="1"/>
            </p:cNvSpPr>
            <p:nvPr/>
          </p:nvSpPr>
          <p:spPr bwMode="auto">
            <a:xfrm>
              <a:off x="2880" y="981"/>
              <a:ext cx="0" cy="450"/>
            </a:xfrm>
            <a:prstGeom prst="line">
              <a:avLst/>
            </a:prstGeom>
            <a:noFill/>
            <a:ln w="9360" cap="sq">
              <a:solidFill>
                <a:srgbClr val="000099"/>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71" name="Line 12"/>
            <p:cNvSpPr>
              <a:spLocks noChangeShapeType="1"/>
            </p:cNvSpPr>
            <p:nvPr/>
          </p:nvSpPr>
          <p:spPr bwMode="auto">
            <a:xfrm>
              <a:off x="857" y="1439"/>
              <a:ext cx="4026" cy="0"/>
            </a:xfrm>
            <a:prstGeom prst="line">
              <a:avLst/>
            </a:prstGeom>
            <a:noFill/>
            <a:ln w="9360" cap="sq">
              <a:solidFill>
                <a:srgbClr val="000099"/>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sp>
        <p:nvSpPr>
          <p:cNvPr id="22563" name="Line 14"/>
          <p:cNvSpPr>
            <a:spLocks noChangeShapeType="1"/>
          </p:cNvSpPr>
          <p:nvPr/>
        </p:nvSpPr>
        <p:spPr bwMode="auto">
          <a:xfrm flipV="1">
            <a:off x="1348305" y="1695526"/>
            <a:ext cx="6249" cy="3245642"/>
          </a:xfrm>
          <a:prstGeom prst="line">
            <a:avLst/>
          </a:prstGeom>
          <a:noFill/>
          <a:ln w="9360" cap="sq">
            <a:solidFill>
              <a:srgbClr val="C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66" name="Rectangle 17"/>
          <p:cNvSpPr>
            <a:spLocks noChangeArrowheads="1"/>
          </p:cNvSpPr>
          <p:nvPr/>
        </p:nvSpPr>
        <p:spPr bwMode="auto">
          <a:xfrm>
            <a:off x="467306" y="1931012"/>
            <a:ext cx="1751013" cy="918791"/>
          </a:xfrm>
          <a:prstGeom prst="rect">
            <a:avLst/>
          </a:prstGeom>
          <a:solidFill>
            <a:schemeClr val="accent6">
              <a:lumMod val="20000"/>
              <a:lumOff val="80000"/>
            </a:schemeClr>
          </a:solidFill>
          <a:ln w="19080" cap="sq">
            <a:solidFill>
              <a:schemeClr val="accent6">
                <a:lumMod val="75000"/>
              </a:schemeClr>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Aft>
                <a:spcPts val="200"/>
              </a:spcAft>
              <a:buClrTx/>
              <a:buFontTx/>
              <a:buNone/>
            </a:pPr>
            <a:r>
              <a:rPr lang="en-GB" altLang="de-DE" sz="1400" b="1" dirty="0" err="1" smtClean="0">
                <a:solidFill>
                  <a:schemeClr val="bg2">
                    <a:lumMod val="25000"/>
                  </a:schemeClr>
                </a:solidFill>
                <a:cs typeface="Arial" charset="0"/>
              </a:rPr>
              <a:t>Frais</a:t>
            </a:r>
            <a:r>
              <a:rPr lang="en-GB" altLang="de-DE" sz="1400" b="1" dirty="0" smtClean="0">
                <a:solidFill>
                  <a:schemeClr val="bg2">
                    <a:lumMod val="25000"/>
                  </a:schemeClr>
                </a:solidFill>
                <a:cs typeface="Arial" charset="0"/>
              </a:rPr>
              <a:t> de personnel </a:t>
            </a:r>
          </a:p>
          <a:p>
            <a:pPr algn="ctr" eaLnBrk="1" hangingPunct="1">
              <a:spcAft>
                <a:spcPts val="200"/>
              </a:spcAft>
              <a:buClrTx/>
              <a:buFontTx/>
              <a:buNone/>
            </a:pPr>
            <a:r>
              <a:rPr lang="en-GB" altLang="de-DE" sz="1400" b="1" dirty="0">
                <a:solidFill>
                  <a:schemeClr val="bg2">
                    <a:lumMod val="25000"/>
                  </a:schemeClr>
                </a:solidFill>
                <a:cs typeface="Arial" charset="0"/>
              </a:rPr>
              <a:t>d</a:t>
            </a:r>
            <a:r>
              <a:rPr lang="en-GB" altLang="de-DE" sz="1400" b="1" dirty="0" smtClean="0">
                <a:solidFill>
                  <a:schemeClr val="bg2">
                    <a:lumMod val="25000"/>
                  </a:schemeClr>
                </a:solidFill>
                <a:cs typeface="Arial" charset="0"/>
              </a:rPr>
              <a:t>es </a:t>
            </a:r>
            <a:r>
              <a:rPr lang="en-GB" altLang="de-DE" sz="1400" b="1" dirty="0" err="1" smtClean="0">
                <a:solidFill>
                  <a:schemeClr val="bg2">
                    <a:lumMod val="25000"/>
                  </a:schemeClr>
                </a:solidFill>
                <a:cs typeface="Arial" charset="0"/>
              </a:rPr>
              <a:t>apprentis</a:t>
            </a:r>
            <a:endParaRPr lang="en-GB" altLang="de-DE" sz="1400" b="1" dirty="0" smtClean="0">
              <a:solidFill>
                <a:schemeClr val="bg2">
                  <a:lumMod val="25000"/>
                </a:schemeClr>
              </a:solidFill>
              <a:cs typeface="Arial" charset="0"/>
            </a:endParaRPr>
          </a:p>
          <a:p>
            <a:pPr algn="ctr" eaLnBrk="1" hangingPunct="1">
              <a:spcAft>
                <a:spcPts val="200"/>
              </a:spcAft>
              <a:buClrTx/>
              <a:buFontTx/>
              <a:buNone/>
            </a:pPr>
            <a:r>
              <a:rPr lang="en-GB" altLang="de-DE" sz="1400" b="1" dirty="0" smtClean="0">
                <a:solidFill>
                  <a:schemeClr val="bg2">
                    <a:lumMod val="25000"/>
                  </a:schemeClr>
                </a:solidFill>
                <a:cs typeface="Arial" charset="0"/>
              </a:rPr>
              <a:t>(~ 62 %)</a:t>
            </a:r>
            <a:endParaRPr lang="en-GB" altLang="de-DE" sz="1400" b="1" dirty="0">
              <a:solidFill>
                <a:schemeClr val="bg2">
                  <a:lumMod val="25000"/>
                </a:schemeClr>
              </a:solidFill>
              <a:cs typeface="Arial" charset="0"/>
            </a:endParaRPr>
          </a:p>
        </p:txBody>
      </p:sp>
      <p:sp>
        <p:nvSpPr>
          <p:cNvPr id="22567" name="Rectangle 18"/>
          <p:cNvSpPr>
            <a:spLocks noChangeArrowheads="1"/>
          </p:cNvSpPr>
          <p:nvPr/>
        </p:nvSpPr>
        <p:spPr bwMode="auto">
          <a:xfrm>
            <a:off x="467306" y="3053208"/>
            <a:ext cx="1744663" cy="742950"/>
          </a:xfrm>
          <a:prstGeom prst="rect">
            <a:avLst/>
          </a:prstGeom>
          <a:solidFill>
            <a:schemeClr val="accent6">
              <a:lumMod val="20000"/>
              <a:lumOff val="80000"/>
            </a:schemeClr>
          </a:solidFill>
          <a:ln w="9525">
            <a:solidFill>
              <a:schemeClr val="accent6">
                <a:lumMod val="75000"/>
              </a:schemeClr>
            </a:solidFill>
            <a:round/>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spcAft>
                <a:spcPts val="200"/>
              </a:spcAft>
              <a:buClrTx/>
              <a:buFontTx/>
              <a:buNone/>
            </a:pPr>
            <a:r>
              <a:rPr lang="en-GB" altLang="de-DE" sz="1400" dirty="0" err="1" smtClean="0">
                <a:solidFill>
                  <a:schemeClr val="bg2">
                    <a:lumMod val="25000"/>
                  </a:schemeClr>
                </a:solidFill>
                <a:cs typeface="Arial" charset="0"/>
              </a:rPr>
              <a:t>Rémunération</a:t>
            </a:r>
            <a:r>
              <a:rPr lang="en-GB" altLang="de-DE" sz="1400" dirty="0" smtClean="0">
                <a:solidFill>
                  <a:schemeClr val="bg2">
                    <a:lumMod val="25000"/>
                  </a:schemeClr>
                </a:solidFill>
                <a:cs typeface="Arial" charset="0"/>
              </a:rPr>
              <a:t> de formation	</a:t>
            </a:r>
            <a:endParaRPr lang="en-GB" altLang="de-DE" sz="1400" dirty="0">
              <a:solidFill>
                <a:schemeClr val="bg2">
                  <a:lumMod val="25000"/>
                </a:schemeClr>
              </a:solidFill>
              <a:cs typeface="Arial" charset="0"/>
            </a:endParaRPr>
          </a:p>
        </p:txBody>
      </p:sp>
      <p:sp>
        <p:nvSpPr>
          <p:cNvPr id="22568" name="Rectangle 19"/>
          <p:cNvSpPr>
            <a:spLocks noChangeArrowheads="1"/>
          </p:cNvSpPr>
          <p:nvPr/>
        </p:nvSpPr>
        <p:spPr bwMode="auto">
          <a:xfrm>
            <a:off x="467306" y="3994595"/>
            <a:ext cx="1751013" cy="669354"/>
          </a:xfrm>
          <a:prstGeom prst="rect">
            <a:avLst/>
          </a:prstGeom>
          <a:solidFill>
            <a:schemeClr val="accent6">
              <a:lumMod val="20000"/>
              <a:lumOff val="80000"/>
            </a:schemeClr>
          </a:solidFill>
          <a:ln w="9525">
            <a:solidFill>
              <a:schemeClr val="accent6">
                <a:lumMod val="75000"/>
              </a:schemeClr>
            </a:solidFill>
            <a:round/>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400" dirty="0" err="1" smtClean="0">
                <a:solidFill>
                  <a:schemeClr val="bg2">
                    <a:lumMod val="25000"/>
                  </a:schemeClr>
                </a:solidFill>
                <a:cs typeface="Arial" charset="0"/>
              </a:rPr>
              <a:t>Prestations</a:t>
            </a:r>
            <a:r>
              <a:rPr lang="en-GB" altLang="de-DE" sz="1400" dirty="0" smtClean="0">
                <a:solidFill>
                  <a:schemeClr val="bg2">
                    <a:lumMod val="25000"/>
                  </a:schemeClr>
                </a:solidFill>
                <a:cs typeface="Arial" charset="0"/>
              </a:rPr>
              <a:t> </a:t>
            </a:r>
            <a:r>
              <a:rPr lang="en-GB" altLang="de-DE" sz="1400" dirty="0" err="1" smtClean="0">
                <a:solidFill>
                  <a:schemeClr val="bg2">
                    <a:lumMod val="25000"/>
                  </a:schemeClr>
                </a:solidFill>
                <a:cs typeface="Arial" charset="0"/>
              </a:rPr>
              <a:t>sociales</a:t>
            </a:r>
            <a:r>
              <a:rPr lang="en-GB" altLang="de-DE" sz="1400" dirty="0" smtClean="0">
                <a:solidFill>
                  <a:schemeClr val="bg2">
                    <a:lumMod val="25000"/>
                  </a:schemeClr>
                </a:solidFill>
                <a:cs typeface="Arial" charset="0"/>
              </a:rPr>
              <a:t> </a:t>
            </a:r>
            <a:r>
              <a:rPr lang="en-GB" altLang="de-DE" sz="1400" dirty="0" err="1" smtClean="0">
                <a:solidFill>
                  <a:schemeClr val="bg2">
                    <a:lumMod val="25000"/>
                  </a:schemeClr>
                </a:solidFill>
                <a:cs typeface="Arial" charset="0"/>
              </a:rPr>
              <a:t>tarifaires</a:t>
            </a:r>
            <a:endParaRPr lang="en-GB" altLang="de-DE" sz="1400" dirty="0">
              <a:solidFill>
                <a:schemeClr val="bg2">
                  <a:lumMod val="25000"/>
                </a:schemeClr>
              </a:solidFill>
              <a:cs typeface="Arial" charset="0"/>
            </a:endParaRPr>
          </a:p>
        </p:txBody>
      </p:sp>
      <p:sp>
        <p:nvSpPr>
          <p:cNvPr id="22569" name="Rectangle 20"/>
          <p:cNvSpPr>
            <a:spLocks noChangeArrowheads="1"/>
          </p:cNvSpPr>
          <p:nvPr/>
        </p:nvSpPr>
        <p:spPr bwMode="auto">
          <a:xfrm>
            <a:off x="467306" y="4870557"/>
            <a:ext cx="1744663" cy="731838"/>
          </a:xfrm>
          <a:prstGeom prst="rect">
            <a:avLst/>
          </a:prstGeom>
          <a:solidFill>
            <a:schemeClr val="accent6">
              <a:lumMod val="20000"/>
              <a:lumOff val="80000"/>
            </a:schemeClr>
          </a:solidFill>
          <a:ln w="9525">
            <a:solidFill>
              <a:schemeClr val="accent6">
                <a:lumMod val="75000"/>
              </a:schemeClr>
            </a:solidFill>
            <a:round/>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400" dirty="0" err="1" smtClean="0">
                <a:solidFill>
                  <a:schemeClr val="bg2">
                    <a:lumMod val="25000"/>
                  </a:schemeClr>
                </a:solidFill>
                <a:cs typeface="Arial" charset="0"/>
              </a:rPr>
              <a:t>Prestations</a:t>
            </a:r>
            <a:r>
              <a:rPr lang="en-GB" altLang="de-DE" sz="1400" dirty="0" smtClean="0">
                <a:solidFill>
                  <a:schemeClr val="bg2">
                    <a:lumMod val="25000"/>
                  </a:schemeClr>
                </a:solidFill>
                <a:cs typeface="Arial" charset="0"/>
              </a:rPr>
              <a:t> </a:t>
            </a:r>
            <a:r>
              <a:rPr lang="en-GB" altLang="de-DE" sz="1400" dirty="0" err="1" smtClean="0">
                <a:solidFill>
                  <a:schemeClr val="bg2">
                    <a:lumMod val="25000"/>
                  </a:schemeClr>
                </a:solidFill>
                <a:cs typeface="Arial" charset="0"/>
              </a:rPr>
              <a:t>sociales</a:t>
            </a:r>
            <a:r>
              <a:rPr lang="en-GB" altLang="de-DE" sz="1400" dirty="0" smtClean="0">
                <a:solidFill>
                  <a:schemeClr val="bg2">
                    <a:lumMod val="25000"/>
                  </a:schemeClr>
                </a:solidFill>
                <a:cs typeface="Arial" charset="0"/>
              </a:rPr>
              <a:t> </a:t>
            </a:r>
            <a:r>
              <a:rPr lang="en-GB" altLang="de-DE" sz="1400" dirty="0" err="1" smtClean="0">
                <a:solidFill>
                  <a:schemeClr val="bg2">
                    <a:lumMod val="25000"/>
                  </a:schemeClr>
                </a:solidFill>
                <a:cs typeface="Arial" charset="0"/>
              </a:rPr>
              <a:t>volontaires</a:t>
            </a:r>
            <a:endParaRPr lang="en-GB" altLang="de-DE" sz="1400" dirty="0">
              <a:solidFill>
                <a:schemeClr val="bg2">
                  <a:lumMod val="25000"/>
                </a:schemeClr>
              </a:solidFill>
              <a:cs typeface="Arial" charset="0"/>
            </a:endParaRPr>
          </a:p>
        </p:txBody>
      </p:sp>
      <p:sp>
        <p:nvSpPr>
          <p:cNvPr id="22559" name="Rectangle 23"/>
          <p:cNvSpPr>
            <a:spLocks noChangeArrowheads="1"/>
          </p:cNvSpPr>
          <p:nvPr/>
        </p:nvSpPr>
        <p:spPr bwMode="auto">
          <a:xfrm>
            <a:off x="2521116" y="1938455"/>
            <a:ext cx="1851025" cy="911348"/>
          </a:xfrm>
          <a:prstGeom prst="rect">
            <a:avLst/>
          </a:prstGeom>
          <a:solidFill>
            <a:schemeClr val="accent6">
              <a:lumMod val="20000"/>
              <a:lumOff val="80000"/>
            </a:schemeClr>
          </a:solidFill>
          <a:ln w="19080" cap="sq">
            <a:solidFill>
              <a:schemeClr val="accent3">
                <a:lumMod val="75000"/>
              </a:schemeClr>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75"/>
              </a:spcBef>
              <a:spcAft>
                <a:spcPts val="200"/>
              </a:spcAft>
              <a:buClrTx/>
              <a:buFontTx/>
              <a:buNone/>
            </a:pPr>
            <a:r>
              <a:rPr lang="en-GB" altLang="de-DE" sz="1400" b="1" dirty="0" err="1" smtClean="0">
                <a:solidFill>
                  <a:schemeClr val="accent3">
                    <a:lumMod val="50000"/>
                  </a:schemeClr>
                </a:solidFill>
                <a:cs typeface="Arial" charset="0"/>
              </a:rPr>
              <a:t>Frais</a:t>
            </a:r>
            <a:r>
              <a:rPr lang="en-GB" altLang="de-DE" sz="1400" b="1" dirty="0" smtClean="0">
                <a:solidFill>
                  <a:schemeClr val="accent3">
                    <a:lumMod val="50000"/>
                  </a:schemeClr>
                </a:solidFill>
                <a:cs typeface="Arial" charset="0"/>
              </a:rPr>
              <a:t> de personnel</a:t>
            </a:r>
          </a:p>
          <a:p>
            <a:pPr algn="ctr" eaLnBrk="1" hangingPunct="1">
              <a:spcAft>
                <a:spcPts val="200"/>
              </a:spcAft>
              <a:buClrTx/>
              <a:buFontTx/>
              <a:buNone/>
            </a:pPr>
            <a:r>
              <a:rPr lang="en-GB" altLang="de-DE" sz="1400" b="1" dirty="0" smtClean="0">
                <a:solidFill>
                  <a:schemeClr val="accent3">
                    <a:lumMod val="50000"/>
                  </a:schemeClr>
                </a:solidFill>
                <a:cs typeface="Arial" charset="0"/>
              </a:rPr>
              <a:t> </a:t>
            </a:r>
            <a:r>
              <a:rPr lang="en-GB" altLang="de-DE" sz="1400" b="1" dirty="0">
                <a:solidFill>
                  <a:schemeClr val="accent3">
                    <a:lumMod val="50000"/>
                  </a:schemeClr>
                </a:solidFill>
                <a:cs typeface="Arial" charset="0"/>
              </a:rPr>
              <a:t>des </a:t>
            </a:r>
            <a:r>
              <a:rPr lang="en-GB" altLang="de-DE" sz="1400" b="1" dirty="0" err="1">
                <a:solidFill>
                  <a:schemeClr val="accent3">
                    <a:lumMod val="50000"/>
                  </a:schemeClr>
                </a:solidFill>
                <a:cs typeface="Arial" charset="0"/>
              </a:rPr>
              <a:t>Formateurs</a:t>
            </a:r>
            <a:r>
              <a:rPr lang="en-GB" altLang="de-DE" sz="1400" b="1" dirty="0">
                <a:solidFill>
                  <a:schemeClr val="accent3">
                    <a:lumMod val="50000"/>
                  </a:schemeClr>
                </a:solidFill>
                <a:cs typeface="Arial" charset="0"/>
              </a:rPr>
              <a:t> </a:t>
            </a:r>
          </a:p>
          <a:p>
            <a:pPr algn="ctr" eaLnBrk="1" hangingPunct="1">
              <a:spcAft>
                <a:spcPts val="200"/>
              </a:spcAft>
              <a:buClrTx/>
              <a:buFontTx/>
              <a:buNone/>
            </a:pPr>
            <a:r>
              <a:rPr lang="en-GB" altLang="de-DE" sz="1400" b="1" dirty="0" smtClean="0">
                <a:solidFill>
                  <a:schemeClr val="accent3">
                    <a:lumMod val="50000"/>
                  </a:schemeClr>
                </a:solidFill>
                <a:cs typeface="Arial" charset="0"/>
              </a:rPr>
              <a:t>(~ 23 %)</a:t>
            </a:r>
            <a:endParaRPr lang="en-GB" altLang="de-DE" sz="1400" b="1" dirty="0">
              <a:solidFill>
                <a:schemeClr val="accent3">
                  <a:lumMod val="50000"/>
                </a:schemeClr>
              </a:solidFill>
              <a:cs typeface="Arial" charset="0"/>
            </a:endParaRPr>
          </a:p>
        </p:txBody>
      </p:sp>
      <p:sp>
        <p:nvSpPr>
          <p:cNvPr id="22560" name="Rectangle 24"/>
          <p:cNvSpPr>
            <a:spLocks noChangeArrowheads="1"/>
          </p:cNvSpPr>
          <p:nvPr/>
        </p:nvSpPr>
        <p:spPr bwMode="auto">
          <a:xfrm>
            <a:off x="2521116" y="3059123"/>
            <a:ext cx="1851025" cy="753485"/>
          </a:xfrm>
          <a:prstGeom prst="rect">
            <a:avLst/>
          </a:prstGeom>
          <a:solidFill>
            <a:schemeClr val="accent6">
              <a:lumMod val="20000"/>
              <a:lumOff val="80000"/>
            </a:schemeClr>
          </a:solidFill>
          <a:ln w="12600" cap="sq">
            <a:solidFill>
              <a:schemeClr val="accent3">
                <a:lumMod val="75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Aft>
                <a:spcPts val="200"/>
              </a:spcAft>
              <a:buClrTx/>
              <a:buFontTx/>
              <a:buNone/>
            </a:pPr>
            <a:r>
              <a:rPr lang="en-GB" altLang="de-DE" sz="1400" dirty="0" err="1">
                <a:solidFill>
                  <a:schemeClr val="accent3">
                    <a:lumMod val="50000"/>
                  </a:schemeClr>
                </a:solidFill>
                <a:cs typeface="Arial" charset="0"/>
              </a:rPr>
              <a:t>Formateurs</a:t>
            </a:r>
            <a:r>
              <a:rPr lang="en-GB" altLang="de-DE" sz="1400" dirty="0">
                <a:solidFill>
                  <a:schemeClr val="accent3">
                    <a:lumMod val="50000"/>
                  </a:schemeClr>
                </a:solidFill>
                <a:cs typeface="Arial" charset="0"/>
              </a:rPr>
              <a:t> </a:t>
            </a:r>
          </a:p>
          <a:p>
            <a:pPr algn="ctr" eaLnBrk="1" hangingPunct="1">
              <a:spcAft>
                <a:spcPts val="200"/>
              </a:spcAft>
              <a:buClrTx/>
              <a:buFontTx/>
              <a:buNone/>
            </a:pPr>
            <a:r>
              <a:rPr lang="en-GB" altLang="de-DE" sz="1400" dirty="0" smtClean="0">
                <a:solidFill>
                  <a:schemeClr val="accent3">
                    <a:lumMod val="50000"/>
                  </a:schemeClr>
                </a:solidFill>
                <a:cs typeface="Arial" charset="0"/>
              </a:rPr>
              <a:t>   à </a:t>
            </a:r>
            <a:r>
              <a:rPr lang="en-GB" altLang="de-DE" sz="1400" dirty="0" err="1" smtClean="0">
                <a:solidFill>
                  <a:schemeClr val="accent3">
                    <a:lumMod val="50000"/>
                  </a:schemeClr>
                </a:solidFill>
                <a:cs typeface="Arial" charset="0"/>
              </a:rPr>
              <a:t>plein</a:t>
            </a:r>
            <a:r>
              <a:rPr lang="en-GB" altLang="de-DE" sz="1400" dirty="0" smtClean="0">
                <a:solidFill>
                  <a:schemeClr val="accent3">
                    <a:lumMod val="50000"/>
                  </a:schemeClr>
                </a:solidFill>
                <a:cs typeface="Arial" charset="0"/>
              </a:rPr>
              <a:t> temps	</a:t>
            </a:r>
            <a:endParaRPr lang="en-GB" altLang="de-DE" sz="1400" dirty="0">
              <a:solidFill>
                <a:schemeClr val="accent3">
                  <a:lumMod val="50000"/>
                </a:schemeClr>
              </a:solidFill>
              <a:cs typeface="Arial" charset="0"/>
            </a:endParaRPr>
          </a:p>
        </p:txBody>
      </p:sp>
      <p:sp>
        <p:nvSpPr>
          <p:cNvPr id="22561" name="Rectangle 25"/>
          <p:cNvSpPr>
            <a:spLocks noChangeArrowheads="1"/>
          </p:cNvSpPr>
          <p:nvPr/>
        </p:nvSpPr>
        <p:spPr bwMode="auto">
          <a:xfrm>
            <a:off x="2521116" y="4011732"/>
            <a:ext cx="1851025" cy="671669"/>
          </a:xfrm>
          <a:prstGeom prst="rect">
            <a:avLst/>
          </a:prstGeom>
          <a:solidFill>
            <a:schemeClr val="accent6">
              <a:lumMod val="20000"/>
              <a:lumOff val="80000"/>
            </a:schemeClr>
          </a:solidFill>
          <a:ln w="12600" cap="sq">
            <a:solidFill>
              <a:schemeClr val="accent3">
                <a:lumMod val="75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Aft>
                <a:spcPts val="200"/>
              </a:spcAft>
              <a:buClrTx/>
              <a:buFontTx/>
              <a:buNone/>
            </a:pPr>
            <a:r>
              <a:rPr lang="en-GB" altLang="de-DE" sz="1400" dirty="0" err="1">
                <a:solidFill>
                  <a:schemeClr val="accent3">
                    <a:lumMod val="50000"/>
                  </a:schemeClr>
                </a:solidFill>
                <a:cs typeface="Arial" charset="0"/>
              </a:rPr>
              <a:t>Formateurs</a:t>
            </a:r>
            <a:endParaRPr lang="en-GB" altLang="de-DE" sz="1400" dirty="0">
              <a:solidFill>
                <a:schemeClr val="accent3">
                  <a:lumMod val="50000"/>
                </a:schemeClr>
              </a:solidFill>
              <a:cs typeface="Arial" charset="0"/>
            </a:endParaRPr>
          </a:p>
          <a:p>
            <a:pPr algn="ctr" eaLnBrk="1" hangingPunct="1">
              <a:spcAft>
                <a:spcPts val="200"/>
              </a:spcAft>
              <a:buClrTx/>
              <a:buFontTx/>
              <a:buNone/>
            </a:pPr>
            <a:r>
              <a:rPr lang="en-GB" altLang="de-DE" sz="1400" dirty="0">
                <a:solidFill>
                  <a:schemeClr val="accent3">
                    <a:lumMod val="50000"/>
                  </a:schemeClr>
                </a:solidFill>
                <a:cs typeface="Arial" charset="0"/>
              </a:rPr>
              <a:t>à temps </a:t>
            </a:r>
            <a:r>
              <a:rPr lang="en-GB" altLang="de-DE" sz="1400" dirty="0" err="1">
                <a:solidFill>
                  <a:schemeClr val="accent3">
                    <a:lumMod val="50000"/>
                  </a:schemeClr>
                </a:solidFill>
                <a:cs typeface="Arial" charset="0"/>
              </a:rPr>
              <a:t>partiel</a:t>
            </a:r>
            <a:endParaRPr lang="en-GB" altLang="de-DE" sz="1400" dirty="0">
              <a:solidFill>
                <a:schemeClr val="accent3">
                  <a:lumMod val="50000"/>
                </a:schemeClr>
              </a:solidFill>
              <a:cs typeface="Arial" charset="0"/>
            </a:endParaRPr>
          </a:p>
        </p:txBody>
      </p:sp>
      <p:sp>
        <p:nvSpPr>
          <p:cNvPr id="22562" name="Rectangle 26"/>
          <p:cNvSpPr>
            <a:spLocks noChangeArrowheads="1"/>
          </p:cNvSpPr>
          <p:nvPr/>
        </p:nvSpPr>
        <p:spPr bwMode="auto">
          <a:xfrm>
            <a:off x="2521116" y="4895305"/>
            <a:ext cx="1851025" cy="734369"/>
          </a:xfrm>
          <a:prstGeom prst="rect">
            <a:avLst/>
          </a:prstGeom>
          <a:solidFill>
            <a:schemeClr val="accent6">
              <a:lumMod val="20000"/>
              <a:lumOff val="80000"/>
            </a:schemeClr>
          </a:solidFill>
          <a:ln w="12600" cap="sq">
            <a:solidFill>
              <a:schemeClr val="accent3">
                <a:lumMod val="75000"/>
              </a:schemeClr>
            </a:solidFill>
            <a:miter lim="800000"/>
            <a:headEnd/>
            <a:tailEnd/>
          </a:ln>
          <a:effectLst/>
          <a:extLst/>
        </p:spPr>
        <p:txBody>
          <a:bodyPr lIns="90000" tIns="46800" rIns="90000" bIns="46800" anchor="ctr"/>
          <a:lstStyle/>
          <a:p>
            <a:pPr algn="ctr">
              <a:spcBef>
                <a:spcPts val="813"/>
              </a:spcBef>
              <a:spcAft>
                <a:spcPts val="2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de-DE" sz="1400" dirty="0" err="1">
                <a:solidFill>
                  <a:schemeClr val="accent3">
                    <a:lumMod val="50000"/>
                  </a:schemeClr>
                </a:solidFill>
                <a:latin typeface="Arial" charset="0"/>
                <a:cs typeface="Arial" charset="0"/>
              </a:rPr>
              <a:t>Formateurs</a:t>
            </a:r>
            <a:r>
              <a:rPr lang="en-GB" altLang="de-DE" sz="1400" dirty="0">
                <a:solidFill>
                  <a:schemeClr val="accent3">
                    <a:lumMod val="50000"/>
                  </a:schemeClr>
                </a:solidFill>
                <a:latin typeface="Arial" charset="0"/>
                <a:cs typeface="Arial" charset="0"/>
              </a:rPr>
              <a:t> </a:t>
            </a:r>
          </a:p>
          <a:p>
            <a:pPr algn="ctr">
              <a:spcAft>
                <a:spcPts val="2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de-DE" sz="1400" dirty="0">
                <a:solidFill>
                  <a:schemeClr val="accent3">
                    <a:lumMod val="50000"/>
                  </a:schemeClr>
                </a:solidFill>
                <a:latin typeface="Arial" charset="0"/>
                <a:cs typeface="Arial" charset="0"/>
              </a:rPr>
              <a:t>	</a:t>
            </a:r>
            <a:r>
              <a:rPr lang="en-GB" altLang="de-DE" sz="1400" dirty="0" err="1">
                <a:solidFill>
                  <a:schemeClr val="accent3">
                    <a:lumMod val="50000"/>
                  </a:schemeClr>
                </a:solidFill>
                <a:latin typeface="Arial" charset="0"/>
                <a:cs typeface="Arial" charset="0"/>
              </a:rPr>
              <a:t>externes</a:t>
            </a:r>
            <a:endParaRPr lang="en-GB" altLang="de-DE" sz="1400" dirty="0">
              <a:solidFill>
                <a:schemeClr val="accent3">
                  <a:lumMod val="50000"/>
                </a:schemeClr>
              </a:solidFill>
              <a:latin typeface="Arial" charset="0"/>
              <a:cs typeface="Arial" charset="0"/>
            </a:endParaRPr>
          </a:p>
        </p:txBody>
      </p:sp>
      <p:sp>
        <p:nvSpPr>
          <p:cNvPr id="22550" name="Line 28"/>
          <p:cNvSpPr>
            <a:spLocks noChangeShapeType="1"/>
          </p:cNvSpPr>
          <p:nvPr/>
        </p:nvSpPr>
        <p:spPr bwMode="auto">
          <a:xfrm>
            <a:off x="7748586" y="1699060"/>
            <a:ext cx="3174" cy="4466244"/>
          </a:xfrm>
          <a:prstGeom prst="line">
            <a:avLst/>
          </a:prstGeom>
          <a:noFill/>
          <a:ln w="9360" cap="sq">
            <a:solidFill>
              <a:srgbClr val="C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52" name="Rectangle 30"/>
          <p:cNvSpPr>
            <a:spLocks noChangeArrowheads="1"/>
          </p:cNvSpPr>
          <p:nvPr/>
        </p:nvSpPr>
        <p:spPr bwMode="auto">
          <a:xfrm>
            <a:off x="6801016" y="6050550"/>
            <a:ext cx="1870075" cy="546801"/>
          </a:xfrm>
          <a:prstGeom prst="rect">
            <a:avLst/>
          </a:prstGeom>
          <a:solidFill>
            <a:schemeClr val="accent6">
              <a:lumMod val="20000"/>
              <a:lumOff val="80000"/>
            </a:schemeClr>
          </a:solidFill>
          <a:ln w="9360" cap="sq">
            <a:solidFill>
              <a:schemeClr val="accent5">
                <a:lumMod val="75000"/>
              </a:schemeClr>
            </a:solidFill>
            <a:miter lim="800000"/>
            <a:headEnd/>
            <a:tailEnd/>
          </a:ln>
          <a:effectLst/>
          <a:extLst/>
        </p:spPr>
        <p:txBody>
          <a:bodyPr wrap="none" lIns="36000" tIns="36000" rIns="36000" bIns="36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buClrTx/>
              <a:buFontTx/>
              <a:buNone/>
            </a:pPr>
            <a:endParaRPr lang="en-GB" altLang="de-DE" sz="300" b="1" dirty="0" smtClean="0">
              <a:solidFill>
                <a:srgbClr val="003399"/>
              </a:solidFill>
              <a:cs typeface="Arial" charset="0"/>
            </a:endParaRPr>
          </a:p>
          <a:p>
            <a:pPr algn="ctr" eaLnBrk="1" hangingPunct="1">
              <a:buClrTx/>
              <a:buFontTx/>
              <a:buNone/>
            </a:pPr>
            <a:r>
              <a:rPr lang="fr-FR" altLang="de-DE" sz="1400" dirty="0">
                <a:solidFill>
                  <a:schemeClr val="accent5">
                    <a:lumMod val="50000"/>
                  </a:schemeClr>
                </a:solidFill>
                <a:cs typeface="Arial" charset="0"/>
              </a:rPr>
              <a:t>Frais de </a:t>
            </a:r>
            <a:r>
              <a:rPr lang="fr-FR" altLang="de-DE" sz="1400" dirty="0" smtClean="0">
                <a:solidFill>
                  <a:schemeClr val="accent5">
                    <a:lumMod val="50000"/>
                  </a:schemeClr>
                </a:solidFill>
                <a:cs typeface="Arial" charset="0"/>
              </a:rPr>
              <a:t>chambre</a:t>
            </a:r>
          </a:p>
          <a:p>
            <a:pPr algn="ctr" eaLnBrk="1" hangingPunct="1">
              <a:buClrTx/>
              <a:buFontTx/>
              <a:buNone/>
            </a:pPr>
            <a:r>
              <a:rPr lang="fr-FR" altLang="de-DE" sz="1400" dirty="0" smtClean="0">
                <a:solidFill>
                  <a:schemeClr val="accent5">
                    <a:lumMod val="50000"/>
                  </a:schemeClr>
                </a:solidFill>
                <a:cs typeface="Arial" charset="0"/>
              </a:rPr>
              <a:t> </a:t>
            </a:r>
            <a:r>
              <a:rPr lang="fr-FR" altLang="de-DE" sz="1400" dirty="0">
                <a:solidFill>
                  <a:schemeClr val="accent5">
                    <a:lumMod val="50000"/>
                  </a:schemeClr>
                </a:solidFill>
                <a:cs typeface="Arial" charset="0"/>
              </a:rPr>
              <a:t>et d'examen</a:t>
            </a:r>
          </a:p>
        </p:txBody>
      </p:sp>
      <p:sp>
        <p:nvSpPr>
          <p:cNvPr id="22553" name="Rectangle 31"/>
          <p:cNvSpPr>
            <a:spLocks noChangeArrowheads="1"/>
          </p:cNvSpPr>
          <p:nvPr/>
        </p:nvSpPr>
        <p:spPr bwMode="auto">
          <a:xfrm>
            <a:off x="6797675" y="1939648"/>
            <a:ext cx="1851025" cy="911347"/>
          </a:xfrm>
          <a:prstGeom prst="rect">
            <a:avLst/>
          </a:prstGeom>
          <a:solidFill>
            <a:schemeClr val="accent6">
              <a:lumMod val="20000"/>
              <a:lumOff val="80000"/>
            </a:schemeClr>
          </a:solidFill>
          <a:ln w="19080" cap="sq">
            <a:solidFill>
              <a:schemeClr val="accent5">
                <a:lumMod val="75000"/>
              </a:schemeClr>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75"/>
              </a:spcBef>
              <a:buClrTx/>
              <a:buFontTx/>
              <a:buNone/>
            </a:pPr>
            <a:r>
              <a:rPr lang="en-GB" altLang="de-DE" sz="1400" b="1" dirty="0" err="1" smtClean="0">
                <a:solidFill>
                  <a:schemeClr val="accent5">
                    <a:lumMod val="50000"/>
                  </a:schemeClr>
                </a:solidFill>
                <a:cs typeface="Arial" charset="0"/>
              </a:rPr>
              <a:t>Autres</a:t>
            </a:r>
            <a:r>
              <a:rPr lang="en-GB" altLang="de-DE" sz="1400" b="1" dirty="0" smtClean="0">
                <a:solidFill>
                  <a:schemeClr val="accent5">
                    <a:lumMod val="50000"/>
                  </a:schemeClr>
                </a:solidFill>
                <a:cs typeface="Arial" charset="0"/>
              </a:rPr>
              <a:t> </a:t>
            </a:r>
            <a:r>
              <a:rPr lang="en-GB" altLang="de-DE" sz="1400" b="1" dirty="0" err="1" smtClean="0">
                <a:solidFill>
                  <a:schemeClr val="accent5">
                    <a:lumMod val="50000"/>
                  </a:schemeClr>
                </a:solidFill>
                <a:cs typeface="Arial" charset="0"/>
              </a:rPr>
              <a:t>frais</a:t>
            </a:r>
            <a:endParaRPr lang="en-GB" altLang="de-DE" sz="1400" b="1" dirty="0" smtClean="0">
              <a:solidFill>
                <a:schemeClr val="accent5">
                  <a:lumMod val="50000"/>
                </a:schemeClr>
              </a:solidFill>
              <a:cs typeface="Arial" charset="0"/>
            </a:endParaRPr>
          </a:p>
          <a:p>
            <a:pPr algn="ctr" eaLnBrk="1" hangingPunct="1">
              <a:spcBef>
                <a:spcPts val="875"/>
              </a:spcBef>
              <a:buClrTx/>
              <a:buFontTx/>
              <a:buNone/>
            </a:pPr>
            <a:r>
              <a:rPr lang="en-GB" altLang="de-DE" sz="1400" b="1" dirty="0" smtClean="0">
                <a:solidFill>
                  <a:schemeClr val="accent5">
                    <a:lumMod val="50000"/>
                  </a:schemeClr>
                </a:solidFill>
                <a:cs typeface="Arial" charset="0"/>
              </a:rPr>
              <a:t>(~ 10 %)</a:t>
            </a:r>
            <a:endParaRPr lang="en-GB" altLang="de-DE" sz="1400" b="1" dirty="0">
              <a:solidFill>
                <a:schemeClr val="accent5">
                  <a:lumMod val="50000"/>
                </a:schemeClr>
              </a:solidFill>
              <a:cs typeface="Arial" charset="0"/>
            </a:endParaRPr>
          </a:p>
        </p:txBody>
      </p:sp>
      <p:sp>
        <p:nvSpPr>
          <p:cNvPr id="22554" name="Rectangle 32"/>
          <p:cNvSpPr>
            <a:spLocks noChangeArrowheads="1"/>
          </p:cNvSpPr>
          <p:nvPr/>
        </p:nvSpPr>
        <p:spPr bwMode="auto">
          <a:xfrm>
            <a:off x="6801016" y="3053208"/>
            <a:ext cx="1870075" cy="742955"/>
          </a:xfrm>
          <a:prstGeom prst="rect">
            <a:avLst/>
          </a:prstGeom>
          <a:solidFill>
            <a:schemeClr val="accent6">
              <a:lumMod val="20000"/>
              <a:lumOff val="80000"/>
            </a:schemeClr>
          </a:solidFill>
          <a:ln w="12600" cap="sq">
            <a:solidFill>
              <a:schemeClr val="accent5">
                <a:lumMod val="75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buClrTx/>
              <a:buFontTx/>
              <a:buNone/>
            </a:pPr>
            <a:r>
              <a:rPr lang="fr-FR" altLang="de-DE" sz="1400" dirty="0">
                <a:solidFill>
                  <a:schemeClr val="accent5">
                    <a:lumMod val="50000"/>
                  </a:schemeClr>
                </a:solidFill>
                <a:cs typeface="Arial" charset="0"/>
              </a:rPr>
              <a:t>Matériels et médias d'enseignement et d'apprentissage</a:t>
            </a:r>
            <a:endParaRPr lang="en-GB" altLang="de-DE" sz="1400" dirty="0">
              <a:solidFill>
                <a:schemeClr val="accent5">
                  <a:lumMod val="50000"/>
                </a:schemeClr>
              </a:solidFill>
              <a:cs typeface="Arial" charset="0"/>
            </a:endParaRPr>
          </a:p>
        </p:txBody>
      </p:sp>
      <p:sp>
        <p:nvSpPr>
          <p:cNvPr id="22555" name="Rectangle 33"/>
          <p:cNvSpPr>
            <a:spLocks noChangeArrowheads="1"/>
          </p:cNvSpPr>
          <p:nvPr/>
        </p:nvSpPr>
        <p:spPr bwMode="auto">
          <a:xfrm>
            <a:off x="6801016" y="4011732"/>
            <a:ext cx="1870075" cy="661990"/>
          </a:xfrm>
          <a:prstGeom prst="rect">
            <a:avLst/>
          </a:prstGeom>
          <a:solidFill>
            <a:schemeClr val="accent6">
              <a:lumMod val="20000"/>
              <a:lumOff val="80000"/>
            </a:schemeClr>
          </a:solidFill>
          <a:ln w="12600" cap="sq">
            <a:solidFill>
              <a:schemeClr val="accent5">
                <a:lumMod val="75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lvl="0" algn="ctr" eaLnBrk="1" hangingPunct="1">
              <a:spcBef>
                <a:spcPts val="813"/>
              </a:spcBef>
              <a:tabLst/>
            </a:pPr>
            <a:r>
              <a:rPr lang="fr-FR" altLang="de-DE" sz="1400" dirty="0">
                <a:solidFill>
                  <a:schemeClr val="accent5">
                    <a:lumMod val="50000"/>
                  </a:schemeClr>
                </a:solidFill>
                <a:latin typeface="Arial" panose="020B0604020202020204" pitchFamily="34" charset="0"/>
                <a:cs typeface="Arial" panose="020B0604020202020204" pitchFamily="34" charset="0"/>
              </a:rPr>
              <a:t>Vêtements de travail et de protection</a:t>
            </a:r>
            <a:endParaRPr lang="en-GB" altLang="de-DE" sz="1400" dirty="0">
              <a:solidFill>
                <a:schemeClr val="accent5">
                  <a:lumMod val="50000"/>
                </a:schemeClr>
              </a:solidFill>
              <a:latin typeface="Arial" panose="020B0604020202020204" pitchFamily="34" charset="0"/>
              <a:cs typeface="Arial" panose="020B0604020202020204" pitchFamily="34" charset="0"/>
            </a:endParaRPr>
          </a:p>
        </p:txBody>
      </p:sp>
      <p:sp>
        <p:nvSpPr>
          <p:cNvPr id="22556" name="Rectangle 34"/>
          <p:cNvSpPr>
            <a:spLocks noChangeArrowheads="1"/>
          </p:cNvSpPr>
          <p:nvPr/>
        </p:nvSpPr>
        <p:spPr bwMode="auto">
          <a:xfrm>
            <a:off x="6801016" y="4870557"/>
            <a:ext cx="1870075" cy="442008"/>
          </a:xfrm>
          <a:prstGeom prst="rect">
            <a:avLst/>
          </a:prstGeom>
          <a:solidFill>
            <a:schemeClr val="accent6">
              <a:lumMod val="20000"/>
              <a:lumOff val="80000"/>
            </a:schemeClr>
          </a:solidFill>
          <a:ln w="12600" cap="sq">
            <a:solidFill>
              <a:schemeClr val="accent5">
                <a:lumMod val="75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a:r>
              <a:rPr lang="fr-FR" sz="1400" dirty="0">
                <a:solidFill>
                  <a:schemeClr val="accent5">
                    <a:lumMod val="50000"/>
                  </a:schemeClr>
                </a:solidFill>
                <a:latin typeface="Arial" panose="020B0604020202020204" pitchFamily="34" charset="0"/>
                <a:cs typeface="Arial" panose="020B0604020202020204" pitchFamily="34" charset="0"/>
              </a:rPr>
              <a:t>Administration </a:t>
            </a:r>
            <a:endParaRPr lang="fr-FR" sz="1400" dirty="0" smtClean="0">
              <a:solidFill>
                <a:schemeClr val="accent5">
                  <a:lumMod val="50000"/>
                </a:schemeClr>
              </a:solidFill>
              <a:latin typeface="Arial" panose="020B0604020202020204" pitchFamily="34" charset="0"/>
              <a:cs typeface="Arial" panose="020B0604020202020204" pitchFamily="34" charset="0"/>
            </a:endParaRPr>
          </a:p>
          <a:p>
            <a:pPr algn="ctr"/>
            <a:r>
              <a:rPr lang="fr-FR" sz="1400" dirty="0" smtClean="0">
                <a:solidFill>
                  <a:schemeClr val="accent5">
                    <a:lumMod val="50000"/>
                  </a:schemeClr>
                </a:solidFill>
                <a:latin typeface="Arial" panose="020B0604020202020204" pitchFamily="34" charset="0"/>
                <a:cs typeface="Arial" panose="020B0604020202020204" pitchFamily="34" charset="0"/>
              </a:rPr>
              <a:t>de </a:t>
            </a:r>
            <a:r>
              <a:rPr lang="fr-FR" sz="1400" dirty="0">
                <a:solidFill>
                  <a:schemeClr val="accent5">
                    <a:lumMod val="50000"/>
                  </a:schemeClr>
                </a:solidFill>
                <a:latin typeface="Arial" panose="020B0604020202020204" pitchFamily="34" charset="0"/>
                <a:cs typeface="Arial" panose="020B0604020202020204" pitchFamily="34" charset="0"/>
              </a:rPr>
              <a:t>la formation</a:t>
            </a:r>
          </a:p>
        </p:txBody>
      </p:sp>
      <p:sp>
        <p:nvSpPr>
          <p:cNvPr id="22557" name="Rectangle 35"/>
          <p:cNvSpPr>
            <a:spLocks noChangeArrowheads="1"/>
          </p:cNvSpPr>
          <p:nvPr/>
        </p:nvSpPr>
        <p:spPr bwMode="auto">
          <a:xfrm>
            <a:off x="6801016" y="5439464"/>
            <a:ext cx="1870075" cy="484188"/>
          </a:xfrm>
          <a:prstGeom prst="rect">
            <a:avLst/>
          </a:prstGeom>
          <a:solidFill>
            <a:schemeClr val="accent6">
              <a:lumMod val="20000"/>
              <a:lumOff val="80000"/>
            </a:schemeClr>
          </a:solidFill>
          <a:ln w="12600" cap="sq">
            <a:solidFill>
              <a:schemeClr val="accent5">
                <a:lumMod val="75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400" dirty="0" smtClean="0">
                <a:solidFill>
                  <a:schemeClr val="accent5">
                    <a:lumMod val="50000"/>
                  </a:schemeClr>
                </a:solidFill>
                <a:cs typeface="Arial" charset="0"/>
              </a:rPr>
              <a:t>Formation </a:t>
            </a:r>
            <a:r>
              <a:rPr lang="en-GB" altLang="de-DE" sz="1400" dirty="0" err="1" smtClean="0">
                <a:solidFill>
                  <a:schemeClr val="accent5">
                    <a:lumMod val="50000"/>
                  </a:schemeClr>
                </a:solidFill>
                <a:cs typeface="Arial" charset="0"/>
              </a:rPr>
              <a:t>externe</a:t>
            </a:r>
            <a:endParaRPr lang="en-GB" altLang="de-DE" sz="1400" dirty="0">
              <a:solidFill>
                <a:schemeClr val="accent5">
                  <a:lumMod val="50000"/>
                </a:schemeClr>
              </a:solidFill>
              <a:cs typeface="Arial" charset="0"/>
            </a:endParaRPr>
          </a:p>
        </p:txBody>
      </p:sp>
      <p:sp>
        <p:nvSpPr>
          <p:cNvPr id="23588" name="Rectangle 36"/>
          <p:cNvSpPr>
            <a:spLocks noChangeArrowheads="1"/>
          </p:cNvSpPr>
          <p:nvPr/>
        </p:nvSpPr>
        <p:spPr bwMode="auto">
          <a:xfrm>
            <a:off x="3473112" y="765257"/>
            <a:ext cx="2214736" cy="588961"/>
          </a:xfrm>
          <a:prstGeom prst="rect">
            <a:avLst/>
          </a:prstGeom>
          <a:solidFill>
            <a:schemeClr val="accent6">
              <a:lumMod val="40000"/>
              <a:lumOff val="60000"/>
            </a:schemeClr>
          </a:solidFill>
          <a:ln w="9360" cap="sq">
            <a:solidFill>
              <a:schemeClr val="accent2">
                <a:lumMod val="50000"/>
              </a:schemeClr>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1250"/>
              </a:spcBef>
              <a:buClrTx/>
              <a:buFontTx/>
              <a:buNone/>
            </a:pPr>
            <a:r>
              <a:rPr lang="en-GB" altLang="de-DE" sz="2000" b="1" dirty="0" err="1" smtClean="0">
                <a:solidFill>
                  <a:srgbClr val="C00000"/>
                </a:solidFill>
                <a:cs typeface="Arial" charset="0"/>
              </a:rPr>
              <a:t>Coûts</a:t>
            </a:r>
            <a:r>
              <a:rPr lang="en-GB" altLang="de-DE" sz="2000" b="1" dirty="0" smtClean="0">
                <a:solidFill>
                  <a:srgbClr val="C00000"/>
                </a:solidFill>
                <a:cs typeface="Arial" charset="0"/>
              </a:rPr>
              <a:t> </a:t>
            </a:r>
            <a:r>
              <a:rPr lang="en-GB" altLang="de-DE" sz="2000" b="1" dirty="0" err="1" smtClean="0">
                <a:solidFill>
                  <a:srgbClr val="C00000"/>
                </a:solidFill>
                <a:cs typeface="Arial" charset="0"/>
              </a:rPr>
              <a:t>bruts</a:t>
            </a:r>
            <a:endParaRPr lang="en-GB" altLang="de-DE" sz="2000" b="1" dirty="0">
              <a:solidFill>
                <a:srgbClr val="C00000"/>
              </a:solidFill>
              <a:cs typeface="Arial" charset="0"/>
            </a:endParaRPr>
          </a:p>
        </p:txBody>
      </p:sp>
      <p:sp>
        <p:nvSpPr>
          <p:cNvPr id="22546" name="Rectangle 39"/>
          <p:cNvSpPr>
            <a:spLocks noChangeArrowheads="1"/>
          </p:cNvSpPr>
          <p:nvPr/>
        </p:nvSpPr>
        <p:spPr bwMode="auto">
          <a:xfrm>
            <a:off x="4686301" y="1942564"/>
            <a:ext cx="1851025" cy="910729"/>
          </a:xfrm>
          <a:prstGeom prst="rect">
            <a:avLst/>
          </a:prstGeom>
          <a:solidFill>
            <a:schemeClr val="accent6">
              <a:lumMod val="20000"/>
              <a:lumOff val="80000"/>
            </a:schemeClr>
          </a:solidFill>
          <a:ln w="19080" cap="sq">
            <a:solidFill>
              <a:schemeClr val="tx2">
                <a:lumMod val="75000"/>
              </a:schemeClr>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Aft>
                <a:spcPts val="200"/>
              </a:spcAft>
            </a:pPr>
            <a:r>
              <a:rPr lang="en-GB" altLang="de-DE" sz="1400" b="1" dirty="0" err="1" smtClean="0">
                <a:solidFill>
                  <a:schemeClr val="tx2">
                    <a:lumMod val="75000"/>
                  </a:schemeClr>
                </a:solidFill>
                <a:cs typeface="Arial" charset="0"/>
              </a:rPr>
              <a:t>Frais</a:t>
            </a:r>
            <a:r>
              <a:rPr lang="en-GB" altLang="de-DE" sz="1400" b="1" dirty="0" smtClean="0">
                <a:solidFill>
                  <a:schemeClr val="tx2">
                    <a:lumMod val="75000"/>
                  </a:schemeClr>
                </a:solidFill>
                <a:cs typeface="Arial" charset="0"/>
              </a:rPr>
              <a:t> </a:t>
            </a:r>
            <a:r>
              <a:rPr lang="en-GB" altLang="de-DE" sz="1400" b="1" dirty="0" err="1">
                <a:solidFill>
                  <a:schemeClr val="tx2">
                    <a:lumMod val="75000"/>
                  </a:schemeClr>
                </a:solidFill>
                <a:cs typeface="Arial" charset="0"/>
              </a:rPr>
              <a:t>d’équipement</a:t>
            </a:r>
            <a:r>
              <a:rPr lang="en-GB" altLang="de-DE" sz="1400" b="1" dirty="0">
                <a:solidFill>
                  <a:schemeClr val="tx2">
                    <a:lumMod val="75000"/>
                  </a:schemeClr>
                </a:solidFill>
                <a:cs typeface="Arial" charset="0"/>
              </a:rPr>
              <a:t> </a:t>
            </a:r>
          </a:p>
          <a:p>
            <a:pPr algn="ctr" eaLnBrk="1" hangingPunct="1">
              <a:spcAft>
                <a:spcPts val="200"/>
              </a:spcAft>
              <a:buClrTx/>
              <a:buFontTx/>
              <a:buNone/>
            </a:pPr>
            <a:r>
              <a:rPr lang="en-GB" altLang="de-DE" sz="1400" b="1" dirty="0" smtClean="0">
                <a:solidFill>
                  <a:schemeClr val="tx2">
                    <a:lumMod val="75000"/>
                  </a:schemeClr>
                </a:solidFill>
                <a:cs typeface="Arial" charset="0"/>
              </a:rPr>
              <a:t>et de </a:t>
            </a:r>
            <a:r>
              <a:rPr lang="en-GB" altLang="de-DE" sz="1400" b="1" dirty="0" err="1" smtClean="0">
                <a:solidFill>
                  <a:schemeClr val="tx2">
                    <a:lumMod val="75000"/>
                  </a:schemeClr>
                </a:solidFill>
                <a:cs typeface="Arial" charset="0"/>
              </a:rPr>
              <a:t>matériel</a:t>
            </a:r>
            <a:endParaRPr lang="en-GB" altLang="de-DE" sz="1400" b="1" dirty="0" smtClean="0">
              <a:solidFill>
                <a:schemeClr val="tx2">
                  <a:lumMod val="75000"/>
                </a:schemeClr>
              </a:solidFill>
              <a:cs typeface="Arial" charset="0"/>
            </a:endParaRPr>
          </a:p>
          <a:p>
            <a:pPr algn="ctr" eaLnBrk="1" hangingPunct="1">
              <a:spcAft>
                <a:spcPts val="200"/>
              </a:spcAft>
              <a:buClrTx/>
              <a:buFontTx/>
              <a:buNone/>
            </a:pPr>
            <a:r>
              <a:rPr lang="en-GB" altLang="de-DE" sz="1400" b="1" dirty="0" smtClean="0">
                <a:solidFill>
                  <a:schemeClr val="tx2">
                    <a:lumMod val="75000"/>
                  </a:schemeClr>
                </a:solidFill>
                <a:cs typeface="Arial" charset="0"/>
              </a:rPr>
              <a:t>(~ 5 %)</a:t>
            </a:r>
            <a:endParaRPr lang="en-GB" altLang="de-DE" sz="1400" b="1" dirty="0">
              <a:solidFill>
                <a:schemeClr val="tx2">
                  <a:lumMod val="75000"/>
                </a:schemeClr>
              </a:solidFill>
              <a:cs typeface="Arial" charset="0"/>
            </a:endParaRPr>
          </a:p>
        </p:txBody>
      </p:sp>
      <p:sp>
        <p:nvSpPr>
          <p:cNvPr id="22547" name="Rectangle 40"/>
          <p:cNvSpPr>
            <a:spLocks noChangeArrowheads="1"/>
          </p:cNvSpPr>
          <p:nvPr/>
        </p:nvSpPr>
        <p:spPr bwMode="auto">
          <a:xfrm>
            <a:off x="4686301" y="4005004"/>
            <a:ext cx="1849438" cy="669355"/>
          </a:xfrm>
          <a:prstGeom prst="rect">
            <a:avLst/>
          </a:prstGeom>
          <a:solidFill>
            <a:schemeClr val="accent6">
              <a:lumMod val="20000"/>
              <a:lumOff val="80000"/>
            </a:schemeClr>
          </a:solidFill>
          <a:ln w="12600" cap="sq">
            <a:solidFill>
              <a:schemeClr val="tx2">
                <a:lumMod val="75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400" dirty="0" smtClean="0">
                <a:solidFill>
                  <a:schemeClr val="tx2">
                    <a:lumMod val="75000"/>
                  </a:schemeClr>
                </a:solidFill>
                <a:cs typeface="Arial" charset="0"/>
              </a:rPr>
              <a:t>Atelier </a:t>
            </a:r>
            <a:r>
              <a:rPr lang="en-GB" altLang="de-DE" sz="1400" dirty="0" err="1" smtClean="0">
                <a:solidFill>
                  <a:schemeClr val="tx2">
                    <a:lumMod val="75000"/>
                  </a:schemeClr>
                </a:solidFill>
                <a:cs typeface="Arial" charset="0"/>
              </a:rPr>
              <a:t>d’apprentissage</a:t>
            </a:r>
            <a:endParaRPr lang="en-GB" altLang="de-DE" sz="1400" dirty="0">
              <a:solidFill>
                <a:schemeClr val="tx2">
                  <a:lumMod val="75000"/>
                </a:schemeClr>
              </a:solidFill>
              <a:cs typeface="Arial" charset="0"/>
            </a:endParaRPr>
          </a:p>
        </p:txBody>
      </p:sp>
      <p:sp>
        <p:nvSpPr>
          <p:cNvPr id="22548" name="Rectangle 41"/>
          <p:cNvSpPr>
            <a:spLocks noChangeArrowheads="1"/>
          </p:cNvSpPr>
          <p:nvPr/>
        </p:nvSpPr>
        <p:spPr bwMode="auto">
          <a:xfrm>
            <a:off x="4686301" y="4876205"/>
            <a:ext cx="1849438" cy="736601"/>
          </a:xfrm>
          <a:prstGeom prst="rect">
            <a:avLst/>
          </a:prstGeom>
          <a:solidFill>
            <a:schemeClr val="accent6">
              <a:lumMod val="20000"/>
              <a:lumOff val="80000"/>
            </a:schemeClr>
          </a:solidFill>
          <a:ln w="12600" cap="sq">
            <a:solidFill>
              <a:schemeClr val="tx2">
                <a:lumMod val="75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r>
              <a:rPr lang="de-DE" sz="1400" dirty="0">
                <a:solidFill>
                  <a:schemeClr val="tx2">
                    <a:lumMod val="75000"/>
                  </a:schemeClr>
                </a:solidFill>
                <a:cs typeface="Arial" charset="0"/>
              </a:rPr>
              <a:t>Cours en </a:t>
            </a:r>
            <a:r>
              <a:rPr lang="de-DE" sz="1400" dirty="0" err="1">
                <a:solidFill>
                  <a:schemeClr val="tx2">
                    <a:lumMod val="75000"/>
                  </a:schemeClr>
                </a:solidFill>
                <a:cs typeface="Arial" charset="0"/>
              </a:rPr>
              <a:t>entreprise</a:t>
            </a:r>
            <a:endParaRPr lang="de-DE" sz="1400" dirty="0">
              <a:solidFill>
                <a:schemeClr val="tx2">
                  <a:lumMod val="75000"/>
                </a:schemeClr>
              </a:solidFill>
              <a:cs typeface="Arial" charset="0"/>
            </a:endParaRPr>
          </a:p>
        </p:txBody>
      </p:sp>
      <p:sp>
        <p:nvSpPr>
          <p:cNvPr id="22549" name="Rectangle 42"/>
          <p:cNvSpPr>
            <a:spLocks noChangeArrowheads="1"/>
          </p:cNvSpPr>
          <p:nvPr/>
        </p:nvSpPr>
        <p:spPr bwMode="auto">
          <a:xfrm>
            <a:off x="4686301" y="3054090"/>
            <a:ext cx="1851025" cy="878966"/>
          </a:xfrm>
          <a:prstGeom prst="rect">
            <a:avLst/>
          </a:prstGeom>
          <a:solidFill>
            <a:schemeClr val="accent6">
              <a:lumMod val="20000"/>
              <a:lumOff val="80000"/>
            </a:schemeClr>
          </a:solidFill>
          <a:ln w="12600" cap="sq">
            <a:solidFill>
              <a:schemeClr val="tx2">
                <a:lumMod val="75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600"/>
              </a:spcBef>
              <a:spcAft>
                <a:spcPts val="200"/>
              </a:spcAft>
            </a:pPr>
            <a:endParaRPr lang="de-DE" sz="1300" b="1" dirty="0" smtClean="0">
              <a:solidFill>
                <a:schemeClr val="tx2">
                  <a:lumMod val="75000"/>
                </a:schemeClr>
              </a:solidFill>
              <a:cs typeface="Arial" charset="0"/>
            </a:endParaRPr>
          </a:p>
          <a:p>
            <a:pPr algn="ctr" eaLnBrk="1" hangingPunct="1">
              <a:spcAft>
                <a:spcPts val="200"/>
              </a:spcAft>
            </a:pPr>
            <a:r>
              <a:rPr lang="de-DE" sz="1400" dirty="0" err="1" smtClean="0">
                <a:solidFill>
                  <a:schemeClr val="tx2">
                    <a:lumMod val="75000"/>
                  </a:schemeClr>
                </a:solidFill>
                <a:cs typeface="Arial" charset="0"/>
              </a:rPr>
              <a:t>Lieu</a:t>
            </a:r>
            <a:r>
              <a:rPr lang="de-DE" sz="1400" dirty="0" smtClean="0">
                <a:solidFill>
                  <a:schemeClr val="tx2">
                    <a:lumMod val="75000"/>
                  </a:schemeClr>
                </a:solidFill>
                <a:cs typeface="Arial" charset="0"/>
              </a:rPr>
              <a:t> de </a:t>
            </a:r>
            <a:r>
              <a:rPr lang="de-DE" sz="1400" dirty="0" err="1" smtClean="0">
                <a:solidFill>
                  <a:schemeClr val="tx2">
                    <a:lumMod val="75000"/>
                  </a:schemeClr>
                </a:solidFill>
                <a:cs typeface="Arial" charset="0"/>
              </a:rPr>
              <a:t>travail</a:t>
            </a:r>
            <a:r>
              <a:rPr lang="de-DE" sz="1400" dirty="0" smtClean="0">
                <a:solidFill>
                  <a:schemeClr val="tx2">
                    <a:lumMod val="75000"/>
                  </a:schemeClr>
                </a:solidFill>
                <a:cs typeface="Arial" charset="0"/>
              </a:rPr>
              <a:t> (</a:t>
            </a:r>
            <a:r>
              <a:rPr lang="de-DE" sz="1400" dirty="0" err="1">
                <a:solidFill>
                  <a:schemeClr val="tx2">
                    <a:lumMod val="75000"/>
                  </a:schemeClr>
                </a:solidFill>
                <a:cs typeface="Arial" charset="0"/>
              </a:rPr>
              <a:t>o</a:t>
            </a:r>
            <a:r>
              <a:rPr lang="de-DE" sz="1400" dirty="0" err="1" smtClean="0">
                <a:solidFill>
                  <a:schemeClr val="tx2">
                    <a:lumMod val="75000"/>
                  </a:schemeClr>
                </a:solidFill>
                <a:cs typeface="Arial" charset="0"/>
              </a:rPr>
              <a:t>utillage</a:t>
            </a:r>
            <a:r>
              <a:rPr lang="de-DE" sz="1400" dirty="0" smtClean="0">
                <a:solidFill>
                  <a:schemeClr val="tx2">
                    <a:lumMod val="75000"/>
                  </a:schemeClr>
                </a:solidFill>
                <a:cs typeface="Arial" charset="0"/>
              </a:rPr>
              <a:t>, </a:t>
            </a:r>
            <a:r>
              <a:rPr lang="de-DE" sz="1400" dirty="0" err="1" smtClean="0">
                <a:solidFill>
                  <a:schemeClr val="tx2">
                    <a:lumMod val="75000"/>
                  </a:schemeClr>
                </a:solidFill>
                <a:cs typeface="Arial" charset="0"/>
              </a:rPr>
              <a:t>équipement</a:t>
            </a:r>
            <a:r>
              <a:rPr lang="de-DE" sz="1400" dirty="0" smtClean="0">
                <a:solidFill>
                  <a:schemeClr val="tx2">
                    <a:lumMod val="75000"/>
                  </a:schemeClr>
                </a:solidFill>
                <a:cs typeface="Arial" charset="0"/>
              </a:rPr>
              <a:t>, </a:t>
            </a:r>
            <a:r>
              <a:rPr lang="de-DE" sz="1400" dirty="0" err="1">
                <a:solidFill>
                  <a:schemeClr val="tx2">
                    <a:lumMod val="75000"/>
                  </a:schemeClr>
                </a:solidFill>
                <a:cs typeface="Arial" charset="0"/>
              </a:rPr>
              <a:t>matériel</a:t>
            </a:r>
            <a:r>
              <a:rPr lang="de-DE" sz="1400" dirty="0">
                <a:solidFill>
                  <a:schemeClr val="tx2">
                    <a:lumMod val="75000"/>
                  </a:schemeClr>
                </a:solidFill>
                <a:cs typeface="Arial" charset="0"/>
              </a:rPr>
              <a:t>) </a:t>
            </a:r>
          </a:p>
          <a:p>
            <a:pPr algn="ctr" eaLnBrk="1" hangingPunct="1">
              <a:spcAft>
                <a:spcPts val="200"/>
              </a:spcAft>
            </a:pPr>
            <a:endParaRPr lang="de-DE" sz="1300" b="1" dirty="0">
              <a:solidFill>
                <a:schemeClr val="tx2">
                  <a:lumMod val="75000"/>
                </a:schemeClr>
              </a:solidFill>
              <a:cs typeface="Arial" charset="0"/>
            </a:endParaRPr>
          </a:p>
        </p:txBody>
      </p:sp>
      <p:sp>
        <p:nvSpPr>
          <p:cNvPr id="43" name="Textfeld 42"/>
          <p:cNvSpPr txBox="1"/>
          <p:nvPr/>
        </p:nvSpPr>
        <p:spPr>
          <a:xfrm>
            <a:off x="-7937" y="61768"/>
            <a:ext cx="5804073" cy="430887"/>
          </a:xfrm>
          <a:prstGeom prst="rect">
            <a:avLst/>
          </a:prstGeom>
          <a:noFill/>
        </p:spPr>
        <p:txBody>
          <a:bodyPr wrap="square" rtlCol="0">
            <a:spAutoFit/>
          </a:bodyPr>
          <a:lstStyle/>
          <a:p>
            <a:r>
              <a:rPr lang="de-DE" sz="2200" b="1" dirty="0" smtClean="0">
                <a:solidFill>
                  <a:schemeClr val="bg1"/>
                </a:solidFill>
              </a:rPr>
              <a:t>2.a </a:t>
            </a:r>
            <a:r>
              <a:rPr lang="fr-FR" sz="2200" b="1" dirty="0">
                <a:solidFill>
                  <a:schemeClr val="bg1"/>
                </a:solidFill>
              </a:rPr>
              <a:t>L</a:t>
            </a:r>
            <a:r>
              <a:rPr lang="fr-FR" sz="2200" b="1" dirty="0" smtClean="0">
                <a:solidFill>
                  <a:schemeClr val="bg1"/>
                </a:solidFill>
              </a:rPr>
              <a:t>es </a:t>
            </a:r>
            <a:r>
              <a:rPr lang="fr-FR" sz="2200" b="1" dirty="0">
                <a:solidFill>
                  <a:schemeClr val="bg1"/>
                </a:solidFill>
              </a:rPr>
              <a:t>coûts bruts engendrés par les </a:t>
            </a:r>
            <a:r>
              <a:rPr lang="fr-FR" sz="2200" b="1" dirty="0" smtClean="0">
                <a:solidFill>
                  <a:schemeClr val="bg1"/>
                </a:solidFill>
              </a:rPr>
              <a:t>apprentis</a:t>
            </a:r>
            <a:endParaRPr lang="fr-FR" sz="2200" b="1" dirty="0">
              <a:solidFill>
                <a:schemeClr val="bg1"/>
              </a:solidFill>
            </a:endParaRPr>
          </a:p>
        </p:txBody>
      </p:sp>
      <p:sp>
        <p:nvSpPr>
          <p:cNvPr id="2" name="Textfeld 1"/>
          <p:cNvSpPr txBox="1"/>
          <p:nvPr/>
        </p:nvSpPr>
        <p:spPr>
          <a:xfrm>
            <a:off x="434439" y="5938006"/>
            <a:ext cx="2321699" cy="923330"/>
          </a:xfrm>
          <a:prstGeom prst="rect">
            <a:avLst/>
          </a:prstGeom>
          <a:noFill/>
        </p:spPr>
        <p:txBody>
          <a:bodyPr wrap="square" rtlCol="0">
            <a:spAutoFit/>
          </a:bodyPr>
          <a:lstStyle/>
          <a:p>
            <a:r>
              <a:rPr lang="de-DE" sz="900" dirty="0" smtClean="0"/>
              <a:t>Source:  </a:t>
            </a:r>
            <a:br>
              <a:rPr lang="de-DE" sz="900" dirty="0" smtClean="0"/>
            </a:br>
            <a:r>
              <a:rPr lang="de-DE" sz="900" dirty="0"/>
              <a:t>Wenzelmann, Felix; Jansen, Anika; Schönfeld, Gudrun; Pfeifer, </a:t>
            </a:r>
            <a:r>
              <a:rPr lang="de-DE" sz="900" dirty="0" smtClean="0"/>
              <a:t>Harald: Kosten </a:t>
            </a:r>
            <a:r>
              <a:rPr lang="de-DE" sz="900" dirty="0"/>
              <a:t>und Nutzen der dualen Ausbildung aus Sicht der Betriebe. Ergebnisse der fünften </a:t>
            </a:r>
            <a:r>
              <a:rPr lang="de-DE" sz="900" dirty="0" smtClean="0"/>
              <a:t>BIBB-Kosten-Nutzen-Erhebung, 2016.</a:t>
            </a:r>
            <a:endParaRPr lang="de-DE" dirty="0"/>
          </a:p>
        </p:txBody>
      </p:sp>
      <p:pic>
        <p:nvPicPr>
          <p:cNvPr id="3" name="Grafik 2"/>
          <p:cNvPicPr>
            <a:picLocks noChangeAspect="1"/>
          </p:cNvPicPr>
          <p:nvPr/>
        </p:nvPicPr>
        <p:blipFill>
          <a:blip r:embed="rId3"/>
          <a:stretch>
            <a:fillRect/>
          </a:stretch>
        </p:blipFill>
        <p:spPr>
          <a:xfrm>
            <a:off x="2740044" y="5929172"/>
            <a:ext cx="684107" cy="928828"/>
          </a:xfrm>
          <a:prstGeom prst="rect">
            <a:avLst/>
          </a:prstGeom>
        </p:spPr>
      </p:pic>
    </p:spTree>
    <p:extLst>
      <p:ext uri="{BB962C8B-B14F-4D97-AF65-F5344CB8AC3E}">
        <p14:creationId xmlns:p14="http://schemas.microsoft.com/office/powerpoint/2010/main" val="52912257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56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56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56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56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56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55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256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56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256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254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254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254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254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55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255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255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255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255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255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25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22563" grpId="0" animBg="1"/>
      <p:bldP spid="22566" grpId="0" animBg="1"/>
      <p:bldP spid="22567" grpId="0" animBg="1"/>
      <p:bldP spid="22568" grpId="0" animBg="1"/>
      <p:bldP spid="22569" grpId="0" animBg="1"/>
      <p:bldP spid="22559" grpId="0" animBg="1"/>
      <p:bldP spid="22560" grpId="0" animBg="1"/>
      <p:bldP spid="22561" grpId="0" animBg="1"/>
      <p:bldP spid="22562" grpId="0" animBg="1"/>
      <p:bldP spid="22550" grpId="0" animBg="1"/>
      <p:bldP spid="22552" grpId="0" animBg="1"/>
      <p:bldP spid="22553" grpId="0" animBg="1"/>
      <p:bldP spid="22554" grpId="0" animBg="1"/>
      <p:bldP spid="22555" grpId="0" animBg="1"/>
      <p:bldP spid="22556" grpId="0" animBg="1"/>
      <p:bldP spid="22557" grpId="0" animBg="1"/>
      <p:bldP spid="23588" grpId="0" animBg="1"/>
      <p:bldP spid="22546" grpId="0" animBg="1"/>
      <p:bldP spid="22547" grpId="0" animBg="1"/>
      <p:bldP spid="22548" grpId="0" animBg="1"/>
      <p:bldP spid="22549" grpId="0" animBg="1"/>
    </p:bldLst>
  </p:timing>
</p:sld>
</file>

<file path=ppt/theme/theme1.xml><?xml version="1.0" encoding="utf-8"?>
<a:theme xmlns:a="http://schemas.openxmlformats.org/drawingml/2006/main" name="1_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2368</Words>
  <Application>Microsoft Office PowerPoint</Application>
  <PresentationFormat>Bildschirmpräsentation (4:3)</PresentationFormat>
  <Paragraphs>418</Paragraphs>
  <Slides>25</Slides>
  <Notes>25</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25</vt:i4>
      </vt:variant>
    </vt:vector>
  </HeadingPairs>
  <TitlesOfParts>
    <vt:vector size="35" baseType="lpstr">
      <vt:lpstr>.VnArial Narrow</vt:lpstr>
      <vt:lpstr>Arial</vt:lpstr>
      <vt:lpstr>Arial Narrow</vt:lpstr>
      <vt:lpstr>Arial Unicode MS</vt:lpstr>
      <vt:lpstr>Calibri</vt:lpstr>
      <vt:lpstr>Frutiger 87ExtraBlackCn</vt:lpstr>
      <vt:lpstr>Symbol</vt:lpstr>
      <vt:lpstr>Times New Roman</vt:lpstr>
      <vt:lpstr>Wingdings</vt:lpstr>
      <vt:lpstr>1_Larissa</vt:lpstr>
      <vt:lpstr>La formation professionnelle duale: Coûts et avantages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Contribution à la formation professionnelle dans le secteur de la construction</vt:lpstr>
      <vt:lpstr>PowerPoint-Präsentation</vt:lpstr>
      <vt:lpstr>PowerPoint-Präsentation</vt:lpstr>
    </vt:vector>
  </TitlesOfParts>
  <Company>BiBB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Dual VET Costs &amp; benefits</dc:title>
  <dc:creator>Meinecke, Ulrich</dc:creator>
  <cp:lastModifiedBy>Schlich, Thorsten</cp:lastModifiedBy>
  <cp:revision>701</cp:revision>
  <cp:lastPrinted>2018-01-11T13:55:01Z</cp:lastPrinted>
  <dcterms:created xsi:type="dcterms:W3CDTF">2014-07-25T09:50:53Z</dcterms:created>
  <dcterms:modified xsi:type="dcterms:W3CDTF">2019-11-11T08:56:42Z</dcterms:modified>
  <cp:contentStatus/>
</cp:coreProperties>
</file>