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8" r:id="rId2"/>
    <p:sldId id="276" r:id="rId3"/>
    <p:sldId id="302" r:id="rId4"/>
    <p:sldId id="278" r:id="rId5"/>
    <p:sldId id="288" r:id="rId6"/>
    <p:sldId id="277" r:id="rId7"/>
    <p:sldId id="275" r:id="rId8"/>
    <p:sldId id="303" r:id="rId9"/>
    <p:sldId id="270" r:id="rId10"/>
    <p:sldId id="299" r:id="rId11"/>
    <p:sldId id="304" r:id="rId12"/>
    <p:sldId id="282" r:id="rId13"/>
    <p:sldId id="297" r:id="rId14"/>
    <p:sldId id="300" r:id="rId15"/>
    <p:sldId id="305" r:id="rId16"/>
    <p:sldId id="283" r:id="rId17"/>
    <p:sldId id="296" r:id="rId18"/>
    <p:sldId id="306" r:id="rId19"/>
    <p:sldId id="301" r:id="rId20"/>
    <p:sldId id="295" r:id="rId21"/>
    <p:sldId id="286" r:id="rId22"/>
    <p:sldId id="291" r:id="rId23"/>
    <p:sldId id="274" r:id="rId24"/>
    <p:sldId id="292" r:id="rId25"/>
    <p:sldId id="298" r:id="rId26"/>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umgarten" initials="b"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6600"/>
    <a:srgbClr val="E7E8D0"/>
    <a:srgbClr val="1B6F47"/>
    <a:srgbClr val="D9F5DC"/>
    <a:srgbClr val="FFFFFF"/>
    <a:srgbClr val="E2E5EC"/>
    <a:srgbClr val="FEFEBC"/>
    <a:srgbClr val="FFFEBA"/>
    <a:srgbClr val="348C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359" autoAdjust="0"/>
    <p:restoredTop sz="66915" autoAdjust="0"/>
  </p:normalViewPr>
  <p:slideViewPr>
    <p:cSldViewPr>
      <p:cViewPr varScale="1">
        <p:scale>
          <a:sx n="50" d="100"/>
          <a:sy n="50" d="100"/>
        </p:scale>
        <p:origin x="992"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Arbeitsblat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Arbeitsblat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Arbeitsblat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683892230011118"/>
          <c:y val="0.13122368023696054"/>
          <c:w val="0.85266994750656167"/>
          <c:h val="0.68998228346456691"/>
        </c:manualLayout>
      </c:layout>
      <c:barChart>
        <c:barDir val="col"/>
        <c:grouping val="clustered"/>
        <c:varyColors val="0"/>
        <c:ser>
          <c:idx val="0"/>
          <c:order val="0"/>
          <c:tx>
            <c:strRef>
              <c:f>Tabelle1!$B$1</c:f>
              <c:strCache>
                <c:ptCount val="1"/>
                <c:pt idx="0">
                  <c:v>Costi lordi</c:v>
                </c:pt>
              </c:strCache>
            </c:strRef>
          </c:tx>
          <c:spPr>
            <a:solidFill>
              <a:schemeClr val="accent6">
                <a:lumMod val="40000"/>
                <a:lumOff val="60000"/>
              </a:schemeClr>
            </a:solidFill>
            <a:ln>
              <a:solidFill>
                <a:schemeClr val="accent2">
                  <a:lumMod val="60000"/>
                  <a:lumOff val="4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3"/>
                <c:pt idx="0">
                  <c:v>1° anno</c:v>
                </c:pt>
                <c:pt idx="1">
                  <c:v>2° anno</c:v>
                </c:pt>
                <c:pt idx="2">
                  <c:v>3° anno</c:v>
                </c:pt>
              </c:strCache>
            </c:strRef>
          </c:cat>
          <c:val>
            <c:numRef>
              <c:f>Tabelle1!$B$2:$B$5</c:f>
              <c:numCache>
                <c:formatCode>"€"#,##0_);[Red]\("€"#,##0\)</c:formatCode>
                <c:ptCount val="4"/>
                <c:pt idx="0">
                  <c:v>16827</c:v>
                </c:pt>
                <c:pt idx="1">
                  <c:v>17686</c:v>
                </c:pt>
                <c:pt idx="2">
                  <c:v>18528</c:v>
                </c:pt>
              </c:numCache>
            </c:numRef>
          </c:val>
          <c:extLst>
            <c:ext xmlns:c16="http://schemas.microsoft.com/office/drawing/2014/chart" uri="{C3380CC4-5D6E-409C-BE32-E72D297353CC}">
              <c16:uniqueId val="{00000000-EED7-4F7C-B535-AE865666D7EA}"/>
            </c:ext>
          </c:extLst>
        </c:ser>
        <c:ser>
          <c:idx val="1"/>
          <c:order val="1"/>
          <c:tx>
            <c:strRef>
              <c:f>Tabelle1!$C$1</c:f>
              <c:strCache>
                <c:ptCount val="1"/>
                <c:pt idx="0">
                  <c:v>Ricavi</c:v>
                </c:pt>
              </c:strCache>
            </c:strRef>
          </c:tx>
          <c:spPr>
            <a:solidFill>
              <a:srgbClr val="D9F5DC"/>
            </a:solidFill>
            <a:ln>
              <a:solidFill>
                <a:srgbClr val="1B6F47"/>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3"/>
                <c:pt idx="0">
                  <c:v>1° anno</c:v>
                </c:pt>
                <c:pt idx="1">
                  <c:v>2° anno</c:v>
                </c:pt>
                <c:pt idx="2">
                  <c:v>3° anno</c:v>
                </c:pt>
              </c:strCache>
            </c:strRef>
          </c:cat>
          <c:val>
            <c:numRef>
              <c:f>Tabelle1!$C$2:$C$5</c:f>
              <c:numCache>
                <c:formatCode>"€"#,##0_);[Red]\("€"#,##0\)</c:formatCode>
                <c:ptCount val="4"/>
                <c:pt idx="0">
                  <c:v>11367</c:v>
                </c:pt>
                <c:pt idx="1">
                  <c:v>13757</c:v>
                </c:pt>
                <c:pt idx="2">
                  <c:v>16564</c:v>
                </c:pt>
              </c:numCache>
            </c:numRef>
          </c:val>
          <c:extLst>
            <c:ext xmlns:c16="http://schemas.microsoft.com/office/drawing/2014/chart" uri="{C3380CC4-5D6E-409C-BE32-E72D297353CC}">
              <c16:uniqueId val="{00000001-EED7-4F7C-B535-AE865666D7EA}"/>
            </c:ext>
          </c:extLst>
        </c:ser>
        <c:ser>
          <c:idx val="2"/>
          <c:order val="2"/>
          <c:tx>
            <c:strRef>
              <c:f>Tabelle1!$D$1</c:f>
              <c:strCache>
                <c:ptCount val="1"/>
                <c:pt idx="0">
                  <c:v>Costi netti</c:v>
                </c:pt>
              </c:strCache>
            </c:strRef>
          </c:tx>
          <c:spPr>
            <a:solidFill>
              <a:schemeClr val="accent6">
                <a:lumMod val="60000"/>
                <a:lumOff val="40000"/>
              </a:schemeClr>
            </a:solidFill>
            <a:ln>
              <a:solidFill>
                <a:srgbClr val="C00000"/>
              </a:solidFill>
            </a:ln>
            <a:effectLst/>
          </c:spPr>
          <c:invertIfNegative val="0"/>
          <c:dLbls>
            <c:dLbl>
              <c:idx val="0"/>
              <c:layout>
                <c:manualLayout>
                  <c:x val="6.0976502680684941E-3"/>
                  <c:y val="1.4946553713088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90C-497D-A299-5E9A20B3E4A4}"/>
                </c:ext>
              </c:extLst>
            </c:dLbl>
            <c:dLbl>
              <c:idx val="1"/>
              <c:layout>
                <c:manualLayout>
                  <c:x val="9.1464754021027689E-3"/>
                  <c:y val="5.97862148523540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90C-497D-A299-5E9A20B3E4A4}"/>
                </c:ext>
              </c:extLst>
            </c:dLbl>
            <c:dLbl>
              <c:idx val="2"/>
              <c:layout>
                <c:manualLayout>
                  <c:x val="3.0488251340342752E-3"/>
                  <c:y val="5.978621485235511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90C-497D-A299-5E9A20B3E4A4}"/>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3"/>
                <c:pt idx="0">
                  <c:v>1° anno</c:v>
                </c:pt>
                <c:pt idx="1">
                  <c:v>2° anno</c:v>
                </c:pt>
                <c:pt idx="2">
                  <c:v>3° anno</c:v>
                </c:pt>
              </c:strCache>
            </c:strRef>
          </c:cat>
          <c:val>
            <c:numRef>
              <c:f>Tabelle1!$D$2:$D$5</c:f>
              <c:numCache>
                <c:formatCode>"€"#,##0_);[Red]\("€"#,##0\)</c:formatCode>
                <c:ptCount val="4"/>
                <c:pt idx="0">
                  <c:v>5460</c:v>
                </c:pt>
                <c:pt idx="1">
                  <c:v>3928</c:v>
                </c:pt>
                <c:pt idx="2">
                  <c:v>1964</c:v>
                </c:pt>
              </c:numCache>
            </c:numRef>
          </c:val>
          <c:extLst>
            <c:ext xmlns:c16="http://schemas.microsoft.com/office/drawing/2014/chart" uri="{C3380CC4-5D6E-409C-BE32-E72D297353CC}">
              <c16:uniqueId val="{00000002-EED7-4F7C-B535-AE865666D7EA}"/>
            </c:ext>
          </c:extLst>
        </c:ser>
        <c:dLbls>
          <c:showLegendKey val="0"/>
          <c:showVal val="0"/>
          <c:showCatName val="0"/>
          <c:showSerName val="0"/>
          <c:showPercent val="0"/>
          <c:showBubbleSize val="0"/>
        </c:dLbls>
        <c:gapWidth val="219"/>
        <c:overlap val="-27"/>
        <c:axId val="150563328"/>
        <c:axId val="124582080"/>
      </c:barChart>
      <c:catAx>
        <c:axId val="150563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de-DE"/>
          </a:p>
        </c:txPr>
        <c:crossAx val="124582080"/>
        <c:crosses val="autoZero"/>
        <c:auto val="1"/>
        <c:lblAlgn val="ctr"/>
        <c:lblOffset val="100"/>
        <c:noMultiLvlLbl val="0"/>
      </c:catAx>
      <c:valAx>
        <c:axId val="124582080"/>
        <c:scaling>
          <c:orientation val="minMax"/>
        </c:scaling>
        <c:delete val="0"/>
        <c:axPos val="l"/>
        <c:majorGridlines>
          <c:spPr>
            <a:ln w="9525" cap="flat" cmpd="sng" algn="ctr">
              <a:no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de-DE"/>
          </a:p>
        </c:txPr>
        <c:crossAx val="150563328"/>
        <c:crosses val="autoZero"/>
        <c:crossBetween val="between"/>
      </c:valAx>
      <c:spPr>
        <a:solidFill>
          <a:srgbClr val="E7E8D0"/>
        </a:solidFill>
        <a:ln>
          <a:noFill/>
        </a:ln>
        <a:effectLst/>
      </c:spPr>
    </c:plotArea>
    <c:legend>
      <c:legendPos val="b"/>
      <c:layout>
        <c:manualLayout>
          <c:xMode val="edge"/>
          <c:yMode val="edge"/>
          <c:x val="0.21845864364731671"/>
          <c:y val="0.92683438347584346"/>
          <c:w val="0.54926037182703125"/>
          <c:h val="7.3165616524156568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Procedura di selezione</c:v>
                </c:pt>
              </c:strCache>
            </c:strRef>
          </c:tx>
          <c:spPr>
            <a:solidFill>
              <a:schemeClr val="accent1"/>
            </a:solidFill>
            <a:ln>
              <a:noFill/>
            </a:ln>
            <a:effectLst/>
          </c:spPr>
          <c:invertIfNegative val="0"/>
          <c:cat>
            <c:strRef>
              <c:f>Tabelle1!$A$2:$A$7</c:f>
              <c:strCache>
                <c:ptCount val="6"/>
                <c:pt idx="0">
                  <c:v>Tutti i settori</c:v>
                </c:pt>
                <c:pt idx="1">
                  <c:v>Industria e commercio</c:v>
                </c:pt>
                <c:pt idx="2">
                  <c:v>Artigianato</c:v>
                </c:pt>
                <c:pt idx="3">
                  <c:v>Pubblica Amministrazione</c:v>
                </c:pt>
                <c:pt idx="4">
                  <c:v>Agricoltura</c:v>
                </c:pt>
                <c:pt idx="5">
                  <c:v>Libere professioni</c:v>
                </c:pt>
              </c:strCache>
            </c:strRef>
          </c:cat>
          <c:val>
            <c:numRef>
              <c:f>Tabelle1!$B$2:$B$7</c:f>
              <c:numCache>
                <c:formatCode>#,##0\ "€"</c:formatCode>
                <c:ptCount val="6"/>
                <c:pt idx="0">
                  <c:v>1056.7180000000001</c:v>
                </c:pt>
                <c:pt idx="1">
                  <c:v>1547.9929999999999</c:v>
                </c:pt>
                <c:pt idx="2">
                  <c:v>621.99530000000004</c:v>
                </c:pt>
                <c:pt idx="3">
                  <c:v>1705.6769999999999</c:v>
                </c:pt>
                <c:pt idx="4">
                  <c:v>477.85039999999998</c:v>
                </c:pt>
                <c:pt idx="5">
                  <c:v>846.75120000000004</c:v>
                </c:pt>
              </c:numCache>
            </c:numRef>
          </c:val>
          <c:extLst>
            <c:ext xmlns:c16="http://schemas.microsoft.com/office/drawing/2014/chart" uri="{C3380CC4-5D6E-409C-BE32-E72D297353CC}">
              <c16:uniqueId val="{00000000-F72C-47B0-8FEC-46D4138DE65D}"/>
            </c:ext>
          </c:extLst>
        </c:ser>
        <c:ser>
          <c:idx val="1"/>
          <c:order val="1"/>
          <c:tx>
            <c:strRef>
              <c:f>Tabelle1!$C$1</c:f>
              <c:strCache>
                <c:ptCount val="1"/>
                <c:pt idx="0">
                  <c:v>Aggiornamento durante la fase di inserimento </c:v>
                </c:pt>
              </c:strCache>
            </c:strRef>
          </c:tx>
          <c:spPr>
            <a:solidFill>
              <a:schemeClr val="accent2"/>
            </a:solidFill>
            <a:ln>
              <a:noFill/>
            </a:ln>
            <a:effectLst/>
          </c:spPr>
          <c:invertIfNegative val="0"/>
          <c:cat>
            <c:strRef>
              <c:f>Tabelle1!$A$2:$A$7</c:f>
              <c:strCache>
                <c:ptCount val="6"/>
                <c:pt idx="0">
                  <c:v>Tutti i settori</c:v>
                </c:pt>
                <c:pt idx="1">
                  <c:v>Industria e commercio</c:v>
                </c:pt>
                <c:pt idx="2">
                  <c:v>Artigianato</c:v>
                </c:pt>
                <c:pt idx="3">
                  <c:v>Pubblica Amministrazione</c:v>
                </c:pt>
                <c:pt idx="4">
                  <c:v>Agricoltura</c:v>
                </c:pt>
                <c:pt idx="5">
                  <c:v>Libere professioni</c:v>
                </c:pt>
              </c:strCache>
            </c:strRef>
          </c:cat>
          <c:val>
            <c:numRef>
              <c:f>Tabelle1!$C$2:$C$7</c:f>
              <c:numCache>
                <c:formatCode>#,##0\ "€"</c:formatCode>
                <c:ptCount val="6"/>
                <c:pt idx="0">
                  <c:v>568.45010000000002</c:v>
                </c:pt>
                <c:pt idx="1">
                  <c:v>692.93650000000002</c:v>
                </c:pt>
                <c:pt idx="2">
                  <c:v>481.14030000000002</c:v>
                </c:pt>
                <c:pt idx="3">
                  <c:v>1071.684</c:v>
                </c:pt>
                <c:pt idx="4">
                  <c:v>102.74720000000001</c:v>
                </c:pt>
                <c:pt idx="5">
                  <c:v>453.61380000000003</c:v>
                </c:pt>
              </c:numCache>
            </c:numRef>
          </c:val>
          <c:extLst>
            <c:ext xmlns:c16="http://schemas.microsoft.com/office/drawing/2014/chart" uri="{C3380CC4-5D6E-409C-BE32-E72D297353CC}">
              <c16:uniqueId val="{00000001-F72C-47B0-8FEC-46D4138DE65D}"/>
            </c:ext>
          </c:extLst>
        </c:ser>
        <c:ser>
          <c:idx val="2"/>
          <c:order val="2"/>
          <c:tx>
            <c:strRef>
              <c:f>Tabelle1!$D$1</c:f>
              <c:strCache>
                <c:ptCount val="1"/>
                <c:pt idx="0">
                  <c:v>Costi di inserimento*</c:v>
                </c:pt>
              </c:strCache>
            </c:strRef>
          </c:tx>
          <c:spPr>
            <a:solidFill>
              <a:schemeClr val="accent3"/>
            </a:solidFill>
            <a:ln>
              <a:noFill/>
            </a:ln>
            <a:effectLst/>
          </c:spPr>
          <c:invertIfNegative val="0"/>
          <c:cat>
            <c:strRef>
              <c:f>Tabelle1!$A$2:$A$7</c:f>
              <c:strCache>
                <c:ptCount val="6"/>
                <c:pt idx="0">
                  <c:v>Tutti i settori</c:v>
                </c:pt>
                <c:pt idx="1">
                  <c:v>Industria e commercio</c:v>
                </c:pt>
                <c:pt idx="2">
                  <c:v>Artigianato</c:v>
                </c:pt>
                <c:pt idx="3">
                  <c:v>Pubblica Amministrazione</c:v>
                </c:pt>
                <c:pt idx="4">
                  <c:v>Agricoltura</c:v>
                </c:pt>
                <c:pt idx="5">
                  <c:v>Libere professioni</c:v>
                </c:pt>
              </c:strCache>
            </c:strRef>
          </c:cat>
          <c:val>
            <c:numRef>
              <c:f>Tabelle1!$D$2:$D$7</c:f>
              <c:numCache>
                <c:formatCode>#,##0\ "€"</c:formatCode>
                <c:ptCount val="6"/>
                <c:pt idx="0">
                  <c:v>7756.7820000000002</c:v>
                </c:pt>
                <c:pt idx="1">
                  <c:v>9556.4879999999994</c:v>
                </c:pt>
                <c:pt idx="2">
                  <c:v>6568.9960000000001</c:v>
                </c:pt>
                <c:pt idx="3">
                  <c:v>9159.84</c:v>
                </c:pt>
                <c:pt idx="4">
                  <c:v>6819.7049999999999</c:v>
                </c:pt>
                <c:pt idx="5">
                  <c:v>5981.6490000000003</c:v>
                </c:pt>
              </c:numCache>
            </c:numRef>
          </c:val>
          <c:extLst>
            <c:ext xmlns:c16="http://schemas.microsoft.com/office/drawing/2014/chart" uri="{C3380CC4-5D6E-409C-BE32-E72D297353CC}">
              <c16:uniqueId val="{00000002-F72C-47B0-8FEC-46D4138DE65D}"/>
            </c:ext>
          </c:extLst>
        </c:ser>
        <c:ser>
          <c:idx val="3"/>
          <c:order val="3"/>
          <c:tx>
            <c:strRef>
              <c:f>Tabelle1!$E$1</c:f>
              <c:strCache>
                <c:ptCount val="1"/>
                <c:pt idx="0">
                  <c:v>Costi totali per il reclutamento di personale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Tabelle1!$A$2:$A$7</c:f>
              <c:strCache>
                <c:ptCount val="6"/>
                <c:pt idx="0">
                  <c:v>Tutti i settori</c:v>
                </c:pt>
                <c:pt idx="1">
                  <c:v>Industria e commercio</c:v>
                </c:pt>
                <c:pt idx="2">
                  <c:v>Artigianato</c:v>
                </c:pt>
                <c:pt idx="3">
                  <c:v>Pubblica Amministrazione</c:v>
                </c:pt>
                <c:pt idx="4">
                  <c:v>Agricoltura</c:v>
                </c:pt>
                <c:pt idx="5">
                  <c:v>Libere professioni</c:v>
                </c:pt>
              </c:strCache>
            </c:strRef>
          </c:cat>
          <c:val>
            <c:numRef>
              <c:f>Tabelle1!$E$2:$E$7</c:f>
              <c:numCache>
                <c:formatCode>#,##0\ "€"</c:formatCode>
                <c:ptCount val="6"/>
                <c:pt idx="0">
                  <c:v>9381.9501</c:v>
                </c:pt>
                <c:pt idx="1">
                  <c:v>11797.42</c:v>
                </c:pt>
                <c:pt idx="2">
                  <c:v>7672.1319999999996</c:v>
                </c:pt>
                <c:pt idx="3">
                  <c:v>11937.2</c:v>
                </c:pt>
                <c:pt idx="4">
                  <c:v>7400.3029999999999</c:v>
                </c:pt>
                <c:pt idx="5">
                  <c:v>7282.0140000000001</c:v>
                </c:pt>
              </c:numCache>
            </c:numRef>
          </c:val>
          <c:extLst>
            <c:ext xmlns:c16="http://schemas.microsoft.com/office/drawing/2014/chart" uri="{C3380CC4-5D6E-409C-BE32-E72D297353CC}">
              <c16:uniqueId val="{00000003-F72C-47B0-8FEC-46D4138DE65D}"/>
            </c:ext>
          </c:extLst>
        </c:ser>
        <c:dLbls>
          <c:showLegendKey val="0"/>
          <c:showVal val="0"/>
          <c:showCatName val="0"/>
          <c:showSerName val="0"/>
          <c:showPercent val="0"/>
          <c:showBubbleSize val="0"/>
        </c:dLbls>
        <c:gapWidth val="219"/>
        <c:overlap val="-27"/>
        <c:axId val="152806912"/>
        <c:axId val="129071296"/>
      </c:barChart>
      <c:catAx>
        <c:axId val="152806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129071296"/>
        <c:crosses val="autoZero"/>
        <c:auto val="1"/>
        <c:lblAlgn val="ctr"/>
        <c:lblOffset val="100"/>
        <c:noMultiLvlLbl val="0"/>
      </c:catAx>
      <c:valAx>
        <c:axId val="129071296"/>
        <c:scaling>
          <c:orientation val="minMax"/>
          <c:max val="14000"/>
        </c:scaling>
        <c:delete val="0"/>
        <c:axPos val="l"/>
        <c:majorGridlines>
          <c:spPr>
            <a:ln w="9525" cap="flat" cmpd="sng" algn="ctr">
              <a:noFill/>
              <a:round/>
            </a:ln>
            <a:effectLst/>
          </c:spPr>
        </c:majorGridlines>
        <c:numFmt formatCode="#,##0\ &quot;€&quot;"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152806912"/>
        <c:crosses val="autoZero"/>
        <c:crossBetween val="between"/>
        <c:majorUnit val="2000"/>
      </c:valAx>
      <c:spPr>
        <a:solidFill>
          <a:srgbClr val="E7E8D0"/>
        </a:solid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167976746504763"/>
          <c:y val="0.10417753606334862"/>
          <c:w val="0.81243651548756968"/>
          <c:h val="0.5704259863308403"/>
        </c:manualLayout>
      </c:layout>
      <c:barChart>
        <c:barDir val="col"/>
        <c:grouping val="clustered"/>
        <c:varyColors val="0"/>
        <c:ser>
          <c:idx val="1"/>
          <c:order val="0"/>
          <c:tx>
            <c:strRef>
              <c:f>Tabelle1!$B$1</c:f>
              <c:strCache>
                <c:ptCount val="1"/>
                <c:pt idx="0">
                  <c:v>Costi di reclutamento/inserimento personale</c:v>
                </c:pt>
              </c:strCache>
            </c:strRef>
          </c:tx>
          <c:spPr>
            <a:solidFill>
              <a:srgbClr val="C00000">
                <a:alpha val="70000"/>
              </a:srgbClr>
            </a:solidFill>
            <a:ln>
              <a:solidFill>
                <a:schemeClr val="accent1">
                  <a:lumMod val="5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Tabelle1!$A$2:$A$9</c:f>
              <c:strCache>
                <c:ptCount val="8"/>
                <c:pt idx="0">
                  <c:v>Media</c:v>
                </c:pt>
                <c:pt idx="1">
                  <c:v>Meccatronico d'auto</c:v>
                </c:pt>
                <c:pt idx="2">
                  <c:v>Tecn. elettronico</c:v>
                </c:pt>
                <c:pt idx="3">
                  <c:v>Tecn. informatico</c:v>
                </c:pt>
                <c:pt idx="4">
                  <c:v>Tecn. amm.vo-commerc.</c:v>
                </c:pt>
                <c:pt idx="5">
                  <c:v>Tec. settore alberghiero</c:v>
                </c:pt>
                <c:pt idx="6">
                  <c:v>Cuoco</c:v>
                </c:pt>
                <c:pt idx="7">
                  <c:v>Giardiniere</c:v>
                </c:pt>
              </c:strCache>
            </c:strRef>
          </c:cat>
          <c:val>
            <c:numRef>
              <c:f>Tabelle1!$B$2:$B$9</c:f>
              <c:numCache>
                <c:formatCode>#,##0\ "€"</c:formatCode>
                <c:ptCount val="8"/>
                <c:pt idx="0">
                  <c:v>9382</c:v>
                </c:pt>
                <c:pt idx="1">
                  <c:v>7550</c:v>
                </c:pt>
                <c:pt idx="2">
                  <c:v>9027</c:v>
                </c:pt>
                <c:pt idx="3">
                  <c:v>19658</c:v>
                </c:pt>
                <c:pt idx="4">
                  <c:v>15559</c:v>
                </c:pt>
                <c:pt idx="5">
                  <c:v>7125</c:v>
                </c:pt>
                <c:pt idx="6">
                  <c:v>6980</c:v>
                </c:pt>
                <c:pt idx="7">
                  <c:v>5187</c:v>
                </c:pt>
              </c:numCache>
            </c:numRef>
          </c:val>
          <c:extLst>
            <c:ext xmlns:c16="http://schemas.microsoft.com/office/drawing/2014/chart" uri="{C3380CC4-5D6E-409C-BE32-E72D297353CC}">
              <c16:uniqueId val="{00000001-F72C-47B0-8FEC-46D4138DE65D}"/>
            </c:ext>
          </c:extLst>
        </c:ser>
        <c:dLbls>
          <c:showLegendKey val="0"/>
          <c:showVal val="0"/>
          <c:showCatName val="0"/>
          <c:showSerName val="0"/>
          <c:showPercent val="0"/>
          <c:showBubbleSize val="0"/>
        </c:dLbls>
        <c:gapWidth val="100"/>
        <c:axId val="153029632"/>
        <c:axId val="153340160"/>
      </c:barChart>
      <c:catAx>
        <c:axId val="153029632"/>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cap="none" spc="20" normalizeH="0" baseline="0">
                <a:solidFill>
                  <a:schemeClr val="tx1">
                    <a:lumMod val="65000"/>
                    <a:lumOff val="35000"/>
                  </a:schemeClr>
                </a:solidFill>
                <a:latin typeface="+mn-lt"/>
                <a:ea typeface="+mn-ea"/>
                <a:cs typeface="+mn-cs"/>
              </a:defRPr>
            </a:pPr>
            <a:endParaRPr lang="de-DE"/>
          </a:p>
        </c:txPr>
        <c:crossAx val="153340160"/>
        <c:crossesAt val="0"/>
        <c:auto val="1"/>
        <c:lblAlgn val="ctr"/>
        <c:lblOffset val="100"/>
        <c:noMultiLvlLbl val="0"/>
      </c:catAx>
      <c:valAx>
        <c:axId val="153340160"/>
        <c:scaling>
          <c:orientation val="minMax"/>
          <c:max val="20000"/>
          <c:min val="0"/>
        </c:scaling>
        <c:delete val="0"/>
        <c:axPos val="l"/>
        <c:numFmt formatCode="#,##0\ &quot;€&quot;" sourceLinked="1"/>
        <c:majorTickMark val="none"/>
        <c:minorTickMark val="none"/>
        <c:tickLblPos val="nextTo"/>
        <c:spPr>
          <a:noFill/>
          <a:ln>
            <a:noFill/>
          </a:ln>
          <a:effectLst/>
        </c:spPr>
        <c:txPr>
          <a:bodyPr rot="-60000" spcFirstLastPara="1" vertOverflow="ellipsis"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de-DE"/>
          </a:p>
        </c:txPr>
        <c:crossAx val="153029632"/>
        <c:crosses val="autoZero"/>
        <c:crossBetween val="between"/>
        <c:majorUnit val="5000"/>
      </c:valAx>
      <c:spPr>
        <a:solidFill>
          <a:srgbClr val="E7E8D0"/>
        </a:solid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856D8C-59CA-43B1-87FD-F9C5744E7782}" type="doc">
      <dgm:prSet loTypeId="urn:microsoft.com/office/officeart/2005/8/layout/chevron1" loCatId="process" qsTypeId="urn:microsoft.com/office/officeart/2005/8/quickstyle/simple1" qsCatId="simple" csTypeId="urn:microsoft.com/office/officeart/2005/8/colors/accent1_2" csCatId="accent1" phldr="1"/>
      <dgm:spPr/>
    </dgm:pt>
    <dgm:pt modelId="{CDADACF2-9995-43BF-A4ED-1A31BDC16BE4}" type="pres">
      <dgm:prSet presAssocID="{35856D8C-59CA-43B1-87FD-F9C5744E7782}" presName="Name0" presStyleCnt="0">
        <dgm:presLayoutVars>
          <dgm:dir/>
          <dgm:animLvl val="lvl"/>
          <dgm:resizeHandles val="exact"/>
        </dgm:presLayoutVars>
      </dgm:prSet>
      <dgm:spPr/>
    </dgm:pt>
  </dgm:ptLst>
  <dgm:cxnLst>
    <dgm:cxn modelId="{CE47D65D-2868-4790-81F3-0F05027C61AF}" type="presOf" srcId="{35856D8C-59CA-43B1-87FD-F9C5744E7782}" destId="{CDADACF2-9995-43BF-A4ED-1A31BDC16BE4}" srcOrd="0"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7881D8-B00A-4A9D-B6E8-A3A21FE3C2E5}"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de-DE"/>
        </a:p>
      </dgm:t>
    </dgm:pt>
    <dgm:pt modelId="{91ED8FAE-65C3-4DE0-98B5-2DAEB075E0F1}">
      <dgm:prSet phldrT="[Text]" custT="1"/>
      <dgm:spPr>
        <a:solidFill>
          <a:schemeClr val="accent6">
            <a:lumMod val="20000"/>
            <a:lumOff val="80000"/>
          </a:schemeClr>
        </a:solidFill>
        <a:ln>
          <a:solidFill>
            <a:schemeClr val="accent6">
              <a:lumMod val="75000"/>
            </a:schemeClr>
          </a:solidFill>
        </a:ln>
      </dgm:spPr>
      <dgm:t>
        <a:bodyPr/>
        <a:lstStyle/>
        <a:p>
          <a:r>
            <a:rPr lang="de-DE" sz="1800" dirty="0" err="1" smtClean="0">
              <a:solidFill>
                <a:schemeClr val="bg2">
                  <a:lumMod val="25000"/>
                </a:schemeClr>
              </a:solidFill>
            </a:rPr>
            <a:t>Costi</a:t>
          </a:r>
          <a:r>
            <a:rPr lang="de-DE" sz="1800" dirty="0" smtClean="0">
              <a:solidFill>
                <a:schemeClr val="bg2">
                  <a:lumMod val="25000"/>
                </a:schemeClr>
              </a:solidFill>
            </a:rPr>
            <a:t> per </a:t>
          </a:r>
          <a:r>
            <a:rPr lang="de-DE" sz="1800" dirty="0" err="1" smtClean="0">
              <a:solidFill>
                <a:schemeClr val="bg2">
                  <a:lumMod val="25000"/>
                </a:schemeClr>
              </a:solidFill>
            </a:rPr>
            <a:t>il</a:t>
          </a:r>
          <a:r>
            <a:rPr lang="de-DE" sz="1800" dirty="0" smtClean="0">
              <a:solidFill>
                <a:schemeClr val="bg2">
                  <a:lumMod val="25000"/>
                </a:schemeClr>
              </a:solidFill>
            </a:rPr>
            <a:t> personale </a:t>
          </a:r>
          <a:r>
            <a:rPr lang="de-DE" sz="1800" dirty="0" err="1" smtClean="0">
              <a:solidFill>
                <a:schemeClr val="bg2">
                  <a:lumMod val="25000"/>
                </a:schemeClr>
              </a:solidFill>
            </a:rPr>
            <a:t>apprendisti</a:t>
          </a:r>
          <a:r>
            <a:rPr lang="de-DE" sz="1800" dirty="0" smtClean="0">
              <a:solidFill>
                <a:schemeClr val="bg2">
                  <a:lumMod val="25000"/>
                </a:schemeClr>
              </a:solidFill>
            </a:rPr>
            <a:t/>
          </a:r>
          <a:br>
            <a:rPr lang="de-DE" sz="1800" dirty="0" smtClean="0">
              <a:solidFill>
                <a:schemeClr val="bg2">
                  <a:lumMod val="25000"/>
                </a:schemeClr>
              </a:solidFill>
            </a:rPr>
          </a:br>
          <a:r>
            <a:rPr lang="de-DE" sz="1800" dirty="0" smtClean="0">
              <a:solidFill>
                <a:schemeClr val="bg2">
                  <a:lumMod val="25000"/>
                </a:schemeClr>
              </a:solidFill>
            </a:rPr>
            <a:t> ~ 62 %</a:t>
          </a:r>
          <a:endParaRPr lang="de-DE" sz="1800" dirty="0">
            <a:solidFill>
              <a:schemeClr val="bg2">
                <a:lumMod val="25000"/>
              </a:schemeClr>
            </a:solidFill>
          </a:endParaRPr>
        </a:p>
      </dgm:t>
    </dgm:pt>
    <dgm:pt modelId="{8C4345FF-64DE-4791-9AE8-7FE6BABB9864}" type="parTrans" cxnId="{71865863-61C1-4762-AB32-601D3B783BF0}">
      <dgm:prSet/>
      <dgm:spPr/>
      <dgm:t>
        <a:bodyPr/>
        <a:lstStyle/>
        <a:p>
          <a:endParaRPr lang="de-DE"/>
        </a:p>
      </dgm:t>
    </dgm:pt>
    <dgm:pt modelId="{4B9DF901-6E78-487F-86FC-60B35B03F231}" type="sibTrans" cxnId="{71865863-61C1-4762-AB32-601D3B783BF0}">
      <dgm:prSet/>
      <dgm:spPr/>
      <dgm:t>
        <a:bodyPr/>
        <a:lstStyle/>
        <a:p>
          <a:endParaRPr lang="de-DE"/>
        </a:p>
      </dgm:t>
    </dgm:pt>
    <dgm:pt modelId="{2CE1422B-C12C-4107-AA08-BD1C1F39469F}">
      <dgm:prSet phldrT="[Text]" custT="1"/>
      <dgm:spPr>
        <a:solidFill>
          <a:schemeClr val="accent6">
            <a:lumMod val="20000"/>
            <a:lumOff val="80000"/>
          </a:schemeClr>
        </a:solidFill>
        <a:ln>
          <a:solidFill>
            <a:schemeClr val="accent3">
              <a:lumMod val="50000"/>
            </a:schemeClr>
          </a:solidFill>
        </a:ln>
      </dgm:spPr>
      <dgm:t>
        <a:bodyPr/>
        <a:lstStyle/>
        <a:p>
          <a:r>
            <a:rPr lang="de-DE" sz="1700" dirty="0" err="1" smtClean="0">
              <a:solidFill>
                <a:schemeClr val="accent3">
                  <a:lumMod val="50000"/>
                </a:schemeClr>
              </a:solidFill>
            </a:rPr>
            <a:t>Costi</a:t>
          </a:r>
          <a:r>
            <a:rPr lang="de-DE" sz="1700" dirty="0" smtClean="0">
              <a:solidFill>
                <a:schemeClr val="accent3">
                  <a:lumMod val="50000"/>
                </a:schemeClr>
              </a:solidFill>
            </a:rPr>
            <a:t> per </a:t>
          </a:r>
          <a:r>
            <a:rPr lang="de-DE" sz="1700" dirty="0" err="1" smtClean="0">
              <a:solidFill>
                <a:schemeClr val="accent3">
                  <a:lumMod val="50000"/>
                </a:schemeClr>
              </a:solidFill>
            </a:rPr>
            <a:t>il</a:t>
          </a:r>
          <a:r>
            <a:rPr lang="de-DE" sz="1700" dirty="0" smtClean="0">
              <a:solidFill>
                <a:schemeClr val="accent3">
                  <a:lumMod val="50000"/>
                </a:schemeClr>
              </a:solidFill>
            </a:rPr>
            <a:t> personale </a:t>
          </a:r>
          <a:r>
            <a:rPr lang="de-DE" sz="1700" dirty="0" err="1" smtClean="0">
              <a:solidFill>
                <a:schemeClr val="accent3">
                  <a:lumMod val="50000"/>
                </a:schemeClr>
              </a:solidFill>
            </a:rPr>
            <a:t>formatori</a:t>
          </a:r>
          <a:r>
            <a:rPr lang="de-DE" sz="1700" dirty="0" smtClean="0">
              <a:solidFill>
                <a:schemeClr val="accent3">
                  <a:lumMod val="50000"/>
                </a:schemeClr>
              </a:solidFill>
            </a:rPr>
            <a:t/>
          </a:r>
          <a:br>
            <a:rPr lang="de-DE" sz="1700" dirty="0" smtClean="0">
              <a:solidFill>
                <a:schemeClr val="accent3">
                  <a:lumMod val="50000"/>
                </a:schemeClr>
              </a:solidFill>
            </a:rPr>
          </a:br>
          <a:r>
            <a:rPr lang="de-DE" sz="1700" dirty="0" smtClean="0">
              <a:solidFill>
                <a:schemeClr val="accent3">
                  <a:lumMod val="50000"/>
                </a:schemeClr>
              </a:solidFill>
            </a:rPr>
            <a:t>~ 23 %</a:t>
          </a:r>
          <a:endParaRPr lang="de-DE" sz="1700" dirty="0">
            <a:solidFill>
              <a:schemeClr val="accent3">
                <a:lumMod val="50000"/>
              </a:schemeClr>
            </a:solidFill>
          </a:endParaRPr>
        </a:p>
      </dgm:t>
    </dgm:pt>
    <dgm:pt modelId="{45201453-23CF-4E0D-8351-796E14842515}" type="parTrans" cxnId="{80D09AE2-B386-4F84-BA91-7B63FD7C7BF0}">
      <dgm:prSet/>
      <dgm:spPr/>
      <dgm:t>
        <a:bodyPr/>
        <a:lstStyle/>
        <a:p>
          <a:endParaRPr lang="de-DE"/>
        </a:p>
      </dgm:t>
    </dgm:pt>
    <dgm:pt modelId="{889455B9-70E9-4A6C-81CD-B90EE4FD7440}" type="sibTrans" cxnId="{80D09AE2-B386-4F84-BA91-7B63FD7C7BF0}">
      <dgm:prSet/>
      <dgm:spPr/>
      <dgm:t>
        <a:bodyPr/>
        <a:lstStyle/>
        <a:p>
          <a:endParaRPr lang="de-DE"/>
        </a:p>
      </dgm:t>
    </dgm:pt>
    <dgm:pt modelId="{99D5B130-C365-4EA0-B53F-B0E9D06F1BAA}">
      <dgm:prSet phldrT="[Text]" custT="1"/>
      <dgm:spPr>
        <a:solidFill>
          <a:srgbClr val="FEFEBC">
            <a:alpha val="89804"/>
          </a:srgbClr>
        </a:solidFill>
        <a:ln>
          <a:solidFill>
            <a:srgbClr val="FFC000">
              <a:alpha val="90000"/>
            </a:srgbClr>
          </a:solidFill>
        </a:ln>
      </dgm:spPr>
      <dgm:t>
        <a:bodyPr/>
        <a:lstStyle/>
        <a:p>
          <a:r>
            <a:rPr lang="de-DE" sz="1800" dirty="0" err="1" smtClean="0">
              <a:solidFill>
                <a:schemeClr val="accent6">
                  <a:lumMod val="75000"/>
                </a:schemeClr>
              </a:solidFill>
            </a:rPr>
            <a:t>Formazione</a:t>
          </a:r>
          <a:r>
            <a:rPr lang="de-DE" sz="1800" dirty="0" smtClean="0">
              <a:solidFill>
                <a:schemeClr val="accent6">
                  <a:lumMod val="75000"/>
                </a:schemeClr>
              </a:solidFill>
            </a:rPr>
            <a:t> </a:t>
          </a:r>
          <a:r>
            <a:rPr lang="de-DE" sz="1800" dirty="0" err="1" smtClean="0">
              <a:solidFill>
                <a:schemeClr val="accent6">
                  <a:lumMod val="75000"/>
                </a:schemeClr>
              </a:solidFill>
            </a:rPr>
            <a:t>su</a:t>
          </a:r>
          <a:r>
            <a:rPr lang="de-DE" sz="1800" dirty="0" smtClean="0">
              <a:solidFill>
                <a:schemeClr val="accent6">
                  <a:lumMod val="75000"/>
                </a:schemeClr>
              </a:solidFill>
            </a:rPr>
            <a:t> </a:t>
          </a:r>
          <a:r>
            <a:rPr lang="de-DE" sz="1800" dirty="0" err="1" smtClean="0">
              <a:solidFill>
                <a:schemeClr val="accent6">
                  <a:lumMod val="75000"/>
                </a:schemeClr>
              </a:solidFill>
            </a:rPr>
            <a:t>misura</a:t>
          </a:r>
          <a:endParaRPr lang="de-DE" sz="1800" dirty="0">
            <a:solidFill>
              <a:schemeClr val="accent6">
                <a:lumMod val="75000"/>
              </a:schemeClr>
            </a:solidFill>
          </a:endParaRPr>
        </a:p>
      </dgm:t>
    </dgm:pt>
    <dgm:pt modelId="{B71C762F-8C3F-4EB9-82EE-4B751E1B1928}" type="parTrans" cxnId="{0D79E3B6-5C1A-44CE-90DC-E5E3904C0332}">
      <dgm:prSet/>
      <dgm:spPr/>
      <dgm:t>
        <a:bodyPr/>
        <a:lstStyle/>
        <a:p>
          <a:endParaRPr lang="de-DE"/>
        </a:p>
      </dgm:t>
    </dgm:pt>
    <dgm:pt modelId="{B60DD0EB-94FA-445D-A72F-110803E6997E}" type="sibTrans" cxnId="{0D79E3B6-5C1A-44CE-90DC-E5E3904C0332}">
      <dgm:prSet/>
      <dgm:spPr/>
      <dgm:t>
        <a:bodyPr/>
        <a:lstStyle/>
        <a:p>
          <a:endParaRPr lang="de-DE"/>
        </a:p>
      </dgm:t>
    </dgm:pt>
    <dgm:pt modelId="{50939AA4-7C18-402B-930B-A077F23A19A7}">
      <dgm:prSet phldrT="[Text]" custT="1"/>
      <dgm:spPr>
        <a:solidFill>
          <a:srgbClr val="D9F5DC"/>
        </a:solidFill>
        <a:ln>
          <a:solidFill>
            <a:schemeClr val="accent5">
              <a:lumMod val="50000"/>
            </a:schemeClr>
          </a:solidFill>
        </a:ln>
      </dgm:spPr>
      <dgm:t>
        <a:bodyPr/>
        <a:lstStyle/>
        <a:p>
          <a:r>
            <a:rPr lang="de-DE" sz="2400" dirty="0" err="1" smtClean="0">
              <a:solidFill>
                <a:schemeClr val="tx2">
                  <a:lumMod val="50000"/>
                </a:schemeClr>
              </a:solidFill>
            </a:rPr>
            <a:t>Ricavi</a:t>
          </a:r>
          <a:r>
            <a:rPr lang="de-DE" sz="2400" dirty="0" smtClean="0">
              <a:solidFill>
                <a:schemeClr val="tx2">
                  <a:lumMod val="50000"/>
                </a:schemeClr>
              </a:solidFill>
            </a:rPr>
            <a:t/>
          </a:r>
          <a:br>
            <a:rPr lang="de-DE" sz="2400" dirty="0" smtClean="0">
              <a:solidFill>
                <a:schemeClr val="tx2">
                  <a:lumMod val="50000"/>
                </a:schemeClr>
              </a:solidFill>
            </a:rPr>
          </a:br>
          <a:r>
            <a:rPr lang="de-DE" sz="2000" dirty="0" err="1" smtClean="0">
              <a:solidFill>
                <a:schemeClr val="tx2">
                  <a:lumMod val="50000"/>
                </a:schemeClr>
              </a:solidFill>
            </a:rPr>
            <a:t>Attività</a:t>
          </a:r>
          <a:r>
            <a:rPr lang="de-DE" sz="2000" dirty="0" smtClean="0">
              <a:solidFill>
                <a:schemeClr val="tx2">
                  <a:lumMod val="50000"/>
                </a:schemeClr>
              </a:solidFill>
            </a:rPr>
            <a:t> </a:t>
          </a:r>
          <a:r>
            <a:rPr lang="de-DE" sz="2000" dirty="0" err="1" smtClean="0">
              <a:solidFill>
                <a:schemeClr val="tx2">
                  <a:lumMod val="50000"/>
                </a:schemeClr>
              </a:solidFill>
            </a:rPr>
            <a:t>semplici</a:t>
          </a:r>
          <a:r>
            <a:rPr lang="de-DE" sz="2000" dirty="0" smtClean="0">
              <a:solidFill>
                <a:schemeClr val="tx2">
                  <a:lumMod val="50000"/>
                </a:schemeClr>
              </a:solidFill>
            </a:rPr>
            <a:t> e </a:t>
          </a:r>
          <a:r>
            <a:rPr lang="de-DE" sz="2000" dirty="0" err="1" smtClean="0">
              <a:solidFill>
                <a:schemeClr val="tx2">
                  <a:lumMod val="50000"/>
                </a:schemeClr>
              </a:solidFill>
            </a:rPr>
            <a:t>specializzate</a:t>
          </a:r>
          <a:endParaRPr lang="de-DE" sz="2000" dirty="0">
            <a:solidFill>
              <a:schemeClr val="tx2">
                <a:lumMod val="50000"/>
              </a:schemeClr>
            </a:solidFill>
          </a:endParaRPr>
        </a:p>
      </dgm:t>
    </dgm:pt>
    <dgm:pt modelId="{0E54C6EA-63F1-4D60-9EA9-58B63D79A746}" type="parTrans" cxnId="{6D57FD29-ECF3-4792-9660-67C40657B6A2}">
      <dgm:prSet/>
      <dgm:spPr/>
      <dgm:t>
        <a:bodyPr/>
        <a:lstStyle/>
        <a:p>
          <a:endParaRPr lang="de-DE"/>
        </a:p>
      </dgm:t>
    </dgm:pt>
    <dgm:pt modelId="{6FFD21ED-A733-4061-9611-35A6EBE31B86}" type="sibTrans" cxnId="{6D57FD29-ECF3-4792-9660-67C40657B6A2}">
      <dgm:prSet/>
      <dgm:spPr/>
      <dgm:t>
        <a:bodyPr/>
        <a:lstStyle/>
        <a:p>
          <a:endParaRPr lang="de-DE"/>
        </a:p>
      </dgm:t>
    </dgm:pt>
    <dgm:pt modelId="{26B67C03-5378-49D7-987B-2EE5BA09119A}">
      <dgm:prSet phldrT="[Text]" custT="1"/>
      <dgm:spPr>
        <a:solidFill>
          <a:srgbClr val="D9F5DC"/>
        </a:solidFill>
        <a:ln>
          <a:solidFill>
            <a:srgbClr val="92D050"/>
          </a:solidFill>
        </a:ln>
      </dgm:spPr>
      <dgm:t>
        <a:bodyPr/>
        <a:lstStyle/>
        <a:p>
          <a:r>
            <a:rPr lang="de-DE" sz="2000" dirty="0" err="1" smtClean="0">
              <a:solidFill>
                <a:srgbClr val="1B6F47"/>
              </a:solidFill>
            </a:rPr>
            <a:t>Risparmio</a:t>
          </a:r>
          <a:r>
            <a:rPr lang="de-DE" sz="1400" dirty="0" smtClean="0">
              <a:solidFill>
                <a:srgbClr val="1B6F47"/>
              </a:solidFill>
            </a:rPr>
            <a:t/>
          </a:r>
          <a:br>
            <a:rPr lang="de-DE" sz="1400" dirty="0" smtClean="0">
              <a:solidFill>
                <a:srgbClr val="1B6F47"/>
              </a:solidFill>
            </a:rPr>
          </a:br>
          <a:r>
            <a:rPr lang="de-DE" sz="1400" dirty="0" err="1" smtClean="0">
              <a:solidFill>
                <a:srgbClr val="1B6F47"/>
              </a:solidFill>
            </a:rPr>
            <a:t>Costi</a:t>
          </a:r>
          <a:r>
            <a:rPr lang="de-DE" sz="1400" dirty="0" smtClean="0">
              <a:solidFill>
                <a:srgbClr val="1B6F47"/>
              </a:solidFill>
            </a:rPr>
            <a:t> per </a:t>
          </a:r>
          <a:r>
            <a:rPr lang="de-DE" sz="1400" dirty="0" err="1" smtClean="0">
              <a:solidFill>
                <a:srgbClr val="1B6F47"/>
              </a:solidFill>
            </a:rPr>
            <a:t>il</a:t>
          </a:r>
          <a:r>
            <a:rPr lang="de-DE" sz="1400" dirty="0" smtClean="0">
              <a:solidFill>
                <a:srgbClr val="1B6F47"/>
              </a:solidFill>
            </a:rPr>
            <a:t> </a:t>
          </a:r>
          <a:r>
            <a:rPr lang="de-DE" sz="1400" dirty="0" err="1" smtClean="0">
              <a:solidFill>
                <a:srgbClr val="1B6F47"/>
              </a:solidFill>
            </a:rPr>
            <a:t>reclutamento</a:t>
          </a:r>
          <a:r>
            <a:rPr lang="de-DE" sz="1400" dirty="0" smtClean="0">
              <a:solidFill>
                <a:srgbClr val="1B6F47"/>
              </a:solidFill>
            </a:rPr>
            <a:t> e </a:t>
          </a:r>
          <a:r>
            <a:rPr lang="de-DE" sz="1400" dirty="0" err="1" smtClean="0">
              <a:solidFill>
                <a:srgbClr val="1B6F47"/>
              </a:solidFill>
            </a:rPr>
            <a:t>l</a:t>
          </a:r>
          <a:r>
            <a:rPr lang="de-DE" sz="1400" dirty="0" err="1" smtClean="0">
              <a:solidFill>
                <a:srgbClr val="1B6F47"/>
              </a:solidFill>
              <a:latin typeface="Calibri"/>
            </a:rPr>
            <a:t>’</a:t>
          </a:r>
          <a:r>
            <a:rPr lang="de-DE" sz="1400" dirty="0" err="1" smtClean="0">
              <a:solidFill>
                <a:srgbClr val="1B6F47"/>
              </a:solidFill>
            </a:rPr>
            <a:t>inserimento</a:t>
          </a:r>
          <a:r>
            <a:rPr lang="de-DE" sz="1400" dirty="0" smtClean="0">
              <a:solidFill>
                <a:srgbClr val="1B6F47"/>
              </a:solidFill>
            </a:rPr>
            <a:t> di </a:t>
          </a:r>
          <a:r>
            <a:rPr lang="de-DE" sz="1400" dirty="0" err="1" smtClean="0">
              <a:solidFill>
                <a:srgbClr val="1B6F47"/>
              </a:solidFill>
            </a:rPr>
            <a:t>nuovo</a:t>
          </a:r>
          <a:r>
            <a:rPr lang="de-DE" sz="1400" dirty="0" smtClean="0">
              <a:solidFill>
                <a:srgbClr val="1B6F47"/>
              </a:solidFill>
            </a:rPr>
            <a:t> personale</a:t>
          </a:r>
          <a:endParaRPr lang="de-DE" sz="1400" dirty="0">
            <a:solidFill>
              <a:srgbClr val="1B6F47"/>
            </a:solidFill>
          </a:endParaRPr>
        </a:p>
      </dgm:t>
    </dgm:pt>
    <dgm:pt modelId="{D367A64C-2865-41D9-B730-E26B493B9BF4}" type="parTrans" cxnId="{93278887-94DD-449D-8ABC-C0A2F9B662A8}">
      <dgm:prSet/>
      <dgm:spPr/>
      <dgm:t>
        <a:bodyPr/>
        <a:lstStyle/>
        <a:p>
          <a:endParaRPr lang="de-DE"/>
        </a:p>
      </dgm:t>
    </dgm:pt>
    <dgm:pt modelId="{F0362677-DF75-4BD9-84B7-35CBDFAC4997}" type="sibTrans" cxnId="{93278887-94DD-449D-8ABC-C0A2F9B662A8}">
      <dgm:prSet/>
      <dgm:spPr/>
      <dgm:t>
        <a:bodyPr/>
        <a:lstStyle/>
        <a:p>
          <a:endParaRPr lang="de-DE"/>
        </a:p>
      </dgm:t>
    </dgm:pt>
    <dgm:pt modelId="{033301CC-3210-4F9C-B09D-BE29254F55DB}">
      <dgm:prSet phldrT="[Text]" custT="1"/>
      <dgm:spPr>
        <a:solidFill>
          <a:srgbClr val="D9F5DC"/>
        </a:solidFill>
        <a:ln>
          <a:solidFill>
            <a:srgbClr val="348C38"/>
          </a:solidFill>
        </a:ln>
      </dgm:spPr>
      <dgm:t>
        <a:bodyPr/>
        <a:lstStyle/>
        <a:p>
          <a:r>
            <a:rPr lang="de-DE" sz="1400" dirty="0" err="1" smtClean="0">
              <a:solidFill>
                <a:schemeClr val="tx2">
                  <a:lumMod val="50000"/>
                </a:schemeClr>
              </a:solidFill>
            </a:rPr>
            <a:t>Incentivi</a:t>
          </a:r>
          <a:r>
            <a:rPr lang="de-DE" sz="1400" dirty="0" smtClean="0">
              <a:solidFill>
                <a:schemeClr val="tx2">
                  <a:lumMod val="50000"/>
                </a:schemeClr>
              </a:solidFill>
            </a:rPr>
            <a:t> per le </a:t>
          </a:r>
          <a:r>
            <a:rPr lang="de-DE" sz="1400" dirty="0" err="1" smtClean="0">
              <a:solidFill>
                <a:schemeClr val="tx2">
                  <a:lumMod val="50000"/>
                </a:schemeClr>
              </a:solidFill>
            </a:rPr>
            <a:t>persone</a:t>
          </a:r>
          <a:r>
            <a:rPr lang="de-DE" sz="1400" dirty="0" smtClean="0">
              <a:solidFill>
                <a:schemeClr val="tx2">
                  <a:lumMod val="50000"/>
                </a:schemeClr>
              </a:solidFill>
            </a:rPr>
            <a:t> </a:t>
          </a:r>
          <a:r>
            <a:rPr lang="de-DE" sz="1400" dirty="0" err="1" smtClean="0">
              <a:solidFill>
                <a:schemeClr val="tx2">
                  <a:lumMod val="50000"/>
                </a:schemeClr>
              </a:solidFill>
            </a:rPr>
            <a:t>svantaggiate</a:t>
          </a:r>
          <a:endParaRPr lang="de-DE" sz="1400" dirty="0">
            <a:solidFill>
              <a:schemeClr val="tx2">
                <a:lumMod val="50000"/>
              </a:schemeClr>
            </a:solidFill>
          </a:endParaRPr>
        </a:p>
      </dgm:t>
    </dgm:pt>
    <dgm:pt modelId="{B87D5402-6962-4FB3-942D-69EF38AEE3E6}" type="parTrans" cxnId="{95ED52CB-1B68-4ACF-BBC3-2EA40F056950}">
      <dgm:prSet/>
      <dgm:spPr/>
      <dgm:t>
        <a:bodyPr/>
        <a:lstStyle/>
        <a:p>
          <a:endParaRPr lang="de-DE"/>
        </a:p>
      </dgm:t>
    </dgm:pt>
    <dgm:pt modelId="{8B95D12C-94B9-4C4A-ACC6-6E2CAAD2E5AC}" type="sibTrans" cxnId="{95ED52CB-1B68-4ACF-BBC3-2EA40F056950}">
      <dgm:prSet/>
      <dgm:spPr/>
      <dgm:t>
        <a:bodyPr/>
        <a:lstStyle/>
        <a:p>
          <a:endParaRPr lang="de-DE"/>
        </a:p>
      </dgm:t>
    </dgm:pt>
    <dgm:pt modelId="{036C180C-1674-4D59-B55D-1AF04633375E}">
      <dgm:prSet phldrT="[Text]" custAng="21539708" custScaleX="113331" custScaleY="95258" custLinFactNeighborX="2015" custLinFactNeighborY="-2987"/>
      <dgm:spPr>
        <a:solidFill>
          <a:schemeClr val="accent6">
            <a:lumMod val="20000"/>
            <a:lumOff val="80000"/>
          </a:schemeClr>
        </a:solidFill>
        <a:ln>
          <a:solidFill>
            <a:schemeClr val="accent3">
              <a:lumMod val="50000"/>
            </a:schemeClr>
          </a:solidFill>
        </a:ln>
      </dgm:spPr>
      <dgm:t>
        <a:bodyPr/>
        <a:lstStyle/>
        <a:p>
          <a:endParaRPr lang="de-DE"/>
        </a:p>
      </dgm:t>
    </dgm:pt>
    <dgm:pt modelId="{02C32F81-AFCA-4C20-B253-355D41E27614}" type="parTrans" cxnId="{43C64DC4-24EE-41D1-A69C-39E787582982}">
      <dgm:prSet/>
      <dgm:spPr/>
      <dgm:t>
        <a:bodyPr/>
        <a:lstStyle/>
        <a:p>
          <a:endParaRPr lang="de-DE"/>
        </a:p>
      </dgm:t>
    </dgm:pt>
    <dgm:pt modelId="{2BEE52E7-94C2-43A1-AF4B-59037498079F}" type="sibTrans" cxnId="{43C64DC4-24EE-41D1-A69C-39E787582982}">
      <dgm:prSet/>
      <dgm:spPr/>
      <dgm:t>
        <a:bodyPr/>
        <a:lstStyle/>
        <a:p>
          <a:endParaRPr lang="de-DE"/>
        </a:p>
      </dgm:t>
    </dgm:pt>
    <dgm:pt modelId="{BDE82A86-575C-41DF-A971-1632E3B501D3}">
      <dgm:prSet phldrT="[Text]" custAng="21539708" custScaleX="113331" custScaleY="95258" custLinFactNeighborX="2015" custLinFactNeighborY="-2987"/>
      <dgm:spPr>
        <a:solidFill>
          <a:schemeClr val="accent6">
            <a:lumMod val="20000"/>
            <a:lumOff val="80000"/>
          </a:schemeClr>
        </a:solidFill>
        <a:ln>
          <a:solidFill>
            <a:schemeClr val="accent3">
              <a:lumMod val="50000"/>
            </a:schemeClr>
          </a:solidFill>
        </a:ln>
      </dgm:spPr>
      <dgm:t>
        <a:bodyPr/>
        <a:lstStyle/>
        <a:p>
          <a:endParaRPr lang="de-DE"/>
        </a:p>
      </dgm:t>
    </dgm:pt>
    <dgm:pt modelId="{DE5D0570-04E8-4586-9646-9204E2F0A726}" type="parTrans" cxnId="{2C857B58-72A1-4487-88E8-9D15FF802FBA}">
      <dgm:prSet/>
      <dgm:spPr/>
      <dgm:t>
        <a:bodyPr/>
        <a:lstStyle/>
        <a:p>
          <a:endParaRPr lang="de-DE"/>
        </a:p>
      </dgm:t>
    </dgm:pt>
    <dgm:pt modelId="{950ED867-64DA-4F60-B5FA-DB24B9F6F240}" type="sibTrans" cxnId="{2C857B58-72A1-4487-88E8-9D15FF802FBA}">
      <dgm:prSet/>
      <dgm:spPr/>
      <dgm:t>
        <a:bodyPr/>
        <a:lstStyle/>
        <a:p>
          <a:endParaRPr lang="de-DE"/>
        </a:p>
      </dgm:t>
    </dgm:pt>
    <dgm:pt modelId="{AC855AA9-E592-47F1-AE45-7FD38C6BFB52}">
      <dgm:prSet phldrT="[Text]" phldr="1"/>
      <dgm:spPr>
        <a:solidFill>
          <a:schemeClr val="accent6">
            <a:lumMod val="60000"/>
            <a:lumOff val="40000"/>
          </a:schemeClr>
        </a:solidFill>
      </dgm:spPr>
      <dgm:t>
        <a:bodyPr/>
        <a:lstStyle/>
        <a:p>
          <a:endParaRPr lang="de-DE" dirty="0"/>
        </a:p>
      </dgm:t>
    </dgm:pt>
    <dgm:pt modelId="{7EC743AE-76DE-4BBF-B4BE-0D2DFA368E38}" type="parTrans" cxnId="{754B50D5-858F-43A0-89D4-1014063ECCEA}">
      <dgm:prSet/>
      <dgm:spPr/>
      <dgm:t>
        <a:bodyPr/>
        <a:lstStyle/>
        <a:p>
          <a:endParaRPr lang="de-DE"/>
        </a:p>
      </dgm:t>
    </dgm:pt>
    <dgm:pt modelId="{988F1352-2BE0-4379-9721-8ACDEBAE9BB8}" type="sibTrans" cxnId="{754B50D5-858F-43A0-89D4-1014063ECCEA}">
      <dgm:prSet/>
      <dgm:spPr/>
      <dgm:t>
        <a:bodyPr/>
        <a:lstStyle/>
        <a:p>
          <a:endParaRPr lang="de-DE"/>
        </a:p>
      </dgm:t>
    </dgm:pt>
    <dgm:pt modelId="{C6B0B339-15DE-476E-B342-25CB3B750F60}">
      <dgm:prSet phldrT="[Text]" custT="1"/>
      <dgm:spPr>
        <a:solidFill>
          <a:schemeClr val="accent6">
            <a:lumMod val="20000"/>
            <a:lumOff val="80000"/>
          </a:schemeClr>
        </a:solidFill>
        <a:ln>
          <a:solidFill>
            <a:schemeClr val="tx2">
              <a:lumMod val="75000"/>
              <a:alpha val="90000"/>
            </a:schemeClr>
          </a:solidFill>
        </a:ln>
      </dgm:spPr>
      <dgm:t>
        <a:bodyPr/>
        <a:lstStyle/>
        <a:p>
          <a:r>
            <a:rPr lang="de-DE" sz="1600" dirty="0" err="1" smtClean="0">
              <a:solidFill>
                <a:schemeClr val="tx2">
                  <a:lumMod val="75000"/>
                </a:schemeClr>
              </a:solidFill>
            </a:rPr>
            <a:t>Costi</a:t>
          </a:r>
          <a:r>
            <a:rPr lang="de-DE" sz="1600" dirty="0" smtClean="0">
              <a:solidFill>
                <a:schemeClr val="tx2">
                  <a:lumMod val="75000"/>
                </a:schemeClr>
              </a:solidFill>
            </a:rPr>
            <a:t> per </a:t>
          </a:r>
          <a:r>
            <a:rPr lang="de-DE" sz="1600" dirty="0" err="1" smtClean="0">
              <a:solidFill>
                <a:schemeClr val="tx2">
                  <a:lumMod val="75000"/>
                </a:schemeClr>
              </a:solidFill>
            </a:rPr>
            <a:t>impianti</a:t>
          </a:r>
          <a:r>
            <a:rPr lang="de-DE" sz="1600" dirty="0" smtClean="0">
              <a:solidFill>
                <a:schemeClr val="tx2">
                  <a:lumMod val="75000"/>
                </a:schemeClr>
              </a:solidFill>
            </a:rPr>
            <a:t> e </a:t>
          </a:r>
          <a:r>
            <a:rPr lang="de-DE" sz="1600" dirty="0" err="1" smtClean="0">
              <a:solidFill>
                <a:schemeClr val="tx2">
                  <a:lumMod val="75000"/>
                </a:schemeClr>
              </a:solidFill>
            </a:rPr>
            <a:t>materiali</a:t>
          </a:r>
          <a:r>
            <a:rPr lang="de-DE" sz="1600" dirty="0" smtClean="0">
              <a:solidFill>
                <a:schemeClr val="tx2">
                  <a:lumMod val="75000"/>
                </a:schemeClr>
              </a:solidFill>
            </a:rPr>
            <a:t> </a:t>
          </a:r>
          <a:br>
            <a:rPr lang="de-DE" sz="1600" dirty="0" smtClean="0">
              <a:solidFill>
                <a:schemeClr val="tx2">
                  <a:lumMod val="75000"/>
                </a:schemeClr>
              </a:solidFill>
            </a:rPr>
          </a:br>
          <a:r>
            <a:rPr lang="de-DE" sz="1600" dirty="0" smtClean="0">
              <a:solidFill>
                <a:schemeClr val="tx2">
                  <a:lumMod val="75000"/>
                </a:schemeClr>
              </a:solidFill>
            </a:rPr>
            <a:t> ~ 5 %</a:t>
          </a:r>
          <a:endParaRPr lang="de-DE" sz="1600" dirty="0">
            <a:solidFill>
              <a:schemeClr val="tx2">
                <a:lumMod val="75000"/>
              </a:schemeClr>
            </a:solidFill>
          </a:endParaRPr>
        </a:p>
      </dgm:t>
    </dgm:pt>
    <dgm:pt modelId="{E8C6C119-E22A-4B14-B1BF-B2AB81889246}" type="sibTrans" cxnId="{ADAD3533-C90E-4F54-8720-ACEA33090828}">
      <dgm:prSet/>
      <dgm:spPr/>
      <dgm:t>
        <a:bodyPr/>
        <a:lstStyle/>
        <a:p>
          <a:endParaRPr lang="de-DE"/>
        </a:p>
      </dgm:t>
    </dgm:pt>
    <dgm:pt modelId="{6C527D96-DE29-434A-910E-36B2B7890AD7}" type="parTrans" cxnId="{ADAD3533-C90E-4F54-8720-ACEA33090828}">
      <dgm:prSet/>
      <dgm:spPr/>
      <dgm:t>
        <a:bodyPr/>
        <a:lstStyle/>
        <a:p>
          <a:endParaRPr lang="de-DE"/>
        </a:p>
      </dgm:t>
    </dgm:pt>
    <dgm:pt modelId="{B877CF0E-AAA4-4E33-9D77-AC1C5146C3E3}" type="pres">
      <dgm:prSet presAssocID="{CF7881D8-B00A-4A9D-B6E8-A3A21FE3C2E5}" presName="outerComposite" presStyleCnt="0">
        <dgm:presLayoutVars>
          <dgm:chMax val="2"/>
          <dgm:animLvl val="lvl"/>
          <dgm:resizeHandles val="exact"/>
        </dgm:presLayoutVars>
      </dgm:prSet>
      <dgm:spPr/>
      <dgm:t>
        <a:bodyPr/>
        <a:lstStyle/>
        <a:p>
          <a:endParaRPr lang="de-DE"/>
        </a:p>
      </dgm:t>
    </dgm:pt>
    <dgm:pt modelId="{49E5B93E-FE40-4003-802B-3DA631B3A9DB}" type="pres">
      <dgm:prSet presAssocID="{CF7881D8-B00A-4A9D-B6E8-A3A21FE3C2E5}" presName="dummyMaxCanvas" presStyleCnt="0"/>
      <dgm:spPr/>
    </dgm:pt>
    <dgm:pt modelId="{523A83A3-F1A3-49F0-981F-1BAD2CC612D5}" type="pres">
      <dgm:prSet presAssocID="{CF7881D8-B00A-4A9D-B6E8-A3A21FE3C2E5}" presName="parentComposite" presStyleCnt="0"/>
      <dgm:spPr/>
    </dgm:pt>
    <dgm:pt modelId="{C6F8B5A6-F4E1-47E5-B52D-C8D02CEA46B3}" type="pres">
      <dgm:prSet presAssocID="{CF7881D8-B00A-4A9D-B6E8-A3A21FE3C2E5}" presName="parent1" presStyleLbl="alignAccFollowNode1" presStyleIdx="0" presStyleCnt="4" custAng="21322251" custScaleX="102356" custScaleY="80677" custLinFactNeighborX="4998" custLinFactNeighborY="24060">
        <dgm:presLayoutVars>
          <dgm:chMax val="4"/>
        </dgm:presLayoutVars>
      </dgm:prSet>
      <dgm:spPr/>
      <dgm:t>
        <a:bodyPr/>
        <a:lstStyle/>
        <a:p>
          <a:endParaRPr lang="de-DE"/>
        </a:p>
      </dgm:t>
    </dgm:pt>
    <dgm:pt modelId="{28DD817D-87CF-4FFE-9B16-266A1BBB44BC}" type="pres">
      <dgm:prSet presAssocID="{CF7881D8-B00A-4A9D-B6E8-A3A21FE3C2E5}" presName="parent2" presStyleLbl="alignAccFollowNode1" presStyleIdx="1" presStyleCnt="4" custAng="21359613" custScaleX="88618" custScaleY="113678" custLinFactNeighborX="-30758" custLinFactNeighborY="2929">
        <dgm:presLayoutVars>
          <dgm:chMax val="4"/>
        </dgm:presLayoutVars>
      </dgm:prSet>
      <dgm:spPr/>
      <dgm:t>
        <a:bodyPr/>
        <a:lstStyle/>
        <a:p>
          <a:endParaRPr lang="de-DE"/>
        </a:p>
      </dgm:t>
    </dgm:pt>
    <dgm:pt modelId="{32068133-11B3-4C29-AC8F-DD93D313D890}" type="pres">
      <dgm:prSet presAssocID="{CF7881D8-B00A-4A9D-B6E8-A3A21FE3C2E5}" presName="childrenComposite" presStyleCnt="0"/>
      <dgm:spPr/>
    </dgm:pt>
    <dgm:pt modelId="{D96F1665-C82E-4800-8524-50488A019936}" type="pres">
      <dgm:prSet presAssocID="{CF7881D8-B00A-4A9D-B6E8-A3A21FE3C2E5}" presName="dummyMaxCanvas_ChildArea" presStyleCnt="0"/>
      <dgm:spPr/>
    </dgm:pt>
    <dgm:pt modelId="{D14C8E8B-F884-40E1-9216-9C8121B70F18}" type="pres">
      <dgm:prSet presAssocID="{CF7881D8-B00A-4A9D-B6E8-A3A21FE3C2E5}" presName="fulcrum" presStyleLbl="alignAccFollowNode1" presStyleIdx="2" presStyleCnt="4" custLinFactNeighborX="8967" custLinFactNeighborY="-3484"/>
      <dgm:spPr>
        <a:solidFill>
          <a:schemeClr val="accent3">
            <a:lumMod val="20000"/>
            <a:lumOff val="80000"/>
          </a:schemeClr>
        </a:solidFill>
        <a:ln>
          <a:solidFill>
            <a:schemeClr val="tx1">
              <a:lumMod val="85000"/>
              <a:lumOff val="15000"/>
              <a:alpha val="90000"/>
            </a:schemeClr>
          </a:solidFill>
        </a:ln>
      </dgm:spPr>
    </dgm:pt>
    <dgm:pt modelId="{170C80BC-100F-433E-89D4-7EA16197E246}" type="pres">
      <dgm:prSet presAssocID="{CF7881D8-B00A-4A9D-B6E8-A3A21FE3C2E5}" presName="balance_23" presStyleLbl="alignAccFollowNode1" presStyleIdx="3" presStyleCnt="4" custScaleX="159375" custLinFactNeighborX="261">
        <dgm:presLayoutVars>
          <dgm:bulletEnabled val="1"/>
        </dgm:presLayoutVars>
      </dgm:prSet>
      <dgm:spPr>
        <a:solidFill>
          <a:schemeClr val="accent3">
            <a:lumMod val="20000"/>
            <a:lumOff val="80000"/>
          </a:schemeClr>
        </a:solidFill>
        <a:ln>
          <a:solidFill>
            <a:schemeClr val="tx1">
              <a:lumMod val="85000"/>
              <a:lumOff val="15000"/>
              <a:alpha val="90000"/>
            </a:schemeClr>
          </a:solidFill>
        </a:ln>
      </dgm:spPr>
    </dgm:pt>
    <dgm:pt modelId="{8958AD6A-0D94-407E-805E-617E03576882}" type="pres">
      <dgm:prSet presAssocID="{CF7881D8-B00A-4A9D-B6E8-A3A21FE3C2E5}" presName="right_23_1" presStyleLbl="node1" presStyleIdx="0" presStyleCnt="5" custAng="65299" custScaleX="126996" custScaleY="145255" custLinFactNeighborY="-17853">
        <dgm:presLayoutVars>
          <dgm:bulletEnabled val="1"/>
        </dgm:presLayoutVars>
      </dgm:prSet>
      <dgm:spPr/>
      <dgm:t>
        <a:bodyPr/>
        <a:lstStyle/>
        <a:p>
          <a:endParaRPr lang="de-DE"/>
        </a:p>
      </dgm:t>
    </dgm:pt>
    <dgm:pt modelId="{E72DF04D-C59B-4512-9822-6EB74A83A974}" type="pres">
      <dgm:prSet presAssocID="{CF7881D8-B00A-4A9D-B6E8-A3A21FE3C2E5}" presName="right_23_2" presStyleLbl="node1" presStyleIdx="1" presStyleCnt="5" custAng="21360000" custScaleX="125284" custScaleY="120152" custLinFactNeighborX="-16670" custLinFactNeighborY="-46946">
        <dgm:presLayoutVars>
          <dgm:bulletEnabled val="1"/>
        </dgm:presLayoutVars>
      </dgm:prSet>
      <dgm:spPr/>
      <dgm:t>
        <a:bodyPr/>
        <a:lstStyle/>
        <a:p>
          <a:endParaRPr lang="de-DE"/>
        </a:p>
      </dgm:t>
    </dgm:pt>
    <dgm:pt modelId="{7D1FA0C0-13C8-4D4C-B0D4-AA2E4E68C433}" type="pres">
      <dgm:prSet presAssocID="{CF7881D8-B00A-4A9D-B6E8-A3A21FE3C2E5}" presName="right_23_3" presStyleLbl="node1" presStyleIdx="2" presStyleCnt="5" custScaleX="109304" custScaleY="69482" custLinFactNeighborX="-29822" custLinFactNeighborY="-37710">
        <dgm:presLayoutVars>
          <dgm:bulletEnabled val="1"/>
        </dgm:presLayoutVars>
      </dgm:prSet>
      <dgm:spPr/>
      <dgm:t>
        <a:bodyPr/>
        <a:lstStyle/>
        <a:p>
          <a:endParaRPr lang="de-DE"/>
        </a:p>
      </dgm:t>
    </dgm:pt>
    <dgm:pt modelId="{000526A1-26DD-45D0-9BF5-836626769DBA}" type="pres">
      <dgm:prSet presAssocID="{CF7881D8-B00A-4A9D-B6E8-A3A21FE3C2E5}" presName="left_23_1" presStyleLbl="node1" presStyleIdx="3" presStyleCnt="5" custScaleX="139413" custScaleY="116802" custLinFactNeighborY="-4061">
        <dgm:presLayoutVars>
          <dgm:bulletEnabled val="1"/>
        </dgm:presLayoutVars>
      </dgm:prSet>
      <dgm:spPr/>
      <dgm:t>
        <a:bodyPr/>
        <a:lstStyle/>
        <a:p>
          <a:endParaRPr lang="de-DE"/>
        </a:p>
      </dgm:t>
    </dgm:pt>
    <dgm:pt modelId="{ADC9336D-2877-4731-9333-99D2B40F9479}" type="pres">
      <dgm:prSet presAssocID="{CF7881D8-B00A-4A9D-B6E8-A3A21FE3C2E5}" presName="left_23_2" presStyleLbl="node1" presStyleIdx="4" presStyleCnt="5" custAng="21539708" custScaleX="124936" custScaleY="105985" custLinFactNeighborX="2015" custLinFactNeighborY="-5710">
        <dgm:presLayoutVars>
          <dgm:bulletEnabled val="1"/>
        </dgm:presLayoutVars>
      </dgm:prSet>
      <dgm:spPr/>
      <dgm:t>
        <a:bodyPr/>
        <a:lstStyle/>
        <a:p>
          <a:endParaRPr lang="de-DE"/>
        </a:p>
      </dgm:t>
    </dgm:pt>
  </dgm:ptLst>
  <dgm:cxnLst>
    <dgm:cxn modelId="{6D57FD29-ECF3-4792-9660-67C40657B6A2}" srcId="{99D5B130-C365-4EA0-B53F-B0E9D06F1BAA}" destId="{50939AA4-7C18-402B-930B-A077F23A19A7}" srcOrd="0" destOrd="0" parTransId="{0E54C6EA-63F1-4D60-9EA9-58B63D79A746}" sibTransId="{6FFD21ED-A733-4061-9611-35A6EBE31B86}"/>
    <dgm:cxn modelId="{2CA68702-7E99-4BA0-80DF-23EC81142E08}" type="presOf" srcId="{91ED8FAE-65C3-4DE0-98B5-2DAEB075E0F1}" destId="{000526A1-26DD-45D0-9BF5-836626769DBA}" srcOrd="0" destOrd="0" presId="urn:microsoft.com/office/officeart/2005/8/layout/balance1"/>
    <dgm:cxn modelId="{93278887-94DD-449D-8ABC-C0A2F9B662A8}" srcId="{99D5B130-C365-4EA0-B53F-B0E9D06F1BAA}" destId="{26B67C03-5378-49D7-987B-2EE5BA09119A}" srcOrd="1" destOrd="0" parTransId="{D367A64C-2865-41D9-B730-E26B493B9BF4}" sibTransId="{F0362677-DF75-4BD9-84B7-35CBDFAC4997}"/>
    <dgm:cxn modelId="{742C4CDD-E72F-4D99-9BCF-D750F6C15451}" type="presOf" srcId="{2CE1422B-C12C-4107-AA08-BD1C1F39469F}" destId="{ADC9336D-2877-4731-9333-99D2B40F9479}" srcOrd="0" destOrd="0" presId="urn:microsoft.com/office/officeart/2005/8/layout/balance1"/>
    <dgm:cxn modelId="{95ED52CB-1B68-4ACF-BBC3-2EA40F056950}" srcId="{99D5B130-C365-4EA0-B53F-B0E9D06F1BAA}" destId="{033301CC-3210-4F9C-B09D-BE29254F55DB}" srcOrd="2" destOrd="0" parTransId="{B87D5402-6962-4FB3-942D-69EF38AEE3E6}" sibTransId="{8B95D12C-94B9-4C4A-ACC6-6E2CAAD2E5AC}"/>
    <dgm:cxn modelId="{310F5803-C6D3-4BBD-87B1-7290DC8D1F2B}" type="presOf" srcId="{CF7881D8-B00A-4A9D-B6E8-A3A21FE3C2E5}" destId="{B877CF0E-AAA4-4E33-9D77-AC1C5146C3E3}" srcOrd="0" destOrd="0" presId="urn:microsoft.com/office/officeart/2005/8/layout/balance1"/>
    <dgm:cxn modelId="{A9C22919-5B37-42D9-8329-D77537728A24}" type="presOf" srcId="{50939AA4-7C18-402B-930B-A077F23A19A7}" destId="{8958AD6A-0D94-407E-805E-617E03576882}" srcOrd="0" destOrd="0" presId="urn:microsoft.com/office/officeart/2005/8/layout/balance1"/>
    <dgm:cxn modelId="{3544ACFF-4B6B-4CC0-A381-E2E1C7F2305E}" type="presOf" srcId="{033301CC-3210-4F9C-B09D-BE29254F55DB}" destId="{7D1FA0C0-13C8-4D4C-B0D4-AA2E4E68C433}" srcOrd="0" destOrd="0" presId="urn:microsoft.com/office/officeart/2005/8/layout/balance1"/>
    <dgm:cxn modelId="{BEF7974E-D659-412F-81E8-B1DBF9ACF171}" type="presOf" srcId="{99D5B130-C365-4EA0-B53F-B0E9D06F1BAA}" destId="{28DD817D-87CF-4FFE-9B16-266A1BBB44BC}" srcOrd="0" destOrd="0" presId="urn:microsoft.com/office/officeart/2005/8/layout/balance1"/>
    <dgm:cxn modelId="{754B50D5-858F-43A0-89D4-1014063ECCEA}" srcId="{CF7881D8-B00A-4A9D-B6E8-A3A21FE3C2E5}" destId="{AC855AA9-E592-47F1-AE45-7FD38C6BFB52}" srcOrd="4" destOrd="0" parTransId="{7EC743AE-76DE-4BBF-B4BE-0D2DFA368E38}" sibTransId="{988F1352-2BE0-4379-9721-8ACDEBAE9BB8}"/>
    <dgm:cxn modelId="{0D79E3B6-5C1A-44CE-90DC-E5E3904C0332}" srcId="{CF7881D8-B00A-4A9D-B6E8-A3A21FE3C2E5}" destId="{99D5B130-C365-4EA0-B53F-B0E9D06F1BAA}" srcOrd="1" destOrd="0" parTransId="{B71C762F-8C3F-4EB9-82EE-4B751E1B1928}" sibTransId="{B60DD0EB-94FA-445D-A72F-110803E6997E}"/>
    <dgm:cxn modelId="{2C857B58-72A1-4487-88E8-9D15FF802FBA}" srcId="{CF7881D8-B00A-4A9D-B6E8-A3A21FE3C2E5}" destId="{BDE82A86-575C-41DF-A971-1632E3B501D3}" srcOrd="3" destOrd="0" parTransId="{DE5D0570-04E8-4586-9646-9204E2F0A726}" sibTransId="{950ED867-64DA-4F60-B5FA-DB24B9F6F240}"/>
    <dgm:cxn modelId="{ADAD3533-C90E-4F54-8720-ACEA33090828}" srcId="{CF7881D8-B00A-4A9D-B6E8-A3A21FE3C2E5}" destId="{C6B0B339-15DE-476E-B342-25CB3B750F60}" srcOrd="0" destOrd="0" parTransId="{6C527D96-DE29-434A-910E-36B2B7890AD7}" sibTransId="{E8C6C119-E22A-4B14-B1BF-B2AB81889246}"/>
    <dgm:cxn modelId="{80D09AE2-B386-4F84-BA91-7B63FD7C7BF0}" srcId="{C6B0B339-15DE-476E-B342-25CB3B750F60}" destId="{2CE1422B-C12C-4107-AA08-BD1C1F39469F}" srcOrd="1" destOrd="0" parTransId="{45201453-23CF-4E0D-8351-796E14842515}" sibTransId="{889455B9-70E9-4A6C-81CD-B90EE4FD7440}"/>
    <dgm:cxn modelId="{71865863-61C1-4762-AB32-601D3B783BF0}" srcId="{C6B0B339-15DE-476E-B342-25CB3B750F60}" destId="{91ED8FAE-65C3-4DE0-98B5-2DAEB075E0F1}" srcOrd="0" destOrd="0" parTransId="{8C4345FF-64DE-4791-9AE8-7FE6BABB9864}" sibTransId="{4B9DF901-6E78-487F-86FC-60B35B03F231}"/>
    <dgm:cxn modelId="{ADDBCB2A-8F2B-400E-A343-F6B26C3152A6}" type="presOf" srcId="{C6B0B339-15DE-476E-B342-25CB3B750F60}" destId="{C6F8B5A6-F4E1-47E5-B52D-C8D02CEA46B3}" srcOrd="0" destOrd="0" presId="urn:microsoft.com/office/officeart/2005/8/layout/balance1"/>
    <dgm:cxn modelId="{43C64DC4-24EE-41D1-A69C-39E787582982}" srcId="{CF7881D8-B00A-4A9D-B6E8-A3A21FE3C2E5}" destId="{036C180C-1674-4D59-B55D-1AF04633375E}" srcOrd="2" destOrd="0" parTransId="{02C32F81-AFCA-4C20-B253-355D41E27614}" sibTransId="{2BEE52E7-94C2-43A1-AF4B-59037498079F}"/>
    <dgm:cxn modelId="{E694639A-EA83-40E5-95FC-FE052DADAA6E}" type="presOf" srcId="{26B67C03-5378-49D7-987B-2EE5BA09119A}" destId="{E72DF04D-C59B-4512-9822-6EB74A83A974}" srcOrd="0" destOrd="0" presId="urn:microsoft.com/office/officeart/2005/8/layout/balance1"/>
    <dgm:cxn modelId="{67A2CB39-14C4-4669-848B-080379061C22}" type="presParOf" srcId="{B877CF0E-AAA4-4E33-9D77-AC1C5146C3E3}" destId="{49E5B93E-FE40-4003-802B-3DA631B3A9DB}" srcOrd="0" destOrd="0" presId="urn:microsoft.com/office/officeart/2005/8/layout/balance1"/>
    <dgm:cxn modelId="{9C45FA96-EA6C-405C-BF61-AD601C75DFAE}" type="presParOf" srcId="{B877CF0E-AAA4-4E33-9D77-AC1C5146C3E3}" destId="{523A83A3-F1A3-49F0-981F-1BAD2CC612D5}" srcOrd="1" destOrd="0" presId="urn:microsoft.com/office/officeart/2005/8/layout/balance1"/>
    <dgm:cxn modelId="{F6ED0A46-3A99-4DDE-A152-40C792631FC3}" type="presParOf" srcId="{523A83A3-F1A3-49F0-981F-1BAD2CC612D5}" destId="{C6F8B5A6-F4E1-47E5-B52D-C8D02CEA46B3}" srcOrd="0" destOrd="0" presId="urn:microsoft.com/office/officeart/2005/8/layout/balance1"/>
    <dgm:cxn modelId="{36D92239-1315-4ABA-8B05-E4BC597A8485}" type="presParOf" srcId="{523A83A3-F1A3-49F0-981F-1BAD2CC612D5}" destId="{28DD817D-87CF-4FFE-9B16-266A1BBB44BC}" srcOrd="1" destOrd="0" presId="urn:microsoft.com/office/officeart/2005/8/layout/balance1"/>
    <dgm:cxn modelId="{304621DC-D7F3-4B16-9DAC-CA99DCB8F78F}" type="presParOf" srcId="{B877CF0E-AAA4-4E33-9D77-AC1C5146C3E3}" destId="{32068133-11B3-4C29-AC8F-DD93D313D890}" srcOrd="2" destOrd="0" presId="urn:microsoft.com/office/officeart/2005/8/layout/balance1"/>
    <dgm:cxn modelId="{69D99E9B-2794-451D-85A4-3EC9883D7F57}" type="presParOf" srcId="{32068133-11B3-4C29-AC8F-DD93D313D890}" destId="{D96F1665-C82E-4800-8524-50488A019936}" srcOrd="0" destOrd="0" presId="urn:microsoft.com/office/officeart/2005/8/layout/balance1"/>
    <dgm:cxn modelId="{67795A4E-4856-492B-B375-C2F10F65A5FD}" type="presParOf" srcId="{32068133-11B3-4C29-AC8F-DD93D313D890}" destId="{D14C8E8B-F884-40E1-9216-9C8121B70F18}" srcOrd="1" destOrd="0" presId="urn:microsoft.com/office/officeart/2005/8/layout/balance1"/>
    <dgm:cxn modelId="{E47434CB-982D-4F06-99DC-C20794C874E9}" type="presParOf" srcId="{32068133-11B3-4C29-AC8F-DD93D313D890}" destId="{170C80BC-100F-433E-89D4-7EA16197E246}" srcOrd="2" destOrd="0" presId="urn:microsoft.com/office/officeart/2005/8/layout/balance1"/>
    <dgm:cxn modelId="{D9886976-5850-4D85-BFBB-09BA458AD7E8}" type="presParOf" srcId="{32068133-11B3-4C29-AC8F-DD93D313D890}" destId="{8958AD6A-0D94-407E-805E-617E03576882}" srcOrd="3" destOrd="0" presId="urn:microsoft.com/office/officeart/2005/8/layout/balance1"/>
    <dgm:cxn modelId="{7FFCAC9D-C77A-4752-9424-F3DAD2FA2413}" type="presParOf" srcId="{32068133-11B3-4C29-AC8F-DD93D313D890}" destId="{E72DF04D-C59B-4512-9822-6EB74A83A974}" srcOrd="4" destOrd="0" presId="urn:microsoft.com/office/officeart/2005/8/layout/balance1"/>
    <dgm:cxn modelId="{C6D2668F-9ABD-4183-9AE6-569FA464CD0B}" type="presParOf" srcId="{32068133-11B3-4C29-AC8F-DD93D313D890}" destId="{7D1FA0C0-13C8-4D4C-B0D4-AA2E4E68C433}" srcOrd="5" destOrd="0" presId="urn:microsoft.com/office/officeart/2005/8/layout/balance1"/>
    <dgm:cxn modelId="{BD57B9EE-7B37-4101-AD3E-8E46C357D740}" type="presParOf" srcId="{32068133-11B3-4C29-AC8F-DD93D313D890}" destId="{000526A1-26DD-45D0-9BF5-836626769DBA}" srcOrd="6" destOrd="0" presId="urn:microsoft.com/office/officeart/2005/8/layout/balance1"/>
    <dgm:cxn modelId="{2DD3A3F9-0117-4A8B-803B-02E60402E8EF}" type="presParOf" srcId="{32068133-11B3-4C29-AC8F-DD93D313D890}" destId="{ADC9336D-2877-4731-9333-99D2B40F9479}" srcOrd="7" destOrd="0" presId="urn:microsoft.com/office/officeart/2005/8/layout/balance1"/>
  </dgm:cxnLst>
  <dgm:bg>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dgm:bg>
  <dgm:whole>
    <a:ln w="9525" cap="flat" cmpd="sng" algn="ctr">
      <a:solidFill>
        <a:schemeClr val="tx2">
          <a:lumMod val="20000"/>
          <a:lumOff val="80000"/>
        </a:schemeClr>
      </a:solidFill>
      <a:prstDash val="solid"/>
      <a:round/>
      <a:headEnd type="none" w="med" len="med"/>
      <a:tailEnd type="none" w="med" len="med"/>
    </a:ln>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F8B5A6-F4E1-47E5-B52D-C8D02CEA46B3}">
      <dsp:nvSpPr>
        <dsp:cNvPr id="0" name=""/>
        <dsp:cNvSpPr/>
      </dsp:nvSpPr>
      <dsp:spPr>
        <a:xfrm rot="21322251">
          <a:off x="1765019" y="342329"/>
          <a:ext cx="1698151" cy="743601"/>
        </a:xfrm>
        <a:prstGeom prst="roundRect">
          <a:avLst>
            <a:gd name="adj" fmla="val 10000"/>
          </a:avLst>
        </a:prstGeom>
        <a:solidFill>
          <a:schemeClr val="accent6">
            <a:lumMod val="20000"/>
            <a:lumOff val="80000"/>
          </a:schemeClr>
        </a:solidFill>
        <a:ln w="25400" cap="flat" cmpd="sng" algn="ctr">
          <a:solidFill>
            <a:schemeClr val="tx2">
              <a:lumMod val="7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de-DE" sz="1600" kern="1200" dirty="0" err="1" smtClean="0">
              <a:solidFill>
                <a:schemeClr val="tx2">
                  <a:lumMod val="75000"/>
                </a:schemeClr>
              </a:solidFill>
            </a:rPr>
            <a:t>Costi</a:t>
          </a:r>
          <a:r>
            <a:rPr lang="de-DE" sz="1600" kern="1200" dirty="0" smtClean="0">
              <a:solidFill>
                <a:schemeClr val="tx2">
                  <a:lumMod val="75000"/>
                </a:schemeClr>
              </a:solidFill>
            </a:rPr>
            <a:t> per </a:t>
          </a:r>
          <a:r>
            <a:rPr lang="de-DE" sz="1600" kern="1200" dirty="0" err="1" smtClean="0">
              <a:solidFill>
                <a:schemeClr val="tx2">
                  <a:lumMod val="75000"/>
                </a:schemeClr>
              </a:solidFill>
            </a:rPr>
            <a:t>impianti</a:t>
          </a:r>
          <a:r>
            <a:rPr lang="de-DE" sz="1600" kern="1200" dirty="0" smtClean="0">
              <a:solidFill>
                <a:schemeClr val="tx2">
                  <a:lumMod val="75000"/>
                </a:schemeClr>
              </a:solidFill>
            </a:rPr>
            <a:t> e </a:t>
          </a:r>
          <a:r>
            <a:rPr lang="de-DE" sz="1600" kern="1200" dirty="0" err="1" smtClean="0">
              <a:solidFill>
                <a:schemeClr val="tx2">
                  <a:lumMod val="75000"/>
                </a:schemeClr>
              </a:solidFill>
            </a:rPr>
            <a:t>materiali</a:t>
          </a:r>
          <a:r>
            <a:rPr lang="de-DE" sz="1600" kern="1200" dirty="0" smtClean="0">
              <a:solidFill>
                <a:schemeClr val="tx2">
                  <a:lumMod val="75000"/>
                </a:schemeClr>
              </a:solidFill>
            </a:rPr>
            <a:t> </a:t>
          </a:r>
          <a:br>
            <a:rPr lang="de-DE" sz="1600" kern="1200" dirty="0" smtClean="0">
              <a:solidFill>
                <a:schemeClr val="tx2">
                  <a:lumMod val="75000"/>
                </a:schemeClr>
              </a:solidFill>
            </a:rPr>
          </a:br>
          <a:r>
            <a:rPr lang="de-DE" sz="1600" kern="1200" dirty="0" smtClean="0">
              <a:solidFill>
                <a:schemeClr val="tx2">
                  <a:lumMod val="75000"/>
                </a:schemeClr>
              </a:solidFill>
            </a:rPr>
            <a:t> ~ 5 %</a:t>
          </a:r>
          <a:endParaRPr lang="de-DE" sz="1600" kern="1200" dirty="0">
            <a:solidFill>
              <a:schemeClr val="tx2">
                <a:lumMod val="75000"/>
              </a:schemeClr>
            </a:solidFill>
          </a:endParaRPr>
        </a:p>
      </dsp:txBody>
      <dsp:txXfrm>
        <a:off x="1786798" y="364108"/>
        <a:ext cx="1654593" cy="700043"/>
      </dsp:txXfrm>
    </dsp:sp>
    <dsp:sp modelId="{28DD817D-87CF-4FFE-9B16-266A1BBB44BC}">
      <dsp:nvSpPr>
        <dsp:cNvPr id="0" name=""/>
        <dsp:cNvSpPr/>
      </dsp:nvSpPr>
      <dsp:spPr>
        <a:xfrm rot="21359613">
          <a:off x="3682191" y="-4520"/>
          <a:ext cx="1470229" cy="1047772"/>
        </a:xfrm>
        <a:prstGeom prst="roundRect">
          <a:avLst>
            <a:gd name="adj" fmla="val 10000"/>
          </a:avLst>
        </a:prstGeom>
        <a:solidFill>
          <a:srgbClr val="FEFEBC">
            <a:alpha val="89804"/>
          </a:srgbClr>
        </a:solidFill>
        <a:ln w="254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err="1" smtClean="0">
              <a:solidFill>
                <a:schemeClr val="accent6">
                  <a:lumMod val="75000"/>
                </a:schemeClr>
              </a:solidFill>
            </a:rPr>
            <a:t>Formazione</a:t>
          </a:r>
          <a:r>
            <a:rPr lang="de-DE" sz="1800" kern="1200" dirty="0" smtClean="0">
              <a:solidFill>
                <a:schemeClr val="accent6">
                  <a:lumMod val="75000"/>
                </a:schemeClr>
              </a:solidFill>
            </a:rPr>
            <a:t> </a:t>
          </a:r>
          <a:r>
            <a:rPr lang="de-DE" sz="1800" kern="1200" dirty="0" err="1" smtClean="0">
              <a:solidFill>
                <a:schemeClr val="accent6">
                  <a:lumMod val="75000"/>
                </a:schemeClr>
              </a:solidFill>
            </a:rPr>
            <a:t>su</a:t>
          </a:r>
          <a:r>
            <a:rPr lang="de-DE" sz="1800" kern="1200" dirty="0" smtClean="0">
              <a:solidFill>
                <a:schemeClr val="accent6">
                  <a:lumMod val="75000"/>
                </a:schemeClr>
              </a:solidFill>
            </a:rPr>
            <a:t> </a:t>
          </a:r>
          <a:r>
            <a:rPr lang="de-DE" sz="1800" kern="1200" dirty="0" err="1" smtClean="0">
              <a:solidFill>
                <a:schemeClr val="accent6">
                  <a:lumMod val="75000"/>
                </a:schemeClr>
              </a:solidFill>
            </a:rPr>
            <a:t>misura</a:t>
          </a:r>
          <a:endParaRPr lang="de-DE" sz="1800" kern="1200" dirty="0">
            <a:solidFill>
              <a:schemeClr val="accent6">
                <a:lumMod val="75000"/>
              </a:schemeClr>
            </a:solidFill>
          </a:endParaRPr>
        </a:p>
      </dsp:txBody>
      <dsp:txXfrm>
        <a:off x="3712879" y="26168"/>
        <a:ext cx="1408853" cy="986396"/>
      </dsp:txXfrm>
    </dsp:sp>
    <dsp:sp modelId="{D14C8E8B-F884-40E1-9216-9C8121B70F18}">
      <dsp:nvSpPr>
        <dsp:cNvPr id="0" name=""/>
        <dsp:cNvSpPr/>
      </dsp:nvSpPr>
      <dsp:spPr>
        <a:xfrm>
          <a:off x="3388756" y="3924668"/>
          <a:ext cx="691276" cy="691276"/>
        </a:xfrm>
        <a:prstGeom prst="triangle">
          <a:avLst/>
        </a:prstGeom>
        <a:solidFill>
          <a:schemeClr val="accent3">
            <a:lumMod val="20000"/>
            <a:lumOff val="80000"/>
          </a:schemeClr>
        </a:solidFill>
        <a:ln w="25400" cap="flat" cmpd="sng" algn="ctr">
          <a:solidFill>
            <a:schemeClr val="tx1">
              <a:lumMod val="85000"/>
              <a:lumOff val="15000"/>
              <a:alpha val="90000"/>
            </a:schemeClr>
          </a:solidFill>
          <a:prstDash val="solid"/>
        </a:ln>
        <a:effectLst/>
      </dsp:spPr>
      <dsp:style>
        <a:lnRef idx="2">
          <a:scrgbClr r="0" g="0" b="0"/>
        </a:lnRef>
        <a:fillRef idx="1">
          <a:scrgbClr r="0" g="0" b="0"/>
        </a:fillRef>
        <a:effectRef idx="0">
          <a:scrgbClr r="0" g="0" b="0"/>
        </a:effectRef>
        <a:fontRef idx="minor"/>
      </dsp:style>
    </dsp:sp>
    <dsp:sp modelId="{170C80BC-100F-433E-89D4-7EA16197E246}">
      <dsp:nvSpPr>
        <dsp:cNvPr id="0" name=""/>
        <dsp:cNvSpPr/>
      </dsp:nvSpPr>
      <dsp:spPr>
        <a:xfrm rot="240000">
          <a:off x="1597944" y="3652532"/>
          <a:ext cx="4148927" cy="290121"/>
        </a:xfrm>
        <a:prstGeom prst="rect">
          <a:avLst/>
        </a:prstGeom>
        <a:solidFill>
          <a:schemeClr val="accent3">
            <a:lumMod val="20000"/>
            <a:lumOff val="80000"/>
          </a:schemeClr>
        </a:solidFill>
        <a:ln w="25400" cap="flat" cmpd="sng" algn="ctr">
          <a:solidFill>
            <a:schemeClr val="tx1">
              <a:lumMod val="85000"/>
              <a:lumOff val="15000"/>
              <a:alpha val="90000"/>
            </a:schemeClr>
          </a:solidFill>
          <a:prstDash val="solid"/>
        </a:ln>
        <a:effectLst/>
      </dsp:spPr>
      <dsp:style>
        <a:lnRef idx="2">
          <a:scrgbClr r="0" g="0" b="0"/>
        </a:lnRef>
        <a:fillRef idx="1">
          <a:scrgbClr r="0" g="0" b="0"/>
        </a:fillRef>
        <a:effectRef idx="0">
          <a:scrgbClr r="0" g="0" b="0"/>
        </a:effectRef>
        <a:fontRef idx="minor"/>
      </dsp:style>
    </dsp:sp>
    <dsp:sp modelId="{8958AD6A-0D94-407E-805E-617E03576882}">
      <dsp:nvSpPr>
        <dsp:cNvPr id="0" name=""/>
        <dsp:cNvSpPr/>
      </dsp:nvSpPr>
      <dsp:spPr>
        <a:xfrm rot="305299">
          <a:off x="3871261" y="2583711"/>
          <a:ext cx="2090889" cy="1142195"/>
        </a:xfrm>
        <a:prstGeom prst="roundRect">
          <a:avLst/>
        </a:prstGeom>
        <a:solidFill>
          <a:srgbClr val="D9F5DC"/>
        </a:solidFill>
        <a:ln w="25400" cap="flat" cmpd="sng" algn="ctr">
          <a:solidFill>
            <a:schemeClr val="accent5">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de-DE" sz="2400" kern="1200" dirty="0" err="1" smtClean="0">
              <a:solidFill>
                <a:schemeClr val="tx2">
                  <a:lumMod val="50000"/>
                </a:schemeClr>
              </a:solidFill>
            </a:rPr>
            <a:t>Ricavi</a:t>
          </a:r>
          <a:r>
            <a:rPr lang="de-DE" sz="2400" kern="1200" dirty="0" smtClean="0">
              <a:solidFill>
                <a:schemeClr val="tx2">
                  <a:lumMod val="50000"/>
                </a:schemeClr>
              </a:solidFill>
            </a:rPr>
            <a:t/>
          </a:r>
          <a:br>
            <a:rPr lang="de-DE" sz="2400" kern="1200" dirty="0" smtClean="0">
              <a:solidFill>
                <a:schemeClr val="tx2">
                  <a:lumMod val="50000"/>
                </a:schemeClr>
              </a:solidFill>
            </a:rPr>
          </a:br>
          <a:r>
            <a:rPr lang="de-DE" sz="2000" kern="1200" dirty="0" err="1" smtClean="0">
              <a:solidFill>
                <a:schemeClr val="tx2">
                  <a:lumMod val="50000"/>
                </a:schemeClr>
              </a:solidFill>
            </a:rPr>
            <a:t>Attività</a:t>
          </a:r>
          <a:r>
            <a:rPr lang="de-DE" sz="2000" kern="1200" dirty="0" smtClean="0">
              <a:solidFill>
                <a:schemeClr val="tx2">
                  <a:lumMod val="50000"/>
                </a:schemeClr>
              </a:solidFill>
            </a:rPr>
            <a:t> </a:t>
          </a:r>
          <a:r>
            <a:rPr lang="de-DE" sz="2000" kern="1200" dirty="0" err="1" smtClean="0">
              <a:solidFill>
                <a:schemeClr val="tx2">
                  <a:lumMod val="50000"/>
                </a:schemeClr>
              </a:solidFill>
            </a:rPr>
            <a:t>semplici</a:t>
          </a:r>
          <a:r>
            <a:rPr lang="de-DE" sz="2000" kern="1200" dirty="0" smtClean="0">
              <a:solidFill>
                <a:schemeClr val="tx2">
                  <a:lumMod val="50000"/>
                </a:schemeClr>
              </a:solidFill>
            </a:rPr>
            <a:t> e </a:t>
          </a:r>
          <a:r>
            <a:rPr lang="de-DE" sz="2000" kern="1200" dirty="0" err="1" smtClean="0">
              <a:solidFill>
                <a:schemeClr val="tx2">
                  <a:lumMod val="50000"/>
                </a:schemeClr>
              </a:solidFill>
            </a:rPr>
            <a:t>specializzate</a:t>
          </a:r>
          <a:endParaRPr lang="de-DE" sz="2000" kern="1200" dirty="0">
            <a:solidFill>
              <a:schemeClr val="tx2">
                <a:lumMod val="50000"/>
              </a:schemeClr>
            </a:solidFill>
          </a:endParaRPr>
        </a:p>
      </dsp:txBody>
      <dsp:txXfrm>
        <a:off x="3927018" y="2639468"/>
        <a:ext cx="1979375" cy="1030681"/>
      </dsp:txXfrm>
    </dsp:sp>
    <dsp:sp modelId="{E72DF04D-C59B-4512-9822-6EB74A83A974}">
      <dsp:nvSpPr>
        <dsp:cNvPr id="0" name=""/>
        <dsp:cNvSpPr/>
      </dsp:nvSpPr>
      <dsp:spPr>
        <a:xfrm>
          <a:off x="3653804" y="1607604"/>
          <a:ext cx="2077128" cy="920495"/>
        </a:xfrm>
        <a:prstGeom prst="roundRect">
          <a:avLst/>
        </a:prstGeom>
        <a:solidFill>
          <a:srgbClr val="D9F5DC"/>
        </a:solidFill>
        <a:ln w="25400" cap="flat" cmpd="sng" algn="ctr">
          <a:solidFill>
            <a:srgbClr val="92D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de-DE" sz="2000" kern="1200" dirty="0" err="1" smtClean="0">
              <a:solidFill>
                <a:srgbClr val="1B6F47"/>
              </a:solidFill>
            </a:rPr>
            <a:t>Risparmio</a:t>
          </a:r>
          <a:r>
            <a:rPr lang="de-DE" sz="1400" kern="1200" dirty="0" smtClean="0">
              <a:solidFill>
                <a:srgbClr val="1B6F47"/>
              </a:solidFill>
            </a:rPr>
            <a:t/>
          </a:r>
          <a:br>
            <a:rPr lang="de-DE" sz="1400" kern="1200" dirty="0" smtClean="0">
              <a:solidFill>
                <a:srgbClr val="1B6F47"/>
              </a:solidFill>
            </a:rPr>
          </a:br>
          <a:r>
            <a:rPr lang="de-DE" sz="1400" kern="1200" dirty="0" err="1" smtClean="0">
              <a:solidFill>
                <a:srgbClr val="1B6F47"/>
              </a:solidFill>
            </a:rPr>
            <a:t>Costi</a:t>
          </a:r>
          <a:r>
            <a:rPr lang="de-DE" sz="1400" kern="1200" dirty="0" smtClean="0">
              <a:solidFill>
                <a:srgbClr val="1B6F47"/>
              </a:solidFill>
            </a:rPr>
            <a:t> per </a:t>
          </a:r>
          <a:r>
            <a:rPr lang="de-DE" sz="1400" kern="1200" dirty="0" err="1" smtClean="0">
              <a:solidFill>
                <a:srgbClr val="1B6F47"/>
              </a:solidFill>
            </a:rPr>
            <a:t>il</a:t>
          </a:r>
          <a:r>
            <a:rPr lang="de-DE" sz="1400" kern="1200" dirty="0" smtClean="0">
              <a:solidFill>
                <a:srgbClr val="1B6F47"/>
              </a:solidFill>
            </a:rPr>
            <a:t> </a:t>
          </a:r>
          <a:r>
            <a:rPr lang="de-DE" sz="1400" kern="1200" dirty="0" err="1" smtClean="0">
              <a:solidFill>
                <a:srgbClr val="1B6F47"/>
              </a:solidFill>
            </a:rPr>
            <a:t>reclutamento</a:t>
          </a:r>
          <a:r>
            <a:rPr lang="de-DE" sz="1400" kern="1200" dirty="0" smtClean="0">
              <a:solidFill>
                <a:srgbClr val="1B6F47"/>
              </a:solidFill>
            </a:rPr>
            <a:t> e </a:t>
          </a:r>
          <a:r>
            <a:rPr lang="de-DE" sz="1400" kern="1200" dirty="0" err="1" smtClean="0">
              <a:solidFill>
                <a:srgbClr val="1B6F47"/>
              </a:solidFill>
            </a:rPr>
            <a:t>l</a:t>
          </a:r>
          <a:r>
            <a:rPr lang="de-DE" sz="1400" kern="1200" dirty="0" err="1" smtClean="0">
              <a:solidFill>
                <a:srgbClr val="1B6F47"/>
              </a:solidFill>
              <a:latin typeface="Calibri"/>
            </a:rPr>
            <a:t>’</a:t>
          </a:r>
          <a:r>
            <a:rPr lang="de-DE" sz="1400" kern="1200" dirty="0" err="1" smtClean="0">
              <a:solidFill>
                <a:srgbClr val="1B6F47"/>
              </a:solidFill>
            </a:rPr>
            <a:t>inserimento</a:t>
          </a:r>
          <a:r>
            <a:rPr lang="de-DE" sz="1400" kern="1200" dirty="0" smtClean="0">
              <a:solidFill>
                <a:srgbClr val="1B6F47"/>
              </a:solidFill>
            </a:rPr>
            <a:t> di </a:t>
          </a:r>
          <a:r>
            <a:rPr lang="de-DE" sz="1400" kern="1200" dirty="0" err="1" smtClean="0">
              <a:solidFill>
                <a:srgbClr val="1B6F47"/>
              </a:solidFill>
            </a:rPr>
            <a:t>nuovo</a:t>
          </a:r>
          <a:r>
            <a:rPr lang="de-DE" sz="1400" kern="1200" dirty="0" smtClean="0">
              <a:solidFill>
                <a:srgbClr val="1B6F47"/>
              </a:solidFill>
            </a:rPr>
            <a:t> personale</a:t>
          </a:r>
          <a:endParaRPr lang="de-DE" sz="1400" kern="1200" dirty="0">
            <a:solidFill>
              <a:srgbClr val="1B6F47"/>
            </a:solidFill>
          </a:endParaRPr>
        </a:p>
      </dsp:txBody>
      <dsp:txXfrm>
        <a:off x="3698739" y="1652539"/>
        <a:ext cx="1987258" cy="830625"/>
      </dsp:txXfrm>
    </dsp:sp>
    <dsp:sp modelId="{7D1FA0C0-13C8-4D4C-B0D4-AA2E4E68C433}">
      <dsp:nvSpPr>
        <dsp:cNvPr id="0" name=""/>
        <dsp:cNvSpPr/>
      </dsp:nvSpPr>
      <dsp:spPr>
        <a:xfrm rot="240000">
          <a:off x="3610907" y="1094456"/>
          <a:ext cx="1834220" cy="488040"/>
        </a:xfrm>
        <a:prstGeom prst="roundRect">
          <a:avLst/>
        </a:prstGeom>
        <a:solidFill>
          <a:srgbClr val="D9F5DC"/>
        </a:solidFill>
        <a:ln w="25400" cap="flat" cmpd="sng" algn="ctr">
          <a:solidFill>
            <a:srgbClr val="348C38"/>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err="1" smtClean="0">
              <a:solidFill>
                <a:schemeClr val="tx2">
                  <a:lumMod val="50000"/>
                </a:schemeClr>
              </a:solidFill>
            </a:rPr>
            <a:t>Incentivi</a:t>
          </a:r>
          <a:r>
            <a:rPr lang="de-DE" sz="1400" kern="1200" dirty="0" smtClean="0">
              <a:solidFill>
                <a:schemeClr val="tx2">
                  <a:lumMod val="50000"/>
                </a:schemeClr>
              </a:solidFill>
            </a:rPr>
            <a:t> per le </a:t>
          </a:r>
          <a:r>
            <a:rPr lang="de-DE" sz="1400" kern="1200" dirty="0" err="1" smtClean="0">
              <a:solidFill>
                <a:schemeClr val="tx2">
                  <a:lumMod val="50000"/>
                </a:schemeClr>
              </a:solidFill>
            </a:rPr>
            <a:t>persone</a:t>
          </a:r>
          <a:r>
            <a:rPr lang="de-DE" sz="1400" kern="1200" dirty="0" smtClean="0">
              <a:solidFill>
                <a:schemeClr val="tx2">
                  <a:lumMod val="50000"/>
                </a:schemeClr>
              </a:solidFill>
            </a:rPr>
            <a:t> </a:t>
          </a:r>
          <a:r>
            <a:rPr lang="de-DE" sz="1400" kern="1200" dirty="0" err="1" smtClean="0">
              <a:solidFill>
                <a:schemeClr val="tx2">
                  <a:lumMod val="50000"/>
                </a:schemeClr>
              </a:solidFill>
            </a:rPr>
            <a:t>svantaggiate</a:t>
          </a:r>
          <a:endParaRPr lang="de-DE" sz="1400" kern="1200" dirty="0">
            <a:solidFill>
              <a:schemeClr val="tx2">
                <a:lumMod val="50000"/>
              </a:schemeClr>
            </a:solidFill>
          </a:endParaRPr>
        </a:p>
      </dsp:txBody>
      <dsp:txXfrm>
        <a:off x="3634731" y="1118280"/>
        <a:ext cx="1786572" cy="440392"/>
      </dsp:txXfrm>
    </dsp:sp>
    <dsp:sp modelId="{000526A1-26DD-45D0-9BF5-836626769DBA}">
      <dsp:nvSpPr>
        <dsp:cNvPr id="0" name=""/>
        <dsp:cNvSpPr/>
      </dsp:nvSpPr>
      <dsp:spPr>
        <a:xfrm rot="240000">
          <a:off x="1382366" y="2674106"/>
          <a:ext cx="2321912" cy="873663"/>
        </a:xfrm>
        <a:prstGeom prst="roundRect">
          <a:avLst/>
        </a:prstGeom>
        <a:solidFill>
          <a:schemeClr val="accent6">
            <a:lumMod val="20000"/>
            <a:lumOff val="8000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err="1" smtClean="0">
              <a:solidFill>
                <a:schemeClr val="bg2">
                  <a:lumMod val="25000"/>
                </a:schemeClr>
              </a:solidFill>
            </a:rPr>
            <a:t>Costi</a:t>
          </a:r>
          <a:r>
            <a:rPr lang="de-DE" sz="1800" kern="1200" dirty="0" smtClean="0">
              <a:solidFill>
                <a:schemeClr val="bg2">
                  <a:lumMod val="25000"/>
                </a:schemeClr>
              </a:solidFill>
            </a:rPr>
            <a:t> per </a:t>
          </a:r>
          <a:r>
            <a:rPr lang="de-DE" sz="1800" kern="1200" dirty="0" err="1" smtClean="0">
              <a:solidFill>
                <a:schemeClr val="bg2">
                  <a:lumMod val="25000"/>
                </a:schemeClr>
              </a:solidFill>
            </a:rPr>
            <a:t>il</a:t>
          </a:r>
          <a:r>
            <a:rPr lang="de-DE" sz="1800" kern="1200" dirty="0" smtClean="0">
              <a:solidFill>
                <a:schemeClr val="bg2">
                  <a:lumMod val="25000"/>
                </a:schemeClr>
              </a:solidFill>
            </a:rPr>
            <a:t> personale </a:t>
          </a:r>
          <a:r>
            <a:rPr lang="de-DE" sz="1800" kern="1200" dirty="0" err="1" smtClean="0">
              <a:solidFill>
                <a:schemeClr val="bg2">
                  <a:lumMod val="25000"/>
                </a:schemeClr>
              </a:solidFill>
            </a:rPr>
            <a:t>apprendisti</a:t>
          </a:r>
          <a:r>
            <a:rPr lang="de-DE" sz="1800" kern="1200" dirty="0" smtClean="0">
              <a:solidFill>
                <a:schemeClr val="bg2">
                  <a:lumMod val="25000"/>
                </a:schemeClr>
              </a:solidFill>
            </a:rPr>
            <a:t/>
          </a:r>
          <a:br>
            <a:rPr lang="de-DE" sz="1800" kern="1200" dirty="0" smtClean="0">
              <a:solidFill>
                <a:schemeClr val="bg2">
                  <a:lumMod val="25000"/>
                </a:schemeClr>
              </a:solidFill>
            </a:rPr>
          </a:br>
          <a:r>
            <a:rPr lang="de-DE" sz="1800" kern="1200" dirty="0" smtClean="0">
              <a:solidFill>
                <a:schemeClr val="bg2">
                  <a:lumMod val="25000"/>
                </a:schemeClr>
              </a:solidFill>
            </a:rPr>
            <a:t> ~ 62 %</a:t>
          </a:r>
          <a:endParaRPr lang="de-DE" sz="1800" kern="1200" dirty="0">
            <a:solidFill>
              <a:schemeClr val="bg2">
                <a:lumMod val="25000"/>
              </a:schemeClr>
            </a:solidFill>
          </a:endParaRPr>
        </a:p>
      </dsp:txBody>
      <dsp:txXfrm>
        <a:off x="1425015" y="2716755"/>
        <a:ext cx="2236614" cy="788365"/>
      </dsp:txXfrm>
    </dsp:sp>
    <dsp:sp modelId="{ADC9336D-2877-4731-9333-99D2B40F9479}">
      <dsp:nvSpPr>
        <dsp:cNvPr id="0" name=""/>
        <dsp:cNvSpPr/>
      </dsp:nvSpPr>
      <dsp:spPr>
        <a:xfrm rot="179708">
          <a:off x="1597601" y="1869497"/>
          <a:ext cx="2079981" cy="794635"/>
        </a:xfrm>
        <a:prstGeom prst="roundRect">
          <a:avLst/>
        </a:prstGeom>
        <a:solidFill>
          <a:schemeClr val="accent6">
            <a:lumMod val="20000"/>
            <a:lumOff val="80000"/>
          </a:schemeClr>
        </a:solidFill>
        <a:ln w="25400" cap="flat" cmpd="sng" algn="ctr">
          <a:solidFill>
            <a:schemeClr val="accent3">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de-DE" sz="1700" kern="1200" dirty="0" err="1" smtClean="0">
              <a:solidFill>
                <a:schemeClr val="accent3">
                  <a:lumMod val="50000"/>
                </a:schemeClr>
              </a:solidFill>
            </a:rPr>
            <a:t>Costi</a:t>
          </a:r>
          <a:r>
            <a:rPr lang="de-DE" sz="1700" kern="1200" dirty="0" smtClean="0">
              <a:solidFill>
                <a:schemeClr val="accent3">
                  <a:lumMod val="50000"/>
                </a:schemeClr>
              </a:solidFill>
            </a:rPr>
            <a:t> per </a:t>
          </a:r>
          <a:r>
            <a:rPr lang="de-DE" sz="1700" kern="1200" dirty="0" err="1" smtClean="0">
              <a:solidFill>
                <a:schemeClr val="accent3">
                  <a:lumMod val="50000"/>
                </a:schemeClr>
              </a:solidFill>
            </a:rPr>
            <a:t>il</a:t>
          </a:r>
          <a:r>
            <a:rPr lang="de-DE" sz="1700" kern="1200" dirty="0" smtClean="0">
              <a:solidFill>
                <a:schemeClr val="accent3">
                  <a:lumMod val="50000"/>
                </a:schemeClr>
              </a:solidFill>
            </a:rPr>
            <a:t> personale </a:t>
          </a:r>
          <a:r>
            <a:rPr lang="de-DE" sz="1700" kern="1200" dirty="0" err="1" smtClean="0">
              <a:solidFill>
                <a:schemeClr val="accent3">
                  <a:lumMod val="50000"/>
                </a:schemeClr>
              </a:solidFill>
            </a:rPr>
            <a:t>formatori</a:t>
          </a:r>
          <a:r>
            <a:rPr lang="de-DE" sz="1700" kern="1200" dirty="0" smtClean="0">
              <a:solidFill>
                <a:schemeClr val="accent3">
                  <a:lumMod val="50000"/>
                </a:schemeClr>
              </a:solidFill>
            </a:rPr>
            <a:t/>
          </a:r>
          <a:br>
            <a:rPr lang="de-DE" sz="1700" kern="1200" dirty="0" smtClean="0">
              <a:solidFill>
                <a:schemeClr val="accent3">
                  <a:lumMod val="50000"/>
                </a:schemeClr>
              </a:solidFill>
            </a:rPr>
          </a:br>
          <a:r>
            <a:rPr lang="de-DE" sz="1700" kern="1200" dirty="0" smtClean="0">
              <a:solidFill>
                <a:schemeClr val="accent3">
                  <a:lumMod val="50000"/>
                </a:schemeClr>
              </a:solidFill>
            </a:rPr>
            <a:t>~ 23 %</a:t>
          </a:r>
          <a:endParaRPr lang="de-DE" sz="1700" kern="1200" dirty="0">
            <a:solidFill>
              <a:schemeClr val="accent3">
                <a:lumMod val="50000"/>
              </a:schemeClr>
            </a:solidFill>
          </a:endParaRPr>
        </a:p>
      </dsp:txBody>
      <dsp:txXfrm>
        <a:off x="1636392" y="1908288"/>
        <a:ext cx="2002399" cy="717053"/>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0.79579</cdr:x>
      <cdr:y>0.79416</cdr:y>
    </cdr:from>
    <cdr:to>
      <cdr:x>1</cdr:x>
      <cdr:y>0.90316</cdr:y>
    </cdr:to>
    <cdr:sp macro="" textlink="">
      <cdr:nvSpPr>
        <cdr:cNvPr id="5" name="Textfeld 4"/>
        <cdr:cNvSpPr txBox="1"/>
      </cdr:nvSpPr>
      <cdr:spPr>
        <a:xfrm xmlns:a="http://schemas.openxmlformats.org/drawingml/2006/main">
          <a:off x="5519936" y="3672408"/>
          <a:ext cx="1416496" cy="5040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de-DE" sz="1100" dirty="0"/>
        </a:p>
      </cdr:txBody>
    </cdr:sp>
  </cdr:relSizeAnchor>
</c:userShapes>
</file>

<file path=ppt/ink/ink1.xml><?xml version="1.0" encoding="utf-8"?>
<inkml:ink xmlns:inkml="http://www.w3.org/2003/InkML">
  <inkml:definitions>
    <inkml:context xml:id="ctx0">
      <inkml:inkSource xml:id="inkSrc0">
        <inkml:traceFormat>
          <inkml:channel name="X" type="integer" max="3520" units="cm"/>
          <inkml:channel name="Y" type="integer" max="1984" units="cm"/>
          <inkml:channel name="T" type="integer" max="2.14748E9" units="dev"/>
        </inkml:traceFormat>
        <inkml:channelProperties>
          <inkml:channelProperty channel="X" name="resolution" value="127.53623" units="1/cm"/>
          <inkml:channelProperty channel="Y" name="resolution" value="128" units="1/cm"/>
          <inkml:channelProperty channel="T" name="resolution" value="1" units="1/dev"/>
        </inkml:channelProperties>
      </inkml:inkSource>
      <inkml:timestamp xml:id="ts0" timeString="2014-04-13T17:52:50.088"/>
    </inkml:context>
    <inkml:brush xml:id="br0">
      <inkml:brushProperty name="width" value="0.01764" units="cm"/>
      <inkml:brushProperty name="height" value="0.01764" units="cm"/>
      <inkml:brushProperty name="fitToCurve" value="1"/>
    </inkml:brush>
  </inkml:definitions>
  <inkml:trace contextRef="#ctx0" brushRef="#br0">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8CCE3D4F-3A14-4163-AB1E-E90EC5B10241}" type="datetimeFigureOut">
              <a:rPr lang="de-DE" smtClean="0"/>
              <a:t>11.11.2019</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4E3AE15-AFCE-4FDC-ACE9-A553ED96A5B1}" type="slidenum">
              <a:rPr lang="de-DE" smtClean="0"/>
              <a:t>‹Nr.›</a:t>
            </a:fld>
            <a:endParaRPr lang="de-DE"/>
          </a:p>
        </p:txBody>
      </p:sp>
    </p:spTree>
    <p:extLst>
      <p:ext uri="{BB962C8B-B14F-4D97-AF65-F5344CB8AC3E}">
        <p14:creationId xmlns:p14="http://schemas.microsoft.com/office/powerpoint/2010/main" val="1837346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solidFill>
                  <a:prstClr val="black"/>
                </a:solidFill>
              </a:rPr>
              <a:pPr/>
              <a:t>1</a:t>
            </a:fld>
            <a:endParaRPr lang="de-DE">
              <a:solidFill>
                <a:prstClr val="black"/>
              </a:solidFill>
            </a:endParaRPr>
          </a:p>
        </p:txBody>
      </p:sp>
    </p:spTree>
    <p:extLst>
      <p:ext uri="{BB962C8B-B14F-4D97-AF65-F5344CB8AC3E}">
        <p14:creationId xmlns:p14="http://schemas.microsoft.com/office/powerpoint/2010/main" val="19663769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8"/>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hangingPunct="0">
              <a:tabLst>
                <a:tab pos="723900" algn="l"/>
                <a:tab pos="1447800" algn="l"/>
                <a:tab pos="2171700" algn="l"/>
              </a:tabLst>
              <a:defRPr sz="900">
                <a:solidFill>
                  <a:schemeClr val="bg1"/>
                </a:solidFill>
                <a:latin typeface="Arial" charset="0"/>
                <a:cs typeface="Arial Unicode MS" charset="0"/>
              </a:defRPr>
            </a:lvl1pPr>
            <a:lvl2pPr eaLnBrk="0" hangingPunct="0">
              <a:tabLst>
                <a:tab pos="723900" algn="l"/>
                <a:tab pos="1447800" algn="l"/>
                <a:tab pos="2171700" algn="l"/>
              </a:tabLst>
              <a:defRPr sz="900">
                <a:solidFill>
                  <a:schemeClr val="bg1"/>
                </a:solidFill>
                <a:latin typeface="Arial" charset="0"/>
                <a:cs typeface="Arial Unicode MS" charset="0"/>
              </a:defRPr>
            </a:lvl2pPr>
            <a:lvl3pPr eaLnBrk="0" hangingPunct="0">
              <a:tabLst>
                <a:tab pos="723900" algn="l"/>
                <a:tab pos="1447800" algn="l"/>
                <a:tab pos="2171700" algn="l"/>
              </a:tabLst>
              <a:defRPr sz="900">
                <a:solidFill>
                  <a:schemeClr val="bg1"/>
                </a:solidFill>
                <a:latin typeface="Arial" charset="0"/>
                <a:cs typeface="Arial Unicode MS" charset="0"/>
              </a:defRPr>
            </a:lvl3pPr>
            <a:lvl4pPr eaLnBrk="0" hangingPunct="0">
              <a:tabLst>
                <a:tab pos="723900" algn="l"/>
                <a:tab pos="1447800" algn="l"/>
                <a:tab pos="2171700" algn="l"/>
              </a:tabLst>
              <a:defRPr sz="900">
                <a:solidFill>
                  <a:schemeClr val="bg1"/>
                </a:solidFill>
                <a:latin typeface="Arial" charset="0"/>
                <a:cs typeface="Arial Unicode MS" charset="0"/>
              </a:defRPr>
            </a:lvl4pPr>
            <a:lvl5pPr eaLnBrk="0" hangingPunct="0">
              <a:tabLst>
                <a:tab pos="723900" algn="l"/>
                <a:tab pos="1447800" algn="l"/>
                <a:tab pos="2171700"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9pPr>
          </a:lstStyle>
          <a:p>
            <a:pPr eaLnBrk="1" hangingPunct="1"/>
            <a:fld id="{5F18EDC5-E605-4841-B3C9-6280A6D9960F}" type="slidenum">
              <a:rPr lang="de-DE" altLang="de-DE" sz="1200">
                <a:solidFill>
                  <a:srgbClr val="000000"/>
                </a:solidFill>
                <a:latin typeface="Times New Roman" pitchFamily="16" charset="0"/>
              </a:rPr>
              <a:pPr eaLnBrk="1" hangingPunct="1"/>
              <a:t>10</a:t>
            </a:fld>
            <a:endParaRPr lang="de-DE" altLang="de-DE" sz="1200">
              <a:solidFill>
                <a:srgbClr val="000000"/>
              </a:solidFill>
              <a:latin typeface="Times New Roman" pitchFamily="16" charset="0"/>
            </a:endParaRPr>
          </a:p>
        </p:txBody>
      </p:sp>
      <p:sp>
        <p:nvSpPr>
          <p:cNvPr id="64515" name="Text Box 1"/>
          <p:cNvSpPr txBox="1">
            <a:spLocks noChangeArrowheads="1"/>
          </p:cNvSpPr>
          <p:nvPr/>
        </p:nvSpPr>
        <p:spPr bwMode="auto">
          <a:xfrm>
            <a:off x="3845020" y="9426864"/>
            <a:ext cx="2922215" cy="536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r" eaLnBrk="1" hangingPunct="1">
              <a:spcBef>
                <a:spcPct val="0"/>
              </a:spcBef>
              <a:buClrTx/>
              <a:buFontTx/>
              <a:buNone/>
            </a:pPr>
            <a:fld id="{CEC8EBA1-111F-4E00-AF66-D30ED6DB1F4F}" type="slidenum">
              <a:rPr lang="de-DE" altLang="de-DE" sz="1200">
                <a:solidFill>
                  <a:srgbClr val="000000"/>
                </a:solidFill>
                <a:latin typeface="Calibri" pitchFamily="32" charset="0"/>
              </a:rPr>
              <a:pPr algn="r" eaLnBrk="1" hangingPunct="1">
                <a:spcBef>
                  <a:spcPct val="0"/>
                </a:spcBef>
                <a:buClrTx/>
                <a:buFontTx/>
                <a:buNone/>
              </a:pPr>
              <a:t>10</a:t>
            </a:fld>
            <a:endParaRPr lang="de-DE" altLang="de-DE" sz="1200">
              <a:solidFill>
                <a:srgbClr val="000000"/>
              </a:solidFill>
              <a:latin typeface="Calibri" pitchFamily="32" charset="0"/>
            </a:endParaRPr>
          </a:p>
        </p:txBody>
      </p:sp>
      <p:sp>
        <p:nvSpPr>
          <p:cNvPr id="64516" name="Rectangle 2"/>
          <p:cNvSpPr txBox="1">
            <a:spLocks noGrp="1" noRot="1" noChangeAspect="1" noChangeArrowheads="1" noTextEdit="1"/>
          </p:cNvSpPr>
          <p:nvPr>
            <p:ph type="sldImg"/>
          </p:nvPr>
        </p:nvSpPr>
        <p:spPr>
          <a:xfrm>
            <a:off x="969963" y="766763"/>
            <a:ext cx="4903787" cy="3678237"/>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7" name="Rectangle 3"/>
          <p:cNvSpPr txBox="1">
            <a:spLocks noGrp="1" noChangeArrowheads="1"/>
          </p:cNvSpPr>
          <p:nvPr>
            <p:ph type="body" idx="1"/>
          </p:nvPr>
        </p:nvSpPr>
        <p:spPr>
          <a:xfrm>
            <a:off x="922805" y="4751753"/>
            <a:ext cx="4998525" cy="44451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de-DE" altLang="de-DE" dirty="0" err="1" smtClean="0"/>
              <a:t>Esempi</a:t>
            </a:r>
            <a:r>
              <a:rPr lang="de-DE" altLang="de-DE" baseline="0" dirty="0" smtClean="0"/>
              <a:t> di </a:t>
            </a:r>
            <a:r>
              <a:rPr lang="de-DE" altLang="de-DE" baseline="0" dirty="0" err="1" smtClean="0"/>
              <a:t>attività</a:t>
            </a:r>
            <a:r>
              <a:rPr lang="de-DE" altLang="de-DE" baseline="0" dirty="0" smtClean="0"/>
              <a:t> </a:t>
            </a:r>
            <a:r>
              <a:rPr lang="de-DE" altLang="de-DE" baseline="0" dirty="0" err="1" smtClean="0"/>
              <a:t>semplici</a:t>
            </a:r>
            <a:r>
              <a:rPr lang="de-DE" altLang="de-DE" dirty="0" smtClean="0"/>
              <a:t>: </a:t>
            </a:r>
            <a:r>
              <a:rPr lang="de-DE" altLang="de-DE" dirty="0" err="1" smtClean="0"/>
              <a:t>spazzare</a:t>
            </a:r>
            <a:r>
              <a:rPr lang="de-DE" altLang="de-DE" baseline="0" dirty="0" smtClean="0"/>
              <a:t> e </a:t>
            </a:r>
            <a:r>
              <a:rPr lang="de-DE" altLang="de-DE" baseline="0" dirty="0" err="1" smtClean="0"/>
              <a:t>riordinare</a:t>
            </a:r>
            <a:r>
              <a:rPr lang="de-DE" altLang="de-DE" baseline="0" dirty="0" smtClean="0"/>
              <a:t> </a:t>
            </a:r>
            <a:r>
              <a:rPr lang="de-DE" altLang="de-DE" baseline="0" dirty="0" err="1" smtClean="0"/>
              <a:t>l’officina</a:t>
            </a:r>
            <a:r>
              <a:rPr lang="de-DE" altLang="de-DE" baseline="0" dirty="0" smtClean="0"/>
              <a:t>/</a:t>
            </a:r>
            <a:r>
              <a:rPr lang="de-DE" altLang="de-DE" dirty="0" err="1" smtClean="0"/>
              <a:t>il</a:t>
            </a:r>
            <a:r>
              <a:rPr lang="de-DE" altLang="de-DE" baseline="0" dirty="0" smtClean="0"/>
              <a:t> </a:t>
            </a:r>
            <a:r>
              <a:rPr lang="de-DE" altLang="de-DE" baseline="0" dirty="0" err="1" smtClean="0"/>
              <a:t>negozio</a:t>
            </a:r>
            <a:r>
              <a:rPr lang="de-DE" altLang="de-DE" baseline="0" dirty="0" smtClean="0"/>
              <a:t> di </a:t>
            </a:r>
            <a:r>
              <a:rPr lang="de-DE" altLang="de-DE" baseline="0" dirty="0" err="1" smtClean="0"/>
              <a:t>parrucchiere</a:t>
            </a:r>
            <a:r>
              <a:rPr lang="de-DE" altLang="de-DE" baseline="0" dirty="0" smtClean="0"/>
              <a:t>, </a:t>
            </a:r>
            <a:r>
              <a:rPr lang="de-DE" altLang="de-DE" baseline="0" dirty="0" err="1" smtClean="0"/>
              <a:t>lavare</a:t>
            </a:r>
            <a:r>
              <a:rPr lang="de-DE" altLang="de-DE" baseline="0" dirty="0" smtClean="0"/>
              <a:t> i </a:t>
            </a:r>
            <a:r>
              <a:rPr lang="de-DE" altLang="de-DE" baseline="0" dirty="0" err="1" smtClean="0"/>
              <a:t>capelli</a:t>
            </a:r>
            <a:r>
              <a:rPr lang="de-DE" altLang="de-DE" baseline="0" dirty="0" smtClean="0"/>
              <a:t>/</a:t>
            </a:r>
            <a:r>
              <a:rPr lang="de-DE" altLang="de-DE" dirty="0" err="1" smtClean="0"/>
              <a:t>tagliare</a:t>
            </a:r>
            <a:r>
              <a:rPr lang="de-DE" altLang="de-DE" baseline="0" dirty="0" smtClean="0"/>
              <a:t> </a:t>
            </a:r>
            <a:r>
              <a:rPr lang="de-DE" altLang="de-DE" baseline="0" dirty="0" err="1" smtClean="0"/>
              <a:t>il</a:t>
            </a:r>
            <a:r>
              <a:rPr lang="de-DE" altLang="de-DE" baseline="0" dirty="0" smtClean="0"/>
              <a:t> </a:t>
            </a:r>
            <a:r>
              <a:rPr lang="de-DE" altLang="de-DE" baseline="0" dirty="0" err="1" smtClean="0"/>
              <a:t>legno</a:t>
            </a:r>
            <a:r>
              <a:rPr lang="de-DE" altLang="de-DE" baseline="0" dirty="0" smtClean="0"/>
              <a:t> </a:t>
            </a:r>
            <a:r>
              <a:rPr lang="de-DE" altLang="de-DE" baseline="0" dirty="0" err="1" smtClean="0"/>
              <a:t>nelle</a:t>
            </a:r>
            <a:r>
              <a:rPr lang="de-DE" altLang="de-DE" baseline="0" dirty="0" smtClean="0"/>
              <a:t> </a:t>
            </a:r>
            <a:r>
              <a:rPr lang="de-DE" altLang="de-DE" baseline="0" dirty="0" err="1" smtClean="0"/>
              <a:t>dimensioni</a:t>
            </a:r>
            <a:r>
              <a:rPr lang="de-DE" altLang="de-DE" baseline="0" dirty="0" smtClean="0"/>
              <a:t> </a:t>
            </a:r>
            <a:r>
              <a:rPr lang="de-DE" altLang="de-DE" baseline="0" dirty="0" err="1" smtClean="0"/>
              <a:t>indicate</a:t>
            </a:r>
            <a:endParaRPr lang="de-DE" altLang="de-DE" dirty="0" smtClean="0"/>
          </a:p>
          <a:p>
            <a:r>
              <a:rPr lang="de-DE" altLang="de-DE" dirty="0" err="1" smtClean="0"/>
              <a:t>Esempi</a:t>
            </a:r>
            <a:r>
              <a:rPr lang="de-DE" altLang="de-DE" baseline="0" dirty="0" smtClean="0"/>
              <a:t> di </a:t>
            </a:r>
            <a:r>
              <a:rPr lang="de-DE" altLang="de-DE" baseline="0" dirty="0" err="1" smtClean="0"/>
              <a:t>attività</a:t>
            </a:r>
            <a:r>
              <a:rPr lang="de-DE" altLang="de-DE" baseline="0" dirty="0" smtClean="0"/>
              <a:t> </a:t>
            </a:r>
            <a:r>
              <a:rPr lang="de-DE" altLang="de-DE" baseline="0" dirty="0" err="1" smtClean="0"/>
              <a:t>specializzate</a:t>
            </a:r>
            <a:r>
              <a:rPr lang="de-DE" altLang="de-DE" dirty="0" smtClean="0"/>
              <a:t>:</a:t>
            </a:r>
            <a:r>
              <a:rPr lang="de-DE" altLang="de-DE" baseline="0" dirty="0" smtClean="0"/>
              <a:t> </a:t>
            </a:r>
            <a:r>
              <a:rPr lang="de-DE" altLang="de-DE" baseline="0" dirty="0" err="1" smtClean="0"/>
              <a:t>realizzare</a:t>
            </a:r>
            <a:r>
              <a:rPr lang="de-DE" altLang="de-DE" baseline="0" dirty="0" smtClean="0"/>
              <a:t> </a:t>
            </a:r>
            <a:r>
              <a:rPr lang="de-DE" altLang="de-DE" baseline="0" dirty="0" err="1" smtClean="0"/>
              <a:t>un</a:t>
            </a:r>
            <a:r>
              <a:rPr lang="de-DE" altLang="de-DE" baseline="0" dirty="0" smtClean="0"/>
              <a:t> </a:t>
            </a:r>
            <a:r>
              <a:rPr lang="de-DE" altLang="de-DE" baseline="0" dirty="0" err="1" smtClean="0"/>
              <a:t>prodotto</a:t>
            </a:r>
            <a:r>
              <a:rPr lang="de-DE" altLang="de-DE" baseline="0" dirty="0" smtClean="0"/>
              <a:t> </a:t>
            </a:r>
            <a:r>
              <a:rPr lang="de-DE" altLang="de-DE" baseline="0" dirty="0" err="1" smtClean="0"/>
              <a:t>autonomamente</a:t>
            </a:r>
            <a:r>
              <a:rPr lang="de-DE" altLang="de-DE" baseline="0" dirty="0" smtClean="0"/>
              <a:t> (</a:t>
            </a:r>
            <a:r>
              <a:rPr lang="de-DE" altLang="de-DE" baseline="0" dirty="0" err="1" smtClean="0"/>
              <a:t>telaio</a:t>
            </a:r>
            <a:r>
              <a:rPr lang="de-DE" altLang="de-DE" baseline="0" dirty="0" smtClean="0"/>
              <a:t> di </a:t>
            </a:r>
            <a:r>
              <a:rPr lang="de-DE" altLang="de-DE" baseline="0" dirty="0" err="1" smtClean="0"/>
              <a:t>una</a:t>
            </a:r>
            <a:r>
              <a:rPr lang="de-DE" altLang="de-DE" baseline="0" dirty="0" smtClean="0"/>
              <a:t> </a:t>
            </a:r>
            <a:r>
              <a:rPr lang="de-DE" altLang="de-DE" baseline="0" dirty="0" err="1" smtClean="0"/>
              <a:t>finestra</a:t>
            </a:r>
            <a:r>
              <a:rPr lang="de-DE" altLang="de-DE" baseline="0" dirty="0" smtClean="0"/>
              <a:t>, </a:t>
            </a:r>
            <a:r>
              <a:rPr lang="de-DE" altLang="de-DE" baseline="0" dirty="0" err="1" smtClean="0"/>
              <a:t>armadio</a:t>
            </a:r>
            <a:r>
              <a:rPr lang="de-DE" altLang="de-DE" baseline="0" dirty="0" smtClean="0"/>
              <a:t> o </a:t>
            </a:r>
            <a:r>
              <a:rPr lang="de-DE" altLang="de-DE" baseline="0" dirty="0" err="1" smtClean="0"/>
              <a:t>simili</a:t>
            </a:r>
            <a:r>
              <a:rPr lang="de-DE" altLang="de-DE" baseline="0" dirty="0" smtClean="0"/>
              <a:t> /</a:t>
            </a:r>
            <a:br>
              <a:rPr lang="de-DE" altLang="de-DE" baseline="0" dirty="0" smtClean="0"/>
            </a:br>
            <a:r>
              <a:rPr lang="de-DE" altLang="de-DE" baseline="0" dirty="0" smtClean="0"/>
              <a:t>permanente </a:t>
            </a:r>
            <a:r>
              <a:rPr lang="de-DE" altLang="de-DE" baseline="0" dirty="0" err="1" smtClean="0"/>
              <a:t>con</a:t>
            </a:r>
            <a:r>
              <a:rPr lang="de-DE" altLang="de-DE" baseline="0" dirty="0" smtClean="0"/>
              <a:t> </a:t>
            </a:r>
            <a:r>
              <a:rPr lang="de-DE" altLang="de-DE" baseline="0" dirty="0" err="1" smtClean="0"/>
              <a:t>taglio</a:t>
            </a:r>
            <a:r>
              <a:rPr lang="de-DE" altLang="de-DE" baseline="0" dirty="0" smtClean="0"/>
              <a:t> e </a:t>
            </a:r>
            <a:r>
              <a:rPr lang="de-DE" altLang="de-DE" baseline="0" dirty="0" err="1" smtClean="0"/>
              <a:t>colpi</a:t>
            </a:r>
            <a:r>
              <a:rPr lang="de-DE" altLang="de-DE" baseline="0" dirty="0" smtClean="0"/>
              <a:t> di </a:t>
            </a:r>
            <a:r>
              <a:rPr lang="de-DE" altLang="de-DE" baseline="0" dirty="0" err="1" smtClean="0"/>
              <a:t>sole</a:t>
            </a:r>
            <a:r>
              <a:rPr lang="de-DE" altLang="de-DE" baseline="0" dirty="0" smtClean="0"/>
              <a:t>)</a:t>
            </a:r>
            <a:endParaRPr lang="de-DE" altLang="de-DE" dirty="0" smtClean="0"/>
          </a:p>
        </p:txBody>
      </p:sp>
    </p:spTree>
    <p:extLst>
      <p:ext uri="{BB962C8B-B14F-4D97-AF65-F5344CB8AC3E}">
        <p14:creationId xmlns:p14="http://schemas.microsoft.com/office/powerpoint/2010/main" val="29576876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4E3AE15-AFCE-4FDC-ACE9-A553ED96A5B1}" type="slidenum">
              <a:rPr lang="de-DE" smtClean="0"/>
              <a:t>11</a:t>
            </a:fld>
            <a:endParaRPr lang="de-DE"/>
          </a:p>
        </p:txBody>
      </p:sp>
    </p:spTree>
    <p:extLst>
      <p:ext uri="{BB962C8B-B14F-4D97-AF65-F5344CB8AC3E}">
        <p14:creationId xmlns:p14="http://schemas.microsoft.com/office/powerpoint/2010/main" val="28944410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lienbildplatzhalter 1"/>
          <p:cNvSpPr>
            <a:spLocks noGrp="1" noRot="1" noChangeAspect="1" noTextEdit="1"/>
          </p:cNvSpPr>
          <p:nvPr>
            <p:ph type="sldImg"/>
          </p:nvPr>
        </p:nvSpPr>
        <p:spPr>
          <a:ln/>
        </p:spPr>
      </p:sp>
      <p:sp>
        <p:nvSpPr>
          <p:cNvPr id="4403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de-DE" dirty="0" smtClean="0"/>
              <a:t>Fonte: </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Wenzelmann</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 Felix; Jansen, </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Anika</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 </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Schönfeld</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 </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Gudrun</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 </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Pfeifer</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 </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Harald</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 </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Kosten</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 und </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Nutzen</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 </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der</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 </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dualen</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 </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Ausbildung</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 </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aus</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 </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Sicht</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 </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der</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 </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Betriebe</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 </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Ergebnisse</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 </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der</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 </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fünften</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 BIBB-</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Kosten</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a:t>
            </a:r>
            <a:r>
              <a:rPr kumimoji="0" lang="it-IT" sz="1200" b="0" i="0" u="none" strike="noStrike" kern="1200" cap="none" spc="0" normalizeH="0" baseline="0" noProof="0" dirty="0" err="1" smtClean="0">
                <a:ln>
                  <a:noFill/>
                </a:ln>
                <a:solidFill>
                  <a:prstClr val="black"/>
                </a:solidFill>
                <a:effectLst/>
                <a:uLnTx/>
                <a:uFillTx/>
                <a:latin typeface="+mn-lt"/>
                <a:ea typeface="+mn-ea"/>
                <a:cs typeface="+mn-cs"/>
              </a:rPr>
              <a:t>Nutzen-Erhebung</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 2016. (</a:t>
            </a:r>
            <a:r>
              <a:rPr kumimoji="0" lang="it-IT" sz="1200" b="0" i="1" u="none" strike="noStrike" kern="1200" cap="none" spc="0" normalizeH="0" baseline="0" noProof="0" dirty="0" smtClean="0">
                <a:ln>
                  <a:noFill/>
                </a:ln>
                <a:solidFill>
                  <a:prstClr val="black"/>
                </a:solidFill>
                <a:effectLst/>
                <a:uLnTx/>
                <a:uFillTx/>
                <a:latin typeface="+mn-lt"/>
                <a:ea typeface="+mn-ea"/>
                <a:cs typeface="+mn-cs"/>
              </a:rPr>
              <a:t>Costi e benefici della formazione duale dal punto di vista delle aziende. Risultati della quinta indagine costi-benefici del BIBB, 2016</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a:t>
            </a:r>
          </a:p>
          <a:p>
            <a:pPr marL="0" indent="0">
              <a:buFont typeface="Calibri" pitchFamily="34" charset="0"/>
              <a:buNone/>
            </a:pPr>
            <a:r>
              <a:rPr lang="it-IT" altLang="de-DE" dirty="0" smtClean="0"/>
              <a:t>Derivato</a:t>
            </a:r>
            <a:r>
              <a:rPr lang="it-IT" altLang="de-DE" baseline="0" dirty="0" smtClean="0"/>
              <a:t> dal Rapporto BIBB</a:t>
            </a:r>
            <a:r>
              <a:rPr lang="it-IT" altLang="de-DE" dirty="0" smtClean="0"/>
              <a:t> 2015, 1, pag. 7:</a:t>
            </a:r>
            <a:r>
              <a:rPr lang="it-IT" altLang="de-DE" baseline="0" dirty="0" smtClean="0"/>
              <a:t> professioni con formazione triennale</a:t>
            </a:r>
            <a:r>
              <a:rPr lang="it-IT" altLang="de-DE" dirty="0" smtClean="0"/>
              <a:t> (grafico</a:t>
            </a:r>
            <a:r>
              <a:rPr lang="it-IT" altLang="de-DE" baseline="0" dirty="0" smtClean="0"/>
              <a:t> centrale)</a:t>
            </a:r>
          </a:p>
          <a:p>
            <a:pPr marL="0" indent="0">
              <a:buFont typeface="Calibri" pitchFamily="34" charset="0"/>
              <a:buNone/>
            </a:pPr>
            <a:endParaRPr lang="it-IT" altLang="de-DE" baseline="0" dirty="0" smtClean="0">
              <a:solidFill>
                <a:schemeClr val="tx1"/>
              </a:solidFill>
            </a:endParaRPr>
          </a:p>
          <a:p>
            <a:pPr marL="171450" indent="-171450">
              <a:buFont typeface="Arial" panose="020B0604020202020204" pitchFamily="34" charset="0"/>
              <a:buChar char="•"/>
            </a:pPr>
            <a:r>
              <a:rPr lang="it-IT" altLang="de-DE" baseline="0" dirty="0" smtClean="0">
                <a:solidFill>
                  <a:schemeClr val="tx1"/>
                </a:solidFill>
              </a:rPr>
              <a:t>Aumento dei costi lordi dovuto all’aumento della retribuzione dell</a:t>
            </a:r>
            <a:r>
              <a:rPr lang="it-IT" altLang="de-DE" baseline="0" dirty="0" smtClean="0">
                <a:solidFill>
                  <a:schemeClr val="tx1"/>
                </a:solidFill>
                <a:latin typeface="Calibri"/>
              </a:rPr>
              <a:t>’</a:t>
            </a:r>
            <a:r>
              <a:rPr lang="it-IT" altLang="de-DE" baseline="0" dirty="0" smtClean="0">
                <a:solidFill>
                  <a:schemeClr val="tx1"/>
                </a:solidFill>
              </a:rPr>
              <a:t>apprendista + oneri sociali, tasse d’esame ecc.</a:t>
            </a:r>
          </a:p>
          <a:p>
            <a:pPr marL="171450" indent="-171450">
              <a:buFont typeface="Arial" panose="020B0604020202020204" pitchFamily="34" charset="0"/>
              <a:buChar char="•"/>
            </a:pPr>
            <a:r>
              <a:rPr lang="it-IT" altLang="de-DE" baseline="0" dirty="0" smtClean="0">
                <a:solidFill>
                  <a:schemeClr val="tx1"/>
                </a:solidFill>
              </a:rPr>
              <a:t>Secondo l</a:t>
            </a:r>
            <a:r>
              <a:rPr lang="it-IT" altLang="de-DE" baseline="0" dirty="0" smtClean="0">
                <a:solidFill>
                  <a:schemeClr val="tx1"/>
                </a:solidFill>
                <a:latin typeface="Calibri"/>
              </a:rPr>
              <a:t>’</a:t>
            </a:r>
            <a:r>
              <a:rPr lang="it-IT" altLang="de-DE" baseline="0" dirty="0" smtClean="0">
                <a:solidFill>
                  <a:schemeClr val="tx1"/>
                </a:solidFill>
              </a:rPr>
              <a:t>indagine costi-benefici, gli apprendisti dei percorsi di formazione triennali generano i ricavi maggiori.</a:t>
            </a:r>
          </a:p>
          <a:p>
            <a:pPr marL="171450" indent="-171450">
              <a:buFont typeface="Arial" panose="020B0604020202020204" pitchFamily="34" charset="0"/>
              <a:buChar char="•"/>
            </a:pPr>
            <a:r>
              <a:rPr lang="it-IT" altLang="de-DE" baseline="0" dirty="0" smtClean="0">
                <a:solidFill>
                  <a:schemeClr val="tx1"/>
                </a:solidFill>
              </a:rPr>
              <a:t>I costi netti più bassi si hanno nei percorsi di formazione professionale biennali, mentre quelli più alti vengono generati dalle professioni con formazione triennale. Ciò è dovuto, tra gli altri fattori, al fatto che tra questi profili ci sono molte professioni tecniche che richiedono un maggior impiego di materiale e che devono essere formate in larga misura in laboratorio didattico.</a:t>
            </a:r>
          </a:p>
          <a:p>
            <a:pPr marL="0" indent="0">
              <a:buFont typeface="Arial" panose="020B0604020202020204" pitchFamily="34" charset="0"/>
              <a:buNone/>
            </a:pPr>
            <a:r>
              <a:rPr lang="it-IT" altLang="de-DE" baseline="0" dirty="0" smtClean="0">
                <a:solidFill>
                  <a:schemeClr val="tx1"/>
                </a:solidFill>
              </a:rPr>
              <a:t>	</a:t>
            </a:r>
          </a:p>
          <a:p>
            <a:pPr marL="0" indent="0">
              <a:buFont typeface="Calibri" pitchFamily="34" charset="0"/>
              <a:buNone/>
            </a:pPr>
            <a:endParaRPr lang="it-IT" altLang="de-DE" dirty="0" smtClean="0">
              <a:solidFill>
                <a:srgbClr val="C00000"/>
              </a:solidFill>
            </a:endParaRPr>
          </a:p>
        </p:txBody>
      </p:sp>
    </p:spTree>
    <p:extLst>
      <p:ext uri="{BB962C8B-B14F-4D97-AF65-F5344CB8AC3E}">
        <p14:creationId xmlns:p14="http://schemas.microsoft.com/office/powerpoint/2010/main" val="38440003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200" dirty="0" smtClean="0"/>
              <a:t>Fonte: </a:t>
            </a:r>
            <a:r>
              <a:rPr lang="it-IT" sz="1200" dirty="0" err="1" smtClean="0"/>
              <a:t>Wenzelmann</a:t>
            </a:r>
            <a:r>
              <a:rPr lang="it-IT" sz="1200" dirty="0" smtClean="0"/>
              <a:t>, Felix; Jansen, </a:t>
            </a:r>
            <a:r>
              <a:rPr lang="it-IT" sz="1200" dirty="0" err="1" smtClean="0"/>
              <a:t>Anika</a:t>
            </a:r>
            <a:r>
              <a:rPr lang="it-IT" sz="1200" dirty="0" smtClean="0"/>
              <a:t>; </a:t>
            </a:r>
            <a:r>
              <a:rPr lang="it-IT" sz="1200" dirty="0" err="1" smtClean="0"/>
              <a:t>Schönfeld</a:t>
            </a:r>
            <a:r>
              <a:rPr lang="it-IT" sz="1200" dirty="0" smtClean="0"/>
              <a:t>, </a:t>
            </a:r>
            <a:r>
              <a:rPr lang="it-IT" sz="1200" dirty="0" err="1" smtClean="0"/>
              <a:t>Gudrun</a:t>
            </a:r>
            <a:r>
              <a:rPr lang="it-IT" sz="1200" dirty="0" smtClean="0"/>
              <a:t>; </a:t>
            </a:r>
            <a:r>
              <a:rPr lang="it-IT" sz="1200" dirty="0" err="1" smtClean="0"/>
              <a:t>Pfeifer</a:t>
            </a:r>
            <a:r>
              <a:rPr lang="it-IT" sz="1200" dirty="0" smtClean="0"/>
              <a:t>, </a:t>
            </a:r>
            <a:r>
              <a:rPr lang="it-IT" sz="1200" dirty="0" err="1" smtClean="0"/>
              <a:t>Harald</a:t>
            </a:r>
            <a:r>
              <a:rPr lang="it-IT" sz="1200" dirty="0" smtClean="0"/>
              <a:t>: </a:t>
            </a:r>
            <a:r>
              <a:rPr lang="it-IT" sz="1200" dirty="0" err="1" smtClean="0"/>
              <a:t>Kosten</a:t>
            </a:r>
            <a:r>
              <a:rPr lang="it-IT" sz="1200" dirty="0" smtClean="0"/>
              <a:t> und </a:t>
            </a:r>
            <a:r>
              <a:rPr lang="it-IT" sz="1200" dirty="0" err="1" smtClean="0"/>
              <a:t>Nutzen</a:t>
            </a:r>
            <a:r>
              <a:rPr lang="it-IT" sz="1200" dirty="0" smtClean="0"/>
              <a:t> </a:t>
            </a:r>
            <a:r>
              <a:rPr lang="it-IT" sz="1200" dirty="0" err="1" smtClean="0"/>
              <a:t>der</a:t>
            </a:r>
            <a:r>
              <a:rPr lang="it-IT" sz="1200" dirty="0" smtClean="0"/>
              <a:t> </a:t>
            </a:r>
            <a:r>
              <a:rPr lang="it-IT" sz="1200" dirty="0" err="1" smtClean="0"/>
              <a:t>dualen</a:t>
            </a:r>
            <a:r>
              <a:rPr lang="it-IT" sz="1200" dirty="0" smtClean="0"/>
              <a:t> </a:t>
            </a:r>
            <a:r>
              <a:rPr lang="it-IT" sz="1200" dirty="0" err="1" smtClean="0"/>
              <a:t>Ausbildung</a:t>
            </a:r>
            <a:r>
              <a:rPr lang="it-IT" sz="1200" dirty="0" smtClean="0"/>
              <a:t> </a:t>
            </a:r>
            <a:r>
              <a:rPr lang="it-IT" sz="1200" dirty="0" err="1" smtClean="0"/>
              <a:t>aus</a:t>
            </a:r>
            <a:r>
              <a:rPr lang="it-IT" sz="1200" dirty="0" smtClean="0"/>
              <a:t> </a:t>
            </a:r>
            <a:r>
              <a:rPr lang="it-IT" sz="1200" dirty="0" err="1" smtClean="0"/>
              <a:t>Sicht</a:t>
            </a:r>
            <a:r>
              <a:rPr lang="it-IT" sz="1200" dirty="0" smtClean="0"/>
              <a:t> </a:t>
            </a:r>
            <a:r>
              <a:rPr lang="it-IT" sz="1200" dirty="0" err="1" smtClean="0"/>
              <a:t>der</a:t>
            </a:r>
            <a:r>
              <a:rPr lang="it-IT" sz="1200" dirty="0" smtClean="0"/>
              <a:t> </a:t>
            </a:r>
            <a:r>
              <a:rPr lang="it-IT" sz="1200" dirty="0" err="1" smtClean="0"/>
              <a:t>Betriebe</a:t>
            </a:r>
            <a:r>
              <a:rPr lang="it-IT" sz="1200" dirty="0" smtClean="0"/>
              <a:t>. </a:t>
            </a:r>
            <a:r>
              <a:rPr lang="it-IT" sz="1200" dirty="0" err="1" smtClean="0"/>
              <a:t>Ergebnisse</a:t>
            </a:r>
            <a:r>
              <a:rPr lang="it-IT" sz="1200" dirty="0" smtClean="0"/>
              <a:t> </a:t>
            </a:r>
            <a:r>
              <a:rPr lang="it-IT" sz="1200" dirty="0" err="1" smtClean="0"/>
              <a:t>der</a:t>
            </a:r>
            <a:r>
              <a:rPr lang="it-IT" sz="1200" dirty="0" smtClean="0"/>
              <a:t> </a:t>
            </a:r>
            <a:r>
              <a:rPr lang="it-IT" sz="1200" dirty="0" err="1" smtClean="0"/>
              <a:t>fünften</a:t>
            </a:r>
            <a:r>
              <a:rPr lang="it-IT" sz="1200" dirty="0" smtClean="0"/>
              <a:t> BIBB-</a:t>
            </a:r>
            <a:r>
              <a:rPr lang="it-IT" sz="1200" dirty="0" err="1" smtClean="0"/>
              <a:t>Kosten</a:t>
            </a:r>
            <a:r>
              <a:rPr lang="it-IT" sz="1200" dirty="0" smtClean="0"/>
              <a:t>-</a:t>
            </a:r>
            <a:r>
              <a:rPr lang="it-IT" sz="1200" dirty="0" err="1" smtClean="0"/>
              <a:t>Nutzen-Erhebung</a:t>
            </a:r>
            <a:r>
              <a:rPr lang="it-IT" sz="1200" dirty="0" smtClean="0"/>
              <a:t>, 2016. (</a:t>
            </a:r>
            <a:r>
              <a:rPr kumimoji="0" lang="it-IT" sz="1200" b="0" i="1" u="none" strike="noStrike" kern="1200" cap="none" spc="0" normalizeH="0" baseline="0" noProof="0" dirty="0" smtClean="0">
                <a:ln>
                  <a:noFill/>
                </a:ln>
                <a:solidFill>
                  <a:prstClr val="black"/>
                </a:solidFill>
                <a:effectLst/>
                <a:uLnTx/>
                <a:uFillTx/>
                <a:latin typeface="+mn-lt"/>
                <a:ea typeface="+mn-ea"/>
                <a:cs typeface="+mn-cs"/>
              </a:rPr>
              <a:t>Costi e benefici della formazione duale dal punto di vista delle aziende. Risultati della quinta indagine costi-benefici del BIBB, 2016</a:t>
            </a:r>
            <a:r>
              <a:rPr kumimoji="0" lang="it-IT" sz="1200" b="0" i="0" u="none" strike="noStrike" kern="1200" cap="none" spc="0" normalizeH="0" baseline="0" noProof="0" dirty="0" smtClean="0">
                <a:ln>
                  <a:noFill/>
                </a:ln>
                <a:solidFill>
                  <a:prstClr val="black"/>
                </a:solidFill>
                <a:effectLst/>
                <a:uLnTx/>
                <a:uFillTx/>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dirty="0" smtClean="0"/>
          </a:p>
          <a:p>
            <a:pPr marL="171450" indent="-171450">
              <a:buFont typeface="Arial" panose="020B0604020202020204" pitchFamily="34" charset="0"/>
              <a:buChar char="•"/>
            </a:pPr>
            <a:r>
              <a:rPr lang="it-IT" baseline="0" dirty="0" smtClean="0"/>
              <a:t>La media è stata calcolata sulla base dei dati complessivi che comprende, oltre a percorsi di formazione triennali, anche formazioni della durata di 2 anni e 3,5 anni. Nel calcolo della media ciò genera uno scostamento rispetto ai dati riportati nella slide 12. </a:t>
            </a:r>
            <a:br>
              <a:rPr lang="it-IT" baseline="0" dirty="0" smtClean="0"/>
            </a:br>
            <a:r>
              <a:rPr lang="it-IT" baseline="0" dirty="0" smtClean="0"/>
              <a:t>Considerando la base di dati qui rappresentata, i costi totali netti in media dovrebbero essere superiori all’importo di 11.352 euro indicato nella slide 12.</a:t>
            </a:r>
            <a:endParaRPr lang="it-IT" dirty="0" smtClean="0"/>
          </a:p>
          <a:p>
            <a:pPr marL="171450" indent="-171450">
              <a:buFont typeface="Arial" panose="020B0604020202020204" pitchFamily="34" charset="0"/>
              <a:buChar char="•"/>
            </a:pPr>
            <a:r>
              <a:rPr lang="it-IT" baseline="0" dirty="0" smtClean="0"/>
              <a:t>Rappresentazione esemplificativa con tre figure professionali tecniche, due amministrativo-commerciali e due mestieri artigiani.</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baseline="0" dirty="0" smtClean="0"/>
              <a:t>La tabella mostra che i costi e i ricavi possono variare notevolmente tra le diverse figure professionali: in alcuni casi si generano dei costi netti, in altri casi i ricavi superano i costi durante la formazione.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altLang="de-DE" baseline="0" dirty="0" smtClean="0"/>
              <a:t>Se il periodo di formazione supera i 3 anni, la componente di lezioni in laboratorio è più alta e si impiega e più materiale, aumenta di conseguenza il costo della formazione.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altLang="de-DE" baseline="0" dirty="0" smtClean="0"/>
              <a:t>Se gli apprendisti contribuiscono in modo consistente al rendimento/produttività dell’azienda di formazione, si possono anche generare degli utili, come si può ben constatare per i tecnici elettronici, i tecnici del settore alberghiero e i fornai.</a:t>
            </a:r>
          </a:p>
          <a:p>
            <a:pPr marL="0" indent="0">
              <a:buFont typeface="Arial" panose="020B0604020202020204" pitchFamily="34" charset="0"/>
              <a:buNone/>
            </a:pPr>
            <a:r>
              <a:rPr lang="it-IT" baseline="0" dirty="0" smtClean="0"/>
              <a:t>	</a:t>
            </a:r>
          </a:p>
          <a:p>
            <a:endParaRPr lang="it-IT" dirty="0"/>
          </a:p>
        </p:txBody>
      </p:sp>
      <p:sp>
        <p:nvSpPr>
          <p:cNvPr id="4" name="Foliennummernplatzhalter 3"/>
          <p:cNvSpPr>
            <a:spLocks noGrp="1"/>
          </p:cNvSpPr>
          <p:nvPr>
            <p:ph type="sldNum" sz="quarter" idx="10"/>
          </p:nvPr>
        </p:nvSpPr>
        <p:spPr/>
        <p:txBody>
          <a:bodyPr/>
          <a:lstStyle/>
          <a:p>
            <a:fld id="{24E3AE15-AFCE-4FDC-ACE9-A553ED96A5B1}" type="slidenum">
              <a:rPr lang="de-DE" smtClean="0"/>
              <a:t>13</a:t>
            </a:fld>
            <a:endParaRPr lang="de-DE"/>
          </a:p>
        </p:txBody>
      </p:sp>
    </p:spTree>
    <p:extLst>
      <p:ext uri="{BB962C8B-B14F-4D97-AF65-F5344CB8AC3E}">
        <p14:creationId xmlns:p14="http://schemas.microsoft.com/office/powerpoint/2010/main" val="3137343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8"/>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hangingPunct="0">
              <a:tabLst>
                <a:tab pos="723900" algn="l"/>
                <a:tab pos="1447800" algn="l"/>
                <a:tab pos="2171700" algn="l"/>
              </a:tabLst>
              <a:defRPr sz="900">
                <a:solidFill>
                  <a:schemeClr val="bg1"/>
                </a:solidFill>
                <a:latin typeface="Arial" charset="0"/>
                <a:cs typeface="Arial Unicode MS" charset="0"/>
              </a:defRPr>
            </a:lvl1pPr>
            <a:lvl2pPr eaLnBrk="0" hangingPunct="0">
              <a:tabLst>
                <a:tab pos="723900" algn="l"/>
                <a:tab pos="1447800" algn="l"/>
                <a:tab pos="2171700" algn="l"/>
              </a:tabLst>
              <a:defRPr sz="900">
                <a:solidFill>
                  <a:schemeClr val="bg1"/>
                </a:solidFill>
                <a:latin typeface="Arial" charset="0"/>
                <a:cs typeface="Arial Unicode MS" charset="0"/>
              </a:defRPr>
            </a:lvl2pPr>
            <a:lvl3pPr eaLnBrk="0" hangingPunct="0">
              <a:tabLst>
                <a:tab pos="723900" algn="l"/>
                <a:tab pos="1447800" algn="l"/>
                <a:tab pos="2171700" algn="l"/>
              </a:tabLst>
              <a:defRPr sz="900">
                <a:solidFill>
                  <a:schemeClr val="bg1"/>
                </a:solidFill>
                <a:latin typeface="Arial" charset="0"/>
                <a:cs typeface="Arial Unicode MS" charset="0"/>
              </a:defRPr>
            </a:lvl3pPr>
            <a:lvl4pPr eaLnBrk="0" hangingPunct="0">
              <a:tabLst>
                <a:tab pos="723900" algn="l"/>
                <a:tab pos="1447800" algn="l"/>
                <a:tab pos="2171700" algn="l"/>
              </a:tabLst>
              <a:defRPr sz="900">
                <a:solidFill>
                  <a:schemeClr val="bg1"/>
                </a:solidFill>
                <a:latin typeface="Arial" charset="0"/>
                <a:cs typeface="Arial Unicode MS" charset="0"/>
              </a:defRPr>
            </a:lvl4pPr>
            <a:lvl5pPr eaLnBrk="0" hangingPunct="0">
              <a:tabLst>
                <a:tab pos="723900" algn="l"/>
                <a:tab pos="1447800" algn="l"/>
                <a:tab pos="2171700"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9pPr>
          </a:lstStyle>
          <a:p>
            <a:pPr eaLnBrk="1" hangingPunct="1"/>
            <a:fld id="{5F18EDC5-E605-4841-B3C9-6280A6D9960F}" type="slidenum">
              <a:rPr lang="de-DE" altLang="de-DE" sz="1200">
                <a:solidFill>
                  <a:srgbClr val="000000"/>
                </a:solidFill>
                <a:latin typeface="Times New Roman" pitchFamily="16" charset="0"/>
              </a:rPr>
              <a:pPr eaLnBrk="1" hangingPunct="1"/>
              <a:t>14</a:t>
            </a:fld>
            <a:endParaRPr lang="de-DE" altLang="de-DE" sz="1200">
              <a:solidFill>
                <a:srgbClr val="000000"/>
              </a:solidFill>
              <a:latin typeface="Times New Roman" pitchFamily="16" charset="0"/>
            </a:endParaRPr>
          </a:p>
        </p:txBody>
      </p:sp>
      <p:sp>
        <p:nvSpPr>
          <p:cNvPr id="64515" name="Text Box 1"/>
          <p:cNvSpPr txBox="1">
            <a:spLocks noChangeArrowheads="1"/>
          </p:cNvSpPr>
          <p:nvPr/>
        </p:nvSpPr>
        <p:spPr bwMode="auto">
          <a:xfrm>
            <a:off x="3845020" y="9426864"/>
            <a:ext cx="2922215" cy="536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r" eaLnBrk="1" hangingPunct="1">
              <a:spcBef>
                <a:spcPct val="0"/>
              </a:spcBef>
              <a:buClrTx/>
              <a:buFontTx/>
              <a:buNone/>
            </a:pPr>
            <a:fld id="{CEC8EBA1-111F-4E00-AF66-D30ED6DB1F4F}" type="slidenum">
              <a:rPr lang="de-DE" altLang="de-DE" sz="1200">
                <a:solidFill>
                  <a:srgbClr val="000000"/>
                </a:solidFill>
                <a:latin typeface="Calibri" pitchFamily="32" charset="0"/>
              </a:rPr>
              <a:pPr algn="r" eaLnBrk="1" hangingPunct="1">
                <a:spcBef>
                  <a:spcPct val="0"/>
                </a:spcBef>
                <a:buClrTx/>
                <a:buFontTx/>
                <a:buNone/>
              </a:pPr>
              <a:t>14</a:t>
            </a:fld>
            <a:endParaRPr lang="de-DE" altLang="de-DE" sz="1200">
              <a:solidFill>
                <a:srgbClr val="000000"/>
              </a:solidFill>
              <a:latin typeface="Calibri" pitchFamily="32" charset="0"/>
            </a:endParaRPr>
          </a:p>
        </p:txBody>
      </p:sp>
      <p:sp>
        <p:nvSpPr>
          <p:cNvPr id="64516" name="Rectangle 2"/>
          <p:cNvSpPr txBox="1">
            <a:spLocks noGrp="1" noRot="1" noChangeAspect="1" noChangeArrowheads="1" noTextEdit="1"/>
          </p:cNvSpPr>
          <p:nvPr>
            <p:ph type="sldImg"/>
          </p:nvPr>
        </p:nvSpPr>
        <p:spPr>
          <a:xfrm>
            <a:off x="969963" y="766763"/>
            <a:ext cx="4903787" cy="3678237"/>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7" name="Rectangle 3"/>
          <p:cNvSpPr txBox="1">
            <a:spLocks noGrp="1" noChangeArrowheads="1"/>
          </p:cNvSpPr>
          <p:nvPr>
            <p:ph type="body" idx="1"/>
          </p:nvPr>
        </p:nvSpPr>
        <p:spPr>
          <a:xfrm>
            <a:off x="922805" y="4751753"/>
            <a:ext cx="4998525" cy="44451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dirty="0" smtClean="0"/>
          </a:p>
        </p:txBody>
      </p:sp>
    </p:spTree>
    <p:extLst>
      <p:ext uri="{BB962C8B-B14F-4D97-AF65-F5344CB8AC3E}">
        <p14:creationId xmlns:p14="http://schemas.microsoft.com/office/powerpoint/2010/main" val="34058964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4E3AE15-AFCE-4FDC-ACE9-A553ED96A5B1}" type="slidenum">
              <a:rPr lang="de-DE" smtClean="0"/>
              <a:t>15</a:t>
            </a:fld>
            <a:endParaRPr lang="de-DE"/>
          </a:p>
        </p:txBody>
      </p:sp>
    </p:spTree>
    <p:extLst>
      <p:ext uri="{BB962C8B-B14F-4D97-AF65-F5344CB8AC3E}">
        <p14:creationId xmlns:p14="http://schemas.microsoft.com/office/powerpoint/2010/main" val="41869539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8"/>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hangingPunct="0">
              <a:tabLst>
                <a:tab pos="723900" algn="l"/>
                <a:tab pos="1447800" algn="l"/>
                <a:tab pos="2171700" algn="l"/>
              </a:tabLst>
              <a:defRPr sz="900">
                <a:solidFill>
                  <a:schemeClr val="bg1"/>
                </a:solidFill>
                <a:latin typeface="Arial" charset="0"/>
                <a:cs typeface="Arial Unicode MS" charset="0"/>
              </a:defRPr>
            </a:lvl1pPr>
            <a:lvl2pPr eaLnBrk="0" hangingPunct="0">
              <a:tabLst>
                <a:tab pos="723900" algn="l"/>
                <a:tab pos="1447800" algn="l"/>
                <a:tab pos="2171700" algn="l"/>
              </a:tabLst>
              <a:defRPr sz="900">
                <a:solidFill>
                  <a:schemeClr val="bg1"/>
                </a:solidFill>
                <a:latin typeface="Arial" charset="0"/>
                <a:cs typeface="Arial Unicode MS" charset="0"/>
              </a:defRPr>
            </a:lvl2pPr>
            <a:lvl3pPr eaLnBrk="0" hangingPunct="0">
              <a:tabLst>
                <a:tab pos="723900" algn="l"/>
                <a:tab pos="1447800" algn="l"/>
                <a:tab pos="2171700" algn="l"/>
              </a:tabLst>
              <a:defRPr sz="900">
                <a:solidFill>
                  <a:schemeClr val="bg1"/>
                </a:solidFill>
                <a:latin typeface="Arial" charset="0"/>
                <a:cs typeface="Arial Unicode MS" charset="0"/>
              </a:defRPr>
            </a:lvl3pPr>
            <a:lvl4pPr eaLnBrk="0" hangingPunct="0">
              <a:tabLst>
                <a:tab pos="723900" algn="l"/>
                <a:tab pos="1447800" algn="l"/>
                <a:tab pos="2171700" algn="l"/>
              </a:tabLst>
              <a:defRPr sz="900">
                <a:solidFill>
                  <a:schemeClr val="bg1"/>
                </a:solidFill>
                <a:latin typeface="Arial" charset="0"/>
                <a:cs typeface="Arial Unicode MS" charset="0"/>
              </a:defRPr>
            </a:lvl4pPr>
            <a:lvl5pPr eaLnBrk="0" hangingPunct="0">
              <a:tabLst>
                <a:tab pos="723900" algn="l"/>
                <a:tab pos="1447800" algn="l"/>
                <a:tab pos="2171700"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9pPr>
          </a:lstStyle>
          <a:p>
            <a:pPr eaLnBrk="1" hangingPunct="1"/>
            <a:fld id="{B93E587F-BD2D-4846-8E58-B84B116B8A27}" type="slidenum">
              <a:rPr lang="de-DE" altLang="de-DE" sz="1200">
                <a:solidFill>
                  <a:srgbClr val="000000"/>
                </a:solidFill>
                <a:latin typeface="Times New Roman" pitchFamily="16" charset="0"/>
              </a:rPr>
              <a:pPr eaLnBrk="1" hangingPunct="1"/>
              <a:t>16</a:t>
            </a:fld>
            <a:endParaRPr lang="de-DE" altLang="de-DE" sz="1200">
              <a:solidFill>
                <a:srgbClr val="000000"/>
              </a:solidFill>
              <a:latin typeface="Times New Roman" pitchFamily="16" charset="0"/>
            </a:endParaRPr>
          </a:p>
        </p:txBody>
      </p:sp>
      <p:sp>
        <p:nvSpPr>
          <p:cNvPr id="68611" name="Text Box 1"/>
          <p:cNvSpPr txBox="1">
            <a:spLocks noChangeArrowheads="1"/>
          </p:cNvSpPr>
          <p:nvPr/>
        </p:nvSpPr>
        <p:spPr bwMode="auto">
          <a:xfrm>
            <a:off x="3845020" y="9426864"/>
            <a:ext cx="2922215" cy="536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r" eaLnBrk="1" hangingPunct="1">
              <a:spcBef>
                <a:spcPct val="0"/>
              </a:spcBef>
              <a:buClrTx/>
              <a:buFontTx/>
              <a:buNone/>
            </a:pPr>
            <a:fld id="{9B2F694D-124D-4728-AAA5-02AB20C013D6}" type="slidenum">
              <a:rPr lang="de-DE" altLang="de-DE" sz="1200">
                <a:solidFill>
                  <a:srgbClr val="000000"/>
                </a:solidFill>
                <a:latin typeface="Calibri" pitchFamily="32" charset="0"/>
              </a:rPr>
              <a:pPr algn="r" eaLnBrk="1" hangingPunct="1">
                <a:spcBef>
                  <a:spcPct val="0"/>
                </a:spcBef>
                <a:buClrTx/>
                <a:buFontTx/>
                <a:buNone/>
              </a:pPr>
              <a:t>16</a:t>
            </a:fld>
            <a:endParaRPr lang="de-DE" altLang="de-DE" sz="1200">
              <a:solidFill>
                <a:srgbClr val="000000"/>
              </a:solidFill>
              <a:latin typeface="Calibri" pitchFamily="32" charset="0"/>
            </a:endParaRPr>
          </a:p>
        </p:txBody>
      </p:sp>
      <p:sp>
        <p:nvSpPr>
          <p:cNvPr id="68612" name="Rectangle 2"/>
          <p:cNvSpPr txBox="1">
            <a:spLocks noGrp="1" noRot="1" noChangeAspect="1" noChangeArrowheads="1" noTextEdit="1"/>
          </p:cNvSpPr>
          <p:nvPr>
            <p:ph type="sldImg"/>
          </p:nvPr>
        </p:nvSpPr>
        <p:spPr>
          <a:xfrm>
            <a:off x="969963" y="766763"/>
            <a:ext cx="4903787" cy="3678237"/>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8613" name="Rectangle 3"/>
          <p:cNvSpPr txBox="1">
            <a:spLocks noGrp="1" noChangeArrowheads="1"/>
          </p:cNvSpPr>
          <p:nvPr>
            <p:ph type="body" idx="1"/>
          </p:nvPr>
        </p:nvSpPr>
        <p:spPr>
          <a:xfrm>
            <a:off x="922805" y="4751753"/>
            <a:ext cx="4998525" cy="44451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indent="0">
              <a:buFont typeface="Arial" panose="020B0604020202020204" pitchFamily="34" charset="0"/>
              <a:buNone/>
            </a:pPr>
            <a:r>
              <a:rPr lang="de-DE" altLang="de-DE" baseline="0" dirty="0" smtClean="0"/>
              <a:t>I </a:t>
            </a:r>
            <a:r>
              <a:rPr lang="de-DE" altLang="de-DE" baseline="0" dirty="0" err="1" smtClean="0"/>
              <a:t>dati</a:t>
            </a:r>
            <a:r>
              <a:rPr lang="de-DE" altLang="de-DE" baseline="0" dirty="0" smtClean="0"/>
              <a:t> </a:t>
            </a:r>
            <a:r>
              <a:rPr lang="de-DE" altLang="de-DE" baseline="0" dirty="0" err="1" smtClean="0"/>
              <a:t>qui</a:t>
            </a:r>
            <a:r>
              <a:rPr lang="de-DE" altLang="de-DE" baseline="0" dirty="0" smtClean="0"/>
              <a:t> </a:t>
            </a:r>
            <a:r>
              <a:rPr lang="de-DE" altLang="de-DE" baseline="0" dirty="0" err="1" smtClean="0"/>
              <a:t>presentati</a:t>
            </a:r>
            <a:r>
              <a:rPr lang="de-DE" altLang="de-DE" baseline="0" dirty="0" smtClean="0"/>
              <a:t>, </a:t>
            </a:r>
            <a:r>
              <a:rPr lang="de-DE" altLang="de-DE" baseline="0" dirty="0" err="1" smtClean="0"/>
              <a:t>suddivisi</a:t>
            </a:r>
            <a:r>
              <a:rPr lang="de-DE" altLang="de-DE" baseline="0" dirty="0" smtClean="0"/>
              <a:t> per </a:t>
            </a:r>
            <a:r>
              <a:rPr lang="de-DE" altLang="de-DE" baseline="0" dirty="0" err="1" smtClean="0"/>
              <a:t>settore</a:t>
            </a:r>
            <a:r>
              <a:rPr lang="de-DE" altLang="de-DE" baseline="0" dirty="0" smtClean="0"/>
              <a:t> di </a:t>
            </a:r>
            <a:r>
              <a:rPr lang="de-DE" altLang="de-DE" baseline="0" dirty="0" err="1" smtClean="0"/>
              <a:t>formazione</a:t>
            </a:r>
            <a:r>
              <a:rPr lang="de-DE" altLang="de-DE" baseline="0" dirty="0" smtClean="0"/>
              <a:t>, </a:t>
            </a:r>
            <a:r>
              <a:rPr lang="de-DE" altLang="de-DE" baseline="0" dirty="0" err="1" smtClean="0"/>
              <a:t>sono</a:t>
            </a:r>
            <a:r>
              <a:rPr lang="de-DE" altLang="de-DE" baseline="0" dirty="0" smtClean="0"/>
              <a:t> </a:t>
            </a:r>
            <a:r>
              <a:rPr lang="de-DE" altLang="de-DE" baseline="0" dirty="0" err="1" smtClean="0"/>
              <a:t>stati</a:t>
            </a:r>
            <a:r>
              <a:rPr lang="de-DE" altLang="de-DE" baseline="0" dirty="0" smtClean="0"/>
              <a:t> </a:t>
            </a:r>
            <a:r>
              <a:rPr lang="de-DE" altLang="de-DE" baseline="0" dirty="0" err="1" smtClean="0"/>
              <a:t>calcolati</a:t>
            </a:r>
            <a:r>
              <a:rPr lang="de-DE" altLang="de-DE" baseline="0" dirty="0" smtClean="0"/>
              <a:t> </a:t>
            </a:r>
            <a:r>
              <a:rPr lang="de-DE" altLang="de-DE" baseline="0" dirty="0" err="1" smtClean="0"/>
              <a:t>appositamente</a:t>
            </a:r>
            <a:r>
              <a:rPr lang="de-DE" altLang="de-DE" baseline="0" dirty="0" smtClean="0"/>
              <a:t> per </a:t>
            </a:r>
            <a:r>
              <a:rPr lang="de-DE" altLang="de-DE" baseline="0" dirty="0" err="1" smtClean="0"/>
              <a:t>questa</a:t>
            </a:r>
            <a:r>
              <a:rPr lang="de-DE" altLang="de-DE" baseline="0" dirty="0" smtClean="0"/>
              <a:t> </a:t>
            </a:r>
            <a:r>
              <a:rPr lang="de-DE" altLang="de-DE" baseline="0" dirty="0" err="1" smtClean="0"/>
              <a:t>presentazione</a:t>
            </a:r>
            <a:r>
              <a:rPr lang="de-DE" altLang="de-DE" baseline="0" dirty="0" smtClean="0"/>
              <a:t> </a:t>
            </a:r>
            <a:r>
              <a:rPr lang="de-DE" altLang="de-DE" baseline="0" dirty="0" err="1" smtClean="0"/>
              <a:t>dalla</a:t>
            </a:r>
            <a:r>
              <a:rPr lang="de-DE" altLang="de-DE" baseline="0" dirty="0" smtClean="0"/>
              <a:t> </a:t>
            </a:r>
            <a:r>
              <a:rPr lang="de-DE" altLang="de-DE" baseline="0" dirty="0" err="1" smtClean="0"/>
              <a:t>Sezione</a:t>
            </a:r>
            <a:r>
              <a:rPr lang="de-DE" altLang="de-DE" baseline="0" dirty="0" smtClean="0"/>
              <a:t> 2.3 del BIBB e </a:t>
            </a:r>
            <a:r>
              <a:rPr lang="de-DE" altLang="de-DE" baseline="0" dirty="0" err="1" smtClean="0"/>
              <a:t>messi</a:t>
            </a:r>
            <a:r>
              <a:rPr lang="de-DE" altLang="de-DE" baseline="0" dirty="0" smtClean="0"/>
              <a:t> </a:t>
            </a:r>
            <a:r>
              <a:rPr lang="de-DE" altLang="de-DE" baseline="0" dirty="0" err="1" smtClean="0"/>
              <a:t>gentilmente</a:t>
            </a:r>
            <a:r>
              <a:rPr lang="de-DE" altLang="de-DE" baseline="0" dirty="0" smtClean="0"/>
              <a:t> a </a:t>
            </a:r>
            <a:r>
              <a:rPr lang="de-DE" altLang="de-DE" baseline="0" dirty="0" err="1" smtClean="0"/>
              <a:t>disposizione</a:t>
            </a:r>
            <a:r>
              <a:rPr lang="de-DE" altLang="de-DE" baseline="0" dirty="0" smtClean="0"/>
              <a:t> di GOVET.</a:t>
            </a:r>
            <a:endParaRPr lang="de-DE" altLang="de-DE" dirty="0" smtClean="0"/>
          </a:p>
        </p:txBody>
      </p:sp>
    </p:spTree>
    <p:extLst>
      <p:ext uri="{BB962C8B-B14F-4D97-AF65-F5344CB8AC3E}">
        <p14:creationId xmlns:p14="http://schemas.microsoft.com/office/powerpoint/2010/main" val="23576035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8"/>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hangingPunct="0">
              <a:tabLst>
                <a:tab pos="723900" algn="l"/>
                <a:tab pos="1447800" algn="l"/>
                <a:tab pos="2171700" algn="l"/>
              </a:tabLst>
              <a:defRPr sz="900">
                <a:solidFill>
                  <a:schemeClr val="bg1"/>
                </a:solidFill>
                <a:latin typeface="Arial" charset="0"/>
                <a:cs typeface="Arial Unicode MS" charset="0"/>
              </a:defRPr>
            </a:lvl1pPr>
            <a:lvl2pPr eaLnBrk="0" hangingPunct="0">
              <a:tabLst>
                <a:tab pos="723900" algn="l"/>
                <a:tab pos="1447800" algn="l"/>
                <a:tab pos="2171700" algn="l"/>
              </a:tabLst>
              <a:defRPr sz="900">
                <a:solidFill>
                  <a:schemeClr val="bg1"/>
                </a:solidFill>
                <a:latin typeface="Arial" charset="0"/>
                <a:cs typeface="Arial Unicode MS" charset="0"/>
              </a:defRPr>
            </a:lvl2pPr>
            <a:lvl3pPr eaLnBrk="0" hangingPunct="0">
              <a:tabLst>
                <a:tab pos="723900" algn="l"/>
                <a:tab pos="1447800" algn="l"/>
                <a:tab pos="2171700" algn="l"/>
              </a:tabLst>
              <a:defRPr sz="900">
                <a:solidFill>
                  <a:schemeClr val="bg1"/>
                </a:solidFill>
                <a:latin typeface="Arial" charset="0"/>
                <a:cs typeface="Arial Unicode MS" charset="0"/>
              </a:defRPr>
            </a:lvl3pPr>
            <a:lvl4pPr eaLnBrk="0" hangingPunct="0">
              <a:tabLst>
                <a:tab pos="723900" algn="l"/>
                <a:tab pos="1447800" algn="l"/>
                <a:tab pos="2171700" algn="l"/>
              </a:tabLst>
              <a:defRPr sz="900">
                <a:solidFill>
                  <a:schemeClr val="bg1"/>
                </a:solidFill>
                <a:latin typeface="Arial" charset="0"/>
                <a:cs typeface="Arial Unicode MS" charset="0"/>
              </a:defRPr>
            </a:lvl4pPr>
            <a:lvl5pPr eaLnBrk="0" hangingPunct="0">
              <a:tabLst>
                <a:tab pos="723900" algn="l"/>
                <a:tab pos="1447800" algn="l"/>
                <a:tab pos="2171700"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9pPr>
          </a:lstStyle>
          <a:p>
            <a:pPr eaLnBrk="1" hangingPunct="1"/>
            <a:fld id="{B93E587F-BD2D-4846-8E58-B84B116B8A27}" type="slidenum">
              <a:rPr lang="de-DE" altLang="de-DE" sz="1200">
                <a:solidFill>
                  <a:srgbClr val="000000"/>
                </a:solidFill>
                <a:latin typeface="Times New Roman" pitchFamily="16" charset="0"/>
              </a:rPr>
              <a:pPr eaLnBrk="1" hangingPunct="1"/>
              <a:t>17</a:t>
            </a:fld>
            <a:endParaRPr lang="de-DE" altLang="de-DE" sz="1200">
              <a:solidFill>
                <a:srgbClr val="000000"/>
              </a:solidFill>
              <a:latin typeface="Times New Roman" pitchFamily="16" charset="0"/>
            </a:endParaRPr>
          </a:p>
        </p:txBody>
      </p:sp>
      <p:sp>
        <p:nvSpPr>
          <p:cNvPr id="68611" name="Text Box 1"/>
          <p:cNvSpPr txBox="1">
            <a:spLocks noChangeArrowheads="1"/>
          </p:cNvSpPr>
          <p:nvPr/>
        </p:nvSpPr>
        <p:spPr bwMode="auto">
          <a:xfrm>
            <a:off x="3845020" y="9426864"/>
            <a:ext cx="2922215" cy="536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r" eaLnBrk="1" hangingPunct="1">
              <a:spcBef>
                <a:spcPct val="0"/>
              </a:spcBef>
              <a:buClrTx/>
              <a:buFontTx/>
              <a:buNone/>
            </a:pPr>
            <a:fld id="{9B2F694D-124D-4728-AAA5-02AB20C013D6}" type="slidenum">
              <a:rPr lang="de-DE" altLang="de-DE" sz="1200">
                <a:solidFill>
                  <a:srgbClr val="000000"/>
                </a:solidFill>
                <a:latin typeface="Calibri" pitchFamily="32" charset="0"/>
              </a:rPr>
              <a:pPr algn="r" eaLnBrk="1" hangingPunct="1">
                <a:spcBef>
                  <a:spcPct val="0"/>
                </a:spcBef>
                <a:buClrTx/>
                <a:buFontTx/>
                <a:buNone/>
              </a:pPr>
              <a:t>17</a:t>
            </a:fld>
            <a:endParaRPr lang="de-DE" altLang="de-DE" sz="1200">
              <a:solidFill>
                <a:srgbClr val="000000"/>
              </a:solidFill>
              <a:latin typeface="Calibri" pitchFamily="32" charset="0"/>
            </a:endParaRPr>
          </a:p>
        </p:txBody>
      </p:sp>
      <p:sp>
        <p:nvSpPr>
          <p:cNvPr id="68612" name="Rectangle 2"/>
          <p:cNvSpPr txBox="1">
            <a:spLocks noGrp="1" noRot="1" noChangeAspect="1" noChangeArrowheads="1" noTextEdit="1"/>
          </p:cNvSpPr>
          <p:nvPr>
            <p:ph type="sldImg"/>
          </p:nvPr>
        </p:nvSpPr>
        <p:spPr>
          <a:xfrm>
            <a:off x="969963" y="766763"/>
            <a:ext cx="4903787" cy="3678237"/>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8613" name="Rectangle 3"/>
          <p:cNvSpPr txBox="1">
            <a:spLocks noGrp="1" noChangeArrowheads="1"/>
          </p:cNvSpPr>
          <p:nvPr>
            <p:ph type="body" idx="1"/>
          </p:nvPr>
        </p:nvSpPr>
        <p:spPr>
          <a:xfrm>
            <a:off x="922805" y="4751753"/>
            <a:ext cx="4998525" cy="44451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171450" indent="-171450">
              <a:buFont typeface="Arial" panose="020B0604020202020204" pitchFamily="34" charset="0"/>
              <a:buChar char="•"/>
            </a:pPr>
            <a:r>
              <a:rPr lang="it-IT" altLang="de-DE" baseline="0" noProof="0" dirty="0" smtClean="0"/>
              <a:t>I dati qui presentati, suddivisi per settore di formazione, sono stati calcolati appositamente per questa presentazione dalla Sezione 2.3 del BIBB e messi gentilmente a disposizione di GOVET.</a:t>
            </a:r>
            <a:endParaRPr lang="it-IT" altLang="de-DE" noProof="0" dirty="0" smtClean="0"/>
          </a:p>
          <a:p>
            <a:pPr marL="171450" indent="-171450">
              <a:buFont typeface="Arial" panose="020B0604020202020204" pitchFamily="34" charset="0"/>
              <a:buChar char="•"/>
            </a:pPr>
            <a:r>
              <a:rPr lang="it-IT" altLang="de-DE" noProof="0" dirty="0" smtClean="0"/>
              <a:t>La slide illustra</a:t>
            </a:r>
            <a:r>
              <a:rPr lang="it-IT" altLang="de-DE" baseline="0" noProof="0" dirty="0" smtClean="0"/>
              <a:t> che con i soli costi risparmiati di reclutamento di personale molte aziende riescono già a coprire gran parte dell’investimento</a:t>
            </a:r>
            <a:r>
              <a:rPr lang="it-IT" altLang="de-DE" noProof="0" dirty="0" smtClean="0"/>
              <a:t>.</a:t>
            </a:r>
            <a:endParaRPr lang="it-IT" altLang="de-DE" baseline="0" noProof="0" dirty="0" smtClean="0"/>
          </a:p>
          <a:p>
            <a:pPr marL="171450" indent="-171450">
              <a:buFont typeface="Arial" panose="020B0604020202020204" pitchFamily="34" charset="0"/>
              <a:buChar char="•"/>
            </a:pPr>
            <a:r>
              <a:rPr lang="it-IT" altLang="de-DE" baseline="0" noProof="0" dirty="0" smtClean="0"/>
              <a:t>Secondo le aziende, comunque, fattori quali una formazione su misura o la possibilità di selezione (cfr. slide 19) costituiscono benefici ancora più importanti.</a:t>
            </a:r>
          </a:p>
          <a:p>
            <a:pPr marL="171450" indent="-171450">
              <a:buFont typeface="Arial" panose="020B0604020202020204" pitchFamily="34" charset="0"/>
              <a:buChar char="•"/>
            </a:pPr>
            <a:r>
              <a:rPr lang="it-IT" altLang="de-DE" baseline="0" noProof="0" dirty="0" smtClean="0"/>
              <a:t>Questo è particolarmente importante in tempi nei quali si trova pochissimo personale specializzato idoneo (carenza di manodopera qualificata!).</a:t>
            </a:r>
          </a:p>
          <a:p>
            <a:pPr marL="171450" indent="-171450">
              <a:buFont typeface="Arial" panose="020B0604020202020204" pitchFamily="34" charset="0"/>
              <a:buChar char="•"/>
            </a:pPr>
            <a:endParaRPr lang="it-IT" altLang="de-DE" noProof="0" dirty="0" smtClean="0"/>
          </a:p>
          <a:p>
            <a:pPr marL="171450" indent="-171450">
              <a:buFont typeface="Arial" panose="020B0604020202020204" pitchFamily="34" charset="0"/>
              <a:buChar char="•"/>
            </a:pPr>
            <a:endParaRPr lang="it-IT" altLang="de-DE" noProof="0" dirty="0" smtClean="0"/>
          </a:p>
        </p:txBody>
      </p:sp>
    </p:spTree>
    <p:extLst>
      <p:ext uri="{BB962C8B-B14F-4D97-AF65-F5344CB8AC3E}">
        <p14:creationId xmlns:p14="http://schemas.microsoft.com/office/powerpoint/2010/main" val="4516199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4E3AE15-AFCE-4FDC-ACE9-A553ED96A5B1}" type="slidenum">
              <a:rPr lang="de-DE" smtClean="0"/>
              <a:t>18</a:t>
            </a:fld>
            <a:endParaRPr lang="de-DE"/>
          </a:p>
        </p:txBody>
      </p:sp>
    </p:spTree>
    <p:extLst>
      <p:ext uri="{BB962C8B-B14F-4D97-AF65-F5344CB8AC3E}">
        <p14:creationId xmlns:p14="http://schemas.microsoft.com/office/powerpoint/2010/main" val="16520710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8"/>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hangingPunct="0">
              <a:tabLst>
                <a:tab pos="723900" algn="l"/>
                <a:tab pos="1447800" algn="l"/>
                <a:tab pos="2171700" algn="l"/>
              </a:tabLst>
              <a:defRPr sz="900">
                <a:solidFill>
                  <a:schemeClr val="bg1"/>
                </a:solidFill>
                <a:latin typeface="Arial" charset="0"/>
                <a:cs typeface="Arial Unicode MS" charset="0"/>
              </a:defRPr>
            </a:lvl1pPr>
            <a:lvl2pPr eaLnBrk="0" hangingPunct="0">
              <a:tabLst>
                <a:tab pos="723900" algn="l"/>
                <a:tab pos="1447800" algn="l"/>
                <a:tab pos="2171700" algn="l"/>
              </a:tabLst>
              <a:defRPr sz="900">
                <a:solidFill>
                  <a:schemeClr val="bg1"/>
                </a:solidFill>
                <a:latin typeface="Arial" charset="0"/>
                <a:cs typeface="Arial Unicode MS" charset="0"/>
              </a:defRPr>
            </a:lvl2pPr>
            <a:lvl3pPr eaLnBrk="0" hangingPunct="0">
              <a:tabLst>
                <a:tab pos="723900" algn="l"/>
                <a:tab pos="1447800" algn="l"/>
                <a:tab pos="2171700" algn="l"/>
              </a:tabLst>
              <a:defRPr sz="900">
                <a:solidFill>
                  <a:schemeClr val="bg1"/>
                </a:solidFill>
                <a:latin typeface="Arial" charset="0"/>
                <a:cs typeface="Arial Unicode MS" charset="0"/>
              </a:defRPr>
            </a:lvl3pPr>
            <a:lvl4pPr eaLnBrk="0" hangingPunct="0">
              <a:tabLst>
                <a:tab pos="723900" algn="l"/>
                <a:tab pos="1447800" algn="l"/>
                <a:tab pos="2171700" algn="l"/>
              </a:tabLst>
              <a:defRPr sz="900">
                <a:solidFill>
                  <a:schemeClr val="bg1"/>
                </a:solidFill>
                <a:latin typeface="Arial" charset="0"/>
                <a:cs typeface="Arial Unicode MS" charset="0"/>
              </a:defRPr>
            </a:lvl4pPr>
            <a:lvl5pPr eaLnBrk="0" hangingPunct="0">
              <a:tabLst>
                <a:tab pos="723900" algn="l"/>
                <a:tab pos="1447800" algn="l"/>
                <a:tab pos="2171700"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9pPr>
          </a:lstStyle>
          <a:p>
            <a:pPr eaLnBrk="1" hangingPunct="1"/>
            <a:fld id="{5F18EDC5-E605-4841-B3C9-6280A6D9960F}" type="slidenum">
              <a:rPr lang="de-DE" altLang="de-DE" sz="1200">
                <a:solidFill>
                  <a:srgbClr val="000000"/>
                </a:solidFill>
                <a:latin typeface="Times New Roman" pitchFamily="16" charset="0"/>
              </a:rPr>
              <a:pPr eaLnBrk="1" hangingPunct="1"/>
              <a:t>19</a:t>
            </a:fld>
            <a:endParaRPr lang="de-DE" altLang="de-DE" sz="1200">
              <a:solidFill>
                <a:srgbClr val="000000"/>
              </a:solidFill>
              <a:latin typeface="Times New Roman" pitchFamily="16" charset="0"/>
            </a:endParaRPr>
          </a:p>
        </p:txBody>
      </p:sp>
      <p:sp>
        <p:nvSpPr>
          <p:cNvPr id="64515" name="Text Box 1"/>
          <p:cNvSpPr txBox="1">
            <a:spLocks noChangeArrowheads="1"/>
          </p:cNvSpPr>
          <p:nvPr/>
        </p:nvSpPr>
        <p:spPr bwMode="auto">
          <a:xfrm>
            <a:off x="3845020" y="9426864"/>
            <a:ext cx="2922215" cy="536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r" eaLnBrk="1" hangingPunct="1">
              <a:spcBef>
                <a:spcPct val="0"/>
              </a:spcBef>
              <a:buClrTx/>
              <a:buFontTx/>
              <a:buNone/>
            </a:pPr>
            <a:fld id="{CEC8EBA1-111F-4E00-AF66-D30ED6DB1F4F}" type="slidenum">
              <a:rPr lang="de-DE" altLang="de-DE" sz="1200">
                <a:solidFill>
                  <a:srgbClr val="000000"/>
                </a:solidFill>
                <a:latin typeface="Calibri" pitchFamily="32" charset="0"/>
              </a:rPr>
              <a:pPr algn="r" eaLnBrk="1" hangingPunct="1">
                <a:spcBef>
                  <a:spcPct val="0"/>
                </a:spcBef>
                <a:buClrTx/>
                <a:buFontTx/>
                <a:buNone/>
              </a:pPr>
              <a:t>19</a:t>
            </a:fld>
            <a:endParaRPr lang="de-DE" altLang="de-DE" sz="1200">
              <a:solidFill>
                <a:srgbClr val="000000"/>
              </a:solidFill>
              <a:latin typeface="Calibri" pitchFamily="32" charset="0"/>
            </a:endParaRPr>
          </a:p>
        </p:txBody>
      </p:sp>
      <p:sp>
        <p:nvSpPr>
          <p:cNvPr id="64516" name="Rectangle 2"/>
          <p:cNvSpPr txBox="1">
            <a:spLocks noGrp="1" noRot="1" noChangeAspect="1" noChangeArrowheads="1" noTextEdit="1"/>
          </p:cNvSpPr>
          <p:nvPr>
            <p:ph type="sldImg"/>
          </p:nvPr>
        </p:nvSpPr>
        <p:spPr>
          <a:xfrm>
            <a:off x="969963" y="766763"/>
            <a:ext cx="4903787" cy="3678237"/>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7" name="Rectangle 3"/>
          <p:cNvSpPr txBox="1">
            <a:spLocks noGrp="1" noChangeArrowheads="1"/>
          </p:cNvSpPr>
          <p:nvPr>
            <p:ph type="body" idx="1"/>
          </p:nvPr>
        </p:nvSpPr>
        <p:spPr>
          <a:xfrm>
            <a:off x="922805" y="4751753"/>
            <a:ext cx="4998525" cy="44451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de-DE" altLang="de-DE" baseline="0" dirty="0" err="1" smtClean="0"/>
              <a:t>Quadro</a:t>
            </a:r>
            <a:r>
              <a:rPr lang="de-DE" altLang="de-DE" baseline="0" dirty="0" smtClean="0"/>
              <a:t> </a:t>
            </a:r>
            <a:r>
              <a:rPr lang="de-DE" altLang="de-DE" baseline="0" dirty="0" err="1" smtClean="0"/>
              <a:t>riassuntivo</a:t>
            </a:r>
            <a:r>
              <a:rPr lang="de-DE" altLang="de-DE" baseline="0" dirty="0" smtClean="0"/>
              <a:t> </a:t>
            </a:r>
            <a:r>
              <a:rPr lang="de-DE" altLang="de-DE" baseline="0" dirty="0" err="1" smtClean="0"/>
              <a:t>dei</a:t>
            </a:r>
            <a:r>
              <a:rPr lang="de-DE" altLang="de-DE" baseline="0" dirty="0" smtClean="0"/>
              <a:t> </a:t>
            </a:r>
            <a:r>
              <a:rPr lang="de-DE" altLang="de-DE" baseline="0" dirty="0" err="1" smtClean="0"/>
              <a:t>ricavi</a:t>
            </a:r>
            <a:r>
              <a:rPr lang="de-DE" altLang="de-DE" baseline="0" dirty="0" smtClean="0"/>
              <a:t>, </a:t>
            </a:r>
            <a:r>
              <a:rPr lang="de-DE" altLang="de-DE" baseline="0" dirty="0" err="1" smtClean="0"/>
              <a:t>risparmi</a:t>
            </a:r>
            <a:r>
              <a:rPr lang="de-DE" altLang="de-DE" baseline="0" dirty="0" smtClean="0"/>
              <a:t> e </a:t>
            </a:r>
            <a:r>
              <a:rPr lang="de-DE" altLang="de-DE" baseline="0" dirty="0" err="1" smtClean="0"/>
              <a:t>degli</a:t>
            </a:r>
            <a:r>
              <a:rPr lang="de-DE" altLang="de-DE" baseline="0" dirty="0" smtClean="0"/>
              <a:t> </a:t>
            </a:r>
            <a:r>
              <a:rPr lang="de-DE" altLang="de-DE" baseline="0" dirty="0" err="1" smtClean="0"/>
              <a:t>aspetti</a:t>
            </a:r>
            <a:r>
              <a:rPr lang="de-DE" altLang="de-DE" baseline="0" dirty="0" smtClean="0"/>
              <a:t> </a:t>
            </a:r>
            <a:r>
              <a:rPr lang="de-DE" altLang="de-DE" baseline="0" dirty="0" err="1" smtClean="0"/>
              <a:t>positivi</a:t>
            </a:r>
            <a:r>
              <a:rPr lang="de-DE" altLang="de-DE" baseline="0" dirty="0" smtClean="0"/>
              <a:t> non </a:t>
            </a:r>
            <a:r>
              <a:rPr lang="de-DE" altLang="de-DE" baseline="0" dirty="0" err="1" smtClean="0"/>
              <a:t>quantificabili</a:t>
            </a:r>
            <a:endParaRPr lang="de-DE" altLang="de-DE" dirty="0" smtClean="0"/>
          </a:p>
        </p:txBody>
      </p:sp>
    </p:spTree>
    <p:extLst>
      <p:ext uri="{BB962C8B-B14F-4D97-AF65-F5344CB8AC3E}">
        <p14:creationId xmlns:p14="http://schemas.microsoft.com/office/powerpoint/2010/main" val="2317567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76275" y="809625"/>
            <a:ext cx="5384800" cy="4040188"/>
          </a:xfrm>
        </p:spPr>
      </p:sp>
      <p:sp>
        <p:nvSpPr>
          <p:cNvPr id="3" name="Notizenplatzhalter 2"/>
          <p:cNvSpPr>
            <a:spLocks noGrp="1"/>
          </p:cNvSpPr>
          <p:nvPr>
            <p:ph type="body" idx="1"/>
          </p:nvPr>
        </p:nvSpPr>
        <p:spPr/>
        <p:txBody>
          <a:bodyPr/>
          <a:lstStyle/>
          <a:p>
            <a:pPr defTabSz="914332">
              <a:spcBef>
                <a:spcPts val="0"/>
              </a:spcBef>
              <a:tabLst/>
              <a:defRPr/>
            </a:pP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2</a:t>
            </a:fld>
            <a:endParaRPr lang="de-DE"/>
          </a:p>
        </p:txBody>
      </p:sp>
    </p:spTree>
    <p:extLst>
      <p:ext uri="{BB962C8B-B14F-4D97-AF65-F5344CB8AC3E}">
        <p14:creationId xmlns:p14="http://schemas.microsoft.com/office/powerpoint/2010/main" val="21618025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4E3AE15-AFCE-4FDC-ACE9-A553ED96A5B1}" type="slidenum">
              <a:rPr lang="de-DE" smtClean="0"/>
              <a:t>20</a:t>
            </a:fld>
            <a:endParaRPr lang="de-DE"/>
          </a:p>
        </p:txBody>
      </p:sp>
    </p:spTree>
    <p:extLst>
      <p:ext uri="{BB962C8B-B14F-4D97-AF65-F5344CB8AC3E}">
        <p14:creationId xmlns:p14="http://schemas.microsoft.com/office/powerpoint/2010/main" val="33082455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lvl="0" indent="-171450">
              <a:buFont typeface="Arial" panose="020B0604020202020204" pitchFamily="34" charset="0"/>
              <a:buChar char="•"/>
            </a:pPr>
            <a:r>
              <a:rPr lang="it-IT" sz="1200" b="1" kern="1200" noProof="0" dirty="0" smtClean="0">
                <a:solidFill>
                  <a:schemeClr val="tx1"/>
                </a:solidFill>
                <a:effectLst/>
                <a:latin typeface="+mn-lt"/>
                <a:ea typeface="+mn-ea"/>
                <a:cs typeface="+mn-cs"/>
              </a:rPr>
              <a:t>Effetti</a:t>
            </a:r>
            <a:r>
              <a:rPr lang="it-IT" sz="1200" b="1" kern="1200" baseline="0" noProof="0" dirty="0" smtClean="0">
                <a:solidFill>
                  <a:schemeClr val="tx1"/>
                </a:solidFill>
                <a:effectLst/>
                <a:latin typeface="+mn-lt"/>
                <a:ea typeface="+mn-ea"/>
                <a:cs typeface="+mn-cs"/>
              </a:rPr>
              <a:t> di risparmio duraturi</a:t>
            </a:r>
            <a:r>
              <a:rPr lang="it-IT" sz="1200" kern="1200" noProof="0" dirty="0" smtClean="0">
                <a:solidFill>
                  <a:schemeClr val="tx1"/>
                </a:solidFill>
                <a:effectLst/>
                <a:latin typeface="+mn-lt"/>
                <a:ea typeface="+mn-ea"/>
                <a:cs typeface="+mn-cs"/>
              </a:rPr>
              <a:t>:</a:t>
            </a:r>
            <a:r>
              <a:rPr lang="it-IT" sz="1200" kern="1200" baseline="0" noProof="0" dirty="0" smtClean="0">
                <a:solidFill>
                  <a:schemeClr val="tx1"/>
                </a:solidFill>
                <a:effectLst/>
                <a:latin typeface="+mn-lt"/>
                <a:ea typeface="+mn-ea"/>
                <a:cs typeface="+mn-cs"/>
              </a:rPr>
              <a:t> chi offre formazione, si risparmia le spese per il reclutamento, l</a:t>
            </a:r>
            <a:r>
              <a:rPr lang="it-IT" sz="1200" kern="1200" baseline="0" noProof="0" dirty="0" smtClean="0">
                <a:solidFill>
                  <a:schemeClr val="tx1"/>
                </a:solidFill>
                <a:effectLst/>
                <a:latin typeface="Calibri"/>
                <a:ea typeface="+mn-ea"/>
                <a:cs typeface="+mn-cs"/>
              </a:rPr>
              <a:t>’</a:t>
            </a:r>
            <a:r>
              <a:rPr lang="it-IT" sz="1200" kern="1200" baseline="0" noProof="0" dirty="0" smtClean="0">
                <a:solidFill>
                  <a:schemeClr val="tx1"/>
                </a:solidFill>
                <a:effectLst/>
                <a:latin typeface="+mn-lt"/>
                <a:ea typeface="+mn-ea"/>
                <a:cs typeface="+mn-cs"/>
              </a:rPr>
              <a:t>assunzione e l</a:t>
            </a:r>
            <a:r>
              <a:rPr lang="it-IT" sz="1200" kern="1200" baseline="0" noProof="0" dirty="0" smtClean="0">
                <a:solidFill>
                  <a:schemeClr val="tx1"/>
                </a:solidFill>
                <a:effectLst/>
                <a:latin typeface="Calibri"/>
                <a:ea typeface="+mn-ea"/>
                <a:cs typeface="+mn-cs"/>
              </a:rPr>
              <a:t>’</a:t>
            </a:r>
            <a:r>
              <a:rPr lang="it-IT" sz="1200" kern="1200" baseline="0" noProof="0" dirty="0" smtClean="0">
                <a:solidFill>
                  <a:schemeClr val="tx1"/>
                </a:solidFill>
                <a:effectLst/>
                <a:latin typeface="+mn-lt"/>
                <a:ea typeface="+mn-ea"/>
                <a:cs typeface="+mn-cs"/>
              </a:rPr>
              <a:t>inserimento di manodopera qualificata e può contrastare il rischio di assumere personale non idoneo o di un turnover del personale</a:t>
            </a:r>
            <a:r>
              <a:rPr lang="it-IT" sz="1200" kern="1200" noProof="0" dirty="0" smtClean="0">
                <a:solidFill>
                  <a:schemeClr val="tx1"/>
                </a:solidFill>
                <a:effectLst/>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200" b="1" kern="1200" noProof="0" dirty="0" smtClean="0">
                <a:solidFill>
                  <a:schemeClr val="tx1"/>
                </a:solidFill>
                <a:effectLst/>
                <a:latin typeface="+mn-lt"/>
                <a:ea typeface="+mn-ea"/>
                <a:cs typeface="+mn-cs"/>
              </a:rPr>
              <a:t>Know-how su misura:</a:t>
            </a:r>
            <a:r>
              <a:rPr lang="it-IT" sz="1200" b="0" kern="1200" baseline="0" noProof="0" dirty="0" smtClean="0">
                <a:solidFill>
                  <a:schemeClr val="tx1"/>
                </a:solidFill>
                <a:effectLst/>
                <a:latin typeface="+mn-lt"/>
                <a:ea typeface="+mn-ea"/>
                <a:cs typeface="+mn-cs"/>
              </a:rPr>
              <a:t> i</a:t>
            </a:r>
            <a:r>
              <a:rPr lang="it-IT" sz="1200" kern="1200" baseline="0" noProof="0" dirty="0" smtClean="0">
                <a:solidFill>
                  <a:schemeClr val="tx1"/>
                </a:solidFill>
                <a:effectLst/>
                <a:latin typeface="+mn-lt"/>
                <a:ea typeface="+mn-ea"/>
                <a:cs typeface="+mn-cs"/>
              </a:rPr>
              <a:t> regolamenti della formazione lasciano sufficienti margini di discrezionalità per la trasmissione di</a:t>
            </a:r>
            <a:r>
              <a:rPr lang="it-IT" sz="1200" kern="1200" noProof="0" dirty="0" smtClean="0">
                <a:solidFill>
                  <a:schemeClr val="tx1"/>
                </a:solidFill>
                <a:effectLst/>
                <a:latin typeface="+mn-lt"/>
                <a:ea typeface="+mn-ea"/>
                <a:cs typeface="+mn-cs"/>
              </a:rPr>
              <a:t> hard</a:t>
            </a:r>
            <a:r>
              <a:rPr lang="it-IT" sz="1200" kern="1200" baseline="0" noProof="0" dirty="0" smtClean="0">
                <a:solidFill>
                  <a:schemeClr val="tx1"/>
                </a:solidFill>
                <a:effectLst/>
                <a:latin typeface="+mn-lt"/>
                <a:ea typeface="+mn-ea"/>
                <a:cs typeface="+mn-cs"/>
              </a:rPr>
              <a:t> e</a:t>
            </a:r>
            <a:r>
              <a:rPr lang="it-IT" sz="1200" kern="1200" noProof="0" dirty="0" smtClean="0">
                <a:solidFill>
                  <a:schemeClr val="tx1"/>
                </a:solidFill>
                <a:effectLst/>
                <a:latin typeface="+mn-lt"/>
                <a:ea typeface="+mn-ea"/>
                <a:cs typeface="+mn-cs"/>
              </a:rPr>
              <a:t> soft </a:t>
            </a:r>
            <a:r>
              <a:rPr lang="it-IT" sz="1200" kern="1200" noProof="0" dirty="0" err="1" smtClean="0">
                <a:solidFill>
                  <a:schemeClr val="tx1"/>
                </a:solidFill>
                <a:effectLst/>
                <a:latin typeface="+mn-lt"/>
                <a:ea typeface="+mn-ea"/>
                <a:cs typeface="+mn-cs"/>
              </a:rPr>
              <a:t>skill</a:t>
            </a:r>
            <a:r>
              <a:rPr lang="it-IT" sz="1200" kern="1200" noProof="0" dirty="0" smtClean="0">
                <a:solidFill>
                  <a:schemeClr val="tx1"/>
                </a:solidFill>
                <a:effectLst/>
                <a:latin typeface="+mn-lt"/>
                <a:ea typeface="+mn-ea"/>
                <a:cs typeface="+mn-cs"/>
              </a:rPr>
              <a:t> tipici</a:t>
            </a:r>
            <a:r>
              <a:rPr lang="it-IT" sz="1200" kern="1200" baseline="0" noProof="0" dirty="0" smtClean="0">
                <a:solidFill>
                  <a:schemeClr val="tx1"/>
                </a:solidFill>
                <a:effectLst/>
                <a:latin typeface="+mn-lt"/>
                <a:ea typeface="+mn-ea"/>
                <a:cs typeface="+mn-cs"/>
              </a:rPr>
              <a:t> propri di una specifica azienda</a:t>
            </a:r>
            <a:r>
              <a:rPr lang="it-IT" sz="1200" kern="1200" noProof="0" dirty="0" smtClean="0">
                <a:solidFill>
                  <a:schemeClr val="tx1"/>
                </a:solidFill>
                <a:effectLst/>
                <a:latin typeface="+mn-lt"/>
                <a:ea typeface="+mn-ea"/>
                <a:cs typeface="+mn-cs"/>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200" b="1" kern="1200" noProof="0" dirty="0" smtClean="0">
                <a:solidFill>
                  <a:schemeClr val="tx1"/>
                </a:solidFill>
                <a:effectLst/>
                <a:latin typeface="+mn-lt"/>
                <a:ea typeface="+mn-ea"/>
                <a:cs typeface="+mn-cs"/>
              </a:rPr>
              <a:t>Gestione flessibile delle assenze:</a:t>
            </a:r>
            <a:r>
              <a:rPr lang="it-IT" sz="1200" kern="1200" noProof="0" dirty="0" smtClean="0">
                <a:solidFill>
                  <a:schemeClr val="tx1"/>
                </a:solidFill>
                <a:effectLst/>
                <a:latin typeface="+mn-lt"/>
                <a:ea typeface="+mn-ea"/>
                <a:cs typeface="+mn-cs"/>
              </a:rPr>
              <a:t> gli apprendisti consentono di far fronte in modo semplice ed economico a brevi</a:t>
            </a:r>
            <a:r>
              <a:rPr lang="it-IT" sz="1200" kern="1200" baseline="0" noProof="0" dirty="0" smtClean="0">
                <a:solidFill>
                  <a:schemeClr val="tx1"/>
                </a:solidFill>
                <a:effectLst/>
                <a:latin typeface="+mn-lt"/>
                <a:ea typeface="+mn-ea"/>
                <a:cs typeface="+mn-cs"/>
              </a:rPr>
              <a:t> periodi di assenza </a:t>
            </a:r>
            <a:r>
              <a:rPr lang="it-IT" sz="1200" kern="1200" noProof="0" dirty="0" smtClean="0">
                <a:solidFill>
                  <a:schemeClr val="tx1"/>
                </a:solidFill>
                <a:effectLst/>
                <a:latin typeface="+mn-lt"/>
                <a:ea typeface="+mn-ea"/>
                <a:cs typeface="+mn-cs"/>
              </a:rPr>
              <a:t>dovuti a malattie</a:t>
            </a:r>
            <a:r>
              <a:rPr lang="it-IT" sz="1200" kern="1200" baseline="0" noProof="0" dirty="0" smtClean="0">
                <a:solidFill>
                  <a:schemeClr val="tx1"/>
                </a:solidFill>
                <a:effectLst/>
                <a:latin typeface="+mn-lt"/>
                <a:ea typeface="+mn-ea"/>
                <a:cs typeface="+mn-cs"/>
              </a:rPr>
              <a:t> o ferie</a:t>
            </a:r>
            <a:r>
              <a:rPr lang="it-IT" sz="1200" kern="1200" noProof="0" dirty="0" smtClean="0">
                <a:solidFill>
                  <a:schemeClr val="tx1"/>
                </a:solidFill>
                <a:effectLst/>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200" b="1" kern="1200" noProof="0" dirty="0" smtClean="0">
                <a:solidFill>
                  <a:schemeClr val="tx1"/>
                </a:solidFill>
                <a:effectLst/>
                <a:latin typeface="+mn-lt"/>
                <a:ea typeface="+mn-ea"/>
                <a:cs typeface="+mn-cs"/>
              </a:rPr>
              <a:t>Forza</a:t>
            </a:r>
            <a:r>
              <a:rPr lang="it-IT" sz="1200" b="1" kern="1200" baseline="0" noProof="0" dirty="0" smtClean="0">
                <a:solidFill>
                  <a:schemeClr val="tx1"/>
                </a:solidFill>
                <a:effectLst/>
                <a:latin typeface="+mn-lt"/>
                <a:ea typeface="+mn-ea"/>
                <a:cs typeface="+mn-cs"/>
              </a:rPr>
              <a:t> innovatrice</a:t>
            </a:r>
            <a:r>
              <a:rPr lang="it-IT" sz="1200" b="1" kern="1200" noProof="0" dirty="0" smtClean="0">
                <a:solidFill>
                  <a:schemeClr val="tx1"/>
                </a:solidFill>
                <a:effectLst/>
                <a:latin typeface="+mn-lt"/>
                <a:ea typeface="+mn-ea"/>
                <a:cs typeface="+mn-cs"/>
              </a:rPr>
              <a:t>:</a:t>
            </a:r>
            <a:r>
              <a:rPr lang="it-IT" sz="1200" kern="1200" noProof="0" dirty="0" smtClean="0">
                <a:solidFill>
                  <a:schemeClr val="tx1"/>
                </a:solidFill>
                <a:effectLst/>
                <a:latin typeface="+mn-lt"/>
                <a:ea typeface="+mn-ea"/>
                <a:cs typeface="+mn-cs"/>
              </a:rPr>
              <a:t> assumere</a:t>
            </a:r>
            <a:r>
              <a:rPr lang="it-IT" sz="1200" kern="1200" baseline="0" noProof="0" dirty="0" smtClean="0">
                <a:solidFill>
                  <a:schemeClr val="tx1"/>
                </a:solidFill>
                <a:effectLst/>
                <a:latin typeface="+mn-lt"/>
                <a:ea typeface="+mn-ea"/>
                <a:cs typeface="+mn-cs"/>
              </a:rPr>
              <a:t> gli apprendisti tutela l</a:t>
            </a:r>
            <a:r>
              <a:rPr lang="it-IT" sz="1200" kern="1200" baseline="0" noProof="0" dirty="0" smtClean="0">
                <a:solidFill>
                  <a:schemeClr val="tx1"/>
                </a:solidFill>
                <a:effectLst/>
                <a:latin typeface="Calibri"/>
                <a:ea typeface="+mn-ea"/>
                <a:cs typeface="+mn-cs"/>
              </a:rPr>
              <a:t>’</a:t>
            </a:r>
            <a:r>
              <a:rPr lang="it-IT" sz="1200" kern="1200" baseline="0" noProof="0" dirty="0" smtClean="0">
                <a:solidFill>
                  <a:schemeClr val="tx1"/>
                </a:solidFill>
                <a:effectLst/>
                <a:latin typeface="+mn-lt"/>
                <a:ea typeface="+mn-ea"/>
                <a:cs typeface="+mn-cs"/>
              </a:rPr>
              <a:t>azienda dall</a:t>
            </a:r>
            <a:r>
              <a:rPr lang="it-IT" sz="1200" kern="1200" baseline="0" noProof="0" dirty="0" smtClean="0">
                <a:solidFill>
                  <a:schemeClr val="tx1"/>
                </a:solidFill>
                <a:effectLst/>
                <a:latin typeface="Calibri"/>
                <a:ea typeface="+mn-ea"/>
                <a:cs typeface="+mn-cs"/>
              </a:rPr>
              <a:t>’</a:t>
            </a:r>
            <a:r>
              <a:rPr lang="it-IT" sz="1200" kern="1200" baseline="0" noProof="0" dirty="0" smtClean="0">
                <a:solidFill>
                  <a:schemeClr val="tx1"/>
                </a:solidFill>
                <a:effectLst/>
                <a:latin typeface="+mn-lt"/>
                <a:ea typeface="+mn-ea"/>
                <a:cs typeface="+mn-cs"/>
              </a:rPr>
              <a:t>invecchiamento dell’organico e porta “</a:t>
            </a:r>
            <a:r>
              <a:rPr lang="it-IT" sz="1200" kern="1200" noProof="0" dirty="0" smtClean="0">
                <a:solidFill>
                  <a:schemeClr val="tx1"/>
                </a:solidFill>
                <a:effectLst/>
                <a:latin typeface="+mn-lt"/>
                <a:ea typeface="+mn-ea"/>
                <a:cs typeface="+mn-cs"/>
              </a:rPr>
              <a:t>una ventata di aria fresca”.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200" b="1" kern="1200" noProof="0" dirty="0" smtClean="0">
                <a:solidFill>
                  <a:schemeClr val="tx1"/>
                </a:solidFill>
                <a:effectLst/>
                <a:latin typeface="+mn-lt"/>
                <a:ea typeface="+mn-ea"/>
                <a:cs typeface="+mn-cs"/>
              </a:rPr>
              <a:t>Fedeltà all</a:t>
            </a:r>
            <a:r>
              <a:rPr lang="it-IT" sz="1200" b="1" kern="1200" noProof="0" dirty="0" smtClean="0">
                <a:solidFill>
                  <a:schemeClr val="tx1"/>
                </a:solidFill>
                <a:effectLst/>
                <a:latin typeface="Calibri"/>
                <a:ea typeface="+mn-ea"/>
                <a:cs typeface="+mn-cs"/>
              </a:rPr>
              <a:t>’</a:t>
            </a:r>
            <a:r>
              <a:rPr lang="it-IT" sz="1200" b="1" kern="1200" noProof="0" dirty="0" smtClean="0">
                <a:solidFill>
                  <a:schemeClr val="tx1"/>
                </a:solidFill>
                <a:effectLst/>
                <a:latin typeface="+mn-lt"/>
                <a:ea typeface="+mn-ea"/>
                <a:cs typeface="+mn-cs"/>
              </a:rPr>
              <a:t>azienda:</a:t>
            </a:r>
            <a:r>
              <a:rPr lang="it-IT" sz="1200" kern="1200" noProof="0" dirty="0" smtClean="0">
                <a:solidFill>
                  <a:schemeClr val="tx1"/>
                </a:solidFill>
                <a:effectLst/>
                <a:latin typeface="+mn-lt"/>
                <a:ea typeface="+mn-ea"/>
                <a:cs typeface="+mn-cs"/>
              </a:rPr>
              <a:t> il</a:t>
            </a:r>
            <a:r>
              <a:rPr lang="it-IT" sz="1200" kern="1200" baseline="0" noProof="0" dirty="0" smtClean="0">
                <a:solidFill>
                  <a:schemeClr val="tx1"/>
                </a:solidFill>
                <a:effectLst/>
                <a:latin typeface="+mn-lt"/>
                <a:ea typeface="+mn-ea"/>
                <a:cs typeface="+mn-cs"/>
              </a:rPr>
              <a:t> personale specializzato formato internamente sviluppa un alto grado di identificazione con l</a:t>
            </a:r>
            <a:r>
              <a:rPr lang="it-IT" sz="1200" kern="1200" baseline="0" noProof="0" dirty="0" smtClean="0">
                <a:solidFill>
                  <a:schemeClr val="tx1"/>
                </a:solidFill>
                <a:effectLst/>
                <a:latin typeface="Calibri"/>
                <a:ea typeface="+mn-ea"/>
                <a:cs typeface="+mn-cs"/>
              </a:rPr>
              <a:t>’</a:t>
            </a:r>
            <a:r>
              <a:rPr lang="it-IT" sz="1200" kern="1200" baseline="0" noProof="0" dirty="0" smtClean="0">
                <a:solidFill>
                  <a:schemeClr val="tx1"/>
                </a:solidFill>
                <a:effectLst/>
                <a:latin typeface="+mn-lt"/>
                <a:ea typeface="+mn-ea"/>
                <a:cs typeface="+mn-cs"/>
              </a:rPr>
              <a:t>azienda che lo ha formato e incentivato</a:t>
            </a:r>
            <a:r>
              <a:rPr lang="it-IT" sz="1200" kern="1200" noProof="0" dirty="0" smtClean="0">
                <a:solidFill>
                  <a:schemeClr val="tx1"/>
                </a:solidFill>
                <a:effectLst/>
                <a:latin typeface="+mn-lt"/>
                <a:ea typeface="+mn-ea"/>
                <a:cs typeface="+mn-cs"/>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200" b="1" kern="1200" noProof="0" dirty="0" smtClean="0">
                <a:solidFill>
                  <a:schemeClr val="tx1"/>
                </a:solidFill>
                <a:effectLst/>
                <a:latin typeface="+mn-lt"/>
                <a:ea typeface="+mn-ea"/>
                <a:cs typeface="+mn-cs"/>
              </a:rPr>
              <a:t>Garanzia</a:t>
            </a:r>
            <a:r>
              <a:rPr lang="it-IT" sz="1200" b="1" kern="1200" baseline="0" noProof="0" dirty="0" smtClean="0">
                <a:solidFill>
                  <a:schemeClr val="tx1"/>
                </a:solidFill>
                <a:effectLst/>
                <a:latin typeface="+mn-lt"/>
                <a:ea typeface="+mn-ea"/>
                <a:cs typeface="+mn-cs"/>
              </a:rPr>
              <a:t> per il futuro</a:t>
            </a:r>
            <a:r>
              <a:rPr lang="it-IT" sz="1200" b="1" kern="1200" noProof="0" dirty="0" smtClean="0">
                <a:solidFill>
                  <a:schemeClr val="tx1"/>
                </a:solidFill>
                <a:effectLst/>
                <a:latin typeface="+mn-lt"/>
                <a:ea typeface="+mn-ea"/>
                <a:cs typeface="+mn-cs"/>
              </a:rPr>
              <a:t>:</a:t>
            </a:r>
            <a:r>
              <a:rPr lang="it-IT" sz="1200" kern="1200" noProof="0" dirty="0" smtClean="0">
                <a:solidFill>
                  <a:schemeClr val="tx1"/>
                </a:solidFill>
                <a:effectLst/>
                <a:latin typeface="+mn-lt"/>
                <a:ea typeface="+mn-ea"/>
                <a:cs typeface="+mn-cs"/>
              </a:rPr>
              <a:t> Chi</a:t>
            </a:r>
            <a:r>
              <a:rPr lang="it-IT" sz="1200" kern="1200" baseline="0" noProof="0" dirty="0" smtClean="0">
                <a:solidFill>
                  <a:schemeClr val="tx1"/>
                </a:solidFill>
                <a:effectLst/>
                <a:latin typeface="+mn-lt"/>
                <a:ea typeface="+mn-ea"/>
                <a:cs typeface="+mn-cs"/>
              </a:rPr>
              <a:t> forma per tempo personale qualificato che subentrerà ai colleghi specializzati che lasciano l</a:t>
            </a:r>
            <a:r>
              <a:rPr lang="it-IT" sz="1200" kern="1200" baseline="0" noProof="0" dirty="0" smtClean="0">
                <a:solidFill>
                  <a:schemeClr val="tx1"/>
                </a:solidFill>
                <a:effectLst/>
                <a:latin typeface="Calibri"/>
                <a:ea typeface="+mn-ea"/>
                <a:cs typeface="+mn-cs"/>
              </a:rPr>
              <a:t>’</a:t>
            </a:r>
            <a:r>
              <a:rPr lang="it-IT" sz="1200" kern="1200" baseline="0" noProof="0" dirty="0" smtClean="0">
                <a:solidFill>
                  <a:schemeClr val="tx1"/>
                </a:solidFill>
                <a:effectLst/>
                <a:latin typeface="+mn-lt"/>
                <a:ea typeface="+mn-ea"/>
                <a:cs typeface="+mn-cs"/>
              </a:rPr>
              <a:t>azienda per motivi di età, garantisce al meglio il futuro della propria azienda</a:t>
            </a:r>
            <a:r>
              <a:rPr lang="it-IT" sz="1200" kern="1200" noProof="0" dirty="0" smtClean="0">
                <a:solidFill>
                  <a:schemeClr val="tx1"/>
                </a:solidFill>
                <a:effectLst/>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200" b="1" kern="1200" noProof="0" dirty="0" smtClean="0">
                <a:solidFill>
                  <a:schemeClr val="tx1"/>
                </a:solidFill>
                <a:effectLst/>
                <a:latin typeface="+mn-lt"/>
                <a:ea typeface="+mn-ea"/>
                <a:cs typeface="+mn-cs"/>
              </a:rPr>
              <a:t>Guadagno</a:t>
            </a:r>
            <a:r>
              <a:rPr lang="it-IT" sz="1200" b="1" kern="1200" baseline="0" noProof="0" dirty="0" smtClean="0">
                <a:solidFill>
                  <a:schemeClr val="tx1"/>
                </a:solidFill>
                <a:effectLst/>
                <a:latin typeface="+mn-lt"/>
                <a:ea typeface="+mn-ea"/>
                <a:cs typeface="+mn-cs"/>
              </a:rPr>
              <a:t> d</a:t>
            </a:r>
            <a:r>
              <a:rPr lang="it-IT" sz="1200" b="1" kern="1200" baseline="0" noProof="0" dirty="0" smtClean="0">
                <a:solidFill>
                  <a:schemeClr val="tx1"/>
                </a:solidFill>
                <a:effectLst/>
                <a:latin typeface="Calibri"/>
                <a:ea typeface="+mn-ea"/>
                <a:cs typeface="+mn-cs"/>
              </a:rPr>
              <a:t>’</a:t>
            </a:r>
            <a:r>
              <a:rPr lang="it-IT" sz="1200" b="1" kern="1200" baseline="0" noProof="0" dirty="0" smtClean="0">
                <a:solidFill>
                  <a:schemeClr val="tx1"/>
                </a:solidFill>
                <a:effectLst/>
                <a:latin typeface="+mn-lt"/>
                <a:ea typeface="+mn-ea"/>
                <a:cs typeface="+mn-cs"/>
              </a:rPr>
              <a:t>immagine</a:t>
            </a:r>
            <a:r>
              <a:rPr lang="it-IT" sz="1200" b="1" kern="1200" noProof="0" dirty="0" smtClean="0">
                <a:solidFill>
                  <a:schemeClr val="tx1"/>
                </a:solidFill>
                <a:effectLst/>
                <a:latin typeface="+mn-lt"/>
                <a:ea typeface="+mn-ea"/>
                <a:cs typeface="+mn-cs"/>
              </a:rPr>
              <a:t>: </a:t>
            </a:r>
            <a:r>
              <a:rPr lang="it-IT" sz="1200" b="0" kern="1200" noProof="0" dirty="0" smtClean="0">
                <a:solidFill>
                  <a:schemeClr val="tx1"/>
                </a:solidFill>
                <a:effectLst/>
                <a:latin typeface="+mn-lt"/>
                <a:ea typeface="+mn-ea"/>
                <a:cs typeface="+mn-cs"/>
              </a:rPr>
              <a:t>le</a:t>
            </a:r>
            <a:r>
              <a:rPr lang="it-IT" sz="1200" b="0" kern="1200" baseline="0" noProof="0" dirty="0" smtClean="0">
                <a:solidFill>
                  <a:schemeClr val="tx1"/>
                </a:solidFill>
                <a:effectLst/>
                <a:latin typeface="+mn-lt"/>
                <a:ea typeface="+mn-ea"/>
                <a:cs typeface="+mn-cs"/>
              </a:rPr>
              <a:t> aziende che formano dimostrano responsabilità sociale e godono in generale di particolare prestigio</a:t>
            </a:r>
            <a:r>
              <a:rPr lang="it-IT" sz="1200" kern="1200" noProof="0" dirty="0" smtClean="0">
                <a:solidFill>
                  <a:schemeClr val="tx1"/>
                </a:solidFill>
                <a:effectLst/>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sz="1200" kern="1200" noProof="0" dirty="0" smtClean="0">
              <a:solidFill>
                <a:schemeClr val="tx1"/>
              </a:solidFill>
              <a:effectLst/>
              <a:latin typeface="+mn-lt"/>
              <a:ea typeface="+mn-ea"/>
              <a:cs typeface="+mn-cs"/>
            </a:endParaRPr>
          </a:p>
          <a:p>
            <a:pPr marL="0" lvl="0" indent="0">
              <a:buFont typeface="Arial" panose="020B0604020202020204" pitchFamily="34" charset="0"/>
              <a:buNone/>
            </a:pPr>
            <a:endParaRPr lang="it-IT" sz="1200" kern="1200" noProof="0" dirty="0" smtClean="0">
              <a:solidFill>
                <a:schemeClr val="tx1"/>
              </a:solidFill>
              <a:effectLst/>
              <a:latin typeface="+mn-lt"/>
              <a:ea typeface="+mn-ea"/>
              <a:cs typeface="+mn-cs"/>
            </a:endParaRPr>
          </a:p>
          <a:p>
            <a:pPr lvl="0"/>
            <a:endParaRPr lang="it-IT" sz="1200" kern="1200" noProof="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24E3AE15-AFCE-4FDC-ACE9-A553ED96A5B1}" type="slidenum">
              <a:rPr lang="de-DE" smtClean="0"/>
              <a:t>21</a:t>
            </a:fld>
            <a:endParaRPr lang="de-DE"/>
          </a:p>
        </p:txBody>
      </p:sp>
    </p:spTree>
    <p:extLst>
      <p:ext uri="{BB962C8B-B14F-4D97-AF65-F5344CB8AC3E}">
        <p14:creationId xmlns:p14="http://schemas.microsoft.com/office/powerpoint/2010/main" val="8766606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it-IT" baseline="0" noProof="0" dirty="0" smtClean="0"/>
              <a:t>Gli aspetti positivi qui esposti si riferiscono ad una situazione nella quale l’offerta di posti di apprendistato e la domanda da parte degli apprendisti sono pressoché equilibrate. Questo tuttavia non sempre si verifica, tanto che possono essere necessari interventi correttivi da parte della politica. Per questo, nel 1998 fu istituita la ‟Alleanza per il lavoro, la formazione professionale e la competitività” (</a:t>
            </a:r>
            <a:r>
              <a:rPr lang="it-IT" i="1" baseline="0" noProof="0" dirty="0" err="1" smtClean="0"/>
              <a:t>Bündnis</a:t>
            </a:r>
            <a:r>
              <a:rPr lang="it-IT" i="1" baseline="0" noProof="0" dirty="0" smtClean="0"/>
              <a:t> </a:t>
            </a:r>
            <a:r>
              <a:rPr lang="it-IT" i="1" baseline="0" noProof="0" dirty="0" err="1" smtClean="0"/>
              <a:t>für</a:t>
            </a:r>
            <a:r>
              <a:rPr lang="it-IT" i="1" baseline="0" noProof="0" dirty="0" smtClean="0"/>
              <a:t> </a:t>
            </a:r>
            <a:r>
              <a:rPr lang="it-IT" i="1" baseline="0" noProof="0" dirty="0" err="1" smtClean="0"/>
              <a:t>Arbeit</a:t>
            </a:r>
            <a:r>
              <a:rPr lang="it-IT" i="1" baseline="0" noProof="0" dirty="0" smtClean="0"/>
              <a:t>, </a:t>
            </a:r>
            <a:r>
              <a:rPr lang="it-IT" i="1" baseline="0" noProof="0" dirty="0" err="1" smtClean="0"/>
              <a:t>Ausbildung</a:t>
            </a:r>
            <a:r>
              <a:rPr lang="it-IT" i="1" baseline="0" noProof="0" dirty="0" smtClean="0"/>
              <a:t> und </a:t>
            </a:r>
            <a:r>
              <a:rPr lang="it-IT" i="1" baseline="0" noProof="0" dirty="0" err="1" smtClean="0"/>
              <a:t>Wettbewerbsfähigkeit</a:t>
            </a:r>
            <a:r>
              <a:rPr lang="it-IT" baseline="0" noProof="0" dirty="0" smtClean="0"/>
              <a:t>), prima che nel 2004 fosse concluso il primo ‟Patto per il lavoro” tra il Governo federale e le associazioni centrali dell’economia tedesca. A questo patto ne sono poi seguiti altri. </a:t>
            </a:r>
            <a:r>
              <a:rPr lang="it-IT" baseline="0" noProof="0" dirty="0" err="1" smtClean="0"/>
              <a:t>Vds</a:t>
            </a:r>
            <a:r>
              <a:rPr lang="it-IT" baseline="0" noProof="0" dirty="0" smtClean="0"/>
              <a:t>. anche le note seguenti.</a:t>
            </a:r>
          </a:p>
          <a:p>
            <a:pPr marL="171450" indent="-171450">
              <a:buFont typeface="Arial" panose="020B0604020202020204" pitchFamily="34" charset="0"/>
              <a:buChar char="•"/>
            </a:pPr>
            <a:r>
              <a:rPr lang="it-IT" baseline="0" noProof="0" dirty="0" smtClean="0"/>
              <a:t>Al momento molti posti di apprendistato rimangono vacanti, soprattutto per tre motivi: 1. i cambiamenti demografici (tassi di natalità in calo per un periodo di diversi anni), 2. il livello di molti giovani che non sono ancora maturi per una formazione professionale, 3. la preferenza data ai percorsi accademici. Al contempo, il tasso di abbandono tra i giovani che iniziano l’università ha superato il 30 %, tanto che nella situazione attuale sono necessari interventi di compensazione da parte della politica. Tra questi si annoverano classi di preparazione alla professione e programmi per facilitare l’inserimento dei giovani che abbandonano gli studi nella formazione professionale. </a:t>
            </a:r>
          </a:p>
          <a:p>
            <a:pPr marL="171450" indent="-171450">
              <a:buFont typeface="Arial" panose="020B0604020202020204" pitchFamily="34" charset="0"/>
              <a:buChar char="•"/>
            </a:pPr>
            <a:r>
              <a:rPr lang="it-IT" baseline="0" noProof="0" dirty="0" smtClean="0"/>
              <a:t>L’alto grado di flessibilità e mobilità dei lavoratori specializzati è soprattutto il frutto di standard omogenei su tutto il territorio nazionale e della conseguente trasparenza delle qualifiche conseguite – uno dei cinque elementi chiave della formazione professionale.</a:t>
            </a:r>
          </a:p>
          <a:p>
            <a:pPr marL="171450" indent="-171450">
              <a:buFont typeface="Arial" panose="020B0604020202020204" pitchFamily="34" charset="0"/>
              <a:buChar char="•"/>
            </a:pPr>
            <a:r>
              <a:rPr lang="it-IT" baseline="0" noProof="0" dirty="0" smtClean="0"/>
              <a:t>L</a:t>
            </a:r>
            <a:r>
              <a:rPr lang="it-IT" baseline="0" noProof="0" dirty="0" smtClean="0">
                <a:latin typeface="Calibri"/>
              </a:rPr>
              <a:t>’</a:t>
            </a:r>
            <a:r>
              <a:rPr lang="it-IT" baseline="0" noProof="0" dirty="0" smtClean="0"/>
              <a:t>alto grado di accettazione sociale della formazione professionale in Germania si può ricondurre a diversi fattori: non è da sottovalutare in proposito il ruolo svolto da una traduzione artigiana secolare e dal prestigio di cui godono gli artigiani, espresso anche in modi di dire come „chi ha arte, ha parte“. Al giorno d</a:t>
            </a:r>
            <a:r>
              <a:rPr lang="it-IT" baseline="0" noProof="0" dirty="0" smtClean="0">
                <a:latin typeface="Calibri"/>
              </a:rPr>
              <a:t>’</a:t>
            </a:r>
            <a:r>
              <a:rPr lang="it-IT" baseline="0" noProof="0" dirty="0" smtClean="0"/>
              <a:t>oggi, tuttavia, ancora più importante è il fatto che una formazione professionale può essere un buon punto di partenza per una carriera di successo. I maestri artigiani che aprono una propria attività e con il tempo assumono diversi dipendenti, godono in quanto titolari dell</a:t>
            </a:r>
            <a:r>
              <a:rPr lang="it-IT" baseline="0" noProof="0" dirty="0" smtClean="0">
                <a:latin typeface="Calibri"/>
              </a:rPr>
              <a:t>’</a:t>
            </a:r>
            <a:r>
              <a:rPr lang="it-IT" baseline="0" noProof="0" dirty="0" smtClean="0"/>
              <a:t>azienda di grande prestigio e diventano quasi </a:t>
            </a:r>
            <a:r>
              <a:rPr lang="it-IT" sz="2000" baseline="0" noProof="0" dirty="0" smtClean="0"/>
              <a:t>più manager aziendali che non artigiani</a:t>
            </a:r>
            <a:r>
              <a:rPr lang="it-IT" baseline="0" noProof="0" dirty="0" smtClean="0"/>
              <a:t>. Nell</a:t>
            </a:r>
            <a:r>
              <a:rPr lang="it-IT" baseline="0" noProof="0" dirty="0" smtClean="0">
                <a:latin typeface="Calibri"/>
              </a:rPr>
              <a:t>’</a:t>
            </a:r>
            <a:r>
              <a:rPr lang="it-IT" baseline="0" noProof="0" dirty="0" smtClean="0"/>
              <a:t>industria sono possibili avanzamenti di carriera fino ai livelli più alti del management aziendale.</a:t>
            </a:r>
          </a:p>
        </p:txBody>
      </p:sp>
      <p:sp>
        <p:nvSpPr>
          <p:cNvPr id="4" name="Foliennummernplatzhalter 3"/>
          <p:cNvSpPr>
            <a:spLocks noGrp="1"/>
          </p:cNvSpPr>
          <p:nvPr>
            <p:ph type="sldNum" sz="quarter" idx="10"/>
          </p:nvPr>
        </p:nvSpPr>
        <p:spPr/>
        <p:txBody>
          <a:bodyPr/>
          <a:lstStyle/>
          <a:p>
            <a:fld id="{24E3AE15-AFCE-4FDC-ACE9-A553ED96A5B1}" type="slidenum">
              <a:rPr lang="de-DE" smtClean="0"/>
              <a:t>22</a:t>
            </a:fld>
            <a:endParaRPr lang="de-DE"/>
          </a:p>
        </p:txBody>
      </p:sp>
    </p:spTree>
    <p:extLst>
      <p:ext uri="{BB962C8B-B14F-4D97-AF65-F5344CB8AC3E}">
        <p14:creationId xmlns:p14="http://schemas.microsoft.com/office/powerpoint/2010/main" val="3801882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r>
              <a:rPr lang="it-IT" sz="1200" kern="1200" baseline="0" noProof="0" dirty="0" smtClean="0">
                <a:solidFill>
                  <a:schemeClr val="tx1"/>
                </a:solidFill>
                <a:effectLst/>
                <a:latin typeface="+mn-lt"/>
                <a:ea typeface="+mn-ea"/>
                <a:cs typeface="+mn-cs"/>
              </a:rPr>
              <a:t>Il contributo di istruzione e formazione professionale, proprio</a:t>
            </a:r>
            <a:r>
              <a:rPr lang="it-IT" sz="1200" kern="1200" noProof="0" dirty="0" smtClean="0">
                <a:solidFill>
                  <a:schemeClr val="tx1"/>
                </a:solidFill>
                <a:effectLst/>
                <a:latin typeface="+mn-lt"/>
                <a:ea typeface="+mn-ea"/>
                <a:cs typeface="+mn-cs"/>
              </a:rPr>
              <a:t> come</a:t>
            </a:r>
            <a:r>
              <a:rPr lang="it-IT" sz="1200" kern="1200" baseline="0" noProof="0" dirty="0" smtClean="0">
                <a:solidFill>
                  <a:schemeClr val="tx1"/>
                </a:solidFill>
                <a:effectLst/>
                <a:latin typeface="+mn-lt"/>
                <a:ea typeface="+mn-ea"/>
                <a:cs typeface="+mn-cs"/>
              </a:rPr>
              <a:t> un Patto per la formazione, è uno strumento di gestione politica.</a:t>
            </a:r>
            <a:r>
              <a:rPr lang="it-IT" sz="1200" kern="1200" noProof="0" dirty="0" smtClean="0">
                <a:solidFill>
                  <a:schemeClr val="tx1"/>
                </a:solidFill>
                <a:effectLst/>
                <a:latin typeface="+mn-lt"/>
                <a:ea typeface="+mn-ea"/>
                <a:cs typeface="+mn-cs"/>
              </a:rPr>
              <a:t> L’obbligo di versamento</a:t>
            </a:r>
            <a:r>
              <a:rPr lang="it-IT" sz="1200" kern="1200" baseline="0" noProof="0" dirty="0" smtClean="0">
                <a:solidFill>
                  <a:schemeClr val="tx1"/>
                </a:solidFill>
                <a:effectLst/>
                <a:latin typeface="+mn-lt"/>
                <a:ea typeface="+mn-ea"/>
                <a:cs typeface="+mn-cs"/>
              </a:rPr>
              <a:t> del contributo in Germania si fonda sul Contratto collettivo per il settore dell’edilizia</a:t>
            </a:r>
            <a:r>
              <a:rPr lang="it-IT" sz="1200" kern="1200" noProof="0" dirty="0" smtClean="0">
                <a:solidFill>
                  <a:schemeClr val="tx1"/>
                </a:solidFill>
                <a:effectLst/>
                <a:latin typeface="+mn-lt"/>
                <a:ea typeface="+mn-ea"/>
                <a:cs typeface="+mn-cs"/>
              </a:rPr>
              <a:t> (VTV)</a:t>
            </a:r>
            <a:r>
              <a:rPr lang="it-IT" sz="1200" kern="1200" baseline="0" noProof="0" dirty="0" smtClean="0">
                <a:solidFill>
                  <a:schemeClr val="tx1"/>
                </a:solidFill>
                <a:effectLst/>
                <a:latin typeface="+mn-lt"/>
                <a:ea typeface="+mn-ea"/>
                <a:cs typeface="+mn-cs"/>
              </a:rPr>
              <a:t> del quale il Ministero federale del lavoro</a:t>
            </a:r>
            <a:r>
              <a:rPr lang="it-IT" sz="1200" kern="1200" noProof="0" dirty="0" smtClean="0">
                <a:solidFill>
                  <a:schemeClr val="tx1"/>
                </a:solidFill>
                <a:effectLst/>
                <a:latin typeface="+mn-lt"/>
                <a:ea typeface="+mn-ea"/>
                <a:cs typeface="+mn-cs"/>
              </a:rPr>
              <a:t> (BMAS)</a:t>
            </a:r>
            <a:r>
              <a:rPr lang="it-IT" sz="1200" kern="1200" baseline="0" noProof="0" dirty="0" smtClean="0">
                <a:solidFill>
                  <a:schemeClr val="tx1"/>
                </a:solidFill>
                <a:effectLst/>
                <a:latin typeface="+mn-lt"/>
                <a:ea typeface="+mn-ea"/>
                <a:cs typeface="+mn-cs"/>
              </a:rPr>
              <a:t> ogni anno dichiara l’applicabilità generale, su richiesta delle Parti sociali. </a:t>
            </a:r>
            <a:r>
              <a:rPr lang="it-IT" sz="1200" kern="1200" noProof="0" dirty="0" smtClean="0">
                <a:solidFill>
                  <a:schemeClr val="tx1"/>
                </a:solidFill>
                <a:effectLst/>
                <a:latin typeface="+mn-lt"/>
                <a:ea typeface="+mn-ea"/>
                <a:cs typeface="+mn-cs"/>
              </a:rPr>
              <a:t>Nel settore edilizio si è ricorso a questo strumento poiché l’offerta di</a:t>
            </a:r>
            <a:r>
              <a:rPr lang="it-IT" sz="1200" kern="1200" baseline="0" noProof="0" dirty="0" smtClean="0">
                <a:solidFill>
                  <a:schemeClr val="tx1"/>
                </a:solidFill>
                <a:effectLst/>
                <a:latin typeface="+mn-lt"/>
                <a:ea typeface="+mn-ea"/>
                <a:cs typeface="+mn-cs"/>
              </a:rPr>
              <a:t> posti di apprendistato per molti anni non era sufficiente e la formazione professionale nel settore dell’edilizia era considerata un’opzione poco attraente.</a:t>
            </a:r>
            <a:endParaRPr lang="it-IT" sz="1200" kern="1200" noProof="0" dirty="0" smtClean="0">
              <a:solidFill>
                <a:schemeClr val="tx1"/>
              </a:solidFill>
              <a:effectLst/>
              <a:latin typeface="+mn-lt"/>
              <a:ea typeface="+mn-ea"/>
              <a:cs typeface="+mn-cs"/>
            </a:endParaRPr>
          </a:p>
          <a:p>
            <a:pPr lvl="0"/>
            <a:r>
              <a:rPr lang="it-IT" sz="1200" kern="1200" noProof="0" dirty="0" smtClean="0">
                <a:solidFill>
                  <a:schemeClr val="tx1"/>
                </a:solidFill>
                <a:effectLst/>
                <a:latin typeface="+mn-lt"/>
                <a:ea typeface="+mn-ea"/>
                <a:cs typeface="+mn-cs"/>
              </a:rPr>
              <a:t>Molte</a:t>
            </a:r>
            <a:r>
              <a:rPr lang="it-IT" sz="1200" kern="1200" baseline="0" noProof="0" dirty="0" smtClean="0">
                <a:solidFill>
                  <a:schemeClr val="tx1"/>
                </a:solidFill>
                <a:effectLst/>
                <a:latin typeface="+mn-lt"/>
                <a:ea typeface="+mn-ea"/>
                <a:cs typeface="+mn-cs"/>
              </a:rPr>
              <a:t> imprese edili</a:t>
            </a:r>
            <a:r>
              <a:rPr lang="it-IT" sz="1200" kern="1200" noProof="0" dirty="0" smtClean="0">
                <a:solidFill>
                  <a:schemeClr val="tx1"/>
                </a:solidFill>
                <a:effectLst/>
                <a:latin typeface="+mn-lt"/>
                <a:ea typeface="+mn-ea"/>
                <a:cs typeface="+mn-cs"/>
              </a:rPr>
              <a:t>, inoltre, sono troppo specializzate per</a:t>
            </a:r>
            <a:r>
              <a:rPr lang="it-IT" sz="1200" kern="1200" baseline="0" noProof="0" dirty="0" smtClean="0">
                <a:solidFill>
                  <a:schemeClr val="tx1"/>
                </a:solidFill>
                <a:effectLst/>
                <a:latin typeface="+mn-lt"/>
                <a:ea typeface="+mn-ea"/>
                <a:cs typeface="+mn-cs"/>
              </a:rPr>
              <a:t> poter fornire una formazione di base generale</a:t>
            </a:r>
            <a:r>
              <a:rPr lang="it-IT" sz="1200" kern="1200" noProof="0" dirty="0" smtClean="0">
                <a:solidFill>
                  <a:schemeClr val="tx1"/>
                </a:solidFill>
                <a:effectLst/>
                <a:latin typeface="+mn-lt"/>
                <a:ea typeface="+mn-ea"/>
                <a:cs typeface="+mn-cs"/>
              </a:rPr>
              <a:t>. A</a:t>
            </a:r>
            <a:r>
              <a:rPr lang="it-IT" sz="1200" kern="1200" baseline="0" noProof="0" dirty="0" smtClean="0">
                <a:solidFill>
                  <a:schemeClr val="tx1"/>
                </a:solidFill>
                <a:effectLst/>
                <a:latin typeface="+mn-lt"/>
                <a:ea typeface="+mn-ea"/>
                <a:cs typeface="+mn-cs"/>
              </a:rPr>
              <a:t> ciò si aggiunge il fatto che il</a:t>
            </a:r>
            <a:r>
              <a:rPr lang="it-IT" sz="1200" kern="1200" noProof="0" dirty="0" smtClean="0">
                <a:solidFill>
                  <a:schemeClr val="tx1"/>
                </a:solidFill>
                <a:effectLst/>
                <a:latin typeface="+mn-lt"/>
                <a:ea typeface="+mn-ea"/>
                <a:cs typeface="+mn-cs"/>
              </a:rPr>
              <a:t> settore edilizio</a:t>
            </a:r>
            <a:r>
              <a:rPr lang="it-IT" sz="1200" kern="1200" baseline="0" noProof="0" dirty="0" smtClean="0">
                <a:solidFill>
                  <a:schemeClr val="tx1"/>
                </a:solidFill>
                <a:effectLst/>
                <a:latin typeface="+mn-lt"/>
                <a:ea typeface="+mn-ea"/>
                <a:cs typeface="+mn-cs"/>
              </a:rPr>
              <a:t> dipende fortemente dalle condizioni meteo e in inverno spesso non c’è lavoro sufficiente tanto anche alcune aziende in inverno chiudono. Con il contributo all’istruzione e formazione professionale e il suo impiego </a:t>
            </a:r>
            <a:r>
              <a:rPr lang="it-IT" sz="1200" kern="1200" noProof="0" dirty="0" smtClean="0">
                <a:solidFill>
                  <a:schemeClr val="tx1"/>
                </a:solidFill>
                <a:effectLst/>
                <a:latin typeface="+mn-lt"/>
                <a:ea typeface="+mn-ea"/>
                <a:cs typeface="+mn-cs"/>
              </a:rPr>
              <a:t>(sovvenzioni alla retribuzione</a:t>
            </a:r>
            <a:r>
              <a:rPr lang="it-IT" sz="1200" kern="1200" baseline="0" noProof="0" dirty="0" smtClean="0">
                <a:solidFill>
                  <a:schemeClr val="tx1"/>
                </a:solidFill>
                <a:effectLst/>
                <a:latin typeface="+mn-lt"/>
                <a:ea typeface="+mn-ea"/>
                <a:cs typeface="+mn-cs"/>
              </a:rPr>
              <a:t> degli apprendisti per le aziende che fanno formazione</a:t>
            </a:r>
            <a:r>
              <a:rPr lang="it-IT" sz="1200" kern="1200" noProof="0" dirty="0" smtClean="0">
                <a:solidFill>
                  <a:schemeClr val="tx1"/>
                </a:solidFill>
                <a:effectLst/>
                <a:latin typeface="+mn-lt"/>
                <a:ea typeface="+mn-ea"/>
                <a:cs typeface="+mn-cs"/>
              </a:rPr>
              <a:t>, finanziamento</a:t>
            </a:r>
            <a:r>
              <a:rPr lang="it-IT" sz="1200" kern="1200" baseline="0" noProof="0" dirty="0" smtClean="0">
                <a:solidFill>
                  <a:schemeClr val="tx1"/>
                </a:solidFill>
                <a:effectLst/>
                <a:latin typeface="+mn-lt"/>
                <a:ea typeface="+mn-ea"/>
                <a:cs typeface="+mn-cs"/>
              </a:rPr>
              <a:t> di ampi interventi nell’ambito della formazione </a:t>
            </a:r>
            <a:r>
              <a:rPr lang="it-IT" sz="1200" kern="1200" baseline="0" noProof="0" dirty="0" err="1" smtClean="0">
                <a:solidFill>
                  <a:schemeClr val="tx1"/>
                </a:solidFill>
                <a:effectLst/>
                <a:latin typeface="+mn-lt"/>
                <a:ea typeface="+mn-ea"/>
                <a:cs typeface="+mn-cs"/>
              </a:rPr>
              <a:t>sovraziendale</a:t>
            </a:r>
            <a:r>
              <a:rPr lang="it-IT" sz="1200" kern="1200" baseline="0" noProof="0" dirty="0" smtClean="0">
                <a:solidFill>
                  <a:schemeClr val="tx1"/>
                </a:solidFill>
                <a:effectLst/>
                <a:latin typeface="+mn-lt"/>
                <a:ea typeface="+mn-ea"/>
                <a:cs typeface="+mn-cs"/>
              </a:rPr>
              <a:t>, protratti anche per molti mesi</a:t>
            </a:r>
            <a:r>
              <a:rPr lang="it-IT" sz="1200" kern="1200" noProof="0" dirty="0" smtClean="0">
                <a:solidFill>
                  <a:schemeClr val="tx1"/>
                </a:solidFill>
                <a:effectLst/>
                <a:latin typeface="+mn-lt"/>
                <a:ea typeface="+mn-ea"/>
                <a:cs typeface="+mn-cs"/>
              </a:rPr>
              <a:t>), si garantisce l</a:t>
            </a:r>
            <a:r>
              <a:rPr lang="it-IT" sz="1200" kern="1200" noProof="0" dirty="0" smtClean="0">
                <a:solidFill>
                  <a:schemeClr val="tx1"/>
                </a:solidFill>
                <a:effectLst/>
                <a:latin typeface="Calibri"/>
                <a:ea typeface="+mn-ea"/>
                <a:cs typeface="+mn-cs"/>
              </a:rPr>
              <a:t>’</a:t>
            </a:r>
            <a:r>
              <a:rPr lang="it-IT" sz="1200" kern="1200" noProof="0" dirty="0" smtClean="0">
                <a:solidFill>
                  <a:schemeClr val="tx1"/>
                </a:solidFill>
                <a:effectLst/>
                <a:latin typeface="+mn-lt"/>
                <a:ea typeface="+mn-ea"/>
                <a:cs typeface="+mn-cs"/>
              </a:rPr>
              <a:t>attrattività e la completezza della formazione</a:t>
            </a:r>
            <a:r>
              <a:rPr lang="it-IT" sz="1200" kern="1200" baseline="0" noProof="0" dirty="0" smtClean="0">
                <a:solidFill>
                  <a:schemeClr val="tx1"/>
                </a:solidFill>
                <a:effectLst/>
                <a:latin typeface="+mn-lt"/>
                <a:ea typeface="+mn-ea"/>
                <a:cs typeface="+mn-cs"/>
              </a:rPr>
              <a:t> professionale, che può così proseguire anche in inverno, spesso in centri di formazione </a:t>
            </a:r>
            <a:r>
              <a:rPr lang="it-IT" sz="1200" kern="1200" baseline="0" noProof="0" dirty="0" err="1" smtClean="0">
                <a:solidFill>
                  <a:schemeClr val="tx1"/>
                </a:solidFill>
                <a:effectLst/>
                <a:latin typeface="+mn-lt"/>
                <a:ea typeface="+mn-ea"/>
                <a:cs typeface="+mn-cs"/>
              </a:rPr>
              <a:t>sovraziendali</a:t>
            </a:r>
            <a:r>
              <a:rPr lang="it-IT" sz="1200" kern="1200" baseline="0" noProof="0" dirty="0" smtClean="0">
                <a:solidFill>
                  <a:schemeClr val="tx1"/>
                </a:solidFill>
                <a:effectLst/>
                <a:latin typeface="+mn-lt"/>
                <a:ea typeface="+mn-ea"/>
                <a:cs typeface="+mn-cs"/>
              </a:rPr>
              <a:t>.</a:t>
            </a:r>
            <a:endParaRPr lang="it-IT" sz="1200" kern="1200" noProof="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24E3AE15-AFCE-4FDC-ACE9-A553ED96A5B1}" type="slidenum">
              <a:rPr lang="de-DE" smtClean="0"/>
              <a:t>23</a:t>
            </a:fld>
            <a:endParaRPr lang="de-DE"/>
          </a:p>
        </p:txBody>
      </p:sp>
    </p:spTree>
    <p:extLst>
      <p:ext uri="{BB962C8B-B14F-4D97-AF65-F5344CB8AC3E}">
        <p14:creationId xmlns:p14="http://schemas.microsoft.com/office/powerpoint/2010/main" val="24201073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it-IT" noProof="0" dirty="0" smtClean="0"/>
              <a:t>(C’è</a:t>
            </a:r>
            <a:r>
              <a:rPr lang="it-IT" baseline="0" noProof="0" dirty="0" smtClean="0"/>
              <a:t> solo una cosa che a lungo andare sarà più costa dell’istruzione: non avere istruzione)</a:t>
            </a:r>
            <a:endParaRPr lang="it-IT" noProof="0" dirty="0"/>
          </a:p>
        </p:txBody>
      </p:sp>
      <p:sp>
        <p:nvSpPr>
          <p:cNvPr id="4" name="Foliennummernplatzhalter 3"/>
          <p:cNvSpPr>
            <a:spLocks noGrp="1"/>
          </p:cNvSpPr>
          <p:nvPr>
            <p:ph type="sldNum" sz="quarter" idx="10"/>
          </p:nvPr>
        </p:nvSpPr>
        <p:spPr/>
        <p:txBody>
          <a:bodyPr/>
          <a:lstStyle/>
          <a:p>
            <a:fld id="{24E3AE15-AFCE-4FDC-ACE9-A553ED96A5B1}" type="slidenum">
              <a:rPr lang="de-DE" smtClean="0"/>
              <a:t>24</a:t>
            </a:fld>
            <a:endParaRPr lang="de-DE"/>
          </a:p>
        </p:txBody>
      </p:sp>
    </p:spTree>
    <p:extLst>
      <p:ext uri="{BB962C8B-B14F-4D97-AF65-F5344CB8AC3E}">
        <p14:creationId xmlns:p14="http://schemas.microsoft.com/office/powerpoint/2010/main" val="14920320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74688" y="808038"/>
            <a:ext cx="5387975" cy="4041775"/>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2DD012B-08C1-403B-BB38-C35C3F2266E2}" type="slidenum">
              <a:rPr lang="de-DE" smtClean="0">
                <a:solidFill>
                  <a:prstClr val="black"/>
                </a:solidFill>
              </a:rPr>
              <a:pPr/>
              <a:t>25</a:t>
            </a:fld>
            <a:endParaRPr lang="de-DE">
              <a:solidFill>
                <a:prstClr val="black"/>
              </a:solidFill>
            </a:endParaRPr>
          </a:p>
        </p:txBody>
      </p:sp>
    </p:spTree>
    <p:extLst>
      <p:ext uri="{BB962C8B-B14F-4D97-AF65-F5344CB8AC3E}">
        <p14:creationId xmlns:p14="http://schemas.microsoft.com/office/powerpoint/2010/main" val="3624953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La </a:t>
            </a:r>
            <a:r>
              <a:rPr lang="de-DE" dirty="0" err="1" smtClean="0"/>
              <a:t>formazione</a:t>
            </a:r>
            <a:r>
              <a:rPr lang="de-DE" dirty="0" smtClean="0"/>
              <a:t> professionale in Germania</a:t>
            </a:r>
            <a:r>
              <a:rPr lang="de-DE" baseline="0" dirty="0" smtClean="0"/>
              <a:t> non </a:t>
            </a:r>
            <a:r>
              <a:rPr lang="de-DE" baseline="0" dirty="0" err="1" smtClean="0"/>
              <a:t>viene</a:t>
            </a:r>
            <a:r>
              <a:rPr lang="de-DE" baseline="0" dirty="0" smtClean="0"/>
              <a:t> </a:t>
            </a:r>
            <a:r>
              <a:rPr lang="de-DE" baseline="0" dirty="0" err="1" smtClean="0"/>
              <a:t>organizzata</a:t>
            </a:r>
            <a:r>
              <a:rPr lang="de-DE" baseline="0" dirty="0" smtClean="0"/>
              <a:t> e </a:t>
            </a:r>
            <a:r>
              <a:rPr lang="de-DE" baseline="0" dirty="0" err="1" smtClean="0"/>
              <a:t>finanziata</a:t>
            </a:r>
            <a:r>
              <a:rPr lang="de-DE" baseline="0" dirty="0" smtClean="0"/>
              <a:t> </a:t>
            </a:r>
            <a:r>
              <a:rPr lang="de-DE" baseline="0" dirty="0" err="1" smtClean="0"/>
              <a:t>solamente</a:t>
            </a:r>
            <a:r>
              <a:rPr lang="de-DE" baseline="0" dirty="0" smtClean="0"/>
              <a:t> </a:t>
            </a:r>
            <a:r>
              <a:rPr lang="de-DE" baseline="0" dirty="0" err="1" smtClean="0"/>
              <a:t>dallo</a:t>
            </a:r>
            <a:r>
              <a:rPr lang="de-DE" baseline="0" dirty="0" smtClean="0"/>
              <a:t> </a:t>
            </a:r>
            <a:r>
              <a:rPr lang="de-DE" baseline="0" dirty="0" err="1" smtClean="0"/>
              <a:t>Stato</a:t>
            </a:r>
            <a:r>
              <a:rPr lang="de-DE" baseline="0" dirty="0" smtClean="0"/>
              <a:t>, </a:t>
            </a:r>
            <a:r>
              <a:rPr lang="de-DE" baseline="0" dirty="0" err="1" smtClean="0"/>
              <a:t>anche</a:t>
            </a:r>
            <a:r>
              <a:rPr lang="de-DE" baseline="0" dirty="0" smtClean="0"/>
              <a:t> </a:t>
            </a:r>
            <a:r>
              <a:rPr lang="de-DE" baseline="0" dirty="0" err="1" smtClean="0"/>
              <a:t>il</a:t>
            </a:r>
            <a:r>
              <a:rPr lang="de-DE" baseline="0" dirty="0" smtClean="0"/>
              <a:t> </a:t>
            </a:r>
            <a:r>
              <a:rPr lang="de-DE" baseline="0" dirty="0" err="1" smtClean="0"/>
              <a:t>settore</a:t>
            </a:r>
            <a:r>
              <a:rPr lang="de-DE" baseline="0" dirty="0" smtClean="0"/>
              <a:t> </a:t>
            </a:r>
            <a:r>
              <a:rPr lang="de-DE" baseline="0" dirty="0" err="1" smtClean="0"/>
              <a:t>privato</a:t>
            </a:r>
            <a:r>
              <a:rPr lang="de-DE" baseline="0" dirty="0" smtClean="0"/>
              <a:t> è </a:t>
            </a:r>
            <a:r>
              <a:rPr lang="de-DE" baseline="0" dirty="0" err="1" smtClean="0"/>
              <a:t>coinvolto</a:t>
            </a:r>
            <a:r>
              <a:rPr lang="de-DE" baseline="0" dirty="0" smtClean="0"/>
              <a:t> e si </a:t>
            </a:r>
            <a:r>
              <a:rPr lang="de-DE" baseline="0" dirty="0" err="1" smtClean="0"/>
              <a:t>fa</a:t>
            </a:r>
            <a:r>
              <a:rPr lang="de-DE" baseline="0" dirty="0" smtClean="0"/>
              <a:t> </a:t>
            </a:r>
            <a:r>
              <a:rPr lang="de-DE" baseline="0" dirty="0" err="1" smtClean="0"/>
              <a:t>addirittura</a:t>
            </a:r>
            <a:r>
              <a:rPr lang="de-DE" baseline="0" dirty="0" smtClean="0"/>
              <a:t> </a:t>
            </a:r>
            <a:r>
              <a:rPr lang="de-DE" baseline="0" dirty="0" err="1" smtClean="0"/>
              <a:t>carico</a:t>
            </a:r>
            <a:r>
              <a:rPr lang="de-DE" baseline="0" dirty="0" smtClean="0"/>
              <a:t> della </a:t>
            </a:r>
            <a:r>
              <a:rPr lang="de-DE" baseline="0" dirty="0" err="1" smtClean="0"/>
              <a:t>maggior</a:t>
            </a:r>
            <a:r>
              <a:rPr lang="de-DE" baseline="0" dirty="0" smtClean="0"/>
              <a:t> </a:t>
            </a:r>
            <a:r>
              <a:rPr lang="de-DE" baseline="0" dirty="0" err="1" smtClean="0"/>
              <a:t>parte</a:t>
            </a:r>
            <a:r>
              <a:rPr lang="de-DE" baseline="0" dirty="0" smtClean="0"/>
              <a:t> </a:t>
            </a:r>
            <a:r>
              <a:rPr lang="de-DE" baseline="0" dirty="0" err="1" smtClean="0"/>
              <a:t>dei</a:t>
            </a:r>
            <a:r>
              <a:rPr lang="de-DE" baseline="0" dirty="0" smtClean="0"/>
              <a:t> </a:t>
            </a:r>
            <a:r>
              <a:rPr lang="de-DE" baseline="0" dirty="0" err="1" smtClean="0"/>
              <a:t>costi</a:t>
            </a:r>
            <a:r>
              <a:rPr lang="de-DE" baseline="0" dirty="0" smtClean="0"/>
              <a:t>.</a:t>
            </a:r>
            <a:endParaRPr lang="de-DE" dirty="0"/>
          </a:p>
        </p:txBody>
      </p:sp>
      <p:sp>
        <p:nvSpPr>
          <p:cNvPr id="4" name="Foliennummernplatzhalter 3"/>
          <p:cNvSpPr>
            <a:spLocks noGrp="1"/>
          </p:cNvSpPr>
          <p:nvPr>
            <p:ph type="sldNum" sz="quarter" idx="10"/>
          </p:nvPr>
        </p:nvSpPr>
        <p:spPr/>
        <p:txBody>
          <a:bodyPr/>
          <a:lstStyle/>
          <a:p>
            <a:fld id="{24E3AE15-AFCE-4FDC-ACE9-A553ED96A5B1}" type="slidenum">
              <a:rPr lang="de-DE" smtClean="0"/>
              <a:t>3</a:t>
            </a:fld>
            <a:endParaRPr lang="de-DE"/>
          </a:p>
        </p:txBody>
      </p:sp>
    </p:spTree>
    <p:extLst>
      <p:ext uri="{BB962C8B-B14F-4D97-AF65-F5344CB8AC3E}">
        <p14:creationId xmlns:p14="http://schemas.microsoft.com/office/powerpoint/2010/main" val="3092544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4</a:t>
            </a:fld>
            <a:endParaRPr lang="de-DE"/>
          </a:p>
        </p:txBody>
      </p:sp>
    </p:spTree>
    <p:extLst>
      <p:ext uri="{BB962C8B-B14F-4D97-AF65-F5344CB8AC3E}">
        <p14:creationId xmlns:p14="http://schemas.microsoft.com/office/powerpoint/2010/main" val="1688801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4E3AE15-AFCE-4FDC-ACE9-A553ED96A5B1}" type="slidenum">
              <a:rPr lang="de-DE" smtClean="0"/>
              <a:t>5</a:t>
            </a:fld>
            <a:endParaRPr lang="de-DE"/>
          </a:p>
        </p:txBody>
      </p:sp>
    </p:spTree>
    <p:extLst>
      <p:ext uri="{BB962C8B-B14F-4D97-AF65-F5344CB8AC3E}">
        <p14:creationId xmlns:p14="http://schemas.microsoft.com/office/powerpoint/2010/main" val="2030116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0" dirty="0" smtClean="0"/>
          </a:p>
        </p:txBody>
      </p:sp>
      <p:sp>
        <p:nvSpPr>
          <p:cNvPr id="4" name="Foliennummernplatzhalter 3"/>
          <p:cNvSpPr>
            <a:spLocks noGrp="1"/>
          </p:cNvSpPr>
          <p:nvPr>
            <p:ph type="sldNum" sz="quarter" idx="10"/>
          </p:nvPr>
        </p:nvSpPr>
        <p:spPr/>
        <p:txBody>
          <a:bodyPr/>
          <a:lstStyle/>
          <a:p>
            <a:fld id="{7F00E79B-7A3D-4728-8EAA-1040FFB33322}" type="slidenum">
              <a:rPr lang="de-DE" smtClean="0"/>
              <a:t>6</a:t>
            </a:fld>
            <a:endParaRPr lang="de-DE"/>
          </a:p>
        </p:txBody>
      </p:sp>
    </p:spTree>
    <p:extLst>
      <p:ext uri="{BB962C8B-B14F-4D97-AF65-F5344CB8AC3E}">
        <p14:creationId xmlns:p14="http://schemas.microsoft.com/office/powerpoint/2010/main" val="1085504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b="0" baseline="0" noProof="0" dirty="0" smtClean="0"/>
              <a:t>Per i numeri cfr. il Rapporto sui dati annesso al Rapporto sull’istruzione e formazione </a:t>
            </a:r>
            <a:r>
              <a:rPr lang="it-IT" b="0" baseline="0" noProof="0" smtClean="0"/>
              <a:t>professionale 2019.</a:t>
            </a:r>
            <a:endParaRPr lang="it-IT" b="0" baseline="0" noProof="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b="0" baseline="0" noProof="0" dirty="0" smtClean="0"/>
              <a:t>Con </a:t>
            </a:r>
            <a:r>
              <a:rPr lang="it-IT" b="0" baseline="0" noProof="0" dirty="0" smtClean="0">
                <a:latin typeface="Calibri"/>
              </a:rPr>
              <a:t>“</a:t>
            </a:r>
            <a:r>
              <a:rPr lang="it-IT" b="0" baseline="0" noProof="0" dirty="0" smtClean="0"/>
              <a:t>Stato</a:t>
            </a:r>
            <a:r>
              <a:rPr lang="it-IT" b="0" baseline="0" noProof="0" dirty="0" smtClean="0">
                <a:latin typeface="Calibri"/>
              </a:rPr>
              <a:t>”</a:t>
            </a:r>
            <a:r>
              <a:rPr lang="it-IT" b="0" baseline="0" noProof="0" dirty="0" smtClean="0"/>
              <a:t> s’intende qui il </a:t>
            </a:r>
            <a:r>
              <a:rPr lang="it-IT" b="0" baseline="0" noProof="0" dirty="0" smtClean="0">
                <a:latin typeface="Calibri"/>
              </a:rPr>
              <a:t>“</a:t>
            </a:r>
            <a:r>
              <a:rPr lang="it-IT" b="0" baseline="0" noProof="0" dirty="0" smtClean="0"/>
              <a:t>settore pubblico</a:t>
            </a:r>
            <a:r>
              <a:rPr lang="it-IT" b="0" baseline="0" noProof="0" dirty="0" smtClean="0">
                <a:latin typeface="Calibri"/>
              </a:rPr>
              <a:t>”</a:t>
            </a:r>
            <a:r>
              <a:rPr lang="it-IT" b="0" baseline="0" noProof="0" dirty="0" smtClean="0"/>
              <a:t> in generale. I costi sono sostenuti soprattutto dai Ministeri Federali per l’Istruzione e la Ricerca (BMBF), per l’Economia e l’Energia (</a:t>
            </a:r>
            <a:r>
              <a:rPr lang="it-IT" b="0" baseline="0" noProof="0" dirty="0" err="1" smtClean="0"/>
              <a:t>BMWi</a:t>
            </a:r>
            <a:r>
              <a:rPr lang="it-IT" b="0" baseline="0" noProof="0" dirty="0" smtClean="0"/>
              <a:t>) e del Lavoro e degli Affari Sociali (BMAS), ma anche da </a:t>
            </a:r>
            <a:r>
              <a:rPr lang="it-IT" b="0" baseline="0" noProof="0" dirty="0" err="1" smtClean="0"/>
              <a:t>Länder</a:t>
            </a:r>
            <a:r>
              <a:rPr lang="it-IT" b="0" baseline="0" noProof="0" dirty="0" smtClean="0"/>
              <a:t>, comuni e consorzi intercomunali, cfr. Rapporto sui </a:t>
            </a:r>
            <a:r>
              <a:rPr lang="it-IT" b="0" baseline="0" noProof="0" smtClean="0"/>
              <a:t>dati 2017, </a:t>
            </a:r>
            <a:r>
              <a:rPr lang="it-IT" b="0" baseline="0" noProof="0" dirty="0" smtClean="0"/>
              <a:t>pag. 284 segg.</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b="0" baseline="0" noProof="0" dirty="0" smtClean="0"/>
              <a:t>Per i dati relativi alle piccole e medie imprese (PMI) cfr. </a:t>
            </a:r>
            <a:r>
              <a:rPr lang="it-IT" b="0" i="1" baseline="0" noProof="0" dirty="0" err="1" smtClean="0"/>
              <a:t>Institut</a:t>
            </a:r>
            <a:r>
              <a:rPr lang="it-IT" b="0" i="1" baseline="0" noProof="0" dirty="0" smtClean="0"/>
              <a:t> </a:t>
            </a:r>
            <a:r>
              <a:rPr lang="it-IT" b="0" i="1" baseline="0" noProof="0" dirty="0" err="1" smtClean="0"/>
              <a:t>für</a:t>
            </a:r>
            <a:r>
              <a:rPr lang="it-IT" b="0" i="1" baseline="0" noProof="0" dirty="0" smtClean="0"/>
              <a:t> </a:t>
            </a:r>
            <a:r>
              <a:rPr lang="it-IT" b="0" i="1" baseline="0" noProof="0" dirty="0" err="1" smtClean="0"/>
              <a:t>Mittelstandsforschung</a:t>
            </a:r>
            <a:r>
              <a:rPr lang="it-IT" b="0" i="1" baseline="0" noProof="0" dirty="0" smtClean="0"/>
              <a:t> </a:t>
            </a:r>
            <a:r>
              <a:rPr lang="it-IT" b="0" baseline="0" noProof="0" dirty="0" smtClean="0"/>
              <a:t>(Istituto di ricerca per la piccola e media impresa): http://www.ifm-bonn.org/statistiken/mittelstand-im-ueberblick/#accordion=0&amp;tab=0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b="0" baseline="0" noProof="0" dirty="0" smtClean="0"/>
              <a:t>Le misure di gestione e promozione sono, per esempio, misure di orientamento professionale a scuola (accompagnamento all’inserimento nel mondo del lavoro, corsi di qualificazione per accedere alla formazione e altri programmi nell</a:t>
            </a:r>
            <a:r>
              <a:rPr lang="it-IT" b="0" baseline="0" noProof="0" dirty="0" smtClean="0">
                <a:latin typeface="Calibri"/>
              </a:rPr>
              <a:t>’</a:t>
            </a:r>
            <a:r>
              <a:rPr lang="it-IT" b="0" baseline="0" noProof="0" dirty="0" smtClean="0"/>
              <a:t>ambito del sistema di transizione dalla scuola alla formazione professionale: iniziative come ‟</a:t>
            </a:r>
            <a:r>
              <a:rPr lang="it-IT" b="0" i="1" baseline="0" noProof="0" dirty="0" err="1" smtClean="0"/>
              <a:t>Praktisch</a:t>
            </a:r>
            <a:r>
              <a:rPr lang="it-IT" b="0" i="1" baseline="0" noProof="0" dirty="0" smtClean="0"/>
              <a:t> </a:t>
            </a:r>
            <a:r>
              <a:rPr lang="it-IT" b="0" i="1" baseline="0" noProof="0" dirty="0" err="1" smtClean="0"/>
              <a:t>unschlagbar</a:t>
            </a:r>
            <a:r>
              <a:rPr lang="it-IT" b="0" baseline="0" noProof="0" dirty="0" smtClean="0"/>
              <a:t>” (</a:t>
            </a:r>
            <a:r>
              <a:rPr lang="it-IT" b="0" i="0" baseline="0" noProof="0" dirty="0" smtClean="0"/>
              <a:t>praticamente imbattibile</a:t>
            </a:r>
            <a:r>
              <a:rPr lang="it-IT" b="0" baseline="0" noProof="0" dirty="0" smtClean="0"/>
              <a:t>), ‟</a:t>
            </a:r>
            <a:r>
              <a:rPr lang="it-IT" b="0" baseline="0" noProof="0" dirty="0" err="1" smtClean="0"/>
              <a:t>Kausa</a:t>
            </a:r>
            <a:r>
              <a:rPr lang="it-IT" b="0" baseline="0" noProof="0" dirty="0" smtClean="0"/>
              <a:t>” (</a:t>
            </a:r>
            <a:r>
              <a:rPr lang="it-IT" b="0" i="1" baseline="0" noProof="0" dirty="0" smtClean="0"/>
              <a:t>sportelli di coordinamento per l’inserimento formativo di giovani migranti</a:t>
            </a:r>
            <a:r>
              <a:rPr lang="it-IT" b="0" baseline="0" noProof="0" dirty="0" smtClean="0"/>
              <a:t>) e altri programmi di avviamento al lavoro).</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b="0" baseline="0" noProof="0" dirty="0" smtClean="0"/>
              <a:t>Si precisa di nuovo che lo schema rappresenta la situazione nel sistema di formazione duale e non vale invece per i percorsi di formazione professionale scolastica a tempo pieno.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b="0" baseline="0" noProof="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b="0" baseline="0" noProof="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b="0" noProof="0" dirty="0" smtClean="0"/>
          </a:p>
          <a:p>
            <a:pPr marL="171450" indent="-171450">
              <a:buFont typeface="Arial" panose="020B0604020202020204" pitchFamily="34" charset="0"/>
              <a:buChar char="•"/>
            </a:pPr>
            <a:endParaRPr lang="it-IT" b="0" noProof="0" dirty="0" smtClean="0"/>
          </a:p>
          <a:p>
            <a:pPr marL="171450" indent="-171450">
              <a:buFont typeface="Arial" panose="020B0604020202020204" pitchFamily="34" charset="0"/>
              <a:buChar char="•"/>
            </a:pPr>
            <a:endParaRPr lang="it-IT" noProof="0" dirty="0"/>
          </a:p>
        </p:txBody>
      </p:sp>
      <p:sp>
        <p:nvSpPr>
          <p:cNvPr id="4" name="Foliennummernplatzhalter 3"/>
          <p:cNvSpPr>
            <a:spLocks noGrp="1"/>
          </p:cNvSpPr>
          <p:nvPr>
            <p:ph type="sldNum" sz="quarter" idx="10"/>
          </p:nvPr>
        </p:nvSpPr>
        <p:spPr/>
        <p:txBody>
          <a:bodyPr/>
          <a:lstStyle/>
          <a:p>
            <a:fld id="{7F00E79B-7A3D-4728-8EAA-1040FFB33322}" type="slidenum">
              <a:rPr lang="de-DE" smtClean="0"/>
              <a:t>7</a:t>
            </a:fld>
            <a:endParaRPr lang="de-DE"/>
          </a:p>
        </p:txBody>
      </p:sp>
    </p:spTree>
    <p:extLst>
      <p:ext uri="{BB962C8B-B14F-4D97-AF65-F5344CB8AC3E}">
        <p14:creationId xmlns:p14="http://schemas.microsoft.com/office/powerpoint/2010/main" val="1559112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In</a:t>
            </a:r>
            <a:r>
              <a:rPr lang="de-DE" baseline="0" dirty="0" smtClean="0"/>
              <a:t> </a:t>
            </a:r>
            <a:r>
              <a:rPr lang="de-DE" baseline="0" dirty="0" err="1" smtClean="0"/>
              <a:t>seguito</a:t>
            </a:r>
            <a:r>
              <a:rPr lang="de-DE" baseline="0" dirty="0" smtClean="0"/>
              <a:t> </a:t>
            </a:r>
            <a:r>
              <a:rPr lang="de-DE" baseline="0" dirty="0" err="1" smtClean="0"/>
              <a:t>viene</a:t>
            </a:r>
            <a:r>
              <a:rPr lang="de-DE" baseline="0" dirty="0" smtClean="0"/>
              <a:t> </a:t>
            </a:r>
            <a:r>
              <a:rPr lang="de-DE" baseline="0" dirty="0" err="1" smtClean="0"/>
              <a:t>presa</a:t>
            </a:r>
            <a:r>
              <a:rPr lang="de-DE" baseline="0" dirty="0" smtClean="0"/>
              <a:t> in </a:t>
            </a:r>
            <a:r>
              <a:rPr lang="de-DE" baseline="0" dirty="0" err="1" smtClean="0"/>
              <a:t>considerazione</a:t>
            </a:r>
            <a:r>
              <a:rPr lang="de-DE" baseline="0" dirty="0" smtClean="0"/>
              <a:t> </a:t>
            </a:r>
            <a:r>
              <a:rPr lang="de-DE" baseline="0" dirty="0" err="1" smtClean="0"/>
              <a:t>solamente</a:t>
            </a:r>
            <a:r>
              <a:rPr lang="de-DE" baseline="0" dirty="0" smtClean="0"/>
              <a:t> la </a:t>
            </a:r>
            <a:r>
              <a:rPr lang="de-DE" baseline="0" dirty="0" err="1" smtClean="0"/>
              <a:t>prospettiva</a:t>
            </a:r>
            <a:r>
              <a:rPr lang="de-DE" baseline="0" dirty="0" smtClean="0"/>
              <a:t> </a:t>
            </a:r>
            <a:r>
              <a:rPr lang="de-DE" baseline="0" dirty="0" err="1" smtClean="0"/>
              <a:t>aziendale</a:t>
            </a:r>
            <a:r>
              <a:rPr lang="de-DE" dirty="0" smtClean="0"/>
              <a:t>.</a:t>
            </a:r>
          </a:p>
        </p:txBody>
      </p:sp>
      <p:sp>
        <p:nvSpPr>
          <p:cNvPr id="4" name="Foliennummernplatzhalter 3"/>
          <p:cNvSpPr>
            <a:spLocks noGrp="1"/>
          </p:cNvSpPr>
          <p:nvPr>
            <p:ph type="sldNum" sz="quarter" idx="10"/>
          </p:nvPr>
        </p:nvSpPr>
        <p:spPr/>
        <p:txBody>
          <a:bodyPr/>
          <a:lstStyle/>
          <a:p>
            <a:fld id="{24E3AE15-AFCE-4FDC-ACE9-A553ED96A5B1}" type="slidenum">
              <a:rPr lang="de-DE" smtClean="0"/>
              <a:t>8</a:t>
            </a:fld>
            <a:endParaRPr lang="de-DE"/>
          </a:p>
        </p:txBody>
      </p:sp>
    </p:spTree>
    <p:extLst>
      <p:ext uri="{BB962C8B-B14F-4D97-AF65-F5344CB8AC3E}">
        <p14:creationId xmlns:p14="http://schemas.microsoft.com/office/powerpoint/2010/main" val="1196245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8"/>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hangingPunct="0">
              <a:tabLst>
                <a:tab pos="723900" algn="l"/>
                <a:tab pos="1447800" algn="l"/>
                <a:tab pos="2171700" algn="l"/>
              </a:tabLst>
              <a:defRPr sz="900">
                <a:solidFill>
                  <a:schemeClr val="bg1"/>
                </a:solidFill>
                <a:latin typeface="Arial" charset="0"/>
                <a:cs typeface="Arial Unicode MS" charset="0"/>
              </a:defRPr>
            </a:lvl1pPr>
            <a:lvl2pPr eaLnBrk="0" hangingPunct="0">
              <a:tabLst>
                <a:tab pos="723900" algn="l"/>
                <a:tab pos="1447800" algn="l"/>
                <a:tab pos="2171700" algn="l"/>
              </a:tabLst>
              <a:defRPr sz="900">
                <a:solidFill>
                  <a:schemeClr val="bg1"/>
                </a:solidFill>
                <a:latin typeface="Arial" charset="0"/>
                <a:cs typeface="Arial Unicode MS" charset="0"/>
              </a:defRPr>
            </a:lvl2pPr>
            <a:lvl3pPr eaLnBrk="0" hangingPunct="0">
              <a:tabLst>
                <a:tab pos="723900" algn="l"/>
                <a:tab pos="1447800" algn="l"/>
                <a:tab pos="2171700" algn="l"/>
              </a:tabLst>
              <a:defRPr sz="900">
                <a:solidFill>
                  <a:schemeClr val="bg1"/>
                </a:solidFill>
                <a:latin typeface="Arial" charset="0"/>
                <a:cs typeface="Arial Unicode MS" charset="0"/>
              </a:defRPr>
            </a:lvl3pPr>
            <a:lvl4pPr eaLnBrk="0" hangingPunct="0">
              <a:tabLst>
                <a:tab pos="723900" algn="l"/>
                <a:tab pos="1447800" algn="l"/>
                <a:tab pos="2171700" algn="l"/>
              </a:tabLst>
              <a:defRPr sz="900">
                <a:solidFill>
                  <a:schemeClr val="bg1"/>
                </a:solidFill>
                <a:latin typeface="Arial" charset="0"/>
                <a:cs typeface="Arial Unicode MS" charset="0"/>
              </a:defRPr>
            </a:lvl4pPr>
            <a:lvl5pPr eaLnBrk="0" hangingPunct="0">
              <a:tabLst>
                <a:tab pos="723900" algn="l"/>
                <a:tab pos="1447800" algn="l"/>
                <a:tab pos="2171700"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723900" algn="l"/>
                <a:tab pos="1447800" algn="l"/>
                <a:tab pos="2171700" algn="l"/>
              </a:tabLst>
              <a:defRPr sz="900">
                <a:solidFill>
                  <a:schemeClr val="bg1"/>
                </a:solidFill>
                <a:latin typeface="Arial" charset="0"/>
                <a:cs typeface="Arial Unicode MS" charset="0"/>
              </a:defRPr>
            </a:lvl9pPr>
          </a:lstStyle>
          <a:p>
            <a:pPr eaLnBrk="1" hangingPunct="1"/>
            <a:fld id="{5F18EDC5-E605-4841-B3C9-6280A6D9960F}" type="slidenum">
              <a:rPr lang="de-DE" altLang="de-DE" sz="1200">
                <a:solidFill>
                  <a:srgbClr val="000000"/>
                </a:solidFill>
                <a:latin typeface="Times New Roman" pitchFamily="16" charset="0"/>
              </a:rPr>
              <a:pPr eaLnBrk="1" hangingPunct="1"/>
              <a:t>9</a:t>
            </a:fld>
            <a:endParaRPr lang="de-DE" altLang="de-DE" sz="1200">
              <a:solidFill>
                <a:srgbClr val="000000"/>
              </a:solidFill>
              <a:latin typeface="Times New Roman" pitchFamily="16" charset="0"/>
            </a:endParaRPr>
          </a:p>
        </p:txBody>
      </p:sp>
      <p:sp>
        <p:nvSpPr>
          <p:cNvPr id="64515" name="Text Box 1"/>
          <p:cNvSpPr txBox="1">
            <a:spLocks noChangeArrowheads="1"/>
          </p:cNvSpPr>
          <p:nvPr/>
        </p:nvSpPr>
        <p:spPr bwMode="auto">
          <a:xfrm>
            <a:off x="3845020" y="9426864"/>
            <a:ext cx="2922215" cy="536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r" eaLnBrk="1" hangingPunct="1">
              <a:spcBef>
                <a:spcPct val="0"/>
              </a:spcBef>
              <a:buClrTx/>
              <a:buFontTx/>
              <a:buNone/>
            </a:pPr>
            <a:fld id="{CEC8EBA1-111F-4E00-AF66-D30ED6DB1F4F}" type="slidenum">
              <a:rPr lang="de-DE" altLang="de-DE" sz="1200">
                <a:solidFill>
                  <a:srgbClr val="000000"/>
                </a:solidFill>
                <a:latin typeface="Calibri" pitchFamily="32" charset="0"/>
              </a:rPr>
              <a:pPr algn="r" eaLnBrk="1" hangingPunct="1">
                <a:spcBef>
                  <a:spcPct val="0"/>
                </a:spcBef>
                <a:buClrTx/>
                <a:buFontTx/>
                <a:buNone/>
              </a:pPr>
              <a:t>9</a:t>
            </a:fld>
            <a:endParaRPr lang="de-DE" altLang="de-DE" sz="1200">
              <a:solidFill>
                <a:srgbClr val="000000"/>
              </a:solidFill>
              <a:latin typeface="Calibri" pitchFamily="32" charset="0"/>
            </a:endParaRPr>
          </a:p>
        </p:txBody>
      </p:sp>
      <p:sp>
        <p:nvSpPr>
          <p:cNvPr id="64516" name="Rectangle 2"/>
          <p:cNvSpPr txBox="1">
            <a:spLocks noGrp="1" noRot="1" noChangeAspect="1" noChangeArrowheads="1" noTextEdit="1"/>
          </p:cNvSpPr>
          <p:nvPr>
            <p:ph type="sldImg"/>
          </p:nvPr>
        </p:nvSpPr>
        <p:spPr>
          <a:xfrm>
            <a:off x="969963" y="766763"/>
            <a:ext cx="4903787" cy="3678237"/>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7" name="Rectangle 3"/>
          <p:cNvSpPr txBox="1">
            <a:spLocks noGrp="1" noChangeArrowheads="1"/>
          </p:cNvSpPr>
          <p:nvPr>
            <p:ph type="body" idx="1"/>
          </p:nvPr>
        </p:nvSpPr>
        <p:spPr>
          <a:xfrm>
            <a:off x="922805" y="4751753"/>
            <a:ext cx="4998525" cy="44451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indent="0">
              <a:buFont typeface="Arial" panose="020B0604020202020204" pitchFamily="34" charset="0"/>
              <a:buNone/>
            </a:pPr>
            <a:r>
              <a:rPr lang="it-IT" altLang="de-DE" b="0" baseline="0" noProof="0" dirty="0" smtClean="0"/>
              <a:t>Gli</a:t>
            </a:r>
            <a:r>
              <a:rPr lang="it-IT" altLang="de-DE" b="1" baseline="0" noProof="0" dirty="0" smtClean="0"/>
              <a:t> oneri sociali a carico dell</a:t>
            </a:r>
            <a:r>
              <a:rPr lang="it-IT" altLang="de-DE" b="1" baseline="0" noProof="0" dirty="0" smtClean="0">
                <a:latin typeface="Calibri"/>
              </a:rPr>
              <a:t>’</a:t>
            </a:r>
            <a:r>
              <a:rPr lang="it-IT" altLang="de-DE" b="1" baseline="0" noProof="0" dirty="0" smtClean="0"/>
              <a:t>azienda</a:t>
            </a:r>
            <a:r>
              <a:rPr lang="it-IT" altLang="de-DE" b="0" baseline="0" noProof="0" dirty="0" smtClean="0"/>
              <a:t> possono essere raggruppate nelle seguenti categorie</a:t>
            </a:r>
            <a:r>
              <a:rPr lang="it-IT" altLang="de-DE" baseline="0" noProof="0" dirty="0" smtClean="0"/>
              <a:t>:</a:t>
            </a:r>
            <a:endParaRPr lang="it-IT" b="1" noProof="0" dirty="0" smtClean="0"/>
          </a:p>
          <a:p>
            <a:pPr marL="0" indent="0">
              <a:buNone/>
            </a:pPr>
            <a:r>
              <a:rPr lang="it-IT" b="0" i="1" noProof="0" dirty="0" smtClean="0"/>
              <a:t>1. Oneri</a:t>
            </a:r>
            <a:r>
              <a:rPr lang="it-IT" b="0" i="1" baseline="0" noProof="0" dirty="0" smtClean="0"/>
              <a:t> sociali stabiliti per legge</a:t>
            </a:r>
            <a:r>
              <a:rPr lang="it-IT" b="0" noProof="0" dirty="0" smtClean="0"/>
              <a:t>: Contributi</a:t>
            </a:r>
            <a:r>
              <a:rPr lang="it-IT" b="0" baseline="0" noProof="0" dirty="0" smtClean="0"/>
              <a:t> a carico del datore di lavoro ai regimi obbligatori di previdenza sociale, assicurazione pensionistica</a:t>
            </a:r>
            <a:r>
              <a:rPr lang="it-IT" noProof="0" dirty="0" smtClean="0"/>
              <a:t>, assicurazione contro</a:t>
            </a:r>
            <a:r>
              <a:rPr lang="it-IT" baseline="0" noProof="0" dirty="0" smtClean="0"/>
              <a:t> la disoccupazione</a:t>
            </a:r>
            <a:r>
              <a:rPr lang="it-IT" noProof="0" dirty="0" smtClean="0"/>
              <a:t>, assicurazione sanitaria, assicurazione</a:t>
            </a:r>
            <a:r>
              <a:rPr lang="it-IT" baseline="0" noProof="0" dirty="0" smtClean="0"/>
              <a:t> per l’assistenza continuativa a persone non autosufficienti</a:t>
            </a:r>
            <a:r>
              <a:rPr lang="it-IT" noProof="0" dirty="0" smtClean="0"/>
              <a:t>,</a:t>
            </a:r>
            <a:r>
              <a:rPr lang="it-IT" baseline="0" noProof="0" dirty="0" smtClean="0"/>
              <a:t> assicurazione contro gli infortuni</a:t>
            </a:r>
            <a:r>
              <a:rPr lang="it-IT" noProof="0" dirty="0" smtClean="0"/>
              <a:t>, congedo</a:t>
            </a:r>
            <a:r>
              <a:rPr lang="it-IT" baseline="0" noProof="0" dirty="0" smtClean="0"/>
              <a:t> di malattia retribuito</a:t>
            </a:r>
            <a:r>
              <a:rPr lang="it-IT" noProof="0" dirty="0" smtClean="0"/>
              <a:t>,</a:t>
            </a:r>
            <a:r>
              <a:rPr lang="it-IT" baseline="0" noProof="0" dirty="0" smtClean="0"/>
              <a:t> </a:t>
            </a:r>
            <a:r>
              <a:rPr lang="it-IT" noProof="0" dirty="0" smtClean="0"/>
              <a:t>maternità, festività</a:t>
            </a:r>
            <a:r>
              <a:rPr lang="it-IT" baseline="0" noProof="0" dirty="0" smtClean="0"/>
              <a:t> retribuite</a:t>
            </a:r>
            <a:r>
              <a:rPr lang="it-IT" noProof="0" dirty="0" smtClean="0"/>
              <a:t>, costi</a:t>
            </a:r>
            <a:r>
              <a:rPr lang="it-IT" baseline="0" noProof="0" dirty="0" smtClean="0"/>
              <a:t> per il comitato aziendale</a:t>
            </a:r>
            <a:endParaRPr lang="it-IT" noProof="0" dirty="0" smtClean="0"/>
          </a:p>
          <a:p>
            <a:r>
              <a:rPr lang="it-IT" b="0" i="1" noProof="0" dirty="0" smtClean="0"/>
              <a:t>2. </a:t>
            </a:r>
            <a:r>
              <a:rPr lang="it-IT" b="0" i="0" noProof="0" dirty="0" smtClean="0"/>
              <a:t>Le</a:t>
            </a:r>
            <a:r>
              <a:rPr lang="it-IT" b="0" i="1" noProof="0" dirty="0" smtClean="0"/>
              <a:t> prestazioni</a:t>
            </a:r>
            <a:r>
              <a:rPr lang="it-IT" b="0" i="1" baseline="0" noProof="0" dirty="0" smtClean="0"/>
              <a:t> di welfare aziendale previste dai contratti collettivi </a:t>
            </a:r>
            <a:r>
              <a:rPr lang="it-IT" b="0" i="0" baseline="0" noProof="0" dirty="0" smtClean="0"/>
              <a:t>vengono negoziate tra le parti sociali</a:t>
            </a:r>
            <a:r>
              <a:rPr lang="it-IT" b="0" i="0" noProof="0" dirty="0" smtClean="0"/>
              <a:t>: es. gratifica</a:t>
            </a:r>
            <a:r>
              <a:rPr lang="it-IT" b="0" i="0" baseline="0" noProof="0" dirty="0" smtClean="0"/>
              <a:t> natalizia e indennità di ferie</a:t>
            </a:r>
            <a:r>
              <a:rPr lang="it-IT" b="0" i="0" noProof="0" dirty="0" smtClean="0"/>
              <a:t>, Job-Ticket, versamenti</a:t>
            </a:r>
            <a:r>
              <a:rPr lang="it-IT" b="0" i="0" baseline="0" noProof="0" dirty="0" smtClean="0"/>
              <a:t> a piani di risparmio dei lavoratori</a:t>
            </a:r>
            <a:r>
              <a:rPr lang="it-IT" b="0" i="0" noProof="0" dirty="0" smtClean="0"/>
              <a:t>. </a:t>
            </a:r>
          </a:p>
          <a:p>
            <a:r>
              <a:rPr lang="it-IT" b="0" i="1" noProof="0" dirty="0" smtClean="0"/>
              <a:t>3. Prestazioni</a:t>
            </a:r>
            <a:r>
              <a:rPr lang="it-IT" b="0" i="1" baseline="0" noProof="0" dirty="0" smtClean="0"/>
              <a:t> di welfare aziendale volontarie</a:t>
            </a:r>
            <a:r>
              <a:rPr lang="it-IT" b="0" i="1" noProof="0" dirty="0" smtClean="0"/>
              <a:t>:</a:t>
            </a:r>
            <a:r>
              <a:rPr lang="it-IT" b="0" i="1" baseline="0" noProof="0" dirty="0" smtClean="0"/>
              <a:t> </a:t>
            </a:r>
            <a:r>
              <a:rPr lang="it-IT" b="0" i="0" baseline="0" noProof="0" dirty="0" smtClean="0"/>
              <a:t>mensa con pasti sovvenzionati</a:t>
            </a:r>
            <a:r>
              <a:rPr lang="it-IT" b="0" baseline="0" noProof="0" dirty="0" smtClean="0"/>
              <a:t>, auto aziendale, sconti per il personale, contributi alle spese di viaggio ecc. </a:t>
            </a:r>
            <a:r>
              <a:rPr lang="it-IT" noProof="0" dirty="0" smtClean="0"/>
              <a:t>Poiché i contratti collettivi sono molto diversi tra</a:t>
            </a:r>
            <a:r>
              <a:rPr lang="it-IT" baseline="0" noProof="0" dirty="0" smtClean="0"/>
              <a:t> loro da un’azienda all’altra</a:t>
            </a:r>
            <a:r>
              <a:rPr lang="it-IT" noProof="0" dirty="0" smtClean="0"/>
              <a:t>, non</a:t>
            </a:r>
            <a:r>
              <a:rPr lang="it-IT" baseline="0" noProof="0" dirty="0" smtClean="0"/>
              <a:t> si può fare una distinzione generale tra le prestazioni erogate dall’azienda volontariamente e quelle previste dai contratti collettivi</a:t>
            </a:r>
            <a:r>
              <a:rPr lang="it-IT" noProof="0" dirty="0" smtClean="0"/>
              <a:t>.</a:t>
            </a:r>
            <a:r>
              <a:rPr lang="it-IT" baseline="0" noProof="0" dirty="0" smtClean="0"/>
              <a:t> Con riferimento all’erogazione delle prestazioni di welfare aziendale, l’azienda deve in ogni caso tenere in considerazione i diritti di codeterminazione e partecipazione del comitato aziendale</a:t>
            </a:r>
            <a:r>
              <a:rPr lang="it-IT" noProof="0" dirty="0" smtClean="0"/>
              <a:t>.</a:t>
            </a:r>
          </a:p>
          <a:p>
            <a:endParaRPr lang="it-IT" b="0" noProof="0" dirty="0" smtClean="0"/>
          </a:p>
          <a:p>
            <a:r>
              <a:rPr lang="it-IT" b="1" noProof="0" dirty="0" smtClean="0"/>
              <a:t>Tipologie</a:t>
            </a:r>
            <a:r>
              <a:rPr lang="it-IT" b="1" baseline="0" noProof="0" dirty="0" smtClean="0"/>
              <a:t> di prestazioni di welfare previste dai contratti collettivi e volontarie</a:t>
            </a:r>
            <a:r>
              <a:rPr lang="it-IT" b="1" noProof="0" dirty="0" smtClean="0"/>
              <a:t>:</a:t>
            </a:r>
          </a:p>
          <a:p>
            <a:r>
              <a:rPr lang="it-IT" b="0" i="1" noProof="0" dirty="0" smtClean="0"/>
              <a:t>Prestazioni</a:t>
            </a:r>
            <a:r>
              <a:rPr lang="it-IT" b="0" i="1" baseline="0" noProof="0" dirty="0" smtClean="0"/>
              <a:t> in denaro</a:t>
            </a:r>
            <a:r>
              <a:rPr lang="it-IT" b="0" i="1" noProof="0" dirty="0" smtClean="0"/>
              <a:t>: </a:t>
            </a:r>
            <a:r>
              <a:rPr lang="it-IT" b="0" i="0" noProof="0" dirty="0" smtClean="0"/>
              <a:t>gratifiche</a:t>
            </a:r>
            <a:r>
              <a:rPr lang="it-IT" noProof="0" dirty="0" smtClean="0"/>
              <a:t> (indennità</a:t>
            </a:r>
            <a:r>
              <a:rPr lang="it-IT" baseline="0" noProof="0" dirty="0" smtClean="0"/>
              <a:t> di ferie</a:t>
            </a:r>
            <a:r>
              <a:rPr lang="it-IT" noProof="0" dirty="0" smtClean="0"/>
              <a:t>,</a:t>
            </a:r>
            <a:r>
              <a:rPr lang="it-IT" baseline="0" noProof="0" dirty="0" smtClean="0"/>
              <a:t> gratifica natalizia</a:t>
            </a:r>
            <a:r>
              <a:rPr lang="it-IT" noProof="0" dirty="0" smtClean="0"/>
              <a:t>), contributi</a:t>
            </a:r>
            <a:r>
              <a:rPr lang="it-IT" baseline="0" noProof="0" dirty="0" smtClean="0"/>
              <a:t> alle spese di viaggio</a:t>
            </a:r>
            <a:r>
              <a:rPr lang="it-IT" noProof="0" dirty="0" smtClean="0"/>
              <a:t>,</a:t>
            </a:r>
            <a:r>
              <a:rPr lang="it-IT" baseline="0" noProof="0" dirty="0" smtClean="0"/>
              <a:t> sussidi di natalità</a:t>
            </a:r>
            <a:r>
              <a:rPr lang="it-IT" noProof="0" dirty="0" smtClean="0"/>
              <a:t>, di matrimonio, di decesso, versamenti</a:t>
            </a:r>
            <a:r>
              <a:rPr lang="it-IT" baseline="0" noProof="0" dirty="0" smtClean="0"/>
              <a:t> a piani di risparmio dei lavoratori ecc</a:t>
            </a:r>
            <a:r>
              <a:rPr lang="it-IT" noProof="0" dirty="0" smtClean="0"/>
              <a:t>.</a:t>
            </a:r>
          </a:p>
          <a:p>
            <a:r>
              <a:rPr lang="it-IT" b="0" i="1" noProof="0" dirty="0" smtClean="0"/>
              <a:t>Erogazione di prestazioni in natura: </a:t>
            </a:r>
            <a:r>
              <a:rPr lang="it-IT" b="0" i="0" noProof="0" dirty="0" smtClean="0"/>
              <a:t>servizio</a:t>
            </a:r>
            <a:r>
              <a:rPr lang="it-IT" b="0" i="0" baseline="0" noProof="0" dirty="0" smtClean="0"/>
              <a:t> di vitto per il personale ecc.</a:t>
            </a:r>
            <a:endParaRPr lang="it-IT" noProof="0" dirty="0" smtClean="0"/>
          </a:p>
          <a:p>
            <a:r>
              <a:rPr lang="it-IT" b="0" i="1" noProof="0" dirty="0" smtClean="0"/>
              <a:t>Sconti per</a:t>
            </a:r>
            <a:r>
              <a:rPr lang="it-IT" b="0" i="1" baseline="0" noProof="0" dirty="0" smtClean="0"/>
              <a:t> prestazioni in natura</a:t>
            </a:r>
            <a:r>
              <a:rPr lang="it-IT" b="0" i="1" noProof="0" dirty="0" smtClean="0"/>
              <a:t>: </a:t>
            </a:r>
            <a:r>
              <a:rPr lang="it-IT" b="0" i="0" noProof="0" dirty="0" smtClean="0"/>
              <a:t>sconti</a:t>
            </a:r>
            <a:r>
              <a:rPr lang="it-IT" b="0" i="0" baseline="0" noProof="0" dirty="0" smtClean="0"/>
              <a:t> per il personale</a:t>
            </a:r>
            <a:r>
              <a:rPr lang="it-IT" noProof="0" dirty="0" smtClean="0"/>
              <a:t>, parcheggi</a:t>
            </a:r>
            <a:r>
              <a:rPr lang="it-IT" baseline="0" noProof="0" dirty="0" smtClean="0"/>
              <a:t> a tariffa ridotta</a:t>
            </a:r>
            <a:endParaRPr lang="it-IT" noProof="0" dirty="0" smtClean="0"/>
          </a:p>
          <a:p>
            <a:r>
              <a:rPr lang="it-IT" b="0" i="1" noProof="0" dirty="0" smtClean="0"/>
              <a:t>Godimento di prestazioni in natura:</a:t>
            </a:r>
            <a:r>
              <a:rPr lang="it-IT" b="0" i="1" baseline="0" noProof="0" dirty="0" smtClean="0"/>
              <a:t> </a:t>
            </a:r>
            <a:r>
              <a:rPr lang="it-IT" b="0" i="0" baseline="0" noProof="0" dirty="0" smtClean="0"/>
              <a:t>uso privato dell’auto aziendale,</a:t>
            </a:r>
            <a:r>
              <a:rPr lang="it-IT" noProof="0" dirty="0" smtClean="0"/>
              <a:t> utilizzo</a:t>
            </a:r>
            <a:r>
              <a:rPr lang="it-IT" baseline="0" noProof="0" dirty="0" smtClean="0"/>
              <a:t> di alloggi aziendali</a:t>
            </a:r>
            <a:endParaRPr lang="it-IT" noProof="0" dirty="0" smtClean="0"/>
          </a:p>
          <a:p>
            <a:r>
              <a:rPr lang="it-IT" b="0" i="1" noProof="0" dirty="0" smtClean="0"/>
              <a:t>Servizi:</a:t>
            </a:r>
            <a:r>
              <a:rPr lang="it-IT" noProof="0" dirty="0" smtClean="0"/>
              <a:t> asilo aziendale ecc.</a:t>
            </a:r>
          </a:p>
          <a:p>
            <a:endParaRPr lang="it-IT" noProof="0" dirty="0" smtClean="0"/>
          </a:p>
          <a:p>
            <a:pPr marL="0" indent="0">
              <a:buFont typeface="Arial" panose="020B0604020202020204" pitchFamily="34" charset="0"/>
              <a:buNone/>
            </a:pPr>
            <a:r>
              <a:rPr lang="it-IT" altLang="de-DE" b="1" baseline="0" noProof="0" dirty="0" smtClean="0"/>
              <a:t>Formatori:</a:t>
            </a:r>
            <a:endParaRPr lang="it-IT" altLang="de-DE" b="1" noProof="0" dirty="0" smtClean="0"/>
          </a:p>
          <a:p>
            <a:r>
              <a:rPr lang="it-IT" altLang="de-DE" i="1" baseline="0" noProof="0" dirty="0" smtClean="0"/>
              <a:t>Istruttori a tempo pieno</a:t>
            </a:r>
            <a:r>
              <a:rPr lang="it-IT" altLang="de-DE" baseline="0" noProof="0" dirty="0" smtClean="0"/>
              <a:t>: dipendenti il cui compito principale consiste nel trasmettere direttamente i contenuti della formazione professionale. Requisito: esame di idoneità per istruttori.</a:t>
            </a:r>
          </a:p>
          <a:p>
            <a:r>
              <a:rPr lang="it-IT" altLang="de-DE" i="1" baseline="0" noProof="0" dirty="0" smtClean="0"/>
              <a:t>Istruttori a tempo parziale</a:t>
            </a:r>
            <a:r>
              <a:rPr lang="it-IT" altLang="de-DE" baseline="0" noProof="0" dirty="0" smtClean="0"/>
              <a:t>: dipendenti </a:t>
            </a:r>
            <a:r>
              <a:rPr lang="it-IT" altLang="de-DE" sz="1200" kern="1200" baseline="0" noProof="0" dirty="0" smtClean="0">
                <a:solidFill>
                  <a:schemeClr val="tx1"/>
                </a:solidFill>
                <a:latin typeface="+mn-lt"/>
                <a:ea typeface="+mn-ea"/>
                <a:cs typeface="+mn-cs"/>
              </a:rPr>
              <a:t>(compreso il titolare), che oltre alle loro mansioni vere e proprie in azienda, periodicamente assumono anche compiti di formazione. L’attività di formazione in via accessoria può essere svolta anche parallelamente alle mansioni vere e proprie del dipendente, per esempio gli apprendisti possono imparare da quest’ultimo osservandolo.</a:t>
            </a:r>
            <a:endParaRPr lang="it-IT" sz="1200" kern="1200" noProof="0" dirty="0" smtClean="0">
              <a:solidFill>
                <a:schemeClr val="tx1"/>
              </a:solidFill>
              <a:latin typeface="+mn-lt"/>
              <a:ea typeface="+mn-ea"/>
              <a:cs typeface="+mn-cs"/>
            </a:endParaRPr>
          </a:p>
          <a:p>
            <a:r>
              <a:rPr lang="it-IT" sz="1200" i="1" kern="1200" noProof="0" dirty="0" smtClean="0">
                <a:solidFill>
                  <a:schemeClr val="tx1"/>
                </a:solidFill>
                <a:latin typeface="+mn-lt"/>
                <a:ea typeface="+mn-ea"/>
                <a:cs typeface="+mn-cs"/>
              </a:rPr>
              <a:t>Istruttori</a:t>
            </a:r>
            <a:r>
              <a:rPr lang="it-IT" sz="1200" i="1" kern="1200" baseline="0" noProof="0" dirty="0" smtClean="0">
                <a:solidFill>
                  <a:schemeClr val="tx1"/>
                </a:solidFill>
                <a:latin typeface="+mn-lt"/>
                <a:ea typeface="+mn-ea"/>
                <a:cs typeface="+mn-cs"/>
              </a:rPr>
              <a:t> e</a:t>
            </a:r>
            <a:r>
              <a:rPr lang="it-IT" sz="1200" i="1" kern="1200" noProof="0" dirty="0" smtClean="0">
                <a:solidFill>
                  <a:schemeClr val="tx1"/>
                </a:solidFill>
                <a:latin typeface="+mn-lt"/>
                <a:ea typeface="+mn-ea"/>
                <a:cs typeface="+mn-cs"/>
              </a:rPr>
              <a:t>sterni</a:t>
            </a:r>
            <a:r>
              <a:rPr lang="it-IT" sz="1200" kern="1200" noProof="0" dirty="0" smtClean="0">
                <a:solidFill>
                  <a:schemeClr val="tx1"/>
                </a:solidFill>
                <a:latin typeface="+mn-lt"/>
                <a:ea typeface="+mn-ea"/>
                <a:cs typeface="+mn-cs"/>
              </a:rPr>
              <a:t>: non sono impiegati nell’azienda</a:t>
            </a:r>
            <a:r>
              <a:rPr lang="it-IT" sz="1200" kern="1200" baseline="0" noProof="0" dirty="0" smtClean="0">
                <a:solidFill>
                  <a:schemeClr val="tx1"/>
                </a:solidFill>
                <a:latin typeface="+mn-lt"/>
                <a:ea typeface="+mn-ea"/>
                <a:cs typeface="+mn-cs"/>
              </a:rPr>
              <a:t> che forma apprendisti, ma vengono ingaggiati per esempio per trasmettere contenuti specialistici nell’ambito delle lezioni interne all’azienda o in laboratorio didattico.</a:t>
            </a:r>
            <a:endParaRPr lang="it-IT" sz="1200" kern="1200" noProof="0" dirty="0" smtClean="0">
              <a:solidFill>
                <a:schemeClr val="tx1"/>
              </a:solidFill>
              <a:latin typeface="+mn-lt"/>
              <a:ea typeface="+mn-ea"/>
              <a:cs typeface="+mn-cs"/>
            </a:endParaRPr>
          </a:p>
          <a:p>
            <a:endParaRPr lang="it-IT" altLang="de-DE" sz="1200" kern="1200" baseline="0" noProof="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it-IT" altLang="de-DE" b="1" baseline="0" noProof="0" dirty="0" smtClean="0"/>
              <a:t>Quote dovute alle camere: </a:t>
            </a:r>
            <a:r>
              <a:rPr lang="it-IT" altLang="de-DE" sz="1200" b="0" i="0" u="none" strike="noStrike" kern="1200" baseline="0" noProof="0" dirty="0" smtClean="0">
                <a:solidFill>
                  <a:schemeClr val="tx1"/>
                </a:solidFill>
                <a:latin typeface="+mn-lt"/>
                <a:ea typeface="+mn-ea"/>
                <a:cs typeface="+mn-cs"/>
              </a:rPr>
              <a:t>nelle indagini costi-benefici vengono considerati solo gli importi direttamente legati alla formazione professionale. </a:t>
            </a:r>
            <a:endParaRPr lang="it-IT" altLang="de-DE" baseline="0" noProof="0" dirty="0" smtClean="0"/>
          </a:p>
          <a:p>
            <a:r>
              <a:rPr lang="it-IT" altLang="de-DE" b="0" baseline="0" noProof="0" dirty="0" smtClean="0"/>
              <a:t>Per il resto le camere applicano tariffe per:</a:t>
            </a:r>
            <a:r>
              <a:rPr lang="it-IT" sz="1200" b="0" i="0" u="none" strike="noStrike" kern="1200" baseline="0" noProof="0" dirty="0" smtClean="0">
                <a:solidFill>
                  <a:schemeClr val="tx1"/>
                </a:solidFill>
                <a:latin typeface="+mn-lt"/>
                <a:ea typeface="+mn-ea"/>
                <a:cs typeface="+mn-cs"/>
              </a:rPr>
              <a:t> </a:t>
            </a:r>
          </a:p>
          <a:p>
            <a:r>
              <a:rPr lang="it-IT" sz="1200" b="0" i="0" u="none" strike="noStrike" kern="1200" baseline="0" noProof="0" dirty="0" smtClean="0">
                <a:solidFill>
                  <a:schemeClr val="tx1"/>
                </a:solidFill>
                <a:latin typeface="+mn-lt"/>
                <a:ea typeface="+mn-ea"/>
                <a:cs typeface="+mn-cs"/>
              </a:rPr>
              <a:t>1. gli atti svolti nell’esercizio delle loro proprie prerogative, </a:t>
            </a:r>
          </a:p>
          <a:p>
            <a:r>
              <a:rPr lang="it-IT" sz="1200" b="0" i="0" u="none" strike="noStrike" kern="1200" baseline="0" noProof="0" dirty="0" smtClean="0">
                <a:solidFill>
                  <a:schemeClr val="tx1"/>
                </a:solidFill>
                <a:latin typeface="+mn-lt"/>
                <a:ea typeface="+mn-ea"/>
                <a:cs typeface="+mn-cs"/>
              </a:rPr>
              <a:t>2. le possibilità offerte di fruire di strutture e impianti gestiti dalle camere, laddove tale fruizione sia disciplinata dal diritto pubblico, </a:t>
            </a:r>
          </a:p>
          <a:p>
            <a:r>
              <a:rPr lang="it-IT" sz="1200" b="0" i="0" u="none" strike="noStrike" kern="1200" baseline="0" noProof="0" dirty="0" smtClean="0">
                <a:solidFill>
                  <a:schemeClr val="tx1"/>
                </a:solidFill>
                <a:latin typeface="+mn-lt"/>
                <a:ea typeface="+mn-ea"/>
                <a:cs typeface="+mn-cs"/>
              </a:rPr>
              <a:t>3. misure di monitoraggio, esami, certificati di abilitazione e attestati  </a:t>
            </a:r>
          </a:p>
          <a:p>
            <a:r>
              <a:rPr lang="it-IT" sz="1200" b="0" i="0" u="none" strike="noStrike" kern="1200" baseline="0" noProof="0" dirty="0" smtClean="0">
                <a:solidFill>
                  <a:schemeClr val="tx1"/>
                </a:solidFill>
                <a:latin typeface="+mn-lt"/>
                <a:ea typeface="+mn-ea"/>
                <a:cs typeface="+mn-cs"/>
              </a:rPr>
              <a:t>4. altri atti svolti nell’esercizio di attività amministrative di diritto pubblico, laddove questi abbiano visibilità esterna.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
        <p:nvSpPr>
          <p:cNvPr id="5" name="Fußzeilenplatzhalter 4"/>
          <p:cNvSpPr>
            <a:spLocks noGrp="1"/>
          </p:cNvSpPr>
          <p:nvPr>
            <p:ph type="ftr" sz="quarter" idx="11"/>
          </p:nvPr>
        </p:nvSpPr>
        <p:spPr/>
        <p:txBody>
          <a:bodyPr/>
          <a:lstStyle/>
          <a:p>
            <a:r>
              <a:rPr lang="de-DE" dirty="0" smtClean="0">
                <a:solidFill>
                  <a:srgbClr val="F79646">
                    <a:lumMod val="75000"/>
                  </a:srgbClr>
                </a:solidFill>
              </a:rPr>
              <a:t>VET in Germany</a:t>
            </a:r>
          </a:p>
          <a:p>
            <a:endParaRPr lang="de-DE" dirty="0">
              <a:solidFill>
                <a:prstClr val="black">
                  <a:tint val="75000"/>
                </a:prstClr>
              </a:solidFill>
            </a:endParaRPr>
          </a:p>
        </p:txBody>
      </p:sp>
    </p:spTree>
    <p:extLst>
      <p:ext uri="{BB962C8B-B14F-4D97-AF65-F5344CB8AC3E}">
        <p14:creationId xmlns:p14="http://schemas.microsoft.com/office/powerpoint/2010/main" val="6602950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1843862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0988367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r>
              <a:rPr lang="de-DE" dirty="0" smtClean="0">
                <a:solidFill>
                  <a:srgbClr val="F79646">
                    <a:lumMod val="75000"/>
                  </a:srgbClr>
                </a:solidFill>
              </a:rPr>
              <a:t>VET in Germany</a:t>
            </a:r>
          </a:p>
          <a:p>
            <a:endParaRPr lang="de-DE" dirty="0">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9224917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5178234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33722892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8" name="Fußzeilenplatzhalter 7"/>
          <p:cNvSpPr>
            <a:spLocks noGrp="1"/>
          </p:cNvSpPr>
          <p:nvPr>
            <p:ph type="ftr" sz="quarter" idx="11"/>
          </p:nvPr>
        </p:nvSpPr>
        <p:spPr/>
        <p:txBody>
          <a:bodyPr/>
          <a:lstStyle/>
          <a:p>
            <a:endParaRPr lang="de-DE">
              <a:solidFill>
                <a:prstClr val="black">
                  <a:tint val="75000"/>
                </a:prstClr>
              </a:solidFill>
            </a:endParaRPr>
          </a:p>
        </p:txBody>
      </p:sp>
      <p:sp>
        <p:nvSpPr>
          <p:cNvPr id="9" name="Foliennummernplatzhalter 8"/>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185784164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4" name="Fußzeilenplatzhalter 3"/>
          <p:cNvSpPr>
            <a:spLocks noGrp="1"/>
          </p:cNvSpPr>
          <p:nvPr>
            <p:ph type="ftr" sz="quarter" idx="11"/>
          </p:nvPr>
        </p:nvSpPr>
        <p:spPr/>
        <p:txBody>
          <a:bodyPr/>
          <a:lstStyle/>
          <a:p>
            <a:endParaRPr lang="de-DE">
              <a:solidFill>
                <a:prstClr val="black">
                  <a:tint val="75000"/>
                </a:prstClr>
              </a:solidFill>
            </a:endParaRPr>
          </a:p>
        </p:txBody>
      </p:sp>
      <p:sp>
        <p:nvSpPr>
          <p:cNvPr id="5" name="Foliennummernplatzhalter 4"/>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75835523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3" name="Fußzeilenplatzhalter 2"/>
          <p:cNvSpPr>
            <a:spLocks noGrp="1"/>
          </p:cNvSpPr>
          <p:nvPr>
            <p:ph type="ftr" sz="quarter" idx="11"/>
          </p:nvPr>
        </p:nvSpPr>
        <p:spPr/>
        <p:txBody>
          <a:bodyPr/>
          <a:lstStyle/>
          <a:p>
            <a:endParaRPr lang="de-DE">
              <a:solidFill>
                <a:prstClr val="black">
                  <a:tint val="75000"/>
                </a:prstClr>
              </a:solidFill>
            </a:endParaRPr>
          </a:p>
        </p:txBody>
      </p:sp>
      <p:sp>
        <p:nvSpPr>
          <p:cNvPr id="4" name="Foliennummernplatzhalter 3"/>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192350416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96144892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43095019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07692" y="745502"/>
            <a:ext cx="5652308" cy="43691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387914"/>
            <a:ext cx="8229600" cy="4489359"/>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solidFill>
                <a:prstClr val="black">
                  <a:tint val="75000"/>
                </a:prstClr>
              </a:solidFill>
            </a:endParaRPr>
          </a:p>
        </p:txBody>
      </p:sp>
      <p:sp>
        <p:nvSpPr>
          <p:cNvPr id="7" name="Rechteck 6"/>
          <p:cNvSpPr/>
          <p:nvPr/>
        </p:nvSpPr>
        <p:spPr>
          <a:xfrm>
            <a:off x="0" y="0"/>
            <a:ext cx="5760000" cy="540000"/>
          </a:xfrm>
          <a:prstGeom prst="rect">
            <a:avLst/>
          </a:prstGeom>
          <a:gradFill flip="none" rotWithShape="1">
            <a:gsLst>
              <a:gs pos="74000">
                <a:schemeClr val="accent6"/>
              </a:gs>
              <a:gs pos="100000">
                <a:schemeClr val="accent6">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8" name="Picture 3" descr="O:\Zentralstelle\05 Kommunikation\07 Corporate Design\Logo\Logo\Logo_Go-VET_RGB.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084168" y="191616"/>
            <a:ext cx="2951928" cy="621276"/>
          </a:xfrm>
          <a:prstGeom prst="rect">
            <a:avLst/>
          </a:prstGeom>
          <a:noFill/>
        </p:spPr>
      </p:pic>
    </p:spTree>
    <p:extLst>
      <p:ext uri="{BB962C8B-B14F-4D97-AF65-F5344CB8AC3E}">
        <p14:creationId xmlns:p14="http://schemas.microsoft.com/office/powerpoint/2010/main" val="27673626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spcBef>
          <a:spcPct val="0"/>
        </a:spcBef>
        <a:buNone/>
        <a:defRPr sz="2400" b="1" kern="1200">
          <a:solidFill>
            <a:schemeClr val="tx1"/>
          </a:solidFill>
          <a:latin typeface=".VnArial Narrow" panose="020B7200000000000000"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chart" Target="../charts/chart2.xml"/><Relationship Id="rId4" Type="http://schemas.openxmlformats.org/officeDocument/2006/relationships/image" Target="../media/image19.jpeg"/></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image" Target="../media/image19.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0.png"/><Relationship Id="rId7" Type="http://schemas.openxmlformats.org/officeDocument/2006/relationships/diagramColors" Target="../diagrams/colors2.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22.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3.jpeg"/><Relationship Id="rId7"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www.govet.international/" TargetMode="External"/><Relationship Id="rId5" Type="http://schemas.openxmlformats.org/officeDocument/2006/relationships/hyperlink" Target="mailto:govet@govet.international" TargetMode="External"/><Relationship Id="rId4" Type="http://schemas.openxmlformats.org/officeDocument/2006/relationships/image" Target="../media/image2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customXml" Target="../ink/ink1.xml"/><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02.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13.png"/><Relationship Id="rId5" Type="http://schemas.openxmlformats.org/officeDocument/2006/relationships/diagramQuickStyle" Target="../diagrams/quickStyle1.xml"/><Relationship Id="rId10" Type="http://schemas.openxmlformats.org/officeDocument/2006/relationships/image" Target="../media/image12.png"/><Relationship Id="rId4" Type="http://schemas.openxmlformats.org/officeDocument/2006/relationships/diagramLayout" Target="../diagrams/layout1.xml"/><Relationship Id="rId9" Type="http://schemas.openxmlformats.org/officeDocument/2006/relationships/image" Target="../media/image11.png"/><Relationship Id="rId14" Type="http://schemas.openxmlformats.org/officeDocument/2006/relationships/image" Target="../media/image16.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700808"/>
            <a:ext cx="7772400" cy="1470025"/>
          </a:xfrm>
        </p:spPr>
        <p:txBody>
          <a:bodyPr/>
          <a:lstStyle/>
          <a:p>
            <a:pPr algn="ctr"/>
            <a:r>
              <a:rPr lang="en-GB" sz="4000" dirty="0" err="1" smtClean="0">
                <a:latin typeface="+mj-lt"/>
              </a:rPr>
              <a:t>Formazione</a:t>
            </a:r>
            <a:r>
              <a:rPr lang="en-GB" sz="4000" dirty="0" smtClean="0">
                <a:latin typeface="+mj-lt"/>
              </a:rPr>
              <a:t> </a:t>
            </a:r>
            <a:r>
              <a:rPr lang="en-GB" sz="4000" dirty="0" err="1" smtClean="0">
                <a:latin typeface="+mj-lt"/>
              </a:rPr>
              <a:t>professionale</a:t>
            </a:r>
            <a:r>
              <a:rPr lang="en-GB" sz="4000" dirty="0" smtClean="0">
                <a:latin typeface="+mj-lt"/>
              </a:rPr>
              <a:t> </a:t>
            </a:r>
            <a:r>
              <a:rPr lang="en-GB" sz="4000" dirty="0" err="1" smtClean="0">
                <a:latin typeface="+mj-lt"/>
              </a:rPr>
              <a:t>duale</a:t>
            </a:r>
            <a:r>
              <a:rPr lang="en-GB" sz="4000" b="1" noProof="0" dirty="0" smtClean="0">
                <a:latin typeface="+mj-lt"/>
              </a:rPr>
              <a:t>:</a:t>
            </a:r>
            <a:br>
              <a:rPr lang="en-GB" sz="4000" b="1" noProof="0" dirty="0" smtClean="0">
                <a:latin typeface="+mj-lt"/>
              </a:rPr>
            </a:br>
            <a:r>
              <a:rPr lang="en-GB" sz="4000" noProof="0" dirty="0">
                <a:latin typeface="+mj-lt"/>
              </a:rPr>
              <a:t>c</a:t>
            </a:r>
            <a:r>
              <a:rPr lang="en-GB" sz="4000" dirty="0" err="1" smtClean="0">
                <a:latin typeface="+mj-lt"/>
              </a:rPr>
              <a:t>osti</a:t>
            </a:r>
            <a:r>
              <a:rPr lang="en-GB" sz="4000" dirty="0" smtClean="0">
                <a:latin typeface="+mj-lt"/>
              </a:rPr>
              <a:t> &amp; </a:t>
            </a:r>
            <a:r>
              <a:rPr lang="en-GB" sz="4000" dirty="0" err="1" smtClean="0">
                <a:latin typeface="+mj-lt"/>
              </a:rPr>
              <a:t>benefici</a:t>
            </a:r>
            <a:r>
              <a:rPr lang="en-GB" sz="4400" dirty="0" smtClean="0">
                <a:latin typeface="+mj-lt"/>
              </a:rPr>
              <a:t/>
            </a:r>
            <a:br>
              <a:rPr lang="en-GB" sz="4400" dirty="0" smtClean="0">
                <a:latin typeface="+mj-lt"/>
              </a:rPr>
            </a:br>
            <a:r>
              <a:rPr lang="en-GB" sz="4400" b="1" noProof="0" dirty="0" smtClean="0">
                <a:latin typeface="+mj-lt"/>
              </a:rPr>
              <a:t> </a:t>
            </a:r>
            <a:endParaRPr lang="en-GB" sz="4400" b="1" noProof="0" dirty="0">
              <a:latin typeface="+mj-lt"/>
            </a:endParaRPr>
          </a:p>
        </p:txBody>
      </p:sp>
      <p:sp>
        <p:nvSpPr>
          <p:cNvPr id="6" name="Rechteck 3"/>
          <p:cNvSpPr/>
          <p:nvPr/>
        </p:nvSpPr>
        <p:spPr>
          <a:xfrm>
            <a:off x="2411760" y="4716100"/>
            <a:ext cx="4320480" cy="830997"/>
          </a:xfrm>
          <a:prstGeom prst="rect">
            <a:avLst/>
          </a:prstGeom>
        </p:spPr>
        <p:txBody>
          <a:bodyPr wrap="square">
            <a:spAutoFit/>
          </a:bodyPr>
          <a:lstStyle/>
          <a:p>
            <a:pPr algn="ctr"/>
            <a:r>
              <a:rPr lang="en-GB" sz="2400" b="1" dirty="0" err="1" smtClean="0">
                <a:solidFill>
                  <a:srgbClr val="F79646">
                    <a:lumMod val="75000"/>
                  </a:srgbClr>
                </a:solidFill>
                <a:latin typeface="Arial Narrow" panose="020B0606020202030204" pitchFamily="34" charset="0"/>
              </a:rPr>
              <a:t>Istruzione</a:t>
            </a:r>
            <a:r>
              <a:rPr lang="en-GB" sz="2400" b="1" dirty="0" smtClean="0">
                <a:solidFill>
                  <a:srgbClr val="F79646">
                    <a:lumMod val="75000"/>
                  </a:srgbClr>
                </a:solidFill>
                <a:latin typeface="Arial Narrow" panose="020B0606020202030204" pitchFamily="34" charset="0"/>
              </a:rPr>
              <a:t> e </a:t>
            </a:r>
            <a:r>
              <a:rPr lang="en-GB" sz="2400" b="1" dirty="0" err="1" smtClean="0">
                <a:solidFill>
                  <a:srgbClr val="F79646">
                    <a:lumMod val="75000"/>
                  </a:srgbClr>
                </a:solidFill>
                <a:latin typeface="Arial Narrow" panose="020B0606020202030204" pitchFamily="34" charset="0"/>
              </a:rPr>
              <a:t>formazione</a:t>
            </a:r>
            <a:r>
              <a:rPr lang="en-GB" sz="2400" b="1" dirty="0" smtClean="0">
                <a:solidFill>
                  <a:srgbClr val="F79646">
                    <a:lumMod val="75000"/>
                  </a:srgbClr>
                </a:solidFill>
                <a:latin typeface="Arial Narrow" panose="020B0606020202030204" pitchFamily="34" charset="0"/>
              </a:rPr>
              <a:t> </a:t>
            </a:r>
            <a:r>
              <a:rPr lang="en-GB" sz="2400" b="1" dirty="0" err="1" smtClean="0">
                <a:solidFill>
                  <a:srgbClr val="F79646">
                    <a:lumMod val="75000"/>
                  </a:srgbClr>
                </a:solidFill>
                <a:latin typeface="Arial Narrow" panose="020B0606020202030204" pitchFamily="34" charset="0"/>
              </a:rPr>
              <a:t>professionale</a:t>
            </a:r>
            <a:r>
              <a:rPr lang="en-GB" sz="2400" b="1" dirty="0" smtClean="0">
                <a:solidFill>
                  <a:srgbClr val="F79646">
                    <a:lumMod val="75000"/>
                  </a:srgbClr>
                </a:solidFill>
                <a:latin typeface="Arial Narrow" panose="020B0606020202030204" pitchFamily="34" charset="0"/>
              </a:rPr>
              <a:t> in Germania</a:t>
            </a:r>
            <a:endParaRPr lang="en-GB" sz="2400" b="1" dirty="0">
              <a:solidFill>
                <a:srgbClr val="F79646">
                  <a:lumMod val="75000"/>
                </a:srgbClr>
              </a:solidFill>
              <a:latin typeface="Arial Narrow" panose="020B060602020203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5395" y="3068960"/>
            <a:ext cx="1213209" cy="1481456"/>
          </a:xfrm>
          <a:prstGeom prst="rect">
            <a:avLst/>
          </a:prstGeom>
        </p:spPr>
      </p:pic>
      <p:pic>
        <p:nvPicPr>
          <p:cNvPr id="7" name="Grafi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76496" y="5559962"/>
            <a:ext cx="2160000" cy="670776"/>
          </a:xfrm>
          <a:prstGeom prst="rect">
            <a:avLst/>
          </a:prstGeom>
        </p:spPr>
      </p:pic>
      <p:pic>
        <p:nvPicPr>
          <p:cNvPr id="8" name="Grafik 7"/>
          <p:cNvPicPr>
            <a:picLocks noChangeAspect="1"/>
          </p:cNvPicPr>
          <p:nvPr/>
        </p:nvPicPr>
        <p:blipFill rotWithShape="1">
          <a:blip r:embed="rId5" cstate="print">
            <a:extLst>
              <a:ext uri="{28A0092B-C50C-407E-A947-70E740481C1C}">
                <a14:useLocalDpi xmlns:a14="http://schemas.microsoft.com/office/drawing/2010/main" val="0"/>
              </a:ext>
            </a:extLst>
          </a:blip>
          <a:srcRect b="5309"/>
          <a:stretch/>
        </p:blipFill>
        <p:spPr>
          <a:xfrm>
            <a:off x="35496" y="5230278"/>
            <a:ext cx="1620000" cy="1557460"/>
          </a:xfrm>
          <a:prstGeom prst="rect">
            <a:avLst/>
          </a:prstGeom>
        </p:spPr>
      </p:pic>
    </p:spTree>
    <p:extLst>
      <p:ext uri="{BB962C8B-B14F-4D97-AF65-F5344CB8AC3E}">
        <p14:creationId xmlns:p14="http://schemas.microsoft.com/office/powerpoint/2010/main" val="9936099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Line 16"/>
          <p:cNvSpPr>
            <a:spLocks noChangeShapeType="1"/>
          </p:cNvSpPr>
          <p:nvPr/>
        </p:nvSpPr>
        <p:spPr bwMode="auto">
          <a:xfrm flipH="1">
            <a:off x="4422936" y="1405358"/>
            <a:ext cx="29556" cy="5067070"/>
          </a:xfrm>
          <a:prstGeom prst="line">
            <a:avLst/>
          </a:prstGeom>
          <a:noFill/>
          <a:ln w="19050" cap="sq">
            <a:solidFill>
              <a:schemeClr val="tx2">
                <a:lumMod val="75000"/>
              </a:schemeClr>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30" name="Text Box 1"/>
          <p:cNvSpPr txBox="1">
            <a:spLocks noChangeArrowheads="1"/>
          </p:cNvSpPr>
          <p:nvPr/>
        </p:nvSpPr>
        <p:spPr bwMode="auto">
          <a:xfrm>
            <a:off x="1376363" y="1992313"/>
            <a:ext cx="59150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2560" name="Rectangle 24"/>
          <p:cNvSpPr>
            <a:spLocks noChangeArrowheads="1"/>
          </p:cNvSpPr>
          <p:nvPr/>
        </p:nvSpPr>
        <p:spPr bwMode="auto">
          <a:xfrm>
            <a:off x="3340972" y="2674750"/>
            <a:ext cx="2245602" cy="753485"/>
          </a:xfrm>
          <a:prstGeom prst="rect">
            <a:avLst/>
          </a:prstGeom>
          <a:solidFill>
            <a:srgbClr val="D9F5DC"/>
          </a:solidFill>
          <a:ln w="381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Aft>
                <a:spcPts val="200"/>
              </a:spcAft>
              <a:buClrTx/>
              <a:buFontTx/>
              <a:buNone/>
            </a:pPr>
            <a:r>
              <a:rPr lang="en-GB" altLang="de-DE" sz="1400" b="1" dirty="0" err="1" smtClean="0">
                <a:solidFill>
                  <a:schemeClr val="accent1">
                    <a:lumMod val="50000"/>
                  </a:schemeClr>
                </a:solidFill>
                <a:cs typeface="Arial" charset="0"/>
              </a:rPr>
              <a:t>Rendimento</a:t>
            </a:r>
            <a:r>
              <a:rPr lang="en-GB" altLang="de-DE" sz="1400" b="1" dirty="0" smtClean="0">
                <a:solidFill>
                  <a:schemeClr val="accent1">
                    <a:lumMod val="50000"/>
                  </a:schemeClr>
                </a:solidFill>
                <a:cs typeface="Arial" charset="0"/>
              </a:rPr>
              <a:t> </a:t>
            </a:r>
            <a:r>
              <a:rPr lang="en-GB" altLang="de-DE" sz="1400" b="1" dirty="0" err="1" smtClean="0">
                <a:solidFill>
                  <a:schemeClr val="accent1">
                    <a:lumMod val="50000"/>
                  </a:schemeClr>
                </a:solidFill>
                <a:cs typeface="Arial" charset="0"/>
              </a:rPr>
              <a:t>produttivo</a:t>
            </a:r>
            <a:r>
              <a:rPr lang="en-GB" altLang="de-DE" sz="1400" b="1" dirty="0" smtClean="0">
                <a:solidFill>
                  <a:schemeClr val="accent1">
                    <a:lumMod val="50000"/>
                  </a:schemeClr>
                </a:solidFill>
                <a:cs typeface="Arial" charset="0"/>
              </a:rPr>
              <a:t> </a:t>
            </a:r>
            <a:r>
              <a:rPr lang="en-GB" altLang="de-DE" sz="1400" b="1" dirty="0" err="1" smtClean="0">
                <a:solidFill>
                  <a:schemeClr val="accent1">
                    <a:lumMod val="50000"/>
                  </a:schemeClr>
                </a:solidFill>
                <a:cs typeface="Arial" charset="0"/>
              </a:rPr>
              <a:t>durante</a:t>
            </a:r>
            <a:r>
              <a:rPr lang="en-GB" altLang="de-DE" sz="1400" b="1" dirty="0" smtClean="0">
                <a:solidFill>
                  <a:schemeClr val="accent1">
                    <a:lumMod val="50000"/>
                  </a:schemeClr>
                </a:solidFill>
                <a:cs typeface="Arial" charset="0"/>
              </a:rPr>
              <a:t> </a:t>
            </a:r>
            <a:r>
              <a:rPr lang="en-GB" altLang="de-DE" sz="1400" b="1" dirty="0" err="1" smtClean="0">
                <a:solidFill>
                  <a:schemeClr val="accent1">
                    <a:lumMod val="50000"/>
                  </a:schemeClr>
                </a:solidFill>
                <a:cs typeface="Arial" charset="0"/>
              </a:rPr>
              <a:t>il</a:t>
            </a:r>
            <a:r>
              <a:rPr lang="en-GB" altLang="de-DE" sz="1400" b="1" dirty="0" smtClean="0">
                <a:solidFill>
                  <a:schemeClr val="accent1">
                    <a:lumMod val="50000"/>
                  </a:schemeClr>
                </a:solidFill>
                <a:cs typeface="Arial" charset="0"/>
              </a:rPr>
              <a:t> </a:t>
            </a:r>
            <a:r>
              <a:rPr lang="en-GB" altLang="de-DE" sz="1400" b="1" dirty="0" err="1" smtClean="0">
                <a:solidFill>
                  <a:schemeClr val="accent1">
                    <a:lumMod val="50000"/>
                  </a:schemeClr>
                </a:solidFill>
                <a:cs typeface="Arial" charset="0"/>
              </a:rPr>
              <a:t>periodo</a:t>
            </a:r>
            <a:r>
              <a:rPr lang="en-GB" altLang="de-DE" sz="1400" b="1" dirty="0" smtClean="0">
                <a:solidFill>
                  <a:schemeClr val="accent1">
                    <a:lumMod val="50000"/>
                  </a:schemeClr>
                </a:solidFill>
                <a:cs typeface="Arial" charset="0"/>
              </a:rPr>
              <a:t> di </a:t>
            </a:r>
            <a:r>
              <a:rPr lang="en-GB" altLang="de-DE" sz="1400" b="1" dirty="0" err="1" smtClean="0">
                <a:solidFill>
                  <a:schemeClr val="accent1">
                    <a:lumMod val="50000"/>
                  </a:schemeClr>
                </a:solidFill>
                <a:cs typeface="Arial" charset="0"/>
              </a:rPr>
              <a:t>formazione</a:t>
            </a:r>
            <a:r>
              <a:rPr lang="en-GB" altLang="de-DE" sz="1400" b="1" dirty="0" smtClean="0">
                <a:solidFill>
                  <a:schemeClr val="accent1">
                    <a:lumMod val="50000"/>
                  </a:schemeClr>
                </a:solidFill>
                <a:cs typeface="Arial" charset="0"/>
              </a:rPr>
              <a:t> </a:t>
            </a:r>
            <a:endParaRPr lang="en-GB" altLang="de-DE" sz="1400" b="1" dirty="0">
              <a:solidFill>
                <a:schemeClr val="accent1">
                  <a:lumMod val="50000"/>
                </a:schemeClr>
              </a:solidFill>
              <a:cs typeface="Arial" charset="0"/>
            </a:endParaRPr>
          </a:p>
        </p:txBody>
      </p:sp>
      <p:sp>
        <p:nvSpPr>
          <p:cNvPr id="22561" name="Rectangle 25"/>
          <p:cNvSpPr>
            <a:spLocks noChangeArrowheads="1"/>
          </p:cNvSpPr>
          <p:nvPr/>
        </p:nvSpPr>
        <p:spPr bwMode="auto">
          <a:xfrm>
            <a:off x="3338706" y="3530697"/>
            <a:ext cx="2245601" cy="892225"/>
          </a:xfrm>
          <a:prstGeom prst="rect">
            <a:avLst/>
          </a:prstGeom>
          <a:solidFill>
            <a:srgbClr val="D9F5DC"/>
          </a:solidFill>
          <a:ln w="126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200"/>
              </a:spcBef>
              <a:spcAft>
                <a:spcPts val="200"/>
              </a:spcAft>
              <a:buClrTx/>
              <a:buFontTx/>
              <a:buNone/>
            </a:pPr>
            <a:r>
              <a:rPr lang="en-GB" altLang="de-DE" sz="1300" dirty="0" smtClean="0">
                <a:solidFill>
                  <a:schemeClr val="accent1">
                    <a:lumMod val="50000"/>
                  </a:schemeClr>
                </a:solidFill>
                <a:cs typeface="Arial" charset="0"/>
              </a:rPr>
              <a:t>50% </a:t>
            </a:r>
            <a:r>
              <a:rPr lang="en-GB" altLang="de-DE" sz="1300" dirty="0" err="1" smtClean="0">
                <a:solidFill>
                  <a:schemeClr val="accent1">
                    <a:lumMod val="50000"/>
                  </a:schemeClr>
                </a:solidFill>
                <a:cs typeface="Arial" charset="0"/>
              </a:rPr>
              <a:t>attività</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semplici</a:t>
            </a:r>
            <a:r>
              <a:rPr lang="en-GB" altLang="de-DE" sz="1300" dirty="0" smtClean="0">
                <a:solidFill>
                  <a:schemeClr val="accent1">
                    <a:lumMod val="50000"/>
                  </a:schemeClr>
                </a:solidFill>
                <a:cs typeface="Arial" charset="0"/>
              </a:rPr>
              <a:t> </a:t>
            </a:r>
            <a:br>
              <a:rPr lang="en-GB" altLang="de-DE" sz="1300" dirty="0" smtClean="0">
                <a:solidFill>
                  <a:schemeClr val="accent1">
                    <a:lumMod val="50000"/>
                  </a:schemeClr>
                </a:solidFill>
                <a:cs typeface="Arial" charset="0"/>
              </a:rPr>
            </a:br>
            <a:r>
              <a:rPr lang="en-GB" altLang="de-DE" sz="1300" dirty="0" smtClean="0">
                <a:solidFill>
                  <a:schemeClr val="accent1">
                    <a:lumMod val="50000"/>
                  </a:schemeClr>
                </a:solidFill>
                <a:cs typeface="Arial" charset="0"/>
                <a:sym typeface="Wingdings" panose="05000000000000000000" pitchFamily="2" charset="2"/>
              </a:rPr>
              <a:t></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risparmio</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dei</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costi</a:t>
            </a:r>
            <a:r>
              <a:rPr lang="en-GB" altLang="de-DE" sz="1300" dirty="0" smtClean="0">
                <a:solidFill>
                  <a:schemeClr val="accent1">
                    <a:lumMod val="50000"/>
                  </a:schemeClr>
                </a:solidFill>
                <a:cs typeface="Arial" charset="0"/>
              </a:rPr>
              <a:t> per un </a:t>
            </a:r>
            <a:r>
              <a:rPr lang="en-GB" altLang="de-DE" sz="1300" dirty="0" err="1" smtClean="0">
                <a:solidFill>
                  <a:schemeClr val="accent1">
                    <a:lumMod val="50000"/>
                  </a:schemeClr>
                </a:solidFill>
                <a:cs typeface="Arial" charset="0"/>
              </a:rPr>
              <a:t>lavoratore</a:t>
            </a:r>
            <a:r>
              <a:rPr lang="en-GB" altLang="de-DE" sz="1300" dirty="0" smtClean="0">
                <a:solidFill>
                  <a:schemeClr val="accent1">
                    <a:lumMod val="50000"/>
                  </a:schemeClr>
                </a:solidFill>
                <a:cs typeface="Arial" charset="0"/>
              </a:rPr>
              <a:t> non </a:t>
            </a:r>
            <a:r>
              <a:rPr lang="en-GB" altLang="de-DE" sz="1300" dirty="0" err="1" smtClean="0">
                <a:solidFill>
                  <a:schemeClr val="accent1">
                    <a:lumMod val="50000"/>
                  </a:schemeClr>
                </a:solidFill>
                <a:cs typeface="Arial" charset="0"/>
              </a:rPr>
              <a:t>qualificato</a:t>
            </a:r>
            <a:endParaRPr lang="en-GB" altLang="de-DE" sz="1300" dirty="0">
              <a:solidFill>
                <a:schemeClr val="accent1">
                  <a:lumMod val="50000"/>
                </a:schemeClr>
              </a:solidFill>
              <a:cs typeface="Arial" charset="0"/>
            </a:endParaRPr>
          </a:p>
        </p:txBody>
      </p:sp>
      <p:sp>
        <p:nvSpPr>
          <p:cNvPr id="22562" name="Rectangle 26"/>
          <p:cNvSpPr>
            <a:spLocks noChangeArrowheads="1"/>
          </p:cNvSpPr>
          <p:nvPr/>
        </p:nvSpPr>
        <p:spPr bwMode="auto">
          <a:xfrm>
            <a:off x="3338706" y="4525796"/>
            <a:ext cx="2253104" cy="734369"/>
          </a:xfrm>
          <a:prstGeom prst="rect">
            <a:avLst/>
          </a:prstGeom>
          <a:solidFill>
            <a:srgbClr val="D9F5DC"/>
          </a:solidFill>
          <a:ln w="126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smtClean="0">
                <a:solidFill>
                  <a:schemeClr val="accent1">
                    <a:lumMod val="50000"/>
                  </a:schemeClr>
                </a:solidFill>
                <a:cs typeface="Arial" charset="0"/>
              </a:rPr>
              <a:t>47% </a:t>
            </a:r>
            <a:r>
              <a:rPr lang="en-GB" altLang="de-DE" sz="1300" dirty="0" err="1" smtClean="0">
                <a:solidFill>
                  <a:schemeClr val="accent1">
                    <a:lumMod val="50000"/>
                  </a:schemeClr>
                </a:solidFill>
                <a:cs typeface="Arial" charset="0"/>
              </a:rPr>
              <a:t>attività</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specializzate</a:t>
            </a:r>
            <a:r>
              <a:rPr lang="en-GB" altLang="de-DE" sz="1300" dirty="0" smtClean="0">
                <a:solidFill>
                  <a:schemeClr val="accent1">
                    <a:lumMod val="50000"/>
                  </a:schemeClr>
                </a:solidFill>
                <a:cs typeface="Arial" charset="0"/>
              </a:rPr>
              <a:t> </a:t>
            </a:r>
            <a:br>
              <a:rPr lang="en-GB" altLang="de-DE" sz="1300" dirty="0" smtClean="0">
                <a:solidFill>
                  <a:schemeClr val="accent1">
                    <a:lumMod val="50000"/>
                  </a:schemeClr>
                </a:solidFill>
                <a:cs typeface="Arial" charset="0"/>
              </a:rPr>
            </a:br>
            <a:r>
              <a:rPr lang="en-GB" altLang="de-DE" sz="1300" dirty="0" smtClean="0">
                <a:solidFill>
                  <a:schemeClr val="accent1">
                    <a:lumMod val="50000"/>
                  </a:schemeClr>
                </a:solidFill>
                <a:cs typeface="Arial" charset="0"/>
                <a:sym typeface="Wingdings" panose="05000000000000000000" pitchFamily="2" charset="2"/>
              </a:rPr>
              <a:t></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risparmio</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dei</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costi</a:t>
            </a:r>
            <a:r>
              <a:rPr lang="en-GB" altLang="de-DE" sz="1300" dirty="0" smtClean="0">
                <a:solidFill>
                  <a:schemeClr val="accent1">
                    <a:lumMod val="50000"/>
                  </a:schemeClr>
                </a:solidFill>
                <a:cs typeface="Arial" charset="0"/>
              </a:rPr>
              <a:t> per un </a:t>
            </a:r>
            <a:r>
              <a:rPr lang="en-GB" altLang="de-DE" sz="1300" dirty="0" err="1" smtClean="0">
                <a:solidFill>
                  <a:schemeClr val="accent1">
                    <a:lumMod val="50000"/>
                  </a:schemeClr>
                </a:solidFill>
                <a:cs typeface="Arial" charset="0"/>
              </a:rPr>
              <a:t>lavoratore</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qualificato</a:t>
            </a:r>
            <a:endParaRPr lang="en-GB" altLang="de-DE" sz="1300" dirty="0">
              <a:solidFill>
                <a:schemeClr val="accent1">
                  <a:lumMod val="50000"/>
                </a:schemeClr>
              </a:solidFill>
              <a:cs typeface="Arial" charset="0"/>
            </a:endParaRPr>
          </a:p>
        </p:txBody>
      </p:sp>
      <p:sp>
        <p:nvSpPr>
          <p:cNvPr id="23588" name="Rectangle 36"/>
          <p:cNvSpPr>
            <a:spLocks noChangeArrowheads="1"/>
          </p:cNvSpPr>
          <p:nvPr/>
        </p:nvSpPr>
        <p:spPr bwMode="auto">
          <a:xfrm>
            <a:off x="3131840" y="749303"/>
            <a:ext cx="2689678" cy="710717"/>
          </a:xfrm>
          <a:prstGeom prst="rect">
            <a:avLst/>
          </a:prstGeom>
          <a:solidFill>
            <a:srgbClr val="D9F5DC"/>
          </a:solidFill>
          <a:ln w="9360" cap="sq">
            <a:solidFill>
              <a:srgbClr val="000000"/>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1250"/>
              </a:spcBef>
              <a:buClrTx/>
              <a:buFontTx/>
              <a:buNone/>
            </a:pPr>
            <a:r>
              <a:rPr lang="en-GB" altLang="de-DE" sz="2000" b="1" dirty="0" err="1" smtClean="0">
                <a:solidFill>
                  <a:schemeClr val="tx2">
                    <a:lumMod val="50000"/>
                  </a:schemeClr>
                </a:solidFill>
                <a:cs typeface="Arial" charset="0"/>
              </a:rPr>
              <a:t>Ricavi</a:t>
            </a:r>
            <a:endParaRPr lang="en-GB" altLang="de-DE" sz="2000" b="1" dirty="0">
              <a:solidFill>
                <a:schemeClr val="tx2">
                  <a:lumMod val="50000"/>
                </a:schemeClr>
              </a:solidFill>
              <a:cs typeface="Arial" charset="0"/>
            </a:endParaRPr>
          </a:p>
        </p:txBody>
      </p:sp>
      <p:sp>
        <p:nvSpPr>
          <p:cNvPr id="43" name="Textfeld 42"/>
          <p:cNvSpPr txBox="1"/>
          <p:nvPr/>
        </p:nvSpPr>
        <p:spPr>
          <a:xfrm>
            <a:off x="-7937" y="52243"/>
            <a:ext cx="5804073" cy="430887"/>
          </a:xfrm>
          <a:prstGeom prst="rect">
            <a:avLst/>
          </a:prstGeom>
          <a:noFill/>
        </p:spPr>
        <p:txBody>
          <a:bodyPr wrap="square" rtlCol="0">
            <a:spAutoFit/>
          </a:bodyPr>
          <a:lstStyle/>
          <a:p>
            <a:r>
              <a:rPr lang="de-DE" sz="2200" b="1" dirty="0" smtClean="0">
                <a:solidFill>
                  <a:schemeClr val="bg1"/>
                </a:solidFill>
              </a:rPr>
              <a:t>2.b </a:t>
            </a:r>
            <a:r>
              <a:rPr lang="de-DE" sz="2200" b="1" dirty="0" err="1" smtClean="0">
                <a:solidFill>
                  <a:schemeClr val="bg1"/>
                </a:solidFill>
              </a:rPr>
              <a:t>Che</a:t>
            </a:r>
            <a:r>
              <a:rPr lang="de-DE" sz="2200" b="1" dirty="0" smtClean="0">
                <a:solidFill>
                  <a:schemeClr val="bg1"/>
                </a:solidFill>
              </a:rPr>
              <a:t> </a:t>
            </a:r>
            <a:r>
              <a:rPr lang="de-DE" sz="2200" b="1" dirty="0" err="1" smtClean="0">
                <a:solidFill>
                  <a:schemeClr val="bg1"/>
                </a:solidFill>
              </a:rPr>
              <a:t>cosa</a:t>
            </a:r>
            <a:r>
              <a:rPr lang="de-DE" sz="2200" b="1" dirty="0" smtClean="0">
                <a:solidFill>
                  <a:schemeClr val="bg1"/>
                </a:solidFill>
              </a:rPr>
              <a:t> </a:t>
            </a:r>
            <a:r>
              <a:rPr lang="de-DE" sz="2200" b="1" dirty="0" err="1" smtClean="0">
                <a:solidFill>
                  <a:schemeClr val="bg1"/>
                </a:solidFill>
              </a:rPr>
              <a:t>produce</a:t>
            </a:r>
            <a:r>
              <a:rPr lang="de-DE" sz="2200" b="1" dirty="0" smtClean="0">
                <a:solidFill>
                  <a:schemeClr val="bg1"/>
                </a:solidFill>
              </a:rPr>
              <a:t> </a:t>
            </a:r>
            <a:r>
              <a:rPr lang="de-DE" sz="2200" b="1" dirty="0" err="1" smtClean="0">
                <a:solidFill>
                  <a:schemeClr val="bg1"/>
                </a:solidFill>
              </a:rPr>
              <a:t>ricavi</a:t>
            </a:r>
            <a:r>
              <a:rPr lang="de-DE" sz="2200" b="1" dirty="0" smtClean="0">
                <a:solidFill>
                  <a:schemeClr val="bg1"/>
                </a:solidFill>
              </a:rPr>
              <a:t>?</a:t>
            </a:r>
            <a:endParaRPr lang="de-DE" sz="2200" b="1" dirty="0">
              <a:solidFill>
                <a:schemeClr val="tx1">
                  <a:lumMod val="75000"/>
                  <a:lumOff val="25000"/>
                </a:schemeClr>
              </a:solidFill>
            </a:endParaRPr>
          </a:p>
        </p:txBody>
      </p:sp>
      <p:sp>
        <p:nvSpPr>
          <p:cNvPr id="40" name="Rectangle 26"/>
          <p:cNvSpPr>
            <a:spLocks noChangeArrowheads="1"/>
          </p:cNvSpPr>
          <p:nvPr/>
        </p:nvSpPr>
        <p:spPr bwMode="auto">
          <a:xfrm>
            <a:off x="3338706" y="5364095"/>
            <a:ext cx="2245601" cy="562352"/>
          </a:xfrm>
          <a:prstGeom prst="rect">
            <a:avLst/>
          </a:prstGeom>
          <a:solidFill>
            <a:srgbClr val="D9F5DC"/>
          </a:solidFill>
          <a:ln w="126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smtClean="0">
                <a:solidFill>
                  <a:schemeClr val="accent1">
                    <a:lumMod val="50000"/>
                  </a:schemeClr>
                </a:solidFill>
                <a:cs typeface="Arial" charset="0"/>
              </a:rPr>
              <a:t>~ 1,5 % </a:t>
            </a:r>
            <a:r>
              <a:rPr lang="en-GB" altLang="de-DE" sz="1300" dirty="0" err="1" smtClean="0">
                <a:solidFill>
                  <a:schemeClr val="accent1">
                    <a:lumMod val="50000"/>
                  </a:schemeClr>
                </a:solidFill>
                <a:cs typeface="Arial" charset="0"/>
              </a:rPr>
              <a:t>contributi</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produttivi</a:t>
            </a:r>
            <a:r>
              <a:rPr lang="en-GB" altLang="de-DE" sz="1300" dirty="0" smtClean="0">
                <a:solidFill>
                  <a:schemeClr val="accent1">
                    <a:lumMod val="50000"/>
                  </a:schemeClr>
                </a:solidFill>
                <a:cs typeface="Arial" charset="0"/>
              </a:rPr>
              <a:t> in </a:t>
            </a:r>
            <a:r>
              <a:rPr lang="en-GB" altLang="de-DE" sz="1300" dirty="0" err="1" smtClean="0">
                <a:solidFill>
                  <a:schemeClr val="accent1">
                    <a:lumMod val="50000"/>
                  </a:schemeClr>
                </a:solidFill>
                <a:cs typeface="Arial" charset="0"/>
              </a:rPr>
              <a:t>laboratorio</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didattico</a:t>
            </a:r>
            <a:endParaRPr lang="en-GB" altLang="de-DE" sz="1300" dirty="0">
              <a:solidFill>
                <a:schemeClr val="accent1">
                  <a:lumMod val="50000"/>
                </a:schemeClr>
              </a:solidFill>
              <a:cs typeface="Arial" charset="0"/>
            </a:endParaRPr>
          </a:p>
        </p:txBody>
      </p:sp>
      <p:sp>
        <p:nvSpPr>
          <p:cNvPr id="41" name="Rectangle 26"/>
          <p:cNvSpPr>
            <a:spLocks noChangeArrowheads="1"/>
          </p:cNvSpPr>
          <p:nvPr/>
        </p:nvSpPr>
        <p:spPr bwMode="auto">
          <a:xfrm>
            <a:off x="3346209" y="6035000"/>
            <a:ext cx="2245601" cy="562352"/>
          </a:xfrm>
          <a:prstGeom prst="rect">
            <a:avLst/>
          </a:prstGeom>
          <a:solidFill>
            <a:srgbClr val="D9F5DC"/>
          </a:solidFill>
          <a:ln w="126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smtClean="0">
                <a:solidFill>
                  <a:schemeClr val="accent1">
                    <a:lumMod val="50000"/>
                  </a:schemeClr>
                </a:solidFill>
                <a:cs typeface="Arial" charset="0"/>
              </a:rPr>
              <a:t> ~1,5 % </a:t>
            </a:r>
            <a:r>
              <a:rPr lang="en-GB" altLang="de-DE" sz="1300" dirty="0" err="1" smtClean="0">
                <a:solidFill>
                  <a:schemeClr val="accent1">
                    <a:lumMod val="50000"/>
                  </a:schemeClr>
                </a:solidFill>
                <a:cs typeface="Arial" charset="0"/>
              </a:rPr>
              <a:t>eventuali</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sovvenzioni</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Stato</a:t>
            </a:r>
            <a:r>
              <a:rPr lang="en-GB" altLang="de-DE" sz="1300" dirty="0" smtClean="0">
                <a:solidFill>
                  <a:schemeClr val="accent1">
                    <a:lumMod val="50000"/>
                  </a:schemeClr>
                </a:solidFill>
                <a:cs typeface="Arial" charset="0"/>
              </a:rPr>
              <a:t>, FSE/BA* o </a:t>
            </a:r>
            <a:r>
              <a:rPr lang="en-GB" altLang="de-DE" sz="1300" dirty="0" err="1" smtClean="0">
                <a:solidFill>
                  <a:schemeClr val="accent1">
                    <a:lumMod val="50000"/>
                  </a:schemeClr>
                </a:solidFill>
                <a:cs typeface="Arial" charset="0"/>
              </a:rPr>
              <a:t>altri</a:t>
            </a:r>
            <a:r>
              <a:rPr lang="en-GB" altLang="de-DE" sz="1300" dirty="0" smtClean="0">
                <a:solidFill>
                  <a:schemeClr val="accent1">
                    <a:lumMod val="50000"/>
                  </a:schemeClr>
                </a:solidFill>
                <a:cs typeface="Arial" charset="0"/>
              </a:rPr>
              <a:t>)</a:t>
            </a:r>
            <a:endParaRPr lang="en-GB" altLang="de-DE" sz="1300" dirty="0">
              <a:solidFill>
                <a:schemeClr val="accent1">
                  <a:lumMod val="50000"/>
                </a:schemeClr>
              </a:solidFill>
              <a:cs typeface="Arial" charset="0"/>
            </a:endParaRPr>
          </a:p>
        </p:txBody>
      </p:sp>
      <p:sp>
        <p:nvSpPr>
          <p:cNvPr id="3" name="Textfeld 2"/>
          <p:cNvSpPr txBox="1"/>
          <p:nvPr/>
        </p:nvSpPr>
        <p:spPr>
          <a:xfrm>
            <a:off x="-36512" y="6536367"/>
            <a:ext cx="3528392" cy="246221"/>
          </a:xfrm>
          <a:prstGeom prst="rect">
            <a:avLst/>
          </a:prstGeom>
          <a:noFill/>
        </p:spPr>
        <p:txBody>
          <a:bodyPr wrap="square" rtlCol="0">
            <a:spAutoFit/>
          </a:bodyPr>
          <a:lstStyle/>
          <a:p>
            <a:r>
              <a:rPr lang="de-DE" sz="1000" dirty="0" smtClean="0"/>
              <a:t> * </a:t>
            </a:r>
            <a:r>
              <a:rPr lang="de-DE" sz="1000" dirty="0" err="1" smtClean="0"/>
              <a:t>Fondo</a:t>
            </a:r>
            <a:r>
              <a:rPr lang="de-DE" sz="1000" dirty="0" smtClean="0"/>
              <a:t> </a:t>
            </a:r>
            <a:r>
              <a:rPr lang="de-DE" sz="1000" dirty="0" err="1" smtClean="0"/>
              <a:t>Sociale</a:t>
            </a:r>
            <a:r>
              <a:rPr lang="de-DE" sz="1000" dirty="0" smtClean="0"/>
              <a:t> </a:t>
            </a:r>
            <a:r>
              <a:rPr lang="de-DE" sz="1000" dirty="0" err="1" smtClean="0"/>
              <a:t>Europeo</a:t>
            </a:r>
            <a:r>
              <a:rPr lang="de-DE" sz="1000" dirty="0" smtClean="0"/>
              <a:t>, </a:t>
            </a:r>
            <a:r>
              <a:rPr lang="de-DE" sz="1000" dirty="0" err="1" smtClean="0"/>
              <a:t>Agenzia</a:t>
            </a:r>
            <a:r>
              <a:rPr lang="de-DE" sz="1000" dirty="0" smtClean="0"/>
              <a:t> </a:t>
            </a:r>
            <a:r>
              <a:rPr lang="de-DE" sz="1000" dirty="0" err="1" smtClean="0"/>
              <a:t>Federale</a:t>
            </a:r>
            <a:r>
              <a:rPr lang="de-DE" sz="1000" dirty="0" smtClean="0"/>
              <a:t> per </a:t>
            </a:r>
            <a:r>
              <a:rPr lang="de-DE" sz="1000" dirty="0" err="1" smtClean="0"/>
              <a:t>il</a:t>
            </a:r>
            <a:r>
              <a:rPr lang="de-DE" sz="1000" dirty="0" smtClean="0"/>
              <a:t> </a:t>
            </a:r>
            <a:r>
              <a:rPr lang="de-DE" sz="1000" dirty="0" err="1" smtClean="0"/>
              <a:t>Lavoro</a:t>
            </a:r>
            <a:endParaRPr lang="de-DE" sz="1000" dirty="0"/>
          </a:p>
        </p:txBody>
      </p:sp>
      <p:sp>
        <p:nvSpPr>
          <p:cNvPr id="49" name="Rectangle 23"/>
          <p:cNvSpPr>
            <a:spLocks noChangeArrowheads="1"/>
          </p:cNvSpPr>
          <p:nvPr/>
        </p:nvSpPr>
        <p:spPr bwMode="auto">
          <a:xfrm>
            <a:off x="3340972" y="1836186"/>
            <a:ext cx="2245602" cy="608319"/>
          </a:xfrm>
          <a:prstGeom prst="rect">
            <a:avLst/>
          </a:prstGeom>
          <a:solidFill>
            <a:srgbClr val="D9F5DC"/>
          </a:solidFill>
          <a:ln w="38100" cap="sq">
            <a:solidFill>
              <a:srgbClr val="348C38"/>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75"/>
              </a:spcBef>
              <a:spcAft>
                <a:spcPts val="200"/>
              </a:spcAft>
              <a:buClrTx/>
              <a:buFontTx/>
              <a:buNone/>
            </a:pPr>
            <a:r>
              <a:rPr lang="en-GB" altLang="de-DE" sz="1400" b="1" dirty="0" smtClean="0">
                <a:solidFill>
                  <a:schemeClr val="accent1">
                    <a:lumMod val="50000"/>
                  </a:schemeClr>
                </a:solidFill>
                <a:cs typeface="Arial" charset="0"/>
              </a:rPr>
              <a:t>Durante la </a:t>
            </a:r>
            <a:r>
              <a:rPr lang="en-GB" altLang="de-DE" sz="1400" b="1" dirty="0" err="1" smtClean="0">
                <a:solidFill>
                  <a:schemeClr val="accent1">
                    <a:lumMod val="50000"/>
                  </a:schemeClr>
                </a:solidFill>
                <a:cs typeface="Arial" charset="0"/>
              </a:rPr>
              <a:t>formazione</a:t>
            </a:r>
            <a:r>
              <a:rPr lang="en-GB" altLang="de-DE" sz="1400" b="1" dirty="0" smtClean="0">
                <a:solidFill>
                  <a:schemeClr val="accent1">
                    <a:lumMod val="50000"/>
                  </a:schemeClr>
                </a:solidFill>
                <a:cs typeface="Arial" charset="0"/>
              </a:rPr>
              <a:t/>
            </a:r>
            <a:br>
              <a:rPr lang="en-GB" altLang="de-DE" sz="1400" b="1" dirty="0" smtClean="0">
                <a:solidFill>
                  <a:schemeClr val="accent1">
                    <a:lumMod val="50000"/>
                  </a:schemeClr>
                </a:solidFill>
                <a:cs typeface="Arial" charset="0"/>
              </a:rPr>
            </a:br>
            <a:r>
              <a:rPr lang="en-GB" altLang="de-DE" sz="1400" b="1" dirty="0" smtClean="0">
                <a:solidFill>
                  <a:schemeClr val="accent1">
                    <a:lumMod val="50000"/>
                  </a:schemeClr>
                </a:solidFill>
                <a:cs typeface="Arial" charset="0"/>
              </a:rPr>
              <a:t>(in breve tempo)</a:t>
            </a:r>
            <a:endParaRPr lang="en-GB" altLang="de-DE" sz="1400" b="1" dirty="0">
              <a:solidFill>
                <a:schemeClr val="accent1">
                  <a:lumMod val="50000"/>
                </a:schemeClr>
              </a:solidFill>
              <a:cs typeface="Arial" charset="0"/>
            </a:endParaRPr>
          </a:p>
        </p:txBody>
      </p:sp>
      <p:sp>
        <p:nvSpPr>
          <p:cNvPr id="14" name="Textfeld 13"/>
          <p:cNvSpPr txBox="1"/>
          <p:nvPr/>
        </p:nvSpPr>
        <p:spPr>
          <a:xfrm>
            <a:off x="6075590" y="5825463"/>
            <a:ext cx="2321699" cy="923330"/>
          </a:xfrm>
          <a:prstGeom prst="rect">
            <a:avLst/>
          </a:prstGeom>
          <a:noFill/>
        </p:spPr>
        <p:txBody>
          <a:bodyPr wrap="square" rtlCol="0">
            <a:spAutoFit/>
          </a:bodyPr>
          <a:lstStyle/>
          <a:p>
            <a:r>
              <a:rPr lang="de-DE" sz="900" dirty="0" err="1" smtClean="0"/>
              <a:t>Fonte</a:t>
            </a:r>
            <a:r>
              <a:rPr lang="de-DE" sz="900" dirty="0" smtClean="0"/>
              <a:t>:  </a:t>
            </a:r>
            <a:br>
              <a:rPr lang="de-DE" sz="900" dirty="0" smtClean="0"/>
            </a:br>
            <a:r>
              <a:rPr lang="de-DE" sz="900" dirty="0" err="1"/>
              <a:t>Wenzelmann</a:t>
            </a:r>
            <a:r>
              <a:rPr lang="de-DE" sz="900" dirty="0"/>
              <a:t>, Felix; Jansen, Anika; Schönfeld, Gudrun; Pfeifer, </a:t>
            </a:r>
            <a:r>
              <a:rPr lang="de-DE" sz="900" dirty="0" smtClean="0"/>
              <a:t>Harald: Kosten </a:t>
            </a:r>
            <a:r>
              <a:rPr lang="de-DE" sz="900" dirty="0"/>
              <a:t>und Nutzen der dualen Ausbildung aus Sicht der Betriebe. Ergebnisse der fünften </a:t>
            </a:r>
            <a:r>
              <a:rPr lang="de-DE" sz="900" dirty="0" smtClean="0"/>
              <a:t>BIBB-Kosten-Nutzen-Erhebung, 2016.</a:t>
            </a:r>
            <a:endParaRPr lang="de-DE" dirty="0"/>
          </a:p>
        </p:txBody>
      </p:sp>
      <p:pic>
        <p:nvPicPr>
          <p:cNvPr id="15" name="Grafik 14"/>
          <p:cNvPicPr>
            <a:picLocks noChangeAspect="1"/>
          </p:cNvPicPr>
          <p:nvPr/>
        </p:nvPicPr>
        <p:blipFill>
          <a:blip r:embed="rId3"/>
          <a:stretch>
            <a:fillRect/>
          </a:stretch>
        </p:blipFill>
        <p:spPr>
          <a:xfrm>
            <a:off x="8381195" y="5816629"/>
            <a:ext cx="684107" cy="928828"/>
          </a:xfrm>
          <a:prstGeom prst="rect">
            <a:avLst/>
          </a:prstGeom>
        </p:spPr>
      </p:pic>
    </p:spTree>
    <p:extLst>
      <p:ext uri="{BB962C8B-B14F-4D97-AF65-F5344CB8AC3E}">
        <p14:creationId xmlns:p14="http://schemas.microsoft.com/office/powerpoint/2010/main" val="131731359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8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56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56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56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22560" grpId="0" animBg="1"/>
      <p:bldP spid="22561" grpId="0" animBg="1"/>
      <p:bldP spid="22562" grpId="0" animBg="1"/>
      <p:bldP spid="23588" grpId="0" animBg="1"/>
      <p:bldP spid="40" grpId="0" animBg="1"/>
      <p:bldP spid="41" grpId="0" animBg="1"/>
      <p:bldP spid="4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23528" y="2060848"/>
            <a:ext cx="8640960" cy="2985433"/>
          </a:xfrm>
          <a:prstGeom prst="rect">
            <a:avLst/>
          </a:prstGeom>
        </p:spPr>
        <p:txBody>
          <a:bodyPr wrap="square">
            <a:spAutoFit/>
          </a:bodyPr>
          <a:lstStyle/>
          <a:p>
            <a:pPr>
              <a:tabLst>
                <a:tab pos="360363" algn="l"/>
              </a:tabLst>
            </a:pPr>
            <a:r>
              <a:rPr lang="en-GB" sz="2800" b="1" dirty="0" smtClean="0">
                <a:solidFill>
                  <a:schemeClr val="tx1">
                    <a:lumMod val="65000"/>
                    <a:lumOff val="35000"/>
                  </a:schemeClr>
                </a:solidFill>
              </a:rPr>
              <a:t>3. </a:t>
            </a:r>
            <a:r>
              <a:rPr lang="en-GB" sz="2800" b="1" dirty="0" err="1" smtClean="0">
                <a:solidFill>
                  <a:schemeClr val="tx1">
                    <a:lumMod val="65000"/>
                    <a:lumOff val="35000"/>
                  </a:schemeClr>
                </a:solidFill>
              </a:rPr>
              <a:t>Quanto</a:t>
            </a:r>
            <a:r>
              <a:rPr lang="en-GB" sz="2800" b="1" dirty="0" smtClean="0">
                <a:solidFill>
                  <a:schemeClr val="tx1">
                    <a:lumMod val="65000"/>
                    <a:lumOff val="35000"/>
                  </a:schemeClr>
                </a:solidFill>
              </a:rPr>
              <a:t> costa la </a:t>
            </a:r>
            <a:r>
              <a:rPr lang="en-GB" sz="2800" b="1" dirty="0" err="1" smtClean="0">
                <a:solidFill>
                  <a:schemeClr val="tx1">
                    <a:lumMod val="65000"/>
                    <a:lumOff val="35000"/>
                  </a:schemeClr>
                </a:solidFill>
              </a:rPr>
              <a:t>formazione</a:t>
            </a:r>
            <a:r>
              <a:rPr lang="en-GB" sz="2800" b="1" dirty="0" smtClean="0">
                <a:solidFill>
                  <a:schemeClr val="tx1">
                    <a:lumMod val="65000"/>
                    <a:lumOff val="35000"/>
                  </a:schemeClr>
                </a:solidFill>
              </a:rPr>
              <a:t>?</a:t>
            </a:r>
          </a:p>
          <a:p>
            <a:pPr>
              <a:tabLst>
                <a:tab pos="360363" algn="l"/>
              </a:tabLst>
            </a:pPr>
            <a:r>
              <a:rPr lang="en-GB" sz="2800" b="1" dirty="0">
                <a:solidFill>
                  <a:schemeClr val="tx1">
                    <a:lumMod val="65000"/>
                    <a:lumOff val="35000"/>
                  </a:schemeClr>
                </a:solidFill>
              </a:rPr>
              <a:t> </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Quali</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benefici</a:t>
            </a:r>
            <a:r>
              <a:rPr lang="en-GB" sz="2800" b="1" dirty="0" smtClean="0">
                <a:solidFill>
                  <a:schemeClr val="tx1">
                    <a:lumMod val="65000"/>
                    <a:lumOff val="35000"/>
                  </a:schemeClr>
                </a:solidFill>
              </a:rPr>
              <a:t> genera?</a:t>
            </a:r>
          </a:p>
          <a:p>
            <a:endParaRPr lang="en-GB" sz="1000" b="1" dirty="0" smtClean="0">
              <a:solidFill>
                <a:schemeClr val="tx1">
                  <a:lumMod val="65000"/>
                  <a:lumOff val="35000"/>
                </a:schemeClr>
              </a:solidFill>
            </a:endParaRPr>
          </a:p>
          <a:p>
            <a:pPr>
              <a:spcAft>
                <a:spcPts val="300"/>
              </a:spcAft>
              <a:tabLst>
                <a:tab pos="360363" algn="l"/>
                <a:tab pos="719138" algn="l"/>
              </a:tabLst>
            </a:pPr>
            <a:r>
              <a:rPr lang="en-GB" sz="2800" dirty="0" smtClean="0">
                <a:solidFill>
                  <a:schemeClr val="tx1">
                    <a:lumMod val="65000"/>
                    <a:lumOff val="35000"/>
                  </a:schemeClr>
                </a:solidFill>
              </a:rPr>
              <a:t>	a</a:t>
            </a:r>
            <a:r>
              <a:rPr lang="en-GB" sz="2800" dirty="0">
                <a:solidFill>
                  <a:schemeClr val="tx1">
                    <a:lumMod val="65000"/>
                    <a:lumOff val="35000"/>
                  </a:schemeClr>
                </a:solidFill>
              </a:rPr>
              <a:t>) </a:t>
            </a:r>
            <a:r>
              <a:rPr lang="en-GB" sz="2800" dirty="0" err="1" smtClean="0">
                <a:solidFill>
                  <a:schemeClr val="tx1">
                    <a:lumMod val="65000"/>
                    <a:lumOff val="35000"/>
                  </a:schemeClr>
                </a:solidFill>
              </a:rPr>
              <a:t>Quanto</a:t>
            </a:r>
            <a:r>
              <a:rPr lang="en-GB" sz="2800" dirty="0" smtClean="0">
                <a:solidFill>
                  <a:schemeClr val="tx1">
                    <a:lumMod val="65000"/>
                    <a:lumOff val="35000"/>
                  </a:schemeClr>
                </a:solidFill>
              </a:rPr>
              <a:t> costa in media </a:t>
            </a:r>
            <a:r>
              <a:rPr lang="en-GB" sz="2800" dirty="0" err="1" smtClean="0">
                <a:solidFill>
                  <a:schemeClr val="tx1">
                    <a:lumMod val="65000"/>
                    <a:lumOff val="35000"/>
                  </a:schemeClr>
                </a:solidFill>
              </a:rPr>
              <a:t>una</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formazione</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triennale</a:t>
            </a:r>
            <a:r>
              <a:rPr lang="en-GB" sz="2800" dirty="0" smtClean="0">
                <a:solidFill>
                  <a:schemeClr val="tx1">
                    <a:lumMod val="65000"/>
                    <a:lumOff val="35000"/>
                  </a:schemeClr>
                </a:solidFill>
              </a:rPr>
              <a:t>?</a:t>
            </a:r>
            <a:endParaRPr lang="en-GB" sz="2800" dirty="0">
              <a:solidFill>
                <a:schemeClr val="tx1">
                  <a:lumMod val="65000"/>
                  <a:lumOff val="35000"/>
                </a:schemeClr>
              </a:solidFill>
            </a:endParaRPr>
          </a:p>
          <a:p>
            <a:pPr>
              <a:spcAft>
                <a:spcPts val="300"/>
              </a:spcAft>
              <a:tabLst>
                <a:tab pos="273050" algn="l"/>
                <a:tab pos="360363" algn="l"/>
              </a:tabLst>
            </a:pPr>
            <a:r>
              <a:rPr lang="en-GB" sz="2800" dirty="0">
                <a:solidFill>
                  <a:schemeClr val="tx1">
                    <a:lumMod val="65000"/>
                    <a:lumOff val="35000"/>
                  </a:schemeClr>
                </a:solidFill>
              </a:rPr>
              <a:t>		b) </a:t>
            </a:r>
            <a:r>
              <a:rPr lang="en-GB" sz="2800" dirty="0" err="1" smtClean="0">
                <a:solidFill>
                  <a:schemeClr val="tx1">
                    <a:lumMod val="65000"/>
                    <a:lumOff val="35000"/>
                  </a:schemeClr>
                </a:solidFill>
              </a:rPr>
              <a:t>Quanto</a:t>
            </a:r>
            <a:r>
              <a:rPr lang="en-GB" sz="2800" dirty="0" smtClean="0">
                <a:solidFill>
                  <a:schemeClr val="tx1">
                    <a:lumMod val="65000"/>
                    <a:lumOff val="35000"/>
                  </a:schemeClr>
                </a:solidFill>
              </a:rPr>
              <a:t> costa </a:t>
            </a:r>
            <a:r>
              <a:rPr lang="en-GB" sz="2800" dirty="0" err="1" smtClean="0">
                <a:solidFill>
                  <a:schemeClr val="tx1">
                    <a:lumMod val="65000"/>
                    <a:lumOff val="35000"/>
                  </a:schemeClr>
                </a:solidFill>
              </a:rPr>
              <a:t>all’anno</a:t>
            </a:r>
            <a:r>
              <a:rPr lang="en-GB" sz="2800" dirty="0" smtClean="0">
                <a:solidFill>
                  <a:schemeClr val="tx1">
                    <a:lumMod val="65000"/>
                    <a:lumOff val="35000"/>
                  </a:schemeClr>
                </a:solidFill>
              </a:rPr>
              <a:t> un </a:t>
            </a:r>
            <a:r>
              <a:rPr lang="en-GB" sz="2800" dirty="0" err="1" smtClean="0">
                <a:solidFill>
                  <a:schemeClr val="tx1">
                    <a:lumMod val="65000"/>
                    <a:lumOff val="35000"/>
                  </a:schemeClr>
                </a:solidFill>
              </a:rPr>
              <a:t>apprendista</a:t>
            </a:r>
            <a:r>
              <a:rPr lang="en-GB" sz="2800" dirty="0" smtClean="0">
                <a:solidFill>
                  <a:schemeClr val="tx1">
                    <a:lumMod val="65000"/>
                    <a:lumOff val="35000"/>
                  </a:schemeClr>
                </a:solidFill>
              </a:rPr>
              <a:t>?</a:t>
            </a:r>
            <a:endParaRPr lang="en-GB" sz="2800" dirty="0">
              <a:solidFill>
                <a:schemeClr val="tx1">
                  <a:lumMod val="65000"/>
                  <a:lumOff val="35000"/>
                </a:schemeClr>
              </a:solidFill>
            </a:endParaRPr>
          </a:p>
          <a:p>
            <a:pPr>
              <a:spcAft>
                <a:spcPts val="600"/>
              </a:spcAft>
              <a:tabLst>
                <a:tab pos="273050" algn="l"/>
                <a:tab pos="360363" algn="l"/>
                <a:tab pos="719138" algn="l"/>
              </a:tabLst>
            </a:pPr>
            <a:r>
              <a:rPr lang="en-GB" sz="2800" dirty="0">
                <a:solidFill>
                  <a:schemeClr val="tx1">
                    <a:lumMod val="65000"/>
                    <a:lumOff val="35000"/>
                  </a:schemeClr>
                </a:solidFill>
              </a:rPr>
              <a:t>		c) </a:t>
            </a:r>
            <a:r>
              <a:rPr lang="en-GB" sz="2800" dirty="0" err="1" smtClean="0">
                <a:solidFill>
                  <a:schemeClr val="tx1">
                    <a:lumMod val="65000"/>
                    <a:lumOff val="35000"/>
                  </a:schemeClr>
                </a:solidFill>
              </a:rPr>
              <a:t>Quali</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sono</a:t>
            </a:r>
            <a:r>
              <a:rPr lang="en-GB" sz="2800" dirty="0" smtClean="0">
                <a:solidFill>
                  <a:schemeClr val="tx1">
                    <a:lumMod val="65000"/>
                    <a:lumOff val="35000"/>
                  </a:schemeClr>
                </a:solidFill>
              </a:rPr>
              <a:t> </a:t>
            </a:r>
            <a:r>
              <a:rPr lang="en-GB" sz="2800" dirty="0">
                <a:solidFill>
                  <a:schemeClr val="tx1">
                    <a:lumMod val="65000"/>
                    <a:lumOff val="35000"/>
                  </a:schemeClr>
                </a:solidFill>
              </a:rPr>
              <a:t>i</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benefici</a:t>
            </a:r>
            <a:r>
              <a:rPr lang="en-GB" sz="2800" dirty="0" smtClean="0">
                <a:solidFill>
                  <a:schemeClr val="tx1">
                    <a:lumMod val="65000"/>
                    <a:lumOff val="35000"/>
                  </a:schemeClr>
                </a:solidFill>
              </a:rPr>
              <a:t> a </a:t>
            </a:r>
            <a:r>
              <a:rPr lang="en-GB" sz="2800" dirty="0" err="1" smtClean="0">
                <a:solidFill>
                  <a:schemeClr val="tx1">
                    <a:lumMod val="65000"/>
                    <a:lumOff val="35000"/>
                  </a:schemeClr>
                </a:solidFill>
              </a:rPr>
              <a:t>lungo</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termine</a:t>
            </a:r>
            <a:r>
              <a:rPr lang="en-GB" sz="2800" dirty="0" smtClean="0">
                <a:solidFill>
                  <a:schemeClr val="tx1">
                    <a:lumMod val="65000"/>
                    <a:lumOff val="35000"/>
                  </a:schemeClr>
                </a:solidFill>
              </a:rPr>
              <a:t>?</a:t>
            </a:r>
            <a:endParaRPr lang="en-GB" sz="2800" dirty="0">
              <a:solidFill>
                <a:schemeClr val="tx1">
                  <a:lumMod val="65000"/>
                  <a:lumOff val="35000"/>
                </a:schemeClr>
              </a:solidFill>
            </a:endParaRPr>
          </a:p>
          <a:p>
            <a:endParaRPr lang="en-GB" sz="2800" b="1" dirty="0">
              <a:solidFill>
                <a:schemeClr val="tx1">
                  <a:lumMod val="65000"/>
                  <a:lumOff val="35000"/>
                </a:schemeClr>
              </a:solidFill>
            </a:endParaRPr>
          </a:p>
        </p:txBody>
      </p:sp>
    </p:spTree>
    <p:extLst>
      <p:ext uri="{BB962C8B-B14F-4D97-AF65-F5344CB8AC3E}">
        <p14:creationId xmlns:p14="http://schemas.microsoft.com/office/powerpoint/2010/main" val="8017296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feld 1"/>
          <p:cNvSpPr txBox="1">
            <a:spLocks noChangeArrowheads="1"/>
          </p:cNvSpPr>
          <p:nvPr/>
        </p:nvSpPr>
        <p:spPr bwMode="auto">
          <a:xfrm>
            <a:off x="467544" y="5514714"/>
            <a:ext cx="8064897" cy="11849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de-DE" altLang="de-DE" sz="800" dirty="0" smtClean="0">
              <a:solidFill>
                <a:schemeClr val="tx1">
                  <a:lumMod val="85000"/>
                  <a:lumOff val="15000"/>
                </a:schemeClr>
              </a:solidFill>
            </a:endParaRPr>
          </a:p>
          <a:p>
            <a:pPr marL="342900" indent="-342900" algn="ctr" eaLnBrk="1" hangingPunct="1">
              <a:buFont typeface="Wingdings" panose="05000000000000000000" pitchFamily="2" charset="2"/>
              <a:buChar char="à"/>
            </a:pPr>
            <a:r>
              <a:rPr lang="de-DE" altLang="de-DE" sz="2000" dirty="0" smtClean="0">
                <a:solidFill>
                  <a:schemeClr val="tx1">
                    <a:lumMod val="85000"/>
                    <a:lumOff val="15000"/>
                  </a:schemeClr>
                </a:solidFill>
              </a:rPr>
              <a:t>11.352 €  = </a:t>
            </a:r>
            <a:r>
              <a:rPr lang="de-DE" altLang="de-DE" sz="2000" dirty="0" err="1" smtClean="0">
                <a:solidFill>
                  <a:schemeClr val="tx1">
                    <a:lumMod val="85000"/>
                    <a:lumOff val="15000"/>
                  </a:schemeClr>
                </a:solidFill>
              </a:rPr>
              <a:t>Somma</a:t>
            </a:r>
            <a:r>
              <a:rPr lang="de-DE" altLang="de-DE" sz="2000" dirty="0" smtClean="0">
                <a:solidFill>
                  <a:schemeClr val="tx1">
                    <a:lumMod val="85000"/>
                    <a:lumOff val="15000"/>
                  </a:schemeClr>
                </a:solidFill>
              </a:rPr>
              <a:t> </a:t>
            </a:r>
            <a:r>
              <a:rPr lang="de-DE" altLang="de-DE" sz="2000" dirty="0" err="1" smtClean="0">
                <a:solidFill>
                  <a:schemeClr val="tx1">
                    <a:lumMod val="85000"/>
                    <a:lumOff val="15000"/>
                  </a:schemeClr>
                </a:solidFill>
              </a:rPr>
              <a:t>dei</a:t>
            </a:r>
            <a:r>
              <a:rPr lang="de-DE" altLang="de-DE" sz="2000" dirty="0" smtClean="0">
                <a:solidFill>
                  <a:schemeClr val="tx1">
                    <a:lumMod val="85000"/>
                    <a:lumOff val="15000"/>
                  </a:schemeClr>
                </a:solidFill>
              </a:rPr>
              <a:t> </a:t>
            </a:r>
            <a:r>
              <a:rPr lang="de-DE" altLang="de-DE" sz="2000" dirty="0" err="1" smtClean="0">
                <a:solidFill>
                  <a:schemeClr val="tx1">
                    <a:lumMod val="85000"/>
                    <a:lumOff val="15000"/>
                  </a:schemeClr>
                </a:solidFill>
              </a:rPr>
              <a:t>costi</a:t>
            </a:r>
            <a:r>
              <a:rPr lang="de-DE" altLang="de-DE" sz="2000" dirty="0" smtClean="0">
                <a:solidFill>
                  <a:schemeClr val="tx1">
                    <a:lumMod val="85000"/>
                    <a:lumOff val="15000"/>
                  </a:schemeClr>
                </a:solidFill>
              </a:rPr>
              <a:t> </a:t>
            </a:r>
            <a:r>
              <a:rPr lang="de-DE" altLang="de-DE" sz="2000" dirty="0" err="1" smtClean="0">
                <a:solidFill>
                  <a:schemeClr val="tx1">
                    <a:lumMod val="85000"/>
                    <a:lumOff val="15000"/>
                  </a:schemeClr>
                </a:solidFill>
              </a:rPr>
              <a:t>netti</a:t>
            </a:r>
            <a:r>
              <a:rPr lang="de-DE" altLang="de-DE" sz="2000" dirty="0" smtClean="0">
                <a:solidFill>
                  <a:schemeClr val="tx1">
                    <a:lumMod val="85000"/>
                    <a:lumOff val="15000"/>
                  </a:schemeClr>
                </a:solidFill>
              </a:rPr>
              <a:t> </a:t>
            </a:r>
            <a:r>
              <a:rPr lang="de-DE" altLang="de-DE" sz="2000" dirty="0" err="1" smtClean="0">
                <a:solidFill>
                  <a:schemeClr val="tx1">
                    <a:lumMod val="85000"/>
                    <a:lumOff val="15000"/>
                  </a:schemeClr>
                </a:solidFill>
              </a:rPr>
              <a:t>medi</a:t>
            </a:r>
            <a:endParaRPr lang="de-DE" altLang="de-DE" sz="2000" dirty="0" smtClean="0">
              <a:solidFill>
                <a:schemeClr val="tx1">
                  <a:lumMod val="85000"/>
                  <a:lumOff val="15000"/>
                </a:schemeClr>
              </a:solidFill>
            </a:endParaRPr>
          </a:p>
          <a:p>
            <a:pPr algn="ctr" eaLnBrk="1" hangingPunct="1"/>
            <a:r>
              <a:rPr lang="de-DE" altLang="de-DE" sz="2000" dirty="0" smtClean="0">
                <a:solidFill>
                  <a:schemeClr val="tx1">
                    <a:lumMod val="85000"/>
                    <a:lumOff val="15000"/>
                  </a:schemeClr>
                </a:solidFill>
              </a:rPr>
              <a:t> </a:t>
            </a:r>
            <a:r>
              <a:rPr lang="en-US" altLang="de-DE" sz="2000" dirty="0" err="1" smtClean="0">
                <a:solidFill>
                  <a:schemeClr val="tx1">
                    <a:lumMod val="85000"/>
                    <a:lumOff val="15000"/>
                  </a:schemeClr>
                </a:solidFill>
              </a:rPr>
              <a:t>nei</a:t>
            </a:r>
            <a:r>
              <a:rPr lang="en-US" altLang="de-DE" sz="2000" dirty="0" smtClean="0">
                <a:solidFill>
                  <a:schemeClr val="tx1">
                    <a:lumMod val="85000"/>
                    <a:lumOff val="15000"/>
                  </a:schemeClr>
                </a:solidFill>
              </a:rPr>
              <a:t> </a:t>
            </a:r>
            <a:r>
              <a:rPr lang="en-US" altLang="de-DE" sz="2000" dirty="0" err="1" smtClean="0">
                <a:solidFill>
                  <a:schemeClr val="tx1">
                    <a:lumMod val="85000"/>
                    <a:lumOff val="15000"/>
                  </a:schemeClr>
                </a:solidFill>
              </a:rPr>
              <a:t>percorsi</a:t>
            </a:r>
            <a:r>
              <a:rPr lang="en-US" altLang="de-DE" sz="2000" dirty="0" smtClean="0">
                <a:solidFill>
                  <a:schemeClr val="tx1">
                    <a:lumMod val="85000"/>
                    <a:lumOff val="15000"/>
                  </a:schemeClr>
                </a:solidFill>
              </a:rPr>
              <a:t> di </a:t>
            </a:r>
            <a:r>
              <a:rPr lang="en-US" altLang="de-DE" sz="2000" dirty="0" err="1" smtClean="0">
                <a:solidFill>
                  <a:schemeClr val="tx1">
                    <a:lumMod val="85000"/>
                    <a:lumOff val="15000"/>
                  </a:schemeClr>
                </a:solidFill>
              </a:rPr>
              <a:t>formazione</a:t>
            </a:r>
            <a:r>
              <a:rPr lang="en-US" altLang="de-DE" sz="2000" dirty="0" smtClean="0">
                <a:solidFill>
                  <a:schemeClr val="tx1">
                    <a:lumMod val="85000"/>
                    <a:lumOff val="15000"/>
                  </a:schemeClr>
                </a:solidFill>
              </a:rPr>
              <a:t> </a:t>
            </a:r>
            <a:r>
              <a:rPr lang="en-US" altLang="de-DE" sz="2000" u="sng" dirty="0" err="1" smtClean="0">
                <a:solidFill>
                  <a:schemeClr val="tx1">
                    <a:lumMod val="85000"/>
                    <a:lumOff val="15000"/>
                  </a:schemeClr>
                </a:solidFill>
              </a:rPr>
              <a:t>triennali</a:t>
            </a:r>
            <a:endParaRPr lang="en-US" altLang="de-DE" sz="2000" dirty="0" smtClean="0">
              <a:solidFill>
                <a:schemeClr val="tx1">
                  <a:lumMod val="85000"/>
                  <a:lumOff val="15000"/>
                </a:schemeClr>
              </a:solidFill>
            </a:endParaRPr>
          </a:p>
          <a:p>
            <a:pPr algn="ctr" eaLnBrk="1" hangingPunct="1"/>
            <a:endParaRPr lang="en-US" altLang="de-DE" sz="300" dirty="0" smtClean="0">
              <a:solidFill>
                <a:schemeClr val="tx1">
                  <a:lumMod val="85000"/>
                  <a:lumOff val="15000"/>
                </a:schemeClr>
              </a:solidFill>
            </a:endParaRPr>
          </a:p>
          <a:p>
            <a:pPr algn="ctr" eaLnBrk="1" hangingPunct="1"/>
            <a:endParaRPr lang="en-US" altLang="de-DE" sz="300" dirty="0" smtClean="0">
              <a:solidFill>
                <a:schemeClr val="tx1">
                  <a:lumMod val="85000"/>
                  <a:lumOff val="15000"/>
                </a:schemeClr>
              </a:solidFill>
            </a:endParaRPr>
          </a:p>
          <a:p>
            <a:pPr algn="ctr" eaLnBrk="1" hangingPunct="1"/>
            <a:endParaRPr lang="en-US" altLang="de-DE" sz="300" dirty="0" smtClean="0">
              <a:solidFill>
                <a:schemeClr val="tx1">
                  <a:lumMod val="85000"/>
                  <a:lumOff val="15000"/>
                </a:schemeClr>
              </a:solidFill>
            </a:endParaRPr>
          </a:p>
          <a:p>
            <a:pPr algn="ctr" eaLnBrk="1" hangingPunct="1"/>
            <a:r>
              <a:rPr lang="en-US" altLang="de-DE" sz="1400" dirty="0" smtClean="0">
                <a:solidFill>
                  <a:schemeClr val="tx1">
                    <a:lumMod val="85000"/>
                    <a:lumOff val="15000"/>
                  </a:schemeClr>
                </a:solidFill>
              </a:rPr>
              <a:t>*</a:t>
            </a:r>
            <a:r>
              <a:rPr lang="en-US" altLang="de-DE" sz="1400" dirty="0" err="1" smtClean="0">
                <a:solidFill>
                  <a:schemeClr val="tx1">
                    <a:lumMod val="85000"/>
                    <a:lumOff val="15000"/>
                  </a:schemeClr>
                </a:solidFill>
              </a:rPr>
              <a:t>Dati</a:t>
            </a:r>
            <a:r>
              <a:rPr lang="en-US" altLang="de-DE" sz="1400" dirty="0" smtClean="0">
                <a:solidFill>
                  <a:schemeClr val="tx1">
                    <a:lumMod val="85000"/>
                    <a:lumOff val="15000"/>
                  </a:schemeClr>
                </a:solidFill>
              </a:rPr>
              <a:t> per </a:t>
            </a:r>
            <a:r>
              <a:rPr lang="en-US" altLang="de-DE" sz="1400" dirty="0" err="1" smtClean="0">
                <a:solidFill>
                  <a:schemeClr val="tx1">
                    <a:lumMod val="85000"/>
                    <a:lumOff val="15000"/>
                  </a:schemeClr>
                </a:solidFill>
              </a:rPr>
              <a:t>apprendista</a:t>
            </a:r>
            <a:r>
              <a:rPr lang="en-US" altLang="de-DE" sz="1400" dirty="0" smtClean="0">
                <a:solidFill>
                  <a:schemeClr val="tx1">
                    <a:lumMod val="85000"/>
                    <a:lumOff val="15000"/>
                  </a:schemeClr>
                </a:solidFill>
              </a:rPr>
              <a:t> </a:t>
            </a:r>
            <a:r>
              <a:rPr lang="en-US" altLang="de-DE" sz="1400" dirty="0" err="1" smtClean="0">
                <a:solidFill>
                  <a:schemeClr val="tx1">
                    <a:lumMod val="85000"/>
                    <a:lumOff val="15000"/>
                  </a:schemeClr>
                </a:solidFill>
              </a:rPr>
              <a:t>nell’anno</a:t>
            </a:r>
            <a:r>
              <a:rPr lang="en-US" altLang="de-DE" sz="1400" dirty="0" smtClean="0">
                <a:solidFill>
                  <a:schemeClr val="tx1">
                    <a:lumMod val="85000"/>
                    <a:lumOff val="15000"/>
                  </a:schemeClr>
                </a:solidFill>
              </a:rPr>
              <a:t> di </a:t>
            </a:r>
            <a:r>
              <a:rPr lang="en-US" altLang="de-DE" sz="1400" dirty="0" err="1" smtClean="0">
                <a:solidFill>
                  <a:schemeClr val="tx1">
                    <a:lumMod val="85000"/>
                    <a:lumOff val="15000"/>
                  </a:schemeClr>
                </a:solidFill>
              </a:rPr>
              <a:t>formazione</a:t>
            </a:r>
            <a:r>
              <a:rPr lang="en-US" altLang="de-DE" sz="1400" dirty="0" smtClean="0">
                <a:solidFill>
                  <a:schemeClr val="tx1">
                    <a:lumMod val="85000"/>
                    <a:lumOff val="15000"/>
                  </a:schemeClr>
                </a:solidFill>
              </a:rPr>
              <a:t> 2012/13</a:t>
            </a:r>
            <a:endParaRPr lang="en-US" altLang="de-DE" sz="800" dirty="0" smtClean="0">
              <a:solidFill>
                <a:schemeClr val="tx1">
                  <a:lumMod val="85000"/>
                  <a:lumOff val="15000"/>
                </a:schemeClr>
              </a:solidFill>
            </a:endParaRPr>
          </a:p>
        </p:txBody>
      </p:sp>
      <p:sp>
        <p:nvSpPr>
          <p:cNvPr id="5" name="Textfeld 4"/>
          <p:cNvSpPr txBox="1"/>
          <p:nvPr/>
        </p:nvSpPr>
        <p:spPr>
          <a:xfrm>
            <a:off x="-7937" y="61768"/>
            <a:ext cx="5804073" cy="430887"/>
          </a:xfrm>
          <a:prstGeom prst="rect">
            <a:avLst/>
          </a:prstGeom>
          <a:noFill/>
        </p:spPr>
        <p:txBody>
          <a:bodyPr wrap="square" rtlCol="0">
            <a:spAutoFit/>
          </a:bodyPr>
          <a:lstStyle/>
          <a:p>
            <a:r>
              <a:rPr lang="de-DE" sz="2200" b="1" dirty="0" smtClean="0">
                <a:solidFill>
                  <a:schemeClr val="bg1"/>
                </a:solidFill>
              </a:rPr>
              <a:t>3.a </a:t>
            </a:r>
            <a:r>
              <a:rPr lang="de-DE" sz="2200" b="1" dirty="0" err="1" smtClean="0">
                <a:solidFill>
                  <a:schemeClr val="bg1"/>
                </a:solidFill>
              </a:rPr>
              <a:t>Quanto</a:t>
            </a:r>
            <a:r>
              <a:rPr lang="de-DE" sz="2200" b="1" dirty="0" smtClean="0">
                <a:solidFill>
                  <a:schemeClr val="bg1"/>
                </a:solidFill>
              </a:rPr>
              <a:t> </a:t>
            </a:r>
            <a:r>
              <a:rPr lang="de-DE" sz="2200" b="1" dirty="0" err="1" smtClean="0">
                <a:solidFill>
                  <a:schemeClr val="bg1"/>
                </a:solidFill>
              </a:rPr>
              <a:t>costa</a:t>
            </a:r>
            <a:r>
              <a:rPr lang="de-DE" sz="2200" b="1" dirty="0" smtClean="0">
                <a:solidFill>
                  <a:schemeClr val="bg1"/>
                </a:solidFill>
              </a:rPr>
              <a:t> </a:t>
            </a:r>
            <a:r>
              <a:rPr lang="de-DE" sz="2200" b="1" dirty="0" err="1" smtClean="0">
                <a:solidFill>
                  <a:schemeClr val="bg1"/>
                </a:solidFill>
              </a:rPr>
              <a:t>una</a:t>
            </a:r>
            <a:r>
              <a:rPr lang="de-DE" sz="2200" b="1" dirty="0" smtClean="0">
                <a:solidFill>
                  <a:schemeClr val="bg1"/>
                </a:solidFill>
              </a:rPr>
              <a:t> </a:t>
            </a:r>
            <a:r>
              <a:rPr lang="de-DE" sz="2200" b="1" dirty="0" err="1" smtClean="0">
                <a:solidFill>
                  <a:schemeClr val="bg1"/>
                </a:solidFill>
              </a:rPr>
              <a:t>formazione</a:t>
            </a:r>
            <a:r>
              <a:rPr lang="de-DE" sz="2200" b="1" dirty="0" smtClean="0">
                <a:solidFill>
                  <a:schemeClr val="bg1"/>
                </a:solidFill>
              </a:rPr>
              <a:t> </a:t>
            </a:r>
            <a:r>
              <a:rPr lang="de-DE" sz="2200" b="1" dirty="0" err="1" smtClean="0">
                <a:solidFill>
                  <a:schemeClr val="bg1"/>
                </a:solidFill>
              </a:rPr>
              <a:t>triennale</a:t>
            </a:r>
            <a:r>
              <a:rPr lang="de-DE" sz="2200" b="1" dirty="0" smtClean="0">
                <a:solidFill>
                  <a:schemeClr val="bg1"/>
                </a:solidFill>
              </a:rPr>
              <a:t>?</a:t>
            </a:r>
            <a:endParaRPr lang="de-DE" sz="2200" b="1" dirty="0">
              <a:solidFill>
                <a:schemeClr val="tx1">
                  <a:lumMod val="75000"/>
                  <a:lumOff val="25000"/>
                </a:schemeClr>
              </a:solidFill>
            </a:endParaRPr>
          </a:p>
        </p:txBody>
      </p:sp>
      <p:graphicFrame>
        <p:nvGraphicFramePr>
          <p:cNvPr id="9" name="Diagramm 8"/>
          <p:cNvGraphicFramePr/>
          <p:nvPr>
            <p:extLst>
              <p:ext uri="{D42A27DB-BD31-4B8C-83A1-F6EECF244321}">
                <p14:modId xmlns:p14="http://schemas.microsoft.com/office/powerpoint/2010/main" val="3038499582"/>
              </p:ext>
            </p:extLst>
          </p:nvPr>
        </p:nvGraphicFramePr>
        <p:xfrm>
          <a:off x="82518" y="1124744"/>
          <a:ext cx="8580063" cy="4248471"/>
        </p:xfrm>
        <a:graphic>
          <a:graphicData uri="http://schemas.openxmlformats.org/drawingml/2006/chart">
            <c:chart xmlns:c="http://schemas.openxmlformats.org/drawingml/2006/chart" xmlns:r="http://schemas.openxmlformats.org/officeDocument/2006/relationships" r:id="rId3"/>
          </a:graphicData>
        </a:graphic>
      </p:graphicFrame>
      <p:cxnSp>
        <p:nvCxnSpPr>
          <p:cNvPr id="11" name="Gerade Verbindung mit Pfeil 10"/>
          <p:cNvCxnSpPr/>
          <p:nvPr/>
        </p:nvCxnSpPr>
        <p:spPr>
          <a:xfrm flipV="1">
            <a:off x="1496807" y="2371376"/>
            <a:ext cx="4642734" cy="1053723"/>
          </a:xfrm>
          <a:prstGeom prst="straightConnector1">
            <a:avLst/>
          </a:prstGeom>
          <a:ln w="28575">
            <a:solidFill>
              <a:srgbClr val="1B6F47"/>
            </a:solidFill>
            <a:tailEnd type="triangle"/>
          </a:ln>
        </p:spPr>
        <p:style>
          <a:lnRef idx="1">
            <a:schemeClr val="accent1"/>
          </a:lnRef>
          <a:fillRef idx="0">
            <a:schemeClr val="accent1"/>
          </a:fillRef>
          <a:effectRef idx="0">
            <a:schemeClr val="accent1"/>
          </a:effectRef>
          <a:fontRef idx="minor">
            <a:schemeClr val="tx1"/>
          </a:fontRef>
        </p:style>
      </p:cxnSp>
      <p:cxnSp>
        <p:nvCxnSpPr>
          <p:cNvPr id="18" name="Gerade Verbindung mit Pfeil 17"/>
          <p:cNvCxnSpPr/>
          <p:nvPr/>
        </p:nvCxnSpPr>
        <p:spPr>
          <a:xfrm>
            <a:off x="1496507" y="3764859"/>
            <a:ext cx="4780092" cy="654637"/>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504" name="Textfeld 21503"/>
          <p:cNvSpPr txBox="1"/>
          <p:nvPr/>
        </p:nvSpPr>
        <p:spPr>
          <a:xfrm>
            <a:off x="6276598" y="4257913"/>
            <a:ext cx="2385983" cy="323165"/>
          </a:xfrm>
          <a:prstGeom prst="rect">
            <a:avLst/>
          </a:prstGeom>
          <a:noFill/>
        </p:spPr>
        <p:txBody>
          <a:bodyPr wrap="square" rtlCol="0">
            <a:spAutoFit/>
          </a:bodyPr>
          <a:lstStyle/>
          <a:p>
            <a:r>
              <a:rPr lang="de-DE" sz="1500" dirty="0" err="1" smtClean="0">
                <a:latin typeface="Arial Unicode MS" panose="020B0604020202020204" pitchFamily="34" charset="-128"/>
                <a:ea typeface="Arial Unicode MS" panose="020B0604020202020204" pitchFamily="34" charset="-128"/>
                <a:cs typeface="Arial Unicode MS" panose="020B0604020202020204" pitchFamily="34" charset="-128"/>
              </a:rPr>
              <a:t>Calo</a:t>
            </a:r>
            <a:r>
              <a:rPr lang="de-DE" sz="15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de-DE" sz="1500" dirty="0" err="1" smtClean="0">
                <a:latin typeface="Arial Unicode MS" panose="020B0604020202020204" pitchFamily="34" charset="-128"/>
                <a:ea typeface="Arial Unicode MS" panose="020B0604020202020204" pitchFamily="34" charset="-128"/>
                <a:cs typeface="Arial Unicode MS" panose="020B0604020202020204" pitchFamily="34" charset="-128"/>
              </a:rPr>
              <a:t>dei</a:t>
            </a:r>
            <a:r>
              <a:rPr lang="de-DE" sz="15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de-DE" sz="1500" dirty="0" err="1" smtClean="0">
                <a:latin typeface="Arial Unicode MS" panose="020B0604020202020204" pitchFamily="34" charset="-128"/>
                <a:ea typeface="Arial Unicode MS" panose="020B0604020202020204" pitchFamily="34" charset="-128"/>
                <a:cs typeface="Arial Unicode MS" panose="020B0604020202020204" pitchFamily="34" charset="-128"/>
              </a:rPr>
              <a:t>costi</a:t>
            </a:r>
            <a:r>
              <a:rPr lang="de-DE" sz="15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de-DE" sz="1500" dirty="0" err="1" smtClean="0">
                <a:latin typeface="Arial Unicode MS" panose="020B0604020202020204" pitchFamily="34" charset="-128"/>
                <a:ea typeface="Arial Unicode MS" panose="020B0604020202020204" pitchFamily="34" charset="-128"/>
                <a:cs typeface="Arial Unicode MS" panose="020B0604020202020204" pitchFamily="34" charset="-128"/>
              </a:rPr>
              <a:t>netti</a:t>
            </a:r>
            <a:endParaRPr lang="de-DE" sz="15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1505" name="Textfeld 21504"/>
          <p:cNvSpPr txBox="1"/>
          <p:nvPr/>
        </p:nvSpPr>
        <p:spPr>
          <a:xfrm>
            <a:off x="6092942" y="2031615"/>
            <a:ext cx="2274296" cy="784830"/>
          </a:xfrm>
          <a:prstGeom prst="rect">
            <a:avLst/>
          </a:prstGeom>
          <a:noFill/>
        </p:spPr>
        <p:txBody>
          <a:bodyPr wrap="square" rtlCol="0">
            <a:spAutoFit/>
          </a:bodyPr>
          <a:lstStyle/>
          <a:p>
            <a:r>
              <a:rPr lang="de-DE" sz="1500" dirty="0" err="1" smtClean="0">
                <a:latin typeface="Arial Unicode MS" panose="020B0604020202020204" pitchFamily="34" charset="-128"/>
                <a:ea typeface="Arial Unicode MS" panose="020B0604020202020204" pitchFamily="34" charset="-128"/>
                <a:cs typeface="Arial Unicode MS" panose="020B0604020202020204" pitchFamily="34" charset="-128"/>
              </a:rPr>
              <a:t>Aumento</a:t>
            </a:r>
            <a:r>
              <a:rPr lang="de-DE" sz="1500" dirty="0" smtClean="0">
                <a:latin typeface="Arial Unicode MS" panose="020B0604020202020204" pitchFamily="34" charset="-128"/>
                <a:ea typeface="Arial Unicode MS" panose="020B0604020202020204" pitchFamily="34" charset="-128"/>
                <a:cs typeface="Arial Unicode MS" panose="020B0604020202020204" pitchFamily="34" charset="-128"/>
              </a:rPr>
              <a:t> di </a:t>
            </a:r>
            <a:r>
              <a:rPr lang="de-DE" sz="1500" dirty="0" err="1" smtClean="0">
                <a:latin typeface="Arial Unicode MS" panose="020B0604020202020204" pitchFamily="34" charset="-128"/>
                <a:ea typeface="Arial Unicode MS" panose="020B0604020202020204" pitchFamily="34" charset="-128"/>
                <a:cs typeface="Arial Unicode MS" panose="020B0604020202020204" pitchFamily="34" charset="-128"/>
              </a:rPr>
              <a:t>produttività</a:t>
            </a:r>
            <a:r>
              <a:rPr lang="de-DE" sz="15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de-DE" sz="1500" dirty="0" err="1" smtClean="0">
                <a:latin typeface="Arial Unicode MS" panose="020B0604020202020204" pitchFamily="34" charset="-128"/>
                <a:ea typeface="Arial Unicode MS" panose="020B0604020202020204" pitchFamily="34" charset="-128"/>
                <a:cs typeface="Arial Unicode MS" panose="020B0604020202020204" pitchFamily="34" charset="-128"/>
              </a:rPr>
              <a:t>dell</a:t>
            </a:r>
            <a:r>
              <a:rPr lang="de-DE" sz="1500" dirty="0" err="1" smtClean="0">
                <a:latin typeface="Calibri"/>
                <a:ea typeface="Arial Unicode MS" panose="020B0604020202020204" pitchFamily="34" charset="-128"/>
                <a:cs typeface="Arial Unicode MS" panose="020B0604020202020204" pitchFamily="34" charset="-128"/>
              </a:rPr>
              <a:t>’</a:t>
            </a:r>
            <a:r>
              <a:rPr lang="de-DE" sz="1500" dirty="0" err="1" smtClean="0">
                <a:latin typeface="Arial Unicode MS" panose="020B0604020202020204" pitchFamily="34" charset="-128"/>
                <a:ea typeface="Arial Unicode MS" panose="020B0604020202020204" pitchFamily="34" charset="-128"/>
                <a:cs typeface="Arial Unicode MS" panose="020B0604020202020204" pitchFamily="34" charset="-128"/>
              </a:rPr>
              <a:t>apprendista</a:t>
            </a:r>
            <a:r>
              <a:rPr lang="de-DE" sz="15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de-DE" sz="1500" dirty="0" err="1" smtClean="0">
                <a:latin typeface="Arial Unicode MS" panose="020B0604020202020204" pitchFamily="34" charset="-128"/>
                <a:ea typeface="Arial Unicode MS" panose="020B0604020202020204" pitchFamily="34" charset="-128"/>
                <a:cs typeface="Arial Unicode MS" panose="020B0604020202020204" pitchFamily="34" charset="-128"/>
              </a:rPr>
              <a:t>durante</a:t>
            </a:r>
            <a:r>
              <a:rPr lang="de-DE" sz="1500" dirty="0" smtClean="0">
                <a:latin typeface="Arial Unicode MS" panose="020B0604020202020204" pitchFamily="34" charset="-128"/>
                <a:ea typeface="Arial Unicode MS" panose="020B0604020202020204" pitchFamily="34" charset="-128"/>
                <a:cs typeface="Arial Unicode MS" panose="020B0604020202020204" pitchFamily="34" charset="-128"/>
              </a:rPr>
              <a:t> la </a:t>
            </a:r>
            <a:r>
              <a:rPr lang="de-DE" sz="1500" dirty="0" err="1" smtClean="0">
                <a:latin typeface="Arial Unicode MS" panose="020B0604020202020204" pitchFamily="34" charset="-128"/>
                <a:ea typeface="Arial Unicode MS" panose="020B0604020202020204" pitchFamily="34" charset="-128"/>
                <a:cs typeface="Arial Unicode MS" panose="020B0604020202020204" pitchFamily="34" charset="-128"/>
              </a:rPr>
              <a:t>formazione</a:t>
            </a:r>
            <a:endParaRPr lang="de-DE" sz="15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1508" name="Textfeld 21507"/>
          <p:cNvSpPr txBox="1"/>
          <p:nvPr/>
        </p:nvSpPr>
        <p:spPr>
          <a:xfrm>
            <a:off x="363879" y="845027"/>
            <a:ext cx="8809961" cy="754053"/>
          </a:xfrm>
          <a:prstGeom prst="rect">
            <a:avLst/>
          </a:prstGeom>
          <a:noFill/>
        </p:spPr>
        <p:txBody>
          <a:bodyPr wrap="square" rtlCol="0">
            <a:spAutoFit/>
          </a:bodyPr>
          <a:lstStyle/>
          <a:p>
            <a:r>
              <a:rPr lang="de-DE" sz="2400" b="1" dirty="0" err="1">
                <a:solidFill>
                  <a:schemeClr val="accent6">
                    <a:lumMod val="75000"/>
                  </a:schemeClr>
                </a:solidFill>
              </a:rPr>
              <a:t>E</a:t>
            </a:r>
            <a:r>
              <a:rPr lang="de-DE" sz="2400" b="1" dirty="0" err="1" smtClean="0">
                <a:solidFill>
                  <a:schemeClr val="accent6">
                    <a:lumMod val="75000"/>
                  </a:schemeClr>
                </a:solidFill>
              </a:rPr>
              <a:t>voluzione</a:t>
            </a:r>
            <a:r>
              <a:rPr lang="de-DE" sz="2400" b="1" dirty="0" smtClean="0">
                <a:solidFill>
                  <a:schemeClr val="accent6">
                    <a:lumMod val="75000"/>
                  </a:schemeClr>
                </a:solidFill>
              </a:rPr>
              <a:t> </a:t>
            </a:r>
            <a:r>
              <a:rPr lang="de-DE" sz="2400" b="1" dirty="0" err="1" smtClean="0">
                <a:solidFill>
                  <a:schemeClr val="accent6">
                    <a:lumMod val="75000"/>
                  </a:schemeClr>
                </a:solidFill>
              </a:rPr>
              <a:t>dei</a:t>
            </a:r>
            <a:r>
              <a:rPr lang="de-DE" sz="2400" b="1" dirty="0" smtClean="0">
                <a:solidFill>
                  <a:schemeClr val="accent6">
                    <a:lumMod val="75000"/>
                  </a:schemeClr>
                </a:solidFill>
              </a:rPr>
              <a:t> </a:t>
            </a:r>
            <a:r>
              <a:rPr lang="de-DE" sz="2400" b="1" dirty="0" err="1" smtClean="0">
                <a:solidFill>
                  <a:schemeClr val="accent6">
                    <a:lumMod val="75000"/>
                  </a:schemeClr>
                </a:solidFill>
              </a:rPr>
              <a:t>costi</a:t>
            </a:r>
            <a:r>
              <a:rPr lang="de-DE" sz="2400" b="1" dirty="0" smtClean="0">
                <a:solidFill>
                  <a:schemeClr val="accent6">
                    <a:lumMod val="75000"/>
                  </a:schemeClr>
                </a:solidFill>
              </a:rPr>
              <a:t> </a:t>
            </a:r>
            <a:r>
              <a:rPr lang="de-DE" sz="1900" b="1" dirty="0" err="1" smtClean="0">
                <a:solidFill>
                  <a:schemeClr val="accent6">
                    <a:lumMod val="75000"/>
                  </a:schemeClr>
                </a:solidFill>
              </a:rPr>
              <a:t>negli</a:t>
            </a:r>
            <a:r>
              <a:rPr lang="de-DE" sz="1900" b="1" dirty="0" smtClean="0">
                <a:solidFill>
                  <a:schemeClr val="accent6">
                    <a:lumMod val="75000"/>
                  </a:schemeClr>
                </a:solidFill>
              </a:rPr>
              <a:t> </a:t>
            </a:r>
            <a:r>
              <a:rPr lang="de-DE" sz="1900" b="1" dirty="0" err="1" smtClean="0">
                <a:solidFill>
                  <a:schemeClr val="accent6">
                    <a:lumMod val="75000"/>
                  </a:schemeClr>
                </a:solidFill>
              </a:rPr>
              <a:t>anni</a:t>
            </a:r>
            <a:r>
              <a:rPr lang="de-DE" sz="1900" b="1" dirty="0" smtClean="0">
                <a:solidFill>
                  <a:schemeClr val="accent6">
                    <a:lumMod val="75000"/>
                  </a:schemeClr>
                </a:solidFill>
              </a:rPr>
              <a:t> di </a:t>
            </a:r>
            <a:r>
              <a:rPr lang="de-DE" sz="1900" b="1" dirty="0" err="1" smtClean="0">
                <a:solidFill>
                  <a:schemeClr val="accent6">
                    <a:lumMod val="75000"/>
                  </a:schemeClr>
                </a:solidFill>
              </a:rPr>
              <a:t>formazione</a:t>
            </a:r>
            <a:r>
              <a:rPr lang="de-DE" sz="1900" b="1" dirty="0">
                <a:solidFill>
                  <a:schemeClr val="accent6">
                    <a:lumMod val="75000"/>
                  </a:schemeClr>
                </a:solidFill>
              </a:rPr>
              <a:t> </a:t>
            </a:r>
            <a:r>
              <a:rPr lang="de-DE" sz="1900" b="1" dirty="0" smtClean="0">
                <a:solidFill>
                  <a:schemeClr val="accent6">
                    <a:lumMod val="75000"/>
                  </a:schemeClr>
                </a:solidFill>
              </a:rPr>
              <a:t>per </a:t>
            </a:r>
            <a:r>
              <a:rPr lang="de-DE" sz="1900" b="1" dirty="0" err="1" smtClean="0">
                <a:solidFill>
                  <a:schemeClr val="accent6">
                    <a:lumMod val="75000"/>
                  </a:schemeClr>
                </a:solidFill>
              </a:rPr>
              <a:t>mestieri</a:t>
            </a:r>
            <a:r>
              <a:rPr lang="de-DE" sz="1900" b="1" dirty="0" smtClean="0">
                <a:solidFill>
                  <a:schemeClr val="accent6">
                    <a:lumMod val="75000"/>
                  </a:schemeClr>
                </a:solidFill>
              </a:rPr>
              <a:t> </a:t>
            </a:r>
            <a:r>
              <a:rPr lang="de-DE" sz="1900" b="1" dirty="0" err="1" smtClean="0">
                <a:solidFill>
                  <a:schemeClr val="accent6">
                    <a:lumMod val="75000"/>
                  </a:schemeClr>
                </a:solidFill>
              </a:rPr>
              <a:t>con</a:t>
            </a:r>
            <a:r>
              <a:rPr lang="de-DE" sz="1900" b="1" dirty="0" smtClean="0">
                <a:solidFill>
                  <a:schemeClr val="accent6">
                    <a:lumMod val="75000"/>
                  </a:schemeClr>
                </a:solidFill>
              </a:rPr>
              <a:t> </a:t>
            </a:r>
            <a:r>
              <a:rPr lang="de-DE" sz="1900" b="1" dirty="0" err="1" smtClean="0">
                <a:solidFill>
                  <a:schemeClr val="accent6">
                    <a:lumMod val="75000"/>
                  </a:schemeClr>
                </a:solidFill>
              </a:rPr>
              <a:t>percorso</a:t>
            </a:r>
            <a:r>
              <a:rPr lang="de-DE" sz="1900" b="1" dirty="0" smtClean="0">
                <a:solidFill>
                  <a:schemeClr val="accent6">
                    <a:lumMod val="75000"/>
                  </a:schemeClr>
                </a:solidFill>
              </a:rPr>
              <a:t> di </a:t>
            </a:r>
            <a:r>
              <a:rPr lang="de-DE" sz="1900" b="1" dirty="0" err="1" smtClean="0">
                <a:solidFill>
                  <a:schemeClr val="accent6">
                    <a:lumMod val="75000"/>
                  </a:schemeClr>
                </a:solidFill>
              </a:rPr>
              <a:t>formazione</a:t>
            </a:r>
            <a:r>
              <a:rPr lang="de-DE" sz="1900" b="1" dirty="0" smtClean="0">
                <a:solidFill>
                  <a:schemeClr val="accent6">
                    <a:lumMod val="75000"/>
                  </a:schemeClr>
                </a:solidFill>
              </a:rPr>
              <a:t> </a:t>
            </a:r>
            <a:r>
              <a:rPr lang="de-DE" sz="1900" b="1" dirty="0" err="1" smtClean="0">
                <a:solidFill>
                  <a:schemeClr val="accent6">
                    <a:lumMod val="75000"/>
                  </a:schemeClr>
                </a:solidFill>
              </a:rPr>
              <a:t>triennale</a:t>
            </a:r>
            <a:r>
              <a:rPr lang="de-DE" sz="1900" b="1" dirty="0" smtClean="0">
                <a:solidFill>
                  <a:schemeClr val="accent6">
                    <a:lumMod val="75000"/>
                  </a:schemeClr>
                </a:solidFill>
              </a:rPr>
              <a:t>*</a:t>
            </a:r>
            <a:endParaRPr lang="de-DE" sz="1900" b="1" dirty="0">
              <a:solidFill>
                <a:schemeClr val="accent6">
                  <a:lumMod val="75000"/>
                </a:schemeClr>
              </a:solidFill>
            </a:endParaRPr>
          </a:p>
        </p:txBody>
      </p:sp>
    </p:spTree>
    <p:extLst>
      <p:ext uri="{BB962C8B-B14F-4D97-AF65-F5344CB8AC3E}">
        <p14:creationId xmlns:p14="http://schemas.microsoft.com/office/powerpoint/2010/main" val="30665283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Textfeld 4"/>
          <p:cNvSpPr txBox="1"/>
          <p:nvPr/>
        </p:nvSpPr>
        <p:spPr>
          <a:xfrm>
            <a:off x="-11932" y="59542"/>
            <a:ext cx="5773062" cy="430887"/>
          </a:xfrm>
          <a:prstGeom prst="rect">
            <a:avLst/>
          </a:prstGeom>
          <a:noFill/>
        </p:spPr>
        <p:txBody>
          <a:bodyPr wrap="square" rtlCol="0">
            <a:spAutoFit/>
          </a:bodyPr>
          <a:lstStyle/>
          <a:p>
            <a:r>
              <a:rPr lang="de-DE" sz="2200" b="1" dirty="0" smtClean="0">
                <a:solidFill>
                  <a:schemeClr val="bg1"/>
                </a:solidFill>
              </a:rPr>
              <a:t>3.b </a:t>
            </a:r>
            <a:r>
              <a:rPr lang="de-DE" sz="2200" b="1" dirty="0" err="1" smtClean="0">
                <a:solidFill>
                  <a:schemeClr val="bg1"/>
                </a:solidFill>
              </a:rPr>
              <a:t>Quanto</a:t>
            </a:r>
            <a:r>
              <a:rPr lang="de-DE" sz="2200" b="1" dirty="0" smtClean="0">
                <a:solidFill>
                  <a:schemeClr val="bg1"/>
                </a:solidFill>
              </a:rPr>
              <a:t> </a:t>
            </a:r>
            <a:r>
              <a:rPr lang="de-DE" sz="2200" b="1" dirty="0" err="1" smtClean="0">
                <a:solidFill>
                  <a:schemeClr val="bg1"/>
                </a:solidFill>
              </a:rPr>
              <a:t>costa</a:t>
            </a:r>
            <a:r>
              <a:rPr lang="de-DE" sz="2200" b="1" dirty="0" smtClean="0">
                <a:solidFill>
                  <a:schemeClr val="bg1"/>
                </a:solidFill>
              </a:rPr>
              <a:t> </a:t>
            </a:r>
            <a:r>
              <a:rPr lang="de-DE" sz="2200" b="1" dirty="0" err="1" smtClean="0">
                <a:solidFill>
                  <a:schemeClr val="bg1"/>
                </a:solidFill>
              </a:rPr>
              <a:t>all</a:t>
            </a:r>
            <a:r>
              <a:rPr lang="de-DE" sz="2200" b="1" dirty="0" err="1" smtClean="0">
                <a:solidFill>
                  <a:schemeClr val="bg1"/>
                </a:solidFill>
                <a:latin typeface="Calibri"/>
              </a:rPr>
              <a:t>’</a:t>
            </a:r>
            <a:r>
              <a:rPr lang="de-DE" sz="2200" b="1" dirty="0" err="1" smtClean="0">
                <a:solidFill>
                  <a:schemeClr val="bg1"/>
                </a:solidFill>
              </a:rPr>
              <a:t>anno</a:t>
            </a:r>
            <a:r>
              <a:rPr lang="de-DE" sz="2200" b="1" dirty="0" smtClean="0">
                <a:solidFill>
                  <a:schemeClr val="bg1"/>
                </a:solidFill>
              </a:rPr>
              <a:t> </a:t>
            </a:r>
            <a:r>
              <a:rPr lang="de-DE" sz="2200" b="1" dirty="0" err="1" smtClean="0">
                <a:solidFill>
                  <a:schemeClr val="bg1"/>
                </a:solidFill>
              </a:rPr>
              <a:t>un</a:t>
            </a:r>
            <a:r>
              <a:rPr lang="de-DE" sz="2200" b="1" dirty="0" smtClean="0">
                <a:solidFill>
                  <a:schemeClr val="bg1"/>
                </a:solidFill>
              </a:rPr>
              <a:t> </a:t>
            </a:r>
            <a:r>
              <a:rPr lang="de-DE" sz="2200" b="1" dirty="0" err="1" smtClean="0">
                <a:solidFill>
                  <a:schemeClr val="bg1"/>
                </a:solidFill>
              </a:rPr>
              <a:t>apprendista</a:t>
            </a:r>
            <a:r>
              <a:rPr lang="de-DE" sz="2200" b="1" dirty="0" smtClean="0">
                <a:solidFill>
                  <a:schemeClr val="bg1"/>
                </a:solidFill>
              </a:rPr>
              <a:t>?</a:t>
            </a:r>
            <a:endParaRPr lang="de-DE" sz="2200" b="1" dirty="0">
              <a:solidFill>
                <a:schemeClr val="tx1">
                  <a:lumMod val="75000"/>
                  <a:lumOff val="25000"/>
                </a:schemeClr>
              </a:solidFill>
            </a:endParaRPr>
          </a:p>
        </p:txBody>
      </p:sp>
      <p:sp>
        <p:nvSpPr>
          <p:cNvPr id="31" name="Textfeld 30"/>
          <p:cNvSpPr txBox="1"/>
          <p:nvPr/>
        </p:nvSpPr>
        <p:spPr>
          <a:xfrm>
            <a:off x="231474" y="5565421"/>
            <a:ext cx="8639101" cy="707886"/>
          </a:xfrm>
          <a:prstGeom prst="rect">
            <a:avLst/>
          </a:prstGeom>
          <a:noFill/>
        </p:spPr>
        <p:txBody>
          <a:bodyPr wrap="square" rtlCol="0">
            <a:spAutoFit/>
          </a:bodyPr>
          <a:lstStyle/>
          <a:p>
            <a:pPr algn="ctr"/>
            <a:r>
              <a:rPr lang="de-DE" sz="2000" b="1" dirty="0" smtClean="0">
                <a:solidFill>
                  <a:schemeClr val="tx1">
                    <a:lumMod val="85000"/>
                    <a:lumOff val="15000"/>
                  </a:schemeClr>
                </a:solidFill>
              </a:rPr>
              <a:t>Quasi </a:t>
            </a:r>
            <a:r>
              <a:rPr lang="de-DE" sz="2000" b="1" dirty="0" err="1" smtClean="0">
                <a:solidFill>
                  <a:schemeClr val="tx1">
                    <a:lumMod val="85000"/>
                    <a:lumOff val="15000"/>
                  </a:schemeClr>
                </a:solidFill>
              </a:rPr>
              <a:t>un</a:t>
            </a:r>
            <a:r>
              <a:rPr lang="de-DE" sz="2000" b="1" dirty="0" smtClean="0">
                <a:solidFill>
                  <a:schemeClr val="tx1">
                    <a:lumMod val="85000"/>
                    <a:lumOff val="15000"/>
                  </a:schemeClr>
                </a:solidFill>
              </a:rPr>
              <a:t> </a:t>
            </a:r>
            <a:r>
              <a:rPr lang="de-DE" sz="2000" b="1" dirty="0" smtClean="0">
                <a:solidFill>
                  <a:srgbClr val="00B050"/>
                </a:solidFill>
              </a:rPr>
              <a:t>1/3 </a:t>
            </a:r>
            <a:r>
              <a:rPr lang="de-DE" sz="2000" b="1" dirty="0" smtClean="0">
                <a:solidFill>
                  <a:schemeClr val="tx1">
                    <a:lumMod val="85000"/>
                    <a:lumOff val="15000"/>
                  </a:schemeClr>
                </a:solidFill>
              </a:rPr>
              <a:t>delle </a:t>
            </a:r>
            <a:r>
              <a:rPr lang="de-DE" sz="2000" b="1" dirty="0" err="1" smtClean="0">
                <a:solidFill>
                  <a:schemeClr val="tx1">
                    <a:lumMod val="85000"/>
                    <a:lumOff val="15000"/>
                  </a:schemeClr>
                </a:solidFill>
              </a:rPr>
              <a:t>aziende</a:t>
            </a:r>
            <a:endParaRPr lang="de-DE" sz="2000" b="1" dirty="0" smtClean="0">
              <a:solidFill>
                <a:schemeClr val="tx1">
                  <a:lumMod val="85000"/>
                  <a:lumOff val="15000"/>
                </a:schemeClr>
              </a:solidFill>
            </a:endParaRPr>
          </a:p>
          <a:p>
            <a:pPr algn="ctr"/>
            <a:r>
              <a:rPr lang="de-DE" sz="2000" b="1" dirty="0" err="1" smtClean="0">
                <a:solidFill>
                  <a:schemeClr val="tx1">
                    <a:lumMod val="85000"/>
                    <a:lumOff val="15000"/>
                  </a:schemeClr>
                </a:solidFill>
              </a:rPr>
              <a:t>riesce</a:t>
            </a:r>
            <a:r>
              <a:rPr lang="de-DE" sz="2000" b="1" dirty="0" smtClean="0">
                <a:solidFill>
                  <a:schemeClr val="tx1">
                    <a:lumMod val="85000"/>
                    <a:lumOff val="15000"/>
                  </a:schemeClr>
                </a:solidFill>
              </a:rPr>
              <a:t> a </a:t>
            </a:r>
            <a:r>
              <a:rPr lang="de-DE" sz="2000" b="1" dirty="0" err="1" smtClean="0">
                <a:solidFill>
                  <a:schemeClr val="tx1">
                    <a:lumMod val="85000"/>
                    <a:lumOff val="15000"/>
                  </a:schemeClr>
                </a:solidFill>
              </a:rPr>
              <a:t>coprire</a:t>
            </a:r>
            <a:r>
              <a:rPr lang="de-DE" sz="2000" b="1" dirty="0" smtClean="0">
                <a:solidFill>
                  <a:schemeClr val="tx1">
                    <a:lumMod val="85000"/>
                    <a:lumOff val="15000"/>
                  </a:schemeClr>
                </a:solidFill>
              </a:rPr>
              <a:t> le </a:t>
            </a:r>
            <a:r>
              <a:rPr lang="de-DE" sz="2000" b="1" dirty="0" err="1" smtClean="0">
                <a:solidFill>
                  <a:schemeClr val="tx1">
                    <a:lumMod val="85000"/>
                    <a:lumOff val="15000"/>
                  </a:schemeClr>
                </a:solidFill>
              </a:rPr>
              <a:t>spese</a:t>
            </a:r>
            <a:r>
              <a:rPr lang="de-DE" sz="2000" b="1" dirty="0" smtClean="0">
                <a:solidFill>
                  <a:schemeClr val="tx1">
                    <a:lumMod val="85000"/>
                    <a:lumOff val="15000"/>
                  </a:schemeClr>
                </a:solidFill>
              </a:rPr>
              <a:t> </a:t>
            </a:r>
            <a:r>
              <a:rPr lang="de-DE" sz="2000" b="1" dirty="0" err="1" smtClean="0">
                <a:solidFill>
                  <a:schemeClr val="tx1">
                    <a:lumMod val="85000"/>
                    <a:lumOff val="15000"/>
                  </a:schemeClr>
                </a:solidFill>
              </a:rPr>
              <a:t>già</a:t>
            </a:r>
            <a:r>
              <a:rPr lang="de-DE" sz="2000" b="1" dirty="0" smtClean="0">
                <a:solidFill>
                  <a:schemeClr val="tx1">
                    <a:lumMod val="85000"/>
                    <a:lumOff val="15000"/>
                  </a:schemeClr>
                </a:solidFill>
              </a:rPr>
              <a:t> </a:t>
            </a:r>
            <a:r>
              <a:rPr lang="de-DE" sz="2000" b="1" dirty="0" err="1" smtClean="0">
                <a:solidFill>
                  <a:schemeClr val="tx1">
                    <a:lumMod val="85000"/>
                    <a:lumOff val="15000"/>
                  </a:schemeClr>
                </a:solidFill>
              </a:rPr>
              <a:t>durante</a:t>
            </a:r>
            <a:r>
              <a:rPr lang="de-DE" sz="2000" b="1" dirty="0" smtClean="0">
                <a:solidFill>
                  <a:schemeClr val="tx1">
                    <a:lumMod val="85000"/>
                    <a:lumOff val="15000"/>
                  </a:schemeClr>
                </a:solidFill>
              </a:rPr>
              <a:t> </a:t>
            </a:r>
            <a:r>
              <a:rPr lang="de-DE" sz="2000" b="1" dirty="0" err="1" smtClean="0">
                <a:solidFill>
                  <a:schemeClr val="tx1">
                    <a:lumMod val="85000"/>
                    <a:lumOff val="15000"/>
                  </a:schemeClr>
                </a:solidFill>
              </a:rPr>
              <a:t>il</a:t>
            </a:r>
            <a:r>
              <a:rPr lang="de-DE" sz="2000" b="1" dirty="0" smtClean="0">
                <a:solidFill>
                  <a:schemeClr val="tx1">
                    <a:lumMod val="85000"/>
                    <a:lumOff val="15000"/>
                  </a:schemeClr>
                </a:solidFill>
              </a:rPr>
              <a:t> </a:t>
            </a:r>
            <a:r>
              <a:rPr lang="de-DE" sz="2000" b="1" dirty="0" err="1" smtClean="0">
                <a:solidFill>
                  <a:schemeClr val="tx1">
                    <a:lumMod val="85000"/>
                    <a:lumOff val="15000"/>
                  </a:schemeClr>
                </a:solidFill>
              </a:rPr>
              <a:t>periodo</a:t>
            </a:r>
            <a:r>
              <a:rPr lang="de-DE" sz="2000" b="1" dirty="0" smtClean="0">
                <a:solidFill>
                  <a:schemeClr val="tx1">
                    <a:lumMod val="85000"/>
                    <a:lumOff val="15000"/>
                  </a:schemeClr>
                </a:solidFill>
              </a:rPr>
              <a:t> di </a:t>
            </a:r>
            <a:r>
              <a:rPr lang="de-DE" sz="2000" b="1" dirty="0" err="1" smtClean="0">
                <a:solidFill>
                  <a:schemeClr val="tx1">
                    <a:lumMod val="85000"/>
                    <a:lumOff val="15000"/>
                  </a:schemeClr>
                </a:solidFill>
              </a:rPr>
              <a:t>formazione</a:t>
            </a:r>
            <a:endParaRPr lang="de-DE" sz="2000" b="1" dirty="0">
              <a:solidFill>
                <a:schemeClr val="tx1">
                  <a:lumMod val="85000"/>
                  <a:lumOff val="15000"/>
                </a:schemeClr>
              </a:solidFill>
            </a:endParaRPr>
          </a:p>
        </p:txBody>
      </p:sp>
      <p:graphicFrame>
        <p:nvGraphicFramePr>
          <p:cNvPr id="8" name="Tabelle 7"/>
          <p:cNvGraphicFramePr>
            <a:graphicFrameLocks noGrp="1"/>
          </p:cNvGraphicFramePr>
          <p:nvPr>
            <p:extLst>
              <p:ext uri="{D42A27DB-BD31-4B8C-83A1-F6EECF244321}">
                <p14:modId xmlns:p14="http://schemas.microsoft.com/office/powerpoint/2010/main" val="2432488769"/>
              </p:ext>
            </p:extLst>
          </p:nvPr>
        </p:nvGraphicFramePr>
        <p:xfrm>
          <a:off x="260898" y="1334538"/>
          <a:ext cx="8640960" cy="4186428"/>
        </p:xfrm>
        <a:graphic>
          <a:graphicData uri="http://schemas.openxmlformats.org/drawingml/2006/table">
            <a:tbl>
              <a:tblPr firstRow="1" bandRow="1">
                <a:tableStyleId>{5C22544A-7EE6-4342-B048-85BDC9FD1C3A}</a:tableStyleId>
              </a:tblPr>
              <a:tblGrid>
                <a:gridCol w="3075597">
                  <a:extLst>
                    <a:ext uri="{9D8B030D-6E8A-4147-A177-3AD203B41FA5}">
                      <a16:colId xmlns:a16="http://schemas.microsoft.com/office/drawing/2014/main" val="1694208140"/>
                    </a:ext>
                  </a:extLst>
                </a:gridCol>
                <a:gridCol w="1464570">
                  <a:extLst>
                    <a:ext uri="{9D8B030D-6E8A-4147-A177-3AD203B41FA5}">
                      <a16:colId xmlns:a16="http://schemas.microsoft.com/office/drawing/2014/main" val="3574722509"/>
                    </a:ext>
                  </a:extLst>
                </a:gridCol>
                <a:gridCol w="1464570">
                  <a:extLst>
                    <a:ext uri="{9D8B030D-6E8A-4147-A177-3AD203B41FA5}">
                      <a16:colId xmlns:a16="http://schemas.microsoft.com/office/drawing/2014/main" val="1590611565"/>
                    </a:ext>
                  </a:extLst>
                </a:gridCol>
                <a:gridCol w="1391341">
                  <a:extLst>
                    <a:ext uri="{9D8B030D-6E8A-4147-A177-3AD203B41FA5}">
                      <a16:colId xmlns:a16="http://schemas.microsoft.com/office/drawing/2014/main" val="3519297343"/>
                    </a:ext>
                  </a:extLst>
                </a:gridCol>
                <a:gridCol w="1244882">
                  <a:extLst>
                    <a:ext uri="{9D8B030D-6E8A-4147-A177-3AD203B41FA5}">
                      <a16:colId xmlns:a16="http://schemas.microsoft.com/office/drawing/2014/main" val="955372826"/>
                    </a:ext>
                  </a:extLst>
                </a:gridCol>
              </a:tblGrid>
              <a:tr h="139040">
                <a:tc>
                  <a:txBody>
                    <a:bodyPr/>
                    <a:lstStyle/>
                    <a:p>
                      <a:pPr algn="l"/>
                      <a:r>
                        <a:rPr lang="de-DE" dirty="0" err="1" smtClean="0"/>
                        <a:t>Professione</a:t>
                      </a:r>
                      <a:endParaRPr lang="de-DE" dirty="0"/>
                    </a:p>
                  </a:txBody>
                  <a:tcPr anchor="ctr">
                    <a:solidFill>
                      <a:schemeClr val="accent6">
                        <a:lumMod val="60000"/>
                        <a:lumOff val="40000"/>
                      </a:schemeClr>
                    </a:solidFill>
                  </a:tcPr>
                </a:tc>
                <a:tc>
                  <a:txBody>
                    <a:bodyPr/>
                    <a:lstStyle/>
                    <a:p>
                      <a:pPr algn="ctr"/>
                      <a:r>
                        <a:rPr lang="de-DE" dirty="0" err="1" smtClean="0"/>
                        <a:t>Costi</a:t>
                      </a:r>
                      <a:r>
                        <a:rPr lang="de-DE" dirty="0" smtClean="0"/>
                        <a:t> </a:t>
                      </a:r>
                      <a:r>
                        <a:rPr lang="de-DE" dirty="0" err="1" smtClean="0"/>
                        <a:t>lordi</a:t>
                      </a:r>
                      <a:endParaRPr lang="de-DE" dirty="0"/>
                    </a:p>
                  </a:txBody>
                  <a:tcPr anchor="ctr">
                    <a:solidFill>
                      <a:schemeClr val="accent6">
                        <a:lumMod val="60000"/>
                        <a:lumOff val="40000"/>
                      </a:schemeClr>
                    </a:solidFill>
                  </a:tcPr>
                </a:tc>
                <a:tc>
                  <a:txBody>
                    <a:bodyPr/>
                    <a:lstStyle/>
                    <a:p>
                      <a:pPr algn="ctr"/>
                      <a:r>
                        <a:rPr lang="de-DE" dirty="0" err="1" smtClean="0"/>
                        <a:t>Prestazioni</a:t>
                      </a:r>
                      <a:r>
                        <a:rPr lang="de-DE" baseline="0" dirty="0" smtClean="0"/>
                        <a:t> </a:t>
                      </a:r>
                      <a:r>
                        <a:rPr lang="de-DE" baseline="0" dirty="0" err="1" smtClean="0"/>
                        <a:t>produttive</a:t>
                      </a:r>
                      <a:endParaRPr lang="de-DE" dirty="0"/>
                    </a:p>
                  </a:txBody>
                  <a:tcPr anchor="ctr">
                    <a:solidFill>
                      <a:schemeClr val="accent6">
                        <a:lumMod val="60000"/>
                        <a:lumOff val="40000"/>
                      </a:schemeClr>
                    </a:solidFill>
                  </a:tcPr>
                </a:tc>
                <a:tc>
                  <a:txBody>
                    <a:bodyPr/>
                    <a:lstStyle/>
                    <a:p>
                      <a:pPr algn="ctr"/>
                      <a:r>
                        <a:rPr lang="de-DE" dirty="0" err="1" smtClean="0"/>
                        <a:t>Costi</a:t>
                      </a:r>
                      <a:r>
                        <a:rPr lang="de-DE" dirty="0" smtClean="0"/>
                        <a:t> </a:t>
                      </a:r>
                      <a:r>
                        <a:rPr lang="de-DE" dirty="0" err="1" smtClean="0"/>
                        <a:t>netti</a:t>
                      </a:r>
                      <a:endParaRPr lang="de-DE" dirty="0"/>
                    </a:p>
                  </a:txBody>
                  <a:tcPr anchor="ctr">
                    <a:solidFill>
                      <a:schemeClr val="accent6">
                        <a:lumMod val="60000"/>
                        <a:lumOff val="40000"/>
                      </a:schemeClr>
                    </a:solidFill>
                  </a:tcPr>
                </a:tc>
                <a:tc>
                  <a:txBody>
                    <a:bodyPr/>
                    <a:lstStyle/>
                    <a:p>
                      <a:pPr algn="ctr"/>
                      <a:r>
                        <a:rPr lang="de-DE" dirty="0" err="1" smtClean="0"/>
                        <a:t>Durata</a:t>
                      </a:r>
                      <a:r>
                        <a:rPr lang="de-DE" baseline="0" dirty="0" smtClean="0"/>
                        <a:t> della FP in </a:t>
                      </a:r>
                      <a:r>
                        <a:rPr lang="de-DE" baseline="0" dirty="0" err="1" smtClean="0"/>
                        <a:t>anni</a:t>
                      </a:r>
                      <a:endParaRPr lang="de-DE" dirty="0"/>
                    </a:p>
                  </a:txBody>
                  <a:tcPr>
                    <a:solidFill>
                      <a:schemeClr val="accent6">
                        <a:lumMod val="60000"/>
                        <a:lumOff val="40000"/>
                      </a:schemeClr>
                    </a:solidFill>
                  </a:tcPr>
                </a:tc>
                <a:extLst>
                  <a:ext uri="{0D108BD9-81ED-4DB2-BD59-A6C34878D82A}">
                    <a16:rowId xmlns:a16="http://schemas.microsoft.com/office/drawing/2014/main" val="985442256"/>
                  </a:ext>
                </a:extLst>
              </a:tr>
              <a:tr h="370840">
                <a:tc>
                  <a:txBody>
                    <a:bodyPr/>
                    <a:lstStyle/>
                    <a:p>
                      <a:r>
                        <a:rPr lang="de-DE" sz="1800" b="1" dirty="0" smtClean="0">
                          <a:solidFill>
                            <a:schemeClr val="tx1">
                              <a:lumMod val="85000"/>
                              <a:lumOff val="15000"/>
                            </a:schemeClr>
                          </a:solidFill>
                          <a:latin typeface="+mn-lt"/>
                        </a:rPr>
                        <a:t>Media</a:t>
                      </a:r>
                      <a:endParaRPr lang="de-DE" sz="1800" b="1" dirty="0">
                        <a:solidFill>
                          <a:schemeClr val="tx1">
                            <a:lumMod val="85000"/>
                            <a:lumOff val="15000"/>
                          </a:schemeClr>
                        </a:solidFill>
                        <a:latin typeface="+mn-lt"/>
                      </a:endParaRPr>
                    </a:p>
                  </a:txBody>
                  <a:tcPr>
                    <a:solidFill>
                      <a:srgbClr val="E7E8D0"/>
                    </a:solidFill>
                  </a:tcPr>
                </a:tc>
                <a:tc>
                  <a:txBody>
                    <a:bodyPr/>
                    <a:lstStyle/>
                    <a:p>
                      <a:pPr marL="0" indent="0" algn="ctr">
                        <a:buFont typeface="Symbol" panose="05050102010706020507" pitchFamily="18" charset="2"/>
                        <a:buNone/>
                      </a:pPr>
                      <a:r>
                        <a:rPr lang="de-DE" sz="1800" b="1" dirty="0" smtClean="0">
                          <a:solidFill>
                            <a:schemeClr val="tx1"/>
                          </a:solidFill>
                          <a:latin typeface="+mn-lt"/>
                        </a:rPr>
                        <a:t>17.933 €</a:t>
                      </a:r>
                      <a:endParaRPr lang="de-DE" sz="1800" b="1" dirty="0">
                        <a:solidFill>
                          <a:schemeClr val="tx1"/>
                        </a:solidFill>
                        <a:latin typeface="+mn-lt"/>
                      </a:endParaRPr>
                    </a:p>
                  </a:txBody>
                  <a:tcPr>
                    <a:solidFill>
                      <a:srgbClr val="E7E8D0"/>
                    </a:solidFill>
                  </a:tcPr>
                </a:tc>
                <a:tc>
                  <a:txBody>
                    <a:bodyPr/>
                    <a:lstStyle/>
                    <a:p>
                      <a:pPr algn="ctr"/>
                      <a:r>
                        <a:rPr lang="de-DE" sz="1800" b="1" dirty="0" smtClean="0">
                          <a:solidFill>
                            <a:schemeClr val="tx1"/>
                          </a:solidFill>
                          <a:latin typeface="+mn-lt"/>
                        </a:rPr>
                        <a:t>12.535 €</a:t>
                      </a:r>
                      <a:endParaRPr lang="de-DE" sz="1800" b="1" dirty="0">
                        <a:solidFill>
                          <a:schemeClr val="tx1"/>
                        </a:solidFill>
                        <a:latin typeface="+mn-lt"/>
                      </a:endParaRPr>
                    </a:p>
                  </a:txBody>
                  <a:tcPr>
                    <a:solidFill>
                      <a:srgbClr val="E7E8D0"/>
                    </a:solidFill>
                  </a:tcPr>
                </a:tc>
                <a:tc>
                  <a:txBody>
                    <a:bodyPr/>
                    <a:lstStyle/>
                    <a:p>
                      <a:pPr algn="ctr"/>
                      <a:r>
                        <a:rPr lang="de-DE" sz="1800" b="1" dirty="0" smtClean="0">
                          <a:solidFill>
                            <a:schemeClr val="tx1"/>
                          </a:solidFill>
                          <a:latin typeface="+mn-lt"/>
                        </a:rPr>
                        <a:t>  5.398 €</a:t>
                      </a:r>
                      <a:endParaRPr lang="de-DE" sz="1800" b="1" dirty="0">
                        <a:solidFill>
                          <a:schemeClr val="tx1"/>
                        </a:solidFill>
                        <a:latin typeface="+mn-lt"/>
                      </a:endParaRPr>
                    </a:p>
                  </a:txBody>
                  <a:tcPr>
                    <a:solidFill>
                      <a:srgbClr val="E7E8D0"/>
                    </a:solidFill>
                  </a:tcPr>
                </a:tc>
                <a:tc>
                  <a:txBody>
                    <a:bodyPr/>
                    <a:lstStyle/>
                    <a:p>
                      <a:pPr algn="ctr"/>
                      <a:r>
                        <a:rPr lang="de-DE" sz="1800" b="1" dirty="0" smtClean="0">
                          <a:solidFill>
                            <a:schemeClr val="tx1">
                              <a:lumMod val="85000"/>
                              <a:lumOff val="15000"/>
                            </a:schemeClr>
                          </a:solidFill>
                          <a:latin typeface="+mn-lt"/>
                        </a:rPr>
                        <a:t>2 - 3,5</a:t>
                      </a:r>
                      <a:endParaRPr lang="de-DE" sz="1800" b="1" dirty="0">
                        <a:solidFill>
                          <a:schemeClr val="tx1">
                            <a:lumMod val="85000"/>
                            <a:lumOff val="15000"/>
                          </a:schemeClr>
                        </a:solidFill>
                        <a:latin typeface="+mn-lt"/>
                      </a:endParaRPr>
                    </a:p>
                  </a:txBody>
                  <a:tcPr>
                    <a:solidFill>
                      <a:srgbClr val="E7E8D0"/>
                    </a:solidFill>
                  </a:tcPr>
                </a:tc>
                <a:extLst>
                  <a:ext uri="{0D108BD9-81ED-4DB2-BD59-A6C34878D82A}">
                    <a16:rowId xmlns:a16="http://schemas.microsoft.com/office/drawing/2014/main" val="39566687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err="1" smtClean="0">
                          <a:solidFill>
                            <a:schemeClr val="tx1">
                              <a:lumMod val="85000"/>
                              <a:lumOff val="15000"/>
                            </a:schemeClr>
                          </a:solidFill>
                          <a:latin typeface="+mn-lt"/>
                        </a:rPr>
                        <a:t>Tecnico</a:t>
                      </a:r>
                      <a:r>
                        <a:rPr lang="de-DE" sz="1800" dirty="0" smtClean="0">
                          <a:solidFill>
                            <a:schemeClr val="tx1">
                              <a:lumMod val="85000"/>
                              <a:lumOff val="15000"/>
                            </a:schemeClr>
                          </a:solidFill>
                          <a:latin typeface="+mn-lt"/>
                        </a:rPr>
                        <a:t> </a:t>
                      </a:r>
                      <a:r>
                        <a:rPr lang="de-DE" sz="1800" dirty="0" err="1" smtClean="0">
                          <a:solidFill>
                            <a:schemeClr val="tx1">
                              <a:lumMod val="85000"/>
                              <a:lumOff val="15000"/>
                            </a:schemeClr>
                          </a:solidFill>
                          <a:latin typeface="+mn-lt"/>
                        </a:rPr>
                        <a:t>informatico</a:t>
                      </a:r>
                      <a:endParaRPr lang="de-DE" sz="1800" dirty="0" smtClean="0">
                        <a:solidFill>
                          <a:schemeClr val="tx1">
                            <a:lumMod val="85000"/>
                            <a:lumOff val="15000"/>
                          </a:schemeClr>
                        </a:solidFill>
                        <a:latin typeface="+mn-lt"/>
                      </a:endParaRPr>
                    </a:p>
                  </a:txBody>
                  <a:tcPr>
                    <a:solidFill>
                      <a:schemeClr val="accent6">
                        <a:lumMod val="40000"/>
                        <a:lumOff val="60000"/>
                      </a:schemeClr>
                    </a:solidFill>
                  </a:tcPr>
                </a:tc>
                <a:tc>
                  <a:txBody>
                    <a:bodyPr/>
                    <a:lstStyle/>
                    <a:p>
                      <a:pPr algn="ctr"/>
                      <a:r>
                        <a:rPr lang="de-DE" sz="1800" dirty="0" smtClean="0">
                          <a:solidFill>
                            <a:schemeClr val="tx1"/>
                          </a:solidFill>
                          <a:latin typeface="+mn-lt"/>
                        </a:rPr>
                        <a:t>20.562 €</a:t>
                      </a:r>
                      <a:endParaRPr lang="de-DE" sz="1800" dirty="0">
                        <a:solidFill>
                          <a:schemeClr val="tx1"/>
                        </a:solidFill>
                        <a:latin typeface="+mn-lt"/>
                      </a:endParaRPr>
                    </a:p>
                  </a:txBody>
                  <a:tcPr>
                    <a:solidFill>
                      <a:schemeClr val="accent6">
                        <a:lumMod val="40000"/>
                        <a:lumOff val="60000"/>
                      </a:schemeClr>
                    </a:solidFill>
                  </a:tcPr>
                </a:tc>
                <a:tc>
                  <a:txBody>
                    <a:bodyPr/>
                    <a:lstStyle/>
                    <a:p>
                      <a:pPr algn="ctr"/>
                      <a:r>
                        <a:rPr lang="de-DE" sz="1800" dirty="0" smtClean="0">
                          <a:solidFill>
                            <a:schemeClr val="tx1"/>
                          </a:solidFill>
                          <a:latin typeface="+mn-lt"/>
                        </a:rPr>
                        <a:t>15.074 €</a:t>
                      </a:r>
                      <a:endParaRPr lang="de-DE" sz="1800" dirty="0">
                        <a:solidFill>
                          <a:schemeClr val="tx1"/>
                        </a:solidFill>
                        <a:latin typeface="+mn-lt"/>
                      </a:endParaRPr>
                    </a:p>
                  </a:txBody>
                  <a:tcPr>
                    <a:solidFill>
                      <a:schemeClr val="accent6">
                        <a:lumMod val="40000"/>
                        <a:lumOff val="60000"/>
                      </a:schemeClr>
                    </a:solidFill>
                  </a:tcPr>
                </a:tc>
                <a:tc>
                  <a:txBody>
                    <a:bodyPr/>
                    <a:lstStyle/>
                    <a:p>
                      <a:pPr algn="ctr"/>
                      <a:r>
                        <a:rPr lang="de-DE" sz="1800" dirty="0" smtClean="0">
                          <a:solidFill>
                            <a:schemeClr val="tx1"/>
                          </a:solidFill>
                          <a:latin typeface="+mn-lt"/>
                        </a:rPr>
                        <a:t>  5.488 €</a:t>
                      </a:r>
                      <a:endParaRPr lang="de-DE" sz="1800" dirty="0">
                        <a:solidFill>
                          <a:schemeClr val="tx1"/>
                        </a:solidFill>
                        <a:latin typeface="+mn-lt"/>
                      </a:endParaRPr>
                    </a:p>
                  </a:txBody>
                  <a:tcPr>
                    <a:solidFill>
                      <a:schemeClr val="accent6">
                        <a:lumMod val="40000"/>
                        <a:lumOff val="60000"/>
                      </a:schemeClr>
                    </a:solidFill>
                  </a:tcPr>
                </a:tc>
                <a:tc>
                  <a:txBody>
                    <a:bodyPr/>
                    <a:lstStyle/>
                    <a:p>
                      <a:pPr algn="ctr"/>
                      <a:r>
                        <a:rPr lang="de-DE" sz="1800" dirty="0" smtClean="0">
                          <a:solidFill>
                            <a:schemeClr val="tx1">
                              <a:lumMod val="85000"/>
                              <a:lumOff val="15000"/>
                            </a:schemeClr>
                          </a:solidFill>
                          <a:latin typeface="+mn-lt"/>
                        </a:rPr>
                        <a:t>3</a:t>
                      </a:r>
                      <a:endParaRPr lang="de-DE" sz="1800" dirty="0">
                        <a:solidFill>
                          <a:schemeClr val="tx1">
                            <a:lumMod val="85000"/>
                            <a:lumOff val="15000"/>
                          </a:schemeClr>
                        </a:solidFill>
                        <a:latin typeface="+mn-lt"/>
                      </a:endParaRPr>
                    </a:p>
                  </a:txBody>
                  <a:tcPr>
                    <a:solidFill>
                      <a:schemeClr val="accent6">
                        <a:lumMod val="40000"/>
                        <a:lumOff val="60000"/>
                      </a:schemeClr>
                    </a:solidFill>
                  </a:tcPr>
                </a:tc>
                <a:extLst>
                  <a:ext uri="{0D108BD9-81ED-4DB2-BD59-A6C34878D82A}">
                    <a16:rowId xmlns:a16="http://schemas.microsoft.com/office/drawing/2014/main" val="1842235379"/>
                  </a:ext>
                </a:extLst>
              </a:tr>
              <a:tr h="370840">
                <a:tc>
                  <a:txBody>
                    <a:bodyPr/>
                    <a:lstStyle/>
                    <a:p>
                      <a:pPr>
                        <a:lnSpc>
                          <a:spcPct val="115000"/>
                        </a:lnSpc>
                        <a:spcAft>
                          <a:spcPts val="1000"/>
                        </a:spcAft>
                      </a:pPr>
                      <a:r>
                        <a:rPr lang="de-DE" sz="1800" b="0" dirty="0" err="1" smtClean="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Meccatronico</a:t>
                      </a:r>
                      <a:r>
                        <a:rPr lang="de-DE" sz="1800" b="0" baseline="0" dirty="0" smtClean="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de-DE" sz="1800" b="0" baseline="0" dirty="0" err="1" smtClean="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d’auto</a:t>
                      </a:r>
                      <a:endParaRPr lang="de-DE" sz="1800" b="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accent6">
                        <a:lumMod val="20000"/>
                        <a:lumOff val="80000"/>
                      </a:schemeClr>
                    </a:solidFill>
                  </a:tcPr>
                </a:tc>
                <a:tc>
                  <a:txBody>
                    <a:bodyPr/>
                    <a:lstStyle/>
                    <a:p>
                      <a:pPr algn="ctr">
                        <a:lnSpc>
                          <a:spcPct val="115000"/>
                        </a:lnSpc>
                        <a:spcAft>
                          <a:spcPts val="1000"/>
                        </a:spcAft>
                      </a:pPr>
                      <a:r>
                        <a:rPr lang="de-DE"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14.327 €</a:t>
                      </a:r>
                    </a:p>
                  </a:txBody>
                  <a:tcPr>
                    <a:solidFill>
                      <a:schemeClr val="accent6">
                        <a:lumMod val="20000"/>
                        <a:lumOff val="80000"/>
                      </a:schemeClr>
                    </a:solidFill>
                  </a:tcPr>
                </a:tc>
                <a:tc>
                  <a:txBody>
                    <a:bodyPr/>
                    <a:lstStyle/>
                    <a:p>
                      <a:pPr algn="ctr">
                        <a:lnSpc>
                          <a:spcPct val="115000"/>
                        </a:lnSpc>
                        <a:spcAft>
                          <a:spcPts val="1000"/>
                        </a:spcAft>
                      </a:pPr>
                      <a:r>
                        <a:rPr lang="de-DE"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9.733 €</a:t>
                      </a:r>
                    </a:p>
                  </a:txBody>
                  <a:tcPr>
                    <a:solidFill>
                      <a:schemeClr val="accent6">
                        <a:lumMod val="20000"/>
                        <a:lumOff val="80000"/>
                      </a:schemeClr>
                    </a:solidFill>
                  </a:tcPr>
                </a:tc>
                <a:tc>
                  <a:txBody>
                    <a:bodyPr/>
                    <a:lstStyle/>
                    <a:p>
                      <a:pPr algn="ctr">
                        <a:lnSpc>
                          <a:spcPct val="115000"/>
                        </a:lnSpc>
                        <a:spcAft>
                          <a:spcPts val="1000"/>
                        </a:spcAft>
                      </a:pPr>
                      <a:r>
                        <a:rPr lang="de-DE"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1800" b="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4.595 </a:t>
                      </a:r>
                      <a:r>
                        <a:rPr lang="de-DE"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a:solidFill>
                      <a:schemeClr val="accent6">
                        <a:lumMod val="20000"/>
                        <a:lumOff val="80000"/>
                      </a:schemeClr>
                    </a:solidFill>
                  </a:tcPr>
                </a:tc>
                <a:tc>
                  <a:txBody>
                    <a:bodyPr/>
                    <a:lstStyle/>
                    <a:p>
                      <a:pPr algn="ctr">
                        <a:lnSpc>
                          <a:spcPct val="115000"/>
                        </a:lnSpc>
                        <a:spcAft>
                          <a:spcPts val="1000"/>
                        </a:spcAft>
                      </a:pPr>
                      <a:r>
                        <a:rPr lang="de-DE" sz="1800" b="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3,5</a:t>
                      </a:r>
                    </a:p>
                  </a:txBody>
                  <a:tcPr>
                    <a:solidFill>
                      <a:schemeClr val="accent6">
                        <a:lumMod val="20000"/>
                        <a:lumOff val="80000"/>
                      </a:schemeClr>
                    </a:solidFill>
                  </a:tcPr>
                </a:tc>
                <a:extLst>
                  <a:ext uri="{0D108BD9-81ED-4DB2-BD59-A6C34878D82A}">
                    <a16:rowId xmlns:a16="http://schemas.microsoft.com/office/drawing/2014/main" val="5539077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err="1" smtClean="0">
                          <a:solidFill>
                            <a:schemeClr val="tx1">
                              <a:lumMod val="85000"/>
                              <a:lumOff val="15000"/>
                            </a:schemeClr>
                          </a:solidFill>
                          <a:latin typeface="+mn-lt"/>
                        </a:rPr>
                        <a:t>Tecnico</a:t>
                      </a:r>
                      <a:r>
                        <a:rPr lang="de-DE" sz="1800" dirty="0" smtClean="0">
                          <a:solidFill>
                            <a:schemeClr val="tx1">
                              <a:lumMod val="85000"/>
                              <a:lumOff val="15000"/>
                            </a:schemeClr>
                          </a:solidFill>
                          <a:latin typeface="+mn-lt"/>
                        </a:rPr>
                        <a:t> </a:t>
                      </a:r>
                      <a:r>
                        <a:rPr lang="de-DE" sz="1800" dirty="0" err="1" smtClean="0">
                          <a:solidFill>
                            <a:schemeClr val="tx1">
                              <a:lumMod val="85000"/>
                              <a:lumOff val="15000"/>
                            </a:schemeClr>
                          </a:solidFill>
                          <a:latin typeface="+mn-lt"/>
                        </a:rPr>
                        <a:t>elettronico</a:t>
                      </a:r>
                      <a:endParaRPr lang="de-DE" sz="1800" dirty="0" smtClean="0">
                        <a:solidFill>
                          <a:schemeClr val="tx1">
                            <a:lumMod val="85000"/>
                            <a:lumOff val="15000"/>
                          </a:schemeClr>
                        </a:solidFill>
                        <a:latin typeface="+mn-lt"/>
                      </a:endParaRPr>
                    </a:p>
                  </a:txBody>
                  <a:tcPr>
                    <a:solidFill>
                      <a:schemeClr val="accent6">
                        <a:lumMod val="40000"/>
                        <a:lumOff val="60000"/>
                      </a:schemeClr>
                    </a:solidFill>
                  </a:tcPr>
                </a:tc>
                <a:tc>
                  <a:txBody>
                    <a:bodyPr/>
                    <a:lstStyle/>
                    <a:p>
                      <a:pPr algn="ctr"/>
                      <a:r>
                        <a:rPr lang="de-DE" sz="1800" dirty="0" smtClean="0">
                          <a:solidFill>
                            <a:schemeClr val="tx1"/>
                          </a:solidFill>
                          <a:latin typeface="+mn-lt"/>
                        </a:rPr>
                        <a:t>12.358 €</a:t>
                      </a:r>
                      <a:endParaRPr lang="de-DE" sz="1800" dirty="0">
                        <a:solidFill>
                          <a:schemeClr val="tx1"/>
                        </a:solidFill>
                        <a:latin typeface="+mn-lt"/>
                      </a:endParaRPr>
                    </a:p>
                  </a:txBody>
                  <a:tcPr>
                    <a:solidFill>
                      <a:schemeClr val="accent6">
                        <a:lumMod val="40000"/>
                        <a:lumOff val="60000"/>
                      </a:schemeClr>
                    </a:solidFill>
                  </a:tcPr>
                </a:tc>
                <a:tc>
                  <a:txBody>
                    <a:bodyPr/>
                    <a:lstStyle/>
                    <a:p>
                      <a:pPr algn="ctr"/>
                      <a:r>
                        <a:rPr lang="de-DE" sz="1800" dirty="0" smtClean="0">
                          <a:solidFill>
                            <a:schemeClr val="tx1"/>
                          </a:solidFill>
                          <a:latin typeface="+mn-lt"/>
                        </a:rPr>
                        <a:t>13.721 €</a:t>
                      </a:r>
                      <a:endParaRPr lang="de-DE" sz="1800" dirty="0">
                        <a:solidFill>
                          <a:schemeClr val="tx1"/>
                        </a:solidFill>
                        <a:latin typeface="+mn-lt"/>
                      </a:endParaRPr>
                    </a:p>
                  </a:txBody>
                  <a:tcPr>
                    <a:solidFill>
                      <a:schemeClr val="accent6">
                        <a:lumMod val="40000"/>
                        <a:lumOff val="60000"/>
                      </a:schemeClr>
                    </a:solidFill>
                  </a:tcPr>
                </a:tc>
                <a:tc>
                  <a:txBody>
                    <a:bodyPr/>
                    <a:lstStyle/>
                    <a:p>
                      <a:pPr algn="ctr"/>
                      <a:r>
                        <a:rPr lang="de-DE" sz="1800" b="1" dirty="0" smtClean="0">
                          <a:solidFill>
                            <a:srgbClr val="00B050"/>
                          </a:solidFill>
                          <a:latin typeface="+mn-lt"/>
                        </a:rPr>
                        <a:t> -1.363 €</a:t>
                      </a:r>
                      <a:endParaRPr lang="de-DE" sz="1800" b="1" dirty="0">
                        <a:solidFill>
                          <a:srgbClr val="00B050"/>
                        </a:solidFill>
                        <a:latin typeface="+mn-lt"/>
                      </a:endParaRPr>
                    </a:p>
                  </a:txBody>
                  <a:tcPr>
                    <a:solidFill>
                      <a:schemeClr val="accent6">
                        <a:lumMod val="40000"/>
                        <a:lumOff val="60000"/>
                      </a:schemeClr>
                    </a:solidFill>
                  </a:tcPr>
                </a:tc>
                <a:tc>
                  <a:txBody>
                    <a:bodyPr/>
                    <a:lstStyle/>
                    <a:p>
                      <a:pPr algn="ctr"/>
                      <a:r>
                        <a:rPr lang="de-DE" sz="1800" dirty="0" smtClean="0">
                          <a:solidFill>
                            <a:schemeClr val="tx1">
                              <a:lumMod val="85000"/>
                              <a:lumOff val="15000"/>
                            </a:schemeClr>
                          </a:solidFill>
                          <a:latin typeface="+mn-lt"/>
                        </a:rPr>
                        <a:t>3,5</a:t>
                      </a:r>
                      <a:endParaRPr lang="de-DE" sz="1800" dirty="0">
                        <a:solidFill>
                          <a:schemeClr val="tx1">
                            <a:lumMod val="85000"/>
                            <a:lumOff val="15000"/>
                          </a:schemeClr>
                        </a:solidFill>
                        <a:latin typeface="+mn-lt"/>
                      </a:endParaRPr>
                    </a:p>
                  </a:txBody>
                  <a:tcPr>
                    <a:solidFill>
                      <a:schemeClr val="accent6">
                        <a:lumMod val="40000"/>
                        <a:lumOff val="60000"/>
                      </a:schemeClr>
                    </a:solidFill>
                  </a:tcPr>
                </a:tc>
                <a:extLst>
                  <a:ext uri="{0D108BD9-81ED-4DB2-BD59-A6C34878D82A}">
                    <a16:rowId xmlns:a16="http://schemas.microsoft.com/office/drawing/2014/main" val="372954533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err="1" smtClean="0">
                          <a:solidFill>
                            <a:schemeClr val="tx1">
                              <a:lumMod val="85000"/>
                              <a:lumOff val="15000"/>
                            </a:schemeClr>
                          </a:solidFill>
                          <a:latin typeface="+mn-lt"/>
                        </a:rPr>
                        <a:t>Tecnico</a:t>
                      </a:r>
                      <a:r>
                        <a:rPr lang="de-DE" sz="1800" baseline="0" dirty="0" smtClean="0">
                          <a:solidFill>
                            <a:schemeClr val="tx1">
                              <a:lumMod val="85000"/>
                              <a:lumOff val="15000"/>
                            </a:schemeClr>
                          </a:solidFill>
                          <a:latin typeface="+mn-lt"/>
                        </a:rPr>
                        <a:t> </a:t>
                      </a:r>
                      <a:r>
                        <a:rPr lang="de-DE" sz="1800" baseline="0" dirty="0" err="1" smtClean="0">
                          <a:solidFill>
                            <a:schemeClr val="tx1">
                              <a:lumMod val="85000"/>
                              <a:lumOff val="15000"/>
                            </a:schemeClr>
                          </a:solidFill>
                          <a:latin typeface="+mn-lt"/>
                        </a:rPr>
                        <a:t>amm.vo-commerciale</a:t>
                      </a:r>
                      <a:r>
                        <a:rPr lang="de-DE" sz="1800" baseline="0" dirty="0" smtClean="0">
                          <a:solidFill>
                            <a:schemeClr val="tx1">
                              <a:lumMod val="85000"/>
                              <a:lumOff val="15000"/>
                            </a:schemeClr>
                          </a:solidFill>
                          <a:latin typeface="+mn-lt"/>
                        </a:rPr>
                        <a:t> </a:t>
                      </a:r>
                      <a:r>
                        <a:rPr lang="de-DE" sz="1800" baseline="0" dirty="0" err="1" smtClean="0">
                          <a:solidFill>
                            <a:schemeClr val="tx1">
                              <a:lumMod val="85000"/>
                              <a:lumOff val="15000"/>
                            </a:schemeClr>
                          </a:solidFill>
                          <a:latin typeface="+mn-lt"/>
                        </a:rPr>
                        <a:t>commercio</a:t>
                      </a:r>
                      <a:r>
                        <a:rPr lang="de-DE" sz="1800" baseline="0" dirty="0" smtClean="0">
                          <a:solidFill>
                            <a:schemeClr val="tx1">
                              <a:lumMod val="85000"/>
                              <a:lumOff val="15000"/>
                            </a:schemeClr>
                          </a:solidFill>
                          <a:latin typeface="+mn-lt"/>
                        </a:rPr>
                        <a:t> </a:t>
                      </a:r>
                      <a:r>
                        <a:rPr lang="de-DE" sz="1800" baseline="0" dirty="0" err="1" smtClean="0">
                          <a:solidFill>
                            <a:schemeClr val="tx1">
                              <a:lumMod val="85000"/>
                              <a:lumOff val="15000"/>
                            </a:schemeClr>
                          </a:solidFill>
                          <a:latin typeface="+mn-lt"/>
                        </a:rPr>
                        <a:t>estero</a:t>
                      </a:r>
                      <a:r>
                        <a:rPr lang="de-DE" sz="1800" baseline="0" dirty="0" smtClean="0">
                          <a:solidFill>
                            <a:schemeClr val="tx1">
                              <a:lumMod val="85000"/>
                              <a:lumOff val="15000"/>
                            </a:schemeClr>
                          </a:solidFill>
                          <a:latin typeface="+mn-lt"/>
                        </a:rPr>
                        <a:t>/</a:t>
                      </a:r>
                      <a:r>
                        <a:rPr lang="de-DE" sz="1800" baseline="0" dirty="0" err="1" smtClean="0">
                          <a:solidFill>
                            <a:schemeClr val="tx1">
                              <a:lumMod val="85000"/>
                              <a:lumOff val="15000"/>
                            </a:schemeClr>
                          </a:solidFill>
                          <a:latin typeface="+mn-lt"/>
                        </a:rPr>
                        <a:t>all’ingrosso</a:t>
                      </a:r>
                      <a:endParaRPr lang="de-DE" sz="1800" dirty="0">
                        <a:solidFill>
                          <a:schemeClr val="tx1">
                            <a:lumMod val="85000"/>
                            <a:lumOff val="15000"/>
                          </a:schemeClr>
                        </a:solidFill>
                        <a:latin typeface="+mn-lt"/>
                      </a:endParaRPr>
                    </a:p>
                  </a:txBody>
                  <a:tcPr>
                    <a:solidFill>
                      <a:schemeClr val="accent6">
                        <a:lumMod val="20000"/>
                        <a:lumOff val="80000"/>
                      </a:schemeClr>
                    </a:solidFill>
                  </a:tcPr>
                </a:tc>
                <a:tc>
                  <a:txBody>
                    <a:bodyPr/>
                    <a:lstStyle/>
                    <a:p>
                      <a:pPr algn="ctr"/>
                      <a:r>
                        <a:rPr lang="de-DE" sz="1800" dirty="0" smtClean="0">
                          <a:solidFill>
                            <a:schemeClr val="tx1"/>
                          </a:solidFill>
                          <a:latin typeface="+mn-lt"/>
                        </a:rPr>
                        <a:t>15.846 €</a:t>
                      </a:r>
                      <a:endParaRPr lang="de-DE" sz="1800" dirty="0">
                        <a:solidFill>
                          <a:schemeClr val="tx1"/>
                        </a:solidFill>
                        <a:latin typeface="+mn-lt"/>
                      </a:endParaRPr>
                    </a:p>
                  </a:txBody>
                  <a:tcPr>
                    <a:solidFill>
                      <a:schemeClr val="accent6">
                        <a:lumMod val="20000"/>
                        <a:lumOff val="80000"/>
                      </a:schemeClr>
                    </a:solidFill>
                  </a:tcPr>
                </a:tc>
                <a:tc>
                  <a:txBody>
                    <a:bodyPr/>
                    <a:lstStyle/>
                    <a:p>
                      <a:pPr algn="ctr"/>
                      <a:r>
                        <a:rPr lang="de-DE" sz="1800" dirty="0" smtClean="0">
                          <a:solidFill>
                            <a:schemeClr val="tx1"/>
                          </a:solidFill>
                          <a:latin typeface="+mn-lt"/>
                        </a:rPr>
                        <a:t>16.019 €</a:t>
                      </a:r>
                      <a:endParaRPr lang="de-DE" sz="1800" dirty="0">
                        <a:solidFill>
                          <a:schemeClr val="tx1"/>
                        </a:solidFill>
                        <a:latin typeface="+mn-lt"/>
                      </a:endParaRPr>
                    </a:p>
                  </a:txBody>
                  <a:tcPr>
                    <a:solidFill>
                      <a:schemeClr val="accent6">
                        <a:lumMod val="20000"/>
                        <a:lumOff val="80000"/>
                      </a:schemeClr>
                    </a:solidFill>
                  </a:tcPr>
                </a:tc>
                <a:tc>
                  <a:txBody>
                    <a:bodyPr/>
                    <a:lstStyle/>
                    <a:p>
                      <a:pPr algn="ctr"/>
                      <a:r>
                        <a:rPr lang="de-DE" sz="1800" b="1" dirty="0" smtClean="0">
                          <a:solidFill>
                            <a:srgbClr val="00B050"/>
                          </a:solidFill>
                          <a:latin typeface="+mn-lt"/>
                        </a:rPr>
                        <a:t>   - 173 €</a:t>
                      </a:r>
                      <a:endParaRPr lang="de-DE" sz="1800" b="1" dirty="0">
                        <a:solidFill>
                          <a:srgbClr val="00B050"/>
                        </a:solidFill>
                        <a:latin typeface="+mn-lt"/>
                      </a:endParaRPr>
                    </a:p>
                  </a:txBody>
                  <a:tcPr>
                    <a:solidFill>
                      <a:schemeClr val="accent6">
                        <a:lumMod val="20000"/>
                        <a:lumOff val="80000"/>
                      </a:schemeClr>
                    </a:solidFill>
                  </a:tcPr>
                </a:tc>
                <a:tc>
                  <a:txBody>
                    <a:bodyPr/>
                    <a:lstStyle/>
                    <a:p>
                      <a:pPr algn="ctr"/>
                      <a:r>
                        <a:rPr lang="de-DE" sz="1800" dirty="0" smtClean="0">
                          <a:solidFill>
                            <a:schemeClr val="tx1">
                              <a:lumMod val="85000"/>
                              <a:lumOff val="15000"/>
                            </a:schemeClr>
                          </a:solidFill>
                          <a:latin typeface="+mn-lt"/>
                        </a:rPr>
                        <a:t>3</a:t>
                      </a:r>
                      <a:endParaRPr lang="de-DE" sz="1800" dirty="0">
                        <a:solidFill>
                          <a:schemeClr val="tx1">
                            <a:lumMod val="85000"/>
                            <a:lumOff val="15000"/>
                          </a:schemeClr>
                        </a:solidFill>
                        <a:latin typeface="+mn-lt"/>
                      </a:endParaRPr>
                    </a:p>
                  </a:txBody>
                  <a:tcPr>
                    <a:solidFill>
                      <a:schemeClr val="accent6">
                        <a:lumMod val="20000"/>
                        <a:lumOff val="80000"/>
                      </a:schemeClr>
                    </a:solidFill>
                  </a:tcPr>
                </a:tc>
                <a:extLst>
                  <a:ext uri="{0D108BD9-81ED-4DB2-BD59-A6C34878D82A}">
                    <a16:rowId xmlns:a16="http://schemas.microsoft.com/office/drawing/2014/main" val="564339186"/>
                  </a:ext>
                </a:extLst>
              </a:tr>
              <a:tr h="370840">
                <a:tc>
                  <a:txBody>
                    <a:bodyPr/>
                    <a:lstStyle/>
                    <a:p>
                      <a:r>
                        <a:rPr lang="de-DE" sz="1800" dirty="0" err="1" smtClean="0">
                          <a:solidFill>
                            <a:schemeClr val="tx1">
                              <a:lumMod val="85000"/>
                              <a:lumOff val="15000"/>
                            </a:schemeClr>
                          </a:solidFill>
                          <a:latin typeface="+mn-lt"/>
                        </a:rPr>
                        <a:t>Tecnico</a:t>
                      </a:r>
                      <a:r>
                        <a:rPr lang="de-DE" sz="1800" baseline="0" dirty="0" smtClean="0">
                          <a:solidFill>
                            <a:schemeClr val="tx1">
                              <a:lumMod val="85000"/>
                              <a:lumOff val="15000"/>
                            </a:schemeClr>
                          </a:solidFill>
                          <a:latin typeface="+mn-lt"/>
                        </a:rPr>
                        <a:t> del </a:t>
                      </a:r>
                      <a:r>
                        <a:rPr lang="de-DE" sz="1800" baseline="0" dirty="0" err="1" smtClean="0">
                          <a:solidFill>
                            <a:schemeClr val="tx1">
                              <a:lumMod val="85000"/>
                              <a:lumOff val="15000"/>
                            </a:schemeClr>
                          </a:solidFill>
                          <a:latin typeface="+mn-lt"/>
                        </a:rPr>
                        <a:t>settore</a:t>
                      </a:r>
                      <a:r>
                        <a:rPr lang="de-DE" sz="1800" baseline="0" dirty="0" smtClean="0">
                          <a:solidFill>
                            <a:schemeClr val="tx1">
                              <a:lumMod val="85000"/>
                              <a:lumOff val="15000"/>
                            </a:schemeClr>
                          </a:solidFill>
                          <a:latin typeface="+mn-lt"/>
                        </a:rPr>
                        <a:t> </a:t>
                      </a:r>
                      <a:r>
                        <a:rPr lang="de-DE" sz="1800" baseline="0" dirty="0" err="1" smtClean="0">
                          <a:solidFill>
                            <a:schemeClr val="tx1">
                              <a:lumMod val="85000"/>
                              <a:lumOff val="15000"/>
                            </a:schemeClr>
                          </a:solidFill>
                          <a:latin typeface="+mn-lt"/>
                        </a:rPr>
                        <a:t>alberghiero</a:t>
                      </a:r>
                      <a:endParaRPr lang="de-DE" sz="1800" dirty="0">
                        <a:solidFill>
                          <a:schemeClr val="tx1">
                            <a:lumMod val="85000"/>
                            <a:lumOff val="15000"/>
                          </a:schemeClr>
                        </a:solidFill>
                        <a:latin typeface="+mn-lt"/>
                      </a:endParaRPr>
                    </a:p>
                  </a:txBody>
                  <a:tcPr>
                    <a:solidFill>
                      <a:schemeClr val="accent6">
                        <a:lumMod val="40000"/>
                        <a:lumOff val="60000"/>
                      </a:schemeClr>
                    </a:solidFill>
                  </a:tcPr>
                </a:tc>
                <a:tc>
                  <a:txBody>
                    <a:bodyPr/>
                    <a:lstStyle/>
                    <a:p>
                      <a:pPr algn="ctr"/>
                      <a:r>
                        <a:rPr lang="de-DE" sz="1800" dirty="0" smtClean="0">
                          <a:solidFill>
                            <a:schemeClr val="tx1"/>
                          </a:solidFill>
                          <a:latin typeface="+mn-lt"/>
                        </a:rPr>
                        <a:t>13.411 €</a:t>
                      </a:r>
                      <a:endParaRPr lang="de-DE" sz="1800" dirty="0">
                        <a:solidFill>
                          <a:schemeClr val="tx1"/>
                        </a:solidFill>
                        <a:latin typeface="+mn-lt"/>
                      </a:endParaRPr>
                    </a:p>
                  </a:txBody>
                  <a:tcPr>
                    <a:solidFill>
                      <a:schemeClr val="accent6">
                        <a:lumMod val="40000"/>
                        <a:lumOff val="60000"/>
                      </a:schemeClr>
                    </a:solidFill>
                  </a:tcPr>
                </a:tc>
                <a:tc>
                  <a:txBody>
                    <a:bodyPr/>
                    <a:lstStyle/>
                    <a:p>
                      <a:pPr algn="ctr"/>
                      <a:r>
                        <a:rPr lang="de-DE" sz="1800" dirty="0" smtClean="0">
                          <a:solidFill>
                            <a:schemeClr val="tx1"/>
                          </a:solidFill>
                          <a:latin typeface="+mn-lt"/>
                        </a:rPr>
                        <a:t>13.839 €</a:t>
                      </a:r>
                      <a:endParaRPr lang="de-DE" sz="1800" dirty="0">
                        <a:solidFill>
                          <a:schemeClr val="tx1"/>
                        </a:solidFill>
                        <a:latin typeface="+mn-lt"/>
                      </a:endParaRPr>
                    </a:p>
                  </a:txBody>
                  <a:tcPr>
                    <a:solidFill>
                      <a:schemeClr val="accent6">
                        <a:lumMod val="40000"/>
                        <a:lumOff val="60000"/>
                      </a:schemeClr>
                    </a:solidFill>
                  </a:tcPr>
                </a:tc>
                <a:tc>
                  <a:txBody>
                    <a:bodyPr/>
                    <a:lstStyle/>
                    <a:p>
                      <a:pPr algn="ctr"/>
                      <a:r>
                        <a:rPr lang="de-DE" sz="1800" b="1" dirty="0" smtClean="0">
                          <a:solidFill>
                            <a:srgbClr val="00B050"/>
                          </a:solidFill>
                          <a:latin typeface="+mn-lt"/>
                        </a:rPr>
                        <a:t>   - 428 €</a:t>
                      </a:r>
                      <a:endParaRPr lang="de-DE" sz="1800" b="1" dirty="0">
                        <a:solidFill>
                          <a:srgbClr val="00B050"/>
                        </a:solidFill>
                        <a:latin typeface="+mn-lt"/>
                      </a:endParaRPr>
                    </a:p>
                  </a:txBody>
                  <a:tcPr>
                    <a:solidFill>
                      <a:schemeClr val="accent6">
                        <a:lumMod val="40000"/>
                        <a:lumOff val="60000"/>
                      </a:schemeClr>
                    </a:solidFill>
                  </a:tcPr>
                </a:tc>
                <a:tc>
                  <a:txBody>
                    <a:bodyPr/>
                    <a:lstStyle/>
                    <a:p>
                      <a:pPr algn="ctr"/>
                      <a:r>
                        <a:rPr lang="de-DE" sz="1800" dirty="0" smtClean="0">
                          <a:solidFill>
                            <a:schemeClr val="tx1">
                              <a:lumMod val="85000"/>
                              <a:lumOff val="15000"/>
                            </a:schemeClr>
                          </a:solidFill>
                          <a:latin typeface="+mn-lt"/>
                        </a:rPr>
                        <a:t>3</a:t>
                      </a:r>
                      <a:endParaRPr lang="de-DE" sz="1800" dirty="0">
                        <a:solidFill>
                          <a:schemeClr val="tx1">
                            <a:lumMod val="85000"/>
                            <a:lumOff val="15000"/>
                          </a:schemeClr>
                        </a:solidFill>
                        <a:latin typeface="+mn-lt"/>
                      </a:endParaRPr>
                    </a:p>
                  </a:txBody>
                  <a:tcPr>
                    <a:solidFill>
                      <a:schemeClr val="accent6">
                        <a:lumMod val="40000"/>
                        <a:lumOff val="60000"/>
                      </a:schemeClr>
                    </a:solidFill>
                  </a:tcPr>
                </a:tc>
                <a:extLst>
                  <a:ext uri="{0D108BD9-81ED-4DB2-BD59-A6C34878D82A}">
                    <a16:rowId xmlns:a16="http://schemas.microsoft.com/office/drawing/2014/main" val="289704196"/>
                  </a:ext>
                </a:extLst>
              </a:tr>
              <a:tr h="370840">
                <a:tc>
                  <a:txBody>
                    <a:bodyPr/>
                    <a:lstStyle/>
                    <a:p>
                      <a:r>
                        <a:rPr lang="de-DE" sz="1800" dirty="0" err="1" smtClean="0">
                          <a:solidFill>
                            <a:schemeClr val="tx1">
                              <a:lumMod val="85000"/>
                              <a:lumOff val="15000"/>
                            </a:schemeClr>
                          </a:solidFill>
                          <a:latin typeface="+mn-lt"/>
                        </a:rPr>
                        <a:t>Giardiniere</a:t>
                      </a:r>
                      <a:endParaRPr lang="de-DE" sz="1800" dirty="0">
                        <a:solidFill>
                          <a:schemeClr val="tx1">
                            <a:lumMod val="85000"/>
                            <a:lumOff val="15000"/>
                          </a:schemeClr>
                        </a:solidFill>
                        <a:latin typeface="+mn-lt"/>
                      </a:endParaRPr>
                    </a:p>
                  </a:txBody>
                  <a:tcPr>
                    <a:solidFill>
                      <a:schemeClr val="accent6">
                        <a:lumMod val="20000"/>
                        <a:lumOff val="80000"/>
                      </a:schemeClr>
                    </a:solidFill>
                  </a:tcPr>
                </a:tc>
                <a:tc>
                  <a:txBody>
                    <a:bodyPr/>
                    <a:lstStyle/>
                    <a:p>
                      <a:pPr algn="ctr"/>
                      <a:r>
                        <a:rPr lang="de-DE" sz="1800" dirty="0" smtClean="0">
                          <a:solidFill>
                            <a:schemeClr val="tx1"/>
                          </a:solidFill>
                          <a:latin typeface="+mn-lt"/>
                        </a:rPr>
                        <a:t>13.959 €</a:t>
                      </a:r>
                      <a:endParaRPr lang="de-DE" sz="1800" dirty="0">
                        <a:solidFill>
                          <a:schemeClr val="tx1"/>
                        </a:solidFill>
                        <a:latin typeface="+mn-lt"/>
                      </a:endParaRPr>
                    </a:p>
                  </a:txBody>
                  <a:tcPr>
                    <a:solidFill>
                      <a:schemeClr val="accent6">
                        <a:lumMod val="20000"/>
                        <a:lumOff val="80000"/>
                      </a:schemeClr>
                    </a:solidFill>
                  </a:tcPr>
                </a:tc>
                <a:tc>
                  <a:txBody>
                    <a:bodyPr/>
                    <a:lstStyle/>
                    <a:p>
                      <a:pPr algn="ctr"/>
                      <a:r>
                        <a:rPr lang="de-DE" sz="1800" dirty="0" smtClean="0">
                          <a:solidFill>
                            <a:schemeClr val="tx1"/>
                          </a:solidFill>
                          <a:latin typeface="+mn-lt"/>
                        </a:rPr>
                        <a:t>11.956</a:t>
                      </a:r>
                      <a:r>
                        <a:rPr lang="de-DE" sz="1800" baseline="0" dirty="0" smtClean="0">
                          <a:solidFill>
                            <a:schemeClr val="tx1"/>
                          </a:solidFill>
                          <a:latin typeface="+mn-lt"/>
                        </a:rPr>
                        <a:t> €</a:t>
                      </a:r>
                      <a:endParaRPr lang="de-DE" sz="1800" dirty="0">
                        <a:solidFill>
                          <a:schemeClr val="tx1"/>
                        </a:solidFill>
                        <a:latin typeface="+mn-lt"/>
                      </a:endParaRPr>
                    </a:p>
                  </a:txBody>
                  <a:tcPr>
                    <a:solidFill>
                      <a:schemeClr val="accent6">
                        <a:lumMod val="20000"/>
                        <a:lumOff val="80000"/>
                      </a:schemeClr>
                    </a:solidFill>
                  </a:tcPr>
                </a:tc>
                <a:tc>
                  <a:txBody>
                    <a:bodyPr/>
                    <a:lstStyle/>
                    <a:p>
                      <a:pPr algn="ctr"/>
                      <a:r>
                        <a:rPr lang="de-DE" sz="1800" dirty="0" smtClean="0">
                          <a:solidFill>
                            <a:schemeClr val="tx1">
                              <a:lumMod val="85000"/>
                              <a:lumOff val="15000"/>
                            </a:schemeClr>
                          </a:solidFill>
                          <a:latin typeface="+mn-lt"/>
                        </a:rPr>
                        <a:t> </a:t>
                      </a:r>
                      <a:r>
                        <a:rPr lang="de-DE" sz="1800" dirty="0" smtClean="0">
                          <a:solidFill>
                            <a:schemeClr val="tx1"/>
                          </a:solidFill>
                          <a:latin typeface="+mn-lt"/>
                        </a:rPr>
                        <a:t> 2.002 €</a:t>
                      </a:r>
                      <a:endParaRPr lang="de-DE" sz="1800" dirty="0">
                        <a:solidFill>
                          <a:schemeClr val="tx1"/>
                        </a:solidFill>
                        <a:latin typeface="+mn-lt"/>
                      </a:endParaRPr>
                    </a:p>
                  </a:txBody>
                  <a:tcPr>
                    <a:solidFill>
                      <a:schemeClr val="accent6">
                        <a:lumMod val="20000"/>
                        <a:lumOff val="80000"/>
                      </a:schemeClr>
                    </a:solidFill>
                  </a:tcPr>
                </a:tc>
                <a:tc>
                  <a:txBody>
                    <a:bodyPr/>
                    <a:lstStyle/>
                    <a:p>
                      <a:pPr algn="ctr"/>
                      <a:r>
                        <a:rPr lang="de-DE" sz="1800" dirty="0" smtClean="0">
                          <a:solidFill>
                            <a:schemeClr val="tx1">
                              <a:lumMod val="85000"/>
                              <a:lumOff val="15000"/>
                            </a:schemeClr>
                          </a:solidFill>
                          <a:latin typeface="+mn-lt"/>
                        </a:rPr>
                        <a:t>3</a:t>
                      </a:r>
                      <a:endParaRPr lang="de-DE" sz="1800" dirty="0">
                        <a:solidFill>
                          <a:schemeClr val="tx1">
                            <a:lumMod val="85000"/>
                            <a:lumOff val="15000"/>
                          </a:schemeClr>
                        </a:solidFill>
                        <a:latin typeface="+mn-lt"/>
                      </a:endParaRPr>
                    </a:p>
                  </a:txBody>
                  <a:tcPr>
                    <a:solidFill>
                      <a:schemeClr val="accent6">
                        <a:lumMod val="20000"/>
                        <a:lumOff val="80000"/>
                      </a:schemeClr>
                    </a:solidFill>
                  </a:tcPr>
                </a:tc>
                <a:extLst>
                  <a:ext uri="{0D108BD9-81ED-4DB2-BD59-A6C34878D82A}">
                    <a16:rowId xmlns:a16="http://schemas.microsoft.com/office/drawing/2014/main" val="2592279014"/>
                  </a:ext>
                </a:extLst>
              </a:tr>
              <a:tr h="370840">
                <a:tc>
                  <a:txBody>
                    <a:bodyPr/>
                    <a:lstStyle/>
                    <a:p>
                      <a:r>
                        <a:rPr lang="de-DE" sz="1800" dirty="0" err="1" smtClean="0">
                          <a:solidFill>
                            <a:schemeClr val="tx1">
                              <a:lumMod val="85000"/>
                              <a:lumOff val="15000"/>
                            </a:schemeClr>
                          </a:solidFill>
                          <a:latin typeface="+mn-lt"/>
                        </a:rPr>
                        <a:t>Panettiere</a:t>
                      </a:r>
                      <a:endParaRPr lang="de-DE" sz="1800" dirty="0">
                        <a:solidFill>
                          <a:schemeClr val="tx1">
                            <a:lumMod val="85000"/>
                            <a:lumOff val="15000"/>
                          </a:schemeClr>
                        </a:solidFill>
                        <a:latin typeface="+mn-lt"/>
                      </a:endParaRPr>
                    </a:p>
                  </a:txBody>
                  <a:tcPr>
                    <a:solidFill>
                      <a:schemeClr val="accent6">
                        <a:lumMod val="40000"/>
                        <a:lumOff val="60000"/>
                      </a:schemeClr>
                    </a:solidFill>
                  </a:tcPr>
                </a:tc>
                <a:tc>
                  <a:txBody>
                    <a:bodyPr/>
                    <a:lstStyle/>
                    <a:p>
                      <a:pPr algn="ctr"/>
                      <a:r>
                        <a:rPr lang="de-DE" sz="1800" dirty="0" smtClean="0">
                          <a:solidFill>
                            <a:schemeClr val="tx1"/>
                          </a:solidFill>
                          <a:latin typeface="+mn-lt"/>
                        </a:rPr>
                        <a:t>12.572 €</a:t>
                      </a:r>
                      <a:endParaRPr lang="de-DE" sz="1800" dirty="0">
                        <a:solidFill>
                          <a:schemeClr val="tx1"/>
                        </a:solidFill>
                        <a:latin typeface="+mn-lt"/>
                      </a:endParaRPr>
                    </a:p>
                  </a:txBody>
                  <a:tcPr>
                    <a:solidFill>
                      <a:schemeClr val="accent6">
                        <a:lumMod val="40000"/>
                        <a:lumOff val="60000"/>
                      </a:schemeClr>
                    </a:solidFill>
                  </a:tcPr>
                </a:tc>
                <a:tc>
                  <a:txBody>
                    <a:bodyPr/>
                    <a:lstStyle/>
                    <a:p>
                      <a:pPr algn="ctr"/>
                      <a:r>
                        <a:rPr lang="de-DE" sz="1800" dirty="0" smtClean="0">
                          <a:solidFill>
                            <a:schemeClr val="tx1"/>
                          </a:solidFill>
                          <a:latin typeface="+mn-lt"/>
                        </a:rPr>
                        <a:t>15.818 €</a:t>
                      </a:r>
                      <a:endParaRPr lang="de-DE" sz="1800" dirty="0">
                        <a:solidFill>
                          <a:schemeClr val="tx1"/>
                        </a:solidFill>
                        <a:latin typeface="+mn-lt"/>
                      </a:endParaRPr>
                    </a:p>
                  </a:txBody>
                  <a:tcPr>
                    <a:solidFill>
                      <a:schemeClr val="accent6">
                        <a:lumMod val="40000"/>
                        <a:lumOff val="60000"/>
                      </a:schemeClr>
                    </a:solidFill>
                  </a:tcPr>
                </a:tc>
                <a:tc>
                  <a:txBody>
                    <a:bodyPr/>
                    <a:lstStyle/>
                    <a:p>
                      <a:pPr algn="ctr"/>
                      <a:r>
                        <a:rPr lang="de-DE" sz="1800" b="1" dirty="0" smtClean="0">
                          <a:solidFill>
                            <a:srgbClr val="00B050"/>
                          </a:solidFill>
                          <a:latin typeface="+mn-lt"/>
                        </a:rPr>
                        <a:t>- 3.246 €</a:t>
                      </a:r>
                      <a:endParaRPr lang="de-DE" sz="1800" b="1" dirty="0">
                        <a:solidFill>
                          <a:srgbClr val="00B050"/>
                        </a:solidFill>
                        <a:latin typeface="+mn-lt"/>
                      </a:endParaRPr>
                    </a:p>
                  </a:txBody>
                  <a:tcPr>
                    <a:solidFill>
                      <a:schemeClr val="accent6">
                        <a:lumMod val="40000"/>
                        <a:lumOff val="60000"/>
                      </a:schemeClr>
                    </a:solidFill>
                  </a:tcPr>
                </a:tc>
                <a:tc>
                  <a:txBody>
                    <a:bodyPr/>
                    <a:lstStyle/>
                    <a:p>
                      <a:pPr algn="ctr"/>
                      <a:r>
                        <a:rPr lang="de-DE" sz="1800" dirty="0" smtClean="0">
                          <a:solidFill>
                            <a:schemeClr val="tx1">
                              <a:lumMod val="85000"/>
                              <a:lumOff val="15000"/>
                            </a:schemeClr>
                          </a:solidFill>
                          <a:latin typeface="+mn-lt"/>
                        </a:rPr>
                        <a:t>3</a:t>
                      </a:r>
                      <a:endParaRPr lang="de-DE" sz="1800" dirty="0">
                        <a:solidFill>
                          <a:schemeClr val="tx1">
                            <a:lumMod val="85000"/>
                            <a:lumOff val="15000"/>
                          </a:schemeClr>
                        </a:solidFill>
                        <a:latin typeface="+mn-lt"/>
                      </a:endParaRPr>
                    </a:p>
                  </a:txBody>
                  <a:tcPr>
                    <a:solidFill>
                      <a:schemeClr val="accent6">
                        <a:lumMod val="40000"/>
                        <a:lumOff val="60000"/>
                      </a:schemeClr>
                    </a:solidFill>
                  </a:tcPr>
                </a:tc>
                <a:extLst>
                  <a:ext uri="{0D108BD9-81ED-4DB2-BD59-A6C34878D82A}">
                    <a16:rowId xmlns:a16="http://schemas.microsoft.com/office/drawing/2014/main" val="3010228911"/>
                  </a:ext>
                </a:extLst>
              </a:tr>
            </a:tbl>
          </a:graphicData>
        </a:graphic>
      </p:graphicFrame>
    </p:spTree>
    <p:extLst>
      <p:ext uri="{BB962C8B-B14F-4D97-AF65-F5344CB8AC3E}">
        <p14:creationId xmlns:p14="http://schemas.microsoft.com/office/powerpoint/2010/main" val="3063429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Line 28"/>
          <p:cNvSpPr>
            <a:spLocks noChangeShapeType="1"/>
          </p:cNvSpPr>
          <p:nvPr/>
        </p:nvSpPr>
        <p:spPr bwMode="auto">
          <a:xfrm>
            <a:off x="4400120" y="1228591"/>
            <a:ext cx="6977" cy="1419938"/>
          </a:xfrm>
          <a:prstGeom prst="line">
            <a:avLst/>
          </a:prstGeom>
          <a:noFill/>
          <a:ln w="19050" cap="sq">
            <a:solidFill>
              <a:schemeClr val="tx2">
                <a:lumMod val="75000"/>
              </a:schemeClr>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30" name="Text Box 1"/>
          <p:cNvSpPr txBox="1">
            <a:spLocks noChangeArrowheads="1"/>
          </p:cNvSpPr>
          <p:nvPr/>
        </p:nvSpPr>
        <p:spPr bwMode="auto">
          <a:xfrm>
            <a:off x="1376363" y="1992313"/>
            <a:ext cx="59150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2533" name="Rectangle 4"/>
          <p:cNvSpPr>
            <a:spLocks noChangeArrowheads="1"/>
          </p:cNvSpPr>
          <p:nvPr/>
        </p:nvSpPr>
        <p:spPr bwMode="auto">
          <a:xfrm>
            <a:off x="6453188" y="6381750"/>
            <a:ext cx="2690812"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2550" name="Line 28"/>
          <p:cNvSpPr>
            <a:spLocks noChangeShapeType="1"/>
          </p:cNvSpPr>
          <p:nvPr/>
        </p:nvSpPr>
        <p:spPr bwMode="auto">
          <a:xfrm flipH="1">
            <a:off x="4400120" y="2700730"/>
            <a:ext cx="16438" cy="3681019"/>
          </a:xfrm>
          <a:prstGeom prst="line">
            <a:avLst/>
          </a:prstGeom>
          <a:noFill/>
          <a:ln w="19050" cap="sq">
            <a:solidFill>
              <a:schemeClr val="tx2">
                <a:lumMod val="75000"/>
              </a:schemeClr>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52" name="Rectangle 30"/>
          <p:cNvSpPr>
            <a:spLocks noChangeArrowheads="1"/>
          </p:cNvSpPr>
          <p:nvPr/>
        </p:nvSpPr>
        <p:spPr bwMode="auto">
          <a:xfrm>
            <a:off x="3355175" y="6367910"/>
            <a:ext cx="2145816" cy="351739"/>
          </a:xfrm>
          <a:prstGeom prst="rect">
            <a:avLst/>
          </a:prstGeom>
          <a:solidFill>
            <a:srgbClr val="FFFEBA"/>
          </a:solidFill>
          <a:ln w="9360" cap="sq">
            <a:solidFill>
              <a:srgbClr val="FFC000"/>
            </a:solidFill>
            <a:miter lim="800000"/>
            <a:headEnd/>
            <a:tailEnd/>
          </a:ln>
          <a:effectLst/>
          <a:extLst/>
        </p:spPr>
        <p:txBody>
          <a:bodyPr wrap="none" lIns="36000" tIns="36000" rIns="36000" bIns="36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300"/>
              </a:spcBef>
              <a:buClrTx/>
              <a:buFontTx/>
              <a:buNone/>
            </a:pPr>
            <a:r>
              <a:rPr lang="en-GB" altLang="de-DE" sz="1300" dirty="0" err="1" smtClean="0">
                <a:solidFill>
                  <a:schemeClr val="accent6">
                    <a:lumMod val="75000"/>
                  </a:schemeClr>
                </a:solidFill>
                <a:cs typeface="Arial" charset="0"/>
              </a:rPr>
              <a:t>Ritorno</a:t>
            </a:r>
            <a:r>
              <a:rPr lang="en-GB" altLang="de-DE" sz="1300" dirty="0" smtClean="0">
                <a:solidFill>
                  <a:schemeClr val="accent6">
                    <a:lumMod val="75000"/>
                  </a:schemeClr>
                </a:solidFill>
                <a:cs typeface="Arial" charset="0"/>
              </a:rPr>
              <a:t> </a:t>
            </a:r>
            <a:r>
              <a:rPr lang="en-GB" altLang="de-DE" sz="1300" dirty="0" err="1" smtClean="0">
                <a:solidFill>
                  <a:schemeClr val="accent6">
                    <a:lumMod val="75000"/>
                  </a:schemeClr>
                </a:solidFill>
                <a:cs typeface="Arial" charset="0"/>
              </a:rPr>
              <a:t>d’immagine</a:t>
            </a:r>
            <a:r>
              <a:rPr lang="en-GB" altLang="de-DE" sz="1300" dirty="0" smtClean="0">
                <a:solidFill>
                  <a:schemeClr val="accent6">
                    <a:lumMod val="75000"/>
                  </a:schemeClr>
                </a:solidFill>
                <a:cs typeface="Arial" charset="0"/>
              </a:rPr>
              <a:t> (CSR)</a:t>
            </a:r>
            <a:endParaRPr lang="en-GB" altLang="de-DE" sz="1300" b="1" dirty="0" smtClean="0">
              <a:solidFill>
                <a:schemeClr val="accent6">
                  <a:lumMod val="75000"/>
                </a:schemeClr>
              </a:solidFill>
              <a:cs typeface="Arial" charset="0"/>
            </a:endParaRPr>
          </a:p>
        </p:txBody>
      </p:sp>
      <p:sp>
        <p:nvSpPr>
          <p:cNvPr id="22553" name="Rectangle 31"/>
          <p:cNvSpPr>
            <a:spLocks noChangeArrowheads="1"/>
          </p:cNvSpPr>
          <p:nvPr/>
        </p:nvSpPr>
        <p:spPr bwMode="auto">
          <a:xfrm>
            <a:off x="1565254" y="1695530"/>
            <a:ext cx="5691074" cy="608319"/>
          </a:xfrm>
          <a:prstGeom prst="rect">
            <a:avLst/>
          </a:prstGeom>
          <a:solidFill>
            <a:srgbClr val="D9F5DC"/>
          </a:solidFill>
          <a:ln w="38100" cap="sq">
            <a:solidFill>
              <a:schemeClr val="accent5">
                <a:lumMod val="75000"/>
              </a:schemeClr>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75"/>
              </a:spcBef>
              <a:buClrTx/>
              <a:buFontTx/>
              <a:buNone/>
            </a:pPr>
            <a:r>
              <a:rPr lang="en-GB" altLang="de-DE" sz="1400" b="1" dirty="0" err="1">
                <a:solidFill>
                  <a:schemeClr val="accent5">
                    <a:lumMod val="50000"/>
                  </a:schemeClr>
                </a:solidFill>
                <a:cs typeface="Arial" charset="0"/>
              </a:rPr>
              <a:t>d</a:t>
            </a:r>
            <a:r>
              <a:rPr lang="en-GB" altLang="de-DE" sz="1400" b="1" dirty="0" err="1" smtClean="0">
                <a:solidFill>
                  <a:schemeClr val="accent5">
                    <a:lumMod val="50000"/>
                  </a:schemeClr>
                </a:solidFill>
                <a:cs typeface="Arial" charset="0"/>
              </a:rPr>
              <a:t>opo</a:t>
            </a:r>
            <a:r>
              <a:rPr lang="en-GB" altLang="de-DE" sz="1400" b="1" dirty="0" smtClean="0">
                <a:solidFill>
                  <a:schemeClr val="accent5">
                    <a:lumMod val="50000"/>
                  </a:schemeClr>
                </a:solidFill>
                <a:cs typeface="Arial" charset="0"/>
              </a:rPr>
              <a:t> e </a:t>
            </a:r>
            <a:r>
              <a:rPr lang="en-GB" altLang="de-DE" sz="1400" b="1" dirty="0" err="1" smtClean="0">
                <a:solidFill>
                  <a:schemeClr val="accent5">
                    <a:lumMod val="50000"/>
                  </a:schemeClr>
                </a:solidFill>
                <a:cs typeface="Arial" charset="0"/>
              </a:rPr>
              <a:t>durante</a:t>
            </a:r>
            <a:r>
              <a:rPr lang="en-GB" altLang="de-DE" sz="1400" b="1" dirty="0" smtClean="0">
                <a:solidFill>
                  <a:schemeClr val="accent5">
                    <a:lumMod val="50000"/>
                  </a:schemeClr>
                </a:solidFill>
                <a:cs typeface="Arial" charset="0"/>
              </a:rPr>
              <a:t> la </a:t>
            </a:r>
            <a:r>
              <a:rPr lang="en-GB" altLang="de-DE" sz="1400" b="1" dirty="0" err="1" smtClean="0">
                <a:solidFill>
                  <a:schemeClr val="accent5">
                    <a:lumMod val="50000"/>
                  </a:schemeClr>
                </a:solidFill>
                <a:cs typeface="Arial" charset="0"/>
              </a:rPr>
              <a:t>formazione</a:t>
            </a:r>
            <a:r>
              <a:rPr lang="en-GB" altLang="de-DE" sz="1400" b="1" dirty="0" smtClean="0">
                <a:solidFill>
                  <a:schemeClr val="accent5">
                    <a:lumMod val="50000"/>
                  </a:schemeClr>
                </a:solidFill>
                <a:cs typeface="Arial" charset="0"/>
              </a:rPr>
              <a:t>  (a </a:t>
            </a:r>
            <a:r>
              <a:rPr lang="en-GB" altLang="de-DE" sz="1400" b="1" dirty="0" err="1" smtClean="0">
                <a:solidFill>
                  <a:schemeClr val="accent5">
                    <a:lumMod val="50000"/>
                  </a:schemeClr>
                </a:solidFill>
                <a:cs typeface="Arial" charset="0"/>
              </a:rPr>
              <a:t>lungo</a:t>
            </a:r>
            <a:r>
              <a:rPr lang="en-GB" altLang="de-DE" sz="1400" b="1" dirty="0" smtClean="0">
                <a:solidFill>
                  <a:schemeClr val="accent5">
                    <a:lumMod val="50000"/>
                  </a:schemeClr>
                </a:solidFill>
                <a:cs typeface="Arial" charset="0"/>
              </a:rPr>
              <a:t> </a:t>
            </a:r>
            <a:r>
              <a:rPr lang="en-GB" altLang="de-DE" sz="1400" b="1" dirty="0" err="1" smtClean="0">
                <a:solidFill>
                  <a:schemeClr val="accent5">
                    <a:lumMod val="50000"/>
                  </a:schemeClr>
                </a:solidFill>
                <a:cs typeface="Arial" charset="0"/>
              </a:rPr>
              <a:t>termine</a:t>
            </a:r>
            <a:r>
              <a:rPr lang="en-GB" altLang="de-DE" sz="1400" b="1" dirty="0" smtClean="0">
                <a:solidFill>
                  <a:schemeClr val="accent5">
                    <a:lumMod val="50000"/>
                  </a:schemeClr>
                </a:solidFill>
                <a:cs typeface="Arial" charset="0"/>
              </a:rPr>
              <a:t>)</a:t>
            </a:r>
            <a:endParaRPr lang="en-GB" altLang="de-DE" sz="1400" b="1" dirty="0">
              <a:solidFill>
                <a:schemeClr val="accent5">
                  <a:lumMod val="50000"/>
                </a:schemeClr>
              </a:solidFill>
              <a:cs typeface="Arial" charset="0"/>
            </a:endParaRPr>
          </a:p>
        </p:txBody>
      </p:sp>
      <p:sp>
        <p:nvSpPr>
          <p:cNvPr id="22554" name="Rectangle 32"/>
          <p:cNvSpPr>
            <a:spLocks noChangeArrowheads="1"/>
          </p:cNvSpPr>
          <p:nvPr/>
        </p:nvSpPr>
        <p:spPr bwMode="auto">
          <a:xfrm>
            <a:off x="3357383" y="2527358"/>
            <a:ext cx="2145818" cy="753485"/>
          </a:xfrm>
          <a:prstGeom prst="rect">
            <a:avLst/>
          </a:prstGeom>
          <a:solidFill>
            <a:srgbClr val="FFFEBA"/>
          </a:solidFill>
          <a:ln w="381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buClrTx/>
              <a:buFontTx/>
              <a:buNone/>
            </a:pPr>
            <a:r>
              <a:rPr lang="en-GB" altLang="de-DE" sz="1450" b="1" dirty="0" err="1" smtClean="0">
                <a:solidFill>
                  <a:schemeClr val="accent6">
                    <a:lumMod val="75000"/>
                  </a:schemeClr>
                </a:solidFill>
                <a:cs typeface="Arial" charset="0"/>
              </a:rPr>
              <a:t>Aspetti</a:t>
            </a:r>
            <a:r>
              <a:rPr lang="en-GB" altLang="de-DE" sz="1450" b="1" dirty="0" smtClean="0">
                <a:solidFill>
                  <a:schemeClr val="accent6">
                    <a:lumMod val="75000"/>
                  </a:schemeClr>
                </a:solidFill>
                <a:cs typeface="Arial" charset="0"/>
              </a:rPr>
              <a:t> non </a:t>
            </a:r>
            <a:r>
              <a:rPr lang="en-GB" altLang="de-DE" sz="1450" b="1" dirty="0" err="1" smtClean="0">
                <a:solidFill>
                  <a:schemeClr val="accent6">
                    <a:lumMod val="75000"/>
                  </a:schemeClr>
                </a:solidFill>
                <a:cs typeface="Arial" charset="0"/>
              </a:rPr>
              <a:t>quantificabili</a:t>
            </a:r>
            <a:endParaRPr lang="en-GB" altLang="de-DE" sz="1450" b="1" dirty="0">
              <a:solidFill>
                <a:schemeClr val="accent6">
                  <a:lumMod val="75000"/>
                </a:schemeClr>
              </a:solidFill>
              <a:cs typeface="Arial" charset="0"/>
            </a:endParaRPr>
          </a:p>
        </p:txBody>
      </p:sp>
      <p:sp>
        <p:nvSpPr>
          <p:cNvPr id="22555" name="Rectangle 33"/>
          <p:cNvSpPr>
            <a:spLocks noChangeArrowheads="1"/>
          </p:cNvSpPr>
          <p:nvPr/>
        </p:nvSpPr>
        <p:spPr bwMode="auto">
          <a:xfrm>
            <a:off x="3357383" y="3480558"/>
            <a:ext cx="2145816" cy="945003"/>
          </a:xfrm>
          <a:prstGeom prst="rect">
            <a:avLst/>
          </a:prstGeom>
          <a:solidFill>
            <a:srgbClr val="FFFEBA"/>
          </a:solidFill>
          <a:ln w="126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lvl="0" algn="ctr" eaLnBrk="1" hangingPunct="1">
              <a:spcBef>
                <a:spcPts val="813"/>
              </a:spcBef>
              <a:tabLst/>
            </a:pPr>
            <a:r>
              <a:rPr lang="en-GB" altLang="de-DE" sz="1300" dirty="0" err="1" smtClean="0">
                <a:solidFill>
                  <a:schemeClr val="accent6">
                    <a:lumMod val="75000"/>
                  </a:schemeClr>
                </a:solidFill>
                <a:latin typeface="Arial" panose="020B0604020202020204" pitchFamily="34" charset="0"/>
                <a:cs typeface="Arial" panose="020B0604020202020204" pitchFamily="34" charset="0"/>
              </a:rPr>
              <a:t>Formazione</a:t>
            </a:r>
            <a:r>
              <a:rPr lang="en-GB" altLang="de-DE" sz="1300" dirty="0" smtClean="0">
                <a:solidFill>
                  <a:schemeClr val="accent6">
                    <a:lumMod val="75000"/>
                  </a:schemeClr>
                </a:solidFill>
                <a:latin typeface="Arial" panose="020B0604020202020204" pitchFamily="34" charset="0"/>
                <a:cs typeface="Arial" panose="020B0604020202020204" pitchFamily="34" charset="0"/>
              </a:rPr>
              <a:t> </a:t>
            </a:r>
            <a:r>
              <a:rPr lang="en-GB" altLang="de-DE" sz="1300" dirty="0" err="1" smtClean="0">
                <a:solidFill>
                  <a:schemeClr val="accent6">
                    <a:lumMod val="75000"/>
                  </a:schemeClr>
                </a:solidFill>
                <a:latin typeface="Arial" panose="020B0604020202020204" pitchFamily="34" charset="0"/>
                <a:cs typeface="Arial" panose="020B0604020202020204" pitchFamily="34" charset="0"/>
              </a:rPr>
              <a:t>su</a:t>
            </a:r>
            <a:r>
              <a:rPr lang="en-GB" altLang="de-DE" sz="1300" dirty="0" smtClean="0">
                <a:solidFill>
                  <a:schemeClr val="accent6">
                    <a:lumMod val="75000"/>
                  </a:schemeClr>
                </a:solidFill>
                <a:latin typeface="Arial" panose="020B0604020202020204" pitchFamily="34" charset="0"/>
                <a:cs typeface="Arial" panose="020B0604020202020204" pitchFamily="34" charset="0"/>
              </a:rPr>
              <a:t> </a:t>
            </a:r>
            <a:r>
              <a:rPr lang="en-GB" altLang="de-DE" sz="1300" dirty="0" err="1" smtClean="0">
                <a:solidFill>
                  <a:schemeClr val="accent6">
                    <a:lumMod val="75000"/>
                  </a:schemeClr>
                </a:solidFill>
                <a:latin typeface="Arial" panose="020B0604020202020204" pitchFamily="34" charset="0"/>
                <a:cs typeface="Arial" panose="020B0604020202020204" pitchFamily="34" charset="0"/>
              </a:rPr>
              <a:t>misura</a:t>
            </a:r>
            <a:endParaRPr lang="en-GB" altLang="de-DE" sz="1300" dirty="0" smtClean="0">
              <a:solidFill>
                <a:schemeClr val="accent6">
                  <a:lumMod val="75000"/>
                </a:schemeClr>
              </a:solidFill>
              <a:latin typeface="Arial" panose="020B0604020202020204" pitchFamily="34" charset="0"/>
              <a:cs typeface="Arial" panose="020B0604020202020204" pitchFamily="34" charset="0"/>
            </a:endParaRPr>
          </a:p>
          <a:p>
            <a:pPr lvl="0" algn="ctr" eaLnBrk="1" hangingPunct="1">
              <a:spcBef>
                <a:spcPts val="813"/>
              </a:spcBef>
              <a:tabLst/>
            </a:pPr>
            <a:r>
              <a:rPr lang="en-GB" altLang="de-DE" sz="1300" dirty="0" smtClean="0">
                <a:solidFill>
                  <a:schemeClr val="accent6">
                    <a:lumMod val="75000"/>
                  </a:schemeClr>
                </a:solidFill>
                <a:latin typeface="Arial" panose="020B0604020202020204" pitchFamily="34" charset="0"/>
                <a:cs typeface="Arial" panose="020B0604020202020204" pitchFamily="34" charset="0"/>
                <a:sym typeface="Wingdings" panose="05000000000000000000" pitchFamily="2" charset="2"/>
              </a:rPr>
              <a:t></a:t>
            </a:r>
            <a:r>
              <a:rPr lang="en-GB" altLang="de-DE" sz="1300" dirty="0" smtClean="0">
                <a:solidFill>
                  <a:schemeClr val="accent6">
                    <a:lumMod val="75000"/>
                  </a:schemeClr>
                </a:solidFill>
                <a:latin typeface="Arial" panose="020B0604020202020204" pitchFamily="34" charset="0"/>
                <a:cs typeface="Arial" panose="020B0604020202020204" pitchFamily="34" charset="0"/>
              </a:rPr>
              <a:t> </a:t>
            </a:r>
            <a:r>
              <a:rPr lang="en-GB" altLang="de-DE" sz="1300" dirty="0" err="1" smtClean="0">
                <a:solidFill>
                  <a:schemeClr val="accent6">
                    <a:lumMod val="75000"/>
                  </a:schemeClr>
                </a:solidFill>
                <a:latin typeface="Arial" panose="020B0604020202020204" pitchFamily="34" charset="0"/>
                <a:cs typeface="Arial" panose="020B0604020202020204" pitchFamily="34" charset="0"/>
              </a:rPr>
              <a:t>Trasferimento</a:t>
            </a:r>
            <a:r>
              <a:rPr lang="en-GB" altLang="de-DE" sz="1300" dirty="0" smtClean="0">
                <a:solidFill>
                  <a:schemeClr val="accent6">
                    <a:lumMod val="75000"/>
                  </a:schemeClr>
                </a:solidFill>
                <a:latin typeface="Arial" panose="020B0604020202020204" pitchFamily="34" charset="0"/>
                <a:cs typeface="Arial" panose="020B0604020202020204" pitchFamily="34" charset="0"/>
              </a:rPr>
              <a:t> di </a:t>
            </a:r>
            <a:r>
              <a:rPr lang="en-GB" altLang="de-DE" sz="1300" dirty="0" err="1" smtClean="0">
                <a:solidFill>
                  <a:schemeClr val="accent6">
                    <a:lumMod val="75000"/>
                  </a:schemeClr>
                </a:solidFill>
                <a:latin typeface="Arial" panose="020B0604020202020204" pitchFamily="34" charset="0"/>
                <a:cs typeface="Arial" panose="020B0604020202020204" pitchFamily="34" charset="0"/>
              </a:rPr>
              <a:t>competenze</a:t>
            </a:r>
            <a:r>
              <a:rPr lang="en-GB" altLang="de-DE" sz="1300" dirty="0">
                <a:solidFill>
                  <a:schemeClr val="accent6">
                    <a:lumMod val="75000"/>
                  </a:schemeClr>
                </a:solidFill>
                <a:latin typeface="Arial" panose="020B0604020202020204" pitchFamily="34" charset="0"/>
                <a:cs typeface="Arial" panose="020B0604020202020204" pitchFamily="34" charset="0"/>
              </a:rPr>
              <a:t> </a:t>
            </a:r>
            <a:r>
              <a:rPr lang="en-GB" altLang="de-DE" sz="1300" dirty="0" err="1" smtClean="0">
                <a:solidFill>
                  <a:schemeClr val="accent6">
                    <a:lumMod val="75000"/>
                  </a:schemeClr>
                </a:solidFill>
                <a:latin typeface="Arial" panose="020B0604020202020204" pitchFamily="34" charset="0"/>
                <a:cs typeface="Arial" panose="020B0604020202020204" pitchFamily="34" charset="0"/>
              </a:rPr>
              <a:t>specifiche</a:t>
            </a:r>
            <a:r>
              <a:rPr lang="en-GB" altLang="de-DE" sz="1300" dirty="0" smtClean="0">
                <a:solidFill>
                  <a:schemeClr val="accent6">
                    <a:lumMod val="75000"/>
                  </a:schemeClr>
                </a:solidFill>
                <a:latin typeface="Arial" panose="020B0604020202020204" pitchFamily="34" charset="0"/>
                <a:cs typeface="Arial" panose="020B0604020202020204" pitchFamily="34" charset="0"/>
              </a:rPr>
              <a:t> </a:t>
            </a:r>
            <a:r>
              <a:rPr lang="en-GB" altLang="de-DE" sz="1300" dirty="0" err="1" smtClean="0">
                <a:solidFill>
                  <a:schemeClr val="accent6">
                    <a:lumMod val="75000"/>
                  </a:schemeClr>
                </a:solidFill>
                <a:latin typeface="Arial" panose="020B0604020202020204" pitchFamily="34" charset="0"/>
                <a:cs typeface="Arial" panose="020B0604020202020204" pitchFamily="34" charset="0"/>
              </a:rPr>
              <a:t>dell’azienda</a:t>
            </a:r>
            <a:r>
              <a:rPr lang="en-GB" altLang="de-DE" sz="1300" dirty="0" smtClean="0">
                <a:solidFill>
                  <a:schemeClr val="accent6">
                    <a:lumMod val="75000"/>
                  </a:schemeClr>
                </a:solidFill>
                <a:latin typeface="Arial" panose="020B0604020202020204" pitchFamily="34" charset="0"/>
                <a:cs typeface="Arial" panose="020B0604020202020204" pitchFamily="34" charset="0"/>
              </a:rPr>
              <a:t> </a:t>
            </a:r>
            <a:endParaRPr lang="en-GB" altLang="de-DE" sz="1300" dirty="0">
              <a:solidFill>
                <a:schemeClr val="accent6">
                  <a:lumMod val="75000"/>
                </a:schemeClr>
              </a:solidFill>
              <a:latin typeface="Arial" panose="020B0604020202020204" pitchFamily="34" charset="0"/>
              <a:cs typeface="Arial" panose="020B0604020202020204" pitchFamily="34" charset="0"/>
            </a:endParaRPr>
          </a:p>
        </p:txBody>
      </p:sp>
      <p:sp>
        <p:nvSpPr>
          <p:cNvPr id="22556" name="Rectangle 34"/>
          <p:cNvSpPr>
            <a:spLocks noChangeArrowheads="1"/>
          </p:cNvSpPr>
          <p:nvPr/>
        </p:nvSpPr>
        <p:spPr bwMode="auto">
          <a:xfrm>
            <a:off x="3357384" y="4520823"/>
            <a:ext cx="2141399" cy="591129"/>
          </a:xfrm>
          <a:prstGeom prst="rect">
            <a:avLst/>
          </a:prstGeom>
          <a:solidFill>
            <a:srgbClr val="FFFEBA"/>
          </a:solidFill>
          <a:ln w="126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250" dirty="0" err="1" smtClean="0">
                <a:solidFill>
                  <a:schemeClr val="accent6">
                    <a:lumMod val="75000"/>
                  </a:schemeClr>
                </a:solidFill>
                <a:cs typeface="Arial" charset="0"/>
              </a:rPr>
              <a:t>Selezione</a:t>
            </a:r>
            <a:r>
              <a:rPr lang="en-GB" altLang="de-DE" sz="1250" dirty="0" smtClean="0">
                <a:solidFill>
                  <a:schemeClr val="accent6">
                    <a:lumMod val="75000"/>
                  </a:schemeClr>
                </a:solidFill>
                <a:cs typeface="Arial" charset="0"/>
              </a:rPr>
              <a:t> </a:t>
            </a:r>
            <a:r>
              <a:rPr lang="en-GB" altLang="de-DE" sz="1250" dirty="0" smtClean="0">
                <a:solidFill>
                  <a:schemeClr val="accent6">
                    <a:lumMod val="75000"/>
                  </a:schemeClr>
                </a:solidFill>
                <a:cs typeface="Arial" charset="0"/>
                <a:sym typeface="Wingdings" panose="05000000000000000000" pitchFamily="2" charset="2"/>
              </a:rPr>
              <a:t></a:t>
            </a:r>
            <a:r>
              <a:rPr lang="en-GB" altLang="de-DE" sz="1250" dirty="0" smtClean="0">
                <a:solidFill>
                  <a:schemeClr val="accent6">
                    <a:lumMod val="75000"/>
                  </a:schemeClr>
                </a:solidFill>
                <a:cs typeface="Arial" charset="0"/>
              </a:rPr>
              <a:t> </a:t>
            </a:r>
            <a:r>
              <a:rPr lang="en-GB" altLang="de-DE" sz="1250" dirty="0" err="1" smtClean="0">
                <a:solidFill>
                  <a:schemeClr val="accent6">
                    <a:lumMod val="75000"/>
                  </a:schemeClr>
                </a:solidFill>
                <a:cs typeface="Arial" charset="0"/>
              </a:rPr>
              <a:t>Abbattimento</a:t>
            </a:r>
            <a:r>
              <a:rPr lang="en-GB" altLang="de-DE" sz="1250" dirty="0" smtClean="0">
                <a:solidFill>
                  <a:schemeClr val="accent6">
                    <a:lumMod val="75000"/>
                  </a:schemeClr>
                </a:solidFill>
                <a:cs typeface="Arial" charset="0"/>
              </a:rPr>
              <a:t> </a:t>
            </a:r>
            <a:r>
              <a:rPr lang="en-GB" altLang="de-DE" sz="1250" dirty="0" err="1" smtClean="0">
                <a:solidFill>
                  <a:schemeClr val="accent6">
                    <a:lumMod val="75000"/>
                  </a:schemeClr>
                </a:solidFill>
                <a:cs typeface="Arial" charset="0"/>
              </a:rPr>
              <a:t>rischio</a:t>
            </a:r>
            <a:r>
              <a:rPr lang="en-GB" altLang="de-DE" sz="1250" dirty="0" smtClean="0">
                <a:solidFill>
                  <a:schemeClr val="accent6">
                    <a:lumMod val="75000"/>
                  </a:schemeClr>
                </a:solidFill>
                <a:cs typeface="Arial" charset="0"/>
              </a:rPr>
              <a:t> di </a:t>
            </a:r>
            <a:r>
              <a:rPr lang="en-GB" altLang="de-DE" sz="1250" dirty="0" err="1" smtClean="0">
                <a:solidFill>
                  <a:schemeClr val="accent6">
                    <a:lumMod val="75000"/>
                  </a:schemeClr>
                </a:solidFill>
                <a:cs typeface="Arial" charset="0"/>
              </a:rPr>
              <a:t>assumere</a:t>
            </a:r>
            <a:r>
              <a:rPr lang="en-GB" altLang="de-DE" sz="1250" dirty="0" smtClean="0">
                <a:solidFill>
                  <a:schemeClr val="accent6">
                    <a:lumMod val="75000"/>
                  </a:schemeClr>
                </a:solidFill>
                <a:cs typeface="Arial" charset="0"/>
              </a:rPr>
              <a:t> </a:t>
            </a:r>
            <a:r>
              <a:rPr lang="en-GB" altLang="de-DE" sz="1250" dirty="0" err="1" smtClean="0">
                <a:solidFill>
                  <a:schemeClr val="accent6">
                    <a:lumMod val="75000"/>
                  </a:schemeClr>
                </a:solidFill>
                <a:cs typeface="Arial" charset="0"/>
              </a:rPr>
              <a:t>personale</a:t>
            </a:r>
            <a:r>
              <a:rPr lang="en-GB" altLang="de-DE" sz="1250" dirty="0" smtClean="0">
                <a:solidFill>
                  <a:schemeClr val="accent6">
                    <a:lumMod val="75000"/>
                  </a:schemeClr>
                </a:solidFill>
                <a:cs typeface="Arial" charset="0"/>
              </a:rPr>
              <a:t> non </a:t>
            </a:r>
            <a:r>
              <a:rPr lang="en-GB" altLang="de-DE" sz="1250" dirty="0" err="1" smtClean="0">
                <a:solidFill>
                  <a:schemeClr val="accent6">
                    <a:lumMod val="75000"/>
                  </a:schemeClr>
                </a:solidFill>
                <a:cs typeface="Arial" charset="0"/>
              </a:rPr>
              <a:t>idoneo</a:t>
            </a:r>
            <a:endParaRPr lang="en-GB" altLang="de-DE" sz="1250" dirty="0">
              <a:solidFill>
                <a:schemeClr val="accent6">
                  <a:lumMod val="75000"/>
                </a:schemeClr>
              </a:solidFill>
              <a:cs typeface="Arial" charset="0"/>
            </a:endParaRPr>
          </a:p>
        </p:txBody>
      </p:sp>
      <p:sp>
        <p:nvSpPr>
          <p:cNvPr id="22557" name="Rectangle 35"/>
          <p:cNvSpPr>
            <a:spLocks noChangeArrowheads="1"/>
          </p:cNvSpPr>
          <p:nvPr/>
        </p:nvSpPr>
        <p:spPr bwMode="auto">
          <a:xfrm>
            <a:off x="3357384" y="5813330"/>
            <a:ext cx="2145816" cy="459317"/>
          </a:xfrm>
          <a:prstGeom prst="rect">
            <a:avLst/>
          </a:prstGeom>
          <a:solidFill>
            <a:srgbClr val="FFFEBA"/>
          </a:solidFill>
          <a:ln w="126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smtClean="0">
                <a:solidFill>
                  <a:schemeClr val="accent6">
                    <a:lumMod val="75000"/>
                  </a:schemeClr>
                </a:solidFill>
                <a:cs typeface="Arial" charset="0"/>
              </a:rPr>
              <a:t>Maggior</a:t>
            </a:r>
            <a:r>
              <a:rPr lang="en-GB" altLang="de-DE" sz="1300" dirty="0">
                <a:solidFill>
                  <a:schemeClr val="accent6">
                    <a:lumMod val="75000"/>
                  </a:schemeClr>
                </a:solidFill>
                <a:cs typeface="Arial" charset="0"/>
              </a:rPr>
              <a:t> </a:t>
            </a:r>
            <a:r>
              <a:rPr lang="en-GB" altLang="de-DE" sz="1300" dirty="0" err="1" smtClean="0">
                <a:solidFill>
                  <a:schemeClr val="accent6">
                    <a:lumMod val="75000"/>
                  </a:schemeClr>
                </a:solidFill>
                <a:cs typeface="Arial" charset="0"/>
              </a:rPr>
              <a:t>attaccamento</a:t>
            </a:r>
            <a:r>
              <a:rPr lang="en-GB" altLang="de-DE" sz="1300" dirty="0" smtClean="0">
                <a:solidFill>
                  <a:schemeClr val="accent6">
                    <a:lumMod val="75000"/>
                  </a:schemeClr>
                </a:solidFill>
                <a:cs typeface="Arial" charset="0"/>
              </a:rPr>
              <a:t> </a:t>
            </a:r>
            <a:r>
              <a:rPr lang="en-GB" altLang="de-DE" sz="1300" dirty="0" err="1" smtClean="0">
                <a:solidFill>
                  <a:schemeClr val="accent6">
                    <a:lumMod val="75000"/>
                  </a:schemeClr>
                </a:solidFill>
                <a:cs typeface="Arial" charset="0"/>
              </a:rPr>
              <a:t>dei</a:t>
            </a:r>
            <a:r>
              <a:rPr lang="en-GB" altLang="de-DE" sz="1300" dirty="0" smtClean="0">
                <a:solidFill>
                  <a:schemeClr val="accent6">
                    <a:lumMod val="75000"/>
                  </a:schemeClr>
                </a:solidFill>
                <a:cs typeface="Arial" charset="0"/>
              </a:rPr>
              <a:t> </a:t>
            </a:r>
            <a:r>
              <a:rPr lang="en-GB" altLang="de-DE" sz="1300" dirty="0" err="1" smtClean="0">
                <a:solidFill>
                  <a:schemeClr val="accent6">
                    <a:lumMod val="75000"/>
                  </a:schemeClr>
                </a:solidFill>
                <a:cs typeface="Arial" charset="0"/>
              </a:rPr>
              <a:t>dipendenti</a:t>
            </a:r>
            <a:r>
              <a:rPr lang="en-GB" altLang="de-DE" sz="1300" dirty="0" smtClean="0">
                <a:solidFill>
                  <a:schemeClr val="accent6">
                    <a:lumMod val="75000"/>
                  </a:schemeClr>
                </a:solidFill>
                <a:cs typeface="Arial" charset="0"/>
              </a:rPr>
              <a:t> </a:t>
            </a:r>
            <a:r>
              <a:rPr lang="en-GB" altLang="de-DE" sz="1300" dirty="0" err="1" smtClean="0">
                <a:solidFill>
                  <a:schemeClr val="accent6">
                    <a:lumMod val="75000"/>
                  </a:schemeClr>
                </a:solidFill>
                <a:cs typeface="Arial" charset="0"/>
              </a:rPr>
              <a:t>all’azienda</a:t>
            </a:r>
            <a:endParaRPr lang="en-GB" altLang="de-DE" sz="1300" dirty="0">
              <a:solidFill>
                <a:schemeClr val="accent6">
                  <a:lumMod val="75000"/>
                </a:schemeClr>
              </a:solidFill>
              <a:cs typeface="Arial" charset="0"/>
            </a:endParaRPr>
          </a:p>
        </p:txBody>
      </p:sp>
      <p:sp>
        <p:nvSpPr>
          <p:cNvPr id="23588" name="Rectangle 36"/>
          <p:cNvSpPr>
            <a:spLocks noChangeArrowheads="1"/>
          </p:cNvSpPr>
          <p:nvPr/>
        </p:nvSpPr>
        <p:spPr bwMode="auto">
          <a:xfrm>
            <a:off x="3131840" y="696911"/>
            <a:ext cx="2689678" cy="710717"/>
          </a:xfrm>
          <a:prstGeom prst="rect">
            <a:avLst/>
          </a:prstGeom>
          <a:solidFill>
            <a:srgbClr val="D9F5DC"/>
          </a:solidFill>
          <a:ln w="9360" cap="sq">
            <a:solidFill>
              <a:srgbClr val="000000"/>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1250"/>
              </a:spcBef>
              <a:buClrTx/>
              <a:buFontTx/>
              <a:buNone/>
            </a:pPr>
            <a:r>
              <a:rPr lang="en-GB" altLang="de-DE" sz="2000" b="1" dirty="0" err="1" smtClean="0">
                <a:solidFill>
                  <a:schemeClr val="tx2">
                    <a:lumMod val="50000"/>
                  </a:schemeClr>
                </a:solidFill>
                <a:cs typeface="Arial" charset="0"/>
              </a:rPr>
              <a:t>Benefici</a:t>
            </a:r>
            <a:endParaRPr lang="en-GB" altLang="de-DE" sz="2000" b="1" dirty="0">
              <a:solidFill>
                <a:schemeClr val="tx2">
                  <a:lumMod val="50000"/>
                </a:schemeClr>
              </a:solidFill>
              <a:cs typeface="Arial" charset="0"/>
            </a:endParaRPr>
          </a:p>
        </p:txBody>
      </p:sp>
      <p:sp>
        <p:nvSpPr>
          <p:cNvPr id="43" name="Textfeld 42"/>
          <p:cNvSpPr txBox="1"/>
          <p:nvPr/>
        </p:nvSpPr>
        <p:spPr>
          <a:xfrm>
            <a:off x="-7937" y="52243"/>
            <a:ext cx="5804073" cy="430887"/>
          </a:xfrm>
          <a:prstGeom prst="rect">
            <a:avLst/>
          </a:prstGeom>
          <a:noFill/>
        </p:spPr>
        <p:txBody>
          <a:bodyPr wrap="square" rtlCol="0">
            <a:spAutoFit/>
          </a:bodyPr>
          <a:lstStyle/>
          <a:p>
            <a:r>
              <a:rPr lang="de-DE" sz="2200" b="1" dirty="0" smtClean="0">
                <a:solidFill>
                  <a:schemeClr val="bg1"/>
                </a:solidFill>
              </a:rPr>
              <a:t>3.c </a:t>
            </a:r>
            <a:r>
              <a:rPr lang="de-DE" sz="2200" b="1" dirty="0" err="1" smtClean="0">
                <a:solidFill>
                  <a:schemeClr val="bg1"/>
                </a:solidFill>
              </a:rPr>
              <a:t>Quali</a:t>
            </a:r>
            <a:r>
              <a:rPr lang="de-DE" sz="2200" b="1" dirty="0" smtClean="0">
                <a:solidFill>
                  <a:schemeClr val="bg1"/>
                </a:solidFill>
              </a:rPr>
              <a:t> </a:t>
            </a:r>
            <a:r>
              <a:rPr lang="de-DE" sz="2200" b="1" dirty="0" err="1" smtClean="0">
                <a:solidFill>
                  <a:schemeClr val="bg1"/>
                </a:solidFill>
              </a:rPr>
              <a:t>sono</a:t>
            </a:r>
            <a:r>
              <a:rPr lang="de-DE" sz="2200" b="1" dirty="0" smtClean="0">
                <a:solidFill>
                  <a:schemeClr val="bg1"/>
                </a:solidFill>
              </a:rPr>
              <a:t> i </a:t>
            </a:r>
            <a:r>
              <a:rPr lang="de-DE" sz="2200" b="1" dirty="0" err="1" smtClean="0">
                <a:solidFill>
                  <a:schemeClr val="bg1"/>
                </a:solidFill>
              </a:rPr>
              <a:t>benefici</a:t>
            </a:r>
            <a:r>
              <a:rPr lang="de-DE" sz="2200" b="1" dirty="0" smtClean="0">
                <a:solidFill>
                  <a:schemeClr val="bg1"/>
                </a:solidFill>
              </a:rPr>
              <a:t>?</a:t>
            </a:r>
            <a:endParaRPr lang="de-DE" sz="2200" b="1" dirty="0">
              <a:solidFill>
                <a:schemeClr val="tx1">
                  <a:lumMod val="75000"/>
                  <a:lumOff val="25000"/>
                </a:schemeClr>
              </a:solidFill>
            </a:endParaRPr>
          </a:p>
        </p:txBody>
      </p:sp>
      <p:sp>
        <p:nvSpPr>
          <p:cNvPr id="39" name="Rectangle 35"/>
          <p:cNvSpPr>
            <a:spLocks noChangeArrowheads="1"/>
          </p:cNvSpPr>
          <p:nvPr/>
        </p:nvSpPr>
        <p:spPr bwMode="auto">
          <a:xfrm>
            <a:off x="3355175" y="5207214"/>
            <a:ext cx="2145816" cy="510854"/>
          </a:xfrm>
          <a:prstGeom prst="rect">
            <a:avLst/>
          </a:prstGeom>
          <a:solidFill>
            <a:srgbClr val="FFFEBA"/>
          </a:solidFill>
          <a:ln w="126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600"/>
              </a:spcBef>
              <a:spcAft>
                <a:spcPts val="600"/>
              </a:spcAft>
              <a:buClrTx/>
              <a:buFontTx/>
              <a:buNone/>
            </a:pPr>
            <a:r>
              <a:rPr lang="en-GB" altLang="de-DE" sz="1300" dirty="0" err="1" smtClean="0">
                <a:solidFill>
                  <a:schemeClr val="accent6">
                    <a:lumMod val="75000"/>
                  </a:schemeClr>
                </a:solidFill>
                <a:cs typeface="Arial" charset="0"/>
              </a:rPr>
              <a:t>Prevenzione</a:t>
            </a:r>
            <a:r>
              <a:rPr lang="en-GB" altLang="de-DE" sz="1300" dirty="0" smtClean="0">
                <a:solidFill>
                  <a:schemeClr val="accent6">
                    <a:lumMod val="75000"/>
                  </a:schemeClr>
                </a:solidFill>
                <a:cs typeface="Arial" charset="0"/>
              </a:rPr>
              <a:t> </a:t>
            </a:r>
            <a:r>
              <a:rPr lang="en-GB" altLang="de-DE" sz="1300" dirty="0" err="1">
                <a:solidFill>
                  <a:schemeClr val="accent6">
                    <a:lumMod val="75000"/>
                  </a:schemeClr>
                </a:solidFill>
                <a:cs typeface="Arial" charset="0"/>
              </a:rPr>
              <a:t>carenze</a:t>
            </a:r>
            <a:r>
              <a:rPr lang="en-GB" altLang="de-DE" sz="1300" dirty="0">
                <a:solidFill>
                  <a:schemeClr val="accent6">
                    <a:lumMod val="75000"/>
                  </a:schemeClr>
                </a:solidFill>
                <a:cs typeface="Arial" charset="0"/>
              </a:rPr>
              <a:t> di </a:t>
            </a:r>
            <a:r>
              <a:rPr lang="en-GB" altLang="de-DE" sz="1300" dirty="0" err="1" smtClean="0">
                <a:solidFill>
                  <a:schemeClr val="accent6">
                    <a:lumMod val="75000"/>
                  </a:schemeClr>
                </a:solidFill>
                <a:cs typeface="Arial" charset="0"/>
              </a:rPr>
              <a:t>personale</a:t>
            </a:r>
            <a:r>
              <a:rPr lang="en-GB" altLang="de-DE" sz="1300" dirty="0" smtClean="0">
                <a:solidFill>
                  <a:schemeClr val="accent6">
                    <a:lumMod val="75000"/>
                  </a:schemeClr>
                </a:solidFill>
                <a:cs typeface="Arial" charset="0"/>
              </a:rPr>
              <a:t> </a:t>
            </a:r>
            <a:r>
              <a:rPr lang="en-GB" altLang="de-DE" sz="1300" dirty="0" err="1" smtClean="0">
                <a:solidFill>
                  <a:schemeClr val="accent6">
                    <a:lumMod val="75000"/>
                  </a:schemeClr>
                </a:solidFill>
                <a:cs typeface="Arial" charset="0"/>
              </a:rPr>
              <a:t>specializzato</a:t>
            </a:r>
            <a:r>
              <a:rPr lang="en-GB" altLang="de-DE" sz="1300" dirty="0" smtClean="0">
                <a:solidFill>
                  <a:schemeClr val="accent6">
                    <a:lumMod val="75000"/>
                  </a:schemeClr>
                </a:solidFill>
                <a:cs typeface="Arial" charset="0"/>
              </a:rPr>
              <a:t>	</a:t>
            </a:r>
            <a:endParaRPr lang="en-GB" altLang="de-DE" sz="1300" dirty="0">
              <a:solidFill>
                <a:schemeClr val="accent6">
                  <a:lumMod val="75000"/>
                </a:schemeClr>
              </a:solidFill>
              <a:cs typeface="Arial" charset="0"/>
            </a:endParaRPr>
          </a:p>
        </p:txBody>
      </p:sp>
    </p:spTree>
    <p:extLst>
      <p:ext uri="{BB962C8B-B14F-4D97-AF65-F5344CB8AC3E}">
        <p14:creationId xmlns:p14="http://schemas.microsoft.com/office/powerpoint/2010/main" val="330241090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8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55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55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55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55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55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55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55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22550" grpId="0" animBg="1"/>
      <p:bldP spid="22552" grpId="0" animBg="1"/>
      <p:bldP spid="22553" grpId="0" animBg="1"/>
      <p:bldP spid="22554" grpId="0" animBg="1"/>
      <p:bldP spid="22555" grpId="0" animBg="1"/>
      <p:bldP spid="22556" grpId="0" animBg="1"/>
      <p:bldP spid="22557" grpId="0" animBg="1"/>
      <p:bldP spid="23588" grpId="0" animBg="1"/>
      <p:bldP spid="3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99592" y="2439100"/>
            <a:ext cx="7498240" cy="2870016"/>
          </a:xfrm>
          <a:prstGeom prst="rect">
            <a:avLst/>
          </a:prstGeom>
        </p:spPr>
        <p:txBody>
          <a:bodyPr wrap="square">
            <a:spAutoFit/>
          </a:bodyPr>
          <a:lstStyle/>
          <a:p>
            <a:pPr>
              <a:spcAft>
                <a:spcPts val="600"/>
              </a:spcAft>
            </a:pPr>
            <a:r>
              <a:rPr lang="en-GB" sz="2800" b="1" dirty="0" smtClean="0">
                <a:solidFill>
                  <a:schemeClr val="tx1">
                    <a:lumMod val="65000"/>
                    <a:lumOff val="35000"/>
                  </a:schemeClr>
                </a:solidFill>
              </a:rPr>
              <a:t>4. </a:t>
            </a:r>
            <a:r>
              <a:rPr lang="en-GB" sz="2800" b="1" dirty="0" err="1" smtClean="0">
                <a:solidFill>
                  <a:schemeClr val="tx1">
                    <a:lumMod val="65000"/>
                    <a:lumOff val="35000"/>
                  </a:schemeClr>
                </a:solidFill>
              </a:rPr>
              <a:t>Nuove</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assunzioni</a:t>
            </a:r>
            <a:r>
              <a:rPr lang="en-GB" sz="2800" b="1" dirty="0" smtClean="0">
                <a:solidFill>
                  <a:schemeClr val="tx1">
                    <a:lumMod val="65000"/>
                    <a:lumOff val="35000"/>
                  </a:schemeClr>
                </a:solidFill>
              </a:rPr>
              <a:t> o fare </a:t>
            </a:r>
            <a:r>
              <a:rPr lang="en-GB" sz="2800" b="1" dirty="0" err="1" smtClean="0">
                <a:solidFill>
                  <a:schemeClr val="tx1">
                    <a:lumMod val="65000"/>
                    <a:lumOff val="35000"/>
                  </a:schemeClr>
                </a:solidFill>
              </a:rPr>
              <a:t>formazione</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cosa</a:t>
            </a:r>
            <a:r>
              <a:rPr lang="en-GB" sz="2800" b="1" dirty="0" smtClean="0">
                <a:solidFill>
                  <a:schemeClr val="tx1">
                    <a:lumMod val="65000"/>
                    <a:lumOff val="35000"/>
                  </a:schemeClr>
                </a:solidFill>
              </a:rPr>
              <a:t>    costa </a:t>
            </a:r>
            <a:r>
              <a:rPr lang="en-GB" sz="2800" b="1" dirty="0" err="1" smtClean="0">
                <a:solidFill>
                  <a:schemeClr val="tx1">
                    <a:lumMod val="65000"/>
                    <a:lumOff val="35000"/>
                  </a:schemeClr>
                </a:solidFill>
              </a:rPr>
              <a:t>meno</a:t>
            </a:r>
            <a:r>
              <a:rPr lang="en-GB" sz="2800" b="1" dirty="0" smtClean="0">
                <a:solidFill>
                  <a:schemeClr val="tx1">
                    <a:lumMod val="65000"/>
                    <a:lumOff val="35000"/>
                  </a:schemeClr>
                </a:solidFill>
              </a:rPr>
              <a:t>?</a:t>
            </a:r>
          </a:p>
          <a:p>
            <a:pPr>
              <a:spcAft>
                <a:spcPts val="300"/>
              </a:spcAft>
              <a:tabLst>
                <a:tab pos="360363" algn="l"/>
                <a:tab pos="719138" algn="l"/>
              </a:tabLst>
            </a:pPr>
            <a:r>
              <a:rPr lang="en-GB" sz="2800" dirty="0" smtClean="0">
                <a:solidFill>
                  <a:schemeClr val="tx1">
                    <a:lumMod val="65000"/>
                    <a:lumOff val="35000"/>
                  </a:schemeClr>
                </a:solidFill>
              </a:rPr>
              <a:t>	a</a:t>
            </a:r>
            <a:r>
              <a:rPr lang="en-GB" sz="2800" dirty="0">
                <a:solidFill>
                  <a:schemeClr val="tx1">
                    <a:lumMod val="65000"/>
                    <a:lumOff val="35000"/>
                  </a:schemeClr>
                </a:solidFill>
              </a:rPr>
              <a:t>) </a:t>
            </a:r>
            <a:r>
              <a:rPr lang="en-GB" sz="2800" dirty="0" err="1" smtClean="0">
                <a:solidFill>
                  <a:schemeClr val="tx1">
                    <a:lumMod val="65000"/>
                    <a:lumOff val="35000"/>
                  </a:schemeClr>
                </a:solidFill>
              </a:rPr>
              <a:t>Quali</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costi</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comporta</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l’assunzione</a:t>
            </a:r>
            <a:r>
              <a:rPr lang="en-GB" sz="2800" dirty="0" smtClean="0">
                <a:solidFill>
                  <a:schemeClr val="tx1">
                    <a:lumMod val="65000"/>
                    <a:lumOff val="35000"/>
                  </a:schemeClr>
                </a:solidFill>
              </a:rPr>
              <a:t> di 		      		</a:t>
            </a:r>
            <a:r>
              <a:rPr lang="en-GB" sz="2800" dirty="0" err="1" smtClean="0">
                <a:solidFill>
                  <a:schemeClr val="tx1">
                    <a:lumMod val="65000"/>
                    <a:lumOff val="35000"/>
                  </a:schemeClr>
                </a:solidFill>
              </a:rPr>
              <a:t>personale</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qualificato</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dall’esterno</a:t>
            </a:r>
            <a:r>
              <a:rPr lang="en-GB" sz="2800" dirty="0" smtClean="0">
                <a:solidFill>
                  <a:schemeClr val="tx1">
                    <a:lumMod val="65000"/>
                    <a:lumOff val="35000"/>
                  </a:schemeClr>
                </a:solidFill>
              </a:rPr>
              <a:t>?</a:t>
            </a:r>
            <a:endParaRPr lang="en-GB" sz="2800" dirty="0">
              <a:solidFill>
                <a:schemeClr val="tx1">
                  <a:lumMod val="65000"/>
                  <a:lumOff val="35000"/>
                </a:schemeClr>
              </a:solidFill>
            </a:endParaRPr>
          </a:p>
          <a:p>
            <a:pPr>
              <a:spcAft>
                <a:spcPts val="600"/>
              </a:spcAft>
              <a:tabLst>
                <a:tab pos="360363" algn="l"/>
              </a:tabLst>
            </a:pPr>
            <a:r>
              <a:rPr lang="en-GB" sz="2800" dirty="0">
                <a:solidFill>
                  <a:schemeClr val="tx1">
                    <a:lumMod val="65000"/>
                    <a:lumOff val="35000"/>
                  </a:schemeClr>
                </a:solidFill>
              </a:rPr>
              <a:t>	</a:t>
            </a:r>
            <a:r>
              <a:rPr lang="en-GB" sz="2800" dirty="0" smtClean="0">
                <a:solidFill>
                  <a:schemeClr val="tx1">
                    <a:lumMod val="65000"/>
                    <a:lumOff val="35000"/>
                  </a:schemeClr>
                </a:solidFill>
              </a:rPr>
              <a:t>b</a:t>
            </a:r>
            <a:r>
              <a:rPr lang="en-GB" sz="2800" dirty="0">
                <a:solidFill>
                  <a:schemeClr val="tx1">
                    <a:lumMod val="65000"/>
                    <a:lumOff val="35000"/>
                  </a:schemeClr>
                </a:solidFill>
              </a:rPr>
              <a:t>) </a:t>
            </a:r>
            <a:r>
              <a:rPr lang="en-GB" sz="2800" dirty="0" err="1" smtClean="0">
                <a:solidFill>
                  <a:schemeClr val="tx1">
                    <a:lumMod val="65000"/>
                    <a:lumOff val="35000"/>
                  </a:schemeClr>
                </a:solidFill>
              </a:rPr>
              <a:t>Quanto</a:t>
            </a:r>
            <a:r>
              <a:rPr lang="en-GB" sz="2800" dirty="0" smtClean="0">
                <a:solidFill>
                  <a:schemeClr val="tx1">
                    <a:lumMod val="65000"/>
                    <a:lumOff val="35000"/>
                  </a:schemeClr>
                </a:solidFill>
              </a:rPr>
              <a:t> costa </a:t>
            </a:r>
            <a:r>
              <a:rPr lang="en-GB" sz="2800" dirty="0" err="1" smtClean="0">
                <a:solidFill>
                  <a:schemeClr val="tx1">
                    <a:lumMod val="65000"/>
                    <a:lumOff val="35000"/>
                  </a:schemeClr>
                </a:solidFill>
              </a:rPr>
              <a:t>una</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nuova</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assunzione</a:t>
            </a:r>
            <a:r>
              <a:rPr lang="en-GB" sz="2800" dirty="0" smtClean="0">
                <a:solidFill>
                  <a:schemeClr val="tx1">
                    <a:lumMod val="65000"/>
                    <a:lumOff val="35000"/>
                  </a:schemeClr>
                </a:solidFill>
              </a:rPr>
              <a:t>?</a:t>
            </a:r>
            <a:endParaRPr lang="en-GB" sz="2800" dirty="0">
              <a:solidFill>
                <a:schemeClr val="tx1">
                  <a:lumMod val="65000"/>
                  <a:lumOff val="35000"/>
                </a:schemeClr>
              </a:solidFill>
            </a:endParaRPr>
          </a:p>
          <a:p>
            <a:endParaRPr lang="en-GB" sz="2800" b="1" dirty="0">
              <a:solidFill>
                <a:schemeClr val="tx1">
                  <a:lumMod val="65000"/>
                  <a:lumOff val="35000"/>
                </a:schemeClr>
              </a:solidFill>
            </a:endParaRPr>
          </a:p>
        </p:txBody>
      </p:sp>
    </p:spTree>
    <p:extLst>
      <p:ext uri="{BB962C8B-B14F-4D97-AF65-F5344CB8AC3E}">
        <p14:creationId xmlns:p14="http://schemas.microsoft.com/office/powerpoint/2010/main" val="21313854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1376363" y="2087563"/>
            <a:ext cx="59150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27" name="Text Box 2"/>
          <p:cNvSpPr txBox="1">
            <a:spLocks noChangeArrowheads="1"/>
          </p:cNvSpPr>
          <p:nvPr/>
        </p:nvSpPr>
        <p:spPr bwMode="auto">
          <a:xfrm>
            <a:off x="2805113" y="3068638"/>
            <a:ext cx="479107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28" name="Text Box 3"/>
          <p:cNvSpPr txBox="1">
            <a:spLocks noChangeArrowheads="1"/>
          </p:cNvSpPr>
          <p:nvPr/>
        </p:nvSpPr>
        <p:spPr bwMode="auto">
          <a:xfrm>
            <a:off x="2462213" y="3001963"/>
            <a:ext cx="45720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29" name="Rectangle 4"/>
          <p:cNvSpPr>
            <a:spLocks noChangeArrowheads="1"/>
          </p:cNvSpPr>
          <p:nvPr/>
        </p:nvSpPr>
        <p:spPr bwMode="auto">
          <a:xfrm>
            <a:off x="6453188" y="6477000"/>
            <a:ext cx="2690812"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30" name="Rectangle 5"/>
          <p:cNvSpPr>
            <a:spLocks noChangeArrowheads="1"/>
          </p:cNvSpPr>
          <p:nvPr/>
        </p:nvSpPr>
        <p:spPr bwMode="auto">
          <a:xfrm>
            <a:off x="6408738" y="6477000"/>
            <a:ext cx="2628900"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31" name="Rectangle 6"/>
          <p:cNvSpPr>
            <a:spLocks noChangeArrowheads="1"/>
          </p:cNvSpPr>
          <p:nvPr/>
        </p:nvSpPr>
        <p:spPr bwMode="auto">
          <a:xfrm>
            <a:off x="358534" y="6227802"/>
            <a:ext cx="3205354" cy="427038"/>
          </a:xfrm>
          <a:prstGeom prst="rect">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de-DE" altLang="de-DE" sz="1200" dirty="0" err="1" smtClean="0">
                <a:solidFill>
                  <a:schemeClr val="tx1">
                    <a:lumMod val="85000"/>
                    <a:lumOff val="15000"/>
                  </a:schemeClr>
                </a:solidFill>
              </a:rPr>
              <a:t>Fonte</a:t>
            </a:r>
            <a:r>
              <a:rPr lang="de-DE" altLang="de-DE" sz="1200" dirty="0" smtClean="0">
                <a:solidFill>
                  <a:schemeClr val="tx1">
                    <a:lumMod val="85000"/>
                    <a:lumOff val="15000"/>
                  </a:schemeClr>
                </a:solidFill>
              </a:rPr>
              <a:t>: </a:t>
            </a:r>
            <a:r>
              <a:rPr lang="de-DE" altLang="de-DE" sz="1200" dirty="0" err="1" smtClean="0">
                <a:solidFill>
                  <a:schemeClr val="tx1">
                    <a:lumMod val="85000"/>
                    <a:lumOff val="15000"/>
                  </a:schemeClr>
                </a:solidFill>
              </a:rPr>
              <a:t>Indagine</a:t>
            </a:r>
            <a:r>
              <a:rPr lang="de-DE" altLang="de-DE" sz="1200" dirty="0" smtClean="0">
                <a:solidFill>
                  <a:schemeClr val="tx1">
                    <a:lumMod val="85000"/>
                    <a:lumOff val="15000"/>
                  </a:schemeClr>
                </a:solidFill>
              </a:rPr>
              <a:t> BIBB </a:t>
            </a:r>
            <a:r>
              <a:rPr lang="de-DE" altLang="de-DE" sz="1200" dirty="0" err="1" smtClean="0">
                <a:solidFill>
                  <a:schemeClr val="tx1">
                    <a:lumMod val="85000"/>
                    <a:lumOff val="15000"/>
                  </a:schemeClr>
                </a:solidFill>
              </a:rPr>
              <a:t>costi-benefici</a:t>
            </a:r>
            <a:r>
              <a:rPr lang="de-DE" altLang="de-DE" sz="1200" dirty="0" smtClean="0">
                <a:solidFill>
                  <a:schemeClr val="tx1">
                    <a:lumMod val="85000"/>
                    <a:lumOff val="15000"/>
                  </a:schemeClr>
                </a:solidFill>
              </a:rPr>
              <a:t> 2012/13</a:t>
            </a:r>
            <a:endParaRPr lang="de-DE" altLang="de-DE" sz="1200" dirty="0">
              <a:solidFill>
                <a:schemeClr val="tx1">
                  <a:lumMod val="85000"/>
                  <a:lumOff val="15000"/>
                </a:schemeClr>
              </a:solidFill>
            </a:endParaRPr>
          </a:p>
        </p:txBody>
      </p:sp>
      <p:sp>
        <p:nvSpPr>
          <p:cNvPr id="26635" name="Text Box 10"/>
          <p:cNvSpPr txBox="1">
            <a:spLocks noChangeArrowheads="1"/>
          </p:cNvSpPr>
          <p:nvPr/>
        </p:nvSpPr>
        <p:spPr bwMode="auto">
          <a:xfrm>
            <a:off x="357626" y="705157"/>
            <a:ext cx="7598750" cy="7716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eaLnBrk="1" hangingPunct="1">
              <a:spcBef>
                <a:spcPts val="1250"/>
              </a:spcBef>
              <a:buClrTx/>
              <a:buFontTx/>
              <a:buNone/>
            </a:pPr>
            <a:r>
              <a:rPr lang="en-GB" altLang="de-DE" sz="2200" b="1" dirty="0" err="1" smtClean="0">
                <a:solidFill>
                  <a:schemeClr val="accent6">
                    <a:lumMod val="75000"/>
                  </a:schemeClr>
                </a:solidFill>
                <a:latin typeface="+mn-lt"/>
                <a:cs typeface="Arial" charset="0"/>
              </a:rPr>
              <a:t>Costi</a:t>
            </a:r>
            <a:r>
              <a:rPr lang="en-GB" altLang="de-DE" sz="2200" b="1" dirty="0" smtClean="0">
                <a:solidFill>
                  <a:schemeClr val="accent6">
                    <a:lumMod val="75000"/>
                  </a:schemeClr>
                </a:solidFill>
                <a:latin typeface="+mn-lt"/>
                <a:cs typeface="Arial" charset="0"/>
              </a:rPr>
              <a:t> per </a:t>
            </a:r>
            <a:r>
              <a:rPr lang="en-GB" altLang="de-DE" sz="2200" b="1" dirty="0" err="1" smtClean="0">
                <a:solidFill>
                  <a:schemeClr val="accent6">
                    <a:lumMod val="75000"/>
                  </a:schemeClr>
                </a:solidFill>
                <a:latin typeface="+mn-lt"/>
                <a:cs typeface="Arial" charset="0"/>
              </a:rPr>
              <a:t>il</a:t>
            </a:r>
            <a:r>
              <a:rPr lang="en-GB" altLang="de-DE" sz="2200" b="1" dirty="0" smtClean="0">
                <a:solidFill>
                  <a:schemeClr val="accent6">
                    <a:lumMod val="75000"/>
                  </a:schemeClr>
                </a:solidFill>
                <a:latin typeface="+mn-lt"/>
                <a:cs typeface="Arial" charset="0"/>
              </a:rPr>
              <a:t> </a:t>
            </a:r>
            <a:r>
              <a:rPr lang="en-GB" altLang="de-DE" sz="2200" b="1" dirty="0" err="1" smtClean="0">
                <a:solidFill>
                  <a:schemeClr val="accent6">
                    <a:lumMod val="75000"/>
                  </a:schemeClr>
                </a:solidFill>
                <a:latin typeface="+mn-lt"/>
                <a:cs typeface="Arial" charset="0"/>
              </a:rPr>
              <a:t>reclutamento</a:t>
            </a:r>
            <a:r>
              <a:rPr lang="en-GB" altLang="de-DE" sz="2200" b="1" dirty="0" smtClean="0">
                <a:solidFill>
                  <a:schemeClr val="accent6">
                    <a:lumMod val="75000"/>
                  </a:schemeClr>
                </a:solidFill>
                <a:latin typeface="+mn-lt"/>
                <a:cs typeface="Arial" charset="0"/>
              </a:rPr>
              <a:t> di un </a:t>
            </a:r>
            <a:r>
              <a:rPr lang="en-GB" altLang="de-DE" sz="2200" b="1" dirty="0" err="1" smtClean="0">
                <a:solidFill>
                  <a:schemeClr val="accent6">
                    <a:lumMod val="75000"/>
                  </a:schemeClr>
                </a:solidFill>
                <a:latin typeface="+mn-lt"/>
                <a:cs typeface="Arial" charset="0"/>
              </a:rPr>
              <a:t>lavoratore</a:t>
            </a:r>
            <a:r>
              <a:rPr lang="en-GB" altLang="de-DE" sz="2200" b="1" dirty="0" smtClean="0">
                <a:solidFill>
                  <a:schemeClr val="accent6">
                    <a:lumMod val="75000"/>
                  </a:schemeClr>
                </a:solidFill>
                <a:latin typeface="+mn-lt"/>
                <a:cs typeface="Arial" charset="0"/>
              </a:rPr>
              <a:t> </a:t>
            </a:r>
            <a:r>
              <a:rPr lang="en-GB" altLang="de-DE" sz="2200" b="1" dirty="0" err="1" smtClean="0">
                <a:solidFill>
                  <a:schemeClr val="accent6">
                    <a:lumMod val="75000"/>
                  </a:schemeClr>
                </a:solidFill>
                <a:latin typeface="+mn-lt"/>
                <a:cs typeface="Arial" charset="0"/>
              </a:rPr>
              <a:t>qualificato</a:t>
            </a:r>
            <a:r>
              <a:rPr lang="en-GB" altLang="de-DE" sz="2200" b="1" dirty="0" smtClean="0">
                <a:solidFill>
                  <a:schemeClr val="accent6">
                    <a:lumMod val="75000"/>
                  </a:schemeClr>
                </a:solidFill>
                <a:latin typeface="+mn-lt"/>
                <a:cs typeface="Arial" charset="0"/>
              </a:rPr>
              <a:t> </a:t>
            </a:r>
            <a:r>
              <a:rPr lang="en-GB" altLang="de-DE" sz="2200" b="1" dirty="0" err="1" smtClean="0">
                <a:solidFill>
                  <a:schemeClr val="accent6">
                    <a:lumMod val="75000"/>
                  </a:schemeClr>
                </a:solidFill>
                <a:latin typeface="+mn-lt"/>
                <a:cs typeface="Arial" charset="0"/>
              </a:rPr>
              <a:t>formato</a:t>
            </a:r>
            <a:r>
              <a:rPr lang="en-GB" altLang="de-DE" sz="2200" b="1" dirty="0" smtClean="0">
                <a:solidFill>
                  <a:schemeClr val="accent6">
                    <a:lumMod val="75000"/>
                  </a:schemeClr>
                </a:solidFill>
                <a:latin typeface="+mn-lt"/>
                <a:cs typeface="Arial" charset="0"/>
              </a:rPr>
              <a:t> </a:t>
            </a:r>
            <a:r>
              <a:rPr lang="en-GB" altLang="de-DE" sz="2200" b="1" dirty="0" err="1" smtClean="0">
                <a:solidFill>
                  <a:schemeClr val="accent6">
                    <a:lumMod val="75000"/>
                  </a:schemeClr>
                </a:solidFill>
                <a:latin typeface="+mn-lt"/>
                <a:cs typeface="Arial" charset="0"/>
              </a:rPr>
              <a:t>fuori</a:t>
            </a:r>
            <a:r>
              <a:rPr lang="en-GB" altLang="de-DE" sz="2200" b="1" dirty="0" smtClean="0">
                <a:solidFill>
                  <a:schemeClr val="accent6">
                    <a:lumMod val="75000"/>
                  </a:schemeClr>
                </a:solidFill>
                <a:latin typeface="+mn-lt"/>
                <a:cs typeface="Arial" charset="0"/>
              </a:rPr>
              <a:t> </a:t>
            </a:r>
            <a:r>
              <a:rPr lang="en-GB" altLang="de-DE" sz="2200" b="1" dirty="0" err="1" smtClean="0">
                <a:solidFill>
                  <a:schemeClr val="accent6">
                    <a:lumMod val="75000"/>
                  </a:schemeClr>
                </a:solidFill>
                <a:latin typeface="+mn-lt"/>
                <a:cs typeface="Arial" charset="0"/>
              </a:rPr>
              <a:t>dall’azienda</a:t>
            </a:r>
            <a:r>
              <a:rPr lang="en-GB" altLang="de-DE" sz="2200" b="1" dirty="0" smtClean="0">
                <a:solidFill>
                  <a:schemeClr val="accent6">
                    <a:lumMod val="75000"/>
                  </a:schemeClr>
                </a:solidFill>
                <a:latin typeface="+mn-lt"/>
                <a:cs typeface="Arial" charset="0"/>
              </a:rPr>
              <a:t>, </a:t>
            </a:r>
            <a:r>
              <a:rPr lang="en-GB" altLang="de-DE" sz="2200" b="1" dirty="0" err="1" smtClean="0">
                <a:solidFill>
                  <a:schemeClr val="accent6">
                    <a:lumMod val="75000"/>
                  </a:schemeClr>
                </a:solidFill>
                <a:latin typeface="+mn-lt"/>
                <a:cs typeface="Arial" charset="0"/>
              </a:rPr>
              <a:t>suddivisi</a:t>
            </a:r>
            <a:r>
              <a:rPr lang="en-GB" altLang="de-DE" sz="2200" b="1" dirty="0">
                <a:solidFill>
                  <a:schemeClr val="accent6">
                    <a:lumMod val="75000"/>
                  </a:schemeClr>
                </a:solidFill>
                <a:latin typeface="+mn-lt"/>
                <a:cs typeface="Arial" charset="0"/>
              </a:rPr>
              <a:t> </a:t>
            </a:r>
            <a:r>
              <a:rPr lang="en-GB" altLang="de-DE" sz="2200" b="1" dirty="0" smtClean="0">
                <a:solidFill>
                  <a:schemeClr val="accent6">
                    <a:lumMod val="75000"/>
                  </a:schemeClr>
                </a:solidFill>
                <a:latin typeface="+mn-lt"/>
                <a:cs typeface="Arial" charset="0"/>
              </a:rPr>
              <a:t>per </a:t>
            </a:r>
            <a:r>
              <a:rPr lang="en-GB" altLang="de-DE" sz="2200" b="1" dirty="0" err="1" smtClean="0">
                <a:solidFill>
                  <a:schemeClr val="accent6">
                    <a:lumMod val="75000"/>
                  </a:schemeClr>
                </a:solidFill>
                <a:latin typeface="+mn-lt"/>
                <a:cs typeface="Arial" charset="0"/>
              </a:rPr>
              <a:t>tipologie</a:t>
            </a:r>
            <a:r>
              <a:rPr lang="en-GB" altLang="de-DE" sz="2200" b="1" dirty="0" smtClean="0">
                <a:solidFill>
                  <a:schemeClr val="accent6">
                    <a:lumMod val="75000"/>
                  </a:schemeClr>
                </a:solidFill>
                <a:latin typeface="+mn-lt"/>
                <a:cs typeface="Arial" charset="0"/>
              </a:rPr>
              <a:t> di </a:t>
            </a:r>
            <a:r>
              <a:rPr lang="en-GB" altLang="de-DE" sz="2200" b="1" dirty="0" err="1" smtClean="0">
                <a:solidFill>
                  <a:schemeClr val="accent6">
                    <a:lumMod val="75000"/>
                  </a:schemeClr>
                </a:solidFill>
                <a:latin typeface="+mn-lt"/>
                <a:cs typeface="Arial" charset="0"/>
              </a:rPr>
              <a:t>costo</a:t>
            </a:r>
            <a:r>
              <a:rPr lang="en-GB" altLang="de-DE" sz="2200" b="1" dirty="0" smtClean="0">
                <a:solidFill>
                  <a:schemeClr val="accent6">
                    <a:lumMod val="75000"/>
                  </a:schemeClr>
                </a:solidFill>
                <a:latin typeface="+mn-lt"/>
                <a:cs typeface="Arial" charset="0"/>
              </a:rPr>
              <a:t>	</a:t>
            </a:r>
            <a:endParaRPr lang="en-GB" altLang="de-DE" sz="2200" b="1" dirty="0">
              <a:solidFill>
                <a:schemeClr val="accent6">
                  <a:lumMod val="75000"/>
                </a:schemeClr>
              </a:solidFill>
              <a:latin typeface="+mn-lt"/>
              <a:cs typeface="Arial" charset="0"/>
            </a:endParaRPr>
          </a:p>
        </p:txBody>
      </p:sp>
      <p:pic>
        <p:nvPicPr>
          <p:cNvPr id="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368" y="6333033"/>
            <a:ext cx="868040"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3" descr="O:\Zentralstelle\05 Kommunikation\07 Corporate Design\Logo\Logo\BIBB\BIBB-Logo-C_klei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47248" y="6454968"/>
            <a:ext cx="496690" cy="142384"/>
          </a:xfrm>
          <a:prstGeom prst="rect">
            <a:avLst/>
          </a:prstGeom>
          <a:noFill/>
          <a:extLst>
            <a:ext uri="{909E8E84-426E-40DD-AFC4-6F175D3DCCD1}">
              <a14:hiddenFill xmlns:a14="http://schemas.microsoft.com/office/drawing/2010/main">
                <a:solidFill>
                  <a:srgbClr val="FFFFFF"/>
                </a:solidFill>
              </a14:hiddenFill>
            </a:ext>
          </a:extLst>
        </p:spPr>
      </p:pic>
      <p:sp>
        <p:nvSpPr>
          <p:cNvPr id="13" name="Textfeld 12"/>
          <p:cNvSpPr txBox="1"/>
          <p:nvPr/>
        </p:nvSpPr>
        <p:spPr>
          <a:xfrm>
            <a:off x="-48637" y="61768"/>
            <a:ext cx="6060798" cy="430887"/>
          </a:xfrm>
          <a:prstGeom prst="rect">
            <a:avLst/>
          </a:prstGeom>
          <a:noFill/>
        </p:spPr>
        <p:txBody>
          <a:bodyPr wrap="square" rtlCol="0">
            <a:spAutoFit/>
          </a:bodyPr>
          <a:lstStyle/>
          <a:p>
            <a:r>
              <a:rPr lang="de-DE" sz="2200" b="1" dirty="0" smtClean="0">
                <a:solidFill>
                  <a:schemeClr val="bg1"/>
                </a:solidFill>
              </a:rPr>
              <a:t>4.a </a:t>
            </a:r>
            <a:r>
              <a:rPr lang="de-DE" sz="2200" b="1" dirty="0" err="1" smtClean="0">
                <a:solidFill>
                  <a:schemeClr val="bg1"/>
                </a:solidFill>
              </a:rPr>
              <a:t>Quali</a:t>
            </a:r>
            <a:r>
              <a:rPr lang="de-DE" sz="2200" b="1" dirty="0" smtClean="0">
                <a:solidFill>
                  <a:schemeClr val="bg1"/>
                </a:solidFill>
              </a:rPr>
              <a:t> </a:t>
            </a:r>
            <a:r>
              <a:rPr lang="de-DE" sz="2200" b="1" dirty="0" err="1" smtClean="0">
                <a:solidFill>
                  <a:schemeClr val="bg1"/>
                </a:solidFill>
              </a:rPr>
              <a:t>costi</a:t>
            </a:r>
            <a:r>
              <a:rPr lang="de-DE" sz="2200" b="1" dirty="0" smtClean="0">
                <a:solidFill>
                  <a:schemeClr val="bg1"/>
                </a:solidFill>
              </a:rPr>
              <a:t> </a:t>
            </a:r>
            <a:r>
              <a:rPr lang="de-DE" sz="2200" b="1" dirty="0" err="1" smtClean="0">
                <a:solidFill>
                  <a:schemeClr val="bg1"/>
                </a:solidFill>
              </a:rPr>
              <a:t>comporta</a:t>
            </a:r>
            <a:r>
              <a:rPr lang="de-DE" sz="2200" b="1" dirty="0" smtClean="0">
                <a:solidFill>
                  <a:schemeClr val="bg1"/>
                </a:solidFill>
              </a:rPr>
              <a:t> </a:t>
            </a:r>
            <a:r>
              <a:rPr lang="de-DE" sz="2200" b="1" dirty="0" err="1" smtClean="0">
                <a:solidFill>
                  <a:schemeClr val="bg1"/>
                </a:solidFill>
              </a:rPr>
              <a:t>una</a:t>
            </a:r>
            <a:r>
              <a:rPr lang="de-DE" sz="2200" b="1" dirty="0" smtClean="0">
                <a:solidFill>
                  <a:schemeClr val="bg1"/>
                </a:solidFill>
              </a:rPr>
              <a:t> </a:t>
            </a:r>
            <a:r>
              <a:rPr lang="de-DE" sz="2200" b="1" dirty="0" err="1" smtClean="0">
                <a:solidFill>
                  <a:schemeClr val="bg1"/>
                </a:solidFill>
              </a:rPr>
              <a:t>nuova</a:t>
            </a:r>
            <a:r>
              <a:rPr lang="de-DE" sz="2200" b="1" dirty="0" smtClean="0">
                <a:solidFill>
                  <a:schemeClr val="bg1"/>
                </a:solidFill>
              </a:rPr>
              <a:t> </a:t>
            </a:r>
            <a:r>
              <a:rPr lang="de-DE" sz="2200" b="1" dirty="0" err="1" smtClean="0">
                <a:solidFill>
                  <a:schemeClr val="bg1"/>
                </a:solidFill>
              </a:rPr>
              <a:t>assunzione</a:t>
            </a:r>
            <a:r>
              <a:rPr lang="de-DE" sz="2200" b="1" dirty="0" smtClean="0">
                <a:solidFill>
                  <a:schemeClr val="bg1"/>
                </a:solidFill>
              </a:rPr>
              <a:t>?</a:t>
            </a:r>
            <a:endParaRPr lang="de-DE" sz="2200" b="1" dirty="0">
              <a:solidFill>
                <a:schemeClr val="tx1">
                  <a:lumMod val="75000"/>
                  <a:lumOff val="25000"/>
                </a:schemeClr>
              </a:solidFill>
            </a:endParaRPr>
          </a:p>
        </p:txBody>
      </p:sp>
      <p:graphicFrame>
        <p:nvGraphicFramePr>
          <p:cNvPr id="4" name="Diagramm 3"/>
          <p:cNvGraphicFramePr/>
          <p:nvPr>
            <p:extLst>
              <p:ext uri="{D42A27DB-BD31-4B8C-83A1-F6EECF244321}">
                <p14:modId xmlns:p14="http://schemas.microsoft.com/office/powerpoint/2010/main" val="968109314"/>
              </p:ext>
            </p:extLst>
          </p:nvPr>
        </p:nvGraphicFramePr>
        <p:xfrm>
          <a:off x="357627" y="1484783"/>
          <a:ext cx="8102805" cy="3660548"/>
        </p:xfrm>
        <a:graphic>
          <a:graphicData uri="http://schemas.openxmlformats.org/drawingml/2006/chart">
            <c:chart xmlns:c="http://schemas.openxmlformats.org/drawingml/2006/chart" xmlns:r="http://schemas.openxmlformats.org/officeDocument/2006/relationships" r:id="rId5"/>
          </a:graphicData>
        </a:graphic>
      </p:graphicFrame>
      <p:sp>
        <p:nvSpPr>
          <p:cNvPr id="5" name="Textfeld 4"/>
          <p:cNvSpPr txBox="1"/>
          <p:nvPr/>
        </p:nvSpPr>
        <p:spPr>
          <a:xfrm>
            <a:off x="357627" y="5317370"/>
            <a:ext cx="8320410" cy="738664"/>
          </a:xfrm>
          <a:prstGeom prst="rect">
            <a:avLst/>
          </a:prstGeom>
          <a:noFill/>
        </p:spPr>
        <p:txBody>
          <a:bodyPr wrap="square" rtlCol="0">
            <a:spAutoFit/>
          </a:bodyPr>
          <a:lstStyle/>
          <a:p>
            <a:r>
              <a:rPr lang="de-DE" sz="1400" dirty="0" smtClean="0"/>
              <a:t>*</a:t>
            </a:r>
            <a:r>
              <a:rPr lang="de-DE" sz="1400" dirty="0" err="1" smtClean="0"/>
              <a:t>Nei</a:t>
            </a:r>
            <a:r>
              <a:rPr lang="de-DE" sz="1400" b="1" dirty="0" smtClean="0">
                <a:solidFill>
                  <a:srgbClr val="C00000"/>
                </a:solidFill>
              </a:rPr>
              <a:t> </a:t>
            </a:r>
            <a:r>
              <a:rPr lang="de-DE" sz="1400" b="1" dirty="0" err="1" smtClean="0">
                <a:solidFill>
                  <a:srgbClr val="C00000"/>
                </a:solidFill>
              </a:rPr>
              <a:t>costi</a:t>
            </a:r>
            <a:r>
              <a:rPr lang="de-DE" sz="1400" b="1" dirty="0" smtClean="0">
                <a:solidFill>
                  <a:srgbClr val="C00000"/>
                </a:solidFill>
              </a:rPr>
              <a:t> di </a:t>
            </a:r>
            <a:r>
              <a:rPr lang="de-DE" sz="1400" b="1" dirty="0" err="1" smtClean="0">
                <a:solidFill>
                  <a:srgbClr val="C00000"/>
                </a:solidFill>
              </a:rPr>
              <a:t>inserimento</a:t>
            </a:r>
            <a:r>
              <a:rPr lang="de-DE" sz="1400" dirty="0" smtClean="0"/>
              <a:t> </a:t>
            </a:r>
            <a:r>
              <a:rPr lang="de-DE" sz="1400" dirty="0" err="1" smtClean="0"/>
              <a:t>sono</a:t>
            </a:r>
            <a:r>
              <a:rPr lang="de-DE" sz="1400" dirty="0" smtClean="0"/>
              <a:t> </a:t>
            </a:r>
            <a:r>
              <a:rPr lang="de-DE" sz="1400" dirty="0" err="1" smtClean="0"/>
              <a:t>compresi</a:t>
            </a:r>
            <a:r>
              <a:rPr lang="de-DE" sz="1400" dirty="0" smtClean="0"/>
              <a:t> </a:t>
            </a:r>
            <a:r>
              <a:rPr lang="de-DE" sz="1400" dirty="0" err="1" smtClean="0"/>
              <a:t>sia</a:t>
            </a:r>
            <a:r>
              <a:rPr lang="de-DE" sz="1400" dirty="0" smtClean="0"/>
              <a:t> le </a:t>
            </a:r>
            <a:r>
              <a:rPr lang="de-DE" sz="1400" dirty="0" err="1" smtClean="0"/>
              <a:t>differenze</a:t>
            </a:r>
            <a:r>
              <a:rPr lang="de-DE" sz="1400" dirty="0" smtClean="0"/>
              <a:t> in </a:t>
            </a:r>
            <a:r>
              <a:rPr lang="de-DE" sz="1400" dirty="0" err="1" smtClean="0"/>
              <a:t>termini</a:t>
            </a:r>
            <a:r>
              <a:rPr lang="de-DE" sz="1400" dirty="0" smtClean="0"/>
              <a:t> di </a:t>
            </a:r>
            <a:r>
              <a:rPr lang="de-DE" sz="1400" dirty="0" err="1" smtClean="0"/>
              <a:t>produttività</a:t>
            </a:r>
            <a:r>
              <a:rPr lang="de-DE" sz="1400" dirty="0" smtClean="0"/>
              <a:t> del personale </a:t>
            </a:r>
            <a:r>
              <a:rPr lang="de-DE" sz="1400" dirty="0" err="1" smtClean="0"/>
              <a:t>specializzato</a:t>
            </a:r>
            <a:r>
              <a:rPr lang="de-DE" sz="1400" dirty="0"/>
              <a:t> </a:t>
            </a:r>
            <a:r>
              <a:rPr lang="de-DE" sz="1400" dirty="0" err="1" smtClean="0"/>
              <a:t>reclutato</a:t>
            </a:r>
            <a:r>
              <a:rPr lang="de-DE" sz="1400" dirty="0" smtClean="0"/>
              <a:t> </a:t>
            </a:r>
            <a:r>
              <a:rPr lang="de-DE" sz="1400" dirty="0" err="1" smtClean="0"/>
              <a:t>che</a:t>
            </a:r>
            <a:r>
              <a:rPr lang="de-DE" sz="1400" dirty="0" smtClean="0"/>
              <a:t> </a:t>
            </a:r>
            <a:r>
              <a:rPr lang="de-DE" sz="1400" dirty="0" err="1" smtClean="0"/>
              <a:t>l’impegno</a:t>
            </a:r>
            <a:r>
              <a:rPr lang="de-DE" sz="1400" dirty="0" smtClean="0"/>
              <a:t> </a:t>
            </a:r>
            <a:r>
              <a:rPr lang="de-DE" sz="1400" dirty="0" err="1" smtClean="0"/>
              <a:t>speso</a:t>
            </a:r>
            <a:r>
              <a:rPr lang="de-DE" sz="1400" dirty="0" smtClean="0"/>
              <a:t> </a:t>
            </a:r>
            <a:r>
              <a:rPr lang="de-DE" sz="1400" dirty="0" err="1" smtClean="0"/>
              <a:t>dagli</a:t>
            </a:r>
            <a:r>
              <a:rPr lang="de-DE" sz="1400" dirty="0" smtClean="0"/>
              <a:t> </a:t>
            </a:r>
            <a:r>
              <a:rPr lang="de-DE" sz="1400" dirty="0" err="1" smtClean="0"/>
              <a:t>altri</a:t>
            </a:r>
            <a:r>
              <a:rPr lang="de-DE" sz="1400" dirty="0" smtClean="0"/>
              <a:t> </a:t>
            </a:r>
            <a:r>
              <a:rPr lang="de-DE" sz="1400" dirty="0" err="1" smtClean="0"/>
              <a:t>dipendenti</a:t>
            </a:r>
            <a:r>
              <a:rPr lang="de-DE" sz="1400" dirty="0" smtClean="0"/>
              <a:t> </a:t>
            </a:r>
            <a:r>
              <a:rPr lang="de-DE" sz="1400" dirty="0" err="1" smtClean="0"/>
              <a:t>dell</a:t>
            </a:r>
            <a:r>
              <a:rPr lang="de-DE" sz="1400" dirty="0" err="1" smtClean="0">
                <a:latin typeface="Calibri"/>
              </a:rPr>
              <a:t>’</a:t>
            </a:r>
            <a:r>
              <a:rPr lang="de-DE" sz="1400" dirty="0" err="1" smtClean="0"/>
              <a:t>azienda</a:t>
            </a:r>
            <a:r>
              <a:rPr lang="de-DE" sz="1400" dirty="0" smtClean="0"/>
              <a:t> per </a:t>
            </a:r>
            <a:r>
              <a:rPr lang="de-DE" sz="1400" dirty="0" err="1" smtClean="0"/>
              <a:t>l’inserimento</a:t>
            </a:r>
            <a:r>
              <a:rPr lang="de-DE" sz="1400" dirty="0" smtClean="0"/>
              <a:t> </a:t>
            </a:r>
            <a:r>
              <a:rPr lang="de-DE" sz="1400" dirty="0" err="1" smtClean="0"/>
              <a:t>dei</a:t>
            </a:r>
            <a:r>
              <a:rPr lang="de-DE" sz="1400" dirty="0" smtClean="0"/>
              <a:t> </a:t>
            </a:r>
            <a:r>
              <a:rPr lang="de-DE" sz="1400" dirty="0" err="1" smtClean="0"/>
              <a:t>nuovi</a:t>
            </a:r>
            <a:r>
              <a:rPr lang="de-DE" sz="1400" dirty="0" smtClean="0"/>
              <a:t> </a:t>
            </a:r>
            <a:r>
              <a:rPr lang="de-DE" sz="1400" dirty="0" err="1" smtClean="0"/>
              <a:t>colleghi</a:t>
            </a:r>
            <a:r>
              <a:rPr lang="de-DE" sz="1400" dirty="0" smtClean="0"/>
              <a:t>. </a:t>
            </a:r>
            <a:r>
              <a:rPr lang="de-DE" sz="1400" dirty="0" err="1" smtClean="0">
                <a:solidFill>
                  <a:srgbClr val="C00000"/>
                </a:solidFill>
              </a:rPr>
              <a:t>Rappresentano</a:t>
            </a:r>
            <a:r>
              <a:rPr lang="de-DE" sz="1400" dirty="0" smtClean="0">
                <a:solidFill>
                  <a:srgbClr val="C00000"/>
                </a:solidFill>
              </a:rPr>
              <a:t> in </a:t>
            </a:r>
            <a:r>
              <a:rPr lang="de-DE" sz="1400" dirty="0" err="1" smtClean="0">
                <a:solidFill>
                  <a:srgbClr val="C00000"/>
                </a:solidFill>
              </a:rPr>
              <a:t>media</a:t>
            </a:r>
            <a:r>
              <a:rPr lang="de-DE" sz="1400" dirty="0" smtClean="0">
                <a:solidFill>
                  <a:srgbClr val="C00000"/>
                </a:solidFill>
              </a:rPr>
              <a:t> l’83 % </a:t>
            </a:r>
            <a:r>
              <a:rPr lang="de-DE" sz="1400" dirty="0" err="1" smtClean="0">
                <a:solidFill>
                  <a:srgbClr val="C00000"/>
                </a:solidFill>
              </a:rPr>
              <a:t>dei</a:t>
            </a:r>
            <a:r>
              <a:rPr lang="de-DE" sz="1400" dirty="0" smtClean="0">
                <a:solidFill>
                  <a:srgbClr val="C00000"/>
                </a:solidFill>
              </a:rPr>
              <a:t> </a:t>
            </a:r>
            <a:r>
              <a:rPr lang="de-DE" sz="1400" dirty="0" err="1" smtClean="0">
                <a:solidFill>
                  <a:srgbClr val="C00000"/>
                </a:solidFill>
              </a:rPr>
              <a:t>costi</a:t>
            </a:r>
            <a:r>
              <a:rPr lang="de-DE" sz="1400" dirty="0" smtClean="0">
                <a:solidFill>
                  <a:srgbClr val="C00000"/>
                </a:solidFill>
              </a:rPr>
              <a:t> di </a:t>
            </a:r>
            <a:r>
              <a:rPr lang="de-DE" sz="1400" dirty="0" err="1" smtClean="0">
                <a:solidFill>
                  <a:srgbClr val="C00000"/>
                </a:solidFill>
              </a:rPr>
              <a:t>ogni</a:t>
            </a:r>
            <a:r>
              <a:rPr lang="de-DE" sz="1400" dirty="0" smtClean="0">
                <a:solidFill>
                  <a:srgbClr val="C00000"/>
                </a:solidFill>
              </a:rPr>
              <a:t> </a:t>
            </a:r>
            <a:r>
              <a:rPr lang="de-DE" sz="1400" dirty="0" err="1" smtClean="0">
                <a:solidFill>
                  <a:srgbClr val="C00000"/>
                </a:solidFill>
              </a:rPr>
              <a:t>nuova</a:t>
            </a:r>
            <a:r>
              <a:rPr lang="de-DE" sz="1400" dirty="0" smtClean="0">
                <a:solidFill>
                  <a:srgbClr val="C00000"/>
                </a:solidFill>
              </a:rPr>
              <a:t> </a:t>
            </a:r>
            <a:r>
              <a:rPr lang="de-DE" sz="1400" dirty="0" err="1" smtClean="0">
                <a:solidFill>
                  <a:srgbClr val="C00000"/>
                </a:solidFill>
              </a:rPr>
              <a:t>assunzione</a:t>
            </a:r>
            <a:r>
              <a:rPr lang="de-DE" sz="1400" dirty="0" smtClean="0"/>
              <a:t>.</a:t>
            </a:r>
            <a:endParaRPr lang="de-DE" sz="1400" dirty="0"/>
          </a:p>
        </p:txBody>
      </p:sp>
    </p:spTree>
    <p:extLst>
      <p:ext uri="{BB962C8B-B14F-4D97-AF65-F5344CB8AC3E}">
        <p14:creationId xmlns:p14="http://schemas.microsoft.com/office/powerpoint/2010/main" val="212086963"/>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1376363" y="2087563"/>
            <a:ext cx="59150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27" name="Text Box 2"/>
          <p:cNvSpPr txBox="1">
            <a:spLocks noChangeArrowheads="1"/>
          </p:cNvSpPr>
          <p:nvPr/>
        </p:nvSpPr>
        <p:spPr bwMode="auto">
          <a:xfrm>
            <a:off x="2805113" y="3068638"/>
            <a:ext cx="479107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28" name="Text Box 3"/>
          <p:cNvSpPr txBox="1">
            <a:spLocks noChangeArrowheads="1"/>
          </p:cNvSpPr>
          <p:nvPr/>
        </p:nvSpPr>
        <p:spPr bwMode="auto">
          <a:xfrm>
            <a:off x="2462213" y="3001963"/>
            <a:ext cx="45720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29" name="Rectangle 4"/>
          <p:cNvSpPr>
            <a:spLocks noChangeArrowheads="1"/>
          </p:cNvSpPr>
          <p:nvPr/>
        </p:nvSpPr>
        <p:spPr bwMode="auto">
          <a:xfrm>
            <a:off x="6453188" y="6477000"/>
            <a:ext cx="2690812"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30" name="Rectangle 5"/>
          <p:cNvSpPr>
            <a:spLocks noChangeArrowheads="1"/>
          </p:cNvSpPr>
          <p:nvPr/>
        </p:nvSpPr>
        <p:spPr bwMode="auto">
          <a:xfrm>
            <a:off x="6408738" y="6477000"/>
            <a:ext cx="2628900"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6631" name="Rectangle 6"/>
          <p:cNvSpPr>
            <a:spLocks noChangeArrowheads="1"/>
          </p:cNvSpPr>
          <p:nvPr/>
        </p:nvSpPr>
        <p:spPr bwMode="auto">
          <a:xfrm>
            <a:off x="529681" y="6321500"/>
            <a:ext cx="3205354" cy="427038"/>
          </a:xfrm>
          <a:prstGeom prst="rect">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de-DE" altLang="de-DE" sz="1200" dirty="0" err="1" smtClean="0">
                <a:solidFill>
                  <a:schemeClr val="tx1">
                    <a:lumMod val="85000"/>
                    <a:lumOff val="15000"/>
                  </a:schemeClr>
                </a:solidFill>
              </a:rPr>
              <a:t>Indagine</a:t>
            </a:r>
            <a:r>
              <a:rPr lang="de-DE" altLang="de-DE" sz="1200" dirty="0" smtClean="0">
                <a:solidFill>
                  <a:schemeClr val="tx1">
                    <a:lumMod val="85000"/>
                    <a:lumOff val="15000"/>
                  </a:schemeClr>
                </a:solidFill>
              </a:rPr>
              <a:t> BIBB </a:t>
            </a:r>
            <a:r>
              <a:rPr lang="de-DE" altLang="de-DE" sz="1200" dirty="0" err="1" smtClean="0">
                <a:solidFill>
                  <a:schemeClr val="tx1">
                    <a:lumMod val="85000"/>
                    <a:lumOff val="15000"/>
                  </a:schemeClr>
                </a:solidFill>
              </a:rPr>
              <a:t>costi-benefici</a:t>
            </a:r>
            <a:r>
              <a:rPr lang="de-DE" altLang="de-DE" sz="1200" dirty="0" smtClean="0">
                <a:solidFill>
                  <a:schemeClr val="tx1">
                    <a:lumMod val="85000"/>
                    <a:lumOff val="15000"/>
                  </a:schemeClr>
                </a:solidFill>
              </a:rPr>
              <a:t> 2012/13</a:t>
            </a:r>
            <a:endParaRPr lang="de-DE" altLang="de-DE" sz="1200" dirty="0">
              <a:solidFill>
                <a:schemeClr val="tx1">
                  <a:lumMod val="85000"/>
                  <a:lumOff val="15000"/>
                </a:schemeClr>
              </a:solidFill>
            </a:endParaRPr>
          </a:p>
        </p:txBody>
      </p:sp>
      <p:sp>
        <p:nvSpPr>
          <p:cNvPr id="26632" name="Rectangle 7"/>
          <p:cNvSpPr>
            <a:spLocks noChangeArrowheads="1"/>
          </p:cNvSpPr>
          <p:nvPr/>
        </p:nvSpPr>
        <p:spPr bwMode="auto">
          <a:xfrm>
            <a:off x="6340475" y="6477000"/>
            <a:ext cx="2803525"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pic>
        <p:nvPicPr>
          <p:cNvPr id="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368" y="6307981"/>
            <a:ext cx="868040"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3" descr="O:\Zentralstelle\05 Kommunikation\07 Corporate Design\Logo\Logo\BIBB\BIBB-Logo-C_klei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59774" y="6454968"/>
            <a:ext cx="496690" cy="142384"/>
          </a:xfrm>
          <a:prstGeom prst="rect">
            <a:avLst/>
          </a:prstGeom>
          <a:noFill/>
          <a:extLst>
            <a:ext uri="{909E8E84-426E-40DD-AFC4-6F175D3DCCD1}">
              <a14:hiddenFill xmlns:a14="http://schemas.microsoft.com/office/drawing/2010/main">
                <a:solidFill>
                  <a:srgbClr val="FFFFFF"/>
                </a:solidFill>
              </a14:hiddenFill>
            </a:ext>
          </a:extLst>
        </p:spPr>
      </p:pic>
      <p:sp>
        <p:nvSpPr>
          <p:cNvPr id="13" name="Textfeld 12"/>
          <p:cNvSpPr txBox="1"/>
          <p:nvPr/>
        </p:nvSpPr>
        <p:spPr>
          <a:xfrm>
            <a:off x="-48637" y="61768"/>
            <a:ext cx="6060798" cy="430887"/>
          </a:xfrm>
          <a:prstGeom prst="rect">
            <a:avLst/>
          </a:prstGeom>
          <a:noFill/>
        </p:spPr>
        <p:txBody>
          <a:bodyPr wrap="square" rtlCol="0">
            <a:spAutoFit/>
          </a:bodyPr>
          <a:lstStyle/>
          <a:p>
            <a:r>
              <a:rPr lang="de-DE" sz="2200" b="1" dirty="0" smtClean="0">
                <a:solidFill>
                  <a:schemeClr val="bg1"/>
                </a:solidFill>
              </a:rPr>
              <a:t>4.b </a:t>
            </a:r>
            <a:r>
              <a:rPr lang="de-DE" sz="2200" b="1" dirty="0" err="1" smtClean="0">
                <a:solidFill>
                  <a:schemeClr val="bg1"/>
                </a:solidFill>
              </a:rPr>
              <a:t>Quanto</a:t>
            </a:r>
            <a:r>
              <a:rPr lang="de-DE" sz="2200" b="1" dirty="0" smtClean="0">
                <a:solidFill>
                  <a:schemeClr val="bg1"/>
                </a:solidFill>
              </a:rPr>
              <a:t> </a:t>
            </a:r>
            <a:r>
              <a:rPr lang="de-DE" sz="2200" b="1" dirty="0" err="1" smtClean="0">
                <a:solidFill>
                  <a:schemeClr val="bg1"/>
                </a:solidFill>
              </a:rPr>
              <a:t>costa</a:t>
            </a:r>
            <a:r>
              <a:rPr lang="de-DE" sz="2200" b="1" dirty="0" smtClean="0">
                <a:solidFill>
                  <a:schemeClr val="bg1"/>
                </a:solidFill>
              </a:rPr>
              <a:t> </a:t>
            </a:r>
            <a:r>
              <a:rPr lang="de-DE" sz="2200" b="1" dirty="0" err="1" smtClean="0">
                <a:solidFill>
                  <a:schemeClr val="bg1"/>
                </a:solidFill>
              </a:rPr>
              <a:t>una</a:t>
            </a:r>
            <a:r>
              <a:rPr lang="de-DE" sz="2200" b="1" dirty="0" smtClean="0">
                <a:solidFill>
                  <a:schemeClr val="bg1"/>
                </a:solidFill>
              </a:rPr>
              <a:t> </a:t>
            </a:r>
            <a:r>
              <a:rPr lang="de-DE" sz="2200" b="1" dirty="0" err="1" smtClean="0">
                <a:solidFill>
                  <a:schemeClr val="bg1"/>
                </a:solidFill>
              </a:rPr>
              <a:t>nuova</a:t>
            </a:r>
            <a:r>
              <a:rPr lang="de-DE" sz="2200" b="1" dirty="0" smtClean="0">
                <a:solidFill>
                  <a:schemeClr val="bg1"/>
                </a:solidFill>
              </a:rPr>
              <a:t> </a:t>
            </a:r>
            <a:r>
              <a:rPr lang="de-DE" sz="2200" b="1" dirty="0" err="1" smtClean="0">
                <a:solidFill>
                  <a:schemeClr val="bg1"/>
                </a:solidFill>
              </a:rPr>
              <a:t>assunzione</a:t>
            </a:r>
            <a:r>
              <a:rPr lang="de-DE" sz="2200" b="1" dirty="0" smtClean="0">
                <a:solidFill>
                  <a:schemeClr val="bg1"/>
                </a:solidFill>
              </a:rPr>
              <a:t>?</a:t>
            </a:r>
            <a:endParaRPr lang="de-DE" sz="2200" b="1" dirty="0">
              <a:solidFill>
                <a:schemeClr val="tx1">
                  <a:lumMod val="75000"/>
                  <a:lumOff val="25000"/>
                </a:schemeClr>
              </a:solidFill>
            </a:endParaRPr>
          </a:p>
        </p:txBody>
      </p:sp>
      <p:graphicFrame>
        <p:nvGraphicFramePr>
          <p:cNvPr id="4" name="Diagramm 3"/>
          <p:cNvGraphicFramePr/>
          <p:nvPr>
            <p:extLst>
              <p:ext uri="{D42A27DB-BD31-4B8C-83A1-F6EECF244321}">
                <p14:modId xmlns:p14="http://schemas.microsoft.com/office/powerpoint/2010/main" val="3543179502"/>
              </p:ext>
            </p:extLst>
          </p:nvPr>
        </p:nvGraphicFramePr>
        <p:xfrm>
          <a:off x="268767" y="1431018"/>
          <a:ext cx="8768871" cy="4876964"/>
        </p:xfrm>
        <a:graphic>
          <a:graphicData uri="http://schemas.openxmlformats.org/drawingml/2006/chart">
            <c:chart xmlns:c="http://schemas.openxmlformats.org/drawingml/2006/chart" xmlns:r="http://schemas.openxmlformats.org/officeDocument/2006/relationships" r:id="rId5"/>
          </a:graphicData>
        </a:graphic>
      </p:graphicFrame>
      <p:sp>
        <p:nvSpPr>
          <p:cNvPr id="14" name="Text Box 10"/>
          <p:cNvSpPr txBox="1">
            <a:spLocks noChangeArrowheads="1"/>
          </p:cNvSpPr>
          <p:nvPr/>
        </p:nvSpPr>
        <p:spPr bwMode="auto">
          <a:xfrm>
            <a:off x="354810" y="637362"/>
            <a:ext cx="6053928" cy="7716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eaLnBrk="1" hangingPunct="1">
              <a:spcBef>
                <a:spcPts val="1250"/>
              </a:spcBef>
              <a:buClrTx/>
              <a:buFontTx/>
              <a:buNone/>
            </a:pPr>
            <a:r>
              <a:rPr lang="en-GB" altLang="de-DE" sz="2200" b="1" dirty="0" err="1" smtClean="0">
                <a:solidFill>
                  <a:schemeClr val="accent6">
                    <a:lumMod val="75000"/>
                  </a:schemeClr>
                </a:solidFill>
                <a:latin typeface="+mn-lt"/>
                <a:cs typeface="Arial" charset="0"/>
              </a:rPr>
              <a:t>Costi</a:t>
            </a:r>
            <a:r>
              <a:rPr lang="en-GB" altLang="de-DE" sz="2200" b="1" dirty="0" smtClean="0">
                <a:solidFill>
                  <a:schemeClr val="accent6">
                    <a:lumMod val="75000"/>
                  </a:schemeClr>
                </a:solidFill>
                <a:latin typeface="+mn-lt"/>
                <a:cs typeface="Arial" charset="0"/>
              </a:rPr>
              <a:t> per </a:t>
            </a:r>
            <a:r>
              <a:rPr lang="en-GB" altLang="de-DE" sz="2200" b="1" dirty="0" err="1" smtClean="0">
                <a:solidFill>
                  <a:schemeClr val="accent6">
                    <a:lumMod val="75000"/>
                  </a:schemeClr>
                </a:solidFill>
                <a:latin typeface="+mn-lt"/>
                <a:cs typeface="Arial" charset="0"/>
              </a:rPr>
              <a:t>il</a:t>
            </a:r>
            <a:r>
              <a:rPr lang="en-GB" altLang="de-DE" sz="2200" b="1" dirty="0" smtClean="0">
                <a:solidFill>
                  <a:schemeClr val="accent6">
                    <a:lumMod val="75000"/>
                  </a:schemeClr>
                </a:solidFill>
                <a:latin typeface="+mn-lt"/>
                <a:cs typeface="Arial" charset="0"/>
              </a:rPr>
              <a:t> </a:t>
            </a:r>
            <a:r>
              <a:rPr lang="en-GB" altLang="de-DE" sz="2200" b="1" dirty="0" err="1" smtClean="0">
                <a:solidFill>
                  <a:schemeClr val="accent6">
                    <a:lumMod val="75000"/>
                  </a:schemeClr>
                </a:solidFill>
                <a:latin typeface="+mn-lt"/>
                <a:cs typeface="Arial" charset="0"/>
              </a:rPr>
              <a:t>reclutamento</a:t>
            </a:r>
            <a:r>
              <a:rPr lang="en-GB" altLang="de-DE" sz="2200" b="1" dirty="0" smtClean="0">
                <a:solidFill>
                  <a:schemeClr val="accent6">
                    <a:lumMod val="75000"/>
                  </a:schemeClr>
                </a:solidFill>
                <a:latin typeface="+mn-lt"/>
                <a:cs typeface="Arial" charset="0"/>
              </a:rPr>
              <a:t> di un </a:t>
            </a:r>
            <a:r>
              <a:rPr lang="en-GB" altLang="de-DE" sz="2200" b="1" dirty="0" err="1" smtClean="0">
                <a:solidFill>
                  <a:schemeClr val="accent6">
                    <a:lumMod val="75000"/>
                  </a:schemeClr>
                </a:solidFill>
                <a:latin typeface="+mn-lt"/>
                <a:cs typeface="Arial" charset="0"/>
              </a:rPr>
              <a:t>lavoratore</a:t>
            </a:r>
            <a:r>
              <a:rPr lang="en-GB" altLang="de-DE" sz="2200" b="1" dirty="0" smtClean="0">
                <a:solidFill>
                  <a:schemeClr val="accent6">
                    <a:lumMod val="75000"/>
                  </a:schemeClr>
                </a:solidFill>
                <a:latin typeface="+mn-lt"/>
                <a:cs typeface="Arial" charset="0"/>
              </a:rPr>
              <a:t> </a:t>
            </a:r>
            <a:r>
              <a:rPr lang="en-GB" altLang="de-DE" sz="2200" b="1" dirty="0" err="1" smtClean="0">
                <a:solidFill>
                  <a:schemeClr val="accent6">
                    <a:lumMod val="75000"/>
                  </a:schemeClr>
                </a:solidFill>
                <a:latin typeface="+mn-lt"/>
                <a:cs typeface="Arial" charset="0"/>
              </a:rPr>
              <a:t>qualificato</a:t>
            </a:r>
            <a:r>
              <a:rPr lang="en-GB" altLang="de-DE" sz="2200" b="1" dirty="0" smtClean="0">
                <a:solidFill>
                  <a:schemeClr val="accent6">
                    <a:lumMod val="75000"/>
                  </a:schemeClr>
                </a:solidFill>
                <a:latin typeface="+mn-lt"/>
                <a:cs typeface="Arial" charset="0"/>
              </a:rPr>
              <a:t> </a:t>
            </a:r>
            <a:r>
              <a:rPr lang="en-GB" altLang="de-DE" sz="2200" b="1" dirty="0" err="1" smtClean="0">
                <a:solidFill>
                  <a:schemeClr val="accent6">
                    <a:lumMod val="75000"/>
                  </a:schemeClr>
                </a:solidFill>
                <a:latin typeface="+mn-lt"/>
                <a:cs typeface="Arial" charset="0"/>
              </a:rPr>
              <a:t>formato</a:t>
            </a:r>
            <a:r>
              <a:rPr lang="en-GB" altLang="de-DE" sz="2200" b="1" dirty="0" smtClean="0">
                <a:solidFill>
                  <a:schemeClr val="accent6">
                    <a:lumMod val="75000"/>
                  </a:schemeClr>
                </a:solidFill>
                <a:latin typeface="+mn-lt"/>
                <a:cs typeface="Arial" charset="0"/>
              </a:rPr>
              <a:t> </a:t>
            </a:r>
            <a:r>
              <a:rPr lang="en-GB" altLang="de-DE" sz="2200" b="1" dirty="0" err="1" smtClean="0">
                <a:solidFill>
                  <a:schemeClr val="accent6">
                    <a:lumMod val="75000"/>
                  </a:schemeClr>
                </a:solidFill>
                <a:latin typeface="+mn-lt"/>
                <a:cs typeface="Arial" charset="0"/>
              </a:rPr>
              <a:t>fuori</a:t>
            </a:r>
            <a:r>
              <a:rPr lang="en-GB" altLang="de-DE" sz="2200" b="1" dirty="0" smtClean="0">
                <a:solidFill>
                  <a:schemeClr val="accent6">
                    <a:lumMod val="75000"/>
                  </a:schemeClr>
                </a:solidFill>
                <a:latin typeface="+mn-lt"/>
                <a:cs typeface="Arial" charset="0"/>
              </a:rPr>
              <a:t> </a:t>
            </a:r>
            <a:r>
              <a:rPr lang="en-GB" altLang="de-DE" sz="2200" b="1" dirty="0" err="1" smtClean="0">
                <a:solidFill>
                  <a:schemeClr val="accent6">
                    <a:lumMod val="75000"/>
                  </a:schemeClr>
                </a:solidFill>
                <a:latin typeface="+mn-lt"/>
                <a:cs typeface="Arial" charset="0"/>
              </a:rPr>
              <a:t>dall’azienda</a:t>
            </a:r>
            <a:endParaRPr lang="en-GB" altLang="de-DE" sz="2200" b="1" dirty="0">
              <a:solidFill>
                <a:schemeClr val="accent6">
                  <a:lumMod val="75000"/>
                </a:schemeClr>
              </a:solidFill>
              <a:latin typeface="+mn-lt"/>
              <a:cs typeface="Arial" charset="0"/>
            </a:endParaRPr>
          </a:p>
        </p:txBody>
      </p:sp>
    </p:spTree>
    <p:extLst>
      <p:ext uri="{BB962C8B-B14F-4D97-AF65-F5344CB8AC3E}">
        <p14:creationId xmlns:p14="http://schemas.microsoft.com/office/powerpoint/2010/main" val="205810007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611560" y="2276872"/>
            <a:ext cx="8442376" cy="3023905"/>
          </a:xfrm>
          <a:prstGeom prst="rect">
            <a:avLst/>
          </a:prstGeom>
        </p:spPr>
        <p:txBody>
          <a:bodyPr wrap="none">
            <a:spAutoFit/>
          </a:bodyPr>
          <a:lstStyle/>
          <a:p>
            <a:r>
              <a:rPr lang="en-GB" sz="2800" b="1" dirty="0" smtClean="0">
                <a:solidFill>
                  <a:schemeClr val="tx1">
                    <a:lumMod val="65000"/>
                    <a:lumOff val="35000"/>
                  </a:schemeClr>
                </a:solidFill>
              </a:rPr>
              <a:t>5. </a:t>
            </a:r>
            <a:r>
              <a:rPr lang="en-GB" sz="2800" b="1" dirty="0" err="1" smtClean="0">
                <a:solidFill>
                  <a:schemeClr val="tx1">
                    <a:lumMod val="65000"/>
                    <a:lumOff val="35000"/>
                  </a:schemeClr>
                </a:solidFill>
              </a:rPr>
              <a:t>Formazione</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professionale</a:t>
            </a:r>
            <a:r>
              <a:rPr lang="en-GB" sz="2800" b="1" dirty="0" smtClean="0">
                <a:solidFill>
                  <a:schemeClr val="tx1">
                    <a:lumMod val="65000"/>
                    <a:lumOff val="35000"/>
                  </a:schemeClr>
                </a:solidFill>
              </a:rPr>
              <a:t> – un </a:t>
            </a:r>
            <a:r>
              <a:rPr lang="en-GB" sz="2800" b="1" dirty="0" err="1" smtClean="0">
                <a:solidFill>
                  <a:schemeClr val="tx1">
                    <a:lumMod val="65000"/>
                    <a:lumOff val="35000"/>
                  </a:schemeClr>
                </a:solidFill>
              </a:rPr>
              <a:t>modello</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che</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conviene</a:t>
            </a:r>
            <a:endParaRPr lang="en-GB" sz="2800" b="1" dirty="0" smtClean="0">
              <a:solidFill>
                <a:schemeClr val="tx1">
                  <a:lumMod val="65000"/>
                  <a:lumOff val="35000"/>
                </a:schemeClr>
              </a:solidFill>
            </a:endParaRPr>
          </a:p>
          <a:p>
            <a:endParaRPr lang="en-GB" sz="1000" b="1" dirty="0">
              <a:solidFill>
                <a:schemeClr val="tx1">
                  <a:lumMod val="65000"/>
                  <a:lumOff val="35000"/>
                </a:schemeClr>
              </a:solidFill>
            </a:endParaRPr>
          </a:p>
          <a:p>
            <a:pPr>
              <a:spcAft>
                <a:spcPts val="300"/>
              </a:spcAft>
              <a:tabLst>
                <a:tab pos="360363" algn="l"/>
              </a:tabLst>
            </a:pPr>
            <a:r>
              <a:rPr lang="en-GB" sz="2800" dirty="0" smtClean="0">
                <a:solidFill>
                  <a:schemeClr val="tx1">
                    <a:lumMod val="65000"/>
                    <a:lumOff val="35000"/>
                  </a:schemeClr>
                </a:solidFill>
              </a:rPr>
              <a:t>	a</a:t>
            </a:r>
            <a:r>
              <a:rPr lang="en-GB" sz="2800" dirty="0">
                <a:solidFill>
                  <a:schemeClr val="tx1">
                    <a:lumMod val="65000"/>
                    <a:lumOff val="35000"/>
                  </a:schemeClr>
                </a:solidFill>
              </a:rPr>
              <a:t>) </a:t>
            </a:r>
            <a:r>
              <a:rPr lang="en-GB" sz="2800" dirty="0" err="1" smtClean="0">
                <a:solidFill>
                  <a:schemeClr val="tx1">
                    <a:lumMod val="65000"/>
                    <a:lumOff val="35000"/>
                  </a:schemeClr>
                </a:solidFill>
              </a:rPr>
              <a:t>Panoramica</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ricavi</a:t>
            </a:r>
            <a:r>
              <a:rPr lang="en-GB" sz="2800" dirty="0" smtClean="0">
                <a:solidFill>
                  <a:schemeClr val="tx1">
                    <a:lumMod val="65000"/>
                    <a:lumOff val="35000"/>
                  </a:schemeClr>
                </a:solidFill>
              </a:rPr>
              <a:t> e </a:t>
            </a:r>
            <a:r>
              <a:rPr lang="en-GB" sz="2800" dirty="0" err="1" smtClean="0">
                <a:solidFill>
                  <a:schemeClr val="tx1">
                    <a:lumMod val="65000"/>
                    <a:lumOff val="35000"/>
                  </a:schemeClr>
                </a:solidFill>
              </a:rPr>
              <a:t>benefici</a:t>
            </a:r>
            <a:endParaRPr lang="en-GB" sz="2800" dirty="0">
              <a:solidFill>
                <a:schemeClr val="tx1">
                  <a:lumMod val="65000"/>
                  <a:lumOff val="35000"/>
                </a:schemeClr>
              </a:solidFill>
            </a:endParaRPr>
          </a:p>
          <a:p>
            <a:pPr>
              <a:spcAft>
                <a:spcPts val="300"/>
              </a:spcAft>
              <a:tabLst>
                <a:tab pos="84138" algn="l"/>
                <a:tab pos="355600" algn="l"/>
              </a:tabLst>
            </a:pPr>
            <a:r>
              <a:rPr lang="en-GB" sz="2800" dirty="0">
                <a:solidFill>
                  <a:schemeClr val="tx1">
                    <a:lumMod val="65000"/>
                    <a:lumOff val="35000"/>
                  </a:schemeClr>
                </a:solidFill>
              </a:rPr>
              <a:t>		b) </a:t>
            </a:r>
            <a:r>
              <a:rPr lang="en-GB" sz="2800" dirty="0" err="1" smtClean="0">
                <a:solidFill>
                  <a:schemeClr val="tx1">
                    <a:lumMod val="65000"/>
                    <a:lumOff val="35000"/>
                  </a:schemeClr>
                </a:solidFill>
              </a:rPr>
              <a:t>Ponderazione</a:t>
            </a:r>
            <a:r>
              <a:rPr lang="en-GB" sz="2800" dirty="0" smtClean="0">
                <a:solidFill>
                  <a:schemeClr val="tx1">
                    <a:lumMod val="65000"/>
                    <a:lumOff val="35000"/>
                  </a:schemeClr>
                </a:solidFill>
              </a:rPr>
              <a:t> di </a:t>
            </a:r>
            <a:r>
              <a:rPr lang="en-GB" sz="2800" dirty="0" err="1" smtClean="0">
                <a:solidFill>
                  <a:schemeClr val="tx1">
                    <a:lumMod val="65000"/>
                    <a:lumOff val="35000"/>
                  </a:schemeClr>
                </a:solidFill>
              </a:rPr>
              <a:t>costi</a:t>
            </a:r>
            <a:r>
              <a:rPr lang="en-GB" sz="2800" dirty="0" smtClean="0">
                <a:solidFill>
                  <a:schemeClr val="tx1">
                    <a:lumMod val="65000"/>
                    <a:lumOff val="35000"/>
                  </a:schemeClr>
                </a:solidFill>
              </a:rPr>
              <a:t> e </a:t>
            </a:r>
            <a:r>
              <a:rPr lang="en-GB" sz="2800" dirty="0" err="1" smtClean="0">
                <a:solidFill>
                  <a:schemeClr val="tx1">
                    <a:lumMod val="65000"/>
                    <a:lumOff val="35000"/>
                  </a:schemeClr>
                </a:solidFill>
              </a:rPr>
              <a:t>benefici</a:t>
            </a:r>
            <a:endParaRPr lang="en-GB" sz="2800" dirty="0">
              <a:solidFill>
                <a:schemeClr val="tx1">
                  <a:lumMod val="65000"/>
                  <a:lumOff val="35000"/>
                </a:schemeClr>
              </a:solidFill>
            </a:endParaRPr>
          </a:p>
          <a:p>
            <a:pPr>
              <a:spcAft>
                <a:spcPts val="300"/>
              </a:spcAft>
              <a:tabLst>
                <a:tab pos="360363" algn="l"/>
              </a:tabLst>
            </a:pPr>
            <a:r>
              <a:rPr lang="en-GB" sz="2800" dirty="0">
                <a:solidFill>
                  <a:schemeClr val="tx1">
                    <a:lumMod val="65000"/>
                    <a:lumOff val="35000"/>
                  </a:schemeClr>
                </a:solidFill>
              </a:rPr>
              <a:t>    </a:t>
            </a:r>
            <a:r>
              <a:rPr lang="en-GB" sz="2800" dirty="0" smtClean="0">
                <a:solidFill>
                  <a:schemeClr val="tx1">
                    <a:lumMod val="65000"/>
                    <a:lumOff val="35000"/>
                  </a:schemeClr>
                </a:solidFill>
              </a:rPr>
              <a:t>	c</a:t>
            </a:r>
            <a:r>
              <a:rPr lang="en-GB" sz="2800" dirty="0">
                <a:solidFill>
                  <a:schemeClr val="tx1">
                    <a:lumMod val="65000"/>
                    <a:lumOff val="35000"/>
                  </a:schemeClr>
                </a:solidFill>
              </a:rPr>
              <a:t>) </a:t>
            </a:r>
            <a:r>
              <a:rPr lang="en-GB" sz="2800" dirty="0" err="1" smtClean="0">
                <a:solidFill>
                  <a:schemeClr val="tx1">
                    <a:lumMod val="65000"/>
                    <a:lumOff val="35000"/>
                  </a:schemeClr>
                </a:solidFill>
              </a:rPr>
              <a:t>Benefici</a:t>
            </a:r>
            <a:r>
              <a:rPr lang="en-GB" sz="2800" dirty="0" smtClean="0">
                <a:solidFill>
                  <a:schemeClr val="tx1">
                    <a:lumMod val="65000"/>
                    <a:lumOff val="35000"/>
                  </a:schemeClr>
                </a:solidFill>
              </a:rPr>
              <a:t> per </a:t>
            </a:r>
            <a:r>
              <a:rPr lang="en-GB" sz="2800" dirty="0" err="1" smtClean="0">
                <a:solidFill>
                  <a:schemeClr val="tx1">
                    <a:lumMod val="65000"/>
                    <a:lumOff val="35000"/>
                  </a:schemeClr>
                </a:solidFill>
              </a:rPr>
              <a:t>l’azienda</a:t>
            </a:r>
            <a:r>
              <a:rPr lang="en-GB" sz="2800" dirty="0" smtClean="0">
                <a:solidFill>
                  <a:schemeClr val="tx1">
                    <a:lumMod val="65000"/>
                    <a:lumOff val="35000"/>
                  </a:schemeClr>
                </a:solidFill>
              </a:rPr>
              <a:t> in </a:t>
            </a:r>
            <a:r>
              <a:rPr lang="en-GB" sz="2800" dirty="0" err="1" smtClean="0">
                <a:solidFill>
                  <a:schemeClr val="tx1">
                    <a:lumMod val="65000"/>
                    <a:lumOff val="35000"/>
                  </a:schemeClr>
                </a:solidFill>
              </a:rPr>
              <a:t>sintesi</a:t>
            </a:r>
            <a:endParaRPr lang="en-GB" sz="2800" dirty="0">
              <a:solidFill>
                <a:schemeClr val="tx1">
                  <a:lumMod val="65000"/>
                  <a:lumOff val="35000"/>
                </a:schemeClr>
              </a:solidFill>
            </a:endParaRPr>
          </a:p>
          <a:p>
            <a:pPr>
              <a:spcAft>
                <a:spcPts val="600"/>
              </a:spcAft>
              <a:tabLst>
                <a:tab pos="355600" algn="l"/>
              </a:tabLst>
            </a:pPr>
            <a:r>
              <a:rPr lang="en-GB" sz="2800" dirty="0">
                <a:solidFill>
                  <a:schemeClr val="tx1">
                    <a:lumMod val="65000"/>
                    <a:lumOff val="35000"/>
                  </a:schemeClr>
                </a:solidFill>
              </a:rPr>
              <a:t>	d) </a:t>
            </a:r>
            <a:r>
              <a:rPr lang="en-GB" sz="2800" dirty="0" err="1" smtClean="0">
                <a:solidFill>
                  <a:schemeClr val="tx1">
                    <a:lumMod val="65000"/>
                    <a:lumOff val="35000"/>
                  </a:schemeClr>
                </a:solidFill>
              </a:rPr>
              <a:t>Aspetti</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sociali</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ed</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economici</a:t>
            </a:r>
            <a:endParaRPr lang="en-GB" sz="2800" dirty="0">
              <a:solidFill>
                <a:schemeClr val="tx1">
                  <a:lumMod val="65000"/>
                  <a:lumOff val="35000"/>
                </a:schemeClr>
              </a:solidFill>
            </a:endParaRPr>
          </a:p>
          <a:p>
            <a:endParaRPr lang="en-GB" sz="2800" b="1" dirty="0">
              <a:solidFill>
                <a:schemeClr val="tx1">
                  <a:lumMod val="65000"/>
                  <a:lumOff val="35000"/>
                </a:schemeClr>
              </a:solidFill>
            </a:endParaRPr>
          </a:p>
        </p:txBody>
      </p:sp>
    </p:spTree>
    <p:extLst>
      <p:ext uri="{BB962C8B-B14F-4D97-AF65-F5344CB8AC3E}">
        <p14:creationId xmlns:p14="http://schemas.microsoft.com/office/powerpoint/2010/main" val="30534718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Line 16"/>
          <p:cNvSpPr>
            <a:spLocks noChangeShapeType="1"/>
          </p:cNvSpPr>
          <p:nvPr/>
        </p:nvSpPr>
        <p:spPr bwMode="auto">
          <a:xfrm flipH="1">
            <a:off x="1549108" y="1537088"/>
            <a:ext cx="0" cy="4787947"/>
          </a:xfrm>
          <a:prstGeom prst="line">
            <a:avLst/>
          </a:prstGeom>
          <a:noFill/>
          <a:ln w="19050" cap="sq">
            <a:solidFill>
              <a:schemeClr val="tx2">
                <a:lumMod val="75000"/>
              </a:schemeClr>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cxnSp>
        <p:nvCxnSpPr>
          <p:cNvPr id="16" name="Gerader Verbinder 15"/>
          <p:cNvCxnSpPr>
            <a:stCxn id="45" idx="0"/>
          </p:cNvCxnSpPr>
          <p:nvPr/>
        </p:nvCxnSpPr>
        <p:spPr>
          <a:xfrm flipH="1">
            <a:off x="5563632" y="3480558"/>
            <a:ext cx="11743" cy="2857003"/>
          </a:xfrm>
          <a:prstGeom prst="line">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44" name="Line 16"/>
          <p:cNvSpPr>
            <a:spLocks noChangeShapeType="1"/>
          </p:cNvSpPr>
          <p:nvPr/>
        </p:nvSpPr>
        <p:spPr bwMode="auto">
          <a:xfrm flipH="1">
            <a:off x="3791855" y="3565237"/>
            <a:ext cx="7937" cy="2673275"/>
          </a:xfrm>
          <a:prstGeom prst="line">
            <a:avLst/>
          </a:prstGeom>
          <a:noFill/>
          <a:ln w="19050" cap="sq">
            <a:solidFill>
              <a:schemeClr val="tx2">
                <a:lumMod val="75000"/>
              </a:schemeClr>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30" name="Text Box 1"/>
          <p:cNvSpPr txBox="1">
            <a:spLocks noChangeArrowheads="1"/>
          </p:cNvSpPr>
          <p:nvPr/>
        </p:nvSpPr>
        <p:spPr bwMode="auto">
          <a:xfrm>
            <a:off x="1376363" y="1992313"/>
            <a:ext cx="59150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2533" name="Rectangle 4"/>
          <p:cNvSpPr>
            <a:spLocks noChangeArrowheads="1"/>
          </p:cNvSpPr>
          <p:nvPr/>
        </p:nvSpPr>
        <p:spPr bwMode="auto">
          <a:xfrm>
            <a:off x="6453188" y="6381750"/>
            <a:ext cx="2690812"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
        <p:nvSpPr>
          <p:cNvPr id="22560" name="Rectangle 24"/>
          <p:cNvSpPr>
            <a:spLocks noChangeArrowheads="1"/>
          </p:cNvSpPr>
          <p:nvPr/>
        </p:nvSpPr>
        <p:spPr bwMode="auto">
          <a:xfrm>
            <a:off x="419644" y="2527358"/>
            <a:ext cx="2245602" cy="753485"/>
          </a:xfrm>
          <a:prstGeom prst="rect">
            <a:avLst/>
          </a:prstGeom>
          <a:solidFill>
            <a:srgbClr val="D9F5DC"/>
          </a:solidFill>
          <a:ln w="381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Aft>
                <a:spcPts val="200"/>
              </a:spcAft>
              <a:buClrTx/>
              <a:buFontTx/>
              <a:buNone/>
            </a:pPr>
            <a:r>
              <a:rPr lang="en-GB" altLang="de-DE" sz="1400" b="1" dirty="0" err="1" smtClean="0">
                <a:solidFill>
                  <a:schemeClr val="accent1">
                    <a:lumMod val="50000"/>
                  </a:schemeClr>
                </a:solidFill>
                <a:cs typeface="Arial" charset="0"/>
              </a:rPr>
              <a:t>Rendimento</a:t>
            </a:r>
            <a:r>
              <a:rPr lang="en-GB" altLang="de-DE" sz="1400" b="1" dirty="0" smtClean="0">
                <a:solidFill>
                  <a:schemeClr val="accent1">
                    <a:lumMod val="50000"/>
                  </a:schemeClr>
                </a:solidFill>
                <a:cs typeface="Arial" charset="0"/>
              </a:rPr>
              <a:t> </a:t>
            </a:r>
            <a:r>
              <a:rPr lang="en-GB" altLang="de-DE" sz="1400" b="1" dirty="0" err="1" smtClean="0">
                <a:solidFill>
                  <a:schemeClr val="accent1">
                    <a:lumMod val="50000"/>
                  </a:schemeClr>
                </a:solidFill>
                <a:cs typeface="Arial" charset="0"/>
              </a:rPr>
              <a:t>produttivo</a:t>
            </a:r>
            <a:r>
              <a:rPr lang="en-GB" altLang="de-DE" sz="1400" b="1" dirty="0" smtClean="0">
                <a:solidFill>
                  <a:schemeClr val="accent1">
                    <a:lumMod val="50000"/>
                  </a:schemeClr>
                </a:solidFill>
                <a:cs typeface="Arial" charset="0"/>
              </a:rPr>
              <a:t> </a:t>
            </a:r>
            <a:r>
              <a:rPr lang="en-GB" altLang="de-DE" sz="1400" b="1" dirty="0" err="1" smtClean="0">
                <a:solidFill>
                  <a:schemeClr val="accent1">
                    <a:lumMod val="50000"/>
                  </a:schemeClr>
                </a:solidFill>
                <a:cs typeface="Arial" charset="0"/>
              </a:rPr>
              <a:t>durante</a:t>
            </a:r>
            <a:r>
              <a:rPr lang="en-GB" altLang="de-DE" sz="1400" b="1" dirty="0" smtClean="0">
                <a:solidFill>
                  <a:schemeClr val="accent1">
                    <a:lumMod val="50000"/>
                  </a:schemeClr>
                </a:solidFill>
                <a:cs typeface="Arial" charset="0"/>
              </a:rPr>
              <a:t> </a:t>
            </a:r>
            <a:r>
              <a:rPr lang="en-GB" altLang="de-DE" sz="1400" b="1" dirty="0" err="1" smtClean="0">
                <a:solidFill>
                  <a:schemeClr val="accent1">
                    <a:lumMod val="50000"/>
                  </a:schemeClr>
                </a:solidFill>
                <a:cs typeface="Arial" charset="0"/>
              </a:rPr>
              <a:t>il</a:t>
            </a:r>
            <a:r>
              <a:rPr lang="en-GB" altLang="de-DE" sz="1400" b="1" dirty="0" smtClean="0">
                <a:solidFill>
                  <a:schemeClr val="accent1">
                    <a:lumMod val="50000"/>
                  </a:schemeClr>
                </a:solidFill>
                <a:cs typeface="Arial" charset="0"/>
              </a:rPr>
              <a:t> </a:t>
            </a:r>
            <a:r>
              <a:rPr lang="en-GB" altLang="de-DE" sz="1400" b="1" dirty="0" err="1" smtClean="0">
                <a:solidFill>
                  <a:schemeClr val="accent1">
                    <a:lumMod val="50000"/>
                  </a:schemeClr>
                </a:solidFill>
                <a:cs typeface="Arial" charset="0"/>
              </a:rPr>
              <a:t>periodo</a:t>
            </a:r>
            <a:r>
              <a:rPr lang="en-GB" altLang="de-DE" sz="1400" b="1" dirty="0" smtClean="0">
                <a:solidFill>
                  <a:schemeClr val="accent1">
                    <a:lumMod val="50000"/>
                  </a:schemeClr>
                </a:solidFill>
                <a:cs typeface="Arial" charset="0"/>
              </a:rPr>
              <a:t> di FP </a:t>
            </a:r>
            <a:endParaRPr lang="en-GB" altLang="de-DE" sz="1400" b="1" dirty="0">
              <a:solidFill>
                <a:schemeClr val="accent1">
                  <a:lumMod val="50000"/>
                </a:schemeClr>
              </a:solidFill>
              <a:cs typeface="Arial" charset="0"/>
            </a:endParaRPr>
          </a:p>
        </p:txBody>
      </p:sp>
      <p:sp>
        <p:nvSpPr>
          <p:cNvPr id="22561" name="Rectangle 25"/>
          <p:cNvSpPr>
            <a:spLocks noChangeArrowheads="1"/>
          </p:cNvSpPr>
          <p:nvPr/>
        </p:nvSpPr>
        <p:spPr bwMode="auto">
          <a:xfrm>
            <a:off x="417378" y="3383305"/>
            <a:ext cx="2245601" cy="892225"/>
          </a:xfrm>
          <a:prstGeom prst="rect">
            <a:avLst/>
          </a:prstGeom>
          <a:solidFill>
            <a:srgbClr val="D9F5DC"/>
          </a:solidFill>
          <a:ln w="126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200"/>
              </a:spcBef>
              <a:spcAft>
                <a:spcPts val="200"/>
              </a:spcAft>
              <a:buClrTx/>
              <a:buFontTx/>
              <a:buNone/>
            </a:pPr>
            <a:r>
              <a:rPr lang="en-GB" altLang="de-DE" sz="1300" dirty="0" smtClean="0">
                <a:solidFill>
                  <a:schemeClr val="accent1">
                    <a:lumMod val="50000"/>
                  </a:schemeClr>
                </a:solidFill>
                <a:cs typeface="Arial" charset="0"/>
              </a:rPr>
              <a:t>50% </a:t>
            </a:r>
            <a:r>
              <a:rPr lang="en-GB" altLang="de-DE" sz="1300" dirty="0" err="1" smtClean="0">
                <a:solidFill>
                  <a:schemeClr val="accent1">
                    <a:lumMod val="50000"/>
                  </a:schemeClr>
                </a:solidFill>
                <a:cs typeface="Arial" charset="0"/>
              </a:rPr>
              <a:t>attività</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semplici</a:t>
            </a:r>
            <a:r>
              <a:rPr lang="en-GB" altLang="de-DE" sz="1300" dirty="0" smtClean="0">
                <a:solidFill>
                  <a:schemeClr val="accent1">
                    <a:lumMod val="50000"/>
                  </a:schemeClr>
                </a:solidFill>
                <a:cs typeface="Arial" charset="0"/>
              </a:rPr>
              <a:t> </a:t>
            </a:r>
            <a:br>
              <a:rPr lang="en-GB" altLang="de-DE" sz="1300" dirty="0" smtClean="0">
                <a:solidFill>
                  <a:schemeClr val="accent1">
                    <a:lumMod val="50000"/>
                  </a:schemeClr>
                </a:solidFill>
                <a:cs typeface="Arial" charset="0"/>
              </a:rPr>
            </a:br>
            <a:r>
              <a:rPr lang="en-GB" altLang="de-DE" sz="1300" dirty="0" smtClean="0">
                <a:solidFill>
                  <a:schemeClr val="accent1">
                    <a:lumMod val="50000"/>
                  </a:schemeClr>
                </a:solidFill>
                <a:cs typeface="Arial" charset="0"/>
                <a:sym typeface="Wingdings" panose="05000000000000000000" pitchFamily="2" charset="2"/>
              </a:rPr>
              <a:t></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Risparmio</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costi</a:t>
            </a:r>
            <a:r>
              <a:rPr lang="en-GB" altLang="de-DE" sz="1300" dirty="0" smtClean="0">
                <a:solidFill>
                  <a:schemeClr val="accent1">
                    <a:lumMod val="50000"/>
                  </a:schemeClr>
                </a:solidFill>
                <a:cs typeface="Arial" charset="0"/>
              </a:rPr>
              <a:t> per un </a:t>
            </a:r>
            <a:r>
              <a:rPr lang="en-GB" altLang="de-DE" sz="1300" dirty="0" err="1" smtClean="0">
                <a:solidFill>
                  <a:schemeClr val="accent1">
                    <a:lumMod val="50000"/>
                  </a:schemeClr>
                </a:solidFill>
                <a:cs typeface="Arial" charset="0"/>
              </a:rPr>
              <a:t>lavoratore</a:t>
            </a:r>
            <a:r>
              <a:rPr lang="en-GB" altLang="de-DE" sz="1300" dirty="0" smtClean="0">
                <a:solidFill>
                  <a:schemeClr val="accent1">
                    <a:lumMod val="50000"/>
                  </a:schemeClr>
                </a:solidFill>
                <a:cs typeface="Arial" charset="0"/>
              </a:rPr>
              <a:t> non </a:t>
            </a:r>
            <a:r>
              <a:rPr lang="en-GB" altLang="de-DE" sz="1300" dirty="0" err="1" smtClean="0">
                <a:solidFill>
                  <a:schemeClr val="accent1">
                    <a:lumMod val="50000"/>
                  </a:schemeClr>
                </a:solidFill>
                <a:cs typeface="Arial" charset="0"/>
              </a:rPr>
              <a:t>qualificato</a:t>
            </a:r>
            <a:endParaRPr lang="en-GB" altLang="de-DE" sz="1300" dirty="0">
              <a:solidFill>
                <a:schemeClr val="accent1">
                  <a:lumMod val="50000"/>
                </a:schemeClr>
              </a:solidFill>
              <a:cs typeface="Arial" charset="0"/>
            </a:endParaRPr>
          </a:p>
        </p:txBody>
      </p:sp>
      <p:sp>
        <p:nvSpPr>
          <p:cNvPr id="22562" name="Rectangle 26"/>
          <p:cNvSpPr>
            <a:spLocks noChangeArrowheads="1"/>
          </p:cNvSpPr>
          <p:nvPr/>
        </p:nvSpPr>
        <p:spPr bwMode="auto">
          <a:xfrm>
            <a:off x="417378" y="4378404"/>
            <a:ext cx="2253104" cy="734369"/>
          </a:xfrm>
          <a:prstGeom prst="rect">
            <a:avLst/>
          </a:prstGeom>
          <a:solidFill>
            <a:srgbClr val="D9F5DC"/>
          </a:solidFill>
          <a:ln w="126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smtClean="0">
                <a:solidFill>
                  <a:schemeClr val="accent1">
                    <a:lumMod val="50000"/>
                  </a:schemeClr>
                </a:solidFill>
                <a:cs typeface="Arial" charset="0"/>
              </a:rPr>
              <a:t>47% </a:t>
            </a:r>
            <a:r>
              <a:rPr lang="en-GB" altLang="de-DE" sz="1300" dirty="0" err="1" smtClean="0">
                <a:solidFill>
                  <a:schemeClr val="accent1">
                    <a:lumMod val="50000"/>
                  </a:schemeClr>
                </a:solidFill>
                <a:cs typeface="Arial" charset="0"/>
              </a:rPr>
              <a:t>attività</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specializzate</a:t>
            </a:r>
            <a:r>
              <a:rPr lang="en-GB" altLang="de-DE" sz="1300" dirty="0">
                <a:solidFill>
                  <a:schemeClr val="accent1">
                    <a:lumMod val="50000"/>
                  </a:schemeClr>
                </a:solidFill>
                <a:cs typeface="Arial" charset="0"/>
              </a:rPr>
              <a:t/>
            </a:r>
            <a:br>
              <a:rPr lang="en-GB" altLang="de-DE" sz="1300" dirty="0">
                <a:solidFill>
                  <a:schemeClr val="accent1">
                    <a:lumMod val="50000"/>
                  </a:schemeClr>
                </a:solidFill>
                <a:cs typeface="Arial" charset="0"/>
              </a:rPr>
            </a:br>
            <a:r>
              <a:rPr lang="en-GB" altLang="de-DE" sz="1300" dirty="0" smtClean="0">
                <a:solidFill>
                  <a:schemeClr val="accent1">
                    <a:lumMod val="50000"/>
                  </a:schemeClr>
                </a:solidFill>
                <a:cs typeface="Arial" charset="0"/>
                <a:sym typeface="Wingdings" panose="05000000000000000000" pitchFamily="2" charset="2"/>
              </a:rPr>
              <a:t></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Risparmio</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costi</a:t>
            </a:r>
            <a:r>
              <a:rPr lang="en-GB" altLang="de-DE" sz="1300" dirty="0" smtClean="0">
                <a:solidFill>
                  <a:schemeClr val="accent1">
                    <a:lumMod val="50000"/>
                  </a:schemeClr>
                </a:solidFill>
                <a:cs typeface="Arial" charset="0"/>
              </a:rPr>
              <a:t> per un </a:t>
            </a:r>
            <a:r>
              <a:rPr lang="en-GB" altLang="de-DE" sz="1300" dirty="0" err="1" smtClean="0">
                <a:solidFill>
                  <a:schemeClr val="accent1">
                    <a:lumMod val="50000"/>
                  </a:schemeClr>
                </a:solidFill>
                <a:cs typeface="Arial" charset="0"/>
              </a:rPr>
              <a:t>lavoratore</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qualificato</a:t>
            </a:r>
            <a:endParaRPr lang="en-GB" altLang="de-DE" sz="1300" dirty="0">
              <a:solidFill>
                <a:schemeClr val="accent1">
                  <a:lumMod val="50000"/>
                </a:schemeClr>
              </a:solidFill>
              <a:cs typeface="Arial" charset="0"/>
            </a:endParaRPr>
          </a:p>
        </p:txBody>
      </p:sp>
      <p:sp>
        <p:nvSpPr>
          <p:cNvPr id="22550" name="Line 28"/>
          <p:cNvSpPr>
            <a:spLocks noChangeShapeType="1"/>
          </p:cNvSpPr>
          <p:nvPr/>
        </p:nvSpPr>
        <p:spPr bwMode="auto">
          <a:xfrm flipH="1">
            <a:off x="7564279" y="2700731"/>
            <a:ext cx="11113" cy="3573024"/>
          </a:xfrm>
          <a:prstGeom prst="line">
            <a:avLst/>
          </a:prstGeom>
          <a:noFill/>
          <a:ln w="19050" cap="sq">
            <a:solidFill>
              <a:schemeClr val="tx2">
                <a:lumMod val="75000"/>
              </a:schemeClr>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52" name="Rectangle 30"/>
          <p:cNvSpPr>
            <a:spLocks noChangeArrowheads="1"/>
          </p:cNvSpPr>
          <p:nvPr/>
        </p:nvSpPr>
        <p:spPr bwMode="auto">
          <a:xfrm>
            <a:off x="6516218" y="6232253"/>
            <a:ext cx="2145816" cy="351739"/>
          </a:xfrm>
          <a:prstGeom prst="rect">
            <a:avLst/>
          </a:prstGeom>
          <a:solidFill>
            <a:srgbClr val="FFFEBA"/>
          </a:solidFill>
          <a:ln w="9360" cap="sq">
            <a:solidFill>
              <a:srgbClr val="FFC000"/>
            </a:solidFill>
            <a:miter lim="800000"/>
            <a:headEnd/>
            <a:tailEnd/>
          </a:ln>
          <a:effectLst/>
          <a:extLst/>
        </p:spPr>
        <p:txBody>
          <a:bodyPr wrap="none" lIns="36000" tIns="36000" rIns="36000" bIns="36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300"/>
              </a:spcBef>
              <a:buClrTx/>
              <a:buFontTx/>
              <a:buNone/>
            </a:pPr>
            <a:r>
              <a:rPr lang="en-GB" altLang="de-DE" sz="1300" dirty="0" err="1" smtClean="0">
                <a:solidFill>
                  <a:schemeClr val="accent6">
                    <a:lumMod val="75000"/>
                  </a:schemeClr>
                </a:solidFill>
                <a:cs typeface="Arial" charset="0"/>
              </a:rPr>
              <a:t>Ritorno</a:t>
            </a:r>
            <a:r>
              <a:rPr lang="en-GB" altLang="de-DE" sz="1300" dirty="0" smtClean="0">
                <a:solidFill>
                  <a:schemeClr val="accent6">
                    <a:lumMod val="75000"/>
                  </a:schemeClr>
                </a:solidFill>
                <a:cs typeface="Arial" charset="0"/>
              </a:rPr>
              <a:t> </a:t>
            </a:r>
            <a:r>
              <a:rPr lang="en-GB" altLang="de-DE" sz="1300" dirty="0" err="1" smtClean="0">
                <a:solidFill>
                  <a:schemeClr val="accent6">
                    <a:lumMod val="75000"/>
                  </a:schemeClr>
                </a:solidFill>
                <a:cs typeface="Arial" charset="0"/>
              </a:rPr>
              <a:t>d’immagine</a:t>
            </a:r>
            <a:r>
              <a:rPr lang="en-GB" altLang="de-DE" sz="1300" dirty="0" smtClean="0">
                <a:solidFill>
                  <a:schemeClr val="accent6">
                    <a:lumMod val="75000"/>
                  </a:schemeClr>
                </a:solidFill>
                <a:cs typeface="Arial" charset="0"/>
              </a:rPr>
              <a:t> (CSR)</a:t>
            </a:r>
            <a:endParaRPr lang="en-GB" altLang="de-DE" sz="1300" b="1" dirty="0" smtClean="0">
              <a:solidFill>
                <a:schemeClr val="accent6">
                  <a:lumMod val="75000"/>
                </a:schemeClr>
              </a:solidFill>
              <a:cs typeface="Arial" charset="0"/>
            </a:endParaRPr>
          </a:p>
        </p:txBody>
      </p:sp>
      <p:sp>
        <p:nvSpPr>
          <p:cNvPr id="22553" name="Rectangle 31"/>
          <p:cNvSpPr>
            <a:spLocks noChangeArrowheads="1"/>
          </p:cNvSpPr>
          <p:nvPr/>
        </p:nvSpPr>
        <p:spPr bwMode="auto">
          <a:xfrm>
            <a:off x="2966543" y="1695530"/>
            <a:ext cx="5691074" cy="608319"/>
          </a:xfrm>
          <a:prstGeom prst="rect">
            <a:avLst/>
          </a:prstGeom>
          <a:solidFill>
            <a:srgbClr val="D9F5DC"/>
          </a:solidFill>
          <a:ln w="38100" cap="sq">
            <a:solidFill>
              <a:schemeClr val="accent5">
                <a:lumMod val="75000"/>
              </a:schemeClr>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75"/>
              </a:spcBef>
              <a:buClrTx/>
              <a:buFontTx/>
              <a:buNone/>
            </a:pPr>
            <a:r>
              <a:rPr lang="en-GB" altLang="de-DE" sz="1400" b="1" dirty="0" err="1">
                <a:solidFill>
                  <a:schemeClr val="accent5">
                    <a:lumMod val="50000"/>
                  </a:schemeClr>
                </a:solidFill>
                <a:cs typeface="Arial" charset="0"/>
              </a:rPr>
              <a:t>d</a:t>
            </a:r>
            <a:r>
              <a:rPr lang="en-GB" altLang="de-DE" sz="1400" b="1" dirty="0" err="1" smtClean="0">
                <a:solidFill>
                  <a:schemeClr val="accent5">
                    <a:lumMod val="50000"/>
                  </a:schemeClr>
                </a:solidFill>
                <a:cs typeface="Arial" charset="0"/>
              </a:rPr>
              <a:t>opo</a:t>
            </a:r>
            <a:r>
              <a:rPr lang="en-GB" altLang="de-DE" sz="1400" b="1" dirty="0" smtClean="0">
                <a:solidFill>
                  <a:schemeClr val="accent5">
                    <a:lumMod val="50000"/>
                  </a:schemeClr>
                </a:solidFill>
                <a:cs typeface="Arial" charset="0"/>
              </a:rPr>
              <a:t> e </a:t>
            </a:r>
            <a:r>
              <a:rPr lang="en-GB" altLang="de-DE" sz="1400" b="1" dirty="0" err="1" smtClean="0">
                <a:solidFill>
                  <a:schemeClr val="accent5">
                    <a:lumMod val="50000"/>
                  </a:schemeClr>
                </a:solidFill>
                <a:cs typeface="Arial" charset="0"/>
              </a:rPr>
              <a:t>durante</a:t>
            </a:r>
            <a:r>
              <a:rPr lang="en-GB" altLang="de-DE" sz="1400" b="1" dirty="0" smtClean="0">
                <a:solidFill>
                  <a:schemeClr val="accent5">
                    <a:lumMod val="50000"/>
                  </a:schemeClr>
                </a:solidFill>
                <a:cs typeface="Arial" charset="0"/>
              </a:rPr>
              <a:t> la </a:t>
            </a:r>
            <a:r>
              <a:rPr lang="en-GB" altLang="de-DE" sz="1400" b="1" dirty="0" err="1" smtClean="0">
                <a:solidFill>
                  <a:schemeClr val="accent5">
                    <a:lumMod val="50000"/>
                  </a:schemeClr>
                </a:solidFill>
                <a:cs typeface="Arial" charset="0"/>
              </a:rPr>
              <a:t>formazione</a:t>
            </a:r>
            <a:r>
              <a:rPr lang="en-GB" altLang="de-DE" sz="1400" b="1" dirty="0" smtClean="0">
                <a:solidFill>
                  <a:schemeClr val="accent5">
                    <a:lumMod val="50000"/>
                  </a:schemeClr>
                </a:solidFill>
                <a:cs typeface="Arial" charset="0"/>
              </a:rPr>
              <a:t> (a </a:t>
            </a:r>
            <a:r>
              <a:rPr lang="en-GB" altLang="de-DE" sz="1400" b="1" dirty="0" err="1" smtClean="0">
                <a:solidFill>
                  <a:schemeClr val="accent5">
                    <a:lumMod val="50000"/>
                  </a:schemeClr>
                </a:solidFill>
                <a:cs typeface="Arial" charset="0"/>
              </a:rPr>
              <a:t>lungo</a:t>
            </a:r>
            <a:r>
              <a:rPr lang="en-GB" altLang="de-DE" sz="1400" b="1" dirty="0" smtClean="0">
                <a:solidFill>
                  <a:schemeClr val="accent5">
                    <a:lumMod val="50000"/>
                  </a:schemeClr>
                </a:solidFill>
                <a:cs typeface="Arial" charset="0"/>
              </a:rPr>
              <a:t> </a:t>
            </a:r>
            <a:r>
              <a:rPr lang="en-GB" altLang="de-DE" sz="1400" b="1" dirty="0" err="1" smtClean="0">
                <a:solidFill>
                  <a:schemeClr val="accent5">
                    <a:lumMod val="50000"/>
                  </a:schemeClr>
                </a:solidFill>
                <a:cs typeface="Arial" charset="0"/>
              </a:rPr>
              <a:t>termine</a:t>
            </a:r>
            <a:r>
              <a:rPr lang="en-GB" altLang="de-DE" sz="1400" b="1" dirty="0" smtClean="0">
                <a:solidFill>
                  <a:schemeClr val="accent5">
                    <a:lumMod val="50000"/>
                  </a:schemeClr>
                </a:solidFill>
                <a:cs typeface="Arial" charset="0"/>
              </a:rPr>
              <a:t>)</a:t>
            </a:r>
            <a:endParaRPr lang="en-GB" altLang="de-DE" sz="1400" b="1" dirty="0">
              <a:solidFill>
                <a:schemeClr val="accent5">
                  <a:lumMod val="50000"/>
                </a:schemeClr>
              </a:solidFill>
              <a:cs typeface="Arial" charset="0"/>
            </a:endParaRPr>
          </a:p>
        </p:txBody>
      </p:sp>
      <p:sp>
        <p:nvSpPr>
          <p:cNvPr id="22554" name="Rectangle 32"/>
          <p:cNvSpPr>
            <a:spLocks noChangeArrowheads="1"/>
          </p:cNvSpPr>
          <p:nvPr/>
        </p:nvSpPr>
        <p:spPr bwMode="auto">
          <a:xfrm>
            <a:off x="6516217" y="2527358"/>
            <a:ext cx="2145818" cy="753485"/>
          </a:xfrm>
          <a:prstGeom prst="rect">
            <a:avLst/>
          </a:prstGeom>
          <a:solidFill>
            <a:srgbClr val="FFFEBA"/>
          </a:solidFill>
          <a:ln w="381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buClrTx/>
              <a:buFontTx/>
              <a:buNone/>
            </a:pPr>
            <a:r>
              <a:rPr lang="en-GB" altLang="de-DE" sz="1450" b="1" dirty="0" err="1" smtClean="0">
                <a:solidFill>
                  <a:schemeClr val="accent6">
                    <a:lumMod val="75000"/>
                  </a:schemeClr>
                </a:solidFill>
                <a:cs typeface="Arial" charset="0"/>
              </a:rPr>
              <a:t>Aspetti</a:t>
            </a:r>
            <a:r>
              <a:rPr lang="en-GB" altLang="de-DE" sz="1450" b="1" dirty="0">
                <a:solidFill>
                  <a:schemeClr val="accent6">
                    <a:lumMod val="75000"/>
                  </a:schemeClr>
                </a:solidFill>
                <a:cs typeface="Arial" charset="0"/>
              </a:rPr>
              <a:t/>
            </a:r>
            <a:br>
              <a:rPr lang="en-GB" altLang="de-DE" sz="1450" b="1" dirty="0">
                <a:solidFill>
                  <a:schemeClr val="accent6">
                    <a:lumMod val="75000"/>
                  </a:schemeClr>
                </a:solidFill>
                <a:cs typeface="Arial" charset="0"/>
              </a:rPr>
            </a:br>
            <a:r>
              <a:rPr lang="en-GB" altLang="de-DE" sz="1450" b="1" dirty="0" smtClean="0">
                <a:solidFill>
                  <a:schemeClr val="accent6">
                    <a:lumMod val="75000"/>
                  </a:schemeClr>
                </a:solidFill>
                <a:cs typeface="Arial" charset="0"/>
              </a:rPr>
              <a:t>non </a:t>
            </a:r>
            <a:r>
              <a:rPr lang="en-GB" altLang="de-DE" sz="1450" b="1" dirty="0" err="1" smtClean="0">
                <a:solidFill>
                  <a:schemeClr val="accent6">
                    <a:lumMod val="75000"/>
                  </a:schemeClr>
                </a:solidFill>
                <a:cs typeface="Arial" charset="0"/>
              </a:rPr>
              <a:t>quantificabili</a:t>
            </a:r>
            <a:endParaRPr lang="en-GB" altLang="de-DE" sz="1450" b="1" dirty="0">
              <a:solidFill>
                <a:schemeClr val="accent6">
                  <a:lumMod val="75000"/>
                </a:schemeClr>
              </a:solidFill>
              <a:cs typeface="Arial" charset="0"/>
            </a:endParaRPr>
          </a:p>
        </p:txBody>
      </p:sp>
      <p:sp>
        <p:nvSpPr>
          <p:cNvPr id="22555" name="Rectangle 33"/>
          <p:cNvSpPr>
            <a:spLocks noChangeArrowheads="1"/>
          </p:cNvSpPr>
          <p:nvPr/>
        </p:nvSpPr>
        <p:spPr bwMode="auto">
          <a:xfrm>
            <a:off x="6516217" y="3480558"/>
            <a:ext cx="2145816" cy="945003"/>
          </a:xfrm>
          <a:prstGeom prst="rect">
            <a:avLst/>
          </a:prstGeom>
          <a:solidFill>
            <a:srgbClr val="FFFEBA"/>
          </a:solidFill>
          <a:ln w="126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lvl="0" algn="ctr" eaLnBrk="1" hangingPunct="1">
              <a:spcBef>
                <a:spcPts val="813"/>
              </a:spcBef>
              <a:tabLst/>
            </a:pPr>
            <a:r>
              <a:rPr lang="en-GB" altLang="de-DE" sz="1300" dirty="0" err="1" smtClean="0">
                <a:solidFill>
                  <a:schemeClr val="accent6">
                    <a:lumMod val="75000"/>
                  </a:schemeClr>
                </a:solidFill>
                <a:latin typeface="Arial" panose="020B0604020202020204" pitchFamily="34" charset="0"/>
                <a:cs typeface="Arial" panose="020B0604020202020204" pitchFamily="34" charset="0"/>
              </a:rPr>
              <a:t>Formazione</a:t>
            </a:r>
            <a:r>
              <a:rPr lang="en-GB" altLang="de-DE" sz="1300" dirty="0" smtClean="0">
                <a:solidFill>
                  <a:schemeClr val="accent6">
                    <a:lumMod val="75000"/>
                  </a:schemeClr>
                </a:solidFill>
                <a:latin typeface="Arial" panose="020B0604020202020204" pitchFamily="34" charset="0"/>
                <a:cs typeface="Arial" panose="020B0604020202020204" pitchFamily="34" charset="0"/>
              </a:rPr>
              <a:t> </a:t>
            </a:r>
            <a:r>
              <a:rPr lang="en-GB" altLang="de-DE" sz="1300" dirty="0" err="1" smtClean="0">
                <a:solidFill>
                  <a:schemeClr val="accent6">
                    <a:lumMod val="75000"/>
                  </a:schemeClr>
                </a:solidFill>
                <a:latin typeface="Arial" panose="020B0604020202020204" pitchFamily="34" charset="0"/>
                <a:cs typeface="Arial" panose="020B0604020202020204" pitchFamily="34" charset="0"/>
              </a:rPr>
              <a:t>su</a:t>
            </a:r>
            <a:r>
              <a:rPr lang="en-GB" altLang="de-DE" sz="1300" dirty="0" smtClean="0">
                <a:solidFill>
                  <a:schemeClr val="accent6">
                    <a:lumMod val="75000"/>
                  </a:schemeClr>
                </a:solidFill>
                <a:latin typeface="Arial" panose="020B0604020202020204" pitchFamily="34" charset="0"/>
                <a:cs typeface="Arial" panose="020B0604020202020204" pitchFamily="34" charset="0"/>
              </a:rPr>
              <a:t> </a:t>
            </a:r>
            <a:r>
              <a:rPr lang="en-GB" altLang="de-DE" sz="1300" dirty="0" err="1" smtClean="0">
                <a:solidFill>
                  <a:schemeClr val="accent6">
                    <a:lumMod val="75000"/>
                  </a:schemeClr>
                </a:solidFill>
                <a:latin typeface="Arial" panose="020B0604020202020204" pitchFamily="34" charset="0"/>
                <a:cs typeface="Arial" panose="020B0604020202020204" pitchFamily="34" charset="0"/>
              </a:rPr>
              <a:t>misura</a:t>
            </a:r>
            <a:endParaRPr lang="en-GB" altLang="de-DE" sz="1300" dirty="0" smtClean="0">
              <a:solidFill>
                <a:schemeClr val="accent6">
                  <a:lumMod val="75000"/>
                </a:schemeClr>
              </a:solidFill>
              <a:latin typeface="Arial" panose="020B0604020202020204" pitchFamily="34" charset="0"/>
              <a:cs typeface="Arial" panose="020B0604020202020204" pitchFamily="34" charset="0"/>
            </a:endParaRPr>
          </a:p>
          <a:p>
            <a:pPr lvl="0" algn="ctr" eaLnBrk="1" hangingPunct="1">
              <a:spcBef>
                <a:spcPts val="813"/>
              </a:spcBef>
              <a:tabLst/>
            </a:pPr>
            <a:r>
              <a:rPr lang="en-GB" altLang="de-DE" sz="1300" dirty="0" smtClean="0">
                <a:solidFill>
                  <a:schemeClr val="accent6">
                    <a:lumMod val="75000"/>
                  </a:schemeClr>
                </a:solidFill>
                <a:latin typeface="Arial" panose="020B0604020202020204" pitchFamily="34" charset="0"/>
                <a:cs typeface="Arial" panose="020B0604020202020204" pitchFamily="34" charset="0"/>
                <a:sym typeface="Wingdings" panose="05000000000000000000" pitchFamily="2" charset="2"/>
              </a:rPr>
              <a:t></a:t>
            </a:r>
            <a:r>
              <a:rPr lang="en-GB" altLang="de-DE" sz="1300" dirty="0" smtClean="0">
                <a:solidFill>
                  <a:schemeClr val="accent6">
                    <a:lumMod val="75000"/>
                  </a:schemeClr>
                </a:solidFill>
                <a:latin typeface="Arial" panose="020B0604020202020204" pitchFamily="34" charset="0"/>
                <a:cs typeface="Arial" panose="020B0604020202020204" pitchFamily="34" charset="0"/>
              </a:rPr>
              <a:t> </a:t>
            </a:r>
            <a:r>
              <a:rPr lang="en-GB" altLang="de-DE" sz="1300" dirty="0" err="1" smtClean="0">
                <a:solidFill>
                  <a:schemeClr val="accent6">
                    <a:lumMod val="75000"/>
                  </a:schemeClr>
                </a:solidFill>
                <a:latin typeface="Arial" panose="020B0604020202020204" pitchFamily="34" charset="0"/>
                <a:cs typeface="Arial" panose="020B0604020202020204" pitchFamily="34" charset="0"/>
              </a:rPr>
              <a:t>Trasferimento</a:t>
            </a:r>
            <a:r>
              <a:rPr lang="en-GB" altLang="de-DE" sz="1300" dirty="0" smtClean="0">
                <a:solidFill>
                  <a:schemeClr val="accent6">
                    <a:lumMod val="75000"/>
                  </a:schemeClr>
                </a:solidFill>
                <a:latin typeface="Arial" panose="020B0604020202020204" pitchFamily="34" charset="0"/>
                <a:cs typeface="Arial" panose="020B0604020202020204" pitchFamily="34" charset="0"/>
              </a:rPr>
              <a:t> di </a:t>
            </a:r>
            <a:r>
              <a:rPr lang="en-GB" altLang="de-DE" sz="1300" dirty="0" err="1" smtClean="0">
                <a:solidFill>
                  <a:schemeClr val="accent6">
                    <a:lumMod val="75000"/>
                  </a:schemeClr>
                </a:solidFill>
                <a:latin typeface="Arial" panose="020B0604020202020204" pitchFamily="34" charset="0"/>
                <a:cs typeface="Arial" panose="020B0604020202020204" pitchFamily="34" charset="0"/>
              </a:rPr>
              <a:t>competenze</a:t>
            </a:r>
            <a:r>
              <a:rPr lang="en-GB" altLang="de-DE" sz="1300" dirty="0" smtClean="0">
                <a:solidFill>
                  <a:schemeClr val="accent6">
                    <a:lumMod val="75000"/>
                  </a:schemeClr>
                </a:solidFill>
                <a:latin typeface="Arial" panose="020B0604020202020204" pitchFamily="34" charset="0"/>
                <a:cs typeface="Arial" panose="020B0604020202020204" pitchFamily="34" charset="0"/>
              </a:rPr>
              <a:t> </a:t>
            </a:r>
            <a:r>
              <a:rPr lang="en-GB" altLang="de-DE" sz="1300" dirty="0" err="1" smtClean="0">
                <a:solidFill>
                  <a:schemeClr val="accent6">
                    <a:lumMod val="75000"/>
                  </a:schemeClr>
                </a:solidFill>
                <a:latin typeface="Arial" panose="020B0604020202020204" pitchFamily="34" charset="0"/>
                <a:cs typeface="Arial" panose="020B0604020202020204" pitchFamily="34" charset="0"/>
              </a:rPr>
              <a:t>specifiche</a:t>
            </a:r>
            <a:r>
              <a:rPr lang="en-GB" altLang="de-DE" sz="1300" dirty="0" smtClean="0">
                <a:solidFill>
                  <a:schemeClr val="accent6">
                    <a:lumMod val="75000"/>
                  </a:schemeClr>
                </a:solidFill>
                <a:latin typeface="Arial" panose="020B0604020202020204" pitchFamily="34" charset="0"/>
                <a:cs typeface="Arial" panose="020B0604020202020204" pitchFamily="34" charset="0"/>
              </a:rPr>
              <a:t> </a:t>
            </a:r>
            <a:r>
              <a:rPr lang="en-GB" altLang="de-DE" sz="1300" dirty="0" err="1" smtClean="0">
                <a:solidFill>
                  <a:schemeClr val="accent6">
                    <a:lumMod val="75000"/>
                  </a:schemeClr>
                </a:solidFill>
                <a:latin typeface="Arial" panose="020B0604020202020204" pitchFamily="34" charset="0"/>
                <a:cs typeface="Arial" panose="020B0604020202020204" pitchFamily="34" charset="0"/>
              </a:rPr>
              <a:t>dell’azienda</a:t>
            </a:r>
            <a:r>
              <a:rPr lang="en-GB" altLang="de-DE" sz="1300" dirty="0" smtClean="0">
                <a:solidFill>
                  <a:schemeClr val="accent6">
                    <a:lumMod val="75000"/>
                  </a:schemeClr>
                </a:solidFill>
                <a:latin typeface="Arial" panose="020B0604020202020204" pitchFamily="34" charset="0"/>
                <a:cs typeface="Arial" panose="020B0604020202020204" pitchFamily="34" charset="0"/>
              </a:rPr>
              <a:t> </a:t>
            </a:r>
            <a:endParaRPr lang="en-GB" altLang="de-DE" sz="1300" dirty="0">
              <a:solidFill>
                <a:schemeClr val="accent6">
                  <a:lumMod val="75000"/>
                </a:schemeClr>
              </a:solidFill>
              <a:latin typeface="Arial" panose="020B0604020202020204" pitchFamily="34" charset="0"/>
              <a:cs typeface="Arial" panose="020B0604020202020204" pitchFamily="34" charset="0"/>
            </a:endParaRPr>
          </a:p>
        </p:txBody>
      </p:sp>
      <p:sp>
        <p:nvSpPr>
          <p:cNvPr id="22556" name="Rectangle 34"/>
          <p:cNvSpPr>
            <a:spLocks noChangeArrowheads="1"/>
          </p:cNvSpPr>
          <p:nvPr/>
        </p:nvSpPr>
        <p:spPr bwMode="auto">
          <a:xfrm>
            <a:off x="6516218" y="4505721"/>
            <a:ext cx="2141399" cy="515563"/>
          </a:xfrm>
          <a:prstGeom prst="rect">
            <a:avLst/>
          </a:prstGeom>
          <a:solidFill>
            <a:srgbClr val="FFFEBA"/>
          </a:solidFill>
          <a:ln w="126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200" dirty="0" err="1" smtClean="0">
                <a:solidFill>
                  <a:schemeClr val="accent6">
                    <a:lumMod val="75000"/>
                  </a:schemeClr>
                </a:solidFill>
                <a:cs typeface="Arial" charset="0"/>
              </a:rPr>
              <a:t>Selezione</a:t>
            </a:r>
            <a:r>
              <a:rPr lang="en-GB" altLang="de-DE" sz="1200" dirty="0" smtClean="0">
                <a:solidFill>
                  <a:schemeClr val="accent6">
                    <a:lumMod val="75000"/>
                  </a:schemeClr>
                </a:solidFill>
                <a:cs typeface="Arial" charset="0"/>
              </a:rPr>
              <a:t> </a:t>
            </a:r>
            <a:r>
              <a:rPr lang="en-GB" altLang="de-DE" sz="1200" dirty="0" smtClean="0">
                <a:solidFill>
                  <a:schemeClr val="accent6">
                    <a:lumMod val="75000"/>
                  </a:schemeClr>
                </a:solidFill>
                <a:cs typeface="Arial" charset="0"/>
                <a:sym typeface="Wingdings" panose="05000000000000000000" pitchFamily="2" charset="2"/>
              </a:rPr>
              <a:t></a:t>
            </a:r>
            <a:r>
              <a:rPr lang="en-GB" altLang="de-DE" sz="1200" dirty="0" smtClean="0">
                <a:solidFill>
                  <a:schemeClr val="accent6">
                    <a:lumMod val="75000"/>
                  </a:schemeClr>
                </a:solidFill>
                <a:cs typeface="Arial" charset="0"/>
              </a:rPr>
              <a:t> </a:t>
            </a:r>
            <a:r>
              <a:rPr lang="en-GB" altLang="de-DE" sz="1200" dirty="0" err="1" smtClean="0">
                <a:solidFill>
                  <a:schemeClr val="accent6">
                    <a:lumMod val="75000"/>
                  </a:schemeClr>
                </a:solidFill>
                <a:cs typeface="Arial" charset="0"/>
              </a:rPr>
              <a:t>Abbattimento</a:t>
            </a:r>
            <a:r>
              <a:rPr lang="en-GB" altLang="de-DE" sz="1200" dirty="0" smtClean="0">
                <a:solidFill>
                  <a:schemeClr val="accent6">
                    <a:lumMod val="75000"/>
                  </a:schemeClr>
                </a:solidFill>
                <a:cs typeface="Arial" charset="0"/>
              </a:rPr>
              <a:t> </a:t>
            </a:r>
            <a:r>
              <a:rPr lang="en-GB" altLang="de-DE" sz="1200" dirty="0" err="1" smtClean="0">
                <a:solidFill>
                  <a:schemeClr val="accent6">
                    <a:lumMod val="75000"/>
                  </a:schemeClr>
                </a:solidFill>
                <a:cs typeface="Arial" charset="0"/>
              </a:rPr>
              <a:t>rischio</a:t>
            </a:r>
            <a:r>
              <a:rPr lang="en-GB" altLang="de-DE" sz="1200" dirty="0" smtClean="0">
                <a:solidFill>
                  <a:schemeClr val="accent6">
                    <a:lumMod val="75000"/>
                  </a:schemeClr>
                </a:solidFill>
                <a:cs typeface="Arial" charset="0"/>
              </a:rPr>
              <a:t> di </a:t>
            </a:r>
            <a:r>
              <a:rPr lang="en-GB" altLang="de-DE" sz="1200" dirty="0" err="1" smtClean="0">
                <a:solidFill>
                  <a:schemeClr val="accent6">
                    <a:lumMod val="75000"/>
                  </a:schemeClr>
                </a:solidFill>
                <a:cs typeface="Arial" charset="0"/>
              </a:rPr>
              <a:t>assumere</a:t>
            </a:r>
            <a:r>
              <a:rPr lang="en-GB" altLang="de-DE" sz="1200" dirty="0" smtClean="0">
                <a:solidFill>
                  <a:schemeClr val="accent6">
                    <a:lumMod val="75000"/>
                  </a:schemeClr>
                </a:solidFill>
                <a:cs typeface="Arial" charset="0"/>
              </a:rPr>
              <a:t> </a:t>
            </a:r>
            <a:r>
              <a:rPr lang="en-GB" altLang="de-DE" sz="1200" dirty="0" err="1" smtClean="0">
                <a:solidFill>
                  <a:schemeClr val="accent6">
                    <a:lumMod val="75000"/>
                  </a:schemeClr>
                </a:solidFill>
                <a:cs typeface="Arial" charset="0"/>
              </a:rPr>
              <a:t>personale</a:t>
            </a:r>
            <a:r>
              <a:rPr lang="en-GB" altLang="de-DE" sz="1200" dirty="0" smtClean="0">
                <a:solidFill>
                  <a:schemeClr val="accent6">
                    <a:lumMod val="75000"/>
                  </a:schemeClr>
                </a:solidFill>
                <a:cs typeface="Arial" charset="0"/>
              </a:rPr>
              <a:t> non </a:t>
            </a:r>
            <a:r>
              <a:rPr lang="en-GB" altLang="de-DE" sz="1200" dirty="0" err="1" smtClean="0">
                <a:solidFill>
                  <a:schemeClr val="accent6">
                    <a:lumMod val="75000"/>
                  </a:schemeClr>
                </a:solidFill>
                <a:cs typeface="Arial" charset="0"/>
              </a:rPr>
              <a:t>idoneo</a:t>
            </a:r>
            <a:endParaRPr lang="en-GB" altLang="de-DE" sz="1200" dirty="0">
              <a:solidFill>
                <a:schemeClr val="accent6">
                  <a:lumMod val="75000"/>
                </a:schemeClr>
              </a:solidFill>
              <a:cs typeface="Arial" charset="0"/>
            </a:endParaRPr>
          </a:p>
        </p:txBody>
      </p:sp>
      <p:sp>
        <p:nvSpPr>
          <p:cNvPr id="22557" name="Rectangle 35"/>
          <p:cNvSpPr>
            <a:spLocks noChangeArrowheads="1"/>
          </p:cNvSpPr>
          <p:nvPr/>
        </p:nvSpPr>
        <p:spPr bwMode="auto">
          <a:xfrm>
            <a:off x="6516218" y="5690371"/>
            <a:ext cx="2145816" cy="459317"/>
          </a:xfrm>
          <a:prstGeom prst="rect">
            <a:avLst/>
          </a:prstGeom>
          <a:solidFill>
            <a:srgbClr val="FFFEBA"/>
          </a:solidFill>
          <a:ln w="126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smtClean="0">
                <a:solidFill>
                  <a:schemeClr val="accent6">
                    <a:lumMod val="75000"/>
                  </a:schemeClr>
                </a:solidFill>
                <a:cs typeface="Arial" charset="0"/>
              </a:rPr>
              <a:t>Maggior</a:t>
            </a:r>
            <a:r>
              <a:rPr lang="en-GB" altLang="de-DE" sz="1300" dirty="0" smtClean="0">
                <a:solidFill>
                  <a:schemeClr val="accent6">
                    <a:lumMod val="75000"/>
                  </a:schemeClr>
                </a:solidFill>
                <a:cs typeface="Arial" charset="0"/>
              </a:rPr>
              <a:t> </a:t>
            </a:r>
            <a:r>
              <a:rPr lang="en-GB" altLang="de-DE" sz="1300" dirty="0" err="1" smtClean="0">
                <a:solidFill>
                  <a:schemeClr val="accent6">
                    <a:lumMod val="75000"/>
                  </a:schemeClr>
                </a:solidFill>
                <a:cs typeface="Arial" charset="0"/>
              </a:rPr>
              <a:t>attaccamento</a:t>
            </a:r>
            <a:r>
              <a:rPr lang="en-GB" altLang="de-DE" sz="1300" dirty="0" smtClean="0">
                <a:solidFill>
                  <a:schemeClr val="accent6">
                    <a:lumMod val="75000"/>
                  </a:schemeClr>
                </a:solidFill>
                <a:cs typeface="Arial" charset="0"/>
              </a:rPr>
              <a:t> </a:t>
            </a:r>
            <a:r>
              <a:rPr lang="en-GB" altLang="de-DE" sz="1300" dirty="0" err="1" smtClean="0">
                <a:solidFill>
                  <a:schemeClr val="accent6">
                    <a:lumMod val="75000"/>
                  </a:schemeClr>
                </a:solidFill>
                <a:cs typeface="Arial" charset="0"/>
              </a:rPr>
              <a:t>dei</a:t>
            </a:r>
            <a:r>
              <a:rPr lang="en-GB" altLang="de-DE" sz="1300" dirty="0" smtClean="0">
                <a:solidFill>
                  <a:schemeClr val="accent6">
                    <a:lumMod val="75000"/>
                  </a:schemeClr>
                </a:solidFill>
                <a:cs typeface="Arial" charset="0"/>
              </a:rPr>
              <a:t> </a:t>
            </a:r>
            <a:r>
              <a:rPr lang="en-GB" altLang="de-DE" sz="1300" dirty="0" err="1" smtClean="0">
                <a:solidFill>
                  <a:schemeClr val="accent6">
                    <a:lumMod val="75000"/>
                  </a:schemeClr>
                </a:solidFill>
                <a:cs typeface="Arial" charset="0"/>
              </a:rPr>
              <a:t>dipendenti</a:t>
            </a:r>
            <a:r>
              <a:rPr lang="en-GB" altLang="de-DE" sz="1300" dirty="0" smtClean="0">
                <a:solidFill>
                  <a:schemeClr val="accent6">
                    <a:lumMod val="75000"/>
                  </a:schemeClr>
                </a:solidFill>
                <a:cs typeface="Arial" charset="0"/>
              </a:rPr>
              <a:t> </a:t>
            </a:r>
            <a:r>
              <a:rPr lang="en-GB" altLang="de-DE" sz="1300" dirty="0" err="1" smtClean="0">
                <a:solidFill>
                  <a:schemeClr val="accent6">
                    <a:lumMod val="75000"/>
                  </a:schemeClr>
                </a:solidFill>
                <a:cs typeface="Arial" charset="0"/>
              </a:rPr>
              <a:t>all’azienda</a:t>
            </a:r>
            <a:endParaRPr lang="en-GB" altLang="de-DE" sz="1300" dirty="0">
              <a:solidFill>
                <a:schemeClr val="accent6">
                  <a:lumMod val="75000"/>
                </a:schemeClr>
              </a:solidFill>
              <a:cs typeface="Arial" charset="0"/>
            </a:endParaRPr>
          </a:p>
        </p:txBody>
      </p:sp>
      <p:sp>
        <p:nvSpPr>
          <p:cNvPr id="23588" name="Rectangle 36"/>
          <p:cNvSpPr>
            <a:spLocks noChangeArrowheads="1"/>
          </p:cNvSpPr>
          <p:nvPr/>
        </p:nvSpPr>
        <p:spPr bwMode="auto">
          <a:xfrm>
            <a:off x="3131840" y="601911"/>
            <a:ext cx="2689678" cy="710717"/>
          </a:xfrm>
          <a:prstGeom prst="rect">
            <a:avLst/>
          </a:prstGeom>
          <a:solidFill>
            <a:srgbClr val="D9F5DC"/>
          </a:solidFill>
          <a:ln w="9360" cap="sq">
            <a:solidFill>
              <a:srgbClr val="000000"/>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1250"/>
              </a:spcBef>
              <a:buClrTx/>
              <a:buFontTx/>
              <a:buNone/>
            </a:pPr>
            <a:r>
              <a:rPr lang="en-GB" altLang="de-DE" sz="2000" b="1" dirty="0" err="1" smtClean="0">
                <a:solidFill>
                  <a:schemeClr val="tx2">
                    <a:lumMod val="50000"/>
                  </a:schemeClr>
                </a:solidFill>
                <a:cs typeface="Arial" charset="0"/>
              </a:rPr>
              <a:t>Ricavi</a:t>
            </a:r>
            <a:r>
              <a:rPr lang="en-GB" altLang="de-DE" sz="2000" b="1" dirty="0" smtClean="0">
                <a:solidFill>
                  <a:schemeClr val="tx2">
                    <a:lumMod val="50000"/>
                  </a:schemeClr>
                </a:solidFill>
                <a:cs typeface="Arial" charset="0"/>
              </a:rPr>
              <a:t> e </a:t>
            </a:r>
            <a:r>
              <a:rPr lang="en-GB" altLang="de-DE" sz="2000" b="1" dirty="0" err="1" smtClean="0">
                <a:solidFill>
                  <a:schemeClr val="tx2">
                    <a:lumMod val="50000"/>
                  </a:schemeClr>
                </a:solidFill>
                <a:cs typeface="Arial" charset="0"/>
              </a:rPr>
              <a:t>benefici</a:t>
            </a:r>
            <a:endParaRPr lang="en-GB" altLang="de-DE" sz="2000" b="1" dirty="0">
              <a:solidFill>
                <a:schemeClr val="tx2">
                  <a:lumMod val="50000"/>
                </a:schemeClr>
              </a:solidFill>
              <a:cs typeface="Arial" charset="0"/>
            </a:endParaRPr>
          </a:p>
        </p:txBody>
      </p:sp>
      <p:sp>
        <p:nvSpPr>
          <p:cNvPr id="22547" name="Rectangle 40"/>
          <p:cNvSpPr>
            <a:spLocks noChangeArrowheads="1"/>
          </p:cNvSpPr>
          <p:nvPr/>
        </p:nvSpPr>
        <p:spPr bwMode="auto">
          <a:xfrm>
            <a:off x="2971779" y="3480558"/>
            <a:ext cx="1666699" cy="540278"/>
          </a:xfrm>
          <a:prstGeom prst="rect">
            <a:avLst/>
          </a:prstGeom>
          <a:solidFill>
            <a:srgbClr val="D9F5DC"/>
          </a:solidFill>
          <a:ln w="19050" cap="sq">
            <a:solidFill>
              <a:srgbClr val="1B6F47"/>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200" b="1" dirty="0" err="1" smtClean="0">
                <a:solidFill>
                  <a:srgbClr val="1B6F47"/>
                </a:solidFill>
                <a:cs typeface="Arial" charset="0"/>
              </a:rPr>
              <a:t>Costi</a:t>
            </a:r>
            <a:r>
              <a:rPr lang="en-GB" altLang="de-DE" sz="1200" b="1" dirty="0" smtClean="0">
                <a:solidFill>
                  <a:srgbClr val="1B6F47"/>
                </a:solidFill>
                <a:cs typeface="Arial" charset="0"/>
              </a:rPr>
              <a:t> per </a:t>
            </a:r>
            <a:r>
              <a:rPr lang="en-GB" altLang="de-DE" sz="1200" b="1" dirty="0" err="1" smtClean="0">
                <a:solidFill>
                  <a:srgbClr val="1B6F47"/>
                </a:solidFill>
                <a:cs typeface="Arial" charset="0"/>
              </a:rPr>
              <a:t>il</a:t>
            </a:r>
            <a:r>
              <a:rPr lang="en-GB" altLang="de-DE" sz="1200" b="1" dirty="0" smtClean="0">
                <a:solidFill>
                  <a:srgbClr val="1B6F47"/>
                </a:solidFill>
                <a:cs typeface="Arial" charset="0"/>
              </a:rPr>
              <a:t> </a:t>
            </a:r>
            <a:r>
              <a:rPr lang="en-GB" altLang="de-DE" sz="1200" b="1" dirty="0" err="1" smtClean="0">
                <a:solidFill>
                  <a:srgbClr val="1B6F47"/>
                </a:solidFill>
                <a:cs typeface="Arial" charset="0"/>
              </a:rPr>
              <a:t>reclutamento</a:t>
            </a:r>
            <a:r>
              <a:rPr lang="en-GB" altLang="de-DE" sz="1200" b="1" dirty="0" smtClean="0">
                <a:solidFill>
                  <a:srgbClr val="1B6F47"/>
                </a:solidFill>
                <a:cs typeface="Arial" charset="0"/>
              </a:rPr>
              <a:t> di </a:t>
            </a:r>
            <a:r>
              <a:rPr lang="en-GB" altLang="de-DE" sz="1200" b="1" dirty="0" err="1" smtClean="0">
                <a:solidFill>
                  <a:srgbClr val="1B6F47"/>
                </a:solidFill>
                <a:cs typeface="Arial" charset="0"/>
              </a:rPr>
              <a:t>personale</a:t>
            </a:r>
            <a:endParaRPr lang="en-GB" altLang="de-DE" sz="1200" b="1" dirty="0">
              <a:solidFill>
                <a:srgbClr val="1B6F47"/>
              </a:solidFill>
              <a:cs typeface="Arial" charset="0"/>
            </a:endParaRPr>
          </a:p>
        </p:txBody>
      </p:sp>
      <p:sp>
        <p:nvSpPr>
          <p:cNvPr id="22548" name="Rectangle 41"/>
          <p:cNvSpPr>
            <a:spLocks noChangeArrowheads="1"/>
          </p:cNvSpPr>
          <p:nvPr/>
        </p:nvSpPr>
        <p:spPr bwMode="auto">
          <a:xfrm>
            <a:off x="2971779" y="4111363"/>
            <a:ext cx="1666699" cy="503108"/>
          </a:xfrm>
          <a:prstGeom prst="rect">
            <a:avLst/>
          </a:prstGeom>
          <a:solidFill>
            <a:srgbClr val="D9F5DC"/>
          </a:solidFill>
          <a:ln w="12600" cap="sq">
            <a:solidFill>
              <a:srgbClr val="1B6F47"/>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buClrTx/>
              <a:buFontTx/>
              <a:buNone/>
            </a:pPr>
            <a:r>
              <a:rPr lang="en-GB" altLang="de-DE" sz="1100" dirty="0" err="1">
                <a:solidFill>
                  <a:srgbClr val="1B6F47"/>
                </a:solidFill>
                <a:cs typeface="Arial" charset="0"/>
              </a:rPr>
              <a:t>S</a:t>
            </a:r>
            <a:r>
              <a:rPr lang="en-GB" altLang="de-DE" sz="1100" dirty="0" err="1" smtClean="0">
                <a:solidFill>
                  <a:srgbClr val="1B6F47"/>
                </a:solidFill>
                <a:cs typeface="Arial" charset="0"/>
              </a:rPr>
              <a:t>pese</a:t>
            </a:r>
            <a:r>
              <a:rPr lang="en-GB" altLang="de-DE" sz="1100" dirty="0" smtClean="0">
                <a:solidFill>
                  <a:srgbClr val="1B6F47"/>
                </a:solidFill>
                <a:cs typeface="Arial" charset="0"/>
              </a:rPr>
              <a:t> per </a:t>
            </a:r>
            <a:r>
              <a:rPr lang="en-GB" altLang="de-DE" sz="1100" dirty="0" err="1" smtClean="0">
                <a:solidFill>
                  <a:srgbClr val="1B6F47"/>
                </a:solidFill>
                <a:cs typeface="Arial" charset="0"/>
              </a:rPr>
              <a:t>l’inserzione</a:t>
            </a:r>
            <a:r>
              <a:rPr lang="en-GB" altLang="de-DE" sz="1100" dirty="0" smtClean="0">
                <a:solidFill>
                  <a:srgbClr val="1B6F47"/>
                </a:solidFill>
                <a:cs typeface="Arial" charset="0"/>
              </a:rPr>
              <a:t> </a:t>
            </a:r>
            <a:r>
              <a:rPr lang="en-GB" altLang="de-DE" sz="1100" dirty="0" err="1" smtClean="0">
                <a:solidFill>
                  <a:srgbClr val="1B6F47"/>
                </a:solidFill>
                <a:cs typeface="Arial" charset="0"/>
              </a:rPr>
              <a:t>degli</a:t>
            </a:r>
            <a:r>
              <a:rPr lang="en-GB" altLang="de-DE" sz="1100" dirty="0" smtClean="0">
                <a:solidFill>
                  <a:srgbClr val="1B6F47"/>
                </a:solidFill>
                <a:cs typeface="Arial" charset="0"/>
              </a:rPr>
              <a:t> </a:t>
            </a:r>
            <a:r>
              <a:rPr lang="en-GB" altLang="de-DE" sz="1100" dirty="0" err="1" smtClean="0">
                <a:solidFill>
                  <a:srgbClr val="1B6F47"/>
                </a:solidFill>
                <a:cs typeface="Arial" charset="0"/>
              </a:rPr>
              <a:t>annunci</a:t>
            </a:r>
            <a:endParaRPr lang="en-GB" altLang="de-DE" sz="1100" dirty="0">
              <a:solidFill>
                <a:srgbClr val="1B6F47"/>
              </a:solidFill>
              <a:cs typeface="Arial" charset="0"/>
            </a:endParaRPr>
          </a:p>
        </p:txBody>
      </p:sp>
      <p:sp>
        <p:nvSpPr>
          <p:cNvPr id="22549" name="Rectangle 42"/>
          <p:cNvSpPr>
            <a:spLocks noChangeArrowheads="1"/>
          </p:cNvSpPr>
          <p:nvPr/>
        </p:nvSpPr>
        <p:spPr bwMode="auto">
          <a:xfrm>
            <a:off x="3694757" y="2527358"/>
            <a:ext cx="1986546" cy="753484"/>
          </a:xfrm>
          <a:prstGeom prst="rect">
            <a:avLst/>
          </a:prstGeom>
          <a:solidFill>
            <a:srgbClr val="D9F5DC"/>
          </a:solidFill>
          <a:ln w="38100" cap="sq">
            <a:solidFill>
              <a:srgbClr val="92D05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600"/>
              </a:spcBef>
              <a:spcAft>
                <a:spcPts val="200"/>
              </a:spcAft>
            </a:pPr>
            <a:endParaRPr lang="de-DE" sz="1450" b="1" dirty="0" smtClean="0">
              <a:solidFill>
                <a:srgbClr val="1B6F47"/>
              </a:solidFill>
              <a:cs typeface="Arial" charset="0"/>
            </a:endParaRPr>
          </a:p>
          <a:p>
            <a:pPr algn="ctr" eaLnBrk="1" hangingPunct="1">
              <a:spcAft>
                <a:spcPts val="200"/>
              </a:spcAft>
            </a:pPr>
            <a:r>
              <a:rPr lang="de-DE" sz="1450" b="1" dirty="0" err="1" smtClean="0">
                <a:solidFill>
                  <a:srgbClr val="1B6F47"/>
                </a:solidFill>
                <a:cs typeface="Arial" charset="0"/>
              </a:rPr>
              <a:t>Risparmi</a:t>
            </a:r>
            <a:r>
              <a:rPr lang="de-DE" sz="1450" b="1" dirty="0" smtClean="0">
                <a:solidFill>
                  <a:srgbClr val="1B6F47"/>
                </a:solidFill>
                <a:cs typeface="Arial" charset="0"/>
              </a:rPr>
              <a:t>	</a:t>
            </a:r>
            <a:endParaRPr lang="de-DE" sz="1450" dirty="0">
              <a:solidFill>
                <a:srgbClr val="1B6F47"/>
              </a:solidFill>
              <a:cs typeface="Arial" charset="0"/>
            </a:endParaRPr>
          </a:p>
          <a:p>
            <a:pPr algn="ctr" eaLnBrk="1" hangingPunct="1">
              <a:spcAft>
                <a:spcPts val="200"/>
              </a:spcAft>
            </a:pPr>
            <a:endParaRPr lang="de-DE" sz="1450" b="1" dirty="0">
              <a:solidFill>
                <a:srgbClr val="1B6F47"/>
              </a:solidFill>
              <a:cs typeface="Arial" charset="0"/>
            </a:endParaRPr>
          </a:p>
        </p:txBody>
      </p:sp>
      <p:sp>
        <p:nvSpPr>
          <p:cNvPr id="43" name="Textfeld 42"/>
          <p:cNvSpPr txBox="1"/>
          <p:nvPr/>
        </p:nvSpPr>
        <p:spPr>
          <a:xfrm>
            <a:off x="-7937" y="52243"/>
            <a:ext cx="5804073" cy="430887"/>
          </a:xfrm>
          <a:prstGeom prst="rect">
            <a:avLst/>
          </a:prstGeom>
          <a:noFill/>
        </p:spPr>
        <p:txBody>
          <a:bodyPr wrap="square" rtlCol="0">
            <a:spAutoFit/>
          </a:bodyPr>
          <a:lstStyle/>
          <a:p>
            <a:r>
              <a:rPr lang="de-DE" sz="2200" b="1" dirty="0" smtClean="0">
                <a:solidFill>
                  <a:schemeClr val="bg1"/>
                </a:solidFill>
              </a:rPr>
              <a:t>5.a </a:t>
            </a:r>
            <a:r>
              <a:rPr lang="de-DE" sz="2200" b="1" dirty="0" err="1" smtClean="0">
                <a:solidFill>
                  <a:schemeClr val="bg1"/>
                </a:solidFill>
              </a:rPr>
              <a:t>Panoramica</a:t>
            </a:r>
            <a:r>
              <a:rPr lang="de-DE" sz="2200" b="1" dirty="0" smtClean="0">
                <a:solidFill>
                  <a:schemeClr val="bg1"/>
                </a:solidFill>
              </a:rPr>
              <a:t> </a:t>
            </a:r>
            <a:r>
              <a:rPr lang="de-DE" sz="2200" b="1" dirty="0" err="1" smtClean="0">
                <a:solidFill>
                  <a:schemeClr val="bg1"/>
                </a:solidFill>
              </a:rPr>
              <a:t>ricavi</a:t>
            </a:r>
            <a:r>
              <a:rPr lang="de-DE" sz="2200" b="1" dirty="0" smtClean="0">
                <a:solidFill>
                  <a:schemeClr val="bg1"/>
                </a:solidFill>
              </a:rPr>
              <a:t> e </a:t>
            </a:r>
            <a:r>
              <a:rPr lang="de-DE" sz="2200" b="1" dirty="0" err="1" smtClean="0">
                <a:solidFill>
                  <a:schemeClr val="bg1"/>
                </a:solidFill>
              </a:rPr>
              <a:t>benefici</a:t>
            </a:r>
            <a:endParaRPr lang="de-DE" sz="2200" b="1" dirty="0">
              <a:solidFill>
                <a:schemeClr val="tx1">
                  <a:lumMod val="75000"/>
                  <a:lumOff val="25000"/>
                </a:schemeClr>
              </a:solidFill>
            </a:endParaRPr>
          </a:p>
        </p:txBody>
      </p:sp>
      <p:sp>
        <p:nvSpPr>
          <p:cNvPr id="35" name="Rectangle 41"/>
          <p:cNvSpPr>
            <a:spLocks noChangeArrowheads="1"/>
          </p:cNvSpPr>
          <p:nvPr/>
        </p:nvSpPr>
        <p:spPr bwMode="auto">
          <a:xfrm>
            <a:off x="2971780" y="5260022"/>
            <a:ext cx="1682240" cy="553419"/>
          </a:xfrm>
          <a:prstGeom prst="rect">
            <a:avLst/>
          </a:prstGeom>
          <a:solidFill>
            <a:srgbClr val="D9F5DC"/>
          </a:solidFill>
          <a:ln w="12600" cap="sq">
            <a:solidFill>
              <a:srgbClr val="1B6F47"/>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smtClean="0">
                <a:solidFill>
                  <a:srgbClr val="1B6F47"/>
                </a:solidFill>
                <a:cs typeface="Arial" charset="0"/>
              </a:rPr>
              <a:t>Colloqui</a:t>
            </a:r>
            <a:r>
              <a:rPr lang="en-GB" altLang="de-DE" sz="1300" dirty="0" smtClean="0">
                <a:solidFill>
                  <a:srgbClr val="1B6F47"/>
                </a:solidFill>
                <a:cs typeface="Arial" charset="0"/>
              </a:rPr>
              <a:t> di </a:t>
            </a:r>
            <a:r>
              <a:rPr lang="en-GB" altLang="de-DE" sz="1300" dirty="0" err="1" smtClean="0">
                <a:solidFill>
                  <a:srgbClr val="1B6F47"/>
                </a:solidFill>
                <a:cs typeface="Arial" charset="0"/>
              </a:rPr>
              <a:t>assunzione</a:t>
            </a:r>
            <a:endParaRPr lang="en-GB" altLang="de-DE" sz="1300" dirty="0">
              <a:solidFill>
                <a:srgbClr val="1B6F47"/>
              </a:solidFill>
              <a:cs typeface="Arial" charset="0"/>
            </a:endParaRPr>
          </a:p>
        </p:txBody>
      </p:sp>
      <p:sp>
        <p:nvSpPr>
          <p:cNvPr id="36" name="Rectangle 41"/>
          <p:cNvSpPr>
            <a:spLocks noChangeArrowheads="1"/>
          </p:cNvSpPr>
          <p:nvPr/>
        </p:nvSpPr>
        <p:spPr bwMode="auto">
          <a:xfrm>
            <a:off x="2971779" y="4704928"/>
            <a:ext cx="1682241" cy="457371"/>
          </a:xfrm>
          <a:prstGeom prst="rect">
            <a:avLst/>
          </a:prstGeom>
          <a:solidFill>
            <a:srgbClr val="D9F5DC"/>
          </a:solidFill>
          <a:ln w="12600" cap="sq">
            <a:solidFill>
              <a:srgbClr val="1B6F47"/>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smtClean="0">
                <a:solidFill>
                  <a:srgbClr val="1B6F47"/>
                </a:solidFill>
                <a:cs typeface="Arial" charset="0"/>
              </a:rPr>
              <a:t>Preselezione</a:t>
            </a:r>
            <a:endParaRPr lang="en-GB" altLang="de-DE" sz="1300" dirty="0">
              <a:solidFill>
                <a:srgbClr val="1B6F47"/>
              </a:solidFill>
              <a:cs typeface="Arial" charset="0"/>
            </a:endParaRPr>
          </a:p>
        </p:txBody>
      </p:sp>
      <p:sp>
        <p:nvSpPr>
          <p:cNvPr id="38" name="Rectangle 41"/>
          <p:cNvSpPr>
            <a:spLocks noChangeArrowheads="1"/>
          </p:cNvSpPr>
          <p:nvPr/>
        </p:nvSpPr>
        <p:spPr bwMode="auto">
          <a:xfrm>
            <a:off x="2951002" y="5904503"/>
            <a:ext cx="1688723" cy="503108"/>
          </a:xfrm>
          <a:prstGeom prst="rect">
            <a:avLst/>
          </a:prstGeom>
          <a:solidFill>
            <a:srgbClr val="D9F5DC"/>
          </a:solidFill>
          <a:ln w="12600" cap="sq">
            <a:solidFill>
              <a:srgbClr val="1B6F47"/>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smtClean="0">
                <a:solidFill>
                  <a:srgbClr val="1B6F47"/>
                </a:solidFill>
                <a:cs typeface="Arial" charset="0"/>
              </a:rPr>
              <a:t>Selezione</a:t>
            </a:r>
            <a:r>
              <a:rPr lang="en-GB" altLang="de-DE" sz="1300" dirty="0" smtClean="0">
                <a:solidFill>
                  <a:srgbClr val="1B6F47"/>
                </a:solidFill>
                <a:cs typeface="Arial" charset="0"/>
              </a:rPr>
              <a:t> finale</a:t>
            </a:r>
            <a:endParaRPr lang="en-GB" altLang="de-DE" sz="1300" dirty="0">
              <a:solidFill>
                <a:srgbClr val="1B6F47"/>
              </a:solidFill>
              <a:cs typeface="Arial" charset="0"/>
            </a:endParaRPr>
          </a:p>
        </p:txBody>
      </p:sp>
      <p:sp>
        <p:nvSpPr>
          <p:cNvPr id="45" name="Rectangle 19"/>
          <p:cNvSpPr>
            <a:spLocks noChangeArrowheads="1"/>
          </p:cNvSpPr>
          <p:nvPr/>
        </p:nvSpPr>
        <p:spPr bwMode="auto">
          <a:xfrm>
            <a:off x="4754894" y="3480558"/>
            <a:ext cx="1640961" cy="540278"/>
          </a:xfrm>
          <a:prstGeom prst="rect">
            <a:avLst/>
          </a:prstGeom>
          <a:solidFill>
            <a:srgbClr val="D9F5DC"/>
          </a:solidFill>
          <a:ln w="19050">
            <a:solidFill>
              <a:schemeClr val="accent3">
                <a:lumMod val="50000"/>
              </a:schemeClr>
            </a:solidFill>
            <a:round/>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50" b="1" dirty="0" err="1" smtClean="0">
                <a:solidFill>
                  <a:schemeClr val="accent3">
                    <a:lumMod val="50000"/>
                  </a:schemeClr>
                </a:solidFill>
                <a:cs typeface="Arial" charset="0"/>
              </a:rPr>
              <a:t>Costi</a:t>
            </a:r>
            <a:r>
              <a:rPr lang="en-GB" altLang="de-DE" sz="1350" b="1" dirty="0" smtClean="0">
                <a:solidFill>
                  <a:schemeClr val="accent3">
                    <a:lumMod val="50000"/>
                  </a:schemeClr>
                </a:solidFill>
                <a:cs typeface="Arial" charset="0"/>
              </a:rPr>
              <a:t> di </a:t>
            </a:r>
            <a:r>
              <a:rPr lang="en-GB" altLang="de-DE" sz="1350" b="1" dirty="0" err="1" smtClean="0">
                <a:solidFill>
                  <a:schemeClr val="accent3">
                    <a:lumMod val="50000"/>
                  </a:schemeClr>
                </a:solidFill>
                <a:cs typeface="Arial" charset="0"/>
              </a:rPr>
              <a:t>inserimento</a:t>
            </a:r>
            <a:endParaRPr lang="en-GB" altLang="de-DE" sz="1350" b="1" dirty="0">
              <a:solidFill>
                <a:schemeClr val="accent3">
                  <a:lumMod val="50000"/>
                </a:schemeClr>
              </a:solidFill>
              <a:cs typeface="Arial" charset="0"/>
            </a:endParaRPr>
          </a:p>
        </p:txBody>
      </p:sp>
      <p:sp>
        <p:nvSpPr>
          <p:cNvPr id="47" name="Rectangle 35"/>
          <p:cNvSpPr>
            <a:spLocks noChangeArrowheads="1"/>
          </p:cNvSpPr>
          <p:nvPr/>
        </p:nvSpPr>
        <p:spPr bwMode="auto">
          <a:xfrm>
            <a:off x="4740744" y="4701671"/>
            <a:ext cx="1645778" cy="503108"/>
          </a:xfrm>
          <a:prstGeom prst="rect">
            <a:avLst/>
          </a:prstGeom>
          <a:solidFill>
            <a:srgbClr val="D9F5DC"/>
          </a:solidFill>
          <a:ln w="12600" cap="sq">
            <a:solidFill>
              <a:schemeClr val="accent3">
                <a:lumMod val="50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smtClean="0">
                <a:solidFill>
                  <a:schemeClr val="accent3">
                    <a:lumMod val="50000"/>
                  </a:schemeClr>
                </a:solidFill>
                <a:cs typeface="Arial" charset="0"/>
              </a:rPr>
              <a:t>Costi</a:t>
            </a:r>
            <a:r>
              <a:rPr lang="en-GB" altLang="de-DE" sz="1300" dirty="0" smtClean="0">
                <a:solidFill>
                  <a:schemeClr val="accent3">
                    <a:lumMod val="50000"/>
                  </a:schemeClr>
                </a:solidFill>
                <a:cs typeface="Arial" charset="0"/>
              </a:rPr>
              <a:t> di aggiornamento</a:t>
            </a:r>
            <a:endParaRPr lang="en-GB" altLang="de-DE" sz="1300" dirty="0">
              <a:solidFill>
                <a:schemeClr val="accent3">
                  <a:lumMod val="50000"/>
                </a:schemeClr>
              </a:solidFill>
              <a:cs typeface="Arial" charset="0"/>
            </a:endParaRPr>
          </a:p>
        </p:txBody>
      </p:sp>
      <p:sp>
        <p:nvSpPr>
          <p:cNvPr id="52" name="Rectangle 35"/>
          <p:cNvSpPr>
            <a:spLocks noChangeArrowheads="1"/>
          </p:cNvSpPr>
          <p:nvPr/>
        </p:nvSpPr>
        <p:spPr bwMode="auto">
          <a:xfrm>
            <a:off x="4740743" y="5290589"/>
            <a:ext cx="1645778" cy="721741"/>
          </a:xfrm>
          <a:prstGeom prst="rect">
            <a:avLst/>
          </a:prstGeom>
          <a:solidFill>
            <a:srgbClr val="D9F5DC"/>
          </a:solidFill>
          <a:ln w="12600" cap="sq">
            <a:solidFill>
              <a:schemeClr val="accent3">
                <a:lumMod val="50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200" dirty="0" err="1" smtClean="0">
                <a:solidFill>
                  <a:schemeClr val="accent3">
                    <a:lumMod val="50000"/>
                  </a:schemeClr>
                </a:solidFill>
                <a:cs typeface="Arial" charset="0"/>
              </a:rPr>
              <a:t>Perdite</a:t>
            </a:r>
            <a:r>
              <a:rPr lang="en-GB" altLang="de-DE" sz="1200" dirty="0" smtClean="0">
                <a:solidFill>
                  <a:schemeClr val="accent3">
                    <a:lumMod val="50000"/>
                  </a:schemeClr>
                </a:solidFill>
                <a:cs typeface="Arial" charset="0"/>
              </a:rPr>
              <a:t> </a:t>
            </a:r>
            <a:r>
              <a:rPr lang="en-GB" altLang="de-DE" sz="1200" dirty="0" err="1" smtClean="0">
                <a:solidFill>
                  <a:schemeClr val="accent3">
                    <a:lumMod val="50000"/>
                  </a:schemeClr>
                </a:solidFill>
                <a:cs typeface="Arial" charset="0"/>
              </a:rPr>
              <a:t>dovute</a:t>
            </a:r>
            <a:r>
              <a:rPr lang="en-GB" altLang="de-DE" sz="1200" dirty="0" smtClean="0">
                <a:solidFill>
                  <a:schemeClr val="accent3">
                    <a:lumMod val="50000"/>
                  </a:schemeClr>
                </a:solidFill>
                <a:cs typeface="Arial" charset="0"/>
              </a:rPr>
              <a:t> a </a:t>
            </a:r>
            <a:r>
              <a:rPr lang="en-GB" altLang="de-DE" sz="1200" dirty="0" err="1" smtClean="0">
                <a:solidFill>
                  <a:schemeClr val="accent3">
                    <a:lumMod val="50000"/>
                  </a:schemeClr>
                </a:solidFill>
                <a:cs typeface="Arial" charset="0"/>
              </a:rPr>
              <a:t>impegno</a:t>
            </a:r>
            <a:r>
              <a:rPr lang="en-GB" altLang="de-DE" sz="1200" dirty="0" smtClean="0">
                <a:solidFill>
                  <a:schemeClr val="accent3">
                    <a:lumMod val="50000"/>
                  </a:schemeClr>
                </a:solidFill>
                <a:cs typeface="Arial" charset="0"/>
              </a:rPr>
              <a:t> di </a:t>
            </a:r>
            <a:r>
              <a:rPr lang="en-GB" altLang="de-DE" sz="1200" dirty="0" err="1" smtClean="0">
                <a:solidFill>
                  <a:schemeClr val="accent3">
                    <a:lumMod val="50000"/>
                  </a:schemeClr>
                </a:solidFill>
                <a:cs typeface="Arial" charset="0"/>
              </a:rPr>
              <a:t>personale</a:t>
            </a:r>
            <a:r>
              <a:rPr lang="en-GB" altLang="de-DE" sz="1200" dirty="0" smtClean="0">
                <a:solidFill>
                  <a:schemeClr val="accent3">
                    <a:lumMod val="50000"/>
                  </a:schemeClr>
                </a:solidFill>
                <a:cs typeface="Arial" charset="0"/>
              </a:rPr>
              <a:t> </a:t>
            </a:r>
            <a:r>
              <a:rPr lang="en-GB" altLang="de-DE" sz="1200" dirty="0" err="1" smtClean="0">
                <a:solidFill>
                  <a:schemeClr val="accent3">
                    <a:lumMod val="50000"/>
                  </a:schemeClr>
                </a:solidFill>
                <a:cs typeface="Arial" charset="0"/>
              </a:rPr>
              <a:t>qualificato</a:t>
            </a:r>
            <a:r>
              <a:rPr lang="en-GB" altLang="de-DE" sz="1200" dirty="0" smtClean="0">
                <a:solidFill>
                  <a:schemeClr val="accent3">
                    <a:lumMod val="50000"/>
                  </a:schemeClr>
                </a:solidFill>
                <a:cs typeface="Arial" charset="0"/>
              </a:rPr>
              <a:t> </a:t>
            </a:r>
            <a:r>
              <a:rPr lang="en-GB" altLang="de-DE" sz="1200" dirty="0" err="1" smtClean="0">
                <a:solidFill>
                  <a:schemeClr val="accent3">
                    <a:lumMod val="50000"/>
                  </a:schemeClr>
                </a:solidFill>
                <a:cs typeface="Arial" charset="0"/>
              </a:rPr>
              <a:t>esperto</a:t>
            </a:r>
            <a:endParaRPr lang="en-GB" altLang="de-DE" sz="1200" dirty="0">
              <a:solidFill>
                <a:schemeClr val="accent3">
                  <a:lumMod val="50000"/>
                </a:schemeClr>
              </a:solidFill>
              <a:cs typeface="Arial" charset="0"/>
            </a:endParaRPr>
          </a:p>
        </p:txBody>
      </p:sp>
      <p:cxnSp>
        <p:nvCxnSpPr>
          <p:cNvPr id="18" name="Gewinkelter Verbinder 17"/>
          <p:cNvCxnSpPr/>
          <p:nvPr/>
        </p:nvCxnSpPr>
        <p:spPr>
          <a:xfrm rot="5400000">
            <a:off x="2900476" y="-39167"/>
            <a:ext cx="224834" cy="2927571"/>
          </a:xfrm>
          <a:prstGeom prst="bentConnector2">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Gewinkelter Verbinder 21"/>
          <p:cNvCxnSpPr/>
          <p:nvPr/>
        </p:nvCxnSpPr>
        <p:spPr>
          <a:xfrm rot="16200000" flipV="1">
            <a:off x="5083372" y="927171"/>
            <a:ext cx="149588" cy="1362973"/>
          </a:xfrm>
          <a:prstGeom prst="bentConnector2">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Gewinkelter Verbinder 25"/>
          <p:cNvCxnSpPr>
            <a:stCxn id="22553" idx="2"/>
            <a:endCxn id="22549" idx="0"/>
          </p:cNvCxnSpPr>
          <p:nvPr/>
        </p:nvCxnSpPr>
        <p:spPr>
          <a:xfrm rot="5400000">
            <a:off x="5138301" y="1853578"/>
            <a:ext cx="223509" cy="1124050"/>
          </a:xfrm>
          <a:prstGeom prst="bentConnector3">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Gewinkelter Verbinder 27"/>
          <p:cNvCxnSpPr/>
          <p:nvPr/>
        </p:nvCxnSpPr>
        <p:spPr>
          <a:xfrm rot="16200000" flipV="1">
            <a:off x="6640794" y="1589955"/>
            <a:ext cx="110007" cy="1767608"/>
          </a:xfrm>
          <a:prstGeom prst="bentConnector2">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Gewinkelter Verbinder 29"/>
          <p:cNvCxnSpPr>
            <a:stCxn id="22549" idx="2"/>
            <a:endCxn id="22547" idx="0"/>
          </p:cNvCxnSpPr>
          <p:nvPr/>
        </p:nvCxnSpPr>
        <p:spPr>
          <a:xfrm rot="5400000">
            <a:off x="4146722" y="2939250"/>
            <a:ext cx="199716" cy="882901"/>
          </a:xfrm>
          <a:prstGeom prst="bentConnector3">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 name="Gewinkelter Verbinder 32"/>
          <p:cNvCxnSpPr/>
          <p:nvPr/>
        </p:nvCxnSpPr>
        <p:spPr>
          <a:xfrm rot="16200000" flipV="1">
            <a:off x="5081818" y="2974549"/>
            <a:ext cx="78992" cy="866568"/>
          </a:xfrm>
          <a:prstGeom prst="bentConnector2">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39" name="Rectangle 35"/>
          <p:cNvSpPr>
            <a:spLocks noChangeArrowheads="1"/>
          </p:cNvSpPr>
          <p:nvPr/>
        </p:nvSpPr>
        <p:spPr bwMode="auto">
          <a:xfrm>
            <a:off x="6514009" y="5103586"/>
            <a:ext cx="2145816" cy="510854"/>
          </a:xfrm>
          <a:prstGeom prst="rect">
            <a:avLst/>
          </a:prstGeom>
          <a:solidFill>
            <a:srgbClr val="FFFEBA"/>
          </a:solidFill>
          <a:ln w="12600" cap="sq">
            <a:solidFill>
              <a:srgbClr val="FFC000"/>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smtClean="0">
                <a:solidFill>
                  <a:schemeClr val="accent6">
                    <a:lumMod val="75000"/>
                  </a:schemeClr>
                </a:solidFill>
                <a:cs typeface="Arial" charset="0"/>
              </a:rPr>
              <a:t>Prevenzione</a:t>
            </a:r>
            <a:r>
              <a:rPr lang="en-GB" altLang="de-DE" sz="1300" dirty="0" smtClean="0">
                <a:solidFill>
                  <a:schemeClr val="accent6">
                    <a:lumMod val="75000"/>
                  </a:schemeClr>
                </a:solidFill>
                <a:cs typeface="Arial" charset="0"/>
              </a:rPr>
              <a:t> </a:t>
            </a:r>
            <a:r>
              <a:rPr lang="en-GB" altLang="de-DE" sz="1300" dirty="0" err="1" smtClean="0">
                <a:solidFill>
                  <a:schemeClr val="accent6">
                    <a:lumMod val="75000"/>
                  </a:schemeClr>
                </a:solidFill>
                <a:cs typeface="Arial" charset="0"/>
              </a:rPr>
              <a:t>carenze</a:t>
            </a:r>
            <a:r>
              <a:rPr lang="en-GB" altLang="de-DE" sz="1300" dirty="0" smtClean="0">
                <a:solidFill>
                  <a:schemeClr val="accent6">
                    <a:lumMod val="75000"/>
                  </a:schemeClr>
                </a:solidFill>
                <a:cs typeface="Arial" charset="0"/>
              </a:rPr>
              <a:t> di </a:t>
            </a:r>
            <a:r>
              <a:rPr lang="en-GB" altLang="de-DE" sz="1300" dirty="0" err="1" smtClean="0">
                <a:solidFill>
                  <a:schemeClr val="accent6">
                    <a:lumMod val="75000"/>
                  </a:schemeClr>
                </a:solidFill>
                <a:cs typeface="Arial" charset="0"/>
              </a:rPr>
              <a:t>personale</a:t>
            </a:r>
            <a:r>
              <a:rPr lang="en-GB" altLang="de-DE" sz="1300" dirty="0" smtClean="0">
                <a:solidFill>
                  <a:schemeClr val="accent6">
                    <a:lumMod val="75000"/>
                  </a:schemeClr>
                </a:solidFill>
                <a:cs typeface="Arial" charset="0"/>
              </a:rPr>
              <a:t> </a:t>
            </a:r>
            <a:r>
              <a:rPr lang="en-GB" altLang="de-DE" sz="1300" dirty="0" err="1" smtClean="0">
                <a:solidFill>
                  <a:schemeClr val="accent6">
                    <a:lumMod val="75000"/>
                  </a:schemeClr>
                </a:solidFill>
                <a:cs typeface="Arial" charset="0"/>
              </a:rPr>
              <a:t>specializzato</a:t>
            </a:r>
            <a:r>
              <a:rPr lang="en-GB" altLang="de-DE" sz="1300" dirty="0" smtClean="0">
                <a:solidFill>
                  <a:schemeClr val="accent6">
                    <a:lumMod val="75000"/>
                  </a:schemeClr>
                </a:solidFill>
                <a:cs typeface="Arial" charset="0"/>
              </a:rPr>
              <a:t>	</a:t>
            </a:r>
            <a:endParaRPr lang="en-GB" altLang="de-DE" sz="1300" dirty="0">
              <a:solidFill>
                <a:schemeClr val="accent6">
                  <a:lumMod val="75000"/>
                </a:schemeClr>
              </a:solidFill>
              <a:cs typeface="Arial" charset="0"/>
            </a:endParaRPr>
          </a:p>
        </p:txBody>
      </p:sp>
      <p:sp>
        <p:nvSpPr>
          <p:cNvPr id="40" name="Rectangle 26"/>
          <p:cNvSpPr>
            <a:spLocks noChangeArrowheads="1"/>
          </p:cNvSpPr>
          <p:nvPr/>
        </p:nvSpPr>
        <p:spPr bwMode="auto">
          <a:xfrm>
            <a:off x="417378" y="5216703"/>
            <a:ext cx="2245601" cy="562352"/>
          </a:xfrm>
          <a:prstGeom prst="rect">
            <a:avLst/>
          </a:prstGeom>
          <a:solidFill>
            <a:srgbClr val="D9F5DC"/>
          </a:solidFill>
          <a:ln w="126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smtClean="0">
                <a:solidFill>
                  <a:schemeClr val="accent1">
                    <a:lumMod val="50000"/>
                  </a:schemeClr>
                </a:solidFill>
                <a:cs typeface="Arial" charset="0"/>
              </a:rPr>
              <a:t>~ 1,5% </a:t>
            </a:r>
            <a:r>
              <a:rPr lang="en-GB" altLang="de-DE" sz="1300" dirty="0" err="1" smtClean="0">
                <a:solidFill>
                  <a:schemeClr val="accent1">
                    <a:lumMod val="50000"/>
                  </a:schemeClr>
                </a:solidFill>
                <a:cs typeface="Arial" charset="0"/>
              </a:rPr>
              <a:t>contributi</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produttivi</a:t>
            </a:r>
            <a:r>
              <a:rPr lang="en-GB" altLang="de-DE" sz="1300" dirty="0" smtClean="0">
                <a:solidFill>
                  <a:schemeClr val="accent1">
                    <a:lumMod val="50000"/>
                  </a:schemeClr>
                </a:solidFill>
                <a:cs typeface="Arial" charset="0"/>
              </a:rPr>
              <a:t> in </a:t>
            </a:r>
            <a:r>
              <a:rPr lang="en-GB" altLang="de-DE" sz="1300" dirty="0" err="1" smtClean="0">
                <a:solidFill>
                  <a:schemeClr val="accent1">
                    <a:lumMod val="50000"/>
                  </a:schemeClr>
                </a:solidFill>
                <a:cs typeface="Arial" charset="0"/>
              </a:rPr>
              <a:t>laboratorio</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didattico</a:t>
            </a:r>
            <a:endParaRPr lang="en-GB" altLang="de-DE" sz="1300" dirty="0">
              <a:solidFill>
                <a:schemeClr val="accent1">
                  <a:lumMod val="50000"/>
                </a:schemeClr>
              </a:solidFill>
              <a:cs typeface="Arial" charset="0"/>
            </a:endParaRPr>
          </a:p>
        </p:txBody>
      </p:sp>
      <p:sp>
        <p:nvSpPr>
          <p:cNvPr id="41" name="Rectangle 26"/>
          <p:cNvSpPr>
            <a:spLocks noChangeArrowheads="1"/>
          </p:cNvSpPr>
          <p:nvPr/>
        </p:nvSpPr>
        <p:spPr bwMode="auto">
          <a:xfrm>
            <a:off x="424881" y="5887608"/>
            <a:ext cx="2245601" cy="562352"/>
          </a:xfrm>
          <a:prstGeom prst="rect">
            <a:avLst/>
          </a:prstGeom>
          <a:solidFill>
            <a:srgbClr val="D9F5DC"/>
          </a:solidFill>
          <a:ln w="12600" cap="sq">
            <a:solidFill>
              <a:srgbClr val="348C38"/>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smtClean="0">
                <a:solidFill>
                  <a:schemeClr val="accent1">
                    <a:lumMod val="50000"/>
                  </a:schemeClr>
                </a:solidFill>
                <a:cs typeface="Arial" charset="0"/>
              </a:rPr>
              <a:t> ~1,5 % </a:t>
            </a:r>
            <a:r>
              <a:rPr lang="en-GB" altLang="de-DE" sz="1300" dirty="0" err="1" smtClean="0">
                <a:solidFill>
                  <a:schemeClr val="accent1">
                    <a:lumMod val="50000"/>
                  </a:schemeClr>
                </a:solidFill>
                <a:cs typeface="Arial" charset="0"/>
              </a:rPr>
              <a:t>Sovvenzioni</a:t>
            </a:r>
            <a:r>
              <a:rPr lang="en-GB" altLang="de-DE" sz="1300" dirty="0" smtClean="0">
                <a:solidFill>
                  <a:schemeClr val="accent1">
                    <a:lumMod val="50000"/>
                  </a:schemeClr>
                </a:solidFill>
                <a:cs typeface="Arial" charset="0"/>
              </a:rPr>
              <a:t> (</a:t>
            </a:r>
            <a:r>
              <a:rPr lang="en-GB" altLang="de-DE" sz="1300" dirty="0" err="1" smtClean="0">
                <a:solidFill>
                  <a:schemeClr val="accent1">
                    <a:lumMod val="50000"/>
                  </a:schemeClr>
                </a:solidFill>
                <a:cs typeface="Arial" charset="0"/>
              </a:rPr>
              <a:t>Stato</a:t>
            </a:r>
            <a:r>
              <a:rPr lang="en-GB" altLang="de-DE" sz="1300" dirty="0" smtClean="0">
                <a:solidFill>
                  <a:schemeClr val="accent1">
                    <a:lumMod val="50000"/>
                  </a:schemeClr>
                </a:solidFill>
                <a:cs typeface="Arial" charset="0"/>
              </a:rPr>
              <a:t>, FSE/BA* </a:t>
            </a:r>
            <a:r>
              <a:rPr lang="en-GB" altLang="de-DE" sz="1300" dirty="0" err="1" smtClean="0">
                <a:solidFill>
                  <a:schemeClr val="accent1">
                    <a:lumMod val="50000"/>
                  </a:schemeClr>
                </a:solidFill>
                <a:cs typeface="Arial" charset="0"/>
              </a:rPr>
              <a:t>ecc</a:t>
            </a:r>
            <a:r>
              <a:rPr lang="en-GB" altLang="de-DE" sz="1300" dirty="0" smtClean="0">
                <a:solidFill>
                  <a:schemeClr val="accent1">
                    <a:lumMod val="50000"/>
                  </a:schemeClr>
                </a:solidFill>
                <a:cs typeface="Arial" charset="0"/>
              </a:rPr>
              <a:t>.)</a:t>
            </a:r>
            <a:endParaRPr lang="en-GB" altLang="de-DE" sz="1300" dirty="0">
              <a:solidFill>
                <a:schemeClr val="accent1">
                  <a:lumMod val="50000"/>
                </a:schemeClr>
              </a:solidFill>
              <a:cs typeface="Arial" charset="0"/>
            </a:endParaRPr>
          </a:p>
        </p:txBody>
      </p:sp>
      <p:sp>
        <p:nvSpPr>
          <p:cNvPr id="42" name="Rectangle 35"/>
          <p:cNvSpPr>
            <a:spLocks noChangeArrowheads="1"/>
          </p:cNvSpPr>
          <p:nvPr/>
        </p:nvSpPr>
        <p:spPr bwMode="auto">
          <a:xfrm>
            <a:off x="4726379" y="4106646"/>
            <a:ext cx="1674293" cy="499533"/>
          </a:xfrm>
          <a:prstGeom prst="rect">
            <a:avLst/>
          </a:prstGeom>
          <a:solidFill>
            <a:srgbClr val="D9F5DC"/>
          </a:solidFill>
          <a:ln w="12600" cap="sq">
            <a:solidFill>
              <a:schemeClr val="accent3">
                <a:lumMod val="50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smtClean="0">
                <a:solidFill>
                  <a:schemeClr val="accent3">
                    <a:lumMod val="50000"/>
                  </a:schemeClr>
                </a:solidFill>
                <a:cs typeface="Arial" charset="0"/>
              </a:rPr>
              <a:t>Differenze</a:t>
            </a:r>
            <a:r>
              <a:rPr lang="en-GB" altLang="de-DE" sz="1300" dirty="0" smtClean="0">
                <a:solidFill>
                  <a:schemeClr val="accent3">
                    <a:lumMod val="50000"/>
                  </a:schemeClr>
                </a:solidFill>
                <a:cs typeface="Arial" charset="0"/>
              </a:rPr>
              <a:t> di </a:t>
            </a:r>
            <a:r>
              <a:rPr lang="en-GB" altLang="de-DE" sz="1300" dirty="0" err="1" smtClean="0">
                <a:solidFill>
                  <a:schemeClr val="accent3">
                    <a:lumMod val="50000"/>
                  </a:schemeClr>
                </a:solidFill>
                <a:cs typeface="Arial" charset="0"/>
              </a:rPr>
              <a:t>produttività</a:t>
            </a:r>
            <a:endParaRPr lang="en-GB" altLang="de-DE" sz="1300" dirty="0">
              <a:solidFill>
                <a:schemeClr val="accent3">
                  <a:lumMod val="50000"/>
                </a:schemeClr>
              </a:solidFill>
              <a:cs typeface="Arial" charset="0"/>
            </a:endParaRPr>
          </a:p>
        </p:txBody>
      </p:sp>
      <p:sp>
        <p:nvSpPr>
          <p:cNvPr id="3" name="Textfeld 2"/>
          <p:cNvSpPr txBox="1"/>
          <p:nvPr/>
        </p:nvSpPr>
        <p:spPr>
          <a:xfrm>
            <a:off x="323529" y="6536367"/>
            <a:ext cx="3528392" cy="246221"/>
          </a:xfrm>
          <a:prstGeom prst="rect">
            <a:avLst/>
          </a:prstGeom>
          <a:noFill/>
        </p:spPr>
        <p:txBody>
          <a:bodyPr wrap="square" rtlCol="0">
            <a:spAutoFit/>
          </a:bodyPr>
          <a:lstStyle/>
          <a:p>
            <a:r>
              <a:rPr lang="de-DE" sz="1000" dirty="0" smtClean="0"/>
              <a:t> * </a:t>
            </a:r>
            <a:r>
              <a:rPr lang="de-DE" sz="1000" dirty="0" err="1" smtClean="0"/>
              <a:t>Fondo</a:t>
            </a:r>
            <a:r>
              <a:rPr lang="de-DE" sz="1000" dirty="0" smtClean="0"/>
              <a:t> </a:t>
            </a:r>
            <a:r>
              <a:rPr lang="de-DE" sz="1000" dirty="0" err="1" smtClean="0"/>
              <a:t>Sociale</a:t>
            </a:r>
            <a:r>
              <a:rPr lang="de-DE" sz="1000" dirty="0" smtClean="0"/>
              <a:t> </a:t>
            </a:r>
            <a:r>
              <a:rPr lang="de-DE" sz="1000" dirty="0" err="1" smtClean="0"/>
              <a:t>Europeo</a:t>
            </a:r>
            <a:r>
              <a:rPr lang="de-DE" sz="1000" dirty="0" smtClean="0"/>
              <a:t>, </a:t>
            </a:r>
            <a:r>
              <a:rPr lang="de-DE" sz="1000" dirty="0" err="1" smtClean="0"/>
              <a:t>Agenzia</a:t>
            </a:r>
            <a:r>
              <a:rPr lang="de-DE" sz="1000" dirty="0" smtClean="0"/>
              <a:t> </a:t>
            </a:r>
            <a:r>
              <a:rPr lang="de-DE" sz="1000" dirty="0" err="1" smtClean="0"/>
              <a:t>Federale</a:t>
            </a:r>
            <a:r>
              <a:rPr lang="de-DE" sz="1000" dirty="0" smtClean="0"/>
              <a:t> per </a:t>
            </a:r>
            <a:r>
              <a:rPr lang="de-DE" sz="1000" dirty="0" err="1" smtClean="0"/>
              <a:t>il</a:t>
            </a:r>
            <a:r>
              <a:rPr lang="de-DE" sz="1000" dirty="0" smtClean="0"/>
              <a:t> </a:t>
            </a:r>
            <a:r>
              <a:rPr lang="de-DE" sz="1000" dirty="0" err="1" smtClean="0"/>
              <a:t>Lavoro</a:t>
            </a:r>
            <a:endParaRPr lang="de-DE" sz="1000" dirty="0"/>
          </a:p>
        </p:txBody>
      </p:sp>
      <p:sp>
        <p:nvSpPr>
          <p:cNvPr id="46" name="Rectangle 35"/>
          <p:cNvSpPr>
            <a:spLocks noChangeArrowheads="1"/>
          </p:cNvSpPr>
          <p:nvPr/>
        </p:nvSpPr>
        <p:spPr bwMode="auto">
          <a:xfrm>
            <a:off x="4743716" y="6098113"/>
            <a:ext cx="1645778" cy="503108"/>
          </a:xfrm>
          <a:prstGeom prst="rect">
            <a:avLst/>
          </a:prstGeom>
          <a:solidFill>
            <a:srgbClr val="D9F5DC"/>
          </a:solidFill>
          <a:ln w="12600" cap="sq">
            <a:solidFill>
              <a:schemeClr val="accent3">
                <a:lumMod val="50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300" dirty="0" err="1" smtClean="0">
                <a:solidFill>
                  <a:schemeClr val="accent3">
                    <a:lumMod val="50000"/>
                  </a:schemeClr>
                </a:solidFill>
                <a:cs typeface="Arial" charset="0"/>
              </a:rPr>
              <a:t>Costi</a:t>
            </a:r>
            <a:r>
              <a:rPr lang="en-GB" altLang="de-DE" sz="1300" dirty="0" smtClean="0">
                <a:solidFill>
                  <a:schemeClr val="accent3">
                    <a:lumMod val="50000"/>
                  </a:schemeClr>
                </a:solidFill>
                <a:cs typeface="Arial" charset="0"/>
              </a:rPr>
              <a:t> per </a:t>
            </a:r>
            <a:r>
              <a:rPr lang="en-GB" altLang="de-DE" sz="1300" dirty="0" err="1" smtClean="0">
                <a:solidFill>
                  <a:schemeClr val="accent3">
                    <a:lumMod val="50000"/>
                  </a:schemeClr>
                </a:solidFill>
                <a:cs typeface="Arial" charset="0"/>
              </a:rPr>
              <a:t>attività</a:t>
            </a:r>
            <a:r>
              <a:rPr lang="en-GB" altLang="de-DE" sz="1300" dirty="0" smtClean="0">
                <a:solidFill>
                  <a:schemeClr val="accent3">
                    <a:lumMod val="50000"/>
                  </a:schemeClr>
                </a:solidFill>
                <a:cs typeface="Arial" charset="0"/>
              </a:rPr>
              <a:t> di </a:t>
            </a:r>
            <a:r>
              <a:rPr lang="en-GB" altLang="de-DE" sz="1300" dirty="0" err="1" smtClean="0">
                <a:solidFill>
                  <a:schemeClr val="accent3">
                    <a:lumMod val="50000"/>
                  </a:schemeClr>
                </a:solidFill>
                <a:cs typeface="Arial" charset="0"/>
              </a:rPr>
              <a:t>promozione</a:t>
            </a:r>
            <a:endParaRPr lang="en-GB" altLang="de-DE" sz="1300" dirty="0">
              <a:solidFill>
                <a:schemeClr val="accent3">
                  <a:lumMod val="50000"/>
                </a:schemeClr>
              </a:solidFill>
              <a:cs typeface="Arial" charset="0"/>
            </a:endParaRPr>
          </a:p>
        </p:txBody>
      </p:sp>
      <p:sp>
        <p:nvSpPr>
          <p:cNvPr id="49" name="Rectangle 23"/>
          <p:cNvSpPr>
            <a:spLocks noChangeArrowheads="1"/>
          </p:cNvSpPr>
          <p:nvPr/>
        </p:nvSpPr>
        <p:spPr bwMode="auto">
          <a:xfrm>
            <a:off x="419644" y="1688794"/>
            <a:ext cx="2245602" cy="608319"/>
          </a:xfrm>
          <a:prstGeom prst="rect">
            <a:avLst/>
          </a:prstGeom>
          <a:solidFill>
            <a:srgbClr val="D9F5DC"/>
          </a:solidFill>
          <a:ln w="38100" cap="sq">
            <a:solidFill>
              <a:srgbClr val="348C38"/>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75"/>
              </a:spcBef>
              <a:spcAft>
                <a:spcPts val="200"/>
              </a:spcAft>
              <a:buClrTx/>
              <a:buFontTx/>
              <a:buNone/>
            </a:pPr>
            <a:r>
              <a:rPr lang="en-GB" altLang="de-DE" sz="1400" b="1" dirty="0" err="1">
                <a:solidFill>
                  <a:schemeClr val="accent1">
                    <a:lumMod val="50000"/>
                  </a:schemeClr>
                </a:solidFill>
                <a:cs typeface="Arial" charset="0"/>
              </a:rPr>
              <a:t>d</a:t>
            </a:r>
            <a:r>
              <a:rPr lang="en-GB" altLang="de-DE" sz="1400" b="1" dirty="0" err="1" smtClean="0">
                <a:solidFill>
                  <a:schemeClr val="accent1">
                    <a:lumMod val="50000"/>
                  </a:schemeClr>
                </a:solidFill>
                <a:cs typeface="Arial" charset="0"/>
              </a:rPr>
              <a:t>urante</a:t>
            </a:r>
            <a:r>
              <a:rPr lang="en-GB" altLang="de-DE" sz="1400" b="1" dirty="0" smtClean="0">
                <a:solidFill>
                  <a:schemeClr val="accent1">
                    <a:lumMod val="50000"/>
                  </a:schemeClr>
                </a:solidFill>
                <a:cs typeface="Arial" charset="0"/>
              </a:rPr>
              <a:t> la </a:t>
            </a:r>
            <a:r>
              <a:rPr lang="en-GB" altLang="de-DE" sz="1400" b="1" dirty="0" err="1" smtClean="0">
                <a:solidFill>
                  <a:schemeClr val="accent1">
                    <a:lumMod val="50000"/>
                  </a:schemeClr>
                </a:solidFill>
                <a:cs typeface="Arial" charset="0"/>
              </a:rPr>
              <a:t>formazione</a:t>
            </a:r>
            <a:r>
              <a:rPr lang="en-GB" altLang="de-DE" sz="1400" b="1" dirty="0">
                <a:solidFill>
                  <a:schemeClr val="accent1">
                    <a:lumMod val="50000"/>
                  </a:schemeClr>
                </a:solidFill>
                <a:cs typeface="Arial" charset="0"/>
              </a:rPr>
              <a:t/>
            </a:r>
            <a:br>
              <a:rPr lang="en-GB" altLang="de-DE" sz="1400" b="1" dirty="0">
                <a:solidFill>
                  <a:schemeClr val="accent1">
                    <a:lumMod val="50000"/>
                  </a:schemeClr>
                </a:solidFill>
                <a:cs typeface="Arial" charset="0"/>
              </a:rPr>
            </a:br>
            <a:r>
              <a:rPr lang="en-GB" altLang="de-DE" sz="1400" b="1" dirty="0" smtClean="0">
                <a:solidFill>
                  <a:schemeClr val="accent1">
                    <a:lumMod val="50000"/>
                  </a:schemeClr>
                </a:solidFill>
                <a:cs typeface="Arial" charset="0"/>
              </a:rPr>
              <a:t>(a breve </a:t>
            </a:r>
            <a:r>
              <a:rPr lang="en-GB" altLang="de-DE" sz="1400" b="1" dirty="0" err="1" smtClean="0">
                <a:solidFill>
                  <a:schemeClr val="accent1">
                    <a:lumMod val="50000"/>
                  </a:schemeClr>
                </a:solidFill>
                <a:cs typeface="Arial" charset="0"/>
              </a:rPr>
              <a:t>termine</a:t>
            </a:r>
            <a:r>
              <a:rPr lang="en-GB" altLang="de-DE" sz="1400" b="1" dirty="0" smtClean="0">
                <a:solidFill>
                  <a:schemeClr val="accent1">
                    <a:lumMod val="50000"/>
                  </a:schemeClr>
                </a:solidFill>
                <a:cs typeface="Arial" charset="0"/>
              </a:rPr>
              <a:t>)</a:t>
            </a:r>
            <a:endParaRPr lang="en-GB" altLang="de-DE" sz="1400" b="1" dirty="0">
              <a:solidFill>
                <a:schemeClr val="accent1">
                  <a:lumMod val="50000"/>
                </a:schemeClr>
              </a:solidFill>
              <a:cs typeface="Arial" charset="0"/>
            </a:endParaRPr>
          </a:p>
        </p:txBody>
      </p:sp>
    </p:spTree>
    <p:extLst>
      <p:ext uri="{BB962C8B-B14F-4D97-AF65-F5344CB8AC3E}">
        <p14:creationId xmlns:p14="http://schemas.microsoft.com/office/powerpoint/2010/main" val="406439203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56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56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56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55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254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254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254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2554"/>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2550"/>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2555"/>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2556"/>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9"/>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2557"/>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225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4" grpId="0" animBg="1"/>
      <p:bldP spid="22560" grpId="0" animBg="1"/>
      <p:bldP spid="22561" grpId="0" animBg="1"/>
      <p:bldP spid="22562" grpId="0" animBg="1"/>
      <p:bldP spid="22550" grpId="0" animBg="1"/>
      <p:bldP spid="22552" grpId="0" animBg="1"/>
      <p:bldP spid="22553" grpId="0" animBg="1"/>
      <p:bldP spid="22554" grpId="0" animBg="1"/>
      <p:bldP spid="22555" grpId="0" animBg="1"/>
      <p:bldP spid="22556" grpId="0" animBg="1"/>
      <p:bldP spid="22557" grpId="0" animBg="1"/>
      <p:bldP spid="23588" grpId="0" animBg="1"/>
      <p:bldP spid="22547" grpId="0" animBg="1"/>
      <p:bldP spid="22548" grpId="0" animBg="1"/>
      <p:bldP spid="22549" grpId="0" animBg="1"/>
      <p:bldP spid="35" grpId="0" animBg="1"/>
      <p:bldP spid="36" grpId="0" animBg="1"/>
      <p:bldP spid="38" grpId="0" animBg="1"/>
      <p:bldP spid="45" grpId="0" animBg="1"/>
      <p:bldP spid="47" grpId="0" animBg="1"/>
      <p:bldP spid="52" grpId="0" animBg="1"/>
      <p:bldP spid="39" grpId="0" animBg="1"/>
      <p:bldP spid="40" grpId="0" animBg="1"/>
      <p:bldP spid="41" grpId="0" animBg="1"/>
      <p:bldP spid="42" grpId="0" animBg="1"/>
      <p:bldP spid="46" grpId="0" animBg="1"/>
      <p:bldP spid="4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7544" y="1916832"/>
            <a:ext cx="8136904" cy="3812882"/>
          </a:xfrm>
        </p:spPr>
        <p:txBody>
          <a:bodyPr>
            <a:noAutofit/>
          </a:bodyPr>
          <a:lstStyle/>
          <a:p>
            <a:pPr marL="0" indent="0">
              <a:spcBef>
                <a:spcPts val="0"/>
              </a:spcBef>
              <a:spcAft>
                <a:spcPts val="600"/>
              </a:spcAft>
              <a:buNone/>
            </a:pPr>
            <a:r>
              <a:rPr lang="en-GB" sz="2400" noProof="0" dirty="0" smtClean="0">
                <a:solidFill>
                  <a:schemeClr val="tx1">
                    <a:lumMod val="65000"/>
                    <a:lumOff val="35000"/>
                  </a:schemeClr>
                </a:solidFill>
              </a:rPr>
              <a:t>  </a:t>
            </a:r>
            <a:r>
              <a:rPr lang="en-GB" sz="2800" b="1" noProof="0" dirty="0" smtClean="0">
                <a:solidFill>
                  <a:schemeClr val="tx1">
                    <a:lumMod val="65000"/>
                    <a:lumOff val="35000"/>
                  </a:schemeClr>
                </a:solidFill>
              </a:rPr>
              <a:t>1. </a:t>
            </a:r>
            <a:r>
              <a:rPr lang="en-GB" sz="2800" b="1" dirty="0" smtClean="0">
                <a:solidFill>
                  <a:schemeClr val="tx1">
                    <a:lumMod val="65000"/>
                    <a:lumOff val="35000"/>
                  </a:schemeClr>
                </a:solidFill>
              </a:rPr>
              <a:t>Il </a:t>
            </a:r>
            <a:r>
              <a:rPr lang="en-GB" sz="2800" b="1" dirty="0" err="1" smtClean="0">
                <a:solidFill>
                  <a:schemeClr val="tx1">
                    <a:lumMod val="65000"/>
                    <a:lumOff val="35000"/>
                  </a:schemeClr>
                </a:solidFill>
              </a:rPr>
              <a:t>finanziamento</a:t>
            </a:r>
            <a:r>
              <a:rPr lang="en-GB" sz="2800" b="1" noProof="0" dirty="0" smtClean="0">
                <a:solidFill>
                  <a:schemeClr val="tx1">
                    <a:lumMod val="65000"/>
                    <a:lumOff val="35000"/>
                  </a:schemeClr>
                </a:solidFill>
              </a:rPr>
              <a:t> </a:t>
            </a:r>
            <a:r>
              <a:rPr lang="en-GB" sz="2800" b="1" dirty="0" err="1" smtClean="0">
                <a:solidFill>
                  <a:schemeClr val="tx1">
                    <a:lumMod val="65000"/>
                    <a:lumOff val="35000"/>
                  </a:schemeClr>
                </a:solidFill>
              </a:rPr>
              <a:t>nel</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sistema</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duale</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tedesco</a:t>
            </a:r>
            <a:endParaRPr lang="en-GB" sz="2800" b="1" noProof="0" dirty="0" smtClean="0">
              <a:solidFill>
                <a:schemeClr val="tx1">
                  <a:lumMod val="65000"/>
                  <a:lumOff val="35000"/>
                </a:schemeClr>
              </a:solidFill>
            </a:endParaRPr>
          </a:p>
          <a:p>
            <a:pPr marL="0" indent="0">
              <a:spcBef>
                <a:spcPts val="0"/>
              </a:spcBef>
              <a:spcAft>
                <a:spcPts val="600"/>
              </a:spcAft>
              <a:buNone/>
              <a:tabLst>
                <a:tab pos="361950" algn="l"/>
              </a:tabLst>
            </a:pPr>
            <a:r>
              <a:rPr lang="en-GB" sz="2800" dirty="0" smtClean="0">
                <a:solidFill>
                  <a:schemeClr val="tx1">
                    <a:lumMod val="65000"/>
                    <a:lumOff val="35000"/>
                  </a:schemeClr>
                </a:solidFill>
              </a:rPr>
              <a:t> </a:t>
            </a:r>
            <a:r>
              <a:rPr lang="en-GB" sz="2800" dirty="0">
                <a:solidFill>
                  <a:schemeClr val="tx1">
                    <a:lumMod val="65000"/>
                    <a:lumOff val="35000"/>
                  </a:schemeClr>
                </a:solidFill>
              </a:rPr>
              <a:t> </a:t>
            </a:r>
            <a:r>
              <a:rPr lang="en-GB" sz="2800" b="1" dirty="0" smtClean="0">
                <a:solidFill>
                  <a:schemeClr val="tx1">
                    <a:lumMod val="65000"/>
                    <a:lumOff val="35000"/>
                  </a:schemeClr>
                </a:solidFill>
              </a:rPr>
              <a:t>2. </a:t>
            </a:r>
            <a:r>
              <a:rPr lang="en-GB" sz="2800" b="1" dirty="0" err="1" smtClean="0">
                <a:solidFill>
                  <a:schemeClr val="tx1">
                    <a:lumMod val="65000"/>
                    <a:lumOff val="35000"/>
                  </a:schemeClr>
                </a:solidFill>
              </a:rPr>
              <a:t>Tipologie</a:t>
            </a:r>
            <a:r>
              <a:rPr lang="en-GB" sz="2800" b="1" dirty="0" smtClean="0">
                <a:solidFill>
                  <a:schemeClr val="tx1">
                    <a:lumMod val="65000"/>
                    <a:lumOff val="35000"/>
                  </a:schemeClr>
                </a:solidFill>
              </a:rPr>
              <a:t> di </a:t>
            </a:r>
            <a:r>
              <a:rPr lang="en-GB" sz="2800" b="1" dirty="0" err="1" smtClean="0">
                <a:solidFill>
                  <a:schemeClr val="tx1">
                    <a:lumMod val="65000"/>
                    <a:lumOff val="35000"/>
                  </a:schemeClr>
                </a:solidFill>
              </a:rPr>
              <a:t>costi</a:t>
            </a:r>
            <a:r>
              <a:rPr lang="en-GB" sz="2800" b="1" dirty="0" smtClean="0">
                <a:solidFill>
                  <a:schemeClr val="tx1">
                    <a:lumMod val="65000"/>
                    <a:lumOff val="35000"/>
                  </a:schemeClr>
                </a:solidFill>
              </a:rPr>
              <a:t> e </a:t>
            </a:r>
            <a:r>
              <a:rPr lang="en-GB" sz="2800" b="1" dirty="0" err="1" smtClean="0">
                <a:solidFill>
                  <a:schemeClr val="tx1">
                    <a:lumMod val="65000"/>
                    <a:lumOff val="35000"/>
                  </a:schemeClr>
                </a:solidFill>
              </a:rPr>
              <a:t>ricavi</a:t>
            </a:r>
            <a:r>
              <a:rPr lang="en-GB" sz="2800" b="1" dirty="0" smtClean="0">
                <a:solidFill>
                  <a:schemeClr val="tx1">
                    <a:lumMod val="65000"/>
                    <a:lumOff val="35000"/>
                  </a:schemeClr>
                </a:solidFill>
              </a:rPr>
              <a:t> in </a:t>
            </a:r>
            <a:r>
              <a:rPr lang="en-GB" sz="2800" b="1" dirty="0" err="1" smtClean="0">
                <a:solidFill>
                  <a:schemeClr val="tx1">
                    <a:lumMod val="65000"/>
                    <a:lumOff val="35000"/>
                  </a:schemeClr>
                </a:solidFill>
              </a:rPr>
              <a:t>sintesi</a:t>
            </a:r>
            <a:endParaRPr lang="en-GB" sz="2800" b="1" dirty="0" smtClean="0">
              <a:solidFill>
                <a:schemeClr val="tx1">
                  <a:lumMod val="65000"/>
                  <a:lumOff val="35000"/>
                </a:schemeClr>
              </a:solidFill>
            </a:endParaRPr>
          </a:p>
          <a:p>
            <a:pPr marL="0" indent="0">
              <a:spcBef>
                <a:spcPts val="0"/>
              </a:spcBef>
              <a:buNone/>
              <a:tabLst>
                <a:tab pos="361950" algn="l"/>
              </a:tabLst>
            </a:pPr>
            <a:r>
              <a:rPr lang="en-GB" sz="2800" dirty="0">
                <a:solidFill>
                  <a:schemeClr val="tx1">
                    <a:lumMod val="65000"/>
                    <a:lumOff val="35000"/>
                  </a:schemeClr>
                </a:solidFill>
              </a:rPr>
              <a:t> </a:t>
            </a:r>
            <a:r>
              <a:rPr lang="en-GB" sz="2800" dirty="0" smtClean="0">
                <a:solidFill>
                  <a:schemeClr val="tx1">
                    <a:lumMod val="65000"/>
                    <a:lumOff val="35000"/>
                  </a:schemeClr>
                </a:solidFill>
              </a:rPr>
              <a:t> </a:t>
            </a:r>
            <a:r>
              <a:rPr lang="en-GB" sz="2800" b="1" dirty="0" smtClean="0">
                <a:solidFill>
                  <a:schemeClr val="tx1">
                    <a:lumMod val="65000"/>
                    <a:lumOff val="35000"/>
                  </a:schemeClr>
                </a:solidFill>
              </a:rPr>
              <a:t>3. </a:t>
            </a:r>
            <a:r>
              <a:rPr lang="en-GB" sz="2800" b="1" dirty="0" err="1" smtClean="0">
                <a:solidFill>
                  <a:schemeClr val="tx1">
                    <a:lumMod val="65000"/>
                    <a:lumOff val="35000"/>
                  </a:schemeClr>
                </a:solidFill>
              </a:rPr>
              <a:t>Quanto</a:t>
            </a:r>
            <a:r>
              <a:rPr lang="en-GB" sz="2800" b="1" dirty="0" smtClean="0">
                <a:solidFill>
                  <a:schemeClr val="tx1">
                    <a:lumMod val="65000"/>
                    <a:lumOff val="35000"/>
                  </a:schemeClr>
                </a:solidFill>
              </a:rPr>
              <a:t> costa la </a:t>
            </a:r>
            <a:r>
              <a:rPr lang="en-GB" sz="2800" b="1" dirty="0" err="1" smtClean="0">
                <a:solidFill>
                  <a:schemeClr val="tx1">
                    <a:lumMod val="65000"/>
                    <a:lumOff val="35000"/>
                  </a:schemeClr>
                </a:solidFill>
              </a:rPr>
              <a:t>formazione</a:t>
            </a:r>
            <a:r>
              <a:rPr lang="en-GB" sz="2800" b="1" dirty="0" smtClean="0">
                <a:solidFill>
                  <a:schemeClr val="tx1">
                    <a:lumMod val="65000"/>
                    <a:lumOff val="35000"/>
                  </a:schemeClr>
                </a:solidFill>
              </a:rPr>
              <a:t>?</a:t>
            </a:r>
          </a:p>
          <a:p>
            <a:pPr marL="0" indent="0">
              <a:spcBef>
                <a:spcPts val="0"/>
              </a:spcBef>
              <a:spcAft>
                <a:spcPts val="600"/>
              </a:spcAft>
              <a:buNone/>
              <a:tabLst>
                <a:tab pos="539750" algn="l"/>
              </a:tabLst>
            </a:pP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Quali</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benefici</a:t>
            </a:r>
            <a:r>
              <a:rPr lang="en-GB" sz="2800" b="1" dirty="0" smtClean="0">
                <a:solidFill>
                  <a:schemeClr val="tx1">
                    <a:lumMod val="65000"/>
                    <a:lumOff val="35000"/>
                  </a:schemeClr>
                </a:solidFill>
              </a:rPr>
              <a:t> genera?</a:t>
            </a:r>
          </a:p>
          <a:p>
            <a:pPr marL="0" indent="0">
              <a:spcBef>
                <a:spcPts val="0"/>
              </a:spcBef>
              <a:spcAft>
                <a:spcPts val="600"/>
              </a:spcAft>
              <a:buNone/>
              <a:tabLst>
                <a:tab pos="273050" algn="l"/>
                <a:tab pos="360363" algn="l"/>
              </a:tabLst>
            </a:pPr>
            <a:r>
              <a:rPr lang="en-GB" sz="2800" dirty="0" smtClean="0">
                <a:solidFill>
                  <a:schemeClr val="tx1">
                    <a:lumMod val="65000"/>
                    <a:lumOff val="35000"/>
                  </a:schemeClr>
                </a:solidFill>
              </a:rPr>
              <a:t>  </a:t>
            </a:r>
            <a:r>
              <a:rPr lang="en-GB" sz="2800" b="1" dirty="0" smtClean="0">
                <a:solidFill>
                  <a:schemeClr val="tx1">
                    <a:lumMod val="65000"/>
                    <a:lumOff val="35000"/>
                  </a:schemeClr>
                </a:solidFill>
              </a:rPr>
              <a:t>4. </a:t>
            </a:r>
            <a:r>
              <a:rPr lang="en-GB" sz="2800" b="1" dirty="0" err="1" smtClean="0">
                <a:solidFill>
                  <a:schemeClr val="tx1">
                    <a:lumMod val="65000"/>
                    <a:lumOff val="35000"/>
                  </a:schemeClr>
                </a:solidFill>
              </a:rPr>
              <a:t>Nuove</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assuzioni</a:t>
            </a:r>
            <a:r>
              <a:rPr lang="en-GB" sz="2800" b="1" dirty="0" smtClean="0">
                <a:solidFill>
                  <a:schemeClr val="tx1">
                    <a:lumMod val="65000"/>
                    <a:lumOff val="35000"/>
                  </a:schemeClr>
                </a:solidFill>
              </a:rPr>
              <a:t> o fare </a:t>
            </a:r>
            <a:r>
              <a:rPr lang="en-GB" sz="2800" b="1" dirty="0" err="1" smtClean="0">
                <a:solidFill>
                  <a:schemeClr val="tx1">
                    <a:lumMod val="65000"/>
                    <a:lumOff val="35000"/>
                  </a:schemeClr>
                </a:solidFill>
              </a:rPr>
              <a:t>formazione</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cosa</a:t>
            </a:r>
            <a:r>
              <a:rPr lang="en-GB" sz="2800" b="1" dirty="0" smtClean="0">
                <a:solidFill>
                  <a:schemeClr val="tx1">
                    <a:lumMod val="65000"/>
                    <a:lumOff val="35000"/>
                  </a:schemeClr>
                </a:solidFill>
              </a:rPr>
              <a:t> costa 	   </a:t>
            </a:r>
            <a:r>
              <a:rPr lang="en-GB" sz="2800" b="1" dirty="0" err="1" smtClean="0">
                <a:solidFill>
                  <a:schemeClr val="tx1">
                    <a:lumMod val="65000"/>
                    <a:lumOff val="35000"/>
                  </a:schemeClr>
                </a:solidFill>
              </a:rPr>
              <a:t>meno</a:t>
            </a:r>
            <a:r>
              <a:rPr lang="en-GB" sz="2800" b="1" dirty="0" smtClean="0">
                <a:solidFill>
                  <a:schemeClr val="tx1">
                    <a:lumMod val="65000"/>
                    <a:lumOff val="35000"/>
                  </a:schemeClr>
                </a:solidFill>
              </a:rPr>
              <a:t>?</a:t>
            </a:r>
          </a:p>
          <a:p>
            <a:pPr marL="0" indent="0">
              <a:spcBef>
                <a:spcPts val="0"/>
              </a:spcBef>
              <a:spcAft>
                <a:spcPts val="1200"/>
              </a:spcAft>
              <a:buNone/>
              <a:tabLst>
                <a:tab pos="273050" algn="l"/>
                <a:tab pos="360363" algn="l"/>
              </a:tabLst>
            </a:pPr>
            <a:r>
              <a:rPr lang="en-GB" sz="2800" b="1" dirty="0" smtClean="0">
                <a:solidFill>
                  <a:schemeClr val="tx1">
                    <a:lumMod val="65000"/>
                    <a:lumOff val="35000"/>
                  </a:schemeClr>
                </a:solidFill>
              </a:rPr>
              <a:t>  5. </a:t>
            </a:r>
            <a:r>
              <a:rPr lang="en-GB" sz="2800" b="1" dirty="0" err="1" smtClean="0">
                <a:solidFill>
                  <a:schemeClr val="tx1">
                    <a:lumMod val="65000"/>
                    <a:lumOff val="35000"/>
                  </a:schemeClr>
                </a:solidFill>
              </a:rPr>
              <a:t>Formazione</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duale</a:t>
            </a:r>
            <a:r>
              <a:rPr lang="en-GB" sz="2800" b="1" dirty="0" smtClean="0">
                <a:solidFill>
                  <a:schemeClr val="tx1">
                    <a:lumMod val="65000"/>
                    <a:lumOff val="35000"/>
                  </a:schemeClr>
                </a:solidFill>
              </a:rPr>
              <a:t> – un </a:t>
            </a:r>
            <a:r>
              <a:rPr lang="en-GB" sz="2800" b="1" dirty="0" err="1" smtClean="0">
                <a:solidFill>
                  <a:schemeClr val="tx1">
                    <a:lumMod val="65000"/>
                    <a:lumOff val="35000"/>
                  </a:schemeClr>
                </a:solidFill>
              </a:rPr>
              <a:t>modello</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che</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conviene</a:t>
            </a:r>
            <a:endParaRPr lang="en-GB" sz="2800" b="1" dirty="0" smtClean="0">
              <a:solidFill>
                <a:schemeClr val="tx1">
                  <a:lumMod val="65000"/>
                  <a:lumOff val="35000"/>
                </a:schemeClr>
              </a:solidFill>
            </a:endParaRPr>
          </a:p>
          <a:p>
            <a:pPr marL="0" indent="0">
              <a:spcBef>
                <a:spcPts val="0"/>
              </a:spcBef>
              <a:buNone/>
              <a:tabLst>
                <a:tab pos="84138" algn="l"/>
                <a:tab pos="355600" algn="l"/>
              </a:tabLst>
            </a:pPr>
            <a:r>
              <a:rPr lang="en-GB" sz="2000" b="1" dirty="0">
                <a:solidFill>
                  <a:schemeClr val="tx1">
                    <a:lumMod val="65000"/>
                    <a:lumOff val="35000"/>
                  </a:schemeClr>
                </a:solidFill>
              </a:rPr>
              <a:t>	</a:t>
            </a:r>
            <a:r>
              <a:rPr lang="en-GB" sz="1500" dirty="0" smtClean="0">
                <a:solidFill>
                  <a:schemeClr val="tx1">
                    <a:lumMod val="65000"/>
                    <a:lumOff val="35000"/>
                  </a:schemeClr>
                </a:solidFill>
              </a:rPr>
              <a:t>	</a:t>
            </a:r>
            <a:r>
              <a:rPr lang="en-GB" sz="1800" dirty="0" smtClean="0">
                <a:solidFill>
                  <a:schemeClr val="tx1">
                    <a:lumMod val="65000"/>
                    <a:lumOff val="35000"/>
                  </a:schemeClr>
                </a:solidFill>
              </a:rPr>
              <a:t>   </a:t>
            </a:r>
            <a:r>
              <a:rPr lang="en-GB" sz="2400" dirty="0" err="1" smtClean="0">
                <a:solidFill>
                  <a:schemeClr val="tx1">
                    <a:lumMod val="65000"/>
                    <a:lumOff val="35000"/>
                  </a:schemeClr>
                </a:solidFill>
              </a:rPr>
              <a:t>Allegato</a:t>
            </a:r>
            <a:r>
              <a:rPr lang="en-GB" sz="2400" dirty="0" smtClean="0">
                <a:solidFill>
                  <a:schemeClr val="tx1">
                    <a:lumMod val="65000"/>
                    <a:lumOff val="35000"/>
                  </a:schemeClr>
                </a:solidFill>
              </a:rPr>
              <a:t>: Regime </a:t>
            </a:r>
            <a:r>
              <a:rPr lang="en-GB" sz="2400" dirty="0" err="1" smtClean="0">
                <a:solidFill>
                  <a:schemeClr val="tx1">
                    <a:lumMod val="65000"/>
                    <a:lumOff val="35000"/>
                  </a:schemeClr>
                </a:solidFill>
              </a:rPr>
              <a:t>speciale</a:t>
            </a:r>
            <a:r>
              <a:rPr lang="en-GB" sz="2400" dirty="0" smtClean="0">
                <a:solidFill>
                  <a:schemeClr val="tx1">
                    <a:lumMod val="65000"/>
                    <a:lumOff val="35000"/>
                  </a:schemeClr>
                </a:solidFill>
              </a:rPr>
              <a:t> per </a:t>
            </a:r>
            <a:r>
              <a:rPr lang="en-GB" sz="2400" dirty="0" err="1" smtClean="0">
                <a:solidFill>
                  <a:schemeClr val="tx1">
                    <a:lumMod val="65000"/>
                    <a:lumOff val="35000"/>
                  </a:schemeClr>
                </a:solidFill>
              </a:rPr>
              <a:t>il</a:t>
            </a:r>
            <a:r>
              <a:rPr lang="en-GB" sz="2400" dirty="0" smtClean="0">
                <a:solidFill>
                  <a:schemeClr val="tx1">
                    <a:lumMod val="65000"/>
                    <a:lumOff val="35000"/>
                  </a:schemeClr>
                </a:solidFill>
              </a:rPr>
              <a:t> </a:t>
            </a:r>
            <a:r>
              <a:rPr lang="en-GB" sz="2400" dirty="0" err="1" smtClean="0">
                <a:solidFill>
                  <a:schemeClr val="tx1">
                    <a:lumMod val="65000"/>
                    <a:lumOff val="35000"/>
                  </a:schemeClr>
                </a:solidFill>
              </a:rPr>
              <a:t>settore</a:t>
            </a:r>
            <a:r>
              <a:rPr lang="en-GB" sz="2400" dirty="0" smtClean="0">
                <a:solidFill>
                  <a:schemeClr val="tx1">
                    <a:lumMod val="65000"/>
                    <a:lumOff val="35000"/>
                  </a:schemeClr>
                </a:solidFill>
              </a:rPr>
              <a:t> </a:t>
            </a:r>
            <a:r>
              <a:rPr lang="en-GB" sz="2400" dirty="0" err="1" smtClean="0">
                <a:solidFill>
                  <a:schemeClr val="tx1">
                    <a:lumMod val="65000"/>
                    <a:lumOff val="35000"/>
                  </a:schemeClr>
                </a:solidFill>
              </a:rPr>
              <a:t>edilizio</a:t>
            </a:r>
            <a:endParaRPr lang="en-GB" sz="2400" dirty="0">
              <a:solidFill>
                <a:schemeClr val="tx1">
                  <a:lumMod val="65000"/>
                  <a:lumOff val="35000"/>
                </a:schemeClr>
              </a:solidFill>
            </a:endParaRPr>
          </a:p>
          <a:p>
            <a:pPr marL="0" indent="0">
              <a:buNone/>
            </a:pPr>
            <a:endParaRPr lang="en-GB" sz="2000" noProof="0" dirty="0" smtClean="0">
              <a:solidFill>
                <a:schemeClr val="tx1">
                  <a:lumMod val="65000"/>
                  <a:lumOff val="35000"/>
                </a:schemeClr>
              </a:solidFill>
            </a:endParaRPr>
          </a:p>
        </p:txBody>
      </p:sp>
      <p:sp>
        <p:nvSpPr>
          <p:cNvPr id="4" name="Textfeld 3"/>
          <p:cNvSpPr txBox="1"/>
          <p:nvPr/>
        </p:nvSpPr>
        <p:spPr>
          <a:xfrm>
            <a:off x="-7937" y="61768"/>
            <a:ext cx="5598208" cy="430887"/>
          </a:xfrm>
          <a:prstGeom prst="rect">
            <a:avLst/>
          </a:prstGeom>
          <a:noFill/>
        </p:spPr>
        <p:txBody>
          <a:bodyPr wrap="square" rtlCol="0">
            <a:spAutoFit/>
          </a:bodyPr>
          <a:lstStyle/>
          <a:p>
            <a:r>
              <a:rPr lang="de-DE" sz="2200" b="1" dirty="0" err="1" smtClean="0">
                <a:solidFill>
                  <a:schemeClr val="bg1"/>
                </a:solidFill>
              </a:rPr>
              <a:t>Contenuto</a:t>
            </a:r>
            <a:endParaRPr lang="de-DE" sz="2200" b="1" dirty="0">
              <a:solidFill>
                <a:schemeClr val="tx1">
                  <a:lumMod val="75000"/>
                  <a:lumOff val="25000"/>
                </a:schemeClr>
              </a:solidFill>
            </a:endParaRPr>
          </a:p>
        </p:txBody>
      </p:sp>
    </p:spTree>
    <p:extLst>
      <p:ext uri="{BB962C8B-B14F-4D97-AF65-F5344CB8AC3E}">
        <p14:creationId xmlns:p14="http://schemas.microsoft.com/office/powerpoint/2010/main" val="42580672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2"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0" y="45352"/>
            <a:ext cx="5684121" cy="430887"/>
          </a:xfrm>
          <a:prstGeom prst="rect">
            <a:avLst/>
          </a:prstGeom>
          <a:noFill/>
        </p:spPr>
        <p:txBody>
          <a:bodyPr wrap="square" rtlCol="0">
            <a:spAutoFit/>
          </a:bodyPr>
          <a:lstStyle/>
          <a:p>
            <a:r>
              <a:rPr lang="de-DE" sz="2200" b="1" dirty="0" smtClean="0">
                <a:solidFill>
                  <a:schemeClr val="bg1"/>
                </a:solidFill>
              </a:rPr>
              <a:t>5.b </a:t>
            </a:r>
            <a:r>
              <a:rPr lang="en-GB" sz="2200" b="1" dirty="0" err="1" smtClean="0">
                <a:solidFill>
                  <a:schemeClr val="bg1"/>
                </a:solidFill>
              </a:rPr>
              <a:t>Ponderazione</a:t>
            </a:r>
            <a:r>
              <a:rPr lang="en-GB" sz="2200" b="1" dirty="0" smtClean="0">
                <a:solidFill>
                  <a:schemeClr val="bg1"/>
                </a:solidFill>
              </a:rPr>
              <a:t> di </a:t>
            </a:r>
            <a:r>
              <a:rPr lang="en-GB" sz="2200" b="1" dirty="0" err="1" smtClean="0">
                <a:solidFill>
                  <a:schemeClr val="bg1"/>
                </a:solidFill>
              </a:rPr>
              <a:t>costi</a:t>
            </a:r>
            <a:r>
              <a:rPr lang="en-GB" sz="2200" b="1" dirty="0" smtClean="0">
                <a:solidFill>
                  <a:schemeClr val="bg1"/>
                </a:solidFill>
              </a:rPr>
              <a:t> e </a:t>
            </a:r>
            <a:r>
              <a:rPr lang="en-GB" sz="2200" b="1" dirty="0" err="1" smtClean="0">
                <a:solidFill>
                  <a:schemeClr val="bg1"/>
                </a:solidFill>
              </a:rPr>
              <a:t>benefici</a:t>
            </a:r>
            <a:endParaRPr lang="de-DE" sz="2200" b="1" dirty="0">
              <a:solidFill>
                <a:schemeClr val="tx1">
                  <a:lumMod val="75000"/>
                  <a:lumOff val="25000"/>
                </a:schemeClr>
              </a:solidFill>
            </a:endParaRPr>
          </a:p>
        </p:txBody>
      </p:sp>
      <p:pic>
        <p:nvPicPr>
          <p:cNvPr id="8" name="Grafik 7"/>
          <p:cNvPicPr>
            <a:picLocks noChangeAspect="1"/>
          </p:cNvPicPr>
          <p:nvPr/>
        </p:nvPicPr>
        <p:blipFill>
          <a:blip r:embed="rId3"/>
          <a:stretch>
            <a:fillRect/>
          </a:stretch>
        </p:blipFill>
        <p:spPr>
          <a:xfrm>
            <a:off x="3173688" y="2696300"/>
            <a:ext cx="1761898" cy="1176630"/>
          </a:xfrm>
          <a:prstGeom prst="rect">
            <a:avLst/>
          </a:prstGeom>
        </p:spPr>
      </p:pic>
      <p:pic>
        <p:nvPicPr>
          <p:cNvPr id="11" name="Grafik 10"/>
          <p:cNvPicPr>
            <a:picLocks noChangeAspect="1"/>
          </p:cNvPicPr>
          <p:nvPr/>
        </p:nvPicPr>
        <p:blipFill>
          <a:blip r:embed="rId3"/>
          <a:stretch>
            <a:fillRect/>
          </a:stretch>
        </p:blipFill>
        <p:spPr>
          <a:xfrm>
            <a:off x="3190541" y="2708551"/>
            <a:ext cx="1761898" cy="1176630"/>
          </a:xfrm>
          <a:prstGeom prst="rect">
            <a:avLst/>
          </a:prstGeom>
        </p:spPr>
      </p:pic>
      <p:sp>
        <p:nvSpPr>
          <p:cNvPr id="13" name="Textfeld 12"/>
          <p:cNvSpPr txBox="1"/>
          <p:nvPr/>
        </p:nvSpPr>
        <p:spPr>
          <a:xfrm>
            <a:off x="862225" y="3793756"/>
            <a:ext cx="1278705" cy="523220"/>
          </a:xfrm>
          <a:prstGeom prst="rect">
            <a:avLst/>
          </a:prstGeom>
          <a:noFill/>
        </p:spPr>
        <p:txBody>
          <a:bodyPr wrap="square" rtlCol="0">
            <a:spAutoFit/>
          </a:bodyPr>
          <a:lstStyle/>
          <a:p>
            <a:r>
              <a:rPr lang="de-DE" sz="2800" b="1" dirty="0" smtClean="0">
                <a:solidFill>
                  <a:schemeClr val="bg1"/>
                </a:solidFill>
              </a:rPr>
              <a:t>Kosten</a:t>
            </a:r>
            <a:endParaRPr lang="de-DE" sz="2800" b="1" dirty="0">
              <a:solidFill>
                <a:schemeClr val="bg1"/>
              </a:solidFill>
            </a:endParaRPr>
          </a:p>
        </p:txBody>
      </p:sp>
      <p:graphicFrame>
        <p:nvGraphicFramePr>
          <p:cNvPr id="2" name="Diagramm 1"/>
          <p:cNvGraphicFramePr/>
          <p:nvPr>
            <p:extLst>
              <p:ext uri="{D42A27DB-BD31-4B8C-83A1-F6EECF244321}">
                <p14:modId xmlns:p14="http://schemas.microsoft.com/office/powerpoint/2010/main" val="1302766808"/>
              </p:ext>
            </p:extLst>
          </p:nvPr>
        </p:nvGraphicFramePr>
        <p:xfrm>
          <a:off x="742270" y="1267840"/>
          <a:ext cx="7344816" cy="46085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Abgerundetes Rechteck 3"/>
          <p:cNvSpPr/>
          <p:nvPr/>
        </p:nvSpPr>
        <p:spPr>
          <a:xfrm>
            <a:off x="2398924" y="2336112"/>
            <a:ext cx="1727722" cy="734740"/>
          </a:xfrm>
          <a:prstGeom prst="roundRect">
            <a:avLst/>
          </a:prstGeom>
          <a:solidFill>
            <a:schemeClr val="accent6">
              <a:lumMod val="20000"/>
              <a:lumOff val="8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smtClean="0">
                <a:solidFill>
                  <a:schemeClr val="accent5">
                    <a:lumMod val="50000"/>
                  </a:schemeClr>
                </a:solidFill>
              </a:rPr>
              <a:t>Altri</a:t>
            </a:r>
            <a:r>
              <a:rPr lang="de-DE" dirty="0" smtClean="0">
                <a:solidFill>
                  <a:schemeClr val="accent5">
                    <a:lumMod val="50000"/>
                  </a:schemeClr>
                </a:solidFill>
              </a:rPr>
              <a:t> </a:t>
            </a:r>
            <a:r>
              <a:rPr lang="de-DE" dirty="0" err="1" smtClean="0">
                <a:solidFill>
                  <a:schemeClr val="accent5">
                    <a:lumMod val="50000"/>
                  </a:schemeClr>
                </a:solidFill>
              </a:rPr>
              <a:t>costi</a:t>
            </a:r>
            <a:r>
              <a:rPr lang="de-DE" dirty="0" smtClean="0">
                <a:solidFill>
                  <a:schemeClr val="accent5">
                    <a:lumMod val="50000"/>
                  </a:schemeClr>
                </a:solidFill>
              </a:rPr>
              <a:t/>
            </a:r>
            <a:br>
              <a:rPr lang="de-DE" dirty="0" smtClean="0">
                <a:solidFill>
                  <a:schemeClr val="accent5">
                    <a:lumMod val="50000"/>
                  </a:schemeClr>
                </a:solidFill>
              </a:rPr>
            </a:br>
            <a:r>
              <a:rPr lang="de-DE" dirty="0" smtClean="0">
                <a:solidFill>
                  <a:schemeClr val="accent5">
                    <a:lumMod val="50000"/>
                  </a:schemeClr>
                </a:solidFill>
              </a:rPr>
              <a:t>~ 10 %</a:t>
            </a:r>
            <a:endParaRPr lang="de-DE" dirty="0">
              <a:solidFill>
                <a:schemeClr val="accent5">
                  <a:lumMod val="50000"/>
                </a:schemeClr>
              </a:solidFill>
            </a:endParaRPr>
          </a:p>
        </p:txBody>
      </p:sp>
      <p:grpSp>
        <p:nvGrpSpPr>
          <p:cNvPr id="31" name="Gruppieren 30"/>
          <p:cNvGrpSpPr/>
          <p:nvPr/>
        </p:nvGrpSpPr>
        <p:grpSpPr>
          <a:xfrm rot="190518">
            <a:off x="5886406" y="1796359"/>
            <a:ext cx="1567202" cy="869332"/>
            <a:chOff x="3900790" y="-31940"/>
            <a:chExt cx="1836795" cy="1057870"/>
          </a:xfrm>
        </p:grpSpPr>
        <p:sp>
          <p:nvSpPr>
            <p:cNvPr id="34" name="Abgerundetes Rechteck 33"/>
            <p:cNvSpPr/>
            <p:nvPr/>
          </p:nvSpPr>
          <p:spPr>
            <a:xfrm rot="243122">
              <a:off x="3900790" y="-31940"/>
              <a:ext cx="1836795" cy="1057870"/>
            </a:xfrm>
            <a:prstGeom prst="roundRect">
              <a:avLst>
                <a:gd name="adj" fmla="val 10000"/>
              </a:avLst>
            </a:prstGeom>
            <a:solidFill>
              <a:srgbClr val="FEFEBC">
                <a:alpha val="89804"/>
              </a:srgbClr>
            </a:solidFill>
            <a:ln>
              <a:solidFill>
                <a:srgbClr val="FFC000">
                  <a:alpha val="90000"/>
                </a:srgb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35" name="Abgerundetes Rechteck 4"/>
            <p:cNvSpPr txBox="1"/>
            <p:nvPr/>
          </p:nvSpPr>
          <p:spPr>
            <a:xfrm rot="243122">
              <a:off x="4062996" y="73115"/>
              <a:ext cx="1478236" cy="74485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dirty="0" err="1" smtClean="0">
                  <a:solidFill>
                    <a:schemeClr val="accent6">
                      <a:lumMod val="75000"/>
                    </a:schemeClr>
                  </a:solidFill>
                </a:rPr>
                <a:t>Possibilità</a:t>
              </a:r>
              <a:r>
                <a:rPr lang="de-DE" dirty="0" smtClean="0">
                  <a:solidFill>
                    <a:schemeClr val="accent6">
                      <a:lumMod val="75000"/>
                    </a:schemeClr>
                  </a:solidFill>
                </a:rPr>
                <a:t> di </a:t>
              </a:r>
              <a:r>
                <a:rPr lang="de-DE" dirty="0" err="1" smtClean="0">
                  <a:solidFill>
                    <a:schemeClr val="accent6">
                      <a:lumMod val="75000"/>
                    </a:schemeClr>
                  </a:solidFill>
                </a:rPr>
                <a:t>selezione</a:t>
              </a:r>
              <a:endParaRPr lang="de-DE" sz="1800" kern="1200" dirty="0">
                <a:solidFill>
                  <a:schemeClr val="accent6">
                    <a:lumMod val="75000"/>
                  </a:schemeClr>
                </a:solidFill>
              </a:endParaRPr>
            </a:p>
          </p:txBody>
        </p:sp>
      </p:grpSp>
      <p:sp>
        <p:nvSpPr>
          <p:cNvPr id="43" name="Abgerundetes Rechteck 42"/>
          <p:cNvSpPr/>
          <p:nvPr/>
        </p:nvSpPr>
        <p:spPr>
          <a:xfrm rot="312577">
            <a:off x="6536147" y="2739913"/>
            <a:ext cx="1491345" cy="1242141"/>
          </a:xfrm>
          <a:prstGeom prst="roundRect">
            <a:avLst>
              <a:gd name="adj" fmla="val 10000"/>
            </a:avLst>
          </a:prstGeom>
          <a:solidFill>
            <a:srgbClr val="FEFEBC">
              <a:alpha val="89804"/>
            </a:srgbClr>
          </a:solidFill>
          <a:ln>
            <a:solidFill>
              <a:srgbClr val="FFC000">
                <a:alpha val="90000"/>
              </a:srgb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pPr algn="ctr"/>
            <a:r>
              <a:rPr lang="de-DE" dirty="0" err="1" smtClean="0">
                <a:solidFill>
                  <a:schemeClr val="accent6">
                    <a:lumMod val="75000"/>
                  </a:schemeClr>
                </a:solidFill>
              </a:rPr>
              <a:t>Prevenzione</a:t>
            </a:r>
            <a:r>
              <a:rPr lang="de-DE" dirty="0" smtClean="0">
                <a:solidFill>
                  <a:schemeClr val="accent6">
                    <a:lumMod val="75000"/>
                  </a:schemeClr>
                </a:solidFill>
              </a:rPr>
              <a:t> </a:t>
            </a:r>
            <a:r>
              <a:rPr lang="de-DE" dirty="0" err="1" smtClean="0">
                <a:solidFill>
                  <a:schemeClr val="accent6">
                    <a:lumMod val="75000"/>
                  </a:schemeClr>
                </a:solidFill>
              </a:rPr>
              <a:t>carenze</a:t>
            </a:r>
            <a:r>
              <a:rPr lang="de-DE" dirty="0" smtClean="0">
                <a:solidFill>
                  <a:schemeClr val="accent6">
                    <a:lumMod val="75000"/>
                  </a:schemeClr>
                </a:solidFill>
              </a:rPr>
              <a:t> di personale </a:t>
            </a:r>
            <a:r>
              <a:rPr lang="de-DE" dirty="0" err="1" smtClean="0">
                <a:solidFill>
                  <a:schemeClr val="accent6">
                    <a:lumMod val="75000"/>
                  </a:schemeClr>
                </a:solidFill>
              </a:rPr>
              <a:t>specializzato</a:t>
            </a:r>
            <a:endParaRPr lang="de-DE" dirty="0">
              <a:solidFill>
                <a:schemeClr val="accent6">
                  <a:lumMod val="75000"/>
                </a:schemeClr>
              </a:solidFill>
            </a:endParaRPr>
          </a:p>
        </p:txBody>
      </p:sp>
      <p:grpSp>
        <p:nvGrpSpPr>
          <p:cNvPr id="48" name="Gruppieren 47"/>
          <p:cNvGrpSpPr/>
          <p:nvPr/>
        </p:nvGrpSpPr>
        <p:grpSpPr>
          <a:xfrm rot="190518">
            <a:off x="6299914" y="1159275"/>
            <a:ext cx="1687924" cy="687591"/>
            <a:chOff x="3900790" y="-31940"/>
            <a:chExt cx="1836795" cy="1057870"/>
          </a:xfrm>
        </p:grpSpPr>
        <p:sp>
          <p:nvSpPr>
            <p:cNvPr id="49" name="Abgerundetes Rechteck 48"/>
            <p:cNvSpPr/>
            <p:nvPr/>
          </p:nvSpPr>
          <p:spPr>
            <a:xfrm rot="243122">
              <a:off x="3900790" y="-31940"/>
              <a:ext cx="1836795" cy="1057870"/>
            </a:xfrm>
            <a:prstGeom prst="roundRect">
              <a:avLst>
                <a:gd name="adj" fmla="val 10000"/>
              </a:avLst>
            </a:prstGeom>
            <a:solidFill>
              <a:srgbClr val="FEFEBC">
                <a:alpha val="89804"/>
              </a:srgbClr>
            </a:solidFill>
            <a:ln>
              <a:solidFill>
                <a:srgbClr val="FFC000">
                  <a:alpha val="90000"/>
                </a:srgb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50" name="Abgerundetes Rechteck 4"/>
            <p:cNvSpPr txBox="1"/>
            <p:nvPr/>
          </p:nvSpPr>
          <p:spPr>
            <a:xfrm rot="243122">
              <a:off x="4062996" y="73115"/>
              <a:ext cx="1478236" cy="74485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dirty="0" err="1" smtClean="0">
                  <a:solidFill>
                    <a:schemeClr val="accent6">
                      <a:lumMod val="75000"/>
                    </a:schemeClr>
                  </a:solidFill>
                </a:rPr>
                <a:t>Guadagno</a:t>
              </a:r>
              <a:r>
                <a:rPr lang="de-DE" dirty="0" smtClean="0">
                  <a:solidFill>
                    <a:schemeClr val="accent6">
                      <a:lumMod val="75000"/>
                    </a:schemeClr>
                  </a:solidFill>
                </a:rPr>
                <a:t> </a:t>
              </a:r>
              <a:r>
                <a:rPr lang="de-DE" dirty="0" err="1" smtClean="0">
                  <a:solidFill>
                    <a:schemeClr val="accent6">
                      <a:lumMod val="75000"/>
                    </a:schemeClr>
                  </a:solidFill>
                </a:rPr>
                <a:t>d’immagine</a:t>
              </a:r>
              <a:endParaRPr lang="de-DE" sz="1800" kern="1200" dirty="0">
                <a:solidFill>
                  <a:schemeClr val="accent6">
                    <a:lumMod val="75000"/>
                  </a:schemeClr>
                </a:solidFill>
              </a:endParaRPr>
            </a:p>
          </p:txBody>
        </p:sp>
      </p:grpSp>
      <p:sp>
        <p:nvSpPr>
          <p:cNvPr id="6" name="Rechteck 5"/>
          <p:cNvSpPr/>
          <p:nvPr/>
        </p:nvSpPr>
        <p:spPr>
          <a:xfrm>
            <a:off x="756302" y="5889428"/>
            <a:ext cx="2434239" cy="451196"/>
          </a:xfrm>
          <a:prstGeom prst="rect">
            <a:avLst/>
          </a:prstGeom>
          <a:solidFill>
            <a:schemeClr val="accent6">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err="1" smtClean="0">
                <a:solidFill>
                  <a:srgbClr val="C00000"/>
                </a:solidFill>
              </a:rPr>
              <a:t>Costi</a:t>
            </a:r>
            <a:endParaRPr lang="de-DE" sz="2800" dirty="0">
              <a:solidFill>
                <a:srgbClr val="C00000"/>
              </a:solidFill>
            </a:endParaRPr>
          </a:p>
        </p:txBody>
      </p:sp>
      <p:sp>
        <p:nvSpPr>
          <p:cNvPr id="7" name="Rechteck 6"/>
          <p:cNvSpPr/>
          <p:nvPr/>
        </p:nvSpPr>
        <p:spPr>
          <a:xfrm>
            <a:off x="5684121" y="5889428"/>
            <a:ext cx="2384272" cy="451196"/>
          </a:xfrm>
          <a:prstGeom prst="rect">
            <a:avLst/>
          </a:prstGeom>
          <a:solidFill>
            <a:schemeClr val="accent1">
              <a:lumMod val="20000"/>
              <a:lumOff val="8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err="1" smtClean="0">
                <a:solidFill>
                  <a:schemeClr val="accent1">
                    <a:lumMod val="50000"/>
                  </a:schemeClr>
                </a:solidFill>
              </a:rPr>
              <a:t>Benefici</a:t>
            </a:r>
            <a:endParaRPr lang="de-DE" sz="2800" dirty="0">
              <a:solidFill>
                <a:schemeClr val="accent1">
                  <a:lumMod val="50000"/>
                </a:schemeClr>
              </a:solidFill>
            </a:endParaRPr>
          </a:p>
        </p:txBody>
      </p:sp>
      <p:grpSp>
        <p:nvGrpSpPr>
          <p:cNvPr id="45" name="Gruppieren 44"/>
          <p:cNvGrpSpPr/>
          <p:nvPr/>
        </p:nvGrpSpPr>
        <p:grpSpPr>
          <a:xfrm rot="190518">
            <a:off x="6555562" y="4045501"/>
            <a:ext cx="1567809" cy="869332"/>
            <a:chOff x="3900078" y="-31940"/>
            <a:chExt cx="1837507" cy="1057870"/>
          </a:xfrm>
        </p:grpSpPr>
        <p:sp>
          <p:nvSpPr>
            <p:cNvPr id="46" name="Abgerundetes Rechteck 45"/>
            <p:cNvSpPr/>
            <p:nvPr/>
          </p:nvSpPr>
          <p:spPr>
            <a:xfrm rot="243122">
              <a:off x="3900790" y="-31940"/>
              <a:ext cx="1836795" cy="1057870"/>
            </a:xfrm>
            <a:prstGeom prst="roundRect">
              <a:avLst>
                <a:gd name="adj" fmla="val 10000"/>
              </a:avLst>
            </a:prstGeom>
            <a:solidFill>
              <a:srgbClr val="FEFEBC">
                <a:alpha val="89804"/>
              </a:srgbClr>
            </a:solidFill>
            <a:ln>
              <a:solidFill>
                <a:srgbClr val="FFC000">
                  <a:alpha val="90000"/>
                </a:srgb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47" name="Abgerundetes Rechteck 4"/>
            <p:cNvSpPr txBox="1"/>
            <p:nvPr/>
          </p:nvSpPr>
          <p:spPr>
            <a:xfrm rot="243122">
              <a:off x="3900078" y="107436"/>
              <a:ext cx="1792224" cy="848645"/>
            </a:xfrm>
            <a:prstGeom prst="rect">
              <a:avLst/>
            </a:prstGeom>
            <a:solidFill>
              <a:srgbClr val="FFFEBA"/>
            </a:solid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dirty="0" err="1" smtClean="0">
                  <a:solidFill>
                    <a:schemeClr val="accent6">
                      <a:lumMod val="75000"/>
                    </a:schemeClr>
                  </a:solidFill>
                </a:rPr>
                <a:t>Maggior</a:t>
              </a:r>
              <a:r>
                <a:rPr lang="de-DE" dirty="0" smtClean="0">
                  <a:solidFill>
                    <a:schemeClr val="accent6">
                      <a:lumMod val="75000"/>
                    </a:schemeClr>
                  </a:solidFill>
                </a:rPr>
                <a:t> </a:t>
              </a:r>
              <a:r>
                <a:rPr lang="de-DE" dirty="0" err="1" smtClean="0">
                  <a:solidFill>
                    <a:schemeClr val="accent6">
                      <a:lumMod val="75000"/>
                    </a:schemeClr>
                  </a:solidFill>
                </a:rPr>
                <a:t>attaccamento</a:t>
              </a:r>
              <a:r>
                <a:rPr lang="de-DE" dirty="0" smtClean="0">
                  <a:solidFill>
                    <a:schemeClr val="accent6">
                      <a:lumMod val="75000"/>
                    </a:schemeClr>
                  </a:solidFill>
                </a:rPr>
                <a:t> </a:t>
              </a:r>
              <a:r>
                <a:rPr lang="de-DE" dirty="0" err="1" smtClean="0">
                  <a:solidFill>
                    <a:schemeClr val="accent6">
                      <a:lumMod val="75000"/>
                    </a:schemeClr>
                  </a:solidFill>
                </a:rPr>
                <a:t>all</a:t>
              </a:r>
              <a:r>
                <a:rPr lang="de-DE" dirty="0" err="1" smtClean="0">
                  <a:solidFill>
                    <a:schemeClr val="accent6">
                      <a:lumMod val="75000"/>
                    </a:schemeClr>
                  </a:solidFill>
                  <a:latin typeface="Calibri"/>
                </a:rPr>
                <a:t>’azienda</a:t>
              </a:r>
              <a:endParaRPr lang="de-DE" sz="1800" kern="1200" dirty="0">
                <a:solidFill>
                  <a:schemeClr val="accent6">
                    <a:lumMod val="75000"/>
                  </a:schemeClr>
                </a:solidFill>
              </a:endParaRPr>
            </a:p>
          </p:txBody>
        </p:sp>
      </p:grpSp>
    </p:spTree>
    <p:extLst>
      <p:ext uri="{BB962C8B-B14F-4D97-AF65-F5344CB8AC3E}">
        <p14:creationId xmlns:p14="http://schemas.microsoft.com/office/powerpoint/2010/main" val="3366673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8637" y="61768"/>
            <a:ext cx="6060798" cy="430887"/>
          </a:xfrm>
          <a:prstGeom prst="rect">
            <a:avLst/>
          </a:prstGeom>
          <a:noFill/>
        </p:spPr>
        <p:txBody>
          <a:bodyPr wrap="square" rtlCol="0">
            <a:spAutoFit/>
          </a:bodyPr>
          <a:lstStyle/>
          <a:p>
            <a:r>
              <a:rPr lang="de-DE" sz="2200" b="1" dirty="0" smtClean="0">
                <a:solidFill>
                  <a:schemeClr val="bg1"/>
                </a:solidFill>
              </a:rPr>
              <a:t>5.c </a:t>
            </a:r>
            <a:r>
              <a:rPr lang="de-DE" sz="2200" b="1" dirty="0" err="1" smtClean="0">
                <a:solidFill>
                  <a:schemeClr val="bg1"/>
                </a:solidFill>
              </a:rPr>
              <a:t>Benefici</a:t>
            </a:r>
            <a:r>
              <a:rPr lang="de-DE" sz="2200" b="1" dirty="0" smtClean="0">
                <a:solidFill>
                  <a:schemeClr val="bg1"/>
                </a:solidFill>
              </a:rPr>
              <a:t> in </a:t>
            </a:r>
            <a:r>
              <a:rPr lang="de-DE" sz="2200" b="1" dirty="0" err="1" smtClean="0">
                <a:solidFill>
                  <a:schemeClr val="bg1"/>
                </a:solidFill>
              </a:rPr>
              <a:t>sintesi</a:t>
            </a:r>
            <a:endParaRPr lang="de-DE" sz="2200" b="1" dirty="0">
              <a:solidFill>
                <a:schemeClr val="tx1">
                  <a:lumMod val="75000"/>
                  <a:lumOff val="25000"/>
                </a:schemeClr>
              </a:solidFill>
            </a:endParaRPr>
          </a:p>
        </p:txBody>
      </p:sp>
      <p:sp>
        <p:nvSpPr>
          <p:cNvPr id="2" name="Explosion 2 1"/>
          <p:cNvSpPr/>
          <p:nvPr/>
        </p:nvSpPr>
        <p:spPr>
          <a:xfrm>
            <a:off x="-51611" y="625968"/>
            <a:ext cx="3759515" cy="3235079"/>
          </a:xfrm>
          <a:prstGeom prst="irregularSeal2">
            <a:avLst/>
          </a:prstGeom>
          <a:solidFill>
            <a:srgbClr val="D9F5DC"/>
          </a:solidFill>
          <a:ln>
            <a:solidFill>
              <a:srgbClr val="1B6F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err="1" smtClean="0">
                <a:solidFill>
                  <a:srgbClr val="1B6F47"/>
                </a:solidFill>
              </a:rPr>
              <a:t>Effetti</a:t>
            </a:r>
            <a:r>
              <a:rPr lang="de-DE" sz="2400" dirty="0" smtClean="0">
                <a:solidFill>
                  <a:srgbClr val="1B6F47"/>
                </a:solidFill>
              </a:rPr>
              <a:t> di </a:t>
            </a:r>
            <a:r>
              <a:rPr lang="de-DE" sz="2400" dirty="0" err="1" smtClean="0">
                <a:solidFill>
                  <a:srgbClr val="1B6F47"/>
                </a:solidFill>
              </a:rPr>
              <a:t>risparmio</a:t>
            </a:r>
            <a:r>
              <a:rPr lang="de-DE" sz="2400" dirty="0" smtClean="0">
                <a:solidFill>
                  <a:srgbClr val="1B6F47"/>
                </a:solidFill>
              </a:rPr>
              <a:t> </a:t>
            </a:r>
            <a:r>
              <a:rPr lang="de-DE" sz="2400" dirty="0" err="1" smtClean="0">
                <a:solidFill>
                  <a:srgbClr val="1B6F47"/>
                </a:solidFill>
              </a:rPr>
              <a:t>duraturi</a:t>
            </a:r>
            <a:endParaRPr lang="de-DE" sz="2400" dirty="0">
              <a:solidFill>
                <a:srgbClr val="1B6F47"/>
              </a:solidFill>
            </a:endParaRPr>
          </a:p>
        </p:txBody>
      </p:sp>
      <p:sp>
        <p:nvSpPr>
          <p:cNvPr id="5" name="Explosion 1 4"/>
          <p:cNvSpPr/>
          <p:nvPr/>
        </p:nvSpPr>
        <p:spPr>
          <a:xfrm>
            <a:off x="2339752" y="3632522"/>
            <a:ext cx="2592288" cy="2077158"/>
          </a:xfrm>
          <a:prstGeom prst="irregularSeal1">
            <a:avLst/>
          </a:prstGeom>
          <a:solidFill>
            <a:srgbClr val="FFFEBA"/>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a:solidFill>
                  <a:schemeClr val="accent6">
                    <a:lumMod val="75000"/>
                  </a:schemeClr>
                </a:solidFill>
              </a:rPr>
              <a:t>G</a:t>
            </a:r>
            <a:r>
              <a:rPr lang="de-DE" dirty="0" err="1" smtClean="0">
                <a:solidFill>
                  <a:schemeClr val="accent6">
                    <a:lumMod val="75000"/>
                  </a:schemeClr>
                </a:solidFill>
              </a:rPr>
              <a:t>estione</a:t>
            </a:r>
            <a:r>
              <a:rPr lang="de-DE" dirty="0" smtClean="0">
                <a:solidFill>
                  <a:schemeClr val="accent6">
                    <a:lumMod val="75000"/>
                  </a:schemeClr>
                </a:solidFill>
              </a:rPr>
              <a:t> </a:t>
            </a:r>
            <a:r>
              <a:rPr lang="de-DE" dirty="0" err="1" smtClean="0">
                <a:solidFill>
                  <a:schemeClr val="accent6">
                    <a:lumMod val="75000"/>
                  </a:schemeClr>
                </a:solidFill>
              </a:rPr>
              <a:t>flessibile</a:t>
            </a:r>
            <a:r>
              <a:rPr lang="de-DE" dirty="0" smtClean="0">
                <a:solidFill>
                  <a:schemeClr val="accent6">
                    <a:lumMod val="75000"/>
                  </a:schemeClr>
                </a:solidFill>
              </a:rPr>
              <a:t> delle </a:t>
            </a:r>
            <a:r>
              <a:rPr lang="de-DE" dirty="0" err="1" smtClean="0">
                <a:solidFill>
                  <a:schemeClr val="accent6">
                    <a:lumMod val="75000"/>
                  </a:schemeClr>
                </a:solidFill>
              </a:rPr>
              <a:t>assenze</a:t>
            </a:r>
            <a:endParaRPr lang="de-DE" dirty="0">
              <a:solidFill>
                <a:schemeClr val="accent6">
                  <a:lumMod val="75000"/>
                </a:schemeClr>
              </a:solidFill>
            </a:endParaRPr>
          </a:p>
        </p:txBody>
      </p:sp>
      <p:sp>
        <p:nvSpPr>
          <p:cNvPr id="6" name="Explosion 1 5"/>
          <p:cNvSpPr/>
          <p:nvPr/>
        </p:nvSpPr>
        <p:spPr>
          <a:xfrm>
            <a:off x="3507705" y="1682540"/>
            <a:ext cx="2232249" cy="2138638"/>
          </a:xfrm>
          <a:prstGeom prst="irregularSeal1">
            <a:avLst/>
          </a:prstGeom>
          <a:solidFill>
            <a:srgbClr val="FFFEBA"/>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accent6">
                    <a:lumMod val="75000"/>
                  </a:schemeClr>
                </a:solidFill>
              </a:rPr>
              <a:t>Know-how </a:t>
            </a:r>
            <a:r>
              <a:rPr lang="de-DE" dirty="0" err="1" smtClean="0">
                <a:solidFill>
                  <a:schemeClr val="accent6">
                    <a:lumMod val="75000"/>
                  </a:schemeClr>
                </a:solidFill>
              </a:rPr>
              <a:t>su</a:t>
            </a:r>
            <a:r>
              <a:rPr lang="de-DE" dirty="0" smtClean="0">
                <a:solidFill>
                  <a:schemeClr val="accent6">
                    <a:lumMod val="75000"/>
                  </a:schemeClr>
                </a:solidFill>
              </a:rPr>
              <a:t> </a:t>
            </a:r>
            <a:r>
              <a:rPr lang="de-DE" dirty="0" err="1" smtClean="0">
                <a:solidFill>
                  <a:schemeClr val="accent6">
                    <a:lumMod val="75000"/>
                  </a:schemeClr>
                </a:solidFill>
              </a:rPr>
              <a:t>misura</a:t>
            </a:r>
            <a:endParaRPr lang="de-DE" dirty="0">
              <a:solidFill>
                <a:schemeClr val="accent6">
                  <a:lumMod val="75000"/>
                </a:schemeClr>
              </a:solidFill>
            </a:endParaRPr>
          </a:p>
        </p:txBody>
      </p:sp>
      <p:sp>
        <p:nvSpPr>
          <p:cNvPr id="7" name="Explosion 1 6"/>
          <p:cNvSpPr/>
          <p:nvPr/>
        </p:nvSpPr>
        <p:spPr>
          <a:xfrm>
            <a:off x="5270038" y="573337"/>
            <a:ext cx="2664296" cy="1944216"/>
          </a:xfrm>
          <a:prstGeom prst="irregularSeal1">
            <a:avLst/>
          </a:prstGeom>
          <a:solidFill>
            <a:srgbClr val="FFFEBA"/>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smtClean="0">
                <a:solidFill>
                  <a:schemeClr val="accent6">
                    <a:lumMod val="75000"/>
                  </a:schemeClr>
                </a:solidFill>
              </a:rPr>
              <a:t>Fedeltà</a:t>
            </a:r>
            <a:r>
              <a:rPr lang="de-DE" dirty="0" smtClean="0">
                <a:solidFill>
                  <a:schemeClr val="accent6">
                    <a:lumMod val="75000"/>
                  </a:schemeClr>
                </a:solidFill>
              </a:rPr>
              <a:t> </a:t>
            </a:r>
            <a:r>
              <a:rPr lang="de-DE" dirty="0" err="1" smtClean="0">
                <a:solidFill>
                  <a:schemeClr val="accent6">
                    <a:lumMod val="75000"/>
                  </a:schemeClr>
                </a:solidFill>
              </a:rPr>
              <a:t>all’azienda</a:t>
            </a:r>
            <a:endParaRPr lang="de-DE" dirty="0">
              <a:solidFill>
                <a:schemeClr val="accent6">
                  <a:lumMod val="75000"/>
                </a:schemeClr>
              </a:solidFill>
            </a:endParaRPr>
          </a:p>
        </p:txBody>
      </p:sp>
      <p:sp>
        <p:nvSpPr>
          <p:cNvPr id="8" name="Explosion 1 7"/>
          <p:cNvSpPr/>
          <p:nvPr/>
        </p:nvSpPr>
        <p:spPr>
          <a:xfrm>
            <a:off x="251520" y="4530221"/>
            <a:ext cx="2304255" cy="2014629"/>
          </a:xfrm>
          <a:prstGeom prst="irregularSeal1">
            <a:avLst/>
          </a:prstGeom>
          <a:solidFill>
            <a:srgbClr val="FFFEBA"/>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smtClean="0">
                <a:solidFill>
                  <a:schemeClr val="accent6">
                    <a:lumMod val="75000"/>
                  </a:schemeClr>
                </a:solidFill>
              </a:rPr>
              <a:t>Guadagno</a:t>
            </a:r>
            <a:r>
              <a:rPr lang="de-DE" dirty="0" smtClean="0">
                <a:solidFill>
                  <a:schemeClr val="accent6">
                    <a:lumMod val="75000"/>
                  </a:schemeClr>
                </a:solidFill>
              </a:rPr>
              <a:t> </a:t>
            </a:r>
            <a:r>
              <a:rPr lang="de-DE" dirty="0" err="1" smtClean="0">
                <a:solidFill>
                  <a:schemeClr val="accent6">
                    <a:lumMod val="75000"/>
                  </a:schemeClr>
                </a:solidFill>
              </a:rPr>
              <a:t>d’immagine</a:t>
            </a:r>
            <a:endParaRPr lang="de-DE" dirty="0">
              <a:solidFill>
                <a:schemeClr val="accent6">
                  <a:lumMod val="75000"/>
                </a:schemeClr>
              </a:solidFill>
            </a:endParaRPr>
          </a:p>
        </p:txBody>
      </p:sp>
      <p:sp>
        <p:nvSpPr>
          <p:cNvPr id="9" name="Explosion 2 8"/>
          <p:cNvSpPr/>
          <p:nvPr/>
        </p:nvSpPr>
        <p:spPr>
          <a:xfrm>
            <a:off x="6012161" y="2626356"/>
            <a:ext cx="2666694" cy="1919242"/>
          </a:xfrm>
          <a:prstGeom prst="irregularSeal2">
            <a:avLst/>
          </a:prstGeom>
          <a:solidFill>
            <a:srgbClr val="FFFEBA"/>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smtClean="0">
                <a:solidFill>
                  <a:schemeClr val="accent6">
                    <a:lumMod val="75000"/>
                  </a:schemeClr>
                </a:solidFill>
              </a:rPr>
              <a:t>Garanzia</a:t>
            </a:r>
            <a:r>
              <a:rPr lang="de-DE" dirty="0" smtClean="0">
                <a:solidFill>
                  <a:schemeClr val="accent6">
                    <a:lumMod val="75000"/>
                  </a:schemeClr>
                </a:solidFill>
              </a:rPr>
              <a:t> per </a:t>
            </a:r>
            <a:r>
              <a:rPr lang="de-DE" dirty="0" err="1" smtClean="0">
                <a:solidFill>
                  <a:schemeClr val="accent6">
                    <a:lumMod val="75000"/>
                  </a:schemeClr>
                </a:solidFill>
              </a:rPr>
              <a:t>il</a:t>
            </a:r>
            <a:r>
              <a:rPr lang="de-DE" dirty="0" smtClean="0">
                <a:solidFill>
                  <a:schemeClr val="accent6">
                    <a:lumMod val="75000"/>
                  </a:schemeClr>
                </a:solidFill>
              </a:rPr>
              <a:t> </a:t>
            </a:r>
            <a:r>
              <a:rPr lang="de-DE" dirty="0" err="1" smtClean="0">
                <a:solidFill>
                  <a:schemeClr val="accent6">
                    <a:lumMod val="75000"/>
                  </a:schemeClr>
                </a:solidFill>
              </a:rPr>
              <a:t>futuro</a:t>
            </a:r>
            <a:endParaRPr lang="de-DE" dirty="0">
              <a:solidFill>
                <a:schemeClr val="accent6">
                  <a:lumMod val="75000"/>
                </a:schemeClr>
              </a:solidFill>
            </a:endParaRPr>
          </a:p>
        </p:txBody>
      </p:sp>
      <p:sp>
        <p:nvSpPr>
          <p:cNvPr id="10" name="Explosion 2 9"/>
          <p:cNvSpPr/>
          <p:nvPr/>
        </p:nvSpPr>
        <p:spPr>
          <a:xfrm>
            <a:off x="4303715" y="4811278"/>
            <a:ext cx="3240360" cy="1945811"/>
          </a:xfrm>
          <a:prstGeom prst="irregularSeal2">
            <a:avLst/>
          </a:prstGeom>
          <a:solidFill>
            <a:srgbClr val="FFFEBA"/>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accent6">
                    <a:lumMod val="75000"/>
                  </a:schemeClr>
                </a:solidFill>
              </a:rPr>
              <a:t>Forza </a:t>
            </a:r>
            <a:r>
              <a:rPr lang="de-DE" dirty="0" err="1" smtClean="0">
                <a:solidFill>
                  <a:schemeClr val="accent6">
                    <a:lumMod val="75000"/>
                  </a:schemeClr>
                </a:solidFill>
              </a:rPr>
              <a:t>innovatrice</a:t>
            </a:r>
            <a:endParaRPr lang="de-DE" dirty="0">
              <a:solidFill>
                <a:schemeClr val="accent6">
                  <a:lumMod val="75000"/>
                </a:schemeClr>
              </a:solidFill>
            </a:endParaRPr>
          </a:p>
        </p:txBody>
      </p:sp>
    </p:spTree>
    <p:extLst>
      <p:ext uri="{BB962C8B-B14F-4D97-AF65-F5344CB8AC3E}">
        <p14:creationId xmlns:p14="http://schemas.microsoft.com/office/powerpoint/2010/main" val="2623215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P spid="8" grpId="0" animBg="1"/>
      <p:bldP spid="9"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8637" y="61768"/>
            <a:ext cx="6060798" cy="430887"/>
          </a:xfrm>
          <a:prstGeom prst="rect">
            <a:avLst/>
          </a:prstGeom>
          <a:noFill/>
        </p:spPr>
        <p:txBody>
          <a:bodyPr wrap="square" rtlCol="0">
            <a:spAutoFit/>
          </a:bodyPr>
          <a:lstStyle/>
          <a:p>
            <a:r>
              <a:rPr lang="de-DE" sz="2200" b="1" dirty="0" smtClean="0">
                <a:solidFill>
                  <a:schemeClr val="bg1"/>
                </a:solidFill>
              </a:rPr>
              <a:t>5.d. </a:t>
            </a:r>
            <a:r>
              <a:rPr lang="de-DE" sz="2200" b="1" dirty="0" err="1" smtClean="0">
                <a:solidFill>
                  <a:schemeClr val="bg1"/>
                </a:solidFill>
              </a:rPr>
              <a:t>Aspetti</a:t>
            </a:r>
            <a:r>
              <a:rPr lang="de-DE" sz="2200" b="1" dirty="0" smtClean="0">
                <a:solidFill>
                  <a:schemeClr val="bg1"/>
                </a:solidFill>
              </a:rPr>
              <a:t> </a:t>
            </a:r>
            <a:r>
              <a:rPr lang="de-DE" sz="2200" b="1" dirty="0" err="1" smtClean="0">
                <a:solidFill>
                  <a:schemeClr val="bg1"/>
                </a:solidFill>
              </a:rPr>
              <a:t>sociali</a:t>
            </a:r>
            <a:r>
              <a:rPr lang="de-DE" sz="2200" b="1" dirty="0" smtClean="0">
                <a:solidFill>
                  <a:schemeClr val="bg1"/>
                </a:solidFill>
              </a:rPr>
              <a:t> </a:t>
            </a:r>
            <a:r>
              <a:rPr lang="de-DE" sz="2200" b="1" dirty="0" err="1" smtClean="0">
                <a:solidFill>
                  <a:schemeClr val="bg1"/>
                </a:solidFill>
              </a:rPr>
              <a:t>ed</a:t>
            </a:r>
            <a:r>
              <a:rPr lang="de-DE" sz="2200" b="1" dirty="0" smtClean="0">
                <a:solidFill>
                  <a:schemeClr val="bg1"/>
                </a:solidFill>
              </a:rPr>
              <a:t> </a:t>
            </a:r>
            <a:r>
              <a:rPr lang="de-DE" sz="2200" b="1" dirty="0" err="1" smtClean="0">
                <a:solidFill>
                  <a:schemeClr val="bg1"/>
                </a:solidFill>
              </a:rPr>
              <a:t>economici</a:t>
            </a:r>
            <a:endParaRPr lang="de-DE" sz="2200" b="1" dirty="0" smtClean="0">
              <a:solidFill>
                <a:schemeClr val="bg1"/>
              </a:solidFill>
            </a:endParaRPr>
          </a:p>
        </p:txBody>
      </p:sp>
      <p:sp>
        <p:nvSpPr>
          <p:cNvPr id="7" name="Textfeld 6"/>
          <p:cNvSpPr txBox="1"/>
          <p:nvPr/>
        </p:nvSpPr>
        <p:spPr>
          <a:xfrm>
            <a:off x="360258" y="1779953"/>
            <a:ext cx="8424936" cy="4955203"/>
          </a:xfrm>
          <a:prstGeom prst="rect">
            <a:avLst/>
          </a:prstGeom>
          <a:noFill/>
        </p:spPr>
        <p:txBody>
          <a:bodyPr wrap="square" rtlCol="0">
            <a:spAutoFit/>
          </a:bodyPr>
          <a:lstStyle/>
          <a:p>
            <a:pPr marL="268288" indent="-268288">
              <a:spcAft>
                <a:spcPts val="600"/>
              </a:spcAft>
              <a:buFont typeface="Arial" panose="020B0604020202020204" pitchFamily="34" charset="0"/>
              <a:buChar char="•"/>
            </a:pPr>
            <a:r>
              <a:rPr lang="de-DE" sz="2200" dirty="0" err="1" smtClean="0"/>
              <a:t>Passaggio</a:t>
            </a:r>
            <a:r>
              <a:rPr lang="de-DE" sz="2200" dirty="0" smtClean="0"/>
              <a:t> più semplice per i </a:t>
            </a:r>
            <a:r>
              <a:rPr lang="de-DE" sz="2200" dirty="0" err="1" smtClean="0"/>
              <a:t>giovani</a:t>
            </a:r>
            <a:r>
              <a:rPr lang="de-DE" sz="2200" dirty="0" smtClean="0"/>
              <a:t> </a:t>
            </a:r>
            <a:r>
              <a:rPr lang="de-DE" sz="2200" dirty="0" err="1" smtClean="0"/>
              <a:t>dal</a:t>
            </a:r>
            <a:r>
              <a:rPr lang="de-DE" sz="2200" dirty="0" smtClean="0"/>
              <a:t> </a:t>
            </a:r>
            <a:r>
              <a:rPr lang="de-DE" sz="2200" dirty="0" err="1" smtClean="0"/>
              <a:t>sistema</a:t>
            </a:r>
            <a:r>
              <a:rPr lang="de-DE" sz="2200" dirty="0" smtClean="0"/>
              <a:t> </a:t>
            </a:r>
            <a:r>
              <a:rPr lang="de-DE" sz="2200" dirty="0" err="1" smtClean="0"/>
              <a:t>d’istruzione</a:t>
            </a:r>
            <a:r>
              <a:rPr lang="de-DE" sz="2200" dirty="0" smtClean="0"/>
              <a:t> al </a:t>
            </a:r>
            <a:r>
              <a:rPr lang="de-DE" sz="2200" dirty="0" err="1" smtClean="0"/>
              <a:t>mondo</a:t>
            </a:r>
            <a:r>
              <a:rPr lang="de-DE" sz="2200" dirty="0" smtClean="0"/>
              <a:t> del </a:t>
            </a:r>
            <a:r>
              <a:rPr lang="de-DE" sz="2200" dirty="0" err="1" smtClean="0"/>
              <a:t>lavoro</a:t>
            </a:r>
            <a:r>
              <a:rPr lang="de-DE" sz="2200" dirty="0" smtClean="0"/>
              <a:t> </a:t>
            </a:r>
            <a:r>
              <a:rPr lang="de-DE" sz="2200" dirty="0" err="1" smtClean="0"/>
              <a:t>rispetto</a:t>
            </a:r>
            <a:r>
              <a:rPr lang="de-DE" sz="2200" dirty="0" smtClean="0"/>
              <a:t> a personale </a:t>
            </a:r>
            <a:r>
              <a:rPr lang="de-DE" sz="2200" dirty="0" err="1" smtClean="0"/>
              <a:t>specializzato</a:t>
            </a:r>
            <a:r>
              <a:rPr lang="de-DE" sz="2200" dirty="0" smtClean="0"/>
              <a:t> </a:t>
            </a:r>
            <a:r>
              <a:rPr lang="de-DE" sz="2200" dirty="0" err="1" smtClean="0"/>
              <a:t>con</a:t>
            </a:r>
            <a:r>
              <a:rPr lang="de-DE" sz="2200" dirty="0" smtClean="0"/>
              <a:t> </a:t>
            </a:r>
            <a:r>
              <a:rPr lang="de-DE" sz="2200" dirty="0" err="1" smtClean="0"/>
              <a:t>formazione</a:t>
            </a:r>
            <a:r>
              <a:rPr lang="de-DE" sz="2200" dirty="0" smtClean="0"/>
              <a:t> </a:t>
            </a:r>
            <a:r>
              <a:rPr lang="de-DE" sz="2200" dirty="0" err="1" smtClean="0"/>
              <a:t>accademica</a:t>
            </a:r>
            <a:r>
              <a:rPr lang="de-DE" sz="2200" dirty="0" smtClean="0"/>
              <a:t> (in </a:t>
            </a:r>
            <a:r>
              <a:rPr lang="de-DE" sz="2200" dirty="0" err="1" smtClean="0"/>
              <a:t>funzione</a:t>
            </a:r>
            <a:r>
              <a:rPr lang="de-DE" sz="2200" dirty="0" smtClean="0"/>
              <a:t> della </a:t>
            </a:r>
            <a:r>
              <a:rPr lang="de-DE" sz="2200" dirty="0" err="1" smtClean="0"/>
              <a:t>situazione</a:t>
            </a:r>
            <a:r>
              <a:rPr lang="de-DE" sz="2200" dirty="0" smtClean="0"/>
              <a:t> sul </a:t>
            </a:r>
            <a:r>
              <a:rPr lang="de-DE" sz="2200" dirty="0" err="1" smtClean="0"/>
              <a:t>mercato</a:t>
            </a:r>
            <a:r>
              <a:rPr lang="de-DE" sz="2200" dirty="0" smtClean="0"/>
              <a:t> del </a:t>
            </a:r>
            <a:r>
              <a:rPr lang="de-DE" sz="2200" dirty="0" err="1" smtClean="0"/>
              <a:t>lavoro</a:t>
            </a:r>
            <a:r>
              <a:rPr lang="de-DE" sz="2200" dirty="0" smtClean="0"/>
              <a:t>)</a:t>
            </a:r>
          </a:p>
          <a:p>
            <a:pPr marL="285750" indent="-285750">
              <a:spcAft>
                <a:spcPts val="600"/>
              </a:spcAft>
              <a:buFont typeface="Arial" panose="020B0604020202020204" pitchFamily="34" charset="0"/>
              <a:buChar char="•"/>
            </a:pPr>
            <a:r>
              <a:rPr lang="de-DE" sz="2200" dirty="0" err="1" smtClean="0"/>
              <a:t>Contributo</a:t>
            </a:r>
            <a:r>
              <a:rPr lang="de-DE" sz="2200" dirty="0" smtClean="0"/>
              <a:t> alla </a:t>
            </a:r>
            <a:r>
              <a:rPr lang="de-DE" sz="2200" dirty="0" err="1" smtClean="0"/>
              <a:t>stabilità</a:t>
            </a:r>
            <a:r>
              <a:rPr lang="de-DE" sz="2200" dirty="0" smtClean="0"/>
              <a:t> </a:t>
            </a:r>
            <a:r>
              <a:rPr lang="de-DE" sz="2200" dirty="0" err="1" smtClean="0"/>
              <a:t>sociale</a:t>
            </a:r>
            <a:r>
              <a:rPr lang="de-DE" sz="2200" dirty="0" smtClean="0"/>
              <a:t> </a:t>
            </a:r>
            <a:r>
              <a:rPr lang="de-DE" sz="2200" dirty="0" err="1" smtClean="0"/>
              <a:t>grazie</a:t>
            </a:r>
            <a:r>
              <a:rPr lang="de-DE" sz="2200" dirty="0" smtClean="0"/>
              <a:t> a </a:t>
            </a:r>
            <a:r>
              <a:rPr lang="de-DE" sz="2200" dirty="0" err="1" smtClean="0"/>
              <a:t>una</a:t>
            </a:r>
            <a:r>
              <a:rPr lang="de-DE" sz="2200" dirty="0" smtClean="0"/>
              <a:t> bassa </a:t>
            </a:r>
            <a:r>
              <a:rPr lang="de-DE" sz="2200" dirty="0" err="1" smtClean="0"/>
              <a:t>disoccupazione</a:t>
            </a:r>
            <a:r>
              <a:rPr lang="de-DE" sz="2200" dirty="0" smtClean="0"/>
              <a:t> (</a:t>
            </a:r>
            <a:r>
              <a:rPr lang="de-DE" sz="2200" dirty="0" err="1" smtClean="0"/>
              <a:t>giovanile</a:t>
            </a:r>
            <a:r>
              <a:rPr lang="de-DE" sz="2200" dirty="0" smtClean="0"/>
              <a:t>) </a:t>
            </a:r>
            <a:endParaRPr lang="de-DE" sz="2200" dirty="0"/>
          </a:p>
          <a:p>
            <a:pPr marL="285750" indent="-285750">
              <a:spcAft>
                <a:spcPts val="600"/>
              </a:spcAft>
              <a:buFont typeface="Arial" panose="020B0604020202020204" pitchFamily="34" charset="0"/>
              <a:buChar char="•"/>
            </a:pPr>
            <a:r>
              <a:rPr lang="de-DE" sz="2200" dirty="0" err="1" smtClean="0"/>
              <a:t>Vasto</a:t>
            </a:r>
            <a:r>
              <a:rPr lang="de-DE" sz="2200" dirty="0" smtClean="0"/>
              <a:t> </a:t>
            </a:r>
            <a:r>
              <a:rPr lang="de-DE" sz="2200" dirty="0" err="1" smtClean="0"/>
              <a:t>pool</a:t>
            </a:r>
            <a:r>
              <a:rPr lang="de-DE" sz="2200" dirty="0" smtClean="0"/>
              <a:t> di </a:t>
            </a:r>
            <a:r>
              <a:rPr lang="de-DE" sz="2200" dirty="0" err="1" smtClean="0"/>
              <a:t>lavoratori</a:t>
            </a:r>
            <a:r>
              <a:rPr lang="de-DE" sz="2200" dirty="0" smtClean="0"/>
              <a:t> </a:t>
            </a:r>
            <a:r>
              <a:rPr lang="de-DE" sz="2200" dirty="0" err="1" smtClean="0"/>
              <a:t>qualificati</a:t>
            </a:r>
            <a:endParaRPr lang="de-DE" sz="2200" dirty="0" smtClean="0"/>
          </a:p>
          <a:p>
            <a:pPr marL="285750" indent="-285750">
              <a:spcAft>
                <a:spcPts val="600"/>
              </a:spcAft>
              <a:buFont typeface="Arial" panose="020B0604020202020204" pitchFamily="34" charset="0"/>
              <a:buChar char="•"/>
            </a:pPr>
            <a:r>
              <a:rPr lang="de-DE" sz="2200" dirty="0" smtClean="0"/>
              <a:t>Alta </a:t>
            </a:r>
            <a:r>
              <a:rPr lang="de-DE" sz="2200" dirty="0" err="1" smtClean="0"/>
              <a:t>flessibilità</a:t>
            </a:r>
            <a:r>
              <a:rPr lang="de-DE" sz="2200" dirty="0" smtClean="0"/>
              <a:t> e </a:t>
            </a:r>
            <a:r>
              <a:rPr lang="de-DE" sz="2200" dirty="0" err="1" smtClean="0"/>
              <a:t>mobilità</a:t>
            </a:r>
            <a:r>
              <a:rPr lang="de-DE" sz="2200" dirty="0" smtClean="0"/>
              <a:t> della </a:t>
            </a:r>
            <a:r>
              <a:rPr lang="de-DE" sz="2200" dirty="0" err="1" smtClean="0"/>
              <a:t>manodopera</a:t>
            </a:r>
            <a:r>
              <a:rPr lang="de-DE" sz="2200" dirty="0" smtClean="0"/>
              <a:t> </a:t>
            </a:r>
            <a:r>
              <a:rPr lang="de-DE" sz="2200" dirty="0" err="1" smtClean="0"/>
              <a:t>specializzata</a:t>
            </a:r>
            <a:r>
              <a:rPr lang="de-DE" sz="2200" dirty="0" smtClean="0"/>
              <a:t> </a:t>
            </a:r>
            <a:r>
              <a:rPr lang="de-DE" sz="2200" dirty="0" err="1" smtClean="0"/>
              <a:t>grazie</a:t>
            </a:r>
            <a:r>
              <a:rPr lang="de-DE" sz="2200" dirty="0" smtClean="0"/>
              <a:t> a </a:t>
            </a:r>
            <a:r>
              <a:rPr lang="de-DE" sz="2200" dirty="0" err="1" smtClean="0"/>
              <a:t>un</a:t>
            </a:r>
            <a:r>
              <a:rPr lang="de-DE" sz="2200" dirty="0" smtClean="0"/>
              <a:t> </a:t>
            </a:r>
            <a:r>
              <a:rPr lang="de-DE" sz="2200" dirty="0" err="1" smtClean="0"/>
              <a:t>alto</a:t>
            </a:r>
            <a:r>
              <a:rPr lang="de-DE" sz="2200" dirty="0" smtClean="0"/>
              <a:t> </a:t>
            </a:r>
            <a:r>
              <a:rPr lang="de-DE" sz="2200" dirty="0" err="1" smtClean="0"/>
              <a:t>livello</a:t>
            </a:r>
            <a:r>
              <a:rPr lang="de-DE" sz="2200" dirty="0" smtClean="0"/>
              <a:t> di </a:t>
            </a:r>
            <a:r>
              <a:rPr lang="de-DE" sz="2200" dirty="0" err="1" smtClean="0"/>
              <a:t>qualifica</a:t>
            </a:r>
            <a:r>
              <a:rPr lang="de-DE" sz="2200" dirty="0" smtClean="0"/>
              <a:t> e </a:t>
            </a:r>
            <a:r>
              <a:rPr lang="de-DE" sz="2200" dirty="0" err="1" smtClean="0"/>
              <a:t>standard</a:t>
            </a:r>
            <a:r>
              <a:rPr lang="de-DE" sz="2200" dirty="0" smtClean="0"/>
              <a:t> </a:t>
            </a:r>
            <a:r>
              <a:rPr lang="de-DE" sz="2200" dirty="0" err="1" smtClean="0"/>
              <a:t>nazionali</a:t>
            </a:r>
            <a:endParaRPr lang="de-DE" sz="2200" dirty="0" smtClean="0"/>
          </a:p>
          <a:p>
            <a:pPr marL="285750" indent="-285750">
              <a:spcAft>
                <a:spcPts val="600"/>
              </a:spcAft>
              <a:buFont typeface="Arial" panose="020B0604020202020204" pitchFamily="34" charset="0"/>
              <a:buChar char="•"/>
            </a:pPr>
            <a:r>
              <a:rPr lang="de-DE" sz="2200" dirty="0" smtClean="0"/>
              <a:t>Forte </a:t>
            </a:r>
            <a:r>
              <a:rPr lang="de-DE" sz="2200" dirty="0" err="1" smtClean="0"/>
              <a:t>incremento</a:t>
            </a:r>
            <a:r>
              <a:rPr lang="de-DE" sz="2200" dirty="0" smtClean="0"/>
              <a:t> di </a:t>
            </a:r>
            <a:r>
              <a:rPr lang="de-DE" sz="2200" dirty="0" err="1" smtClean="0"/>
              <a:t>produttività</a:t>
            </a:r>
            <a:r>
              <a:rPr lang="de-DE" sz="2200" dirty="0" smtClean="0"/>
              <a:t>  </a:t>
            </a:r>
            <a:r>
              <a:rPr lang="de-DE" sz="2200" dirty="0" err="1" smtClean="0"/>
              <a:t>grazie</a:t>
            </a:r>
            <a:r>
              <a:rPr lang="de-DE" sz="2200" dirty="0" smtClean="0"/>
              <a:t> a </a:t>
            </a:r>
            <a:r>
              <a:rPr lang="de-DE" sz="2200" dirty="0" err="1" smtClean="0"/>
              <a:t>manodopera</a:t>
            </a:r>
            <a:r>
              <a:rPr lang="de-DE" sz="2200" dirty="0" smtClean="0"/>
              <a:t> </a:t>
            </a:r>
            <a:r>
              <a:rPr lang="de-DE" sz="2200" dirty="0" err="1" smtClean="0"/>
              <a:t>specializzata</a:t>
            </a:r>
            <a:r>
              <a:rPr lang="de-DE" sz="2200" dirty="0" smtClean="0"/>
              <a:t> </a:t>
            </a:r>
            <a:r>
              <a:rPr lang="de-DE" sz="2200" dirty="0" err="1" smtClean="0"/>
              <a:t>qualificata</a:t>
            </a:r>
            <a:endParaRPr lang="de-DE" sz="2200" dirty="0" smtClean="0"/>
          </a:p>
          <a:p>
            <a:pPr marL="285750" indent="-285750">
              <a:spcAft>
                <a:spcPts val="600"/>
              </a:spcAft>
              <a:buFont typeface="Arial" panose="020B0604020202020204" pitchFamily="34" charset="0"/>
              <a:buChar char="•"/>
            </a:pPr>
            <a:r>
              <a:rPr lang="de-DE" sz="2200" dirty="0" err="1" smtClean="0"/>
              <a:t>Aumento</a:t>
            </a:r>
            <a:r>
              <a:rPr lang="de-DE" sz="2200" dirty="0" smtClean="0"/>
              <a:t> della </a:t>
            </a:r>
            <a:r>
              <a:rPr lang="de-DE" sz="2200" dirty="0" err="1" smtClean="0"/>
              <a:t>competitività</a:t>
            </a:r>
            <a:r>
              <a:rPr lang="de-DE" sz="2200" dirty="0" smtClean="0"/>
              <a:t> </a:t>
            </a:r>
            <a:r>
              <a:rPr lang="de-DE" sz="2200" dirty="0" err="1" smtClean="0"/>
              <a:t>economica</a:t>
            </a:r>
            <a:r>
              <a:rPr lang="de-DE" sz="2200" dirty="0" smtClean="0"/>
              <a:t> del </a:t>
            </a:r>
            <a:r>
              <a:rPr lang="de-DE" sz="2200" dirty="0" err="1" smtClean="0"/>
              <a:t>Paese</a:t>
            </a:r>
            <a:endParaRPr lang="de-DE" sz="2200" dirty="0"/>
          </a:p>
          <a:p>
            <a:pPr marL="285750" indent="-285750">
              <a:spcAft>
                <a:spcPts val="600"/>
              </a:spcAft>
              <a:buFont typeface="Arial" panose="020B0604020202020204" pitchFamily="34" charset="0"/>
              <a:buChar char="•"/>
            </a:pPr>
            <a:r>
              <a:rPr lang="de-DE" sz="2200" dirty="0" smtClean="0"/>
              <a:t>Alto </a:t>
            </a:r>
            <a:r>
              <a:rPr lang="de-DE" sz="2200" dirty="0" err="1" smtClean="0"/>
              <a:t>livello</a:t>
            </a:r>
            <a:r>
              <a:rPr lang="de-DE" sz="2200" dirty="0" smtClean="0"/>
              <a:t> di </a:t>
            </a:r>
            <a:r>
              <a:rPr lang="de-DE" sz="2200" dirty="0" err="1" smtClean="0"/>
              <a:t>accettazione</a:t>
            </a:r>
            <a:r>
              <a:rPr lang="de-DE" sz="2200" dirty="0" smtClean="0"/>
              <a:t> </a:t>
            </a:r>
            <a:r>
              <a:rPr lang="de-DE" sz="2200" dirty="0" err="1" smtClean="0"/>
              <a:t>sociale</a:t>
            </a:r>
            <a:r>
              <a:rPr lang="de-DE" sz="2200" dirty="0" smtClean="0"/>
              <a:t> </a:t>
            </a:r>
            <a:r>
              <a:rPr lang="de-DE" sz="2200" dirty="0" err="1" smtClean="0"/>
              <a:t>dell</a:t>
            </a:r>
            <a:r>
              <a:rPr lang="de-DE" sz="2200" dirty="0" err="1" smtClean="0">
                <a:latin typeface="Calibri"/>
              </a:rPr>
              <a:t>’</a:t>
            </a:r>
            <a:r>
              <a:rPr lang="de-DE" sz="2200" dirty="0" err="1" smtClean="0"/>
              <a:t>istruzione</a:t>
            </a:r>
            <a:r>
              <a:rPr lang="de-DE" sz="2200" dirty="0" smtClean="0"/>
              <a:t> e </a:t>
            </a:r>
            <a:r>
              <a:rPr lang="de-DE" sz="2200" dirty="0" err="1" smtClean="0"/>
              <a:t>formazione</a:t>
            </a:r>
            <a:r>
              <a:rPr lang="de-DE" sz="2200" dirty="0" smtClean="0"/>
              <a:t> professionale</a:t>
            </a:r>
            <a:endParaRPr lang="de-DE" sz="2200" dirty="0"/>
          </a:p>
        </p:txBody>
      </p:sp>
      <p:pic>
        <p:nvPicPr>
          <p:cNvPr id="14" name="Grafik 13"/>
          <p:cNvPicPr/>
          <p:nvPr/>
        </p:nvPicPr>
        <p:blipFill>
          <a:blip r:embed="rId3"/>
          <a:stretch>
            <a:fillRect/>
          </a:stretch>
        </p:blipFill>
        <p:spPr>
          <a:xfrm>
            <a:off x="194119" y="1763988"/>
            <a:ext cx="458944" cy="445312"/>
          </a:xfrm>
          <a:prstGeom prst="rect">
            <a:avLst/>
          </a:prstGeom>
        </p:spPr>
      </p:pic>
      <p:pic>
        <p:nvPicPr>
          <p:cNvPr id="15" name="Grafik 14"/>
          <p:cNvPicPr/>
          <p:nvPr/>
        </p:nvPicPr>
        <p:blipFill>
          <a:blip r:embed="rId3"/>
          <a:stretch>
            <a:fillRect/>
          </a:stretch>
        </p:blipFill>
        <p:spPr>
          <a:xfrm>
            <a:off x="207566" y="2861420"/>
            <a:ext cx="458944" cy="445312"/>
          </a:xfrm>
          <a:prstGeom prst="rect">
            <a:avLst/>
          </a:prstGeom>
        </p:spPr>
      </p:pic>
      <p:pic>
        <p:nvPicPr>
          <p:cNvPr id="16" name="Grafik 15"/>
          <p:cNvPicPr>
            <a:picLocks noChangeAspect="1"/>
          </p:cNvPicPr>
          <p:nvPr/>
        </p:nvPicPr>
        <p:blipFill>
          <a:blip r:embed="rId4"/>
          <a:stretch>
            <a:fillRect/>
          </a:stretch>
        </p:blipFill>
        <p:spPr>
          <a:xfrm>
            <a:off x="234078" y="3573016"/>
            <a:ext cx="453712" cy="444988"/>
          </a:xfrm>
          <a:prstGeom prst="rect">
            <a:avLst/>
          </a:prstGeom>
        </p:spPr>
      </p:pic>
      <p:pic>
        <p:nvPicPr>
          <p:cNvPr id="17" name="Grafik 16"/>
          <p:cNvPicPr>
            <a:picLocks noChangeAspect="1"/>
          </p:cNvPicPr>
          <p:nvPr/>
        </p:nvPicPr>
        <p:blipFill>
          <a:blip r:embed="rId4"/>
          <a:stretch>
            <a:fillRect/>
          </a:stretch>
        </p:blipFill>
        <p:spPr>
          <a:xfrm flipV="1">
            <a:off x="229856" y="4018003"/>
            <a:ext cx="453712" cy="408245"/>
          </a:xfrm>
          <a:prstGeom prst="rect">
            <a:avLst/>
          </a:prstGeom>
        </p:spPr>
      </p:pic>
      <p:pic>
        <p:nvPicPr>
          <p:cNvPr id="18" name="Grafik 17"/>
          <p:cNvPicPr>
            <a:picLocks noChangeAspect="1"/>
          </p:cNvPicPr>
          <p:nvPr/>
        </p:nvPicPr>
        <p:blipFill>
          <a:blip r:embed="rId4"/>
          <a:stretch>
            <a:fillRect/>
          </a:stretch>
        </p:blipFill>
        <p:spPr>
          <a:xfrm>
            <a:off x="207566" y="5898309"/>
            <a:ext cx="453712" cy="444988"/>
          </a:xfrm>
          <a:prstGeom prst="rect">
            <a:avLst/>
          </a:prstGeom>
        </p:spPr>
      </p:pic>
      <p:pic>
        <p:nvPicPr>
          <p:cNvPr id="19" name="Grafik 18"/>
          <p:cNvPicPr>
            <a:picLocks noChangeAspect="1"/>
          </p:cNvPicPr>
          <p:nvPr/>
        </p:nvPicPr>
        <p:blipFill>
          <a:blip r:embed="rId4"/>
          <a:stretch>
            <a:fillRect/>
          </a:stretch>
        </p:blipFill>
        <p:spPr>
          <a:xfrm>
            <a:off x="207566" y="4818193"/>
            <a:ext cx="453712" cy="444988"/>
          </a:xfrm>
          <a:prstGeom prst="rect">
            <a:avLst/>
          </a:prstGeom>
        </p:spPr>
      </p:pic>
      <p:pic>
        <p:nvPicPr>
          <p:cNvPr id="20" name="Grafik 19"/>
          <p:cNvPicPr>
            <a:picLocks noChangeAspect="1"/>
          </p:cNvPicPr>
          <p:nvPr/>
        </p:nvPicPr>
        <p:blipFill>
          <a:blip r:embed="rId4"/>
          <a:stretch>
            <a:fillRect/>
          </a:stretch>
        </p:blipFill>
        <p:spPr>
          <a:xfrm>
            <a:off x="213367" y="5453321"/>
            <a:ext cx="453712" cy="444988"/>
          </a:xfrm>
          <a:prstGeom prst="rect">
            <a:avLst/>
          </a:prstGeom>
        </p:spPr>
      </p:pic>
      <p:pic>
        <p:nvPicPr>
          <p:cNvPr id="11" name="Grafik 10"/>
          <p:cNvPicPr/>
          <p:nvPr/>
        </p:nvPicPr>
        <p:blipFill>
          <a:blip r:embed="rId3"/>
          <a:stretch>
            <a:fillRect/>
          </a:stretch>
        </p:blipFill>
        <p:spPr>
          <a:xfrm>
            <a:off x="224624" y="1916388"/>
            <a:ext cx="458944" cy="445312"/>
          </a:xfrm>
          <a:prstGeom prst="rect">
            <a:avLst/>
          </a:prstGeom>
        </p:spPr>
      </p:pic>
    </p:spTree>
    <p:extLst>
      <p:ext uri="{BB962C8B-B14F-4D97-AF65-F5344CB8AC3E}">
        <p14:creationId xmlns:p14="http://schemas.microsoft.com/office/powerpoint/2010/main" val="189148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 calcmode="lin" valueType="num">
                                      <p:cBhvr additive="base">
                                        <p:cTn id="37" dur="500" fill="hold"/>
                                        <p:tgtEl>
                                          <p:spTgt spid="7">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nodeType="click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anim calcmode="lin" valueType="num">
                                      <p:cBhvr additive="base">
                                        <p:cTn id="43" dur="500" fill="hold"/>
                                        <p:tgtEl>
                                          <p:spTgt spid="7">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380064" y="593864"/>
            <a:ext cx="7072256" cy="638944"/>
          </a:xfrm>
        </p:spPr>
        <p:txBody>
          <a:bodyPr>
            <a:normAutofit fontScale="90000"/>
          </a:bodyPr>
          <a:lstStyle/>
          <a:p>
            <a:r>
              <a:rPr lang="de-DE" sz="2800" dirty="0" err="1" smtClean="0">
                <a:solidFill>
                  <a:schemeClr val="accent6">
                    <a:lumMod val="75000"/>
                  </a:schemeClr>
                </a:solidFill>
                <a:latin typeface="+mn-lt"/>
                <a:cs typeface="Arial" panose="020B0604020202020204" pitchFamily="34" charset="0"/>
              </a:rPr>
              <a:t>Contributo</a:t>
            </a:r>
            <a:r>
              <a:rPr lang="de-DE" sz="2800" dirty="0" smtClean="0">
                <a:solidFill>
                  <a:schemeClr val="accent6">
                    <a:lumMod val="75000"/>
                  </a:schemeClr>
                </a:solidFill>
                <a:latin typeface="+mn-lt"/>
                <a:cs typeface="Arial" panose="020B0604020202020204" pitchFamily="34" charset="0"/>
              </a:rPr>
              <a:t> di </a:t>
            </a:r>
            <a:r>
              <a:rPr lang="de-DE" sz="2800" dirty="0" err="1" smtClean="0">
                <a:solidFill>
                  <a:schemeClr val="accent6">
                    <a:lumMod val="75000"/>
                  </a:schemeClr>
                </a:solidFill>
                <a:latin typeface="+mn-lt"/>
                <a:cs typeface="Arial" panose="020B0604020202020204" pitchFamily="34" charset="0"/>
              </a:rPr>
              <a:t>istruzione</a:t>
            </a:r>
            <a:r>
              <a:rPr lang="de-DE" sz="2800" dirty="0" smtClean="0">
                <a:solidFill>
                  <a:schemeClr val="accent6">
                    <a:lumMod val="75000"/>
                  </a:schemeClr>
                </a:solidFill>
                <a:latin typeface="+mn-lt"/>
                <a:cs typeface="Arial" panose="020B0604020202020204" pitchFamily="34" charset="0"/>
              </a:rPr>
              <a:t> e </a:t>
            </a:r>
            <a:r>
              <a:rPr lang="de-DE" sz="2800" dirty="0" err="1" smtClean="0">
                <a:solidFill>
                  <a:schemeClr val="accent6">
                    <a:lumMod val="75000"/>
                  </a:schemeClr>
                </a:solidFill>
                <a:latin typeface="+mn-lt"/>
                <a:cs typeface="Arial" panose="020B0604020202020204" pitchFamily="34" charset="0"/>
              </a:rPr>
              <a:t>formazione</a:t>
            </a:r>
            <a:r>
              <a:rPr lang="de-DE" sz="2800" dirty="0" smtClean="0">
                <a:solidFill>
                  <a:schemeClr val="accent6">
                    <a:lumMod val="75000"/>
                  </a:schemeClr>
                </a:solidFill>
                <a:latin typeface="+mn-lt"/>
                <a:cs typeface="Arial" panose="020B0604020202020204" pitchFamily="34" charset="0"/>
              </a:rPr>
              <a:t> professionale</a:t>
            </a:r>
            <a:endParaRPr lang="de-DE" sz="2800" dirty="0">
              <a:solidFill>
                <a:schemeClr val="accent6">
                  <a:lumMod val="75000"/>
                </a:schemeClr>
              </a:solidFill>
              <a:latin typeface="+mn-lt"/>
              <a:cs typeface="Arial" panose="020B0604020202020204" pitchFamily="34" charset="0"/>
            </a:endParaRPr>
          </a:p>
        </p:txBody>
      </p:sp>
      <p:sp>
        <p:nvSpPr>
          <p:cNvPr id="6" name="Inhaltsplatzhalter 5"/>
          <p:cNvSpPr>
            <a:spLocks noGrp="1"/>
          </p:cNvSpPr>
          <p:nvPr>
            <p:ph sz="half" idx="1"/>
          </p:nvPr>
        </p:nvSpPr>
        <p:spPr>
          <a:xfrm>
            <a:off x="467544" y="1333373"/>
            <a:ext cx="4003364" cy="4824536"/>
          </a:xfrm>
          <a:solidFill>
            <a:schemeClr val="accent6">
              <a:lumMod val="20000"/>
              <a:lumOff val="80000"/>
            </a:schemeClr>
          </a:solidFill>
          <a:ln w="6350" cmpd="sng">
            <a:solidFill>
              <a:schemeClr val="tx1"/>
            </a:solidFill>
          </a:ln>
          <a:effectLst/>
        </p:spPr>
        <p:txBody>
          <a:bodyPr>
            <a:normAutofit lnSpcReduction="10000"/>
          </a:bodyPr>
          <a:lstStyle/>
          <a:p>
            <a:pPr marL="0" indent="0">
              <a:buNone/>
            </a:pPr>
            <a:endParaRPr lang="de-DE" sz="1800" dirty="0" smtClean="0">
              <a:cs typeface="Arial" panose="020B0604020202020204" pitchFamily="34" charset="0"/>
            </a:endParaRPr>
          </a:p>
          <a:p>
            <a:pPr marL="0" indent="0" algn="ctr">
              <a:buNone/>
            </a:pPr>
            <a:r>
              <a:rPr lang="de-DE" sz="2400" b="1" dirty="0" err="1" smtClean="0">
                <a:cs typeface="Arial" panose="020B0604020202020204" pitchFamily="34" charset="0"/>
              </a:rPr>
              <a:t>Tutte</a:t>
            </a:r>
            <a:r>
              <a:rPr lang="de-DE" sz="2400" b="1" dirty="0" smtClean="0">
                <a:cs typeface="Arial" panose="020B0604020202020204" pitchFamily="34" charset="0"/>
              </a:rPr>
              <a:t> le </a:t>
            </a:r>
            <a:r>
              <a:rPr lang="de-DE" sz="2400" b="1" dirty="0" err="1" smtClean="0">
                <a:cs typeface="Arial" panose="020B0604020202020204" pitchFamily="34" charset="0"/>
              </a:rPr>
              <a:t>imprese</a:t>
            </a:r>
            <a:endParaRPr lang="de-DE" sz="2400" dirty="0" smtClean="0">
              <a:cs typeface="Arial" panose="020B0604020202020204" pitchFamily="34" charset="0"/>
            </a:endParaRPr>
          </a:p>
          <a:p>
            <a:pPr marL="0" indent="0" algn="ctr">
              <a:buNone/>
            </a:pPr>
            <a:r>
              <a:rPr lang="de-DE" sz="2400" dirty="0">
                <a:cs typeface="Arial" panose="020B0604020202020204" pitchFamily="34" charset="0"/>
              </a:rPr>
              <a:t>d</a:t>
            </a:r>
            <a:r>
              <a:rPr lang="de-DE" sz="2400" dirty="0" smtClean="0">
                <a:cs typeface="Arial" panose="020B0604020202020204" pitchFamily="34" charset="0"/>
              </a:rPr>
              <a:t>el </a:t>
            </a:r>
            <a:r>
              <a:rPr lang="de-DE" sz="2400" dirty="0" err="1" smtClean="0">
                <a:cs typeface="Arial" panose="020B0604020202020204" pitchFamily="34" charset="0"/>
              </a:rPr>
              <a:t>settore</a:t>
            </a:r>
            <a:r>
              <a:rPr lang="de-DE" sz="2400" dirty="0" smtClean="0">
                <a:cs typeface="Arial" panose="020B0604020202020204" pitchFamily="34" charset="0"/>
              </a:rPr>
              <a:t> </a:t>
            </a:r>
            <a:r>
              <a:rPr lang="de-DE" sz="2400" dirty="0" err="1" smtClean="0">
                <a:cs typeface="Arial" panose="020B0604020202020204" pitchFamily="34" charset="0"/>
              </a:rPr>
              <a:t>edilizio</a:t>
            </a:r>
            <a:endParaRPr lang="de-DE" sz="2400" dirty="0" smtClean="0">
              <a:cs typeface="Arial" panose="020B0604020202020204" pitchFamily="34" charset="0"/>
            </a:endParaRPr>
          </a:p>
          <a:p>
            <a:pPr marL="0" indent="0" algn="ctr">
              <a:buNone/>
            </a:pPr>
            <a:endParaRPr lang="de-DE" sz="1800" dirty="0">
              <a:cs typeface="Arial" panose="020B0604020202020204" pitchFamily="34" charset="0"/>
            </a:endParaRPr>
          </a:p>
          <a:p>
            <a:pPr marL="0" indent="0" algn="ctr">
              <a:buNone/>
            </a:pPr>
            <a:r>
              <a:rPr lang="de-DE" sz="2400" b="1" dirty="0" err="1">
                <a:cs typeface="Arial" panose="020B0604020202020204" pitchFamily="34" charset="0"/>
              </a:rPr>
              <a:t>v</a:t>
            </a:r>
            <a:r>
              <a:rPr lang="de-DE" sz="2400" b="1" dirty="0" err="1" smtClean="0">
                <a:cs typeface="Arial" panose="020B0604020202020204" pitchFamily="34" charset="0"/>
              </a:rPr>
              <a:t>ersano</a:t>
            </a:r>
            <a:r>
              <a:rPr lang="de-DE" sz="2400" b="1" dirty="0" smtClean="0">
                <a:cs typeface="Arial" panose="020B0604020202020204" pitchFamily="34" charset="0"/>
              </a:rPr>
              <a:t> </a:t>
            </a:r>
            <a:r>
              <a:rPr lang="de-DE" sz="2400" b="1" dirty="0" err="1" smtClean="0">
                <a:cs typeface="Arial" panose="020B0604020202020204" pitchFamily="34" charset="0"/>
              </a:rPr>
              <a:t>il</a:t>
            </a:r>
            <a:endParaRPr lang="de-DE" sz="2400" dirty="0" smtClean="0">
              <a:cs typeface="Arial" panose="020B0604020202020204" pitchFamily="34" charset="0"/>
            </a:endParaRPr>
          </a:p>
          <a:p>
            <a:pPr marL="0" indent="0" algn="ctr">
              <a:buNone/>
            </a:pPr>
            <a:r>
              <a:rPr lang="de-DE" sz="3200" dirty="0" smtClean="0">
                <a:solidFill>
                  <a:srgbClr val="FF0000"/>
                </a:solidFill>
                <a:cs typeface="Arial" panose="020B0604020202020204" pitchFamily="34" charset="0"/>
              </a:rPr>
              <a:t>2,1 % </a:t>
            </a:r>
            <a:endParaRPr lang="de-DE" sz="3200" dirty="0">
              <a:solidFill>
                <a:srgbClr val="FF0000"/>
              </a:solidFill>
              <a:cs typeface="Arial" panose="020B0604020202020204" pitchFamily="34" charset="0"/>
            </a:endParaRPr>
          </a:p>
          <a:p>
            <a:pPr marL="0" indent="0" algn="ctr">
              <a:buNone/>
            </a:pPr>
            <a:r>
              <a:rPr lang="de-DE" sz="2200" dirty="0">
                <a:cs typeface="Arial" panose="020B0604020202020204" pitchFamily="34" charset="0"/>
              </a:rPr>
              <a:t>d</a:t>
            </a:r>
            <a:r>
              <a:rPr lang="de-DE" sz="2200" dirty="0" smtClean="0">
                <a:cs typeface="Arial" panose="020B0604020202020204" pitchFamily="34" charset="0"/>
              </a:rPr>
              <a:t>el </a:t>
            </a:r>
            <a:r>
              <a:rPr lang="de-DE" sz="2200" dirty="0" err="1" smtClean="0">
                <a:cs typeface="Arial" panose="020B0604020202020204" pitchFamily="34" charset="0"/>
              </a:rPr>
              <a:t>monte</a:t>
            </a:r>
            <a:r>
              <a:rPr lang="de-DE" sz="2200" dirty="0" smtClean="0">
                <a:cs typeface="Arial" panose="020B0604020202020204" pitchFamily="34" charset="0"/>
              </a:rPr>
              <a:t> </a:t>
            </a:r>
            <a:r>
              <a:rPr lang="de-DE" sz="2200" dirty="0" err="1" smtClean="0">
                <a:cs typeface="Arial" panose="020B0604020202020204" pitchFamily="34" charset="0"/>
              </a:rPr>
              <a:t>retribuzioni</a:t>
            </a:r>
            <a:r>
              <a:rPr lang="de-DE" sz="2200" dirty="0" smtClean="0">
                <a:cs typeface="Arial" panose="020B0604020202020204" pitchFamily="34" charset="0"/>
              </a:rPr>
              <a:t> </a:t>
            </a:r>
            <a:r>
              <a:rPr lang="de-DE" sz="2200" dirty="0" err="1" smtClean="0">
                <a:cs typeface="Arial" panose="020B0604020202020204" pitchFamily="34" charset="0"/>
              </a:rPr>
              <a:t>lordo</a:t>
            </a:r>
            <a:endParaRPr lang="de-DE" sz="2200" dirty="0">
              <a:cs typeface="Arial" panose="020B0604020202020204" pitchFamily="34" charset="0"/>
            </a:endParaRPr>
          </a:p>
          <a:p>
            <a:pPr marL="0" indent="0" algn="ctr">
              <a:spcBef>
                <a:spcPts val="600"/>
              </a:spcBef>
              <a:buNone/>
            </a:pPr>
            <a:endParaRPr lang="de-DE" sz="2400" dirty="0" smtClean="0">
              <a:cs typeface="Arial" panose="020B0604020202020204" pitchFamily="34" charset="0"/>
            </a:endParaRPr>
          </a:p>
          <a:p>
            <a:pPr marL="0" indent="0" algn="ctr">
              <a:spcBef>
                <a:spcPts val="600"/>
              </a:spcBef>
              <a:buNone/>
            </a:pPr>
            <a:r>
              <a:rPr lang="de-DE" sz="2200" dirty="0" smtClean="0">
                <a:cs typeface="Arial" panose="020B0604020202020204" pitchFamily="34" charset="0"/>
              </a:rPr>
              <a:t>in </a:t>
            </a:r>
            <a:r>
              <a:rPr lang="de-DE" sz="2200" dirty="0" err="1" smtClean="0">
                <a:cs typeface="Arial" panose="020B0604020202020204" pitchFamily="34" charset="0"/>
              </a:rPr>
              <a:t>un</a:t>
            </a:r>
            <a:r>
              <a:rPr lang="de-DE" sz="2200" dirty="0" smtClean="0">
                <a:cs typeface="Arial" panose="020B0604020202020204" pitchFamily="34" charset="0"/>
              </a:rPr>
              <a:t> </a:t>
            </a:r>
            <a:r>
              <a:rPr lang="de-DE" sz="2200" dirty="0" err="1" smtClean="0">
                <a:cs typeface="Arial" panose="020B0604020202020204" pitchFamily="34" charset="0"/>
              </a:rPr>
              <a:t>fondo</a:t>
            </a:r>
            <a:r>
              <a:rPr lang="de-DE" sz="2200" dirty="0" smtClean="0">
                <a:cs typeface="Arial" panose="020B0604020202020204" pitchFamily="34" charset="0"/>
              </a:rPr>
              <a:t> per la </a:t>
            </a:r>
            <a:r>
              <a:rPr lang="de-DE" sz="2200" dirty="0" err="1" smtClean="0">
                <a:cs typeface="Arial" panose="020B0604020202020204" pitchFamily="34" charset="0"/>
              </a:rPr>
              <a:t>formazione</a:t>
            </a:r>
            <a:r>
              <a:rPr lang="de-DE" sz="2200" dirty="0" smtClean="0">
                <a:cs typeface="Arial" panose="020B0604020202020204" pitchFamily="34" charset="0"/>
              </a:rPr>
              <a:t> </a:t>
            </a:r>
            <a:br>
              <a:rPr lang="de-DE" sz="2200" dirty="0" smtClean="0">
                <a:cs typeface="Arial" panose="020B0604020202020204" pitchFamily="34" charset="0"/>
              </a:rPr>
            </a:br>
            <a:r>
              <a:rPr lang="de-DE" sz="2200" dirty="0" err="1" smtClean="0">
                <a:cs typeface="Arial" panose="020B0604020202020204" pitchFamily="34" charset="0"/>
              </a:rPr>
              <a:t>indipendentemente</a:t>
            </a:r>
            <a:r>
              <a:rPr lang="de-DE" sz="2200" dirty="0" smtClean="0">
                <a:cs typeface="Arial" panose="020B0604020202020204" pitchFamily="34" charset="0"/>
              </a:rPr>
              <a:t> </a:t>
            </a:r>
            <a:r>
              <a:rPr lang="de-DE" sz="2200" dirty="0" err="1" smtClean="0">
                <a:cs typeface="Arial" panose="020B0604020202020204" pitchFamily="34" charset="0"/>
              </a:rPr>
              <a:t>dal</a:t>
            </a:r>
            <a:r>
              <a:rPr lang="de-DE" sz="2200" dirty="0" smtClean="0">
                <a:cs typeface="Arial" panose="020B0604020202020204" pitchFamily="34" charset="0"/>
              </a:rPr>
              <a:t> </a:t>
            </a:r>
            <a:r>
              <a:rPr lang="de-DE" sz="2200" dirty="0" err="1" smtClean="0">
                <a:cs typeface="Arial" panose="020B0604020202020204" pitchFamily="34" charset="0"/>
              </a:rPr>
              <a:t>fatto</a:t>
            </a:r>
            <a:r>
              <a:rPr lang="de-DE" sz="2200" dirty="0" smtClean="0">
                <a:cs typeface="Arial" panose="020B0604020202020204" pitchFamily="34" charset="0"/>
              </a:rPr>
              <a:t> </a:t>
            </a:r>
            <a:r>
              <a:rPr lang="de-DE" sz="2200" dirty="0" err="1" smtClean="0">
                <a:cs typeface="Arial" panose="020B0604020202020204" pitchFamily="34" charset="0"/>
              </a:rPr>
              <a:t>che</a:t>
            </a:r>
            <a:r>
              <a:rPr lang="de-DE" sz="2200" dirty="0" smtClean="0">
                <a:cs typeface="Arial" panose="020B0604020202020204" pitchFamily="34" charset="0"/>
              </a:rPr>
              <a:t> </a:t>
            </a:r>
            <a:r>
              <a:rPr lang="de-DE" sz="2200" dirty="0" err="1" smtClean="0">
                <a:cs typeface="Arial" panose="020B0604020202020204" pitchFamily="34" charset="0"/>
              </a:rPr>
              <a:t>offrano</a:t>
            </a:r>
            <a:r>
              <a:rPr lang="de-DE" sz="2200" dirty="0" smtClean="0">
                <a:cs typeface="Arial" panose="020B0604020202020204" pitchFamily="34" charset="0"/>
              </a:rPr>
              <a:t> esse </a:t>
            </a:r>
            <a:r>
              <a:rPr lang="de-DE" sz="2200" dirty="0" err="1" smtClean="0">
                <a:cs typeface="Arial" panose="020B0604020202020204" pitchFamily="34" charset="0"/>
              </a:rPr>
              <a:t>stesse</a:t>
            </a:r>
            <a:r>
              <a:rPr lang="de-DE" sz="2200" dirty="0" smtClean="0">
                <a:cs typeface="Arial" panose="020B0604020202020204" pitchFamily="34" charset="0"/>
              </a:rPr>
              <a:t> o </a:t>
            </a:r>
            <a:r>
              <a:rPr lang="de-DE" sz="2200" dirty="0" err="1" smtClean="0">
                <a:cs typeface="Arial" panose="020B0604020202020204" pitchFamily="34" charset="0"/>
              </a:rPr>
              <a:t>no</a:t>
            </a:r>
            <a:r>
              <a:rPr lang="de-DE" sz="2200" dirty="0" smtClean="0">
                <a:cs typeface="Arial" panose="020B0604020202020204" pitchFamily="34" charset="0"/>
              </a:rPr>
              <a:t> </a:t>
            </a:r>
            <a:r>
              <a:rPr lang="de-DE" sz="2200" dirty="0" err="1" smtClean="0">
                <a:cs typeface="Arial" panose="020B0604020202020204" pitchFamily="34" charset="0"/>
              </a:rPr>
              <a:t>formazione</a:t>
            </a:r>
            <a:endParaRPr lang="de-DE" sz="2200" dirty="0">
              <a:cs typeface="Arial" panose="020B0604020202020204" pitchFamily="34" charset="0"/>
            </a:endParaRPr>
          </a:p>
        </p:txBody>
      </p:sp>
      <p:sp>
        <p:nvSpPr>
          <p:cNvPr id="7" name="Inhaltsplatzhalter 6"/>
          <p:cNvSpPr>
            <a:spLocks noGrp="1"/>
          </p:cNvSpPr>
          <p:nvPr>
            <p:ph sz="half" idx="2"/>
          </p:nvPr>
        </p:nvSpPr>
        <p:spPr>
          <a:xfrm>
            <a:off x="4787254" y="1333373"/>
            <a:ext cx="3886120" cy="4824536"/>
          </a:xfrm>
          <a:solidFill>
            <a:schemeClr val="accent6">
              <a:lumMod val="20000"/>
              <a:lumOff val="80000"/>
            </a:schemeClr>
          </a:solidFill>
          <a:ln w="6350" cmpd="sng">
            <a:solidFill>
              <a:schemeClr val="tx1"/>
            </a:solidFill>
          </a:ln>
        </p:spPr>
        <p:txBody>
          <a:bodyPr>
            <a:normAutofit lnSpcReduction="10000"/>
          </a:bodyPr>
          <a:lstStyle/>
          <a:p>
            <a:pPr marL="0" indent="0" algn="ctr">
              <a:buNone/>
            </a:pPr>
            <a:endParaRPr lang="de-DE" sz="1800" b="1" dirty="0" smtClean="0">
              <a:cs typeface="Arial" panose="020B0604020202020204" pitchFamily="34" charset="0"/>
            </a:endParaRPr>
          </a:p>
          <a:p>
            <a:pPr marL="0" indent="0" algn="ctr">
              <a:buNone/>
            </a:pPr>
            <a:r>
              <a:rPr lang="de-DE" sz="2400" b="1" dirty="0" smtClean="0">
                <a:cs typeface="Arial" panose="020B0604020202020204" pitchFamily="34" charset="0"/>
              </a:rPr>
              <a:t>Alle </a:t>
            </a:r>
            <a:r>
              <a:rPr lang="de-DE" sz="2400" b="1" dirty="0" err="1" smtClean="0">
                <a:cs typeface="Arial" panose="020B0604020202020204" pitchFamily="34" charset="0"/>
              </a:rPr>
              <a:t>aziende</a:t>
            </a:r>
            <a:r>
              <a:rPr lang="de-DE" sz="2400" b="1" dirty="0" smtClean="0">
                <a:cs typeface="Arial" panose="020B0604020202020204" pitchFamily="34" charset="0"/>
              </a:rPr>
              <a:t> </a:t>
            </a:r>
            <a:r>
              <a:rPr lang="de-DE" sz="2400" b="1" dirty="0" err="1" smtClean="0">
                <a:cs typeface="Arial" panose="020B0604020202020204" pitchFamily="34" charset="0"/>
              </a:rPr>
              <a:t>che</a:t>
            </a:r>
            <a:r>
              <a:rPr lang="de-DE" sz="2400" b="1" dirty="0" smtClean="0">
                <a:cs typeface="Arial" panose="020B0604020202020204" pitchFamily="34" charset="0"/>
              </a:rPr>
              <a:t> </a:t>
            </a:r>
            <a:r>
              <a:rPr lang="de-DE" sz="2400" b="1" dirty="0" err="1" smtClean="0">
                <a:cs typeface="Arial" panose="020B0604020202020204" pitchFamily="34" charset="0"/>
              </a:rPr>
              <a:t>formano</a:t>
            </a:r>
            <a:endParaRPr lang="de-DE" sz="2400" dirty="0" smtClean="0">
              <a:cs typeface="Arial" panose="020B0604020202020204" pitchFamily="34" charset="0"/>
            </a:endParaRPr>
          </a:p>
          <a:p>
            <a:pPr marL="0" indent="0" algn="ctr">
              <a:buNone/>
            </a:pPr>
            <a:r>
              <a:rPr lang="de-DE" sz="2400" b="1" dirty="0" err="1">
                <a:cs typeface="Arial" panose="020B0604020202020204" pitchFamily="34" charset="0"/>
              </a:rPr>
              <a:t>v</a:t>
            </a:r>
            <a:r>
              <a:rPr lang="de-DE" sz="2400" b="1" dirty="0" err="1" smtClean="0">
                <a:cs typeface="Arial" panose="020B0604020202020204" pitchFamily="34" charset="0"/>
              </a:rPr>
              <a:t>engono</a:t>
            </a:r>
            <a:r>
              <a:rPr lang="de-DE" sz="2400" b="1" dirty="0" smtClean="0">
                <a:cs typeface="Arial" panose="020B0604020202020204" pitchFamily="34" charset="0"/>
              </a:rPr>
              <a:t> </a:t>
            </a:r>
            <a:r>
              <a:rPr lang="de-DE" sz="2400" b="1" dirty="0" err="1" smtClean="0">
                <a:cs typeface="Arial" panose="020B0604020202020204" pitchFamily="34" charset="0"/>
              </a:rPr>
              <a:t>rimborsati</a:t>
            </a:r>
            <a:r>
              <a:rPr lang="de-DE" sz="2400" dirty="0" smtClean="0">
                <a:cs typeface="Arial" panose="020B0604020202020204" pitchFamily="34" charset="0"/>
              </a:rPr>
              <a:t>:</a:t>
            </a:r>
          </a:p>
          <a:p>
            <a:pPr marL="0" indent="0" algn="ctr">
              <a:buNone/>
            </a:pPr>
            <a:endParaRPr lang="de-DE" sz="1800" dirty="0" smtClean="0">
              <a:cs typeface="Arial" panose="020B0604020202020204" pitchFamily="34" charset="0"/>
            </a:endParaRPr>
          </a:p>
          <a:p>
            <a:r>
              <a:rPr lang="de-DE" sz="1900" dirty="0" smtClean="0">
                <a:cs typeface="Arial" panose="020B0604020202020204" pitchFamily="34" charset="0"/>
              </a:rPr>
              <a:t>Gran </a:t>
            </a:r>
            <a:r>
              <a:rPr lang="de-DE" sz="1900" dirty="0" err="1" smtClean="0">
                <a:cs typeface="Arial" panose="020B0604020202020204" pitchFamily="34" charset="0"/>
              </a:rPr>
              <a:t>parte</a:t>
            </a:r>
            <a:r>
              <a:rPr lang="de-DE" sz="1900" dirty="0" smtClean="0">
                <a:cs typeface="Arial" panose="020B0604020202020204" pitchFamily="34" charset="0"/>
              </a:rPr>
              <a:t> </a:t>
            </a:r>
            <a:r>
              <a:rPr lang="de-DE" sz="1900" dirty="0" err="1" smtClean="0">
                <a:cs typeface="Arial" panose="020B0604020202020204" pitchFamily="34" charset="0"/>
              </a:rPr>
              <a:t>dei</a:t>
            </a:r>
            <a:r>
              <a:rPr lang="de-DE" sz="1900" dirty="0" smtClean="0">
                <a:cs typeface="Arial" panose="020B0604020202020204" pitchFamily="34" charset="0"/>
              </a:rPr>
              <a:t> </a:t>
            </a:r>
            <a:r>
              <a:rPr lang="de-DE" sz="1900" dirty="0" err="1" smtClean="0">
                <a:cs typeface="Arial" panose="020B0604020202020204" pitchFamily="34" charset="0"/>
              </a:rPr>
              <a:t>costi</a:t>
            </a:r>
            <a:r>
              <a:rPr lang="de-DE" sz="1900" dirty="0" smtClean="0">
                <a:cs typeface="Arial" panose="020B0604020202020204" pitchFamily="34" charset="0"/>
              </a:rPr>
              <a:t> di </a:t>
            </a:r>
            <a:r>
              <a:rPr lang="de-DE" sz="1900" dirty="0" err="1" smtClean="0">
                <a:cs typeface="Arial" panose="020B0604020202020204" pitchFamily="34" charset="0"/>
              </a:rPr>
              <a:t>formazione</a:t>
            </a:r>
            <a:r>
              <a:rPr lang="de-DE" sz="1900" dirty="0" smtClean="0">
                <a:cs typeface="Arial" panose="020B0604020202020204" pitchFamily="34" charset="0"/>
              </a:rPr>
              <a:t> </a:t>
            </a:r>
            <a:r>
              <a:rPr lang="de-DE" sz="1900" dirty="0" err="1" smtClean="0">
                <a:cs typeface="Arial" panose="020B0604020202020204" pitchFamily="34" charset="0"/>
              </a:rPr>
              <a:t>nell’azienda</a:t>
            </a:r>
            <a:r>
              <a:rPr lang="de-DE" sz="1900" dirty="0" smtClean="0">
                <a:cs typeface="Arial" panose="020B0604020202020204" pitchFamily="34" charset="0"/>
              </a:rPr>
              <a:t> </a:t>
            </a:r>
            <a:r>
              <a:rPr lang="de-DE" sz="1900" dirty="0" err="1" smtClean="0">
                <a:cs typeface="Arial" panose="020B0604020202020204" pitchFamily="34" charset="0"/>
              </a:rPr>
              <a:t>stessa</a:t>
            </a:r>
            <a:r>
              <a:rPr lang="de-DE" sz="1900" dirty="0" smtClean="0">
                <a:cs typeface="Arial" panose="020B0604020202020204" pitchFamily="34" charset="0"/>
              </a:rPr>
              <a:t> o in </a:t>
            </a:r>
            <a:r>
              <a:rPr lang="de-DE" sz="1900" dirty="0" err="1" smtClean="0">
                <a:cs typeface="Arial" panose="020B0604020202020204" pitchFamily="34" charset="0"/>
              </a:rPr>
              <a:t>centri</a:t>
            </a:r>
            <a:r>
              <a:rPr lang="de-DE" sz="1900" dirty="0" smtClean="0">
                <a:cs typeface="Arial" panose="020B0604020202020204" pitchFamily="34" charset="0"/>
              </a:rPr>
              <a:t> di </a:t>
            </a:r>
            <a:r>
              <a:rPr lang="de-DE" sz="1900" dirty="0" err="1" smtClean="0">
                <a:cs typeface="Arial" panose="020B0604020202020204" pitchFamily="34" charset="0"/>
              </a:rPr>
              <a:t>formazione</a:t>
            </a:r>
            <a:r>
              <a:rPr lang="de-DE" sz="1900" dirty="0" smtClean="0">
                <a:cs typeface="Arial" panose="020B0604020202020204" pitchFamily="34" charset="0"/>
              </a:rPr>
              <a:t> </a:t>
            </a:r>
            <a:r>
              <a:rPr lang="de-DE" sz="1900" dirty="0" smtClean="0">
                <a:latin typeface="Calibri"/>
                <a:cs typeface="Arial" panose="020B0604020202020204" pitchFamily="34" charset="0"/>
              </a:rPr>
              <a:t>‟</a:t>
            </a:r>
            <a:r>
              <a:rPr lang="de-DE" sz="1900" dirty="0" err="1" smtClean="0">
                <a:cs typeface="Arial" panose="020B0604020202020204" pitchFamily="34" charset="0"/>
              </a:rPr>
              <a:t>sovraziendali</a:t>
            </a:r>
            <a:r>
              <a:rPr lang="de-DE" sz="1900" dirty="0">
                <a:latin typeface="Calibri"/>
                <a:cs typeface="Arial" panose="020B0604020202020204" pitchFamily="34" charset="0"/>
              </a:rPr>
              <a:t>”</a:t>
            </a:r>
            <a:endParaRPr lang="de-DE" sz="1900" dirty="0"/>
          </a:p>
          <a:p>
            <a:r>
              <a:rPr lang="de-DE" sz="1900" dirty="0" smtClean="0">
                <a:cs typeface="Arial" panose="020B0604020202020204" pitchFamily="34" charset="0"/>
              </a:rPr>
              <a:t>Assunzione delle </a:t>
            </a:r>
            <a:r>
              <a:rPr lang="de-DE" sz="1900" dirty="0" err="1" smtClean="0">
                <a:cs typeface="Arial" panose="020B0604020202020204" pitchFamily="34" charset="0"/>
              </a:rPr>
              <a:t>spese</a:t>
            </a:r>
            <a:r>
              <a:rPr lang="de-DE" sz="1900" dirty="0" smtClean="0">
                <a:cs typeface="Arial" panose="020B0604020202020204" pitchFamily="34" charset="0"/>
              </a:rPr>
              <a:t>* per </a:t>
            </a:r>
            <a:r>
              <a:rPr lang="de-DE" sz="1900" dirty="0" err="1" smtClean="0">
                <a:cs typeface="Arial" panose="020B0604020202020204" pitchFamily="34" charset="0"/>
              </a:rPr>
              <a:t>professioni</a:t>
            </a:r>
            <a:r>
              <a:rPr lang="de-DE" sz="1900" dirty="0" smtClean="0">
                <a:cs typeface="Arial" panose="020B0604020202020204" pitchFamily="34" charset="0"/>
              </a:rPr>
              <a:t> </a:t>
            </a:r>
            <a:r>
              <a:rPr lang="de-DE" sz="1900" dirty="0" err="1" smtClean="0">
                <a:cs typeface="Arial" panose="020B0604020202020204" pitchFamily="34" charset="0"/>
              </a:rPr>
              <a:t>tecnico-artigianali</a:t>
            </a:r>
            <a:r>
              <a:rPr lang="de-DE" sz="1900" dirty="0" smtClean="0">
                <a:cs typeface="Arial" panose="020B0604020202020204" pitchFamily="34" charset="0"/>
              </a:rPr>
              <a:t> es.: </a:t>
            </a:r>
          </a:p>
          <a:p>
            <a:pPr marL="0" indent="0" defTabSz="539750">
              <a:buNone/>
            </a:pPr>
            <a:r>
              <a:rPr lang="de-DE" sz="1900" dirty="0">
                <a:cs typeface="Arial" panose="020B0604020202020204" pitchFamily="34" charset="0"/>
              </a:rPr>
              <a:t>	</a:t>
            </a:r>
            <a:r>
              <a:rPr lang="de-DE" sz="1900" dirty="0" smtClean="0">
                <a:cs typeface="Arial" panose="020B0604020202020204" pitchFamily="34" charset="0"/>
              </a:rPr>
              <a:t>per 10 </a:t>
            </a:r>
            <a:r>
              <a:rPr lang="de-DE" sz="1900" dirty="0" err="1" smtClean="0">
                <a:cs typeface="Arial" panose="020B0604020202020204" pitchFamily="34" charset="0"/>
              </a:rPr>
              <a:t>mesi</a:t>
            </a:r>
            <a:r>
              <a:rPr lang="de-DE" sz="1900" dirty="0" smtClean="0">
                <a:cs typeface="Arial" panose="020B0604020202020204" pitchFamily="34" charset="0"/>
              </a:rPr>
              <a:t> </a:t>
            </a:r>
            <a:r>
              <a:rPr lang="de-DE" sz="1900" dirty="0" err="1" smtClean="0">
                <a:cs typeface="Arial" panose="020B0604020202020204" pitchFamily="34" charset="0"/>
              </a:rPr>
              <a:t>nel</a:t>
            </a:r>
            <a:r>
              <a:rPr lang="de-DE" sz="1900" dirty="0" smtClean="0">
                <a:cs typeface="Arial" panose="020B0604020202020204" pitchFamily="34" charset="0"/>
              </a:rPr>
              <a:t> 1° anno</a:t>
            </a:r>
          </a:p>
          <a:p>
            <a:pPr marL="0" indent="0" defTabSz="539750">
              <a:buNone/>
            </a:pPr>
            <a:r>
              <a:rPr lang="de-DE" sz="1900" dirty="0">
                <a:cs typeface="Arial" panose="020B0604020202020204" pitchFamily="34" charset="0"/>
              </a:rPr>
              <a:t>	</a:t>
            </a:r>
            <a:r>
              <a:rPr lang="de-DE" sz="1900" dirty="0" smtClean="0">
                <a:cs typeface="Arial" panose="020B0604020202020204" pitchFamily="34" charset="0"/>
              </a:rPr>
              <a:t>per 4 </a:t>
            </a:r>
            <a:r>
              <a:rPr lang="de-DE" sz="1900" dirty="0">
                <a:cs typeface="Arial" panose="020B0604020202020204" pitchFamily="34" charset="0"/>
              </a:rPr>
              <a:t>o</a:t>
            </a:r>
            <a:r>
              <a:rPr lang="de-DE" sz="1900" dirty="0" smtClean="0">
                <a:cs typeface="Arial" panose="020B0604020202020204" pitchFamily="34" charset="0"/>
              </a:rPr>
              <a:t> 6 </a:t>
            </a:r>
            <a:r>
              <a:rPr lang="de-DE" sz="1900" dirty="0" err="1" smtClean="0">
                <a:cs typeface="Arial" panose="020B0604020202020204" pitchFamily="34" charset="0"/>
              </a:rPr>
              <a:t>mesi</a:t>
            </a:r>
            <a:r>
              <a:rPr lang="de-DE" sz="1900" dirty="0" smtClean="0">
                <a:cs typeface="Arial" panose="020B0604020202020204" pitchFamily="34" charset="0"/>
              </a:rPr>
              <a:t> </a:t>
            </a:r>
            <a:r>
              <a:rPr lang="de-DE" sz="1900" dirty="0" err="1" smtClean="0">
                <a:cs typeface="Arial" panose="020B0604020202020204" pitchFamily="34" charset="0"/>
              </a:rPr>
              <a:t>nel</a:t>
            </a:r>
            <a:r>
              <a:rPr lang="de-DE" sz="1900" dirty="0" smtClean="0">
                <a:cs typeface="Arial" panose="020B0604020202020204" pitchFamily="34" charset="0"/>
              </a:rPr>
              <a:t> 2° anno</a:t>
            </a:r>
          </a:p>
          <a:p>
            <a:pPr marL="0" indent="0" defTabSz="539750">
              <a:spcAft>
                <a:spcPts val="600"/>
              </a:spcAft>
              <a:buNone/>
            </a:pPr>
            <a:r>
              <a:rPr lang="de-DE" sz="1900" dirty="0">
                <a:cs typeface="Arial" panose="020B0604020202020204" pitchFamily="34" charset="0"/>
              </a:rPr>
              <a:t>	</a:t>
            </a:r>
            <a:r>
              <a:rPr lang="de-DE" sz="1900" dirty="0" smtClean="0">
                <a:cs typeface="Arial" panose="020B0604020202020204" pitchFamily="34" charset="0"/>
              </a:rPr>
              <a:t>per 1 </a:t>
            </a:r>
            <a:r>
              <a:rPr lang="de-DE" sz="1900" dirty="0" err="1" smtClean="0">
                <a:cs typeface="Arial" panose="020B0604020202020204" pitchFamily="34" charset="0"/>
              </a:rPr>
              <a:t>mese</a:t>
            </a:r>
            <a:r>
              <a:rPr lang="de-DE" sz="1900" dirty="0" smtClean="0">
                <a:cs typeface="Arial" panose="020B0604020202020204" pitchFamily="34" charset="0"/>
              </a:rPr>
              <a:t> </a:t>
            </a:r>
            <a:r>
              <a:rPr lang="de-DE" sz="1900" dirty="0" err="1" smtClean="0">
                <a:cs typeface="Arial" panose="020B0604020202020204" pitchFamily="34" charset="0"/>
              </a:rPr>
              <a:t>nel</a:t>
            </a:r>
            <a:r>
              <a:rPr lang="de-DE" sz="1900" dirty="0" smtClean="0">
                <a:cs typeface="Arial" panose="020B0604020202020204" pitchFamily="34" charset="0"/>
              </a:rPr>
              <a:t> 3° anno</a:t>
            </a:r>
          </a:p>
          <a:p>
            <a:pPr marL="0" indent="0" algn="ctr">
              <a:buNone/>
            </a:pPr>
            <a:r>
              <a:rPr lang="de-DE" sz="1900" dirty="0" err="1" smtClean="0">
                <a:cs typeface="Arial" panose="020B0604020202020204" pitchFamily="34" charset="0"/>
              </a:rPr>
              <a:t>secondo</a:t>
            </a:r>
            <a:r>
              <a:rPr lang="de-DE" sz="1900" dirty="0" smtClean="0">
                <a:cs typeface="Arial" panose="020B0604020202020204" pitchFamily="34" charset="0"/>
              </a:rPr>
              <a:t> </a:t>
            </a:r>
            <a:r>
              <a:rPr lang="de-DE" sz="1900" dirty="0" err="1" smtClean="0">
                <a:cs typeface="Arial" panose="020B0604020202020204" pitchFamily="34" charset="0"/>
              </a:rPr>
              <a:t>l’aumento</a:t>
            </a:r>
            <a:r>
              <a:rPr lang="de-DE" sz="1900" dirty="0" smtClean="0">
                <a:cs typeface="Arial" panose="020B0604020202020204" pitchFamily="34" charset="0"/>
              </a:rPr>
              <a:t> di </a:t>
            </a:r>
            <a:r>
              <a:rPr lang="de-DE" sz="1900" dirty="0" err="1" smtClean="0">
                <a:cs typeface="Arial" panose="020B0604020202020204" pitchFamily="34" charset="0"/>
              </a:rPr>
              <a:t>produttività</a:t>
            </a:r>
            <a:endParaRPr lang="de-DE" sz="1900" dirty="0" smtClean="0">
              <a:cs typeface="Arial" panose="020B0604020202020204" pitchFamily="34" charset="0"/>
            </a:endParaRPr>
          </a:p>
          <a:p>
            <a:pPr marL="0" indent="0" algn="ctr">
              <a:buNone/>
            </a:pPr>
            <a:endParaRPr lang="de-DE" sz="1800" dirty="0" smtClean="0">
              <a:cs typeface="Arial" panose="020B0604020202020204" pitchFamily="34" charset="0"/>
            </a:endParaRPr>
          </a:p>
          <a:p>
            <a:pPr marL="0" indent="0" algn="ctr">
              <a:buNone/>
            </a:pPr>
            <a:endParaRPr lang="de-DE" sz="1800" dirty="0" smtClean="0">
              <a:cs typeface="Arial" panose="020B0604020202020204" pitchFamily="34" charset="0"/>
            </a:endParaRPr>
          </a:p>
          <a:p>
            <a:pPr marL="0" indent="0">
              <a:buNone/>
            </a:pPr>
            <a:endParaRPr lang="de-DE" sz="2000" dirty="0">
              <a:solidFill>
                <a:srgbClr val="002060"/>
              </a:solidFill>
              <a:latin typeface="Arial" panose="020B0604020202020204" pitchFamily="34" charset="0"/>
              <a:cs typeface="Arial" panose="020B0604020202020204" pitchFamily="34" charset="0"/>
            </a:endParaRPr>
          </a:p>
        </p:txBody>
      </p:sp>
      <p:sp>
        <p:nvSpPr>
          <p:cNvPr id="5" name="Textfeld 4"/>
          <p:cNvSpPr txBox="1"/>
          <p:nvPr/>
        </p:nvSpPr>
        <p:spPr>
          <a:xfrm>
            <a:off x="-48637" y="61768"/>
            <a:ext cx="6060798" cy="430887"/>
          </a:xfrm>
          <a:prstGeom prst="rect">
            <a:avLst/>
          </a:prstGeom>
          <a:noFill/>
        </p:spPr>
        <p:txBody>
          <a:bodyPr wrap="square" rtlCol="0">
            <a:spAutoFit/>
          </a:bodyPr>
          <a:lstStyle/>
          <a:p>
            <a:r>
              <a:rPr lang="de-DE" sz="2200" b="1" dirty="0">
                <a:solidFill>
                  <a:schemeClr val="bg1"/>
                </a:solidFill>
              </a:rPr>
              <a:t> </a:t>
            </a:r>
            <a:r>
              <a:rPr lang="de-DE" sz="2200" b="1" dirty="0" err="1" smtClean="0">
                <a:solidFill>
                  <a:schemeClr val="bg1"/>
                </a:solidFill>
              </a:rPr>
              <a:t>Allegato</a:t>
            </a:r>
            <a:r>
              <a:rPr lang="de-DE" sz="2200" b="1" dirty="0" smtClean="0">
                <a:solidFill>
                  <a:schemeClr val="bg1"/>
                </a:solidFill>
              </a:rPr>
              <a:t>: </a:t>
            </a:r>
            <a:r>
              <a:rPr lang="de-DE" sz="2200" b="1" dirty="0" err="1" smtClean="0">
                <a:solidFill>
                  <a:schemeClr val="bg1"/>
                </a:solidFill>
              </a:rPr>
              <a:t>regime</a:t>
            </a:r>
            <a:r>
              <a:rPr lang="de-DE" sz="2200" b="1" dirty="0" smtClean="0">
                <a:solidFill>
                  <a:schemeClr val="bg1"/>
                </a:solidFill>
              </a:rPr>
              <a:t> </a:t>
            </a:r>
            <a:r>
              <a:rPr lang="de-DE" sz="2200" b="1" dirty="0" err="1" smtClean="0">
                <a:solidFill>
                  <a:schemeClr val="bg1"/>
                </a:solidFill>
              </a:rPr>
              <a:t>speciale</a:t>
            </a:r>
            <a:r>
              <a:rPr lang="de-DE" sz="2200" b="1" dirty="0" smtClean="0">
                <a:solidFill>
                  <a:schemeClr val="bg1"/>
                </a:solidFill>
              </a:rPr>
              <a:t> per </a:t>
            </a:r>
            <a:r>
              <a:rPr lang="de-DE" sz="2200" b="1" dirty="0" err="1" smtClean="0">
                <a:solidFill>
                  <a:schemeClr val="bg1"/>
                </a:solidFill>
              </a:rPr>
              <a:t>il</a:t>
            </a:r>
            <a:r>
              <a:rPr lang="de-DE" sz="2200" b="1" dirty="0" smtClean="0">
                <a:solidFill>
                  <a:schemeClr val="bg1"/>
                </a:solidFill>
              </a:rPr>
              <a:t> </a:t>
            </a:r>
            <a:r>
              <a:rPr lang="de-DE" sz="2200" b="1" dirty="0" err="1" smtClean="0">
                <a:solidFill>
                  <a:schemeClr val="bg1"/>
                </a:solidFill>
              </a:rPr>
              <a:t>settore</a:t>
            </a:r>
            <a:r>
              <a:rPr lang="de-DE" sz="2200" b="1" dirty="0" smtClean="0">
                <a:solidFill>
                  <a:schemeClr val="bg1"/>
                </a:solidFill>
              </a:rPr>
              <a:t> </a:t>
            </a:r>
            <a:r>
              <a:rPr lang="de-DE" sz="2200" b="1" dirty="0" err="1" smtClean="0">
                <a:solidFill>
                  <a:schemeClr val="bg1"/>
                </a:solidFill>
              </a:rPr>
              <a:t>edilizio</a:t>
            </a:r>
            <a:endParaRPr lang="de-DE" sz="2200" b="1" dirty="0">
              <a:solidFill>
                <a:schemeClr val="tx1">
                  <a:lumMod val="75000"/>
                  <a:lumOff val="25000"/>
                </a:schemeClr>
              </a:solidFill>
            </a:endParaRPr>
          </a:p>
        </p:txBody>
      </p:sp>
      <p:sp>
        <p:nvSpPr>
          <p:cNvPr id="3" name="Textfeld 2"/>
          <p:cNvSpPr txBox="1"/>
          <p:nvPr/>
        </p:nvSpPr>
        <p:spPr>
          <a:xfrm>
            <a:off x="383136" y="6386332"/>
            <a:ext cx="7848872" cy="369332"/>
          </a:xfrm>
          <a:prstGeom prst="rect">
            <a:avLst/>
          </a:prstGeom>
          <a:noFill/>
        </p:spPr>
        <p:txBody>
          <a:bodyPr wrap="square" rtlCol="0">
            <a:spAutoFit/>
          </a:bodyPr>
          <a:lstStyle/>
          <a:p>
            <a:r>
              <a:rPr lang="de-DE" dirty="0" smtClean="0"/>
              <a:t>*</a:t>
            </a:r>
            <a:r>
              <a:rPr lang="de-DE" dirty="0" err="1" smtClean="0"/>
              <a:t>Rimborso</a:t>
            </a:r>
            <a:r>
              <a:rPr lang="de-DE" dirty="0" smtClean="0"/>
              <a:t> delle </a:t>
            </a:r>
            <a:r>
              <a:rPr lang="de-DE" dirty="0" err="1" smtClean="0"/>
              <a:t>retribuzioni</a:t>
            </a:r>
            <a:r>
              <a:rPr lang="de-DE" dirty="0" smtClean="0"/>
              <a:t> </a:t>
            </a:r>
            <a:r>
              <a:rPr lang="de-DE" dirty="0" err="1" smtClean="0"/>
              <a:t>degli</a:t>
            </a:r>
            <a:r>
              <a:rPr lang="de-DE" dirty="0" smtClean="0"/>
              <a:t> </a:t>
            </a:r>
            <a:r>
              <a:rPr lang="de-DE" dirty="0" err="1" smtClean="0"/>
              <a:t>apprendisti</a:t>
            </a:r>
            <a:r>
              <a:rPr lang="de-DE" dirty="0" smtClean="0"/>
              <a:t> e delle </a:t>
            </a:r>
            <a:r>
              <a:rPr lang="de-DE" dirty="0" err="1" smtClean="0"/>
              <a:t>spese</a:t>
            </a:r>
            <a:r>
              <a:rPr lang="de-DE" dirty="0" smtClean="0"/>
              <a:t> </a:t>
            </a:r>
            <a:r>
              <a:rPr lang="de-DE" dirty="0" err="1" smtClean="0"/>
              <a:t>sociali</a:t>
            </a:r>
            <a:endParaRPr lang="de-DE" dirty="0"/>
          </a:p>
        </p:txBody>
      </p:sp>
    </p:spTree>
    <p:extLst>
      <p:ext uri="{BB962C8B-B14F-4D97-AF65-F5344CB8AC3E}">
        <p14:creationId xmlns:p14="http://schemas.microsoft.com/office/powerpoint/2010/main" val="25566892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971600" y="2227099"/>
            <a:ext cx="7128792" cy="2523768"/>
          </a:xfrm>
          <a:prstGeom prst="rect">
            <a:avLst/>
          </a:prstGeom>
          <a:noFill/>
        </p:spPr>
        <p:txBody>
          <a:bodyPr wrap="square" rtlCol="0">
            <a:spAutoFit/>
          </a:bodyPr>
          <a:lstStyle/>
          <a:p>
            <a:r>
              <a:rPr lang="en-US" sz="4400" dirty="0" smtClean="0"/>
              <a:t>“There </a:t>
            </a:r>
            <a:r>
              <a:rPr lang="en-US" sz="4400" dirty="0"/>
              <a:t>is only one thing in the long run more expensive than education: no education.“ </a:t>
            </a:r>
            <a:endParaRPr lang="en-US" sz="4400" dirty="0" smtClean="0"/>
          </a:p>
          <a:p>
            <a:endParaRPr lang="en-US" sz="800" dirty="0" smtClean="0"/>
          </a:p>
          <a:p>
            <a:r>
              <a:rPr lang="en-US" dirty="0" smtClean="0"/>
              <a:t>					                John </a:t>
            </a:r>
            <a:r>
              <a:rPr lang="en-US" dirty="0"/>
              <a:t>F. </a:t>
            </a:r>
            <a:r>
              <a:rPr lang="en-US" dirty="0" smtClean="0"/>
              <a:t>Kennedy</a:t>
            </a:r>
            <a:endParaRPr lang="de-DE" sz="2800" dirty="0"/>
          </a:p>
        </p:txBody>
      </p:sp>
      <p:sp>
        <p:nvSpPr>
          <p:cNvPr id="5" name="Textfeld 4"/>
          <p:cNvSpPr txBox="1"/>
          <p:nvPr/>
        </p:nvSpPr>
        <p:spPr>
          <a:xfrm>
            <a:off x="-48637" y="61768"/>
            <a:ext cx="6060798" cy="430887"/>
          </a:xfrm>
          <a:prstGeom prst="rect">
            <a:avLst/>
          </a:prstGeom>
          <a:noFill/>
        </p:spPr>
        <p:txBody>
          <a:bodyPr wrap="square" rtlCol="0">
            <a:spAutoFit/>
          </a:bodyPr>
          <a:lstStyle/>
          <a:p>
            <a:r>
              <a:rPr lang="de-DE" sz="2200" b="1" dirty="0" smtClean="0">
                <a:solidFill>
                  <a:schemeClr val="bg1"/>
                </a:solidFill>
              </a:rPr>
              <a:t> Food </a:t>
            </a:r>
            <a:r>
              <a:rPr lang="de-DE" sz="2200" b="1" dirty="0" err="1" smtClean="0">
                <a:solidFill>
                  <a:schemeClr val="bg1"/>
                </a:solidFill>
              </a:rPr>
              <a:t>for</a:t>
            </a:r>
            <a:r>
              <a:rPr lang="de-DE" sz="2200" b="1" dirty="0" smtClean="0">
                <a:solidFill>
                  <a:schemeClr val="bg1"/>
                </a:solidFill>
              </a:rPr>
              <a:t> </a:t>
            </a:r>
            <a:r>
              <a:rPr lang="de-DE" sz="2200" b="1" dirty="0" err="1" smtClean="0">
                <a:solidFill>
                  <a:schemeClr val="bg1"/>
                </a:solidFill>
              </a:rPr>
              <a:t>thought</a:t>
            </a:r>
            <a:endParaRPr lang="de-DE" sz="2200" b="1" dirty="0">
              <a:solidFill>
                <a:schemeClr val="tx1">
                  <a:lumMod val="75000"/>
                  <a:lumOff val="25000"/>
                </a:schemeClr>
              </a:solidFill>
            </a:endParaRPr>
          </a:p>
        </p:txBody>
      </p:sp>
    </p:spTree>
    <p:extLst>
      <p:ext uri="{BB962C8B-B14F-4D97-AF65-F5344CB8AC3E}">
        <p14:creationId xmlns:p14="http://schemas.microsoft.com/office/powerpoint/2010/main" val="17716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0" y="-432048"/>
            <a:ext cx="9144000" cy="9807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10" name="Picture 2" descr="C:\Users\Schlich\Desktop\20140822 GOVET Header.jpg"/>
          <p:cNvPicPr>
            <a:picLocks noChangeAspect="1" noChangeArrowheads="1"/>
          </p:cNvPicPr>
          <p:nvPr/>
        </p:nvPicPr>
        <p:blipFill rotWithShape="1">
          <a:blip r:embed="rId3" cstate="screen">
            <a:extLst>
              <a:ext uri="{28A0092B-C50C-407E-A947-70E740481C1C}">
                <a14:useLocalDpi xmlns:a14="http://schemas.microsoft.com/office/drawing/2010/main" val="0"/>
              </a:ext>
            </a:extLst>
          </a:blip>
          <a:srcRect t="3930" b="10104"/>
          <a:stretch/>
        </p:blipFill>
        <p:spPr bwMode="auto">
          <a:xfrm>
            <a:off x="0" y="-459432"/>
            <a:ext cx="9144000" cy="5647764"/>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p:cNvSpPr txBox="1"/>
          <p:nvPr/>
        </p:nvSpPr>
        <p:spPr>
          <a:xfrm rot="20737259">
            <a:off x="1185247" y="2248684"/>
            <a:ext cx="3196052" cy="2008242"/>
          </a:xfrm>
          <a:prstGeom prst="rect">
            <a:avLst/>
          </a:prstGeom>
          <a:noFill/>
        </p:spPr>
        <p:txBody>
          <a:bodyPr wrap="square" rtlCol="0">
            <a:spAutoFit/>
          </a:bodyPr>
          <a:lstStyle/>
          <a:p>
            <a:pPr algn="ctr"/>
            <a:r>
              <a:rPr lang="de-DE" sz="2400" b="1" dirty="0" smtClean="0">
                <a:solidFill>
                  <a:prstClr val="white">
                    <a:lumMod val="50000"/>
                  </a:prstClr>
                </a:solidFill>
                <a:latin typeface="Frutiger 87ExtraBlackCn" panose="02000B03060000020004" pitchFamily="2" charset="0"/>
              </a:rPr>
              <a:t>The </a:t>
            </a:r>
            <a:r>
              <a:rPr lang="de-DE" sz="2400" b="1" dirty="0" err="1" smtClean="0">
                <a:solidFill>
                  <a:prstClr val="white">
                    <a:lumMod val="50000"/>
                  </a:prstClr>
                </a:solidFill>
                <a:latin typeface="Frutiger 87ExtraBlackCn" panose="02000B03060000020004" pitchFamily="2" charset="0"/>
              </a:rPr>
              <a:t>one-stop</a:t>
            </a:r>
            <a:r>
              <a:rPr lang="de-DE" sz="2400" b="1" dirty="0" smtClean="0">
                <a:solidFill>
                  <a:prstClr val="white">
                    <a:lumMod val="50000"/>
                  </a:prstClr>
                </a:solidFill>
                <a:latin typeface="Frutiger 87ExtraBlackCn" panose="02000B03060000020004" pitchFamily="2" charset="0"/>
              </a:rPr>
              <a:t> </a:t>
            </a:r>
            <a:r>
              <a:rPr lang="de-DE" sz="2400" b="1" dirty="0" err="1" smtClean="0">
                <a:solidFill>
                  <a:prstClr val="white">
                    <a:lumMod val="50000"/>
                  </a:prstClr>
                </a:solidFill>
                <a:latin typeface="Frutiger 87ExtraBlackCn" panose="02000B03060000020004" pitchFamily="2" charset="0"/>
              </a:rPr>
              <a:t>shop</a:t>
            </a:r>
            <a:r>
              <a:rPr lang="de-DE" sz="2400" b="1" dirty="0" smtClean="0">
                <a:solidFill>
                  <a:prstClr val="white">
                    <a:lumMod val="50000"/>
                  </a:prstClr>
                </a:solidFill>
                <a:latin typeface="Frutiger 87ExtraBlackCn" panose="02000B03060000020004" pitchFamily="2" charset="0"/>
              </a:rPr>
              <a:t> </a:t>
            </a:r>
            <a:r>
              <a:rPr lang="de-DE" sz="2400" b="1" dirty="0" err="1" smtClean="0">
                <a:solidFill>
                  <a:prstClr val="white">
                    <a:lumMod val="50000"/>
                  </a:prstClr>
                </a:solidFill>
                <a:latin typeface="Frutiger 87ExtraBlackCn" panose="02000B03060000020004" pitchFamily="2" charset="0"/>
              </a:rPr>
              <a:t>for</a:t>
            </a:r>
            <a:r>
              <a:rPr lang="de-DE" sz="2400" b="1" dirty="0" smtClean="0">
                <a:solidFill>
                  <a:prstClr val="white">
                    <a:lumMod val="50000"/>
                  </a:prstClr>
                </a:solidFill>
                <a:latin typeface="Frutiger 87ExtraBlackCn" panose="02000B03060000020004" pitchFamily="2" charset="0"/>
              </a:rPr>
              <a:t> international </a:t>
            </a:r>
          </a:p>
          <a:p>
            <a:pPr algn="ctr"/>
            <a:r>
              <a:rPr lang="de-DE" sz="2400" b="1" dirty="0" err="1">
                <a:solidFill>
                  <a:prstClr val="white">
                    <a:lumMod val="50000"/>
                  </a:prstClr>
                </a:solidFill>
                <a:latin typeface="Frutiger 87ExtraBlackCn" panose="02000B03060000020004" pitchFamily="2" charset="0"/>
              </a:rPr>
              <a:t>v</a:t>
            </a:r>
            <a:r>
              <a:rPr lang="de-DE" sz="2400" b="1" dirty="0" err="1" smtClean="0">
                <a:solidFill>
                  <a:prstClr val="white">
                    <a:lumMod val="50000"/>
                  </a:prstClr>
                </a:solidFill>
                <a:latin typeface="Frutiger 87ExtraBlackCn" panose="02000B03060000020004" pitchFamily="2" charset="0"/>
              </a:rPr>
              <a:t>ocational</a:t>
            </a:r>
            <a:r>
              <a:rPr lang="de-DE" sz="2400" b="1" dirty="0" smtClean="0">
                <a:solidFill>
                  <a:prstClr val="white">
                    <a:lumMod val="50000"/>
                  </a:prstClr>
                </a:solidFill>
                <a:latin typeface="Frutiger 87ExtraBlackCn" panose="02000B03060000020004" pitchFamily="2" charset="0"/>
              </a:rPr>
              <a:t> </a:t>
            </a:r>
            <a:r>
              <a:rPr lang="de-DE" sz="2400" b="1" dirty="0" err="1">
                <a:solidFill>
                  <a:prstClr val="white">
                    <a:lumMod val="50000"/>
                  </a:prstClr>
                </a:solidFill>
                <a:latin typeface="Frutiger 87ExtraBlackCn" panose="02000B03060000020004" pitchFamily="2" charset="0"/>
              </a:rPr>
              <a:t>e</a:t>
            </a:r>
            <a:r>
              <a:rPr lang="de-DE" sz="2400" b="1" dirty="0" err="1" smtClean="0">
                <a:solidFill>
                  <a:prstClr val="white">
                    <a:lumMod val="50000"/>
                  </a:prstClr>
                </a:solidFill>
                <a:latin typeface="Frutiger 87ExtraBlackCn" panose="02000B03060000020004" pitchFamily="2" charset="0"/>
              </a:rPr>
              <a:t>ducation</a:t>
            </a:r>
            <a:r>
              <a:rPr lang="de-DE" sz="2400" b="1" dirty="0" smtClean="0">
                <a:solidFill>
                  <a:prstClr val="white">
                    <a:lumMod val="50000"/>
                  </a:prstClr>
                </a:solidFill>
                <a:latin typeface="Frutiger 87ExtraBlackCn" panose="02000B03060000020004" pitchFamily="2" charset="0"/>
              </a:rPr>
              <a:t> </a:t>
            </a:r>
            <a:r>
              <a:rPr lang="de-DE" sz="2400" b="1" dirty="0" err="1" smtClean="0">
                <a:solidFill>
                  <a:prstClr val="white">
                    <a:lumMod val="50000"/>
                  </a:prstClr>
                </a:solidFill>
                <a:latin typeface="Frutiger 87ExtraBlackCn" panose="02000B03060000020004" pitchFamily="2" charset="0"/>
              </a:rPr>
              <a:t>and</a:t>
            </a:r>
            <a:r>
              <a:rPr lang="de-DE" sz="2400" b="1" dirty="0" smtClean="0">
                <a:solidFill>
                  <a:prstClr val="white">
                    <a:lumMod val="50000"/>
                  </a:prstClr>
                </a:solidFill>
                <a:latin typeface="Frutiger 87ExtraBlackCn" panose="02000B03060000020004" pitchFamily="2" charset="0"/>
              </a:rPr>
              <a:t> </a:t>
            </a:r>
            <a:r>
              <a:rPr lang="de-DE" sz="2400" b="1" dirty="0" err="1" smtClean="0">
                <a:solidFill>
                  <a:prstClr val="white">
                    <a:lumMod val="50000"/>
                  </a:prstClr>
                </a:solidFill>
                <a:latin typeface="Frutiger 87ExtraBlackCn" panose="02000B03060000020004" pitchFamily="2" charset="0"/>
              </a:rPr>
              <a:t>training</a:t>
            </a:r>
            <a:r>
              <a:rPr lang="de-DE" sz="2400" b="1" dirty="0" smtClean="0">
                <a:solidFill>
                  <a:prstClr val="white">
                    <a:lumMod val="50000"/>
                  </a:prstClr>
                </a:solidFill>
                <a:latin typeface="Frutiger 87ExtraBlackCn" panose="02000B03060000020004" pitchFamily="2" charset="0"/>
              </a:rPr>
              <a:t> </a:t>
            </a:r>
            <a:r>
              <a:rPr lang="de-DE" sz="2400" b="1" dirty="0" err="1">
                <a:solidFill>
                  <a:prstClr val="white">
                    <a:lumMod val="50000"/>
                  </a:prstClr>
                </a:solidFill>
                <a:latin typeface="Frutiger 87ExtraBlackCn" panose="02000B03060000020004" pitchFamily="2" charset="0"/>
              </a:rPr>
              <a:t>c</a:t>
            </a:r>
            <a:r>
              <a:rPr lang="de-DE" sz="2400" b="1" dirty="0" err="1" smtClean="0">
                <a:solidFill>
                  <a:prstClr val="white">
                    <a:lumMod val="50000"/>
                  </a:prstClr>
                </a:solidFill>
                <a:latin typeface="Frutiger 87ExtraBlackCn" panose="02000B03060000020004" pitchFamily="2" charset="0"/>
              </a:rPr>
              <a:t>ooperation</a:t>
            </a:r>
            <a:r>
              <a:rPr lang="de-DE" sz="2400" b="1" dirty="0" smtClean="0">
                <a:solidFill>
                  <a:prstClr val="white">
                    <a:lumMod val="50000"/>
                  </a:prstClr>
                </a:solidFill>
                <a:latin typeface="Frutiger 87ExtraBlackCn" panose="02000B03060000020004" pitchFamily="2" charset="0"/>
              </a:rPr>
              <a:t> </a:t>
            </a:r>
            <a:endParaRPr lang="de-DE" sz="2400" b="1" dirty="0">
              <a:solidFill>
                <a:prstClr val="white">
                  <a:lumMod val="50000"/>
                </a:prstClr>
              </a:solidFill>
              <a:latin typeface="Frutiger 87ExtraBlackCn" panose="02000B03060000020004" pitchFamily="2" charset="0"/>
            </a:endParaRPr>
          </a:p>
        </p:txBody>
      </p:sp>
      <p:pic>
        <p:nvPicPr>
          <p:cNvPr id="8" name="Picture 2"/>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5148065" y="1333786"/>
            <a:ext cx="2724097" cy="576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Textfeld 14"/>
          <p:cNvSpPr txBox="1"/>
          <p:nvPr/>
        </p:nvSpPr>
        <p:spPr>
          <a:xfrm>
            <a:off x="1979712" y="5623424"/>
            <a:ext cx="5112568" cy="1200329"/>
          </a:xfrm>
          <a:prstGeom prst="rect">
            <a:avLst/>
          </a:prstGeom>
          <a:noFill/>
        </p:spPr>
        <p:txBody>
          <a:bodyPr wrap="square" rtlCol="0">
            <a:spAutoFit/>
          </a:bodyPr>
          <a:lstStyle/>
          <a:p>
            <a:pPr algn="ctr"/>
            <a:r>
              <a:rPr lang="de-DE" sz="1200" dirty="0" smtClean="0"/>
              <a:t>GOVET – German Office </a:t>
            </a:r>
            <a:r>
              <a:rPr lang="de-DE" sz="1200" dirty="0" err="1" smtClean="0"/>
              <a:t>for</a:t>
            </a:r>
            <a:r>
              <a:rPr lang="de-DE" sz="1200" dirty="0" smtClean="0"/>
              <a:t> international</a:t>
            </a:r>
          </a:p>
          <a:p>
            <a:pPr algn="ctr"/>
            <a:r>
              <a:rPr lang="de-DE" sz="1200" dirty="0" err="1" smtClean="0"/>
              <a:t>Cooperation</a:t>
            </a:r>
            <a:r>
              <a:rPr lang="de-DE" sz="1200" dirty="0" smtClean="0"/>
              <a:t> in VET at BIBB</a:t>
            </a:r>
          </a:p>
          <a:p>
            <a:pPr algn="ctr"/>
            <a:r>
              <a:rPr lang="de-DE" sz="1200" dirty="0" smtClean="0"/>
              <a:t>Robert Schuman-Platz 3 </a:t>
            </a:r>
          </a:p>
          <a:p>
            <a:pPr algn="ctr"/>
            <a:r>
              <a:rPr lang="de-DE" sz="1200" dirty="0" smtClean="0"/>
              <a:t>D-53175 Bonn</a:t>
            </a:r>
          </a:p>
          <a:p>
            <a:pPr algn="ctr"/>
            <a:r>
              <a:rPr lang="de-DE" sz="1200" dirty="0" err="1" smtClean="0">
                <a:solidFill>
                  <a:srgbClr val="FFC000"/>
                </a:solidFill>
                <a:hlinkClick r:id="rId5"/>
              </a:rPr>
              <a:t>govet@govet.international</a:t>
            </a:r>
            <a:endParaRPr lang="de-DE" sz="1200" dirty="0" smtClean="0">
              <a:solidFill>
                <a:srgbClr val="FFC000"/>
              </a:solidFill>
            </a:endParaRPr>
          </a:p>
          <a:p>
            <a:pPr algn="ctr"/>
            <a:r>
              <a:rPr lang="de-DE" sz="1200" dirty="0" smtClean="0">
                <a:solidFill>
                  <a:srgbClr val="FFC000"/>
                </a:solidFill>
                <a:hlinkClick r:id="rId6"/>
              </a:rPr>
              <a:t>www.govet.international</a:t>
            </a:r>
            <a:r>
              <a:rPr lang="de-DE" sz="1200" dirty="0" smtClean="0">
                <a:solidFill>
                  <a:srgbClr val="FFC000"/>
                </a:solidFill>
              </a:rPr>
              <a:t> </a:t>
            </a:r>
            <a:endParaRPr lang="de-DE" sz="1200" dirty="0"/>
          </a:p>
        </p:txBody>
      </p:sp>
      <p:pic>
        <p:nvPicPr>
          <p:cNvPr id="16" name="Grafik 1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876496" y="5559962"/>
            <a:ext cx="2160000" cy="670776"/>
          </a:xfrm>
          <a:prstGeom prst="rect">
            <a:avLst/>
          </a:prstGeom>
        </p:spPr>
      </p:pic>
      <p:pic>
        <p:nvPicPr>
          <p:cNvPr id="17" name="Grafik 16"/>
          <p:cNvPicPr>
            <a:picLocks noChangeAspect="1"/>
          </p:cNvPicPr>
          <p:nvPr/>
        </p:nvPicPr>
        <p:blipFill rotWithShape="1">
          <a:blip r:embed="rId8" cstate="print">
            <a:extLst>
              <a:ext uri="{28A0092B-C50C-407E-A947-70E740481C1C}">
                <a14:useLocalDpi xmlns:a14="http://schemas.microsoft.com/office/drawing/2010/main" val="0"/>
              </a:ext>
            </a:extLst>
          </a:blip>
          <a:srcRect b="5309"/>
          <a:stretch/>
        </p:blipFill>
        <p:spPr>
          <a:xfrm>
            <a:off x="35496" y="5230278"/>
            <a:ext cx="1620000" cy="1557460"/>
          </a:xfrm>
          <a:prstGeom prst="rect">
            <a:avLst/>
          </a:prstGeom>
        </p:spPr>
      </p:pic>
    </p:spTree>
    <p:extLst>
      <p:ext uri="{BB962C8B-B14F-4D97-AF65-F5344CB8AC3E}">
        <p14:creationId xmlns:p14="http://schemas.microsoft.com/office/powerpoint/2010/main" val="3982763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755576" y="2204864"/>
            <a:ext cx="7196970" cy="2946961"/>
          </a:xfrm>
          <a:prstGeom prst="rect">
            <a:avLst/>
          </a:prstGeom>
        </p:spPr>
        <p:txBody>
          <a:bodyPr wrap="none">
            <a:spAutoFit/>
          </a:bodyPr>
          <a:lstStyle/>
          <a:p>
            <a:pPr marL="514350" indent="-514350">
              <a:buAutoNum type="arabicPeriod"/>
            </a:pPr>
            <a:r>
              <a:rPr lang="en-GB" sz="2800" b="1" dirty="0" smtClean="0">
                <a:solidFill>
                  <a:schemeClr val="tx1">
                    <a:lumMod val="65000"/>
                    <a:lumOff val="35000"/>
                  </a:schemeClr>
                </a:solidFill>
              </a:rPr>
              <a:t>Il </a:t>
            </a:r>
            <a:r>
              <a:rPr lang="en-GB" sz="2800" b="1" dirty="0" err="1" smtClean="0">
                <a:solidFill>
                  <a:schemeClr val="tx1">
                    <a:lumMod val="65000"/>
                    <a:lumOff val="35000"/>
                  </a:schemeClr>
                </a:solidFill>
              </a:rPr>
              <a:t>finanziamento</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nel</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sistema</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duale</a:t>
            </a:r>
            <a:r>
              <a:rPr lang="en-GB" sz="2800" b="1" dirty="0" smtClean="0">
                <a:solidFill>
                  <a:schemeClr val="tx1">
                    <a:lumMod val="65000"/>
                    <a:lumOff val="35000"/>
                  </a:schemeClr>
                </a:solidFill>
              </a:rPr>
              <a:t> </a:t>
            </a:r>
            <a:r>
              <a:rPr lang="en-GB" sz="2800" b="1" dirty="0" err="1" smtClean="0">
                <a:solidFill>
                  <a:schemeClr val="tx1">
                    <a:lumMod val="65000"/>
                    <a:lumOff val="35000"/>
                  </a:schemeClr>
                </a:solidFill>
              </a:rPr>
              <a:t>tedesco</a:t>
            </a:r>
            <a:endParaRPr lang="en-GB" sz="2800" b="1" dirty="0" smtClean="0">
              <a:solidFill>
                <a:schemeClr val="tx1">
                  <a:lumMod val="65000"/>
                  <a:lumOff val="35000"/>
                </a:schemeClr>
              </a:solidFill>
            </a:endParaRPr>
          </a:p>
          <a:p>
            <a:pPr>
              <a:tabLst>
                <a:tab pos="539750" algn="l"/>
              </a:tabLst>
            </a:pPr>
            <a:endParaRPr lang="en-GB" sz="1000" b="1" dirty="0" smtClean="0">
              <a:solidFill>
                <a:schemeClr val="tx1">
                  <a:lumMod val="65000"/>
                  <a:lumOff val="35000"/>
                </a:schemeClr>
              </a:solidFill>
            </a:endParaRPr>
          </a:p>
          <a:p>
            <a:pPr>
              <a:spcAft>
                <a:spcPts val="300"/>
              </a:spcAft>
              <a:tabLst>
                <a:tab pos="361950" algn="l"/>
                <a:tab pos="539750" algn="l"/>
              </a:tabLst>
            </a:pPr>
            <a:r>
              <a:rPr lang="en-GB" sz="2800" dirty="0" smtClean="0">
                <a:solidFill>
                  <a:schemeClr val="tx1">
                    <a:lumMod val="65000"/>
                    <a:lumOff val="35000"/>
                  </a:schemeClr>
                </a:solidFill>
              </a:rPr>
              <a:t>   		a) </a:t>
            </a:r>
            <a:r>
              <a:rPr lang="en-GB" sz="2800" dirty="0" err="1" smtClean="0">
                <a:solidFill>
                  <a:schemeClr val="tx1">
                    <a:lumMod val="65000"/>
                    <a:lumOff val="35000"/>
                  </a:schemeClr>
                </a:solidFill>
              </a:rPr>
              <a:t>Perché</a:t>
            </a:r>
            <a:r>
              <a:rPr lang="en-GB" sz="2800" dirty="0" smtClean="0">
                <a:solidFill>
                  <a:schemeClr val="tx1">
                    <a:lumMod val="65000"/>
                    <a:lumOff val="35000"/>
                  </a:schemeClr>
                </a:solidFill>
              </a:rPr>
              <a:t> le </a:t>
            </a:r>
            <a:r>
              <a:rPr lang="en-GB" sz="2800" dirty="0" err="1" smtClean="0">
                <a:solidFill>
                  <a:schemeClr val="tx1">
                    <a:lumMod val="65000"/>
                    <a:lumOff val="35000"/>
                  </a:schemeClr>
                </a:solidFill>
              </a:rPr>
              <a:t>imprese</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formano</a:t>
            </a:r>
            <a:r>
              <a:rPr lang="en-GB" sz="2800" dirty="0" smtClean="0">
                <a:solidFill>
                  <a:schemeClr val="tx1">
                    <a:lumMod val="65000"/>
                    <a:lumOff val="35000"/>
                  </a:schemeClr>
                </a:solidFill>
              </a:rPr>
              <a:t>? </a:t>
            </a:r>
          </a:p>
          <a:p>
            <a:pPr>
              <a:spcAft>
                <a:spcPts val="300"/>
              </a:spcAft>
              <a:tabLst>
                <a:tab pos="539750" algn="l"/>
              </a:tabLst>
            </a:pPr>
            <a:r>
              <a:rPr lang="en-GB" sz="2800" dirty="0" smtClean="0">
                <a:solidFill>
                  <a:schemeClr val="tx1">
                    <a:lumMod val="65000"/>
                    <a:lumOff val="35000"/>
                  </a:schemeClr>
                </a:solidFill>
              </a:rPr>
              <a:t> 	b) </a:t>
            </a:r>
            <a:r>
              <a:rPr lang="en-GB" sz="2800" dirty="0" err="1" smtClean="0">
                <a:solidFill>
                  <a:schemeClr val="tx1">
                    <a:lumMod val="65000"/>
                    <a:lumOff val="35000"/>
                  </a:schemeClr>
                </a:solidFill>
              </a:rPr>
              <a:t>Che</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calcoli</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fanno</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i</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datori</a:t>
            </a:r>
            <a:r>
              <a:rPr lang="en-GB" sz="2800" dirty="0" smtClean="0">
                <a:solidFill>
                  <a:schemeClr val="tx1">
                    <a:lumMod val="65000"/>
                    <a:lumOff val="35000"/>
                  </a:schemeClr>
                </a:solidFill>
              </a:rPr>
              <a:t> di </a:t>
            </a:r>
            <a:r>
              <a:rPr lang="en-GB" sz="2800" dirty="0" err="1" smtClean="0">
                <a:solidFill>
                  <a:schemeClr val="tx1">
                    <a:lumMod val="65000"/>
                    <a:lumOff val="35000"/>
                  </a:schemeClr>
                </a:solidFill>
              </a:rPr>
              <a:t>lavoro</a:t>
            </a:r>
            <a:r>
              <a:rPr lang="en-GB" sz="2800" dirty="0" smtClean="0">
                <a:solidFill>
                  <a:schemeClr val="tx1">
                    <a:lumMod val="65000"/>
                    <a:lumOff val="35000"/>
                  </a:schemeClr>
                </a:solidFill>
              </a:rPr>
              <a:t>? </a:t>
            </a:r>
          </a:p>
          <a:p>
            <a:pPr>
              <a:spcAft>
                <a:spcPts val="300"/>
              </a:spcAft>
              <a:tabLst>
                <a:tab pos="539750" algn="l"/>
              </a:tabLst>
            </a:pPr>
            <a:r>
              <a:rPr lang="en-GB" sz="2800" dirty="0" smtClean="0">
                <a:solidFill>
                  <a:schemeClr val="tx1">
                    <a:lumMod val="65000"/>
                    <a:lumOff val="35000"/>
                  </a:schemeClr>
                </a:solidFill>
              </a:rPr>
              <a:t> 	c) Chi </a:t>
            </a:r>
            <a:r>
              <a:rPr lang="en-GB" sz="2800" dirty="0" err="1" smtClean="0">
                <a:solidFill>
                  <a:schemeClr val="tx1">
                    <a:lumMod val="65000"/>
                    <a:lumOff val="35000"/>
                  </a:schemeClr>
                </a:solidFill>
              </a:rPr>
              <a:t>sostiene</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quali</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costi</a:t>
            </a:r>
            <a:r>
              <a:rPr lang="en-GB" sz="2800" dirty="0" smtClean="0">
                <a:solidFill>
                  <a:schemeClr val="tx1">
                    <a:lumMod val="65000"/>
                    <a:lumOff val="35000"/>
                  </a:schemeClr>
                </a:solidFill>
              </a:rPr>
              <a:t>? </a:t>
            </a:r>
            <a:br>
              <a:rPr lang="en-GB" sz="2800" dirty="0" smtClean="0">
                <a:solidFill>
                  <a:schemeClr val="tx1">
                    <a:lumMod val="65000"/>
                    <a:lumOff val="35000"/>
                  </a:schemeClr>
                </a:solidFill>
              </a:rPr>
            </a:br>
            <a:r>
              <a:rPr lang="en-GB" sz="2800" dirty="0" smtClean="0">
                <a:solidFill>
                  <a:schemeClr val="tx1">
                    <a:lumMod val="65000"/>
                    <a:lumOff val="35000"/>
                  </a:schemeClr>
                </a:solidFill>
              </a:rPr>
              <a:t>	d) Come </a:t>
            </a:r>
            <a:r>
              <a:rPr lang="en-GB" sz="2800" dirty="0" err="1" smtClean="0">
                <a:solidFill>
                  <a:schemeClr val="tx1">
                    <a:lumMod val="65000"/>
                    <a:lumOff val="35000"/>
                  </a:schemeClr>
                </a:solidFill>
              </a:rPr>
              <a:t>sono</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distribuiti</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i</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costi</a:t>
            </a:r>
            <a:r>
              <a:rPr lang="en-GB" sz="2800" dirty="0" smtClean="0">
                <a:solidFill>
                  <a:schemeClr val="tx1">
                    <a:lumMod val="65000"/>
                    <a:lumOff val="35000"/>
                  </a:schemeClr>
                </a:solidFill>
              </a:rPr>
              <a:t>?</a:t>
            </a:r>
          </a:p>
          <a:p>
            <a:endParaRPr lang="en-GB" sz="2800" b="1" dirty="0">
              <a:solidFill>
                <a:schemeClr val="tx1">
                  <a:lumMod val="65000"/>
                  <a:lumOff val="35000"/>
                </a:schemeClr>
              </a:solidFill>
            </a:endParaRPr>
          </a:p>
        </p:txBody>
      </p:sp>
    </p:spTree>
    <p:extLst>
      <p:ext uri="{BB962C8B-B14F-4D97-AF65-F5344CB8AC3E}">
        <p14:creationId xmlns:p14="http://schemas.microsoft.com/office/powerpoint/2010/main" val="2735427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feld 12"/>
          <p:cNvSpPr txBox="1"/>
          <p:nvPr/>
        </p:nvSpPr>
        <p:spPr>
          <a:xfrm>
            <a:off x="5655455" y="2459148"/>
            <a:ext cx="2588953" cy="1077218"/>
          </a:xfrm>
          <a:prstGeom prst="rect">
            <a:avLst/>
          </a:prstGeom>
          <a:noFill/>
        </p:spPr>
        <p:txBody>
          <a:bodyPr wrap="square" rtlCol="0">
            <a:spAutoFit/>
          </a:bodyPr>
          <a:lstStyle/>
          <a:p>
            <a:r>
              <a:rPr lang="de-DE" sz="1600" dirty="0" smtClean="0">
                <a:solidFill>
                  <a:schemeClr val="tx1">
                    <a:lumMod val="65000"/>
                    <a:lumOff val="35000"/>
                  </a:schemeClr>
                </a:solidFill>
              </a:rPr>
              <a:t>“</a:t>
            </a:r>
            <a:r>
              <a:rPr lang="de-DE" sz="1600" dirty="0" err="1" smtClean="0">
                <a:solidFill>
                  <a:schemeClr val="tx1">
                    <a:lumMod val="65000"/>
                    <a:lumOff val="35000"/>
                  </a:schemeClr>
                </a:solidFill>
              </a:rPr>
              <a:t>Voglio</a:t>
            </a:r>
            <a:r>
              <a:rPr lang="de-DE" sz="1600" dirty="0" smtClean="0">
                <a:solidFill>
                  <a:schemeClr val="tx1">
                    <a:lumMod val="65000"/>
                    <a:lumOff val="35000"/>
                  </a:schemeClr>
                </a:solidFill>
              </a:rPr>
              <a:t> </a:t>
            </a:r>
            <a:r>
              <a:rPr lang="de-DE" sz="1600" dirty="0" err="1" smtClean="0">
                <a:solidFill>
                  <a:schemeClr val="tx1">
                    <a:lumMod val="65000"/>
                    <a:lumOff val="35000"/>
                  </a:schemeClr>
                </a:solidFill>
              </a:rPr>
              <a:t>risparmiare</a:t>
            </a:r>
            <a:r>
              <a:rPr lang="de-DE" sz="1600" dirty="0" smtClean="0">
                <a:solidFill>
                  <a:schemeClr val="tx1">
                    <a:lumMod val="65000"/>
                    <a:lumOff val="35000"/>
                  </a:schemeClr>
                </a:solidFill>
              </a:rPr>
              <a:t> sui </a:t>
            </a:r>
            <a:r>
              <a:rPr lang="de-DE" sz="1600" dirty="0" err="1" smtClean="0">
                <a:solidFill>
                  <a:schemeClr val="tx1">
                    <a:lumMod val="65000"/>
                    <a:lumOff val="35000"/>
                  </a:schemeClr>
                </a:solidFill>
              </a:rPr>
              <a:t>costi</a:t>
            </a:r>
            <a:r>
              <a:rPr lang="de-DE" sz="1600" dirty="0" smtClean="0">
                <a:solidFill>
                  <a:schemeClr val="tx1">
                    <a:lumMod val="65000"/>
                    <a:lumOff val="35000"/>
                  </a:schemeClr>
                </a:solidFill>
              </a:rPr>
              <a:t> </a:t>
            </a:r>
            <a:r>
              <a:rPr lang="de-DE" sz="1600" dirty="0" err="1" smtClean="0">
                <a:solidFill>
                  <a:schemeClr val="tx1">
                    <a:lumMod val="65000"/>
                    <a:lumOff val="35000"/>
                  </a:schemeClr>
                </a:solidFill>
              </a:rPr>
              <a:t>d’inserimento</a:t>
            </a:r>
            <a:r>
              <a:rPr lang="de-DE" sz="1600" dirty="0" smtClean="0">
                <a:solidFill>
                  <a:schemeClr val="tx1">
                    <a:lumMod val="65000"/>
                    <a:lumOff val="35000"/>
                  </a:schemeClr>
                </a:solidFill>
              </a:rPr>
              <a:t> e </a:t>
            </a:r>
            <a:r>
              <a:rPr lang="de-DE" sz="1600" dirty="0" err="1" smtClean="0">
                <a:solidFill>
                  <a:schemeClr val="tx1">
                    <a:lumMod val="65000"/>
                    <a:lumOff val="35000"/>
                  </a:schemeClr>
                </a:solidFill>
              </a:rPr>
              <a:t>riqualificazione</a:t>
            </a:r>
            <a:r>
              <a:rPr lang="de-DE" sz="1600" dirty="0" smtClean="0">
                <a:solidFill>
                  <a:schemeClr val="tx1">
                    <a:lumMod val="65000"/>
                    <a:lumOff val="35000"/>
                  </a:schemeClr>
                </a:solidFill>
              </a:rPr>
              <a:t>.”</a:t>
            </a:r>
            <a:endParaRPr lang="de-DE" sz="1600" dirty="0">
              <a:solidFill>
                <a:schemeClr val="tx1">
                  <a:lumMod val="65000"/>
                  <a:lumOff val="35000"/>
                </a:schemeClr>
              </a:solidFill>
            </a:endParaRPr>
          </a:p>
          <a:p>
            <a:endParaRPr lang="de-DE" sz="1600" dirty="0">
              <a:solidFill>
                <a:schemeClr val="tx1">
                  <a:lumMod val="65000"/>
                  <a:lumOff val="35000"/>
                </a:schemeClr>
              </a:solidFill>
            </a:endParaRPr>
          </a:p>
        </p:txBody>
      </p:sp>
      <mc:AlternateContent xmlns:mc="http://schemas.openxmlformats.org/markup-compatibility/2006" xmlns:p14="http://schemas.microsoft.com/office/powerpoint/2010/main">
        <mc:Choice Requires="p14">
          <p:contentPart p14:bwMode="auto" r:id="rId3">
            <p14:nvContentPartPr>
              <p14:cNvPr id="66" name="Ink 65"/>
              <p14:cNvContentPartPr/>
              <p14:nvPr/>
            </p14:nvContentPartPr>
            <p14:xfrm>
              <a:off x="6041764" y="4435949"/>
              <a:ext cx="360" cy="360"/>
            </p14:xfrm>
          </p:contentPart>
        </mc:Choice>
        <mc:Fallback xmlns="">
          <p:pic>
            <p:nvPicPr>
              <p:cNvPr id="66" name="Ink 65"/>
              <p:cNvPicPr/>
              <p:nvPr/>
            </p:nvPicPr>
            <p:blipFill>
              <a:blip r:embed="rId6"/>
              <a:stretch>
                <a:fillRect/>
              </a:stretch>
            </p:blipFill>
            <p:spPr>
              <a:xfrm>
                <a:off x="6038524" y="4432709"/>
                <a:ext cx="6840" cy="6840"/>
              </a:xfrm>
              <a:prstGeom prst="rect">
                <a:avLst/>
              </a:prstGeom>
            </p:spPr>
          </p:pic>
        </mc:Fallback>
      </mc:AlternateContent>
      <p:sp>
        <p:nvSpPr>
          <p:cNvPr id="5" name="Cloud 4"/>
          <p:cNvSpPr/>
          <p:nvPr/>
        </p:nvSpPr>
        <p:spPr>
          <a:xfrm>
            <a:off x="445307" y="2889435"/>
            <a:ext cx="3002992" cy="1284298"/>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Oval 6"/>
          <p:cNvSpPr/>
          <p:nvPr/>
        </p:nvSpPr>
        <p:spPr>
          <a:xfrm>
            <a:off x="3853261" y="3068960"/>
            <a:ext cx="106671" cy="5908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Oval 54"/>
          <p:cNvSpPr/>
          <p:nvPr/>
        </p:nvSpPr>
        <p:spPr>
          <a:xfrm>
            <a:off x="3282152" y="2842644"/>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Cloud 55"/>
          <p:cNvSpPr/>
          <p:nvPr/>
        </p:nvSpPr>
        <p:spPr>
          <a:xfrm>
            <a:off x="1716962" y="1293769"/>
            <a:ext cx="4007165" cy="1400698"/>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tangle 10"/>
          <p:cNvSpPr/>
          <p:nvPr/>
        </p:nvSpPr>
        <p:spPr>
          <a:xfrm>
            <a:off x="1050318" y="3041665"/>
            <a:ext cx="2297546" cy="1323439"/>
          </a:xfrm>
          <a:prstGeom prst="rect">
            <a:avLst/>
          </a:prstGeom>
        </p:spPr>
        <p:txBody>
          <a:bodyPr wrap="square">
            <a:spAutoFit/>
          </a:bodyPr>
          <a:lstStyle/>
          <a:p>
            <a:r>
              <a:rPr lang="de-DE" sz="1600" dirty="0" smtClean="0">
                <a:solidFill>
                  <a:schemeClr val="tx1">
                    <a:lumMod val="65000"/>
                    <a:lumOff val="35000"/>
                  </a:schemeClr>
                </a:solidFill>
              </a:rPr>
              <a:t>“Mi </a:t>
            </a:r>
            <a:r>
              <a:rPr lang="de-DE" sz="1600" dirty="0" err="1" smtClean="0">
                <a:solidFill>
                  <a:schemeClr val="tx1">
                    <a:lumMod val="65000"/>
                    <a:lumOff val="35000"/>
                  </a:schemeClr>
                </a:solidFill>
              </a:rPr>
              <a:t>convincono</a:t>
            </a:r>
            <a:r>
              <a:rPr lang="de-DE" sz="1600" dirty="0" smtClean="0">
                <a:solidFill>
                  <a:schemeClr val="tx1">
                    <a:lumMod val="65000"/>
                    <a:lumOff val="35000"/>
                  </a:schemeClr>
                </a:solidFill>
              </a:rPr>
              <a:t> i </a:t>
            </a:r>
            <a:r>
              <a:rPr lang="de-DE" sz="1600" dirty="0" err="1" smtClean="0">
                <a:solidFill>
                  <a:schemeClr val="tx1">
                    <a:lumMod val="65000"/>
                    <a:lumOff val="35000"/>
                  </a:schemeClr>
                </a:solidFill>
              </a:rPr>
              <a:t>vantaggi</a:t>
            </a:r>
            <a:r>
              <a:rPr lang="de-DE" sz="1600" dirty="0" smtClean="0">
                <a:solidFill>
                  <a:schemeClr val="tx1">
                    <a:lumMod val="65000"/>
                    <a:lumOff val="35000"/>
                  </a:schemeClr>
                </a:solidFill>
              </a:rPr>
              <a:t> </a:t>
            </a:r>
            <a:r>
              <a:rPr lang="de-DE" sz="1600" dirty="0" err="1" smtClean="0">
                <a:solidFill>
                  <a:schemeClr val="tx1">
                    <a:lumMod val="65000"/>
                    <a:lumOff val="35000"/>
                  </a:schemeClr>
                </a:solidFill>
              </a:rPr>
              <a:t>economici</a:t>
            </a:r>
            <a:r>
              <a:rPr lang="de-DE" sz="1600" dirty="0" smtClean="0">
                <a:solidFill>
                  <a:schemeClr val="tx1">
                    <a:lumMod val="65000"/>
                    <a:lumOff val="35000"/>
                  </a:schemeClr>
                </a:solidFill>
              </a:rPr>
              <a:t> della </a:t>
            </a:r>
            <a:r>
              <a:rPr lang="de-DE" sz="1600" dirty="0" err="1" smtClean="0">
                <a:solidFill>
                  <a:schemeClr val="tx1">
                    <a:lumMod val="65000"/>
                    <a:lumOff val="35000"/>
                  </a:schemeClr>
                </a:solidFill>
              </a:rPr>
              <a:t>formazione</a:t>
            </a:r>
            <a:r>
              <a:rPr lang="de-DE" sz="1600" dirty="0" smtClean="0">
                <a:solidFill>
                  <a:schemeClr val="tx1">
                    <a:lumMod val="65000"/>
                    <a:lumOff val="35000"/>
                  </a:schemeClr>
                </a:solidFill>
              </a:rPr>
              <a:t> professionale.”</a:t>
            </a:r>
            <a:endParaRPr lang="de-DE" sz="1600" dirty="0">
              <a:solidFill>
                <a:schemeClr val="tx1">
                  <a:lumMod val="65000"/>
                  <a:lumOff val="35000"/>
                </a:schemeClr>
              </a:solidFill>
            </a:endParaRPr>
          </a:p>
          <a:p>
            <a:endParaRPr lang="de-DE" sz="1600" dirty="0">
              <a:solidFill>
                <a:schemeClr val="tx1">
                  <a:lumMod val="65000"/>
                  <a:lumOff val="35000"/>
                </a:schemeClr>
              </a:solidFill>
            </a:endParaRPr>
          </a:p>
        </p:txBody>
      </p:sp>
      <p:sp>
        <p:nvSpPr>
          <p:cNvPr id="60" name="Cloud 59"/>
          <p:cNvSpPr/>
          <p:nvPr/>
        </p:nvSpPr>
        <p:spPr>
          <a:xfrm>
            <a:off x="340197" y="4435949"/>
            <a:ext cx="3274355" cy="1069870"/>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Right Arrow 84"/>
          <p:cNvSpPr/>
          <p:nvPr/>
        </p:nvSpPr>
        <p:spPr>
          <a:xfrm>
            <a:off x="3576339" y="5263227"/>
            <a:ext cx="1922033" cy="1083618"/>
          </a:xfrm>
          <a:prstGeom prst="rightArrow">
            <a:avLst>
              <a:gd name="adj1" fmla="val 62664"/>
              <a:gd name="adj2" fmla="val 33379"/>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tangle 13"/>
          <p:cNvSpPr/>
          <p:nvPr/>
        </p:nvSpPr>
        <p:spPr>
          <a:xfrm>
            <a:off x="3635896" y="5610726"/>
            <a:ext cx="1776473" cy="338554"/>
          </a:xfrm>
          <a:prstGeom prst="rect">
            <a:avLst/>
          </a:prstGeom>
        </p:spPr>
        <p:txBody>
          <a:bodyPr wrap="square">
            <a:spAutoFit/>
          </a:bodyPr>
          <a:lstStyle/>
          <a:p>
            <a:r>
              <a:rPr lang="de-DE" sz="1600" b="1" dirty="0" smtClean="0">
                <a:solidFill>
                  <a:schemeClr val="bg1"/>
                </a:solidFill>
              </a:rPr>
              <a:t>“</a:t>
            </a:r>
            <a:r>
              <a:rPr lang="de-DE" sz="1600" b="1" dirty="0" err="1" smtClean="0">
                <a:solidFill>
                  <a:schemeClr val="bg1"/>
                </a:solidFill>
              </a:rPr>
              <a:t>Voglio</a:t>
            </a:r>
            <a:r>
              <a:rPr lang="de-DE" sz="1600" b="1" dirty="0" smtClean="0">
                <a:solidFill>
                  <a:schemeClr val="bg1"/>
                </a:solidFill>
              </a:rPr>
              <a:t> </a:t>
            </a:r>
            <a:r>
              <a:rPr lang="de-DE" sz="1600" b="1" dirty="0" err="1" smtClean="0">
                <a:solidFill>
                  <a:schemeClr val="bg1"/>
                </a:solidFill>
              </a:rPr>
              <a:t>formare</a:t>
            </a:r>
            <a:r>
              <a:rPr lang="de-DE" sz="1600" b="1" dirty="0">
                <a:solidFill>
                  <a:schemeClr val="bg1"/>
                </a:solidFill>
              </a:rPr>
              <a:t>”</a:t>
            </a:r>
          </a:p>
        </p:txBody>
      </p:sp>
      <p:sp>
        <p:nvSpPr>
          <p:cNvPr id="86" name="Rectangle 85"/>
          <p:cNvSpPr/>
          <p:nvPr/>
        </p:nvSpPr>
        <p:spPr>
          <a:xfrm>
            <a:off x="5724128" y="5303365"/>
            <a:ext cx="3056724" cy="369332"/>
          </a:xfrm>
          <a:prstGeom prst="rect">
            <a:avLst/>
          </a:prstGeom>
        </p:spPr>
        <p:txBody>
          <a:bodyPr wrap="square">
            <a:spAutoFit/>
          </a:bodyPr>
          <a:lstStyle/>
          <a:p>
            <a:r>
              <a:rPr lang="en-GB" b="1" dirty="0" err="1" smtClean="0">
                <a:solidFill>
                  <a:schemeClr val="accent6">
                    <a:lumMod val="75000"/>
                  </a:schemeClr>
                </a:solidFill>
              </a:rPr>
              <a:t>Perché</a:t>
            </a:r>
            <a:r>
              <a:rPr lang="en-GB" b="1" dirty="0" smtClean="0">
                <a:solidFill>
                  <a:schemeClr val="accent6">
                    <a:lumMod val="75000"/>
                  </a:schemeClr>
                </a:solidFill>
              </a:rPr>
              <a:t> </a:t>
            </a:r>
            <a:r>
              <a:rPr lang="en-GB" b="1" dirty="0" err="1" smtClean="0">
                <a:solidFill>
                  <a:schemeClr val="accent6">
                    <a:lumMod val="75000"/>
                  </a:schemeClr>
                </a:solidFill>
              </a:rPr>
              <a:t>voglio</a:t>
            </a:r>
            <a:r>
              <a:rPr lang="en-GB" b="1" dirty="0" smtClean="0">
                <a:solidFill>
                  <a:schemeClr val="accent6">
                    <a:lumMod val="75000"/>
                  </a:schemeClr>
                </a:solidFill>
              </a:rPr>
              <a:t> </a:t>
            </a:r>
            <a:r>
              <a:rPr lang="en-GB" b="1" dirty="0" err="1" smtClean="0">
                <a:solidFill>
                  <a:schemeClr val="accent6">
                    <a:lumMod val="75000"/>
                  </a:schemeClr>
                </a:solidFill>
              </a:rPr>
              <a:t>formare</a:t>
            </a:r>
            <a:r>
              <a:rPr lang="en-GB" b="1" dirty="0" smtClean="0">
                <a:solidFill>
                  <a:schemeClr val="accent6">
                    <a:lumMod val="75000"/>
                  </a:schemeClr>
                </a:solidFill>
              </a:rPr>
              <a:t>?</a:t>
            </a:r>
            <a:endParaRPr lang="en-GB" b="1" dirty="0">
              <a:solidFill>
                <a:schemeClr val="accent6">
                  <a:lumMod val="75000"/>
                </a:schemeClr>
              </a:solidFill>
            </a:endParaRPr>
          </a:p>
        </p:txBody>
      </p:sp>
      <p:sp>
        <p:nvSpPr>
          <p:cNvPr id="9" name="Rectangle 8"/>
          <p:cNvSpPr/>
          <p:nvPr/>
        </p:nvSpPr>
        <p:spPr>
          <a:xfrm>
            <a:off x="2306631" y="1412776"/>
            <a:ext cx="2923773" cy="1323439"/>
          </a:xfrm>
          <a:prstGeom prst="rect">
            <a:avLst/>
          </a:prstGeom>
        </p:spPr>
        <p:txBody>
          <a:bodyPr wrap="square">
            <a:spAutoFit/>
          </a:bodyPr>
          <a:lstStyle/>
          <a:p>
            <a:r>
              <a:rPr lang="de-DE" sz="1600" dirty="0" smtClean="0">
                <a:solidFill>
                  <a:schemeClr val="tx1">
                    <a:lumMod val="65000"/>
                    <a:lumOff val="35000"/>
                  </a:schemeClr>
                </a:solidFill>
              </a:rPr>
              <a:t>“</a:t>
            </a:r>
            <a:r>
              <a:rPr lang="de-DE" sz="1600" dirty="0" err="1" smtClean="0">
                <a:solidFill>
                  <a:schemeClr val="tx1">
                    <a:lumMod val="65000"/>
                    <a:lumOff val="35000"/>
                  </a:schemeClr>
                </a:solidFill>
              </a:rPr>
              <a:t>Vorrei</a:t>
            </a:r>
            <a:r>
              <a:rPr lang="de-DE" sz="1600" dirty="0" smtClean="0">
                <a:solidFill>
                  <a:schemeClr val="tx1">
                    <a:lumMod val="65000"/>
                    <a:lumOff val="35000"/>
                  </a:schemeClr>
                </a:solidFill>
              </a:rPr>
              <a:t> </a:t>
            </a:r>
            <a:r>
              <a:rPr lang="de-DE" sz="1600" dirty="0" err="1" smtClean="0">
                <a:solidFill>
                  <a:schemeClr val="tx1">
                    <a:lumMod val="65000"/>
                    <a:lumOff val="35000"/>
                  </a:schemeClr>
                </a:solidFill>
              </a:rPr>
              <a:t>avere</a:t>
            </a:r>
            <a:r>
              <a:rPr lang="de-DE" sz="1600" dirty="0" smtClean="0">
                <a:solidFill>
                  <a:schemeClr val="tx1">
                    <a:lumMod val="65000"/>
                    <a:lumOff val="35000"/>
                  </a:schemeClr>
                </a:solidFill>
              </a:rPr>
              <a:t> </a:t>
            </a:r>
            <a:r>
              <a:rPr lang="de-DE" sz="1600" dirty="0" err="1" smtClean="0">
                <a:solidFill>
                  <a:schemeClr val="tx1">
                    <a:lumMod val="65000"/>
                    <a:lumOff val="35000"/>
                  </a:schemeClr>
                </a:solidFill>
              </a:rPr>
              <a:t>collaboratori</a:t>
            </a:r>
            <a:r>
              <a:rPr lang="de-DE" sz="1600" dirty="0" smtClean="0">
                <a:solidFill>
                  <a:schemeClr val="tx1">
                    <a:lumMod val="65000"/>
                    <a:lumOff val="35000"/>
                  </a:schemeClr>
                </a:solidFill>
              </a:rPr>
              <a:t> </a:t>
            </a:r>
            <a:r>
              <a:rPr lang="de-DE" sz="1600" dirty="0" err="1" smtClean="0">
                <a:solidFill>
                  <a:schemeClr val="tx1">
                    <a:lumMod val="65000"/>
                    <a:lumOff val="35000"/>
                  </a:schemeClr>
                </a:solidFill>
              </a:rPr>
              <a:t>che</a:t>
            </a:r>
            <a:r>
              <a:rPr lang="de-DE" sz="1600" dirty="0" smtClean="0">
                <a:solidFill>
                  <a:schemeClr val="tx1">
                    <a:lumMod val="65000"/>
                    <a:lumOff val="35000"/>
                  </a:schemeClr>
                </a:solidFill>
              </a:rPr>
              <a:t> </a:t>
            </a:r>
            <a:r>
              <a:rPr lang="de-DE" sz="1600" dirty="0" err="1" smtClean="0">
                <a:solidFill>
                  <a:schemeClr val="tx1">
                    <a:lumMod val="65000"/>
                    <a:lumOff val="35000"/>
                  </a:schemeClr>
                </a:solidFill>
              </a:rPr>
              <a:t>assolvono</a:t>
            </a:r>
            <a:r>
              <a:rPr lang="de-DE" sz="1600" dirty="0">
                <a:solidFill>
                  <a:schemeClr val="tx1">
                    <a:lumMod val="65000"/>
                    <a:lumOff val="35000"/>
                  </a:schemeClr>
                </a:solidFill>
              </a:rPr>
              <a:t> </a:t>
            </a:r>
            <a:r>
              <a:rPr lang="de-DE" sz="1600" dirty="0" smtClean="0">
                <a:solidFill>
                  <a:schemeClr val="tx1">
                    <a:lumMod val="65000"/>
                    <a:lumOff val="35000"/>
                  </a:schemeClr>
                </a:solidFill>
              </a:rPr>
              <a:t>i </a:t>
            </a:r>
            <a:r>
              <a:rPr lang="de-DE" sz="1600" dirty="0" err="1" smtClean="0">
                <a:solidFill>
                  <a:schemeClr val="tx1">
                    <a:lumMod val="65000"/>
                    <a:lumOff val="35000"/>
                  </a:schemeClr>
                </a:solidFill>
              </a:rPr>
              <a:t>loro</a:t>
            </a:r>
            <a:r>
              <a:rPr lang="de-DE" sz="1600" dirty="0" smtClean="0">
                <a:solidFill>
                  <a:schemeClr val="tx1">
                    <a:lumMod val="65000"/>
                    <a:lumOff val="35000"/>
                  </a:schemeClr>
                </a:solidFill>
              </a:rPr>
              <a:t> </a:t>
            </a:r>
            <a:r>
              <a:rPr lang="de-DE" sz="1600" dirty="0" err="1" smtClean="0">
                <a:solidFill>
                  <a:schemeClr val="tx1">
                    <a:lumMod val="65000"/>
                    <a:lumOff val="35000"/>
                  </a:schemeClr>
                </a:solidFill>
              </a:rPr>
              <a:t>compiti</a:t>
            </a:r>
            <a:r>
              <a:rPr lang="de-DE" sz="1600" dirty="0" smtClean="0">
                <a:solidFill>
                  <a:schemeClr val="tx1">
                    <a:lumMod val="65000"/>
                    <a:lumOff val="35000"/>
                  </a:schemeClr>
                </a:solidFill>
              </a:rPr>
              <a:t> e </a:t>
            </a:r>
            <a:r>
              <a:rPr lang="de-DE" sz="1600" dirty="0" err="1" smtClean="0">
                <a:solidFill>
                  <a:schemeClr val="tx1">
                    <a:lumMod val="65000"/>
                    <a:lumOff val="35000"/>
                  </a:schemeClr>
                </a:solidFill>
              </a:rPr>
              <a:t>doveri</a:t>
            </a:r>
            <a:r>
              <a:rPr lang="de-DE" sz="1600" dirty="0" smtClean="0">
                <a:solidFill>
                  <a:schemeClr val="tx1">
                    <a:lumMod val="65000"/>
                    <a:lumOff val="35000"/>
                  </a:schemeClr>
                </a:solidFill>
              </a:rPr>
              <a:t> in </a:t>
            </a:r>
            <a:r>
              <a:rPr lang="de-DE" sz="1600" dirty="0" err="1" smtClean="0">
                <a:solidFill>
                  <a:schemeClr val="tx1">
                    <a:lumMod val="65000"/>
                    <a:lumOff val="35000"/>
                  </a:schemeClr>
                </a:solidFill>
              </a:rPr>
              <a:t>azienda</a:t>
            </a:r>
            <a:r>
              <a:rPr lang="de-DE" sz="1600" dirty="0" smtClean="0">
                <a:solidFill>
                  <a:schemeClr val="tx1">
                    <a:lumMod val="65000"/>
                    <a:lumOff val="35000"/>
                  </a:schemeClr>
                </a:solidFill>
              </a:rPr>
              <a:t> in </a:t>
            </a:r>
            <a:r>
              <a:rPr lang="de-DE" sz="1600" dirty="0" err="1" smtClean="0">
                <a:solidFill>
                  <a:schemeClr val="tx1">
                    <a:lumMod val="65000"/>
                    <a:lumOff val="35000"/>
                  </a:schemeClr>
                </a:solidFill>
              </a:rPr>
              <a:t>modo</a:t>
            </a:r>
            <a:r>
              <a:rPr lang="de-DE" sz="1600" dirty="0" smtClean="0">
                <a:solidFill>
                  <a:schemeClr val="tx1">
                    <a:lumMod val="65000"/>
                    <a:lumOff val="35000"/>
                  </a:schemeClr>
                </a:solidFill>
              </a:rPr>
              <a:t> </a:t>
            </a:r>
            <a:br>
              <a:rPr lang="de-DE" sz="1600" dirty="0" smtClean="0">
                <a:solidFill>
                  <a:schemeClr val="tx1">
                    <a:lumMod val="65000"/>
                    <a:lumOff val="35000"/>
                  </a:schemeClr>
                </a:solidFill>
              </a:rPr>
            </a:br>
            <a:r>
              <a:rPr lang="de-DE" sz="1600" dirty="0" err="1" smtClean="0">
                <a:solidFill>
                  <a:schemeClr val="tx1">
                    <a:lumMod val="65000"/>
                    <a:lumOff val="35000"/>
                  </a:schemeClr>
                </a:solidFill>
              </a:rPr>
              <a:t>competente</a:t>
            </a:r>
            <a:r>
              <a:rPr lang="de-DE" sz="1600" dirty="0" smtClean="0">
                <a:solidFill>
                  <a:schemeClr val="tx1">
                    <a:lumMod val="65000"/>
                    <a:lumOff val="35000"/>
                  </a:schemeClr>
                </a:solidFill>
              </a:rPr>
              <a:t>, </a:t>
            </a:r>
            <a:r>
              <a:rPr lang="de-DE" sz="1600" dirty="0" err="1" smtClean="0">
                <a:solidFill>
                  <a:schemeClr val="tx1">
                    <a:lumMod val="65000"/>
                    <a:lumOff val="35000"/>
                  </a:schemeClr>
                </a:solidFill>
              </a:rPr>
              <a:t>ora</a:t>
            </a:r>
            <a:r>
              <a:rPr lang="de-DE" sz="1600" dirty="0" smtClean="0">
                <a:solidFill>
                  <a:schemeClr val="tx1">
                    <a:lumMod val="65000"/>
                    <a:lumOff val="35000"/>
                  </a:schemeClr>
                </a:solidFill>
              </a:rPr>
              <a:t> e in </a:t>
            </a:r>
            <a:r>
              <a:rPr lang="de-DE" sz="1600" dirty="0" err="1" smtClean="0">
                <a:solidFill>
                  <a:schemeClr val="tx1">
                    <a:lumMod val="65000"/>
                    <a:lumOff val="35000"/>
                  </a:schemeClr>
                </a:solidFill>
              </a:rPr>
              <a:t>futuro</a:t>
            </a:r>
            <a:r>
              <a:rPr lang="de-DE" sz="1600" dirty="0" smtClean="0">
                <a:solidFill>
                  <a:schemeClr val="tx1">
                    <a:lumMod val="65000"/>
                    <a:lumOff val="35000"/>
                  </a:schemeClr>
                </a:solidFill>
              </a:rPr>
              <a:t>.”</a:t>
            </a:r>
            <a:endParaRPr lang="de-DE" sz="1600" dirty="0">
              <a:solidFill>
                <a:schemeClr val="tx1">
                  <a:lumMod val="65000"/>
                  <a:lumOff val="35000"/>
                </a:schemeClr>
              </a:solidFill>
            </a:endParaRPr>
          </a:p>
          <a:p>
            <a:endParaRPr lang="de-DE" sz="1600" dirty="0">
              <a:solidFill>
                <a:schemeClr val="tx1">
                  <a:lumMod val="65000"/>
                  <a:lumOff val="35000"/>
                </a:schemeClr>
              </a:solidFill>
            </a:endParaRPr>
          </a:p>
        </p:txBody>
      </p:sp>
      <p:sp>
        <p:nvSpPr>
          <p:cNvPr id="59" name="Cloud 58"/>
          <p:cNvSpPr/>
          <p:nvPr/>
        </p:nvSpPr>
        <p:spPr>
          <a:xfrm>
            <a:off x="5124756" y="2319231"/>
            <a:ext cx="3244461" cy="1074902"/>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76107" y="3068960"/>
            <a:ext cx="855933" cy="2209547"/>
          </a:xfrm>
          <a:prstGeom prst="rect">
            <a:avLst/>
          </a:prstGeom>
        </p:spPr>
      </p:pic>
      <p:sp>
        <p:nvSpPr>
          <p:cNvPr id="21" name="Rechteck 20"/>
          <p:cNvSpPr/>
          <p:nvPr/>
        </p:nvSpPr>
        <p:spPr>
          <a:xfrm>
            <a:off x="29132" y="544083"/>
            <a:ext cx="3877463" cy="400110"/>
          </a:xfrm>
          <a:prstGeom prst="rect">
            <a:avLst/>
          </a:prstGeom>
        </p:spPr>
        <p:txBody>
          <a:bodyPr wrap="square">
            <a:spAutoFit/>
          </a:bodyPr>
          <a:lstStyle/>
          <a:p>
            <a:r>
              <a:rPr lang="en-GB" sz="2000" b="1" dirty="0" err="1" smtClean="0">
                <a:solidFill>
                  <a:schemeClr val="accent6">
                    <a:lumMod val="75000"/>
                  </a:schemeClr>
                </a:solidFill>
              </a:rPr>
              <a:t>Motivazioni</a:t>
            </a:r>
            <a:r>
              <a:rPr lang="en-GB" sz="2000" b="1" dirty="0" smtClean="0">
                <a:solidFill>
                  <a:schemeClr val="accent6">
                    <a:lumMod val="75000"/>
                  </a:schemeClr>
                </a:solidFill>
              </a:rPr>
              <a:t> </a:t>
            </a:r>
            <a:r>
              <a:rPr lang="en-GB" sz="2000" b="1" dirty="0" err="1" smtClean="0">
                <a:solidFill>
                  <a:schemeClr val="accent6">
                    <a:lumMod val="75000"/>
                  </a:schemeClr>
                </a:solidFill>
              </a:rPr>
              <a:t>dei</a:t>
            </a:r>
            <a:r>
              <a:rPr lang="en-GB" sz="2000" b="1" dirty="0" smtClean="0">
                <a:solidFill>
                  <a:schemeClr val="accent6">
                    <a:lumMod val="75000"/>
                  </a:schemeClr>
                </a:solidFill>
              </a:rPr>
              <a:t> </a:t>
            </a:r>
            <a:r>
              <a:rPr lang="en-GB" sz="2000" b="1" dirty="0" err="1" smtClean="0">
                <a:solidFill>
                  <a:schemeClr val="accent6">
                    <a:lumMod val="75000"/>
                  </a:schemeClr>
                </a:solidFill>
              </a:rPr>
              <a:t>datori</a:t>
            </a:r>
            <a:r>
              <a:rPr lang="en-GB" sz="2000" b="1" dirty="0" smtClean="0">
                <a:solidFill>
                  <a:schemeClr val="accent6">
                    <a:lumMod val="75000"/>
                  </a:schemeClr>
                </a:solidFill>
              </a:rPr>
              <a:t> di </a:t>
            </a:r>
            <a:r>
              <a:rPr lang="en-GB" sz="2000" b="1" dirty="0" err="1" smtClean="0">
                <a:solidFill>
                  <a:schemeClr val="accent6">
                    <a:lumMod val="75000"/>
                  </a:schemeClr>
                </a:solidFill>
              </a:rPr>
              <a:t>lavoro</a:t>
            </a:r>
            <a:endParaRPr lang="en-GB" sz="2000" b="1" dirty="0"/>
          </a:p>
        </p:txBody>
      </p:sp>
      <p:sp>
        <p:nvSpPr>
          <p:cNvPr id="20" name="Cloud 59"/>
          <p:cNvSpPr/>
          <p:nvPr/>
        </p:nvSpPr>
        <p:spPr>
          <a:xfrm>
            <a:off x="5859826" y="944194"/>
            <a:ext cx="2384582" cy="997258"/>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p:cNvSpPr txBox="1"/>
          <p:nvPr/>
        </p:nvSpPr>
        <p:spPr>
          <a:xfrm>
            <a:off x="6052810" y="1181570"/>
            <a:ext cx="2588953" cy="830997"/>
          </a:xfrm>
          <a:prstGeom prst="rect">
            <a:avLst/>
          </a:prstGeom>
          <a:noFill/>
        </p:spPr>
        <p:txBody>
          <a:bodyPr wrap="square" rtlCol="0">
            <a:spAutoFit/>
          </a:bodyPr>
          <a:lstStyle/>
          <a:p>
            <a:r>
              <a:rPr lang="de-DE" sz="1600" dirty="0" smtClean="0">
                <a:solidFill>
                  <a:schemeClr val="tx1">
                    <a:lumMod val="65000"/>
                    <a:lumOff val="35000"/>
                  </a:schemeClr>
                </a:solidFill>
              </a:rPr>
              <a:t>“Ho </a:t>
            </a:r>
            <a:r>
              <a:rPr lang="de-DE" sz="1600" dirty="0" err="1" smtClean="0">
                <a:solidFill>
                  <a:schemeClr val="tx1">
                    <a:lumMod val="65000"/>
                    <a:lumOff val="35000"/>
                  </a:schemeClr>
                </a:solidFill>
              </a:rPr>
              <a:t>bisogno</a:t>
            </a:r>
            <a:r>
              <a:rPr lang="de-DE" sz="1600" dirty="0" smtClean="0">
                <a:solidFill>
                  <a:schemeClr val="tx1">
                    <a:lumMod val="65000"/>
                    <a:lumOff val="35000"/>
                  </a:schemeClr>
                </a:solidFill>
              </a:rPr>
              <a:t> di</a:t>
            </a:r>
            <a:br>
              <a:rPr lang="de-DE" sz="1600" dirty="0" smtClean="0">
                <a:solidFill>
                  <a:schemeClr val="tx1">
                    <a:lumMod val="65000"/>
                    <a:lumOff val="35000"/>
                  </a:schemeClr>
                </a:solidFill>
              </a:rPr>
            </a:br>
            <a:r>
              <a:rPr lang="de-DE" sz="1600" dirty="0" err="1" smtClean="0">
                <a:solidFill>
                  <a:schemeClr val="tx1">
                    <a:lumMod val="65000"/>
                    <a:lumOff val="35000"/>
                  </a:schemeClr>
                </a:solidFill>
              </a:rPr>
              <a:t>collaboratori</a:t>
            </a:r>
            <a:r>
              <a:rPr lang="de-DE" sz="1600" dirty="0" smtClean="0">
                <a:solidFill>
                  <a:schemeClr val="tx1">
                    <a:lumMod val="65000"/>
                    <a:lumOff val="35000"/>
                  </a:schemeClr>
                </a:solidFill>
              </a:rPr>
              <a:t> </a:t>
            </a:r>
            <a:r>
              <a:rPr lang="de-DE" sz="1600" dirty="0" err="1" smtClean="0">
                <a:solidFill>
                  <a:schemeClr val="tx1">
                    <a:lumMod val="65000"/>
                    <a:lumOff val="35000"/>
                  </a:schemeClr>
                </a:solidFill>
              </a:rPr>
              <a:t>fedeli</a:t>
            </a:r>
            <a:r>
              <a:rPr lang="de-DE" sz="1600" dirty="0" smtClean="0">
                <a:solidFill>
                  <a:schemeClr val="tx1">
                    <a:lumMod val="65000"/>
                    <a:lumOff val="35000"/>
                  </a:schemeClr>
                </a:solidFill>
              </a:rPr>
              <a:t>.”</a:t>
            </a:r>
            <a:endParaRPr lang="de-DE" sz="1600" dirty="0">
              <a:solidFill>
                <a:schemeClr val="tx1">
                  <a:lumMod val="65000"/>
                  <a:lumOff val="35000"/>
                </a:schemeClr>
              </a:solidFill>
            </a:endParaRPr>
          </a:p>
          <a:p>
            <a:endParaRPr lang="de-DE" sz="1600" b="1" dirty="0">
              <a:solidFill>
                <a:schemeClr val="tx1">
                  <a:lumMod val="65000"/>
                  <a:lumOff val="35000"/>
                </a:schemeClr>
              </a:solidFill>
            </a:endParaRPr>
          </a:p>
        </p:txBody>
      </p:sp>
      <p:sp>
        <p:nvSpPr>
          <p:cNvPr id="23" name="Textfeld 22"/>
          <p:cNvSpPr txBox="1"/>
          <p:nvPr/>
        </p:nvSpPr>
        <p:spPr>
          <a:xfrm>
            <a:off x="-7937" y="61768"/>
            <a:ext cx="5732064" cy="430887"/>
          </a:xfrm>
          <a:prstGeom prst="rect">
            <a:avLst/>
          </a:prstGeom>
          <a:noFill/>
        </p:spPr>
        <p:txBody>
          <a:bodyPr wrap="square" rtlCol="0">
            <a:spAutoFit/>
          </a:bodyPr>
          <a:lstStyle/>
          <a:p>
            <a:r>
              <a:rPr lang="de-DE" sz="2200" b="1" dirty="0" smtClean="0">
                <a:solidFill>
                  <a:schemeClr val="bg1"/>
                </a:solidFill>
              </a:rPr>
              <a:t>1.a </a:t>
            </a:r>
            <a:r>
              <a:rPr lang="de-DE" sz="2200" b="1" dirty="0" err="1" smtClean="0">
                <a:solidFill>
                  <a:schemeClr val="bg1"/>
                </a:solidFill>
              </a:rPr>
              <a:t>Perché</a:t>
            </a:r>
            <a:r>
              <a:rPr lang="de-DE" sz="2200" b="1" dirty="0" smtClean="0">
                <a:solidFill>
                  <a:schemeClr val="bg1"/>
                </a:solidFill>
              </a:rPr>
              <a:t> le </a:t>
            </a:r>
            <a:r>
              <a:rPr lang="de-DE" sz="2200" b="1" dirty="0" err="1" smtClean="0">
                <a:solidFill>
                  <a:schemeClr val="bg1"/>
                </a:solidFill>
              </a:rPr>
              <a:t>imprese</a:t>
            </a:r>
            <a:r>
              <a:rPr lang="de-DE" sz="2200" b="1" dirty="0" smtClean="0">
                <a:solidFill>
                  <a:schemeClr val="bg1"/>
                </a:solidFill>
              </a:rPr>
              <a:t> </a:t>
            </a:r>
            <a:r>
              <a:rPr lang="de-DE" sz="2200" b="1" dirty="0" err="1" smtClean="0">
                <a:solidFill>
                  <a:schemeClr val="bg1"/>
                </a:solidFill>
              </a:rPr>
              <a:t>formano</a:t>
            </a:r>
            <a:r>
              <a:rPr lang="de-DE" sz="2200" b="1" dirty="0" smtClean="0">
                <a:solidFill>
                  <a:schemeClr val="bg1"/>
                </a:solidFill>
              </a:rPr>
              <a:t>?</a:t>
            </a:r>
            <a:endParaRPr lang="de-DE" sz="2200" b="1" dirty="0">
              <a:solidFill>
                <a:schemeClr val="tx1">
                  <a:lumMod val="75000"/>
                  <a:lumOff val="25000"/>
                </a:schemeClr>
              </a:solidFill>
            </a:endParaRPr>
          </a:p>
        </p:txBody>
      </p:sp>
      <p:sp>
        <p:nvSpPr>
          <p:cNvPr id="24" name="Rectangle 9"/>
          <p:cNvSpPr/>
          <p:nvPr/>
        </p:nvSpPr>
        <p:spPr>
          <a:xfrm>
            <a:off x="5724128" y="5715989"/>
            <a:ext cx="2945099" cy="584775"/>
          </a:xfrm>
          <a:prstGeom prst="rect">
            <a:avLst/>
          </a:prstGeom>
        </p:spPr>
        <p:txBody>
          <a:bodyPr wrap="square">
            <a:spAutoFit/>
          </a:bodyPr>
          <a:lstStyle/>
          <a:p>
            <a:pPr>
              <a:spcBef>
                <a:spcPts val="600"/>
              </a:spcBef>
              <a:spcAft>
                <a:spcPts val="600"/>
              </a:spcAft>
            </a:pPr>
            <a:r>
              <a:rPr lang="en-GB" sz="1600" b="1" dirty="0" err="1">
                <a:solidFill>
                  <a:schemeClr val="tx1">
                    <a:lumMod val="65000"/>
                    <a:lumOff val="35000"/>
                  </a:schemeClr>
                </a:solidFill>
              </a:rPr>
              <a:t>p</a:t>
            </a:r>
            <a:r>
              <a:rPr lang="en-GB" sz="1600" b="1" dirty="0" err="1" smtClean="0">
                <a:solidFill>
                  <a:schemeClr val="tx1">
                    <a:lumMod val="65000"/>
                    <a:lumOff val="35000"/>
                  </a:schemeClr>
                </a:solidFill>
              </a:rPr>
              <a:t>erché</a:t>
            </a:r>
            <a:r>
              <a:rPr lang="en-GB" sz="1600" b="1" dirty="0" smtClean="0">
                <a:solidFill>
                  <a:schemeClr val="tx1">
                    <a:lumMod val="65000"/>
                    <a:lumOff val="35000"/>
                  </a:schemeClr>
                </a:solidFill>
              </a:rPr>
              <a:t> </a:t>
            </a:r>
            <a:r>
              <a:rPr lang="en-GB" sz="1600" b="1" dirty="0" err="1" smtClean="0">
                <a:solidFill>
                  <a:schemeClr val="tx1">
                    <a:lumMod val="65000"/>
                    <a:lumOff val="35000"/>
                  </a:schemeClr>
                </a:solidFill>
              </a:rPr>
              <a:t>investire</a:t>
            </a:r>
            <a:r>
              <a:rPr lang="en-GB" sz="1600" b="1" dirty="0" smtClean="0">
                <a:solidFill>
                  <a:schemeClr val="tx1">
                    <a:lumMod val="65000"/>
                    <a:lumOff val="35000"/>
                  </a:schemeClr>
                </a:solidFill>
              </a:rPr>
              <a:t> in </a:t>
            </a:r>
            <a:r>
              <a:rPr lang="en-GB" sz="1600" b="1" dirty="0" err="1" smtClean="0">
                <a:solidFill>
                  <a:schemeClr val="tx1">
                    <a:lumMod val="65000"/>
                    <a:lumOff val="35000"/>
                  </a:schemeClr>
                </a:solidFill>
              </a:rPr>
              <a:t>formazione</a:t>
            </a:r>
            <a:r>
              <a:rPr lang="en-GB" sz="1600" b="1" dirty="0" smtClean="0">
                <a:solidFill>
                  <a:schemeClr val="tx1">
                    <a:lumMod val="65000"/>
                    <a:lumOff val="35000"/>
                  </a:schemeClr>
                </a:solidFill>
              </a:rPr>
              <a:t> </a:t>
            </a:r>
            <a:br>
              <a:rPr lang="en-GB" sz="1600" b="1" dirty="0" smtClean="0">
                <a:solidFill>
                  <a:schemeClr val="tx1">
                    <a:lumMod val="65000"/>
                    <a:lumOff val="35000"/>
                  </a:schemeClr>
                </a:solidFill>
              </a:rPr>
            </a:br>
            <a:r>
              <a:rPr lang="en-GB" sz="1600" b="1" dirty="0" smtClean="0">
                <a:solidFill>
                  <a:schemeClr val="tx1">
                    <a:lumMod val="65000"/>
                    <a:lumOff val="35000"/>
                  </a:schemeClr>
                </a:solidFill>
              </a:rPr>
              <a:t>a </a:t>
            </a:r>
            <a:r>
              <a:rPr lang="en-GB" sz="1600" b="1" dirty="0" err="1" smtClean="0">
                <a:solidFill>
                  <a:schemeClr val="tx1">
                    <a:lumMod val="65000"/>
                    <a:lumOff val="35000"/>
                  </a:schemeClr>
                </a:solidFill>
              </a:rPr>
              <a:t>lungo</a:t>
            </a:r>
            <a:r>
              <a:rPr lang="en-GB" sz="1600" b="1" dirty="0" smtClean="0">
                <a:solidFill>
                  <a:schemeClr val="tx1">
                    <a:lumMod val="65000"/>
                    <a:lumOff val="35000"/>
                  </a:schemeClr>
                </a:solidFill>
              </a:rPr>
              <a:t> </a:t>
            </a:r>
            <a:r>
              <a:rPr lang="en-GB" sz="1600" b="1" dirty="0" err="1" smtClean="0">
                <a:solidFill>
                  <a:schemeClr val="tx1">
                    <a:lumMod val="65000"/>
                    <a:lumOff val="35000"/>
                  </a:schemeClr>
                </a:solidFill>
              </a:rPr>
              <a:t>andare</a:t>
            </a:r>
            <a:r>
              <a:rPr lang="en-GB" sz="1600" b="1" dirty="0" smtClean="0">
                <a:solidFill>
                  <a:schemeClr val="tx1">
                    <a:lumMod val="65000"/>
                    <a:lumOff val="35000"/>
                  </a:schemeClr>
                </a:solidFill>
              </a:rPr>
              <a:t> </a:t>
            </a:r>
            <a:r>
              <a:rPr lang="en-GB" sz="1600" b="1" dirty="0" err="1" smtClean="0">
                <a:solidFill>
                  <a:schemeClr val="tx1">
                    <a:lumMod val="65000"/>
                    <a:lumOff val="35000"/>
                  </a:schemeClr>
                </a:solidFill>
              </a:rPr>
              <a:t>paga</a:t>
            </a:r>
            <a:endParaRPr lang="en-GB" sz="1600" b="1" dirty="0">
              <a:solidFill>
                <a:schemeClr val="tx1">
                  <a:lumMod val="65000"/>
                  <a:lumOff val="35000"/>
                </a:schemeClr>
              </a:solidFill>
            </a:endParaRPr>
          </a:p>
        </p:txBody>
      </p:sp>
      <p:pic>
        <p:nvPicPr>
          <p:cNvPr id="2" name="Grafik 1"/>
          <p:cNvPicPr>
            <a:picLocks noChangeAspect="1"/>
          </p:cNvPicPr>
          <p:nvPr/>
        </p:nvPicPr>
        <p:blipFill>
          <a:blip r:embed="rId8"/>
          <a:stretch>
            <a:fillRect/>
          </a:stretch>
        </p:blipFill>
        <p:spPr>
          <a:xfrm>
            <a:off x="5655455" y="3700796"/>
            <a:ext cx="3129163" cy="1283867"/>
          </a:xfrm>
          <a:prstGeom prst="rect">
            <a:avLst/>
          </a:prstGeom>
        </p:spPr>
      </p:pic>
      <p:sp>
        <p:nvSpPr>
          <p:cNvPr id="26" name="Rectangle 10"/>
          <p:cNvSpPr/>
          <p:nvPr/>
        </p:nvSpPr>
        <p:spPr>
          <a:xfrm>
            <a:off x="1086134" y="4644425"/>
            <a:ext cx="2038997" cy="584775"/>
          </a:xfrm>
          <a:prstGeom prst="rect">
            <a:avLst/>
          </a:prstGeom>
        </p:spPr>
        <p:txBody>
          <a:bodyPr wrap="square">
            <a:spAutoFit/>
          </a:bodyPr>
          <a:lstStyle/>
          <a:p>
            <a:r>
              <a:rPr lang="de-DE" sz="1600" dirty="0" smtClean="0">
                <a:solidFill>
                  <a:schemeClr val="tx1">
                    <a:lumMod val="65000"/>
                    <a:lumOff val="35000"/>
                  </a:schemeClr>
                </a:solidFill>
              </a:rPr>
              <a:t>“Ho la </a:t>
            </a:r>
            <a:r>
              <a:rPr lang="de-DE" sz="1600" dirty="0" err="1" smtClean="0">
                <a:solidFill>
                  <a:schemeClr val="tx1">
                    <a:lumMod val="65000"/>
                    <a:lumOff val="35000"/>
                  </a:schemeClr>
                </a:solidFill>
              </a:rPr>
              <a:t>responsabilità</a:t>
            </a:r>
            <a:r>
              <a:rPr lang="de-DE" sz="1600" dirty="0" smtClean="0">
                <a:solidFill>
                  <a:schemeClr val="tx1">
                    <a:lumMod val="65000"/>
                    <a:lumOff val="35000"/>
                  </a:schemeClr>
                </a:solidFill>
              </a:rPr>
              <a:t> </a:t>
            </a:r>
            <a:r>
              <a:rPr lang="de-DE" sz="1600" dirty="0" err="1" smtClean="0">
                <a:solidFill>
                  <a:schemeClr val="tx1">
                    <a:lumMod val="65000"/>
                    <a:lumOff val="35000"/>
                  </a:schemeClr>
                </a:solidFill>
              </a:rPr>
              <a:t>sociale</a:t>
            </a:r>
            <a:r>
              <a:rPr lang="de-DE" sz="1600" dirty="0" smtClean="0">
                <a:solidFill>
                  <a:schemeClr val="tx1">
                    <a:lumMod val="65000"/>
                    <a:lumOff val="35000"/>
                  </a:schemeClr>
                </a:solidFill>
              </a:rPr>
              <a:t> di </a:t>
            </a:r>
            <a:r>
              <a:rPr lang="de-DE" sz="1600" dirty="0" err="1" smtClean="0">
                <a:solidFill>
                  <a:schemeClr val="tx1">
                    <a:lumMod val="65000"/>
                    <a:lumOff val="35000"/>
                  </a:schemeClr>
                </a:solidFill>
              </a:rPr>
              <a:t>formare</a:t>
            </a:r>
            <a:r>
              <a:rPr lang="de-DE" sz="1600" dirty="0" smtClean="0">
                <a:solidFill>
                  <a:schemeClr val="tx1">
                    <a:lumMod val="65000"/>
                    <a:lumOff val="35000"/>
                  </a:schemeClr>
                </a:solidFill>
              </a:rPr>
              <a:t>.”</a:t>
            </a:r>
            <a:endParaRPr lang="de-DE" sz="1600" dirty="0">
              <a:solidFill>
                <a:schemeClr val="tx1">
                  <a:lumMod val="65000"/>
                  <a:lumOff val="35000"/>
                </a:schemeClr>
              </a:solidFill>
            </a:endParaRPr>
          </a:p>
        </p:txBody>
      </p:sp>
      <p:sp>
        <p:nvSpPr>
          <p:cNvPr id="25" name="Rectangle 10"/>
          <p:cNvSpPr/>
          <p:nvPr/>
        </p:nvSpPr>
        <p:spPr>
          <a:xfrm>
            <a:off x="6032886" y="3853806"/>
            <a:ext cx="2608877" cy="1077218"/>
          </a:xfrm>
          <a:prstGeom prst="rect">
            <a:avLst/>
          </a:prstGeom>
        </p:spPr>
        <p:txBody>
          <a:bodyPr wrap="square">
            <a:spAutoFit/>
          </a:bodyPr>
          <a:lstStyle/>
          <a:p>
            <a:r>
              <a:rPr lang="de-DE" sz="1600" dirty="0" smtClean="0">
                <a:solidFill>
                  <a:schemeClr val="tx1">
                    <a:lumMod val="65000"/>
                    <a:lumOff val="35000"/>
                  </a:schemeClr>
                </a:solidFill>
              </a:rPr>
              <a:t>“</a:t>
            </a:r>
            <a:r>
              <a:rPr lang="de-DE" sz="1600" dirty="0" err="1" smtClean="0">
                <a:solidFill>
                  <a:schemeClr val="tx1">
                    <a:lumMod val="65000"/>
                    <a:lumOff val="35000"/>
                  </a:schemeClr>
                </a:solidFill>
              </a:rPr>
              <a:t>Voglio</a:t>
            </a:r>
            <a:r>
              <a:rPr lang="de-DE" sz="1600" dirty="0" smtClean="0">
                <a:solidFill>
                  <a:schemeClr val="tx1">
                    <a:lumMod val="65000"/>
                    <a:lumOff val="35000"/>
                  </a:schemeClr>
                </a:solidFill>
              </a:rPr>
              <a:t> </a:t>
            </a:r>
            <a:r>
              <a:rPr lang="de-DE" sz="1600" dirty="0" err="1" smtClean="0">
                <a:solidFill>
                  <a:schemeClr val="tx1">
                    <a:lumMod val="65000"/>
                    <a:lumOff val="35000"/>
                  </a:schemeClr>
                </a:solidFill>
              </a:rPr>
              <a:t>il</a:t>
            </a:r>
            <a:r>
              <a:rPr lang="de-DE" sz="1600" dirty="0" smtClean="0">
                <a:solidFill>
                  <a:schemeClr val="tx1">
                    <a:lumMod val="65000"/>
                    <a:lumOff val="35000"/>
                  </a:schemeClr>
                </a:solidFill>
              </a:rPr>
              <a:t> </a:t>
            </a:r>
            <a:r>
              <a:rPr lang="de-DE" sz="1600" dirty="0" err="1" smtClean="0">
                <a:solidFill>
                  <a:schemeClr val="tx1">
                    <a:lumMod val="65000"/>
                    <a:lumOff val="35000"/>
                  </a:schemeClr>
                </a:solidFill>
              </a:rPr>
              <a:t>contributo</a:t>
            </a:r>
            <a:r>
              <a:rPr lang="de-DE" sz="1600" dirty="0" smtClean="0">
                <a:solidFill>
                  <a:schemeClr val="tx1">
                    <a:lumMod val="65000"/>
                    <a:lumOff val="35000"/>
                  </a:schemeClr>
                </a:solidFill>
              </a:rPr>
              <a:t> </a:t>
            </a:r>
            <a:r>
              <a:rPr lang="de-DE" sz="1600" dirty="0" err="1" smtClean="0">
                <a:solidFill>
                  <a:schemeClr val="tx1">
                    <a:lumMod val="65000"/>
                    <a:lumOff val="35000"/>
                  </a:schemeClr>
                </a:solidFill>
              </a:rPr>
              <a:t>produttivo</a:t>
            </a:r>
            <a:r>
              <a:rPr lang="de-DE" sz="1600" dirty="0" smtClean="0">
                <a:solidFill>
                  <a:schemeClr val="tx1">
                    <a:lumMod val="65000"/>
                    <a:lumOff val="35000"/>
                  </a:schemeClr>
                </a:solidFill>
              </a:rPr>
              <a:t> e </a:t>
            </a:r>
            <a:r>
              <a:rPr lang="de-DE" sz="1600" dirty="0" err="1" smtClean="0">
                <a:solidFill>
                  <a:schemeClr val="tx1">
                    <a:lumMod val="65000"/>
                    <a:lumOff val="35000"/>
                  </a:schemeClr>
                </a:solidFill>
              </a:rPr>
              <a:t>innovativo</a:t>
            </a:r>
            <a:r>
              <a:rPr lang="de-DE" sz="1600" dirty="0" smtClean="0">
                <a:solidFill>
                  <a:schemeClr val="tx1">
                    <a:lumMod val="65000"/>
                    <a:lumOff val="35000"/>
                  </a:schemeClr>
                </a:solidFill>
              </a:rPr>
              <a:t> di </a:t>
            </a:r>
            <a:br>
              <a:rPr lang="de-DE" sz="1600" dirty="0" smtClean="0">
                <a:solidFill>
                  <a:schemeClr val="tx1">
                    <a:lumMod val="65000"/>
                    <a:lumOff val="35000"/>
                  </a:schemeClr>
                </a:solidFill>
              </a:rPr>
            </a:br>
            <a:r>
              <a:rPr lang="de-DE" sz="1600" dirty="0" err="1" smtClean="0">
                <a:solidFill>
                  <a:schemeClr val="tx1">
                    <a:lumMod val="65000"/>
                    <a:lumOff val="35000"/>
                  </a:schemeClr>
                </a:solidFill>
              </a:rPr>
              <a:t>collaboratori</a:t>
            </a:r>
            <a:r>
              <a:rPr lang="de-DE" sz="1600" dirty="0" smtClean="0">
                <a:solidFill>
                  <a:schemeClr val="tx1">
                    <a:lumMod val="65000"/>
                    <a:lumOff val="35000"/>
                  </a:schemeClr>
                </a:solidFill>
              </a:rPr>
              <a:t> </a:t>
            </a:r>
            <a:r>
              <a:rPr lang="de-DE" sz="1600" dirty="0" err="1" smtClean="0">
                <a:solidFill>
                  <a:schemeClr val="tx1">
                    <a:lumMod val="65000"/>
                    <a:lumOff val="35000"/>
                  </a:schemeClr>
                </a:solidFill>
              </a:rPr>
              <a:t>giovani</a:t>
            </a:r>
            <a:r>
              <a:rPr lang="de-DE" sz="1600" dirty="0" smtClean="0">
                <a:solidFill>
                  <a:schemeClr val="tx1">
                    <a:lumMod val="65000"/>
                    <a:lumOff val="35000"/>
                  </a:schemeClr>
                </a:solidFill>
              </a:rPr>
              <a:t>.”</a:t>
            </a:r>
            <a:endParaRPr lang="de-DE" sz="1600" dirty="0">
              <a:solidFill>
                <a:schemeClr val="tx1">
                  <a:lumMod val="65000"/>
                  <a:lumOff val="35000"/>
                </a:schemeClr>
              </a:solidFill>
            </a:endParaRPr>
          </a:p>
          <a:p>
            <a:endParaRPr lang="de-DE" sz="1600" dirty="0">
              <a:solidFill>
                <a:schemeClr val="tx1">
                  <a:lumMod val="65000"/>
                  <a:lumOff val="35000"/>
                </a:schemeClr>
              </a:solidFill>
            </a:endParaRPr>
          </a:p>
        </p:txBody>
      </p:sp>
    </p:spTree>
    <p:extLst>
      <p:ext uri="{BB962C8B-B14F-4D97-AF65-F5344CB8AC3E}">
        <p14:creationId xmlns:p14="http://schemas.microsoft.com/office/powerpoint/2010/main" val="899815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0-#ppt_w/2"/>
                                          </p:val>
                                        </p:tav>
                                        <p:tav tm="100000">
                                          <p:val>
                                            <p:strVal val="#ppt_x"/>
                                          </p:val>
                                        </p:tav>
                                      </p:tavLst>
                                    </p:anim>
                                    <p:anim calcmode="lin" valueType="num">
                                      <p:cBhvr additive="base">
                                        <p:cTn id="44" dur="500" fill="hold"/>
                                        <p:tgtEl>
                                          <p:spTgt spid="14"/>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85"/>
                                        </p:tgtEl>
                                        <p:attrNameLst>
                                          <p:attrName>style.visibility</p:attrName>
                                        </p:attrNameLst>
                                      </p:cBhvr>
                                      <p:to>
                                        <p:strVal val="visible"/>
                                      </p:to>
                                    </p:set>
                                    <p:anim calcmode="lin" valueType="num">
                                      <p:cBhvr additive="base">
                                        <p:cTn id="47" dur="500" fill="hold"/>
                                        <p:tgtEl>
                                          <p:spTgt spid="85"/>
                                        </p:tgtEl>
                                        <p:attrNameLst>
                                          <p:attrName>ppt_x</p:attrName>
                                        </p:attrNameLst>
                                      </p:cBhvr>
                                      <p:tavLst>
                                        <p:tav tm="0">
                                          <p:val>
                                            <p:strVal val="0-#ppt_w/2"/>
                                          </p:val>
                                        </p:tav>
                                        <p:tav tm="100000">
                                          <p:val>
                                            <p:strVal val="#ppt_x"/>
                                          </p:val>
                                        </p:tav>
                                      </p:tavLst>
                                    </p:anim>
                                    <p:anim calcmode="lin" valueType="num">
                                      <p:cBhvr additive="base">
                                        <p:cTn id="48" dur="500" fill="hold"/>
                                        <p:tgtEl>
                                          <p:spTgt spid="85"/>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2" fill="hold" grpId="0" nodeType="clickEffect">
                                  <p:stCondLst>
                                    <p:cond delay="0"/>
                                  </p:stCondLst>
                                  <p:childTnLst>
                                    <p:set>
                                      <p:cBhvr>
                                        <p:cTn id="52" dur="1" fill="hold">
                                          <p:stCondLst>
                                            <p:cond delay="0"/>
                                          </p:stCondLst>
                                        </p:cTn>
                                        <p:tgtEl>
                                          <p:spTgt spid="86"/>
                                        </p:tgtEl>
                                        <p:attrNameLst>
                                          <p:attrName>style.visibility</p:attrName>
                                        </p:attrNameLst>
                                      </p:cBhvr>
                                      <p:to>
                                        <p:strVal val="visible"/>
                                      </p:to>
                                    </p:set>
                                    <p:anim calcmode="lin" valueType="num">
                                      <p:cBhvr additive="base">
                                        <p:cTn id="53" dur="500" fill="hold"/>
                                        <p:tgtEl>
                                          <p:spTgt spid="86"/>
                                        </p:tgtEl>
                                        <p:attrNameLst>
                                          <p:attrName>ppt_x</p:attrName>
                                        </p:attrNameLst>
                                      </p:cBhvr>
                                      <p:tavLst>
                                        <p:tav tm="0">
                                          <p:val>
                                            <p:strVal val="1+#ppt_w/2"/>
                                          </p:val>
                                        </p:tav>
                                        <p:tav tm="100000">
                                          <p:val>
                                            <p:strVal val="#ppt_x"/>
                                          </p:val>
                                        </p:tav>
                                      </p:tavLst>
                                    </p:anim>
                                    <p:anim calcmode="lin" valueType="num">
                                      <p:cBhvr additive="base">
                                        <p:cTn id="54" dur="500" fill="hold"/>
                                        <p:tgtEl>
                                          <p:spTgt spid="86"/>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2" fill="hold" grpId="0" nodeType="click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additive="base">
                                        <p:cTn id="59" dur="500" fill="hold"/>
                                        <p:tgtEl>
                                          <p:spTgt spid="24"/>
                                        </p:tgtEl>
                                        <p:attrNameLst>
                                          <p:attrName>ppt_x</p:attrName>
                                        </p:attrNameLst>
                                      </p:cBhvr>
                                      <p:tavLst>
                                        <p:tav tm="0">
                                          <p:val>
                                            <p:strVal val="1+#ppt_w/2"/>
                                          </p:val>
                                        </p:tav>
                                        <p:tav tm="100000">
                                          <p:val>
                                            <p:strVal val="#ppt_x"/>
                                          </p:val>
                                        </p:tav>
                                      </p:tavLst>
                                    </p:anim>
                                    <p:anim calcmode="lin" valueType="num">
                                      <p:cBhvr additive="base">
                                        <p:cTn id="60"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5" grpId="0" animBg="1"/>
      <p:bldP spid="56" grpId="0" animBg="1"/>
      <p:bldP spid="11" grpId="0"/>
      <p:bldP spid="60" grpId="0" animBg="1"/>
      <p:bldP spid="85" grpId="0" animBg="1"/>
      <p:bldP spid="14" grpId="0"/>
      <p:bldP spid="86" grpId="0"/>
      <p:bldP spid="9" grpId="0"/>
      <p:bldP spid="59" grpId="0" animBg="1"/>
      <p:bldP spid="20" grpId="0" animBg="1"/>
      <p:bldP spid="22" grpId="0"/>
      <p:bldP spid="24" grpId="0"/>
      <p:bldP spid="26" grpId="0"/>
      <p:bldP spid="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937" y="61768"/>
            <a:ext cx="5684121" cy="430887"/>
          </a:xfrm>
          <a:prstGeom prst="rect">
            <a:avLst/>
          </a:prstGeom>
          <a:noFill/>
        </p:spPr>
        <p:txBody>
          <a:bodyPr wrap="square" rtlCol="0">
            <a:spAutoFit/>
          </a:bodyPr>
          <a:lstStyle/>
          <a:p>
            <a:r>
              <a:rPr lang="de-DE" sz="2200" b="1" dirty="0" smtClean="0">
                <a:solidFill>
                  <a:schemeClr val="bg1"/>
                </a:solidFill>
              </a:rPr>
              <a:t>1.b </a:t>
            </a:r>
            <a:r>
              <a:rPr lang="de-DE" sz="2200" b="1" dirty="0" err="1" smtClean="0">
                <a:solidFill>
                  <a:schemeClr val="bg1"/>
                </a:solidFill>
              </a:rPr>
              <a:t>Che</a:t>
            </a:r>
            <a:r>
              <a:rPr lang="de-DE" sz="2200" b="1" dirty="0" smtClean="0">
                <a:solidFill>
                  <a:schemeClr val="bg1"/>
                </a:solidFill>
              </a:rPr>
              <a:t> </a:t>
            </a:r>
            <a:r>
              <a:rPr lang="de-DE" sz="2200" b="1" dirty="0" err="1" smtClean="0">
                <a:solidFill>
                  <a:schemeClr val="bg1"/>
                </a:solidFill>
              </a:rPr>
              <a:t>calcoli</a:t>
            </a:r>
            <a:r>
              <a:rPr lang="de-DE" sz="2200" b="1" dirty="0" smtClean="0">
                <a:solidFill>
                  <a:schemeClr val="bg1"/>
                </a:solidFill>
              </a:rPr>
              <a:t> </a:t>
            </a:r>
            <a:r>
              <a:rPr lang="de-DE" sz="2200" b="1" dirty="0" err="1" smtClean="0">
                <a:solidFill>
                  <a:schemeClr val="bg1"/>
                </a:solidFill>
              </a:rPr>
              <a:t>fanno</a:t>
            </a:r>
            <a:r>
              <a:rPr lang="de-DE" sz="2200" b="1" dirty="0" smtClean="0">
                <a:solidFill>
                  <a:schemeClr val="bg1"/>
                </a:solidFill>
              </a:rPr>
              <a:t> i </a:t>
            </a:r>
            <a:r>
              <a:rPr lang="de-DE" sz="2200" b="1" dirty="0" err="1" smtClean="0">
                <a:solidFill>
                  <a:schemeClr val="bg1"/>
                </a:solidFill>
              </a:rPr>
              <a:t>datori</a:t>
            </a:r>
            <a:r>
              <a:rPr lang="de-DE" sz="2200" b="1" dirty="0" smtClean="0">
                <a:solidFill>
                  <a:schemeClr val="bg1"/>
                </a:solidFill>
              </a:rPr>
              <a:t> di </a:t>
            </a:r>
            <a:r>
              <a:rPr lang="de-DE" sz="2200" b="1" dirty="0" err="1" smtClean="0">
                <a:solidFill>
                  <a:schemeClr val="bg1"/>
                </a:solidFill>
              </a:rPr>
              <a:t>lavoro</a:t>
            </a:r>
            <a:r>
              <a:rPr lang="de-DE" sz="2200" b="1" dirty="0" smtClean="0">
                <a:solidFill>
                  <a:schemeClr val="bg1"/>
                </a:solidFill>
              </a:rPr>
              <a:t>?</a:t>
            </a:r>
            <a:endParaRPr lang="de-DE" sz="2200" b="1" dirty="0">
              <a:solidFill>
                <a:schemeClr val="tx1">
                  <a:lumMod val="75000"/>
                  <a:lumOff val="25000"/>
                </a:schemeClr>
              </a:solidFill>
            </a:endParaRPr>
          </a:p>
        </p:txBody>
      </p:sp>
      <p:sp>
        <p:nvSpPr>
          <p:cNvPr id="6" name="Rechteck 5"/>
          <p:cNvSpPr/>
          <p:nvPr/>
        </p:nvSpPr>
        <p:spPr>
          <a:xfrm>
            <a:off x="237479" y="1270257"/>
            <a:ext cx="5126609" cy="430887"/>
          </a:xfrm>
          <a:prstGeom prst="rect">
            <a:avLst/>
          </a:prstGeom>
        </p:spPr>
        <p:txBody>
          <a:bodyPr wrap="square">
            <a:spAutoFit/>
          </a:bodyPr>
          <a:lstStyle/>
          <a:p>
            <a:r>
              <a:rPr lang="en-GB" sz="2200" b="1" dirty="0" smtClean="0">
                <a:solidFill>
                  <a:schemeClr val="accent6">
                    <a:lumMod val="75000"/>
                  </a:schemeClr>
                </a:solidFill>
              </a:rPr>
              <a:t>Il </a:t>
            </a:r>
            <a:r>
              <a:rPr lang="en-GB" sz="2200" b="1" dirty="0" err="1" smtClean="0">
                <a:solidFill>
                  <a:schemeClr val="accent6">
                    <a:lumMod val="75000"/>
                  </a:schemeClr>
                </a:solidFill>
              </a:rPr>
              <a:t>calcolo</a:t>
            </a:r>
            <a:r>
              <a:rPr lang="en-GB" sz="2200" b="1" dirty="0" smtClean="0">
                <a:solidFill>
                  <a:schemeClr val="accent6">
                    <a:lumMod val="75000"/>
                  </a:schemeClr>
                </a:solidFill>
              </a:rPr>
              <a:t> </a:t>
            </a:r>
            <a:r>
              <a:rPr lang="en-GB" sz="2200" b="1" dirty="0" err="1" smtClean="0">
                <a:solidFill>
                  <a:schemeClr val="accent6">
                    <a:lumMod val="75000"/>
                  </a:schemeClr>
                </a:solidFill>
              </a:rPr>
              <a:t>astratto</a:t>
            </a:r>
            <a:r>
              <a:rPr lang="en-GB" sz="2200" b="1" dirty="0" smtClean="0">
                <a:solidFill>
                  <a:schemeClr val="accent6">
                    <a:lumMod val="75000"/>
                  </a:schemeClr>
                </a:solidFill>
              </a:rPr>
              <a:t> </a:t>
            </a:r>
            <a:r>
              <a:rPr lang="en-GB" sz="2200" b="1" dirty="0" err="1" smtClean="0">
                <a:solidFill>
                  <a:schemeClr val="accent6">
                    <a:lumMod val="75000"/>
                  </a:schemeClr>
                </a:solidFill>
              </a:rPr>
              <a:t>dei</a:t>
            </a:r>
            <a:r>
              <a:rPr lang="en-GB" sz="2200" b="1" dirty="0" smtClean="0">
                <a:solidFill>
                  <a:schemeClr val="accent6">
                    <a:lumMod val="75000"/>
                  </a:schemeClr>
                </a:solidFill>
              </a:rPr>
              <a:t> </a:t>
            </a:r>
            <a:r>
              <a:rPr lang="en-GB" sz="2200" b="1" dirty="0" err="1" smtClean="0">
                <a:solidFill>
                  <a:schemeClr val="accent6">
                    <a:lumMod val="75000"/>
                  </a:schemeClr>
                </a:solidFill>
              </a:rPr>
              <a:t>datori</a:t>
            </a:r>
            <a:r>
              <a:rPr lang="en-GB" sz="2200" b="1" dirty="0" smtClean="0">
                <a:solidFill>
                  <a:schemeClr val="accent6">
                    <a:lumMod val="75000"/>
                  </a:schemeClr>
                </a:solidFill>
              </a:rPr>
              <a:t> di </a:t>
            </a:r>
            <a:r>
              <a:rPr lang="en-GB" sz="2200" b="1" dirty="0" err="1" smtClean="0">
                <a:solidFill>
                  <a:schemeClr val="accent6">
                    <a:lumMod val="75000"/>
                  </a:schemeClr>
                </a:solidFill>
              </a:rPr>
              <a:t>lavoro</a:t>
            </a:r>
            <a:endParaRPr lang="en-GB" sz="2200" b="1" dirty="0"/>
          </a:p>
        </p:txBody>
      </p:sp>
      <p:sp>
        <p:nvSpPr>
          <p:cNvPr id="36" name="Rechteck 35"/>
          <p:cNvSpPr/>
          <p:nvPr/>
        </p:nvSpPr>
        <p:spPr>
          <a:xfrm>
            <a:off x="853412" y="2895817"/>
            <a:ext cx="1802200" cy="1587778"/>
          </a:xfrm>
          <a:prstGeom prst="rect">
            <a:avLst/>
          </a:prstGeom>
          <a:solidFill>
            <a:schemeClr val="accent6">
              <a:lumMod val="20000"/>
              <a:lumOff val="8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err="1" smtClean="0">
                <a:solidFill>
                  <a:srgbClr val="C00000"/>
                </a:solidFill>
              </a:rPr>
              <a:t>Costi</a:t>
            </a:r>
            <a:r>
              <a:rPr lang="de-DE" sz="2000" b="1" dirty="0" smtClean="0">
                <a:solidFill>
                  <a:srgbClr val="C00000"/>
                </a:solidFill>
              </a:rPr>
              <a:t> </a:t>
            </a:r>
            <a:r>
              <a:rPr lang="de-DE" sz="2000" b="1" dirty="0" err="1" smtClean="0">
                <a:solidFill>
                  <a:srgbClr val="C00000"/>
                </a:solidFill>
              </a:rPr>
              <a:t>lordi</a:t>
            </a:r>
            <a:endParaRPr lang="de-DE" sz="2000" b="1" dirty="0">
              <a:solidFill>
                <a:srgbClr val="C00000"/>
              </a:solidFill>
            </a:endParaRPr>
          </a:p>
        </p:txBody>
      </p:sp>
      <p:sp>
        <p:nvSpPr>
          <p:cNvPr id="37" name="Rechteck 36"/>
          <p:cNvSpPr/>
          <p:nvPr/>
        </p:nvSpPr>
        <p:spPr>
          <a:xfrm>
            <a:off x="3560747" y="2951960"/>
            <a:ext cx="1864197" cy="1557159"/>
          </a:xfrm>
          <a:prstGeom prst="rect">
            <a:avLst/>
          </a:prstGeom>
          <a:solidFill>
            <a:srgbClr val="D9F5DC"/>
          </a:solidFill>
          <a:ln>
            <a:solidFill>
              <a:srgbClr val="1B6F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err="1" smtClean="0">
                <a:solidFill>
                  <a:schemeClr val="tx2">
                    <a:lumMod val="50000"/>
                  </a:schemeClr>
                </a:solidFill>
              </a:rPr>
              <a:t>Ricavi</a:t>
            </a:r>
            <a:endParaRPr lang="de-DE" sz="2000" b="1" dirty="0">
              <a:solidFill>
                <a:schemeClr val="tx2">
                  <a:lumMod val="50000"/>
                </a:schemeClr>
              </a:solidFill>
            </a:endParaRPr>
          </a:p>
        </p:txBody>
      </p:sp>
      <p:sp>
        <p:nvSpPr>
          <p:cNvPr id="40" name="Rechteck 39"/>
          <p:cNvSpPr/>
          <p:nvPr/>
        </p:nvSpPr>
        <p:spPr>
          <a:xfrm>
            <a:off x="6569540" y="2951961"/>
            <a:ext cx="1805548" cy="1557158"/>
          </a:xfrm>
          <a:prstGeom prst="rect">
            <a:avLst/>
          </a:prstGeom>
          <a:solidFill>
            <a:schemeClr val="accent6">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err="1" smtClean="0">
                <a:solidFill>
                  <a:schemeClr val="bg2">
                    <a:lumMod val="10000"/>
                  </a:schemeClr>
                </a:solidFill>
              </a:rPr>
              <a:t>Costi</a:t>
            </a:r>
            <a:r>
              <a:rPr lang="de-DE" sz="2000" b="1" dirty="0" smtClean="0">
                <a:solidFill>
                  <a:schemeClr val="bg2">
                    <a:lumMod val="10000"/>
                  </a:schemeClr>
                </a:solidFill>
              </a:rPr>
              <a:t> </a:t>
            </a:r>
            <a:r>
              <a:rPr lang="de-DE" sz="2000" b="1" dirty="0" err="1" smtClean="0">
                <a:solidFill>
                  <a:schemeClr val="bg2">
                    <a:lumMod val="10000"/>
                  </a:schemeClr>
                </a:solidFill>
              </a:rPr>
              <a:t>netti</a:t>
            </a:r>
            <a:endParaRPr lang="de-DE" sz="2000" b="1" dirty="0">
              <a:solidFill>
                <a:schemeClr val="bg2">
                  <a:lumMod val="10000"/>
                </a:schemeClr>
              </a:solidFill>
            </a:endParaRPr>
          </a:p>
        </p:txBody>
      </p:sp>
      <p:sp>
        <p:nvSpPr>
          <p:cNvPr id="41" name="Minus 40"/>
          <p:cNvSpPr/>
          <p:nvPr/>
        </p:nvSpPr>
        <p:spPr>
          <a:xfrm>
            <a:off x="2724344" y="3446703"/>
            <a:ext cx="766187" cy="504056"/>
          </a:xfrm>
          <a:prstGeom prst="mathMinus">
            <a:avLst/>
          </a:prstGeom>
          <a:solidFill>
            <a:schemeClr val="tx1">
              <a:lumMod val="75000"/>
              <a:lumOff val="2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ln w="0"/>
              <a:solidFill>
                <a:schemeClr val="tx1"/>
              </a:solidFill>
              <a:effectLst>
                <a:outerShdw blurRad="38100" dist="19050" dir="2700000" algn="tl" rotWithShape="0">
                  <a:schemeClr val="dk1">
                    <a:alpha val="40000"/>
                  </a:schemeClr>
                </a:outerShdw>
              </a:effectLst>
            </a:endParaRPr>
          </a:p>
        </p:txBody>
      </p:sp>
      <p:sp>
        <p:nvSpPr>
          <p:cNvPr id="42" name="Gleich 41"/>
          <p:cNvSpPr/>
          <p:nvPr/>
        </p:nvSpPr>
        <p:spPr>
          <a:xfrm>
            <a:off x="5590840" y="3446703"/>
            <a:ext cx="812804" cy="504056"/>
          </a:xfrm>
          <a:prstGeom prst="mathEqual">
            <a:avLst/>
          </a:prstGeom>
          <a:solidFill>
            <a:schemeClr val="tx1">
              <a:lumMod val="75000"/>
              <a:lumOff val="2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40750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6" grpId="0" animBg="1"/>
      <p:bldP spid="37" grpId="0" animBg="1"/>
      <p:bldP spid="40" grpId="0" animBg="1"/>
      <p:bldP spid="41" grpId="0" animBg="1"/>
      <p:bldP spid="4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feld 37"/>
          <p:cNvSpPr txBox="1"/>
          <p:nvPr/>
        </p:nvSpPr>
        <p:spPr>
          <a:xfrm>
            <a:off x="-7937" y="61768"/>
            <a:ext cx="5598208" cy="430887"/>
          </a:xfrm>
          <a:prstGeom prst="rect">
            <a:avLst/>
          </a:prstGeom>
          <a:noFill/>
        </p:spPr>
        <p:txBody>
          <a:bodyPr wrap="square" rtlCol="0">
            <a:spAutoFit/>
          </a:bodyPr>
          <a:lstStyle/>
          <a:p>
            <a:r>
              <a:rPr lang="de-DE" sz="2200" b="1" dirty="0" smtClean="0">
                <a:solidFill>
                  <a:schemeClr val="bg1"/>
                </a:solidFill>
              </a:rPr>
              <a:t>1.c Chi </a:t>
            </a:r>
            <a:r>
              <a:rPr lang="de-DE" sz="2200" b="1" dirty="0" err="1" smtClean="0">
                <a:solidFill>
                  <a:schemeClr val="bg1"/>
                </a:solidFill>
              </a:rPr>
              <a:t>sostiene</a:t>
            </a:r>
            <a:r>
              <a:rPr lang="de-DE" sz="2200" b="1" dirty="0" smtClean="0">
                <a:solidFill>
                  <a:schemeClr val="bg1"/>
                </a:solidFill>
              </a:rPr>
              <a:t> </a:t>
            </a:r>
            <a:r>
              <a:rPr lang="de-DE" sz="2200" b="1" dirty="0" err="1" smtClean="0">
                <a:solidFill>
                  <a:schemeClr val="bg1"/>
                </a:solidFill>
              </a:rPr>
              <a:t>quali</a:t>
            </a:r>
            <a:r>
              <a:rPr lang="de-DE" sz="2200" b="1" dirty="0" smtClean="0">
                <a:solidFill>
                  <a:schemeClr val="bg1"/>
                </a:solidFill>
              </a:rPr>
              <a:t> </a:t>
            </a:r>
            <a:r>
              <a:rPr lang="de-DE" sz="2200" b="1" dirty="0" err="1" smtClean="0">
                <a:solidFill>
                  <a:schemeClr val="bg1"/>
                </a:solidFill>
              </a:rPr>
              <a:t>costi</a:t>
            </a:r>
            <a:r>
              <a:rPr lang="de-DE" sz="2200" b="1" dirty="0" smtClean="0">
                <a:solidFill>
                  <a:schemeClr val="bg1"/>
                </a:solidFill>
              </a:rPr>
              <a:t>?</a:t>
            </a:r>
            <a:endParaRPr lang="de-DE" sz="2200" b="1" dirty="0">
              <a:solidFill>
                <a:schemeClr val="tx1">
                  <a:lumMod val="75000"/>
                  <a:lumOff val="25000"/>
                </a:schemeClr>
              </a:solidFill>
            </a:endParaRPr>
          </a:p>
        </p:txBody>
      </p:sp>
      <p:sp>
        <p:nvSpPr>
          <p:cNvPr id="8" name="Textfeld 7"/>
          <p:cNvSpPr txBox="1"/>
          <p:nvPr/>
        </p:nvSpPr>
        <p:spPr>
          <a:xfrm>
            <a:off x="2195737" y="600410"/>
            <a:ext cx="3949008" cy="830997"/>
          </a:xfrm>
          <a:prstGeom prst="rect">
            <a:avLst/>
          </a:prstGeom>
          <a:noFill/>
        </p:spPr>
        <p:txBody>
          <a:bodyPr wrap="square" rtlCol="0">
            <a:spAutoFit/>
          </a:bodyPr>
          <a:lstStyle/>
          <a:p>
            <a:pPr algn="ctr"/>
            <a:r>
              <a:rPr lang="de-DE" sz="2400" b="1" dirty="0" smtClean="0">
                <a:solidFill>
                  <a:schemeClr val="tx1">
                    <a:lumMod val="75000"/>
                    <a:lumOff val="25000"/>
                  </a:schemeClr>
                </a:solidFill>
              </a:rPr>
              <a:t>Due </a:t>
            </a:r>
            <a:r>
              <a:rPr lang="de-DE" sz="2400" b="1" dirty="0" err="1" smtClean="0">
                <a:solidFill>
                  <a:schemeClr val="tx1">
                    <a:lumMod val="75000"/>
                    <a:lumOff val="25000"/>
                  </a:schemeClr>
                </a:solidFill>
              </a:rPr>
              <a:t>luoghi</a:t>
            </a:r>
            <a:r>
              <a:rPr lang="de-DE" sz="2400" b="1" dirty="0" smtClean="0">
                <a:solidFill>
                  <a:schemeClr val="tx1">
                    <a:lumMod val="75000"/>
                    <a:lumOff val="25000"/>
                  </a:schemeClr>
                </a:solidFill>
              </a:rPr>
              <a:t> di </a:t>
            </a:r>
            <a:r>
              <a:rPr lang="de-DE" sz="2400" b="1" dirty="0" err="1" smtClean="0">
                <a:solidFill>
                  <a:schemeClr val="tx1">
                    <a:lumMod val="75000"/>
                    <a:lumOff val="25000"/>
                  </a:schemeClr>
                </a:solidFill>
              </a:rPr>
              <a:t>apprendimento</a:t>
            </a:r>
            <a:endParaRPr lang="de-DE" sz="2400" b="1" dirty="0" smtClean="0">
              <a:solidFill>
                <a:schemeClr val="tx1">
                  <a:lumMod val="75000"/>
                  <a:lumOff val="25000"/>
                </a:schemeClr>
              </a:solidFill>
            </a:endParaRPr>
          </a:p>
          <a:p>
            <a:pPr algn="ctr"/>
            <a:r>
              <a:rPr lang="de-DE" sz="2400" b="1" dirty="0" err="1" smtClean="0">
                <a:solidFill>
                  <a:schemeClr val="tx1">
                    <a:lumMod val="75000"/>
                    <a:lumOff val="25000"/>
                  </a:schemeClr>
                </a:solidFill>
              </a:rPr>
              <a:t>Competenze</a:t>
            </a:r>
            <a:r>
              <a:rPr lang="de-DE" sz="2400" b="1" dirty="0" smtClean="0">
                <a:solidFill>
                  <a:schemeClr val="tx1">
                    <a:lumMod val="75000"/>
                    <a:lumOff val="25000"/>
                  </a:schemeClr>
                </a:solidFill>
              </a:rPr>
              <a:t> </a:t>
            </a:r>
            <a:r>
              <a:rPr lang="de-DE" sz="2400" b="1" dirty="0" err="1" smtClean="0">
                <a:solidFill>
                  <a:schemeClr val="tx1">
                    <a:lumMod val="75000"/>
                    <a:lumOff val="25000"/>
                  </a:schemeClr>
                </a:solidFill>
              </a:rPr>
              <a:t>condivise</a:t>
            </a:r>
            <a:endParaRPr lang="de-DE" sz="2400" b="1" dirty="0">
              <a:solidFill>
                <a:schemeClr val="tx1">
                  <a:lumMod val="75000"/>
                  <a:lumOff val="25000"/>
                </a:schemeClr>
              </a:solidFill>
            </a:endParaRPr>
          </a:p>
        </p:txBody>
      </p:sp>
      <p:pic>
        <p:nvPicPr>
          <p:cNvPr id="47" name="Picture 21" descr="http://www.medienkarriere.nrw.de/fileadmin/redaktion/magazin/Menschen/mediengestalter_01.jpg"/>
          <p:cNvPicPr>
            <a:picLocks noChangeAspect="1" noChangeArrowheads="1"/>
          </p:cNvPicPr>
          <p:nvPr/>
        </p:nvPicPr>
        <p:blipFill rotWithShape="1">
          <a:blip r:embed="rId3">
            <a:extLst>
              <a:ext uri="{28A0092B-C50C-407E-A947-70E740481C1C}">
                <a14:useLocalDpi xmlns:a14="http://schemas.microsoft.com/office/drawing/2010/main" val="0"/>
              </a:ext>
            </a:extLst>
          </a:blip>
          <a:srcRect l="1804" r="2575" b="1904"/>
          <a:stretch/>
        </p:blipFill>
        <p:spPr bwMode="auto">
          <a:xfrm>
            <a:off x="5722821" y="1986704"/>
            <a:ext cx="2715814" cy="1731922"/>
          </a:xfrm>
          <a:prstGeom prst="rect">
            <a:avLst/>
          </a:prstGeom>
          <a:noFill/>
          <a:ln>
            <a:noFill/>
          </a:ln>
          <a:effectLst>
            <a:softEdge rad="63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Textfeld 1"/>
          <p:cNvSpPr txBox="1">
            <a:spLocks noChangeArrowheads="1"/>
          </p:cNvSpPr>
          <p:nvPr/>
        </p:nvSpPr>
        <p:spPr bwMode="auto">
          <a:xfrm>
            <a:off x="5759875" y="3718625"/>
            <a:ext cx="2319048" cy="343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eaLnBrk="0" fontAlgn="base" hangingPunct="0">
              <a:spcBef>
                <a:spcPct val="50000"/>
              </a:spcBef>
              <a:spcAft>
                <a:spcPct val="0"/>
              </a:spcAft>
              <a:defRPr sz="1400" b="1">
                <a:solidFill>
                  <a:schemeClr val="tx1"/>
                </a:solidFill>
                <a:latin typeface="Arial" charset="0"/>
              </a:defRPr>
            </a:lvl6pPr>
            <a:lvl7pPr marL="2971800" indent="-228600" eaLnBrk="0" fontAlgn="base" hangingPunct="0">
              <a:spcBef>
                <a:spcPct val="50000"/>
              </a:spcBef>
              <a:spcAft>
                <a:spcPct val="0"/>
              </a:spcAft>
              <a:defRPr sz="1400" b="1">
                <a:solidFill>
                  <a:schemeClr val="tx1"/>
                </a:solidFill>
                <a:latin typeface="Arial" charset="0"/>
              </a:defRPr>
            </a:lvl7pPr>
            <a:lvl8pPr marL="3429000" indent="-228600" eaLnBrk="0" fontAlgn="base" hangingPunct="0">
              <a:spcBef>
                <a:spcPct val="50000"/>
              </a:spcBef>
              <a:spcAft>
                <a:spcPct val="0"/>
              </a:spcAft>
              <a:defRPr sz="1400" b="1">
                <a:solidFill>
                  <a:schemeClr val="tx1"/>
                </a:solidFill>
                <a:latin typeface="Arial" charset="0"/>
              </a:defRPr>
            </a:lvl8pPr>
            <a:lvl9pPr marL="3886200" indent="-228600" eaLnBrk="0" fontAlgn="base" hangingPunct="0">
              <a:spcBef>
                <a:spcPct val="50000"/>
              </a:spcBef>
              <a:spcAft>
                <a:spcPct val="0"/>
              </a:spcAft>
              <a:defRPr sz="1400" b="1">
                <a:solidFill>
                  <a:schemeClr val="tx1"/>
                </a:solidFill>
                <a:latin typeface="Arial" charset="0"/>
              </a:defRPr>
            </a:lvl9pPr>
          </a:lstStyle>
          <a:p>
            <a:pPr marL="357188" marR="0" lvl="0" indent="-357188" defTabSz="914400" eaLnBrk="0" fontAlgn="base" latinLnBrk="0" hangingPunct="0">
              <a:lnSpc>
                <a:spcPct val="100000"/>
              </a:lnSpc>
              <a:spcAft>
                <a:spcPct val="0"/>
              </a:spcAft>
              <a:buClrTx/>
              <a:buSzTx/>
              <a:buFontTx/>
              <a:buNone/>
              <a:tabLst/>
              <a:defRPr/>
            </a:pPr>
            <a:r>
              <a:rPr lang="de-DE" altLang="de-DE" sz="800" kern="0" dirty="0" err="1" smtClean="0">
                <a:solidFill>
                  <a:srgbClr val="808080"/>
                </a:solidFill>
                <a:latin typeface="+mn-lt"/>
              </a:rPr>
              <a:t>Fonte</a:t>
            </a:r>
            <a:r>
              <a:rPr kumimoji="0" lang="de-DE" altLang="de-DE" sz="800" b="1" i="0" u="none" strike="noStrike" kern="0" cap="none" spc="0" normalizeH="0" baseline="0" noProof="0" dirty="0" smtClean="0">
                <a:ln>
                  <a:noFill/>
                </a:ln>
                <a:solidFill>
                  <a:srgbClr val="808080"/>
                </a:solidFill>
                <a:effectLst/>
                <a:uLnTx/>
                <a:uFillTx/>
                <a:latin typeface="+mn-lt"/>
              </a:rPr>
              <a:t>:  </a:t>
            </a:r>
            <a:r>
              <a:rPr kumimoji="0" lang="de-DE" altLang="de-DE" sz="800" b="1" i="0" u="none" strike="noStrike" kern="0" cap="none" spc="0" normalizeH="0" baseline="0" noProof="0" dirty="0" err="1" smtClean="0">
                <a:ln>
                  <a:noFill/>
                </a:ln>
                <a:solidFill>
                  <a:srgbClr val="808080"/>
                </a:solidFill>
                <a:effectLst/>
                <a:uLnTx/>
                <a:uFillTx/>
                <a:latin typeface="+mn-lt"/>
              </a:rPr>
              <a:t>Ministero</a:t>
            </a:r>
            <a:r>
              <a:rPr kumimoji="0" lang="de-DE" altLang="de-DE" sz="800" b="1" i="0" u="none" strike="noStrike" kern="0" cap="none" spc="0" normalizeH="0" noProof="0" dirty="0" smtClean="0">
                <a:ln>
                  <a:noFill/>
                </a:ln>
                <a:solidFill>
                  <a:srgbClr val="808080"/>
                </a:solidFill>
                <a:effectLst/>
                <a:uLnTx/>
                <a:uFillTx/>
                <a:latin typeface="+mn-lt"/>
              </a:rPr>
              <a:t> per </a:t>
            </a:r>
            <a:r>
              <a:rPr kumimoji="0" lang="de-DE" altLang="de-DE" sz="800" b="1" i="0" u="none" strike="noStrike" kern="0" cap="none" spc="0" normalizeH="0" noProof="0" dirty="0" err="1" smtClean="0">
                <a:ln>
                  <a:noFill/>
                </a:ln>
                <a:solidFill>
                  <a:srgbClr val="808080"/>
                </a:solidFill>
                <a:effectLst/>
                <a:uLnTx/>
                <a:uFillTx/>
                <a:latin typeface="+mn-lt"/>
              </a:rPr>
              <a:t>gli</a:t>
            </a:r>
            <a:r>
              <a:rPr kumimoji="0" lang="de-DE" altLang="de-DE" sz="800" b="1" i="0" u="none" strike="noStrike" kern="0" cap="none" spc="0" normalizeH="0" noProof="0" dirty="0" smtClean="0">
                <a:ln>
                  <a:noFill/>
                </a:ln>
                <a:solidFill>
                  <a:srgbClr val="808080"/>
                </a:solidFill>
                <a:effectLst/>
                <a:uLnTx/>
                <a:uFillTx/>
                <a:latin typeface="+mn-lt"/>
              </a:rPr>
              <a:t> </a:t>
            </a:r>
            <a:r>
              <a:rPr kumimoji="0" lang="de-DE" altLang="de-DE" sz="800" b="1" i="0" u="none" strike="noStrike" kern="0" cap="none" spc="0" normalizeH="0" noProof="0" dirty="0" err="1" smtClean="0">
                <a:ln>
                  <a:noFill/>
                </a:ln>
                <a:solidFill>
                  <a:srgbClr val="808080"/>
                </a:solidFill>
                <a:effectLst/>
                <a:uLnTx/>
                <a:uFillTx/>
                <a:latin typeface="+mn-lt"/>
              </a:rPr>
              <a:t>Affari</a:t>
            </a:r>
            <a:r>
              <a:rPr kumimoji="0" lang="de-DE" altLang="de-DE" sz="800" b="1" i="0" u="none" strike="noStrike" kern="0" cap="none" spc="0" normalizeH="0" noProof="0" dirty="0" smtClean="0">
                <a:ln>
                  <a:noFill/>
                </a:ln>
                <a:solidFill>
                  <a:srgbClr val="808080"/>
                </a:solidFill>
                <a:effectLst/>
                <a:uLnTx/>
                <a:uFillTx/>
                <a:latin typeface="+mn-lt"/>
              </a:rPr>
              <a:t> </a:t>
            </a:r>
            <a:r>
              <a:rPr kumimoji="0" lang="de-DE" altLang="de-DE" sz="800" b="1" i="0" u="none" strike="noStrike" kern="0" cap="none" spc="0" normalizeH="0" noProof="0" dirty="0" err="1" smtClean="0">
                <a:ln>
                  <a:noFill/>
                </a:ln>
                <a:solidFill>
                  <a:srgbClr val="808080"/>
                </a:solidFill>
                <a:effectLst/>
                <a:uLnTx/>
                <a:uFillTx/>
                <a:latin typeface="+mn-lt"/>
              </a:rPr>
              <a:t>federali</a:t>
            </a:r>
            <a:r>
              <a:rPr kumimoji="0" lang="de-DE" altLang="de-DE" sz="800" b="1" i="0" u="none" strike="noStrike" kern="0" cap="none" spc="0" normalizeH="0" noProof="0" dirty="0" smtClean="0">
                <a:ln>
                  <a:noFill/>
                </a:ln>
                <a:solidFill>
                  <a:srgbClr val="808080"/>
                </a:solidFill>
                <a:effectLst/>
                <a:uLnTx/>
                <a:uFillTx/>
                <a:latin typeface="+mn-lt"/>
              </a:rPr>
              <a:t>, </a:t>
            </a:r>
            <a:r>
              <a:rPr kumimoji="0" lang="de-DE" altLang="de-DE" sz="800" b="1" i="0" u="none" strike="noStrike" kern="0" cap="none" spc="0" normalizeH="0" noProof="0" dirty="0" err="1" smtClean="0">
                <a:ln>
                  <a:noFill/>
                </a:ln>
                <a:solidFill>
                  <a:srgbClr val="808080"/>
                </a:solidFill>
                <a:effectLst/>
                <a:uLnTx/>
                <a:uFillTx/>
                <a:latin typeface="+mn-lt"/>
              </a:rPr>
              <a:t>l</a:t>
            </a:r>
            <a:r>
              <a:rPr kumimoji="0" lang="de-DE" altLang="de-DE" sz="800" b="1" i="0" u="none" strike="noStrike" kern="0" cap="none" spc="0" normalizeH="0" noProof="0" dirty="0" err="1" smtClean="0">
                <a:ln>
                  <a:noFill/>
                </a:ln>
                <a:solidFill>
                  <a:srgbClr val="808080"/>
                </a:solidFill>
                <a:effectLst/>
                <a:uLnTx/>
                <a:uFillTx/>
                <a:latin typeface="Calibri"/>
              </a:rPr>
              <a:t>’</a:t>
            </a:r>
            <a:r>
              <a:rPr kumimoji="0" lang="de-DE" altLang="de-DE" sz="800" b="1" i="0" u="none" strike="noStrike" kern="0" cap="none" spc="0" normalizeH="0" noProof="0" dirty="0" err="1" smtClean="0">
                <a:ln>
                  <a:noFill/>
                </a:ln>
                <a:solidFill>
                  <a:srgbClr val="808080"/>
                </a:solidFill>
                <a:effectLst/>
                <a:uLnTx/>
                <a:uFillTx/>
                <a:latin typeface="+mn-lt"/>
              </a:rPr>
              <a:t>Europa</a:t>
            </a:r>
            <a:r>
              <a:rPr kumimoji="0" lang="de-DE" altLang="de-DE" sz="800" b="1" i="0" u="none" strike="noStrike" kern="0" cap="none" spc="0" normalizeH="0" noProof="0" dirty="0" smtClean="0">
                <a:ln>
                  <a:noFill/>
                </a:ln>
                <a:solidFill>
                  <a:srgbClr val="808080"/>
                </a:solidFill>
                <a:effectLst/>
                <a:uLnTx/>
                <a:uFillTx/>
                <a:latin typeface="+mn-lt"/>
              </a:rPr>
              <a:t> </a:t>
            </a:r>
            <a:endParaRPr kumimoji="0" lang="de-DE" altLang="de-DE" sz="800" b="1" i="0" u="none" strike="noStrike" kern="0" cap="none" spc="0" normalizeH="0" baseline="0" noProof="0" dirty="0" smtClean="0">
              <a:ln>
                <a:noFill/>
              </a:ln>
              <a:solidFill>
                <a:srgbClr val="808080"/>
              </a:solidFill>
              <a:effectLst/>
              <a:uLnTx/>
              <a:uFillTx/>
              <a:latin typeface="+mn-lt"/>
            </a:endParaRPr>
          </a:p>
          <a:p>
            <a:pPr marL="357188" marR="0" lvl="0" indent="-357188" defTabSz="914400" eaLnBrk="0" fontAlgn="base" latinLnBrk="0" hangingPunct="0">
              <a:lnSpc>
                <a:spcPts val="960"/>
              </a:lnSpc>
              <a:spcAft>
                <a:spcPct val="0"/>
              </a:spcAft>
              <a:buClrTx/>
              <a:buSzTx/>
              <a:buFontTx/>
              <a:buNone/>
              <a:tabLst/>
              <a:defRPr/>
            </a:pPr>
            <a:r>
              <a:rPr lang="de-DE" altLang="de-DE" sz="800" kern="0" dirty="0">
                <a:solidFill>
                  <a:srgbClr val="808080"/>
                </a:solidFill>
                <a:latin typeface="+mn-lt"/>
              </a:rPr>
              <a:t>	</a:t>
            </a:r>
            <a:r>
              <a:rPr lang="de-DE" altLang="de-DE" sz="800" kern="0" dirty="0" smtClean="0">
                <a:solidFill>
                  <a:srgbClr val="808080"/>
                </a:solidFill>
                <a:latin typeface="+mn-lt"/>
              </a:rPr>
              <a:t>e i </a:t>
            </a:r>
            <a:r>
              <a:rPr lang="de-DE" altLang="de-DE" sz="800" kern="0" dirty="0">
                <a:solidFill>
                  <a:srgbClr val="808080"/>
                </a:solidFill>
                <a:latin typeface="+mn-lt"/>
              </a:rPr>
              <a:t>M</a:t>
            </a:r>
            <a:r>
              <a:rPr lang="de-DE" altLang="de-DE" sz="800" kern="0" dirty="0" smtClean="0">
                <a:solidFill>
                  <a:srgbClr val="808080"/>
                </a:solidFill>
                <a:latin typeface="+mn-lt"/>
              </a:rPr>
              <a:t>edia del Land </a:t>
            </a:r>
            <a:r>
              <a:rPr lang="de-DE" altLang="de-DE" sz="800" kern="0" dirty="0" err="1" smtClean="0">
                <a:solidFill>
                  <a:srgbClr val="808080"/>
                </a:solidFill>
                <a:latin typeface="+mn-lt"/>
              </a:rPr>
              <a:t>Nordreno-Vestfalia</a:t>
            </a:r>
            <a:endParaRPr kumimoji="0" lang="de-DE" altLang="de-DE" sz="800" b="1" i="0" u="none" strike="noStrike" kern="0" cap="none" spc="0" normalizeH="0" baseline="0" noProof="0" dirty="0" smtClean="0">
              <a:ln>
                <a:noFill/>
              </a:ln>
              <a:solidFill>
                <a:srgbClr val="808080"/>
              </a:solidFill>
              <a:effectLst/>
              <a:uLnTx/>
              <a:uFillTx/>
              <a:latin typeface="+mn-lt"/>
            </a:endParaRPr>
          </a:p>
        </p:txBody>
      </p:sp>
      <p:sp>
        <p:nvSpPr>
          <p:cNvPr id="15" name="Textfeld 14"/>
          <p:cNvSpPr txBox="1"/>
          <p:nvPr/>
        </p:nvSpPr>
        <p:spPr>
          <a:xfrm>
            <a:off x="1240489" y="1606203"/>
            <a:ext cx="1512168" cy="430887"/>
          </a:xfrm>
          <a:prstGeom prst="rect">
            <a:avLst/>
          </a:prstGeom>
          <a:noFill/>
        </p:spPr>
        <p:txBody>
          <a:bodyPr wrap="square" rtlCol="0">
            <a:spAutoFit/>
          </a:bodyPr>
          <a:lstStyle/>
          <a:p>
            <a:pPr algn="ctr"/>
            <a:r>
              <a:rPr lang="de-DE" sz="2200" dirty="0" err="1" smtClean="0">
                <a:solidFill>
                  <a:schemeClr val="accent1">
                    <a:lumMod val="50000"/>
                  </a:schemeClr>
                </a:solidFill>
              </a:rPr>
              <a:t>Azienda</a:t>
            </a:r>
            <a:r>
              <a:rPr lang="de-DE" dirty="0" smtClean="0">
                <a:solidFill>
                  <a:schemeClr val="tx1">
                    <a:lumMod val="75000"/>
                    <a:lumOff val="25000"/>
                  </a:schemeClr>
                </a:solidFill>
              </a:rPr>
              <a:t>	</a:t>
            </a:r>
            <a:endParaRPr lang="de-DE" dirty="0">
              <a:solidFill>
                <a:schemeClr val="tx1">
                  <a:lumMod val="75000"/>
                  <a:lumOff val="25000"/>
                </a:schemeClr>
              </a:solidFill>
            </a:endParaRPr>
          </a:p>
        </p:txBody>
      </p:sp>
      <p:sp>
        <p:nvSpPr>
          <p:cNvPr id="25" name="Textfeld 24"/>
          <p:cNvSpPr txBox="1"/>
          <p:nvPr/>
        </p:nvSpPr>
        <p:spPr>
          <a:xfrm>
            <a:off x="5796136" y="1340768"/>
            <a:ext cx="2426475" cy="769441"/>
          </a:xfrm>
          <a:prstGeom prst="rect">
            <a:avLst/>
          </a:prstGeom>
          <a:noFill/>
        </p:spPr>
        <p:txBody>
          <a:bodyPr wrap="square" rtlCol="0">
            <a:spAutoFit/>
          </a:bodyPr>
          <a:lstStyle/>
          <a:p>
            <a:pPr algn="ctr"/>
            <a:r>
              <a:rPr lang="de-DE" sz="2200" dirty="0" err="1" smtClean="0">
                <a:solidFill>
                  <a:schemeClr val="accent2">
                    <a:lumMod val="75000"/>
                  </a:schemeClr>
                </a:solidFill>
              </a:rPr>
              <a:t>Scuola</a:t>
            </a:r>
            <a:r>
              <a:rPr lang="de-DE" sz="2200" dirty="0" smtClean="0">
                <a:solidFill>
                  <a:schemeClr val="accent2">
                    <a:lumMod val="75000"/>
                  </a:schemeClr>
                </a:solidFill>
              </a:rPr>
              <a:t> professionale</a:t>
            </a:r>
            <a:endParaRPr lang="de-DE" sz="2200" dirty="0">
              <a:solidFill>
                <a:schemeClr val="accent2">
                  <a:lumMod val="75000"/>
                </a:schemeClr>
              </a:solidFill>
            </a:endParaRPr>
          </a:p>
        </p:txBody>
      </p:sp>
      <p:sp>
        <p:nvSpPr>
          <p:cNvPr id="49" name="Textfeld 48"/>
          <p:cNvSpPr txBox="1"/>
          <p:nvPr/>
        </p:nvSpPr>
        <p:spPr>
          <a:xfrm>
            <a:off x="687885" y="3752240"/>
            <a:ext cx="2658883" cy="215444"/>
          </a:xfrm>
          <a:prstGeom prst="rect">
            <a:avLst/>
          </a:prstGeom>
          <a:noFill/>
        </p:spPr>
        <p:txBody>
          <a:bodyPr wrap="square" rtlCol="0">
            <a:spAutoFit/>
          </a:bodyPr>
          <a:lstStyle/>
          <a:p>
            <a:r>
              <a:rPr lang="de-DE" sz="800" b="1" dirty="0" err="1" smtClean="0">
                <a:solidFill>
                  <a:schemeClr val="tx1">
                    <a:lumMod val="50000"/>
                    <a:lumOff val="50000"/>
                  </a:schemeClr>
                </a:solidFill>
              </a:rPr>
              <a:t>Fonte</a:t>
            </a:r>
            <a:r>
              <a:rPr lang="de-DE" sz="800" b="1" dirty="0" smtClean="0">
                <a:solidFill>
                  <a:schemeClr val="tx1">
                    <a:lumMod val="50000"/>
                    <a:lumOff val="50000"/>
                  </a:schemeClr>
                </a:solidFill>
              </a:rPr>
              <a:t>: BIBB</a:t>
            </a:r>
            <a:endParaRPr lang="de-DE" sz="800" b="1" dirty="0">
              <a:solidFill>
                <a:schemeClr val="tx1">
                  <a:lumMod val="50000"/>
                  <a:lumOff val="50000"/>
                </a:schemeClr>
              </a:solidFill>
            </a:endParaRPr>
          </a:p>
        </p:txBody>
      </p:sp>
      <p:sp>
        <p:nvSpPr>
          <p:cNvPr id="56" name="Line 1033"/>
          <p:cNvSpPr>
            <a:spLocks noChangeShapeType="1"/>
          </p:cNvSpPr>
          <p:nvPr/>
        </p:nvSpPr>
        <p:spPr bwMode="auto">
          <a:xfrm rot="13500000" flipV="1">
            <a:off x="3262434" y="1347119"/>
            <a:ext cx="0" cy="540000"/>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wrap="square" lIns="90000" tIns="46800" rIns="90000" bIns="46800">
            <a:spAutoFit/>
          </a:bodyPr>
          <a:lstStyle/>
          <a:p>
            <a:endParaRPr lang="de-DE">
              <a:solidFill>
                <a:schemeClr val="tx1">
                  <a:lumMod val="50000"/>
                  <a:lumOff val="50000"/>
                </a:schemeClr>
              </a:solidFill>
            </a:endParaRP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4070" y="2047124"/>
            <a:ext cx="1836000" cy="1674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feld 1"/>
          <p:cNvSpPr txBox="1"/>
          <p:nvPr/>
        </p:nvSpPr>
        <p:spPr>
          <a:xfrm>
            <a:off x="3337576" y="1877007"/>
            <a:ext cx="763464" cy="400110"/>
          </a:xfrm>
          <a:prstGeom prst="rect">
            <a:avLst/>
          </a:prstGeom>
          <a:noFill/>
        </p:spPr>
        <p:txBody>
          <a:bodyPr wrap="square" rtlCol="0">
            <a:spAutoFit/>
          </a:bodyPr>
          <a:lstStyle/>
          <a:p>
            <a:r>
              <a:rPr lang="de-DE" sz="2000" b="1" dirty="0" smtClean="0">
                <a:solidFill>
                  <a:schemeClr val="accent1">
                    <a:lumMod val="50000"/>
                  </a:schemeClr>
                </a:solidFill>
              </a:rPr>
              <a:t>70 %</a:t>
            </a:r>
            <a:endParaRPr lang="de-DE" sz="2000" b="1" dirty="0">
              <a:solidFill>
                <a:schemeClr val="accent1">
                  <a:lumMod val="50000"/>
                </a:schemeClr>
              </a:solidFill>
            </a:endParaRPr>
          </a:p>
        </p:txBody>
      </p:sp>
      <p:sp>
        <p:nvSpPr>
          <p:cNvPr id="3" name="Textfeld 2"/>
          <p:cNvSpPr txBox="1"/>
          <p:nvPr/>
        </p:nvSpPr>
        <p:spPr>
          <a:xfrm>
            <a:off x="5055292" y="1877007"/>
            <a:ext cx="729557" cy="400110"/>
          </a:xfrm>
          <a:prstGeom prst="rect">
            <a:avLst/>
          </a:prstGeom>
          <a:noFill/>
        </p:spPr>
        <p:txBody>
          <a:bodyPr wrap="square" rtlCol="0">
            <a:spAutoFit/>
          </a:bodyPr>
          <a:lstStyle/>
          <a:p>
            <a:r>
              <a:rPr lang="de-DE" sz="2000" b="1" dirty="0" smtClean="0">
                <a:solidFill>
                  <a:schemeClr val="accent2">
                    <a:lumMod val="75000"/>
                  </a:schemeClr>
                </a:solidFill>
              </a:rPr>
              <a:t>30 % </a:t>
            </a:r>
            <a:endParaRPr lang="de-DE" sz="2000" b="1" dirty="0">
              <a:solidFill>
                <a:schemeClr val="accent2">
                  <a:lumMod val="75000"/>
                </a:schemeClr>
              </a:solidFill>
            </a:endParaRPr>
          </a:p>
        </p:txBody>
      </p:sp>
      <p:pic>
        <p:nvPicPr>
          <p:cNvPr id="22" name="Grafik 21" descr="C:\Users\Public\Pictures\Originalbilder\Bilder Butzweilerhof 2012\2012_09_07_FB_0020728.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1951" y="1962969"/>
            <a:ext cx="2548450" cy="1748267"/>
          </a:xfrm>
          <a:prstGeom prst="rect">
            <a:avLst/>
          </a:prstGeom>
          <a:noFill/>
          <a:ln>
            <a:noFill/>
          </a:ln>
          <a:effectLst>
            <a:softEdge rad="63500"/>
          </a:effectLst>
        </p:spPr>
      </p:pic>
      <p:sp>
        <p:nvSpPr>
          <p:cNvPr id="23" name="Rechteck 22"/>
          <p:cNvSpPr/>
          <p:nvPr/>
        </p:nvSpPr>
        <p:spPr>
          <a:xfrm>
            <a:off x="6642012" y="4750962"/>
            <a:ext cx="133011" cy="669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Line 1033"/>
          <p:cNvSpPr>
            <a:spLocks noChangeShapeType="1"/>
          </p:cNvSpPr>
          <p:nvPr/>
        </p:nvSpPr>
        <p:spPr bwMode="auto">
          <a:xfrm rot="8100000" flipV="1">
            <a:off x="5461201" y="1351783"/>
            <a:ext cx="0" cy="540000"/>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wrap="square" lIns="90000" tIns="46800" rIns="90000" bIns="46800">
            <a:spAutoFit/>
          </a:bodyPr>
          <a:lstStyle/>
          <a:p>
            <a:endParaRPr lang="de-DE">
              <a:solidFill>
                <a:schemeClr val="tx1">
                  <a:lumMod val="50000"/>
                  <a:lumOff val="50000"/>
                </a:schemeClr>
              </a:solidFill>
            </a:endParaRPr>
          </a:p>
        </p:txBody>
      </p:sp>
      <p:sp>
        <p:nvSpPr>
          <p:cNvPr id="24" name="Textfeld 11"/>
          <p:cNvSpPr txBox="1"/>
          <p:nvPr/>
        </p:nvSpPr>
        <p:spPr>
          <a:xfrm>
            <a:off x="687886" y="4231079"/>
            <a:ext cx="3471522" cy="2298065"/>
          </a:xfrm>
          <a:prstGeom prst="rect">
            <a:avLst/>
          </a:prstGeom>
          <a:solidFill>
            <a:schemeClr val="tx2">
              <a:lumMod val="20000"/>
              <a:lumOff val="80000"/>
            </a:schemeClr>
          </a:solidFill>
          <a:ln>
            <a:solidFill>
              <a:schemeClr val="tx2">
                <a:lumMod val="75000"/>
              </a:schemeClr>
            </a:solidFill>
          </a:ln>
        </p:spPr>
        <p:txBody>
          <a:bodyPr wrap="square" rtlCol="0">
            <a:spAutoFit/>
          </a:bodyPr>
          <a:lstStyle/>
          <a:p>
            <a:pPr algn="ctr"/>
            <a:r>
              <a:rPr lang="en-GB" sz="1600" b="1" dirty="0" smtClean="0">
                <a:solidFill>
                  <a:schemeClr val="tx1">
                    <a:lumMod val="65000"/>
                    <a:lumOff val="35000"/>
                  </a:schemeClr>
                </a:solidFill>
              </a:rPr>
              <a:t>      </a:t>
            </a:r>
            <a:r>
              <a:rPr lang="en-GB" sz="1600" b="1" dirty="0" err="1" smtClean="0">
                <a:solidFill>
                  <a:schemeClr val="tx1">
                    <a:lumMod val="65000"/>
                    <a:lumOff val="35000"/>
                  </a:schemeClr>
                </a:solidFill>
              </a:rPr>
              <a:t>Formazione</a:t>
            </a:r>
            <a:r>
              <a:rPr lang="en-GB" sz="1600" b="1" dirty="0" smtClean="0">
                <a:solidFill>
                  <a:schemeClr val="tx1">
                    <a:lumMod val="65000"/>
                    <a:lumOff val="35000"/>
                  </a:schemeClr>
                </a:solidFill>
              </a:rPr>
              <a:t> </a:t>
            </a:r>
            <a:r>
              <a:rPr lang="en-GB" sz="1600" b="1" dirty="0" err="1" smtClean="0">
                <a:solidFill>
                  <a:schemeClr val="tx1">
                    <a:lumMod val="65000"/>
                    <a:lumOff val="35000"/>
                  </a:schemeClr>
                </a:solidFill>
              </a:rPr>
              <a:t>durante</a:t>
            </a:r>
            <a:r>
              <a:rPr lang="en-GB" sz="1600" b="1" dirty="0" smtClean="0">
                <a:solidFill>
                  <a:schemeClr val="tx1">
                    <a:lumMod val="65000"/>
                    <a:lumOff val="35000"/>
                  </a:schemeClr>
                </a:solidFill>
              </a:rPr>
              <a:t> </a:t>
            </a:r>
            <a:r>
              <a:rPr lang="en-GB" sz="1600" b="1" dirty="0" err="1" smtClean="0">
                <a:solidFill>
                  <a:schemeClr val="tx1">
                    <a:lumMod val="65000"/>
                    <a:lumOff val="35000"/>
                  </a:schemeClr>
                </a:solidFill>
              </a:rPr>
              <a:t>il</a:t>
            </a:r>
            <a:r>
              <a:rPr lang="en-GB" sz="1600" b="1" dirty="0" smtClean="0">
                <a:solidFill>
                  <a:schemeClr val="tx1">
                    <a:lumMod val="65000"/>
                    <a:lumOff val="35000"/>
                  </a:schemeClr>
                </a:solidFill>
              </a:rPr>
              <a:t> </a:t>
            </a:r>
            <a:r>
              <a:rPr lang="en-GB" sz="1600" b="1" dirty="0" err="1" smtClean="0">
                <a:solidFill>
                  <a:schemeClr val="tx1">
                    <a:lumMod val="65000"/>
                    <a:lumOff val="35000"/>
                  </a:schemeClr>
                </a:solidFill>
              </a:rPr>
              <a:t>processo</a:t>
            </a:r>
            <a:r>
              <a:rPr lang="en-GB" sz="1600" b="1" dirty="0" smtClean="0">
                <a:solidFill>
                  <a:schemeClr val="tx1">
                    <a:lumMod val="65000"/>
                    <a:lumOff val="35000"/>
                  </a:schemeClr>
                </a:solidFill>
              </a:rPr>
              <a:t> di </a:t>
            </a:r>
            <a:r>
              <a:rPr lang="en-GB" sz="1600" b="1" dirty="0" err="1" smtClean="0">
                <a:solidFill>
                  <a:schemeClr val="tx1">
                    <a:lumMod val="65000"/>
                    <a:lumOff val="35000"/>
                  </a:schemeClr>
                </a:solidFill>
              </a:rPr>
              <a:t>lavoro</a:t>
            </a:r>
            <a:endParaRPr lang="en-GB" sz="1600" b="1" dirty="0" smtClean="0">
              <a:solidFill>
                <a:schemeClr val="tx1">
                  <a:lumMod val="65000"/>
                  <a:lumOff val="35000"/>
                </a:schemeClr>
              </a:solidFill>
            </a:endParaRPr>
          </a:p>
          <a:p>
            <a:endParaRPr lang="en-GB" sz="300" b="1" dirty="0" smtClean="0">
              <a:solidFill>
                <a:schemeClr val="tx1">
                  <a:lumMod val="65000"/>
                  <a:lumOff val="35000"/>
                </a:schemeClr>
              </a:solidFill>
            </a:endParaRPr>
          </a:p>
          <a:p>
            <a:pPr marL="0" lvl="1" algn="ctr">
              <a:lnSpc>
                <a:spcPts val="1000"/>
              </a:lnSpc>
              <a:spcAft>
                <a:spcPts val="600"/>
              </a:spcAft>
            </a:pPr>
            <a:r>
              <a:rPr lang="en-GB" sz="1200" dirty="0" smtClean="0">
                <a:solidFill>
                  <a:schemeClr val="tx1">
                    <a:lumMod val="65000"/>
                    <a:lumOff val="35000"/>
                  </a:schemeClr>
                </a:solidFill>
              </a:rPr>
              <a:t>Base </a:t>
            </a:r>
            <a:r>
              <a:rPr lang="en-GB" sz="1200" dirty="0" err="1" smtClean="0">
                <a:solidFill>
                  <a:schemeClr val="tx1">
                    <a:lumMod val="65000"/>
                    <a:lumOff val="35000"/>
                  </a:schemeClr>
                </a:solidFill>
              </a:rPr>
              <a:t>giuridica</a:t>
            </a:r>
            <a:r>
              <a:rPr lang="en-GB" sz="1200" dirty="0" smtClean="0">
                <a:solidFill>
                  <a:schemeClr val="tx1">
                    <a:lumMod val="65000"/>
                    <a:lumOff val="35000"/>
                  </a:schemeClr>
                </a:solidFill>
              </a:rPr>
              <a:t>: </a:t>
            </a:r>
            <a:r>
              <a:rPr lang="en-GB" sz="1200" dirty="0" err="1" smtClean="0">
                <a:solidFill>
                  <a:schemeClr val="tx1">
                    <a:lumMod val="65000"/>
                    <a:lumOff val="35000"/>
                  </a:schemeClr>
                </a:solidFill>
              </a:rPr>
              <a:t>Contratto</a:t>
            </a:r>
            <a:r>
              <a:rPr lang="en-GB" sz="1200" dirty="0" smtClean="0">
                <a:solidFill>
                  <a:schemeClr val="tx1">
                    <a:lumMod val="65000"/>
                    <a:lumOff val="35000"/>
                  </a:schemeClr>
                </a:solidFill>
              </a:rPr>
              <a:t> di </a:t>
            </a:r>
            <a:r>
              <a:rPr lang="en-GB" sz="1200" dirty="0" err="1" smtClean="0">
                <a:solidFill>
                  <a:schemeClr val="tx1">
                    <a:lumMod val="65000"/>
                    <a:lumOff val="35000"/>
                  </a:schemeClr>
                </a:solidFill>
              </a:rPr>
              <a:t>apprendistato</a:t>
            </a:r>
            <a:endParaRPr lang="en-GB" sz="1200" dirty="0" smtClean="0">
              <a:solidFill>
                <a:schemeClr val="tx1">
                  <a:lumMod val="65000"/>
                  <a:lumOff val="35000"/>
                </a:schemeClr>
              </a:solidFill>
            </a:endParaRPr>
          </a:p>
          <a:p>
            <a:pPr marL="285750" lvl="1" indent="-285750">
              <a:buFont typeface="Wingdings" panose="05000000000000000000" pitchFamily="2" charset="2"/>
              <a:buChar char="§"/>
            </a:pPr>
            <a:r>
              <a:rPr lang="en-GB" sz="1300" dirty="0" err="1" smtClean="0">
                <a:solidFill>
                  <a:schemeClr val="tx1">
                    <a:lumMod val="65000"/>
                    <a:lumOff val="35000"/>
                  </a:schemeClr>
                </a:solidFill>
              </a:rPr>
              <a:t>L’azienda</a:t>
            </a:r>
            <a:r>
              <a:rPr lang="en-GB" sz="1300" dirty="0" smtClean="0">
                <a:solidFill>
                  <a:schemeClr val="tx1">
                    <a:lumMod val="65000"/>
                    <a:lumOff val="35000"/>
                  </a:schemeClr>
                </a:solidFill>
              </a:rPr>
              <a:t> di </a:t>
            </a:r>
            <a:r>
              <a:rPr lang="en-GB" sz="1300" dirty="0" err="1" smtClean="0">
                <a:solidFill>
                  <a:schemeClr val="tx1">
                    <a:lumMod val="65000"/>
                    <a:lumOff val="35000"/>
                  </a:schemeClr>
                </a:solidFill>
              </a:rPr>
              <a:t>formazione</a:t>
            </a:r>
            <a:r>
              <a:rPr lang="en-GB" sz="1300" dirty="0" smtClean="0">
                <a:solidFill>
                  <a:schemeClr val="tx1">
                    <a:lumMod val="65000"/>
                    <a:lumOff val="35000"/>
                  </a:schemeClr>
                </a:solidFill>
              </a:rPr>
              <a:t> </a:t>
            </a:r>
            <a:r>
              <a:rPr lang="en-GB" sz="1300" dirty="0" err="1" smtClean="0">
                <a:solidFill>
                  <a:schemeClr val="tx1">
                    <a:lumMod val="65000"/>
                    <a:lumOff val="35000"/>
                  </a:schemeClr>
                </a:solidFill>
              </a:rPr>
              <a:t>crea</a:t>
            </a:r>
            <a:r>
              <a:rPr lang="en-GB" sz="1300" dirty="0" smtClean="0">
                <a:solidFill>
                  <a:schemeClr val="tx1">
                    <a:lumMod val="65000"/>
                    <a:lumOff val="35000"/>
                  </a:schemeClr>
                </a:solidFill>
              </a:rPr>
              <a:t> </a:t>
            </a:r>
            <a:r>
              <a:rPr lang="en-GB" sz="1300" dirty="0" err="1" smtClean="0">
                <a:solidFill>
                  <a:schemeClr val="tx1">
                    <a:lumMod val="65000"/>
                    <a:lumOff val="35000"/>
                  </a:schemeClr>
                </a:solidFill>
              </a:rPr>
              <a:t>i</a:t>
            </a:r>
            <a:r>
              <a:rPr lang="en-GB" sz="1300" dirty="0" smtClean="0">
                <a:solidFill>
                  <a:schemeClr val="tx1">
                    <a:lumMod val="65000"/>
                    <a:lumOff val="35000"/>
                  </a:schemeClr>
                </a:solidFill>
              </a:rPr>
              <a:t> </a:t>
            </a:r>
            <a:r>
              <a:rPr lang="en-GB" sz="1300" dirty="0" err="1" smtClean="0">
                <a:solidFill>
                  <a:schemeClr val="tx1">
                    <a:lumMod val="65000"/>
                    <a:lumOff val="35000"/>
                  </a:schemeClr>
                </a:solidFill>
              </a:rPr>
              <a:t>presupposti</a:t>
            </a:r>
            <a:r>
              <a:rPr lang="en-GB" sz="1300" dirty="0" smtClean="0">
                <a:solidFill>
                  <a:schemeClr val="tx1">
                    <a:lumMod val="65000"/>
                    <a:lumOff val="35000"/>
                  </a:schemeClr>
                </a:solidFill>
              </a:rPr>
              <a:t> per la </a:t>
            </a:r>
            <a:r>
              <a:rPr lang="en-GB" sz="1300" dirty="0" err="1" smtClean="0">
                <a:solidFill>
                  <a:schemeClr val="tx1">
                    <a:lumMod val="65000"/>
                    <a:lumOff val="35000"/>
                  </a:schemeClr>
                </a:solidFill>
              </a:rPr>
              <a:t>formazione</a:t>
            </a:r>
            <a:r>
              <a:rPr lang="en-GB" sz="1300" dirty="0" smtClean="0">
                <a:solidFill>
                  <a:schemeClr val="tx1">
                    <a:lumMod val="65000"/>
                    <a:lumOff val="35000"/>
                  </a:schemeClr>
                </a:solidFill>
              </a:rPr>
              <a:t> </a:t>
            </a:r>
            <a:r>
              <a:rPr lang="en-GB" sz="1300" dirty="0" err="1" smtClean="0">
                <a:solidFill>
                  <a:schemeClr val="tx1">
                    <a:lumMod val="65000"/>
                    <a:lumOff val="35000"/>
                  </a:schemeClr>
                </a:solidFill>
              </a:rPr>
              <a:t>sul</a:t>
            </a:r>
            <a:r>
              <a:rPr lang="en-GB" sz="1300" dirty="0" smtClean="0">
                <a:solidFill>
                  <a:schemeClr val="tx1">
                    <a:lumMod val="65000"/>
                    <a:lumOff val="35000"/>
                  </a:schemeClr>
                </a:solidFill>
              </a:rPr>
              <a:t> </a:t>
            </a:r>
            <a:r>
              <a:rPr lang="en-GB" sz="1300" dirty="0" err="1" smtClean="0">
                <a:solidFill>
                  <a:schemeClr val="tx1">
                    <a:lumMod val="65000"/>
                    <a:lumOff val="35000"/>
                  </a:schemeClr>
                </a:solidFill>
              </a:rPr>
              <a:t>posto</a:t>
            </a:r>
            <a:r>
              <a:rPr lang="en-GB" sz="1300" dirty="0" smtClean="0">
                <a:solidFill>
                  <a:schemeClr val="tx1">
                    <a:lumMod val="65000"/>
                    <a:lumOff val="35000"/>
                  </a:schemeClr>
                </a:solidFill>
              </a:rPr>
              <a:t> di </a:t>
            </a:r>
            <a:r>
              <a:rPr lang="en-GB" sz="1300" dirty="0" err="1" smtClean="0">
                <a:solidFill>
                  <a:schemeClr val="tx1">
                    <a:lumMod val="65000"/>
                    <a:lumOff val="35000"/>
                  </a:schemeClr>
                </a:solidFill>
              </a:rPr>
              <a:t>lavoro</a:t>
            </a:r>
            <a:r>
              <a:rPr lang="en-GB" sz="1300" dirty="0" smtClean="0">
                <a:solidFill>
                  <a:schemeClr val="tx1">
                    <a:lumMod val="65000"/>
                    <a:lumOff val="35000"/>
                  </a:schemeClr>
                </a:solidFill>
              </a:rPr>
              <a:t> (</a:t>
            </a:r>
            <a:r>
              <a:rPr lang="en-GB" sz="1300" dirty="0" err="1" smtClean="0">
                <a:solidFill>
                  <a:schemeClr val="tx1">
                    <a:lumMod val="65000"/>
                    <a:lumOff val="35000"/>
                  </a:schemeClr>
                </a:solidFill>
              </a:rPr>
              <a:t>istruttori</a:t>
            </a:r>
            <a:r>
              <a:rPr lang="en-GB" sz="1300" dirty="0" smtClean="0">
                <a:solidFill>
                  <a:schemeClr val="tx1">
                    <a:lumMod val="65000"/>
                    <a:lumOff val="35000"/>
                  </a:schemeClr>
                </a:solidFill>
              </a:rPr>
              <a:t>, </a:t>
            </a:r>
            <a:r>
              <a:rPr lang="en-GB" sz="1300" dirty="0" err="1" smtClean="0">
                <a:solidFill>
                  <a:schemeClr val="tx1">
                    <a:lumMod val="65000"/>
                    <a:lumOff val="35000"/>
                  </a:schemeClr>
                </a:solidFill>
              </a:rPr>
              <a:t>laboratorio</a:t>
            </a:r>
            <a:r>
              <a:rPr lang="en-GB" sz="1300" dirty="0" smtClean="0">
                <a:solidFill>
                  <a:schemeClr val="tx1">
                    <a:lumMod val="65000"/>
                    <a:lumOff val="35000"/>
                  </a:schemeClr>
                </a:solidFill>
              </a:rPr>
              <a:t> </a:t>
            </a:r>
            <a:r>
              <a:rPr lang="en-GB" sz="1300" dirty="0" err="1" smtClean="0">
                <a:solidFill>
                  <a:schemeClr val="tx1">
                    <a:lumMod val="65000"/>
                    <a:lumOff val="35000"/>
                  </a:schemeClr>
                </a:solidFill>
              </a:rPr>
              <a:t>didattico</a:t>
            </a:r>
            <a:r>
              <a:rPr lang="en-GB" sz="1300" dirty="0" smtClean="0">
                <a:solidFill>
                  <a:schemeClr val="tx1">
                    <a:lumMod val="65000"/>
                    <a:lumOff val="35000"/>
                  </a:schemeClr>
                </a:solidFill>
              </a:rPr>
              <a:t>…)</a:t>
            </a:r>
          </a:p>
          <a:p>
            <a:pPr marL="285750" lvl="1" indent="-285750">
              <a:buFont typeface="Wingdings" panose="05000000000000000000" pitchFamily="2" charset="2"/>
              <a:buChar char="§"/>
            </a:pPr>
            <a:r>
              <a:rPr lang="en-GB" sz="1300" dirty="0" err="1" smtClean="0">
                <a:solidFill>
                  <a:schemeClr val="tx1">
                    <a:lumMod val="65000"/>
                    <a:lumOff val="35000"/>
                  </a:schemeClr>
                </a:solidFill>
              </a:rPr>
              <a:t>L’azienda</a:t>
            </a:r>
            <a:r>
              <a:rPr lang="en-GB" sz="1300" dirty="0" smtClean="0">
                <a:solidFill>
                  <a:schemeClr val="tx1">
                    <a:lumMod val="65000"/>
                    <a:lumOff val="35000"/>
                  </a:schemeClr>
                </a:solidFill>
              </a:rPr>
              <a:t> di </a:t>
            </a:r>
            <a:r>
              <a:rPr lang="en-GB" sz="1300" dirty="0" err="1" smtClean="0">
                <a:solidFill>
                  <a:schemeClr val="tx1">
                    <a:lumMod val="65000"/>
                    <a:lumOff val="35000"/>
                  </a:schemeClr>
                </a:solidFill>
              </a:rPr>
              <a:t>formazione</a:t>
            </a:r>
            <a:r>
              <a:rPr lang="en-GB" sz="1300" dirty="0" smtClean="0">
                <a:solidFill>
                  <a:schemeClr val="tx1">
                    <a:lumMod val="65000"/>
                    <a:lumOff val="35000"/>
                  </a:schemeClr>
                </a:solidFill>
              </a:rPr>
              <a:t> </a:t>
            </a:r>
            <a:r>
              <a:rPr lang="en-GB" sz="1300" dirty="0" err="1" smtClean="0">
                <a:solidFill>
                  <a:schemeClr val="tx1">
                    <a:lumMod val="75000"/>
                    <a:lumOff val="25000"/>
                  </a:schemeClr>
                </a:solidFill>
              </a:rPr>
              <a:t>paga</a:t>
            </a:r>
            <a:r>
              <a:rPr lang="en-GB" sz="1300" dirty="0" smtClean="0">
                <a:solidFill>
                  <a:schemeClr val="tx1">
                    <a:lumMod val="65000"/>
                    <a:lumOff val="35000"/>
                  </a:schemeClr>
                </a:solidFill>
              </a:rPr>
              <a:t> </a:t>
            </a:r>
            <a:r>
              <a:rPr lang="en-GB" sz="1300" dirty="0" err="1" smtClean="0">
                <a:solidFill>
                  <a:schemeClr val="tx1">
                    <a:lumMod val="65000"/>
                    <a:lumOff val="35000"/>
                  </a:schemeClr>
                </a:solidFill>
              </a:rPr>
              <a:t>una</a:t>
            </a:r>
            <a:r>
              <a:rPr lang="en-GB" sz="1300" dirty="0" smtClean="0">
                <a:solidFill>
                  <a:schemeClr val="tx1">
                    <a:lumMod val="65000"/>
                    <a:lumOff val="35000"/>
                  </a:schemeClr>
                </a:solidFill>
              </a:rPr>
              <a:t> </a:t>
            </a:r>
            <a:r>
              <a:rPr lang="en-GB" sz="1300" dirty="0" err="1" smtClean="0">
                <a:solidFill>
                  <a:schemeClr val="tx1">
                    <a:lumMod val="65000"/>
                    <a:lumOff val="35000"/>
                  </a:schemeClr>
                </a:solidFill>
              </a:rPr>
              <a:t>retribuzione</a:t>
            </a:r>
            <a:r>
              <a:rPr lang="en-GB" sz="1300" dirty="0" smtClean="0">
                <a:solidFill>
                  <a:schemeClr val="tx1">
                    <a:lumMod val="65000"/>
                    <a:lumOff val="35000"/>
                  </a:schemeClr>
                </a:solidFill>
              </a:rPr>
              <a:t> </a:t>
            </a:r>
            <a:r>
              <a:rPr lang="en-GB" sz="1300" dirty="0" err="1" smtClean="0">
                <a:solidFill>
                  <a:schemeClr val="tx1">
                    <a:lumMod val="65000"/>
                    <a:lumOff val="35000"/>
                  </a:schemeClr>
                </a:solidFill>
              </a:rPr>
              <a:t>all’apprendista</a:t>
            </a:r>
            <a:endParaRPr lang="en-GB" sz="1300" dirty="0">
              <a:solidFill>
                <a:schemeClr val="tx1">
                  <a:lumMod val="65000"/>
                  <a:lumOff val="35000"/>
                </a:schemeClr>
              </a:solidFill>
            </a:endParaRPr>
          </a:p>
          <a:p>
            <a:pPr marL="0" lvl="1"/>
            <a:r>
              <a:rPr lang="en-GB" sz="200" dirty="0" smtClean="0">
                <a:solidFill>
                  <a:schemeClr val="tx1">
                    <a:lumMod val="65000"/>
                    <a:lumOff val="35000"/>
                  </a:schemeClr>
                </a:solidFill>
              </a:rPr>
              <a:t/>
            </a:r>
            <a:br>
              <a:rPr lang="en-GB" sz="200" dirty="0" smtClean="0">
                <a:solidFill>
                  <a:schemeClr val="tx1">
                    <a:lumMod val="65000"/>
                    <a:lumOff val="35000"/>
                  </a:schemeClr>
                </a:solidFill>
              </a:rPr>
            </a:br>
            <a:endParaRPr lang="en-GB" sz="200" dirty="0" smtClean="0">
              <a:solidFill>
                <a:schemeClr val="tx1">
                  <a:lumMod val="65000"/>
                  <a:lumOff val="35000"/>
                </a:schemeClr>
              </a:solidFill>
            </a:endParaRPr>
          </a:p>
          <a:p>
            <a:pPr marL="0" lvl="1">
              <a:tabLst>
                <a:tab pos="273050" algn="l"/>
              </a:tabLst>
            </a:pPr>
            <a:r>
              <a:rPr lang="en-GB" sz="1400" b="1" dirty="0" smtClean="0">
                <a:solidFill>
                  <a:schemeClr val="tx1">
                    <a:lumMod val="65000"/>
                    <a:lumOff val="35000"/>
                  </a:schemeClr>
                </a:solidFill>
              </a:rPr>
              <a:t>	</a:t>
            </a:r>
            <a:r>
              <a:rPr lang="en-GB" sz="1600" b="1" dirty="0" err="1" smtClean="0">
                <a:solidFill>
                  <a:schemeClr val="tx1">
                    <a:lumMod val="65000"/>
                    <a:lumOff val="35000"/>
                  </a:schemeClr>
                </a:solidFill>
              </a:rPr>
              <a:t>L’azienda</a:t>
            </a:r>
            <a:r>
              <a:rPr lang="en-GB" sz="1600" b="1" dirty="0" smtClean="0">
                <a:solidFill>
                  <a:schemeClr val="tx1">
                    <a:lumMod val="65000"/>
                    <a:lumOff val="35000"/>
                  </a:schemeClr>
                </a:solidFill>
              </a:rPr>
              <a:t> </a:t>
            </a:r>
            <a:r>
              <a:rPr lang="en-GB" sz="1600" b="1" dirty="0" err="1" smtClean="0">
                <a:solidFill>
                  <a:schemeClr val="tx1">
                    <a:lumMod val="65000"/>
                    <a:lumOff val="35000"/>
                  </a:schemeClr>
                </a:solidFill>
              </a:rPr>
              <a:t>sostiene</a:t>
            </a:r>
            <a:r>
              <a:rPr lang="en-GB" sz="1600" b="1" dirty="0" smtClean="0">
                <a:solidFill>
                  <a:schemeClr val="tx1">
                    <a:lumMod val="65000"/>
                    <a:lumOff val="35000"/>
                  </a:schemeClr>
                </a:solidFill>
              </a:rPr>
              <a:t> </a:t>
            </a:r>
            <a:r>
              <a:rPr lang="en-GB" sz="1600" b="1" dirty="0">
                <a:solidFill>
                  <a:schemeClr val="tx1">
                    <a:lumMod val="65000"/>
                    <a:lumOff val="35000"/>
                  </a:schemeClr>
                </a:solidFill>
              </a:rPr>
              <a:t>i</a:t>
            </a:r>
            <a:r>
              <a:rPr lang="en-GB" sz="1600" b="1" dirty="0" smtClean="0">
                <a:solidFill>
                  <a:schemeClr val="tx1">
                    <a:lumMod val="65000"/>
                    <a:lumOff val="35000"/>
                  </a:schemeClr>
                </a:solidFill>
              </a:rPr>
              <a:t> </a:t>
            </a:r>
            <a:r>
              <a:rPr lang="en-GB" sz="1600" b="1" dirty="0" err="1" smtClean="0">
                <a:solidFill>
                  <a:schemeClr val="tx1">
                    <a:lumMod val="65000"/>
                    <a:lumOff val="35000"/>
                  </a:schemeClr>
                </a:solidFill>
              </a:rPr>
              <a:t>costi</a:t>
            </a:r>
            <a:endParaRPr lang="en-GB" sz="1600" b="1" dirty="0" smtClean="0">
              <a:solidFill>
                <a:schemeClr val="tx1">
                  <a:lumMod val="65000"/>
                  <a:lumOff val="35000"/>
                </a:schemeClr>
              </a:solidFill>
            </a:endParaRPr>
          </a:p>
          <a:p>
            <a:pPr marL="0" lvl="1">
              <a:tabLst>
                <a:tab pos="273050" algn="l"/>
              </a:tabLst>
            </a:pPr>
            <a:endParaRPr lang="en-GB" sz="1000" b="1" dirty="0" smtClean="0">
              <a:solidFill>
                <a:schemeClr val="tx1">
                  <a:lumMod val="65000"/>
                  <a:lumOff val="35000"/>
                </a:schemeClr>
              </a:solidFill>
            </a:endParaRPr>
          </a:p>
        </p:txBody>
      </p:sp>
      <p:sp>
        <p:nvSpPr>
          <p:cNvPr id="26" name="Textfeld 11"/>
          <p:cNvSpPr txBox="1"/>
          <p:nvPr/>
        </p:nvSpPr>
        <p:spPr>
          <a:xfrm>
            <a:off x="5055292" y="4231079"/>
            <a:ext cx="3363887" cy="2287806"/>
          </a:xfrm>
          <a:prstGeom prst="rect">
            <a:avLst/>
          </a:prstGeom>
          <a:solidFill>
            <a:schemeClr val="accent2">
              <a:lumMod val="20000"/>
              <a:lumOff val="80000"/>
            </a:schemeClr>
          </a:solidFill>
          <a:ln>
            <a:solidFill>
              <a:srgbClr val="C00000"/>
            </a:solidFill>
          </a:ln>
        </p:spPr>
        <p:txBody>
          <a:bodyPr wrap="square" rtlCol="0">
            <a:spAutoFit/>
          </a:bodyPr>
          <a:lstStyle/>
          <a:p>
            <a:r>
              <a:rPr lang="en-GB" sz="1600" b="1" dirty="0" smtClean="0">
                <a:solidFill>
                  <a:schemeClr val="tx1">
                    <a:lumMod val="65000"/>
                    <a:lumOff val="35000"/>
                  </a:schemeClr>
                </a:solidFill>
              </a:rPr>
              <a:t>    </a:t>
            </a:r>
            <a:r>
              <a:rPr lang="en-GB" sz="1600" b="1" dirty="0" err="1" smtClean="0">
                <a:solidFill>
                  <a:schemeClr val="tx1">
                    <a:lumMod val="65000"/>
                    <a:lumOff val="35000"/>
                  </a:schemeClr>
                </a:solidFill>
              </a:rPr>
              <a:t>Lezioni</a:t>
            </a:r>
            <a:r>
              <a:rPr lang="en-GB" sz="1600" b="1" dirty="0" smtClean="0">
                <a:solidFill>
                  <a:schemeClr val="tx1">
                    <a:lumMod val="65000"/>
                    <a:lumOff val="35000"/>
                  </a:schemeClr>
                </a:solidFill>
              </a:rPr>
              <a:t> </a:t>
            </a:r>
            <a:r>
              <a:rPr lang="en-GB" sz="1600" b="1" dirty="0" err="1" smtClean="0">
                <a:solidFill>
                  <a:schemeClr val="tx1">
                    <a:lumMod val="65000"/>
                    <a:lumOff val="35000"/>
                  </a:schemeClr>
                </a:solidFill>
              </a:rPr>
              <a:t>nella</a:t>
            </a:r>
            <a:r>
              <a:rPr lang="en-GB" sz="1600" b="1" dirty="0" smtClean="0">
                <a:solidFill>
                  <a:schemeClr val="tx1">
                    <a:lumMod val="65000"/>
                    <a:lumOff val="35000"/>
                  </a:schemeClr>
                </a:solidFill>
              </a:rPr>
              <a:t> </a:t>
            </a:r>
            <a:r>
              <a:rPr lang="en-GB" sz="1600" b="1" dirty="0" err="1" smtClean="0">
                <a:solidFill>
                  <a:schemeClr val="tx1">
                    <a:lumMod val="65000"/>
                    <a:lumOff val="35000"/>
                  </a:schemeClr>
                </a:solidFill>
              </a:rPr>
              <a:t>scuola</a:t>
            </a:r>
            <a:r>
              <a:rPr lang="en-GB" sz="1600" b="1" dirty="0" smtClean="0">
                <a:solidFill>
                  <a:schemeClr val="tx1">
                    <a:lumMod val="65000"/>
                    <a:lumOff val="35000"/>
                  </a:schemeClr>
                </a:solidFill>
              </a:rPr>
              <a:t> </a:t>
            </a:r>
            <a:r>
              <a:rPr lang="en-GB" sz="1600" b="1" dirty="0" err="1" smtClean="0">
                <a:solidFill>
                  <a:schemeClr val="tx1">
                    <a:lumMod val="65000"/>
                    <a:lumOff val="35000"/>
                  </a:schemeClr>
                </a:solidFill>
              </a:rPr>
              <a:t>professionale</a:t>
            </a:r>
            <a:endParaRPr lang="en-GB" sz="1600" b="1" dirty="0" smtClean="0">
              <a:solidFill>
                <a:schemeClr val="tx1">
                  <a:lumMod val="65000"/>
                  <a:lumOff val="35000"/>
                </a:schemeClr>
              </a:solidFill>
            </a:endParaRPr>
          </a:p>
          <a:p>
            <a:endParaRPr lang="en-GB" sz="300" b="1" dirty="0" smtClean="0">
              <a:solidFill>
                <a:schemeClr val="tx1">
                  <a:lumMod val="65000"/>
                  <a:lumOff val="35000"/>
                </a:schemeClr>
              </a:solidFill>
            </a:endParaRPr>
          </a:p>
          <a:p>
            <a:pPr marL="0" lvl="1" algn="ctr">
              <a:lnSpc>
                <a:spcPts val="1000"/>
              </a:lnSpc>
              <a:spcAft>
                <a:spcPts val="300"/>
              </a:spcAft>
            </a:pPr>
            <a:r>
              <a:rPr lang="en-GB" sz="1200" dirty="0" smtClean="0">
                <a:solidFill>
                  <a:schemeClr val="tx1">
                    <a:lumMod val="65000"/>
                    <a:lumOff val="35000"/>
                  </a:schemeClr>
                </a:solidFill>
              </a:rPr>
              <a:t> Base </a:t>
            </a:r>
            <a:r>
              <a:rPr lang="en-GB" sz="1200" dirty="0" err="1" smtClean="0">
                <a:solidFill>
                  <a:schemeClr val="tx1">
                    <a:lumMod val="65000"/>
                    <a:lumOff val="35000"/>
                  </a:schemeClr>
                </a:solidFill>
              </a:rPr>
              <a:t>giuridica</a:t>
            </a:r>
            <a:r>
              <a:rPr lang="en-GB" sz="1200" dirty="0" smtClean="0">
                <a:solidFill>
                  <a:schemeClr val="tx1">
                    <a:lumMod val="65000"/>
                    <a:lumOff val="35000"/>
                  </a:schemeClr>
                </a:solidFill>
              </a:rPr>
              <a:t>: </a:t>
            </a:r>
            <a:r>
              <a:rPr lang="en-GB" sz="1200" dirty="0" err="1" smtClean="0">
                <a:solidFill>
                  <a:schemeClr val="tx1">
                    <a:lumMod val="65000"/>
                    <a:lumOff val="35000"/>
                  </a:schemeClr>
                </a:solidFill>
              </a:rPr>
              <a:t>Legge</a:t>
            </a:r>
            <a:r>
              <a:rPr lang="en-GB" sz="1200" dirty="0" smtClean="0">
                <a:solidFill>
                  <a:schemeClr val="tx1">
                    <a:lumMod val="65000"/>
                    <a:lumOff val="35000"/>
                  </a:schemeClr>
                </a:solidFill>
              </a:rPr>
              <a:t> </a:t>
            </a:r>
            <a:r>
              <a:rPr lang="en-GB" sz="1200" dirty="0" err="1" smtClean="0">
                <a:solidFill>
                  <a:schemeClr val="tx1">
                    <a:lumMod val="65000"/>
                    <a:lumOff val="35000"/>
                  </a:schemeClr>
                </a:solidFill>
              </a:rPr>
              <a:t>sull’obbligo</a:t>
            </a:r>
            <a:r>
              <a:rPr lang="en-GB" sz="1200" dirty="0" smtClean="0">
                <a:solidFill>
                  <a:schemeClr val="tx1">
                    <a:lumMod val="65000"/>
                    <a:lumOff val="35000"/>
                  </a:schemeClr>
                </a:solidFill>
              </a:rPr>
              <a:t> </a:t>
            </a:r>
            <a:r>
              <a:rPr lang="en-GB" sz="1200" dirty="0" err="1" smtClean="0">
                <a:solidFill>
                  <a:schemeClr val="tx1">
                    <a:lumMod val="65000"/>
                    <a:lumOff val="35000"/>
                  </a:schemeClr>
                </a:solidFill>
              </a:rPr>
              <a:t>scolastico</a:t>
            </a:r>
            <a:endParaRPr lang="en-GB" sz="1200" dirty="0" smtClean="0">
              <a:solidFill>
                <a:schemeClr val="tx1">
                  <a:lumMod val="65000"/>
                  <a:lumOff val="35000"/>
                </a:schemeClr>
              </a:solidFill>
            </a:endParaRPr>
          </a:p>
          <a:p>
            <a:pPr marL="0" lvl="1" algn="ctr">
              <a:lnSpc>
                <a:spcPts val="1000"/>
              </a:lnSpc>
              <a:spcAft>
                <a:spcPts val="300"/>
              </a:spcAft>
            </a:pPr>
            <a:endParaRPr lang="en-GB" sz="1200" dirty="0" smtClean="0">
              <a:solidFill>
                <a:schemeClr val="tx1">
                  <a:lumMod val="65000"/>
                  <a:lumOff val="35000"/>
                </a:schemeClr>
              </a:solidFill>
            </a:endParaRPr>
          </a:p>
          <a:p>
            <a:pPr marL="266700" lvl="1" indent="-266700">
              <a:buFont typeface="Arial" panose="020B0604020202020204" pitchFamily="34" charset="0"/>
              <a:buChar char="•"/>
            </a:pPr>
            <a:r>
              <a:rPr lang="en-GB" sz="1400" dirty="0" smtClean="0">
                <a:solidFill>
                  <a:schemeClr val="tx1">
                    <a:lumMod val="65000"/>
                    <a:lumOff val="35000"/>
                  </a:schemeClr>
                </a:solidFill>
              </a:rPr>
              <a:t>Le </a:t>
            </a:r>
            <a:r>
              <a:rPr lang="en-GB" sz="1400" dirty="0" err="1" smtClean="0">
                <a:solidFill>
                  <a:schemeClr val="tx1">
                    <a:lumMod val="65000"/>
                    <a:lumOff val="35000"/>
                  </a:schemeClr>
                </a:solidFill>
              </a:rPr>
              <a:t>città</a:t>
            </a:r>
            <a:r>
              <a:rPr lang="en-GB" sz="1400" dirty="0" smtClean="0">
                <a:solidFill>
                  <a:schemeClr val="tx1">
                    <a:lumMod val="65000"/>
                    <a:lumOff val="35000"/>
                  </a:schemeClr>
                </a:solidFill>
              </a:rPr>
              <a:t> e </a:t>
            </a:r>
            <a:r>
              <a:rPr lang="en-GB" sz="1400" dirty="0" err="1" smtClean="0">
                <a:solidFill>
                  <a:schemeClr val="tx1">
                    <a:lumMod val="65000"/>
                    <a:lumOff val="35000"/>
                  </a:schemeClr>
                </a:solidFill>
              </a:rPr>
              <a:t>i</a:t>
            </a:r>
            <a:r>
              <a:rPr lang="en-GB" sz="1400" dirty="0" smtClean="0">
                <a:solidFill>
                  <a:schemeClr val="tx1">
                    <a:lumMod val="65000"/>
                    <a:lumOff val="35000"/>
                  </a:schemeClr>
                </a:solidFill>
              </a:rPr>
              <a:t> </a:t>
            </a:r>
            <a:r>
              <a:rPr lang="en-GB" sz="1400" dirty="0" err="1" smtClean="0">
                <a:solidFill>
                  <a:schemeClr val="tx1">
                    <a:lumMod val="65000"/>
                    <a:lumOff val="35000"/>
                  </a:schemeClr>
                </a:solidFill>
              </a:rPr>
              <a:t>comuni</a:t>
            </a:r>
            <a:r>
              <a:rPr lang="en-GB" sz="1400" dirty="0" smtClean="0">
                <a:solidFill>
                  <a:schemeClr val="tx1">
                    <a:lumMod val="65000"/>
                    <a:lumOff val="35000"/>
                  </a:schemeClr>
                </a:solidFill>
              </a:rPr>
              <a:t> </a:t>
            </a:r>
            <a:r>
              <a:rPr lang="en-GB" sz="1400" dirty="0" err="1" smtClean="0">
                <a:solidFill>
                  <a:schemeClr val="tx1">
                    <a:lumMod val="65000"/>
                    <a:lumOff val="35000"/>
                  </a:schemeClr>
                </a:solidFill>
              </a:rPr>
              <a:t>finanziano</a:t>
            </a:r>
            <a:r>
              <a:rPr lang="en-GB" sz="1400" dirty="0" smtClean="0">
                <a:solidFill>
                  <a:schemeClr val="tx1">
                    <a:lumMod val="65000"/>
                    <a:lumOff val="35000"/>
                  </a:schemeClr>
                </a:solidFill>
              </a:rPr>
              <a:t> le </a:t>
            </a:r>
            <a:r>
              <a:rPr lang="en-GB" sz="1400" dirty="0" err="1" smtClean="0">
                <a:solidFill>
                  <a:schemeClr val="tx1">
                    <a:lumMod val="65000"/>
                    <a:lumOff val="35000"/>
                  </a:schemeClr>
                </a:solidFill>
              </a:rPr>
              <a:t>scuole</a:t>
            </a:r>
            <a:r>
              <a:rPr lang="en-GB" sz="1400" dirty="0" smtClean="0">
                <a:solidFill>
                  <a:schemeClr val="tx1">
                    <a:lumMod val="65000"/>
                    <a:lumOff val="35000"/>
                  </a:schemeClr>
                </a:solidFill>
              </a:rPr>
              <a:t> </a:t>
            </a:r>
            <a:r>
              <a:rPr lang="en-GB" sz="1400" dirty="0" err="1" smtClean="0">
                <a:solidFill>
                  <a:schemeClr val="tx1">
                    <a:lumMod val="65000"/>
                    <a:lumOff val="35000"/>
                  </a:schemeClr>
                </a:solidFill>
              </a:rPr>
              <a:t>professionali</a:t>
            </a:r>
            <a:r>
              <a:rPr lang="en-GB" sz="1400" dirty="0" smtClean="0">
                <a:solidFill>
                  <a:schemeClr val="tx1">
                    <a:lumMod val="65000"/>
                    <a:lumOff val="35000"/>
                  </a:schemeClr>
                </a:solidFill>
              </a:rPr>
              <a:t> (</a:t>
            </a:r>
            <a:r>
              <a:rPr lang="en-GB" sz="1400" dirty="0" err="1" smtClean="0">
                <a:solidFill>
                  <a:schemeClr val="tx1">
                    <a:lumMod val="65000"/>
                    <a:lumOff val="35000"/>
                  </a:schemeClr>
                </a:solidFill>
              </a:rPr>
              <a:t>edifici</a:t>
            </a:r>
            <a:r>
              <a:rPr lang="en-GB" sz="1400" dirty="0" smtClean="0">
                <a:solidFill>
                  <a:schemeClr val="tx1">
                    <a:lumMod val="65000"/>
                    <a:lumOff val="35000"/>
                  </a:schemeClr>
                </a:solidFill>
              </a:rPr>
              <a:t>, </a:t>
            </a:r>
            <a:r>
              <a:rPr lang="en-GB" sz="1400" dirty="0" err="1" smtClean="0">
                <a:solidFill>
                  <a:schemeClr val="tx1">
                    <a:lumMod val="65000"/>
                    <a:lumOff val="35000"/>
                  </a:schemeClr>
                </a:solidFill>
              </a:rPr>
              <a:t>insegnanti</a:t>
            </a:r>
            <a:r>
              <a:rPr lang="en-GB" sz="1400" dirty="0" smtClean="0">
                <a:solidFill>
                  <a:schemeClr val="tx1">
                    <a:lumMod val="65000"/>
                    <a:lumOff val="35000"/>
                  </a:schemeClr>
                </a:solidFill>
              </a:rPr>
              <a:t>, </a:t>
            </a:r>
            <a:r>
              <a:rPr lang="en-GB" sz="1400" dirty="0" err="1" smtClean="0">
                <a:solidFill>
                  <a:schemeClr val="tx1">
                    <a:lumMod val="65000"/>
                    <a:lumOff val="35000"/>
                  </a:schemeClr>
                </a:solidFill>
              </a:rPr>
              <a:t>strumenti</a:t>
            </a:r>
            <a:r>
              <a:rPr lang="en-GB" sz="1400" dirty="0" smtClean="0">
                <a:solidFill>
                  <a:schemeClr val="tx1">
                    <a:lumMod val="65000"/>
                    <a:lumOff val="35000"/>
                  </a:schemeClr>
                </a:solidFill>
              </a:rPr>
              <a:t> </a:t>
            </a:r>
            <a:r>
              <a:rPr lang="en-GB" sz="1400" dirty="0" err="1" smtClean="0">
                <a:solidFill>
                  <a:schemeClr val="tx1">
                    <a:lumMod val="65000"/>
                    <a:lumOff val="35000"/>
                  </a:schemeClr>
                </a:solidFill>
              </a:rPr>
              <a:t>didattici</a:t>
            </a:r>
            <a:r>
              <a:rPr lang="en-GB" sz="1400" dirty="0" smtClean="0">
                <a:solidFill>
                  <a:schemeClr val="tx1">
                    <a:lumMod val="65000"/>
                    <a:lumOff val="35000"/>
                  </a:schemeClr>
                </a:solidFill>
              </a:rPr>
              <a:t>)</a:t>
            </a:r>
          </a:p>
          <a:p>
            <a:pPr marL="266700" lvl="1" indent="-266700">
              <a:buFont typeface="Arial" panose="020B0604020202020204" pitchFamily="34" charset="0"/>
              <a:buChar char="•"/>
            </a:pPr>
            <a:r>
              <a:rPr lang="en-GB" sz="1400" dirty="0" smtClean="0">
                <a:solidFill>
                  <a:schemeClr val="tx1">
                    <a:lumMod val="65000"/>
                    <a:lumOff val="35000"/>
                  </a:schemeClr>
                </a:solidFill>
              </a:rPr>
              <a:t>Le </a:t>
            </a:r>
            <a:r>
              <a:rPr lang="en-GB" sz="1400" dirty="0" err="1" smtClean="0">
                <a:solidFill>
                  <a:schemeClr val="tx1">
                    <a:lumMod val="65000"/>
                    <a:lumOff val="35000"/>
                  </a:schemeClr>
                </a:solidFill>
              </a:rPr>
              <a:t>lezioni</a:t>
            </a:r>
            <a:r>
              <a:rPr lang="en-GB" sz="1400" dirty="0" smtClean="0">
                <a:solidFill>
                  <a:schemeClr val="tx1">
                    <a:lumMod val="65000"/>
                    <a:lumOff val="35000"/>
                  </a:schemeClr>
                </a:solidFill>
              </a:rPr>
              <a:t> </a:t>
            </a:r>
            <a:r>
              <a:rPr lang="en-GB" sz="1400" dirty="0" err="1" smtClean="0">
                <a:solidFill>
                  <a:schemeClr val="tx1">
                    <a:lumMod val="65000"/>
                    <a:lumOff val="35000"/>
                  </a:schemeClr>
                </a:solidFill>
              </a:rPr>
              <a:t>sono</a:t>
            </a:r>
            <a:r>
              <a:rPr lang="en-GB" sz="1400" dirty="0" smtClean="0">
                <a:solidFill>
                  <a:schemeClr val="tx1">
                    <a:lumMod val="65000"/>
                    <a:lumOff val="35000"/>
                  </a:schemeClr>
                </a:solidFill>
              </a:rPr>
              <a:t> </a:t>
            </a:r>
            <a:r>
              <a:rPr lang="en-GB" sz="1400" dirty="0" err="1" smtClean="0">
                <a:solidFill>
                  <a:schemeClr val="tx1">
                    <a:lumMod val="65000"/>
                    <a:lumOff val="35000"/>
                  </a:schemeClr>
                </a:solidFill>
              </a:rPr>
              <a:t>gratuite</a:t>
            </a:r>
            <a:r>
              <a:rPr lang="en-GB" sz="1400" dirty="0" smtClean="0">
                <a:solidFill>
                  <a:schemeClr val="tx1">
                    <a:lumMod val="65000"/>
                    <a:lumOff val="35000"/>
                  </a:schemeClr>
                </a:solidFill>
              </a:rPr>
              <a:t> per </a:t>
            </a:r>
            <a:r>
              <a:rPr lang="en-GB" sz="1400" dirty="0" err="1" smtClean="0">
                <a:solidFill>
                  <a:schemeClr val="tx1">
                    <a:lumMod val="65000"/>
                    <a:lumOff val="35000"/>
                  </a:schemeClr>
                </a:solidFill>
              </a:rPr>
              <a:t>gli</a:t>
            </a:r>
            <a:r>
              <a:rPr lang="en-GB" sz="1400" dirty="0" smtClean="0">
                <a:solidFill>
                  <a:schemeClr val="tx1">
                    <a:lumMod val="65000"/>
                    <a:lumOff val="35000"/>
                  </a:schemeClr>
                </a:solidFill>
              </a:rPr>
              <a:t> </a:t>
            </a:r>
            <a:r>
              <a:rPr lang="en-GB" sz="1400" dirty="0" err="1" smtClean="0">
                <a:solidFill>
                  <a:schemeClr val="tx1">
                    <a:lumMod val="65000"/>
                    <a:lumOff val="35000"/>
                  </a:schemeClr>
                </a:solidFill>
              </a:rPr>
              <a:t>apprendisti</a:t>
            </a:r>
            <a:endParaRPr lang="en-GB" sz="1400" dirty="0">
              <a:solidFill>
                <a:schemeClr val="tx1">
                  <a:lumMod val="75000"/>
                  <a:lumOff val="25000"/>
                </a:schemeClr>
              </a:solidFill>
            </a:endParaRPr>
          </a:p>
          <a:p>
            <a:pPr marL="0" lvl="1"/>
            <a:endParaRPr lang="en-GB" sz="600" dirty="0" smtClean="0">
              <a:solidFill>
                <a:schemeClr val="tx1">
                  <a:lumMod val="65000"/>
                  <a:lumOff val="35000"/>
                </a:schemeClr>
              </a:solidFill>
            </a:endParaRPr>
          </a:p>
          <a:p>
            <a:pPr marL="0" lvl="1"/>
            <a:r>
              <a:rPr lang="en-GB" sz="1600" b="1" dirty="0" smtClean="0">
                <a:solidFill>
                  <a:schemeClr val="tx1">
                    <a:lumMod val="65000"/>
                    <a:lumOff val="35000"/>
                  </a:schemeClr>
                </a:solidFill>
              </a:rPr>
              <a:t>      Lo </a:t>
            </a:r>
            <a:r>
              <a:rPr lang="en-GB" sz="1600" b="1" dirty="0" err="1" smtClean="0">
                <a:solidFill>
                  <a:schemeClr val="tx1">
                    <a:lumMod val="65000"/>
                    <a:lumOff val="35000"/>
                  </a:schemeClr>
                </a:solidFill>
              </a:rPr>
              <a:t>Stato</a:t>
            </a:r>
            <a:r>
              <a:rPr lang="en-GB" sz="1600" b="1" dirty="0" smtClean="0">
                <a:solidFill>
                  <a:schemeClr val="tx1">
                    <a:lumMod val="65000"/>
                    <a:lumOff val="35000"/>
                  </a:schemeClr>
                </a:solidFill>
              </a:rPr>
              <a:t> </a:t>
            </a:r>
            <a:r>
              <a:rPr lang="en-GB" sz="1600" b="1" dirty="0" err="1" smtClean="0">
                <a:solidFill>
                  <a:schemeClr val="tx1">
                    <a:lumMod val="65000"/>
                    <a:lumOff val="35000"/>
                  </a:schemeClr>
                </a:solidFill>
              </a:rPr>
              <a:t>sostiene</a:t>
            </a:r>
            <a:r>
              <a:rPr lang="en-GB" sz="1600" b="1" dirty="0" smtClean="0">
                <a:solidFill>
                  <a:schemeClr val="tx1">
                    <a:lumMod val="65000"/>
                    <a:lumOff val="35000"/>
                  </a:schemeClr>
                </a:solidFill>
              </a:rPr>
              <a:t> </a:t>
            </a:r>
            <a:r>
              <a:rPr lang="en-GB" sz="1600" b="1" dirty="0" err="1" smtClean="0">
                <a:solidFill>
                  <a:schemeClr val="tx1">
                    <a:lumMod val="65000"/>
                    <a:lumOff val="35000"/>
                  </a:schemeClr>
                </a:solidFill>
              </a:rPr>
              <a:t>i</a:t>
            </a:r>
            <a:r>
              <a:rPr lang="en-GB" sz="1600" b="1" dirty="0" smtClean="0">
                <a:solidFill>
                  <a:schemeClr val="tx1">
                    <a:lumMod val="65000"/>
                    <a:lumOff val="35000"/>
                  </a:schemeClr>
                </a:solidFill>
              </a:rPr>
              <a:t> </a:t>
            </a:r>
            <a:r>
              <a:rPr lang="en-GB" sz="1600" b="1" dirty="0" err="1" smtClean="0">
                <a:solidFill>
                  <a:schemeClr val="tx1">
                    <a:lumMod val="65000"/>
                    <a:lumOff val="35000"/>
                  </a:schemeClr>
                </a:solidFill>
              </a:rPr>
              <a:t>costi</a:t>
            </a:r>
            <a:endParaRPr lang="en-GB" sz="1600" b="1" dirty="0" smtClean="0">
              <a:solidFill>
                <a:schemeClr val="tx1">
                  <a:lumMod val="65000"/>
                  <a:lumOff val="35000"/>
                </a:schemeClr>
              </a:solidFill>
            </a:endParaRPr>
          </a:p>
          <a:p>
            <a:pPr marL="0" lvl="1"/>
            <a:endParaRPr lang="en-GB" sz="1000" b="1" dirty="0" smtClean="0">
              <a:solidFill>
                <a:schemeClr val="tx1">
                  <a:lumMod val="65000"/>
                  <a:lumOff val="35000"/>
                </a:schemeClr>
              </a:solidFill>
            </a:endParaRPr>
          </a:p>
        </p:txBody>
      </p:sp>
      <p:sp>
        <p:nvSpPr>
          <p:cNvPr id="5" name="Textfeld 4"/>
          <p:cNvSpPr txBox="1"/>
          <p:nvPr/>
        </p:nvSpPr>
        <p:spPr>
          <a:xfrm>
            <a:off x="4101040" y="4615690"/>
            <a:ext cx="1008112" cy="1200329"/>
          </a:xfrm>
          <a:prstGeom prst="rect">
            <a:avLst/>
          </a:prstGeom>
          <a:noFill/>
        </p:spPr>
        <p:txBody>
          <a:bodyPr wrap="square" rtlCol="0">
            <a:spAutoFit/>
          </a:bodyPr>
          <a:lstStyle/>
          <a:p>
            <a:pPr algn="ctr"/>
            <a:r>
              <a:rPr lang="de-DE" sz="7200" b="1" dirty="0" smtClean="0">
                <a:solidFill>
                  <a:schemeClr val="tx1">
                    <a:lumMod val="75000"/>
                    <a:lumOff val="25000"/>
                  </a:schemeClr>
                </a:solidFill>
              </a:rPr>
              <a:t>+</a:t>
            </a:r>
            <a:endParaRPr lang="de-DE" sz="7200" b="1" dirty="0">
              <a:solidFill>
                <a:schemeClr val="tx1">
                  <a:lumMod val="75000"/>
                  <a:lumOff val="25000"/>
                </a:schemeClr>
              </a:solidFill>
            </a:endParaRPr>
          </a:p>
        </p:txBody>
      </p:sp>
      <p:sp>
        <p:nvSpPr>
          <p:cNvPr id="7" name="Pfeil nach rechts 6"/>
          <p:cNvSpPr/>
          <p:nvPr/>
        </p:nvSpPr>
        <p:spPr>
          <a:xfrm>
            <a:off x="762766" y="6134871"/>
            <a:ext cx="185543" cy="1224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Pfeil nach rechts 27"/>
          <p:cNvSpPr/>
          <p:nvPr/>
        </p:nvSpPr>
        <p:spPr>
          <a:xfrm>
            <a:off x="5128754" y="6131056"/>
            <a:ext cx="185223" cy="130049"/>
          </a:xfrm>
          <a:prstGeom prst="rightArrow">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18670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09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8" grpId="0"/>
      <p:bldP spid="15" grpId="0"/>
      <p:bldP spid="25" grpId="0"/>
      <p:bldP spid="49" grpId="0"/>
      <p:bldP spid="56" grpId="0" animBg="1"/>
      <p:bldP spid="2" grpId="0"/>
      <p:bldP spid="3" grpId="0"/>
      <p:bldP spid="27" grpId="0" animBg="1"/>
      <p:bldP spid="24" grpId="0" animBg="1"/>
      <p:bldP spid="26" grpId="0" animBg="1"/>
      <p:bldP spid="5" grpId="0"/>
      <p:bldP spid="7" grpId="0" animBg="1"/>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m 10"/>
          <p:cNvGraphicFramePr/>
          <p:nvPr>
            <p:extLst>
              <p:ext uri="{D42A27DB-BD31-4B8C-83A1-F6EECF244321}">
                <p14:modId xmlns:p14="http://schemas.microsoft.com/office/powerpoint/2010/main" val="1959253260"/>
              </p:ext>
            </p:extLst>
          </p:nvPr>
        </p:nvGraphicFramePr>
        <p:xfrm>
          <a:off x="342290" y="6097436"/>
          <a:ext cx="1759967" cy="3382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 name="Inhaltsplatzhalter 5"/>
          <p:cNvSpPr txBox="1">
            <a:spLocks/>
          </p:cNvSpPr>
          <p:nvPr/>
        </p:nvSpPr>
        <p:spPr>
          <a:xfrm>
            <a:off x="179512" y="1700808"/>
            <a:ext cx="4324853" cy="326571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73038" indent="-173038">
              <a:spcAft>
                <a:spcPts val="400"/>
              </a:spcAft>
            </a:pPr>
            <a:r>
              <a:rPr lang="en-GB" sz="1400" b="1" smtClean="0">
                <a:solidFill>
                  <a:schemeClr val="tx1">
                    <a:lumMod val="75000"/>
                    <a:lumOff val="25000"/>
                  </a:schemeClr>
                </a:solidFill>
              </a:rPr>
              <a:t>Il 19,8 </a:t>
            </a:r>
            <a:r>
              <a:rPr lang="en-GB" sz="1400" b="1" dirty="0" smtClean="0">
                <a:solidFill>
                  <a:schemeClr val="tx1">
                    <a:lumMod val="75000"/>
                    <a:lumOff val="25000"/>
                  </a:schemeClr>
                </a:solidFill>
              </a:rPr>
              <a:t>% </a:t>
            </a:r>
            <a:r>
              <a:rPr lang="en-GB" sz="1400" b="1" dirty="0" err="1">
                <a:solidFill>
                  <a:schemeClr val="tx1">
                    <a:lumMod val="65000"/>
                    <a:lumOff val="35000"/>
                  </a:schemeClr>
                </a:solidFill>
              </a:rPr>
              <a:t>delle</a:t>
            </a:r>
            <a:r>
              <a:rPr lang="en-GB" sz="1400" b="1" dirty="0">
                <a:solidFill>
                  <a:schemeClr val="tx1">
                    <a:lumMod val="65000"/>
                    <a:lumOff val="35000"/>
                  </a:schemeClr>
                </a:solidFill>
              </a:rPr>
              <a:t> </a:t>
            </a:r>
            <a:r>
              <a:rPr lang="en-GB" sz="1400" b="1" dirty="0" err="1">
                <a:solidFill>
                  <a:schemeClr val="tx1">
                    <a:lumMod val="65000"/>
                    <a:lumOff val="35000"/>
                  </a:schemeClr>
                </a:solidFill>
              </a:rPr>
              <a:t>aziende</a:t>
            </a:r>
            <a:r>
              <a:rPr lang="en-GB" sz="1400" b="1" dirty="0">
                <a:solidFill>
                  <a:schemeClr val="tx1">
                    <a:lumMod val="65000"/>
                    <a:lumOff val="35000"/>
                  </a:schemeClr>
                </a:solidFill>
              </a:rPr>
              <a:t> </a:t>
            </a:r>
            <a:r>
              <a:rPr lang="en-GB" sz="1400" b="1" dirty="0" err="1">
                <a:solidFill>
                  <a:schemeClr val="tx1">
                    <a:lumMod val="65000"/>
                    <a:lumOff val="35000"/>
                  </a:schemeClr>
                </a:solidFill>
              </a:rPr>
              <a:t>tedesche</a:t>
            </a:r>
            <a:r>
              <a:rPr lang="en-GB" sz="1400" b="1" dirty="0">
                <a:solidFill>
                  <a:schemeClr val="tx1">
                    <a:lumMod val="65000"/>
                    <a:lumOff val="35000"/>
                  </a:schemeClr>
                </a:solidFill>
              </a:rPr>
              <a:t> </a:t>
            </a:r>
            <a:r>
              <a:rPr lang="en-GB" sz="1400" smtClean="0">
                <a:solidFill>
                  <a:schemeClr val="tx1">
                    <a:lumMod val="75000"/>
                    <a:lumOff val="25000"/>
                  </a:schemeClr>
                </a:solidFill>
              </a:rPr>
              <a:t>(= 427.227) </a:t>
            </a:r>
            <a:r>
              <a:rPr lang="en-GB" sz="1400" b="1" dirty="0" err="1" smtClean="0">
                <a:solidFill>
                  <a:schemeClr val="tx1">
                    <a:lumMod val="65000"/>
                    <a:lumOff val="35000"/>
                  </a:schemeClr>
                </a:solidFill>
              </a:rPr>
              <a:t>offre</a:t>
            </a:r>
            <a:r>
              <a:rPr lang="en-GB" sz="1400" b="1" dirty="0" smtClean="0">
                <a:solidFill>
                  <a:schemeClr val="tx1">
                    <a:lumMod val="65000"/>
                    <a:lumOff val="35000"/>
                  </a:schemeClr>
                </a:solidFill>
              </a:rPr>
              <a:t> </a:t>
            </a:r>
            <a:r>
              <a:rPr lang="en-GB" sz="1400" b="1" dirty="0" err="1" smtClean="0">
                <a:solidFill>
                  <a:schemeClr val="tx1">
                    <a:lumMod val="65000"/>
                    <a:lumOff val="35000"/>
                  </a:schemeClr>
                </a:solidFill>
              </a:rPr>
              <a:t>formazione</a:t>
            </a:r>
            <a:r>
              <a:rPr lang="en-GB" sz="1400" b="1" dirty="0" smtClean="0">
                <a:solidFill>
                  <a:schemeClr val="tx1">
                    <a:lumMod val="65000"/>
                    <a:lumOff val="35000"/>
                  </a:schemeClr>
                </a:solidFill>
              </a:rPr>
              <a:t> </a:t>
            </a:r>
            <a:r>
              <a:rPr lang="en-GB" sz="1400" b="1" dirty="0" err="1" smtClean="0">
                <a:solidFill>
                  <a:schemeClr val="tx1">
                    <a:lumMod val="65000"/>
                    <a:lumOff val="35000"/>
                  </a:schemeClr>
                </a:solidFill>
              </a:rPr>
              <a:t>duale</a:t>
            </a:r>
            <a:r>
              <a:rPr lang="en-GB" sz="1400" dirty="0" smtClean="0">
                <a:solidFill>
                  <a:schemeClr val="tx1">
                    <a:lumMod val="65000"/>
                    <a:lumOff val="35000"/>
                  </a:schemeClr>
                </a:solidFill>
              </a:rPr>
              <a:t>. Si </a:t>
            </a:r>
            <a:r>
              <a:rPr lang="en-GB" sz="1400" dirty="0" err="1" smtClean="0">
                <a:solidFill>
                  <a:schemeClr val="tx1">
                    <a:lumMod val="65000"/>
                    <a:lumOff val="35000"/>
                  </a:schemeClr>
                </a:solidFill>
              </a:rPr>
              <a:t>tratta</a:t>
            </a:r>
            <a:r>
              <a:rPr lang="en-GB" sz="1400" dirty="0" smtClean="0">
                <a:solidFill>
                  <a:schemeClr val="tx1">
                    <a:lumMod val="65000"/>
                    <a:lumOff val="35000"/>
                  </a:schemeClr>
                </a:solidFill>
              </a:rPr>
              <a:t> per la </a:t>
            </a:r>
            <a:r>
              <a:rPr lang="en-GB" sz="1400" dirty="0" err="1" smtClean="0">
                <a:solidFill>
                  <a:schemeClr val="tx1">
                    <a:lumMod val="65000"/>
                    <a:lumOff val="35000"/>
                  </a:schemeClr>
                </a:solidFill>
              </a:rPr>
              <a:t>maggior</a:t>
            </a:r>
            <a:r>
              <a:rPr lang="en-GB" sz="1400" dirty="0" smtClean="0">
                <a:solidFill>
                  <a:schemeClr val="tx1">
                    <a:lumMod val="65000"/>
                    <a:lumOff val="35000"/>
                  </a:schemeClr>
                </a:solidFill>
              </a:rPr>
              <a:t> parte di </a:t>
            </a:r>
            <a:r>
              <a:rPr lang="en-GB" sz="1400" dirty="0" err="1" smtClean="0">
                <a:solidFill>
                  <a:schemeClr val="tx1">
                    <a:lumMod val="65000"/>
                    <a:lumOff val="35000"/>
                  </a:schemeClr>
                </a:solidFill>
              </a:rPr>
              <a:t>piccole</a:t>
            </a:r>
            <a:r>
              <a:rPr lang="en-GB" sz="1400" dirty="0" smtClean="0">
                <a:solidFill>
                  <a:schemeClr val="tx1">
                    <a:lumMod val="65000"/>
                    <a:lumOff val="35000"/>
                  </a:schemeClr>
                </a:solidFill>
              </a:rPr>
              <a:t> e </a:t>
            </a:r>
            <a:r>
              <a:rPr lang="en-GB" sz="1400" dirty="0" err="1" smtClean="0">
                <a:solidFill>
                  <a:schemeClr val="tx1">
                    <a:lumMod val="65000"/>
                    <a:lumOff val="35000"/>
                  </a:schemeClr>
                </a:solidFill>
              </a:rPr>
              <a:t>medie</a:t>
            </a:r>
            <a:r>
              <a:rPr lang="en-GB" sz="1400" dirty="0" smtClean="0">
                <a:solidFill>
                  <a:schemeClr val="tx1">
                    <a:lumMod val="65000"/>
                    <a:lumOff val="35000"/>
                  </a:schemeClr>
                </a:solidFill>
              </a:rPr>
              <a:t> </a:t>
            </a:r>
            <a:r>
              <a:rPr lang="en-GB" sz="1400" dirty="0" err="1" smtClean="0">
                <a:solidFill>
                  <a:schemeClr val="tx1">
                    <a:lumMod val="65000"/>
                    <a:lumOff val="35000"/>
                  </a:schemeClr>
                </a:solidFill>
              </a:rPr>
              <a:t>imprese</a:t>
            </a:r>
            <a:endParaRPr lang="en-GB" sz="1400" dirty="0" smtClean="0">
              <a:solidFill>
                <a:schemeClr val="tx1">
                  <a:lumMod val="65000"/>
                  <a:lumOff val="35000"/>
                </a:schemeClr>
              </a:solidFill>
            </a:endParaRPr>
          </a:p>
          <a:p>
            <a:pPr marL="173038" indent="-173038">
              <a:spcAft>
                <a:spcPts val="400"/>
              </a:spcAft>
            </a:pPr>
            <a:r>
              <a:rPr lang="en-GB" sz="1400" b="1" dirty="0" smtClean="0">
                <a:solidFill>
                  <a:schemeClr val="tx1">
                    <a:lumMod val="65000"/>
                    <a:lumOff val="35000"/>
                  </a:schemeClr>
                </a:solidFill>
              </a:rPr>
              <a:t>Le </a:t>
            </a:r>
            <a:r>
              <a:rPr lang="en-GB" sz="1400" b="1" dirty="0" err="1" smtClean="0">
                <a:solidFill>
                  <a:schemeClr val="tx1">
                    <a:lumMod val="65000"/>
                    <a:lumOff val="35000"/>
                  </a:schemeClr>
                </a:solidFill>
              </a:rPr>
              <a:t>imprese</a:t>
            </a:r>
            <a:r>
              <a:rPr lang="en-GB" sz="1400" b="1" dirty="0" smtClean="0">
                <a:solidFill>
                  <a:schemeClr val="tx1">
                    <a:lumMod val="65000"/>
                    <a:lumOff val="35000"/>
                  </a:schemeClr>
                </a:solidFill>
              </a:rPr>
              <a:t> </a:t>
            </a:r>
            <a:r>
              <a:rPr lang="en-GB" sz="1400" b="1" dirty="0" err="1" smtClean="0">
                <a:solidFill>
                  <a:schemeClr val="tx1">
                    <a:lumMod val="65000"/>
                    <a:lumOff val="35000"/>
                  </a:schemeClr>
                </a:solidFill>
              </a:rPr>
              <a:t>spendono</a:t>
            </a:r>
            <a:r>
              <a:rPr lang="en-GB" sz="1400" b="1" dirty="0" smtClean="0">
                <a:solidFill>
                  <a:schemeClr val="tx1">
                    <a:lumMod val="65000"/>
                    <a:lumOff val="35000"/>
                  </a:schemeClr>
                </a:solidFill>
              </a:rPr>
              <a:t> 7,7</a:t>
            </a:r>
            <a:r>
              <a:rPr lang="en-GB" sz="1400" b="1" dirty="0">
                <a:solidFill>
                  <a:schemeClr val="tx1">
                    <a:lumMod val="65000"/>
                    <a:lumOff val="35000"/>
                  </a:schemeClr>
                </a:solidFill>
              </a:rPr>
              <a:t> </a:t>
            </a:r>
            <a:r>
              <a:rPr lang="en-GB" sz="1400" b="1" dirty="0" err="1" smtClean="0">
                <a:solidFill>
                  <a:schemeClr val="tx1">
                    <a:lumMod val="65000"/>
                    <a:lumOff val="35000"/>
                  </a:schemeClr>
                </a:solidFill>
              </a:rPr>
              <a:t>mld</a:t>
            </a:r>
            <a:r>
              <a:rPr lang="en-GB" sz="1400" b="1" dirty="0" smtClean="0">
                <a:solidFill>
                  <a:schemeClr val="tx1">
                    <a:lumMod val="65000"/>
                    <a:lumOff val="35000"/>
                  </a:schemeClr>
                </a:solidFill>
              </a:rPr>
              <a:t> </a:t>
            </a:r>
            <a:r>
              <a:rPr lang="en-GB" sz="1400" b="1" dirty="0">
                <a:solidFill>
                  <a:schemeClr val="tx1">
                    <a:lumMod val="65000"/>
                    <a:lumOff val="35000"/>
                  </a:schemeClr>
                </a:solidFill>
              </a:rPr>
              <a:t>€ </a:t>
            </a:r>
            <a:r>
              <a:rPr lang="en-GB" sz="1400" b="1" dirty="0" smtClean="0">
                <a:solidFill>
                  <a:schemeClr val="tx1">
                    <a:lumMod val="65000"/>
                    <a:lumOff val="35000"/>
                  </a:schemeClr>
                </a:solidFill>
              </a:rPr>
              <a:t>in </a:t>
            </a:r>
            <a:r>
              <a:rPr lang="en-GB" sz="1400" b="1" dirty="0" err="1" smtClean="0">
                <a:solidFill>
                  <a:schemeClr val="tx1">
                    <a:lumMod val="65000"/>
                    <a:lumOff val="35000"/>
                  </a:schemeClr>
                </a:solidFill>
              </a:rPr>
              <a:t>formazione</a:t>
            </a:r>
            <a:r>
              <a:rPr lang="en-GB" sz="1400" b="1" dirty="0" smtClean="0">
                <a:solidFill>
                  <a:schemeClr val="tx1">
                    <a:lumMod val="65000"/>
                    <a:lumOff val="35000"/>
                  </a:schemeClr>
                </a:solidFill>
              </a:rPr>
              <a:t> </a:t>
            </a:r>
            <a:r>
              <a:rPr lang="en-GB" sz="1400" b="1" spc="-10" dirty="0" err="1" smtClean="0">
                <a:solidFill>
                  <a:schemeClr val="tx1">
                    <a:lumMod val="65000"/>
                    <a:lumOff val="35000"/>
                  </a:schemeClr>
                </a:solidFill>
              </a:rPr>
              <a:t>professionale</a:t>
            </a:r>
            <a:r>
              <a:rPr lang="en-GB" sz="1400" b="1" spc="-10" dirty="0" smtClean="0">
                <a:solidFill>
                  <a:schemeClr val="tx1">
                    <a:lumMod val="65000"/>
                    <a:lumOff val="35000"/>
                  </a:schemeClr>
                </a:solidFill>
              </a:rPr>
              <a:t> </a:t>
            </a:r>
            <a:r>
              <a:rPr lang="en-GB" sz="1400" spc="-10" dirty="0" smtClean="0">
                <a:solidFill>
                  <a:schemeClr val="tx1">
                    <a:lumMod val="65000"/>
                    <a:lumOff val="35000"/>
                  </a:schemeClr>
                </a:solidFill>
              </a:rPr>
              <a:t>(</a:t>
            </a:r>
            <a:r>
              <a:rPr lang="en-GB" sz="1400" spc="-10" dirty="0" err="1" smtClean="0">
                <a:solidFill>
                  <a:schemeClr val="tx1">
                    <a:lumMod val="65000"/>
                    <a:lumOff val="35000"/>
                  </a:schemeClr>
                </a:solidFill>
              </a:rPr>
              <a:t>costi</a:t>
            </a:r>
            <a:r>
              <a:rPr lang="en-GB" sz="1400" spc="-10" dirty="0" smtClean="0">
                <a:solidFill>
                  <a:schemeClr val="tx1">
                    <a:lumMod val="65000"/>
                    <a:lumOff val="35000"/>
                  </a:schemeClr>
                </a:solidFill>
              </a:rPr>
              <a:t> </a:t>
            </a:r>
            <a:r>
              <a:rPr lang="en-GB" sz="1400" spc="-10" dirty="0" err="1" smtClean="0">
                <a:solidFill>
                  <a:schemeClr val="tx1">
                    <a:lumMod val="65000"/>
                    <a:lumOff val="35000"/>
                  </a:schemeClr>
                </a:solidFill>
              </a:rPr>
              <a:t>netti</a:t>
            </a:r>
            <a:r>
              <a:rPr lang="en-GB" sz="1400" spc="-10" dirty="0" smtClean="0">
                <a:solidFill>
                  <a:schemeClr val="tx1">
                    <a:lumMod val="65000"/>
                    <a:lumOff val="35000"/>
                  </a:schemeClr>
                </a:solidFill>
              </a:rPr>
              <a:t> </a:t>
            </a:r>
            <a:r>
              <a:rPr lang="en-GB" sz="1400" spc="-10" dirty="0" err="1" smtClean="0">
                <a:solidFill>
                  <a:schemeClr val="tx1">
                    <a:lumMod val="65000"/>
                    <a:lumOff val="35000"/>
                  </a:schemeClr>
                </a:solidFill>
              </a:rPr>
              <a:t>totali</a:t>
            </a:r>
            <a:r>
              <a:rPr lang="en-GB" sz="1400" spc="-10" dirty="0" smtClean="0">
                <a:solidFill>
                  <a:schemeClr val="tx1">
                    <a:lumMod val="65000"/>
                    <a:lumOff val="35000"/>
                  </a:schemeClr>
                </a:solidFill>
              </a:rPr>
              <a:t>; </a:t>
            </a:r>
            <a:r>
              <a:rPr lang="en-GB" sz="1400" spc="-10" dirty="0" err="1" smtClean="0">
                <a:solidFill>
                  <a:schemeClr val="tx1">
                    <a:lumMod val="65000"/>
                    <a:lumOff val="35000"/>
                  </a:schemeClr>
                </a:solidFill>
              </a:rPr>
              <a:t>costi</a:t>
            </a:r>
            <a:r>
              <a:rPr lang="en-GB" sz="1400" spc="-10" dirty="0" smtClean="0">
                <a:solidFill>
                  <a:schemeClr val="tx1">
                    <a:lumMod val="65000"/>
                    <a:lumOff val="35000"/>
                  </a:schemeClr>
                </a:solidFill>
              </a:rPr>
              <a:t> </a:t>
            </a:r>
            <a:r>
              <a:rPr lang="en-GB" sz="1400" spc="-10" dirty="0" err="1" smtClean="0">
                <a:solidFill>
                  <a:schemeClr val="tx1">
                    <a:lumMod val="65000"/>
                    <a:lumOff val="35000"/>
                  </a:schemeClr>
                </a:solidFill>
              </a:rPr>
              <a:t>lordi</a:t>
            </a:r>
            <a:r>
              <a:rPr lang="en-GB" sz="1400" spc="-10" dirty="0" smtClean="0">
                <a:solidFill>
                  <a:schemeClr val="tx1">
                    <a:lumMod val="65000"/>
                    <a:lumOff val="35000"/>
                  </a:schemeClr>
                </a:solidFill>
              </a:rPr>
              <a:t> = </a:t>
            </a:r>
            <a:r>
              <a:rPr lang="en-GB" sz="1400" spc="-10" dirty="0">
                <a:solidFill>
                  <a:schemeClr val="tx1">
                    <a:lumMod val="65000"/>
                    <a:lumOff val="35000"/>
                  </a:schemeClr>
                </a:solidFill>
              </a:rPr>
              <a:t>25,6</a:t>
            </a:r>
            <a:r>
              <a:rPr lang="en-GB" sz="1400" b="1" spc="-10" dirty="0">
                <a:solidFill>
                  <a:schemeClr val="tx1">
                    <a:lumMod val="65000"/>
                    <a:lumOff val="35000"/>
                  </a:schemeClr>
                </a:solidFill>
              </a:rPr>
              <a:t> </a:t>
            </a:r>
            <a:r>
              <a:rPr lang="en-GB" sz="1400" spc="-10" dirty="0" err="1" smtClean="0">
                <a:solidFill>
                  <a:schemeClr val="tx1">
                    <a:lumMod val="65000"/>
                    <a:lumOff val="35000"/>
                  </a:schemeClr>
                </a:solidFill>
              </a:rPr>
              <a:t>mld</a:t>
            </a:r>
            <a:r>
              <a:rPr lang="en-GB" sz="1400" spc="-10" dirty="0" smtClean="0">
                <a:solidFill>
                  <a:schemeClr val="tx1">
                    <a:lumMod val="65000"/>
                    <a:lumOff val="35000"/>
                  </a:schemeClr>
                </a:solidFill>
              </a:rPr>
              <a:t> €)</a:t>
            </a:r>
          </a:p>
          <a:p>
            <a:pPr marL="173038" indent="-173038">
              <a:spcAft>
                <a:spcPts val="400"/>
              </a:spcAft>
            </a:pPr>
            <a:r>
              <a:rPr lang="en-GB" sz="1400" dirty="0" smtClean="0">
                <a:solidFill>
                  <a:schemeClr val="tx1">
                    <a:lumMod val="75000"/>
                    <a:lumOff val="25000"/>
                  </a:schemeClr>
                </a:solidFill>
              </a:rPr>
              <a:t>Le </a:t>
            </a:r>
            <a:r>
              <a:rPr lang="en-GB" sz="1400" dirty="0" err="1" smtClean="0">
                <a:solidFill>
                  <a:schemeClr val="tx1">
                    <a:lumMod val="75000"/>
                    <a:lumOff val="25000"/>
                  </a:schemeClr>
                </a:solidFill>
              </a:rPr>
              <a:t>aziende</a:t>
            </a:r>
            <a:r>
              <a:rPr lang="en-GB" sz="1400" dirty="0" smtClean="0">
                <a:solidFill>
                  <a:schemeClr val="tx1">
                    <a:lumMod val="75000"/>
                    <a:lumOff val="25000"/>
                  </a:schemeClr>
                </a:solidFill>
              </a:rPr>
              <a:t> </a:t>
            </a:r>
            <a:r>
              <a:rPr lang="en-GB" sz="1400" dirty="0" err="1" smtClean="0">
                <a:solidFill>
                  <a:schemeClr val="tx1">
                    <a:lumMod val="75000"/>
                    <a:lumOff val="25000"/>
                  </a:schemeClr>
                </a:solidFill>
              </a:rPr>
              <a:t>formano</a:t>
            </a:r>
            <a:r>
              <a:rPr lang="en-GB" sz="1400" dirty="0" smtClean="0">
                <a:solidFill>
                  <a:schemeClr val="tx1">
                    <a:lumMod val="75000"/>
                    <a:lumOff val="25000"/>
                  </a:schemeClr>
                </a:solidFill>
              </a:rPr>
              <a:t> </a:t>
            </a:r>
            <a:r>
              <a:rPr lang="en-GB" sz="1400" dirty="0" err="1" smtClean="0">
                <a:solidFill>
                  <a:schemeClr val="tx1">
                    <a:lumMod val="75000"/>
                    <a:lumOff val="25000"/>
                  </a:schemeClr>
                </a:solidFill>
              </a:rPr>
              <a:t>più</a:t>
            </a:r>
            <a:r>
              <a:rPr lang="en-GB" sz="1400" dirty="0" smtClean="0">
                <a:solidFill>
                  <a:schemeClr val="tx1">
                    <a:lumMod val="75000"/>
                    <a:lumOff val="25000"/>
                  </a:schemeClr>
                </a:solidFill>
              </a:rPr>
              <a:t> di </a:t>
            </a:r>
            <a:r>
              <a:rPr lang="en-GB" sz="1400" b="1" dirty="0">
                <a:solidFill>
                  <a:schemeClr val="tx1">
                    <a:lumMod val="65000"/>
                    <a:lumOff val="35000"/>
                  </a:schemeClr>
                </a:solidFill>
              </a:rPr>
              <a:t>500.000</a:t>
            </a:r>
            <a:r>
              <a:rPr lang="en-GB" sz="1400" dirty="0">
                <a:solidFill>
                  <a:schemeClr val="tx1">
                    <a:lumMod val="75000"/>
                    <a:lumOff val="25000"/>
                  </a:schemeClr>
                </a:solidFill>
              </a:rPr>
              <a:t> </a:t>
            </a:r>
            <a:r>
              <a:rPr lang="en-GB" sz="1400" dirty="0" err="1" smtClean="0">
                <a:solidFill>
                  <a:schemeClr val="tx1">
                    <a:lumMod val="75000"/>
                    <a:lumOff val="25000"/>
                  </a:schemeClr>
                </a:solidFill>
              </a:rPr>
              <a:t>nuovi</a:t>
            </a:r>
            <a:r>
              <a:rPr lang="en-GB" sz="1400" dirty="0" smtClean="0">
                <a:solidFill>
                  <a:schemeClr val="tx1">
                    <a:lumMod val="75000"/>
                    <a:lumOff val="25000"/>
                  </a:schemeClr>
                </a:solidFill>
              </a:rPr>
              <a:t> </a:t>
            </a:r>
            <a:r>
              <a:rPr lang="en-GB" sz="1400" dirty="0" err="1" smtClean="0">
                <a:solidFill>
                  <a:schemeClr val="tx1">
                    <a:lumMod val="75000"/>
                    <a:lumOff val="25000"/>
                  </a:schemeClr>
                </a:solidFill>
              </a:rPr>
              <a:t>apprendisti</a:t>
            </a:r>
            <a:r>
              <a:rPr lang="en-GB" sz="1400" dirty="0" smtClean="0">
                <a:solidFill>
                  <a:schemeClr val="tx1">
                    <a:lumMod val="75000"/>
                    <a:lumOff val="25000"/>
                  </a:schemeClr>
                </a:solidFill>
              </a:rPr>
              <a:t> </a:t>
            </a:r>
            <a:r>
              <a:rPr lang="en-GB" sz="1400" dirty="0" err="1" smtClean="0">
                <a:solidFill>
                  <a:schemeClr val="tx1">
                    <a:lumMod val="75000"/>
                    <a:lumOff val="25000"/>
                  </a:schemeClr>
                </a:solidFill>
              </a:rPr>
              <a:t>ogni</a:t>
            </a:r>
            <a:r>
              <a:rPr lang="en-GB" sz="1400" dirty="0" smtClean="0">
                <a:solidFill>
                  <a:schemeClr val="tx1">
                    <a:lumMod val="75000"/>
                    <a:lumOff val="25000"/>
                  </a:schemeClr>
                </a:solidFill>
              </a:rPr>
              <a:t> anno; </a:t>
            </a:r>
            <a:r>
              <a:rPr lang="en-GB" sz="1400" err="1" smtClean="0">
                <a:solidFill>
                  <a:schemeClr val="tx1">
                    <a:lumMod val="75000"/>
                    <a:lumOff val="25000"/>
                  </a:schemeClr>
                </a:solidFill>
              </a:rPr>
              <a:t>il</a:t>
            </a:r>
            <a:r>
              <a:rPr lang="en-GB" sz="1400" smtClean="0">
                <a:solidFill>
                  <a:schemeClr val="tx1">
                    <a:lumMod val="75000"/>
                    <a:lumOff val="25000"/>
                  </a:schemeClr>
                </a:solidFill>
              </a:rPr>
              <a:t> </a:t>
            </a:r>
            <a:r>
              <a:rPr lang="en-GB" sz="1400" b="1">
                <a:solidFill>
                  <a:schemeClr val="tx1">
                    <a:lumMod val="65000"/>
                    <a:lumOff val="35000"/>
                  </a:schemeClr>
                </a:solidFill>
              </a:rPr>
              <a:t>74 </a:t>
            </a:r>
            <a:r>
              <a:rPr lang="en-GB" sz="1400" b="1" dirty="0">
                <a:solidFill>
                  <a:schemeClr val="tx1">
                    <a:lumMod val="65000"/>
                    <a:lumOff val="35000"/>
                  </a:schemeClr>
                </a:solidFill>
              </a:rPr>
              <a:t>%</a:t>
            </a:r>
            <a:r>
              <a:rPr lang="en-GB" sz="1400" dirty="0" smtClean="0">
                <a:solidFill>
                  <a:schemeClr val="tx1">
                    <a:lumMod val="75000"/>
                    <a:lumOff val="25000"/>
                  </a:schemeClr>
                </a:solidFill>
              </a:rPr>
              <a:t> </a:t>
            </a:r>
            <a:r>
              <a:rPr lang="en-GB" sz="1400" dirty="0" err="1" smtClean="0">
                <a:solidFill>
                  <a:schemeClr val="tx1">
                    <a:lumMod val="75000"/>
                    <a:lumOff val="25000"/>
                  </a:schemeClr>
                </a:solidFill>
              </a:rPr>
              <a:t>viene</a:t>
            </a:r>
            <a:r>
              <a:rPr lang="en-GB" sz="1400" dirty="0" smtClean="0">
                <a:solidFill>
                  <a:schemeClr val="tx1">
                    <a:lumMod val="75000"/>
                    <a:lumOff val="25000"/>
                  </a:schemeClr>
                </a:solidFill>
              </a:rPr>
              <a:t> poi </a:t>
            </a:r>
            <a:r>
              <a:rPr lang="en-GB" sz="1400" dirty="0" err="1" smtClean="0">
                <a:solidFill>
                  <a:schemeClr val="tx1">
                    <a:lumMod val="75000"/>
                    <a:lumOff val="25000"/>
                  </a:schemeClr>
                </a:solidFill>
              </a:rPr>
              <a:t>assunto</a:t>
            </a:r>
            <a:r>
              <a:rPr lang="en-GB" sz="1400" dirty="0" smtClean="0">
                <a:solidFill>
                  <a:schemeClr val="tx1">
                    <a:lumMod val="75000"/>
                    <a:lumOff val="25000"/>
                  </a:schemeClr>
                </a:solidFill>
              </a:rPr>
              <a:t> con </a:t>
            </a:r>
            <a:r>
              <a:rPr lang="en-GB" sz="1400" dirty="0" err="1" smtClean="0">
                <a:solidFill>
                  <a:schemeClr val="tx1">
                    <a:lumMod val="75000"/>
                    <a:lumOff val="25000"/>
                  </a:schemeClr>
                </a:solidFill>
              </a:rPr>
              <a:t>contratti</a:t>
            </a:r>
            <a:r>
              <a:rPr lang="en-GB" sz="1400" dirty="0" smtClean="0">
                <a:solidFill>
                  <a:schemeClr val="tx1">
                    <a:lumMod val="75000"/>
                    <a:lumOff val="25000"/>
                  </a:schemeClr>
                </a:solidFill>
              </a:rPr>
              <a:t> di </a:t>
            </a:r>
            <a:r>
              <a:rPr lang="en-GB" sz="1400" dirty="0" err="1" smtClean="0">
                <a:solidFill>
                  <a:schemeClr val="tx1">
                    <a:lumMod val="75000"/>
                    <a:lumOff val="25000"/>
                  </a:schemeClr>
                </a:solidFill>
              </a:rPr>
              <a:t>lavoro</a:t>
            </a:r>
            <a:r>
              <a:rPr lang="en-GB" sz="1400" dirty="0" smtClean="0">
                <a:solidFill>
                  <a:schemeClr val="tx1">
                    <a:lumMod val="75000"/>
                    <a:lumOff val="25000"/>
                  </a:schemeClr>
                </a:solidFill>
              </a:rPr>
              <a:t> a tempo </a:t>
            </a:r>
            <a:r>
              <a:rPr lang="en-GB" sz="1400" dirty="0" err="1" smtClean="0">
                <a:solidFill>
                  <a:schemeClr val="tx1">
                    <a:lumMod val="75000"/>
                    <a:lumOff val="25000"/>
                  </a:schemeClr>
                </a:solidFill>
              </a:rPr>
              <a:t>determinato</a:t>
            </a:r>
            <a:r>
              <a:rPr lang="en-GB" sz="1400" dirty="0" smtClean="0">
                <a:solidFill>
                  <a:schemeClr val="tx1">
                    <a:lumMod val="75000"/>
                    <a:lumOff val="25000"/>
                  </a:schemeClr>
                </a:solidFill>
              </a:rPr>
              <a:t> o </a:t>
            </a:r>
            <a:r>
              <a:rPr lang="en-GB" sz="1400" dirty="0" err="1" smtClean="0">
                <a:solidFill>
                  <a:schemeClr val="tx1">
                    <a:lumMod val="75000"/>
                    <a:lumOff val="25000"/>
                  </a:schemeClr>
                </a:solidFill>
              </a:rPr>
              <a:t>indeterminato</a:t>
            </a:r>
            <a:endParaRPr lang="en-GB" sz="1400" dirty="0">
              <a:solidFill>
                <a:schemeClr val="tx1">
                  <a:lumMod val="75000"/>
                  <a:lumOff val="25000"/>
                </a:schemeClr>
              </a:solidFill>
            </a:endParaRPr>
          </a:p>
          <a:p>
            <a:pPr marL="173038" indent="-173038">
              <a:spcAft>
                <a:spcPts val="400"/>
              </a:spcAft>
            </a:pPr>
            <a:r>
              <a:rPr lang="en-GB" sz="1400" dirty="0" err="1" smtClean="0">
                <a:solidFill>
                  <a:schemeClr val="tx1">
                    <a:lumMod val="75000"/>
                    <a:lumOff val="25000"/>
                  </a:schemeClr>
                </a:solidFill>
              </a:rPr>
              <a:t>Investono</a:t>
            </a:r>
            <a:r>
              <a:rPr lang="en-GB" sz="1400" dirty="0" smtClean="0">
                <a:solidFill>
                  <a:schemeClr val="tx1">
                    <a:lumMod val="75000"/>
                    <a:lumOff val="25000"/>
                  </a:schemeClr>
                </a:solidFill>
              </a:rPr>
              <a:t> circa </a:t>
            </a:r>
            <a:r>
              <a:rPr lang="en-GB" sz="1400" b="1" dirty="0">
                <a:solidFill>
                  <a:schemeClr val="tx1">
                    <a:lumMod val="65000"/>
                    <a:lumOff val="35000"/>
                  </a:schemeClr>
                </a:solidFill>
              </a:rPr>
              <a:t>18.000 € </a:t>
            </a:r>
            <a:r>
              <a:rPr lang="en-GB" sz="1400" b="1" dirty="0" err="1">
                <a:solidFill>
                  <a:schemeClr val="tx1">
                    <a:lumMod val="65000"/>
                    <a:lumOff val="35000"/>
                  </a:schemeClr>
                </a:solidFill>
              </a:rPr>
              <a:t>all’anno</a:t>
            </a:r>
            <a:r>
              <a:rPr lang="en-GB" sz="1400" b="1" dirty="0">
                <a:solidFill>
                  <a:schemeClr val="tx1">
                    <a:lumMod val="65000"/>
                    <a:lumOff val="35000"/>
                  </a:schemeClr>
                </a:solidFill>
              </a:rPr>
              <a:t> per </a:t>
            </a:r>
            <a:r>
              <a:rPr lang="en-GB" sz="1400" b="1" dirty="0" err="1">
                <a:solidFill>
                  <a:schemeClr val="tx1">
                    <a:lumMod val="65000"/>
                    <a:lumOff val="35000"/>
                  </a:schemeClr>
                </a:solidFill>
              </a:rPr>
              <a:t>ogni</a:t>
            </a:r>
            <a:r>
              <a:rPr lang="en-GB" sz="1400" b="1" dirty="0">
                <a:solidFill>
                  <a:schemeClr val="tx1">
                    <a:lumMod val="65000"/>
                    <a:lumOff val="35000"/>
                  </a:schemeClr>
                </a:solidFill>
              </a:rPr>
              <a:t> </a:t>
            </a:r>
            <a:r>
              <a:rPr lang="en-GB" sz="1400" b="1" dirty="0" err="1">
                <a:solidFill>
                  <a:schemeClr val="tx1">
                    <a:lumMod val="65000"/>
                    <a:lumOff val="35000"/>
                  </a:schemeClr>
                </a:solidFill>
              </a:rPr>
              <a:t>apprendista</a:t>
            </a:r>
            <a:r>
              <a:rPr lang="en-GB" sz="1400" b="1" dirty="0">
                <a:solidFill>
                  <a:schemeClr val="tx1">
                    <a:lumMod val="65000"/>
                    <a:lumOff val="35000"/>
                  </a:schemeClr>
                </a:solidFill>
              </a:rPr>
              <a:t> </a:t>
            </a:r>
            <a:r>
              <a:rPr lang="en-GB" sz="1400" dirty="0" smtClean="0">
                <a:solidFill>
                  <a:schemeClr val="tx1">
                    <a:lumMod val="75000"/>
                    <a:lumOff val="25000"/>
                  </a:schemeClr>
                </a:solidFill>
              </a:rPr>
              <a:t>(</a:t>
            </a:r>
            <a:r>
              <a:rPr lang="en-GB" sz="1400" dirty="0" err="1" smtClean="0">
                <a:solidFill>
                  <a:schemeClr val="tx1">
                    <a:lumMod val="75000"/>
                    <a:lumOff val="25000"/>
                  </a:schemeClr>
                </a:solidFill>
              </a:rPr>
              <a:t>dei</a:t>
            </a:r>
            <a:r>
              <a:rPr lang="en-GB" sz="1400" dirty="0" smtClean="0">
                <a:solidFill>
                  <a:schemeClr val="tx1">
                    <a:lumMod val="75000"/>
                    <a:lumOff val="25000"/>
                  </a:schemeClr>
                </a:solidFill>
              </a:rPr>
              <a:t> </a:t>
            </a:r>
            <a:r>
              <a:rPr lang="en-GB" sz="1400" dirty="0" err="1" smtClean="0">
                <a:solidFill>
                  <a:schemeClr val="tx1">
                    <a:lumMod val="75000"/>
                    <a:lumOff val="25000"/>
                  </a:schemeClr>
                </a:solidFill>
              </a:rPr>
              <a:t>quali</a:t>
            </a:r>
            <a:r>
              <a:rPr lang="en-GB" sz="1400" dirty="0" smtClean="0">
                <a:solidFill>
                  <a:schemeClr val="tx1">
                    <a:lumMod val="75000"/>
                    <a:lumOff val="25000"/>
                  </a:schemeClr>
                </a:solidFill>
              </a:rPr>
              <a:t> </a:t>
            </a:r>
            <a:r>
              <a:rPr lang="en-GB" sz="1400" err="1" smtClean="0">
                <a:solidFill>
                  <a:schemeClr val="tx1">
                    <a:lumMod val="75000"/>
                    <a:lumOff val="25000"/>
                  </a:schemeClr>
                </a:solidFill>
              </a:rPr>
              <a:t>il</a:t>
            </a:r>
            <a:r>
              <a:rPr lang="en-GB" sz="1400" smtClean="0">
                <a:solidFill>
                  <a:schemeClr val="tx1">
                    <a:lumMod val="75000"/>
                    <a:lumOff val="25000"/>
                  </a:schemeClr>
                </a:solidFill>
              </a:rPr>
              <a:t> 62 </a:t>
            </a:r>
            <a:r>
              <a:rPr lang="en-GB" sz="1400" dirty="0" smtClean="0">
                <a:solidFill>
                  <a:schemeClr val="tx1">
                    <a:lumMod val="75000"/>
                    <a:lumOff val="25000"/>
                  </a:schemeClr>
                </a:solidFill>
              </a:rPr>
              <a:t>% per la </a:t>
            </a:r>
            <a:r>
              <a:rPr lang="en-GB" sz="1400" dirty="0" err="1" smtClean="0">
                <a:solidFill>
                  <a:schemeClr val="tx1">
                    <a:lumMod val="75000"/>
                    <a:lumOff val="25000"/>
                  </a:schemeClr>
                </a:solidFill>
              </a:rPr>
              <a:t>retribuzione</a:t>
            </a:r>
            <a:r>
              <a:rPr lang="en-GB" sz="1400" dirty="0" smtClean="0">
                <a:solidFill>
                  <a:schemeClr val="tx1">
                    <a:lumMod val="75000"/>
                    <a:lumOff val="25000"/>
                  </a:schemeClr>
                </a:solidFill>
              </a:rPr>
              <a:t> </a:t>
            </a:r>
            <a:r>
              <a:rPr lang="en-GB" sz="1400" dirty="0" err="1" smtClean="0">
                <a:solidFill>
                  <a:schemeClr val="tx1">
                    <a:lumMod val="75000"/>
                    <a:lumOff val="25000"/>
                  </a:schemeClr>
                </a:solidFill>
              </a:rPr>
              <a:t>degli</a:t>
            </a:r>
            <a:r>
              <a:rPr lang="en-GB" sz="1400" dirty="0" smtClean="0">
                <a:solidFill>
                  <a:schemeClr val="tx1">
                    <a:lumMod val="75000"/>
                    <a:lumOff val="25000"/>
                  </a:schemeClr>
                </a:solidFill>
              </a:rPr>
              <a:t> </a:t>
            </a:r>
            <a:r>
              <a:rPr lang="en-GB" sz="1400" dirty="0" err="1" smtClean="0">
                <a:solidFill>
                  <a:schemeClr val="tx1">
                    <a:lumMod val="75000"/>
                    <a:lumOff val="25000"/>
                  </a:schemeClr>
                </a:solidFill>
              </a:rPr>
              <a:t>apprendisti</a:t>
            </a:r>
            <a:r>
              <a:rPr lang="en-GB" sz="1400" dirty="0" smtClean="0">
                <a:solidFill>
                  <a:schemeClr val="tx1">
                    <a:lumMod val="75000"/>
                    <a:lumOff val="25000"/>
                  </a:schemeClr>
                </a:solidFill>
              </a:rPr>
              <a:t>)</a:t>
            </a:r>
            <a:endParaRPr lang="en-GB" sz="1400" dirty="0">
              <a:solidFill>
                <a:schemeClr val="tx1">
                  <a:lumMod val="75000"/>
                  <a:lumOff val="25000"/>
                </a:schemeClr>
              </a:solidFill>
            </a:endParaRPr>
          </a:p>
          <a:p>
            <a:pPr marL="173038" indent="-173038">
              <a:spcAft>
                <a:spcPts val="400"/>
              </a:spcAft>
            </a:pPr>
            <a:r>
              <a:rPr lang="en-GB" sz="1400" dirty="0" smtClean="0">
                <a:solidFill>
                  <a:schemeClr val="tx1">
                    <a:lumMod val="75000"/>
                    <a:lumOff val="25000"/>
                  </a:schemeClr>
                </a:solidFill>
              </a:rPr>
              <a:t>Il</a:t>
            </a:r>
            <a:r>
              <a:rPr lang="en-GB" sz="1400" b="1" dirty="0" smtClean="0">
                <a:solidFill>
                  <a:schemeClr val="tx1">
                    <a:lumMod val="75000"/>
                    <a:lumOff val="25000"/>
                  </a:schemeClr>
                </a:solidFill>
              </a:rPr>
              <a:t> 70 % </a:t>
            </a:r>
            <a:r>
              <a:rPr lang="en-GB" sz="1400" dirty="0" err="1" smtClean="0">
                <a:solidFill>
                  <a:schemeClr val="tx1">
                    <a:lumMod val="75000"/>
                    <a:lumOff val="25000"/>
                  </a:schemeClr>
                </a:solidFill>
              </a:rPr>
              <a:t>delle</a:t>
            </a:r>
            <a:r>
              <a:rPr lang="en-GB" sz="1400" dirty="0" smtClean="0">
                <a:solidFill>
                  <a:schemeClr val="tx1">
                    <a:lumMod val="75000"/>
                    <a:lumOff val="25000"/>
                  </a:schemeClr>
                </a:solidFill>
              </a:rPr>
              <a:t> </a:t>
            </a:r>
            <a:r>
              <a:rPr lang="en-GB" sz="1400" dirty="0" err="1" smtClean="0">
                <a:solidFill>
                  <a:schemeClr val="tx1">
                    <a:lumMod val="75000"/>
                    <a:lumOff val="25000"/>
                  </a:schemeClr>
                </a:solidFill>
              </a:rPr>
              <a:t>risorse</a:t>
            </a:r>
            <a:r>
              <a:rPr lang="en-GB" sz="1400" dirty="0" smtClean="0">
                <a:solidFill>
                  <a:schemeClr val="tx1">
                    <a:lumMod val="75000"/>
                    <a:lumOff val="25000"/>
                  </a:schemeClr>
                </a:solidFill>
              </a:rPr>
              <a:t> </a:t>
            </a:r>
            <a:r>
              <a:rPr lang="en-GB" sz="1400" dirty="0" err="1" smtClean="0">
                <a:solidFill>
                  <a:schemeClr val="tx1">
                    <a:lumMod val="75000"/>
                    <a:lumOff val="25000"/>
                  </a:schemeClr>
                </a:solidFill>
              </a:rPr>
              <a:t>investite</a:t>
            </a:r>
            <a:r>
              <a:rPr lang="en-GB" sz="1400" dirty="0" smtClean="0">
                <a:solidFill>
                  <a:schemeClr val="tx1">
                    <a:lumMod val="75000"/>
                    <a:lumOff val="25000"/>
                  </a:schemeClr>
                </a:solidFill>
              </a:rPr>
              <a:t> </a:t>
            </a:r>
            <a:r>
              <a:rPr lang="en-GB" sz="1400" dirty="0" err="1" smtClean="0">
                <a:solidFill>
                  <a:schemeClr val="tx1">
                    <a:lumMod val="75000"/>
                    <a:lumOff val="25000"/>
                  </a:schemeClr>
                </a:solidFill>
              </a:rPr>
              <a:t>si</a:t>
            </a:r>
            <a:r>
              <a:rPr lang="en-GB" sz="1400" dirty="0" smtClean="0">
                <a:solidFill>
                  <a:schemeClr val="tx1">
                    <a:lumMod val="75000"/>
                    <a:lumOff val="25000"/>
                  </a:schemeClr>
                </a:solidFill>
              </a:rPr>
              <a:t> </a:t>
            </a:r>
            <a:r>
              <a:rPr lang="en-GB" sz="1400" dirty="0" err="1" smtClean="0">
                <a:solidFill>
                  <a:schemeClr val="tx1">
                    <a:lumMod val="75000"/>
                    <a:lumOff val="25000"/>
                  </a:schemeClr>
                </a:solidFill>
              </a:rPr>
              <a:t>ammortizza</a:t>
            </a:r>
            <a:r>
              <a:rPr lang="en-GB" sz="1400" dirty="0" smtClean="0">
                <a:solidFill>
                  <a:schemeClr val="tx1">
                    <a:lumMod val="75000"/>
                    <a:lumOff val="25000"/>
                  </a:schemeClr>
                </a:solidFill>
              </a:rPr>
              <a:t> grazie </a:t>
            </a:r>
            <a:r>
              <a:rPr lang="en-GB" sz="1400" dirty="0" err="1" smtClean="0">
                <a:solidFill>
                  <a:schemeClr val="tx1">
                    <a:lumMod val="75000"/>
                    <a:lumOff val="25000"/>
                  </a:schemeClr>
                </a:solidFill>
              </a:rPr>
              <a:t>ai</a:t>
            </a:r>
            <a:r>
              <a:rPr lang="en-GB" sz="1400" dirty="0" smtClean="0">
                <a:solidFill>
                  <a:schemeClr val="tx1">
                    <a:lumMod val="75000"/>
                    <a:lumOff val="25000"/>
                  </a:schemeClr>
                </a:solidFill>
              </a:rPr>
              <a:t> </a:t>
            </a:r>
            <a:r>
              <a:rPr lang="en-GB" sz="1400" dirty="0" err="1" smtClean="0">
                <a:solidFill>
                  <a:schemeClr val="tx1">
                    <a:lumMod val="75000"/>
                    <a:lumOff val="25000"/>
                  </a:schemeClr>
                </a:solidFill>
              </a:rPr>
              <a:t>contributi</a:t>
            </a:r>
            <a:r>
              <a:rPr lang="en-GB" sz="1400" dirty="0" smtClean="0">
                <a:solidFill>
                  <a:schemeClr val="tx1">
                    <a:lumMod val="75000"/>
                    <a:lumOff val="25000"/>
                  </a:schemeClr>
                </a:solidFill>
              </a:rPr>
              <a:t> </a:t>
            </a:r>
            <a:r>
              <a:rPr lang="en-GB" sz="1400" dirty="0" err="1" smtClean="0">
                <a:solidFill>
                  <a:schemeClr val="tx1">
                    <a:lumMod val="75000"/>
                    <a:lumOff val="25000"/>
                  </a:schemeClr>
                </a:solidFill>
              </a:rPr>
              <a:t>produttivi</a:t>
            </a:r>
            <a:r>
              <a:rPr lang="en-GB" sz="1400" dirty="0" smtClean="0">
                <a:solidFill>
                  <a:schemeClr val="tx1">
                    <a:lumMod val="75000"/>
                    <a:lumOff val="25000"/>
                  </a:schemeClr>
                </a:solidFill>
              </a:rPr>
              <a:t> </a:t>
            </a:r>
            <a:r>
              <a:rPr lang="en-GB" sz="1400" dirty="0" err="1" smtClean="0">
                <a:solidFill>
                  <a:schemeClr val="tx1">
                    <a:lumMod val="75000"/>
                    <a:lumOff val="25000"/>
                  </a:schemeClr>
                </a:solidFill>
              </a:rPr>
              <a:t>degli</a:t>
            </a:r>
            <a:r>
              <a:rPr lang="en-GB" sz="1400" dirty="0" smtClean="0">
                <a:solidFill>
                  <a:schemeClr val="tx1">
                    <a:lumMod val="75000"/>
                    <a:lumOff val="25000"/>
                  </a:schemeClr>
                </a:solidFill>
              </a:rPr>
              <a:t> </a:t>
            </a:r>
            <a:r>
              <a:rPr lang="en-GB" sz="1400" dirty="0" err="1" smtClean="0">
                <a:solidFill>
                  <a:schemeClr val="tx1">
                    <a:lumMod val="75000"/>
                    <a:lumOff val="25000"/>
                  </a:schemeClr>
                </a:solidFill>
              </a:rPr>
              <a:t>apprendisti</a:t>
            </a:r>
            <a:r>
              <a:rPr lang="en-GB" sz="1400" dirty="0" smtClean="0">
                <a:solidFill>
                  <a:schemeClr val="tx1">
                    <a:lumMod val="75000"/>
                    <a:lumOff val="25000"/>
                  </a:schemeClr>
                </a:solidFill>
              </a:rPr>
              <a:t> </a:t>
            </a:r>
            <a:r>
              <a:rPr lang="en-GB" sz="1400" dirty="0" err="1" smtClean="0">
                <a:solidFill>
                  <a:schemeClr val="tx1">
                    <a:lumMod val="75000"/>
                    <a:lumOff val="25000"/>
                  </a:schemeClr>
                </a:solidFill>
              </a:rPr>
              <a:t>durante</a:t>
            </a:r>
            <a:r>
              <a:rPr lang="en-GB" sz="1400" dirty="0" smtClean="0">
                <a:solidFill>
                  <a:schemeClr val="tx1">
                    <a:lumMod val="75000"/>
                    <a:lumOff val="25000"/>
                  </a:schemeClr>
                </a:solidFill>
              </a:rPr>
              <a:t> la </a:t>
            </a:r>
            <a:r>
              <a:rPr lang="en-GB" sz="1400" dirty="0" err="1" smtClean="0">
                <a:solidFill>
                  <a:schemeClr val="tx1">
                    <a:lumMod val="75000"/>
                    <a:lumOff val="25000"/>
                  </a:schemeClr>
                </a:solidFill>
              </a:rPr>
              <a:t>formazione</a:t>
            </a:r>
            <a:r>
              <a:rPr lang="en-GB" sz="1400" dirty="0" smtClean="0">
                <a:solidFill>
                  <a:schemeClr val="tx1">
                    <a:lumMod val="75000"/>
                    <a:lumOff val="25000"/>
                  </a:schemeClr>
                </a:solidFill>
              </a:rPr>
              <a:t> </a:t>
            </a:r>
            <a:endParaRPr lang="en-GB" sz="1400" dirty="0">
              <a:solidFill>
                <a:schemeClr val="tx1">
                  <a:lumMod val="75000"/>
                  <a:lumOff val="25000"/>
                </a:schemeClr>
              </a:solidFill>
            </a:endParaRPr>
          </a:p>
        </p:txBody>
      </p:sp>
      <p:sp>
        <p:nvSpPr>
          <p:cNvPr id="23" name="Inhaltsplatzhalter 4"/>
          <p:cNvSpPr txBox="1">
            <a:spLocks/>
          </p:cNvSpPr>
          <p:nvPr/>
        </p:nvSpPr>
        <p:spPr>
          <a:xfrm>
            <a:off x="4577051" y="1814372"/>
            <a:ext cx="4329767" cy="2572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173038" indent="-173038">
              <a:spcAft>
                <a:spcPts val="600"/>
              </a:spcAft>
            </a:pPr>
            <a:r>
              <a:rPr lang="en-GB" sz="1400" b="1" dirty="0" err="1" smtClean="0">
                <a:solidFill>
                  <a:schemeClr val="tx1">
                    <a:lumMod val="65000"/>
                    <a:lumOff val="35000"/>
                  </a:schemeClr>
                </a:solidFill>
              </a:rPr>
              <a:t>Condivide</a:t>
            </a:r>
            <a:r>
              <a:rPr lang="en-GB" sz="1400" b="1" dirty="0" smtClean="0">
                <a:solidFill>
                  <a:schemeClr val="tx1">
                    <a:lumMod val="65000"/>
                    <a:lumOff val="35000"/>
                  </a:schemeClr>
                </a:solidFill>
              </a:rPr>
              <a:t> </a:t>
            </a:r>
            <a:r>
              <a:rPr lang="en-GB" sz="1400" b="1" dirty="0" err="1" smtClean="0">
                <a:solidFill>
                  <a:schemeClr val="tx1">
                    <a:lumMod val="65000"/>
                    <a:lumOff val="35000"/>
                  </a:schemeClr>
                </a:solidFill>
              </a:rPr>
              <a:t>i</a:t>
            </a:r>
            <a:r>
              <a:rPr lang="en-GB" sz="1400" b="1" dirty="0" smtClean="0">
                <a:solidFill>
                  <a:schemeClr val="tx1">
                    <a:lumMod val="65000"/>
                    <a:lumOff val="35000"/>
                  </a:schemeClr>
                </a:solidFill>
              </a:rPr>
              <a:t> </a:t>
            </a:r>
            <a:r>
              <a:rPr lang="en-GB" sz="1400" b="1" dirty="0" err="1" smtClean="0">
                <a:solidFill>
                  <a:schemeClr val="tx1">
                    <a:lumMod val="65000"/>
                    <a:lumOff val="35000"/>
                  </a:schemeClr>
                </a:solidFill>
              </a:rPr>
              <a:t>costi</a:t>
            </a:r>
            <a:r>
              <a:rPr lang="en-GB" sz="1400" b="1" dirty="0" smtClean="0">
                <a:solidFill>
                  <a:schemeClr val="tx1">
                    <a:lumMod val="65000"/>
                    <a:lumOff val="35000"/>
                  </a:schemeClr>
                </a:solidFill>
              </a:rPr>
              <a:t> </a:t>
            </a:r>
            <a:r>
              <a:rPr lang="en-GB" sz="1400" dirty="0" smtClean="0">
                <a:solidFill>
                  <a:schemeClr val="tx1">
                    <a:lumMod val="65000"/>
                    <a:lumOff val="35000"/>
                  </a:schemeClr>
                </a:solidFill>
              </a:rPr>
              <a:t>del </a:t>
            </a:r>
            <a:r>
              <a:rPr lang="en-GB" sz="1400" dirty="0" err="1" smtClean="0">
                <a:solidFill>
                  <a:schemeClr val="tx1">
                    <a:lumMod val="65000"/>
                    <a:lumOff val="35000"/>
                  </a:schemeClr>
                </a:solidFill>
              </a:rPr>
              <a:t>sistema</a:t>
            </a:r>
            <a:r>
              <a:rPr lang="en-GB" sz="1400" dirty="0" smtClean="0">
                <a:solidFill>
                  <a:schemeClr val="tx1">
                    <a:lumMod val="65000"/>
                    <a:lumOff val="35000"/>
                  </a:schemeClr>
                </a:solidFill>
              </a:rPr>
              <a:t> di </a:t>
            </a:r>
            <a:r>
              <a:rPr lang="en-GB" sz="1400" dirty="0" err="1" smtClean="0">
                <a:solidFill>
                  <a:schemeClr val="tx1">
                    <a:lumMod val="65000"/>
                    <a:lumOff val="35000"/>
                  </a:schemeClr>
                </a:solidFill>
              </a:rPr>
              <a:t>istruzione</a:t>
            </a:r>
            <a:r>
              <a:rPr lang="en-GB" sz="1400" dirty="0" smtClean="0">
                <a:solidFill>
                  <a:schemeClr val="tx1">
                    <a:lumMod val="65000"/>
                    <a:lumOff val="35000"/>
                  </a:schemeClr>
                </a:solidFill>
              </a:rPr>
              <a:t> e </a:t>
            </a:r>
            <a:r>
              <a:rPr lang="en-GB" sz="1400" dirty="0" err="1" smtClean="0">
                <a:solidFill>
                  <a:schemeClr val="tx1">
                    <a:lumMod val="65000"/>
                    <a:lumOff val="35000"/>
                  </a:schemeClr>
                </a:solidFill>
              </a:rPr>
              <a:t>formazione</a:t>
            </a:r>
            <a:r>
              <a:rPr lang="en-GB" sz="1400" dirty="0" smtClean="0">
                <a:solidFill>
                  <a:schemeClr val="tx1">
                    <a:lumMod val="65000"/>
                    <a:lumOff val="35000"/>
                  </a:schemeClr>
                </a:solidFill>
              </a:rPr>
              <a:t> </a:t>
            </a:r>
            <a:r>
              <a:rPr lang="en-GB" sz="1400" dirty="0" err="1" smtClean="0">
                <a:solidFill>
                  <a:schemeClr val="tx1">
                    <a:lumMod val="65000"/>
                    <a:lumOff val="35000"/>
                  </a:schemeClr>
                </a:solidFill>
              </a:rPr>
              <a:t>professionale</a:t>
            </a:r>
            <a:r>
              <a:rPr lang="en-GB" sz="1400" b="1" dirty="0" smtClean="0">
                <a:solidFill>
                  <a:schemeClr val="tx1">
                    <a:lumMod val="65000"/>
                    <a:lumOff val="35000"/>
                  </a:schemeClr>
                </a:solidFill>
              </a:rPr>
              <a:t> con le </a:t>
            </a:r>
            <a:r>
              <a:rPr lang="en-GB" sz="1400" b="1" dirty="0" err="1" smtClean="0">
                <a:solidFill>
                  <a:schemeClr val="tx1">
                    <a:lumMod val="65000"/>
                    <a:lumOff val="35000"/>
                  </a:schemeClr>
                </a:solidFill>
              </a:rPr>
              <a:t>imprese</a:t>
            </a:r>
            <a:endParaRPr lang="en-GB" sz="1400" b="1" dirty="0">
              <a:solidFill>
                <a:schemeClr val="tx1">
                  <a:lumMod val="65000"/>
                  <a:lumOff val="35000"/>
                </a:schemeClr>
              </a:solidFill>
            </a:endParaRPr>
          </a:p>
          <a:p>
            <a:pPr marL="173038" indent="-173038"/>
            <a:r>
              <a:rPr lang="en-GB" sz="1400" b="1" dirty="0" err="1" smtClean="0">
                <a:solidFill>
                  <a:schemeClr val="tx1">
                    <a:lumMod val="65000"/>
                    <a:lumOff val="35000"/>
                  </a:schemeClr>
                </a:solidFill>
              </a:rPr>
              <a:t>Spesa</a:t>
            </a:r>
            <a:r>
              <a:rPr lang="en-GB" sz="1400" b="1" dirty="0" smtClean="0">
                <a:solidFill>
                  <a:schemeClr val="tx1">
                    <a:lumMod val="65000"/>
                    <a:lumOff val="35000"/>
                  </a:schemeClr>
                </a:solidFill>
              </a:rPr>
              <a:t> </a:t>
            </a:r>
            <a:r>
              <a:rPr lang="en-GB" sz="1400" b="1" dirty="0" err="1" smtClean="0">
                <a:solidFill>
                  <a:schemeClr val="tx1">
                    <a:lumMod val="65000"/>
                    <a:lumOff val="35000"/>
                  </a:schemeClr>
                </a:solidFill>
              </a:rPr>
              <a:t>pubblica</a:t>
            </a:r>
            <a:r>
              <a:rPr lang="en-GB" sz="1400" b="1" dirty="0" smtClean="0">
                <a:solidFill>
                  <a:schemeClr val="tx1">
                    <a:lumMod val="65000"/>
                    <a:lumOff val="35000"/>
                  </a:schemeClr>
                </a:solidFill>
              </a:rPr>
              <a:t> </a:t>
            </a:r>
            <a:r>
              <a:rPr lang="en-GB" sz="1400" dirty="0" smtClean="0">
                <a:solidFill>
                  <a:schemeClr val="tx1">
                    <a:lumMod val="65000"/>
                    <a:lumOff val="35000"/>
                  </a:schemeClr>
                </a:solidFill>
              </a:rPr>
              <a:t>per la</a:t>
            </a:r>
            <a:r>
              <a:rPr lang="en-GB" sz="1400" b="1" dirty="0" smtClean="0">
                <a:solidFill>
                  <a:schemeClr val="tx1">
                    <a:lumMod val="65000"/>
                    <a:lumOff val="35000"/>
                  </a:schemeClr>
                </a:solidFill>
              </a:rPr>
              <a:t> </a:t>
            </a:r>
            <a:r>
              <a:rPr lang="en-GB" sz="1400" i="1" dirty="0" err="1" smtClean="0">
                <a:solidFill>
                  <a:schemeClr val="tx1">
                    <a:lumMod val="65000"/>
                    <a:lumOff val="35000"/>
                  </a:schemeClr>
                </a:solidFill>
              </a:rPr>
              <a:t>formazione</a:t>
            </a:r>
            <a:r>
              <a:rPr lang="en-GB" sz="1400" i="1" dirty="0" smtClean="0">
                <a:solidFill>
                  <a:schemeClr val="tx1">
                    <a:lumMod val="65000"/>
                    <a:lumOff val="35000"/>
                  </a:schemeClr>
                </a:solidFill>
              </a:rPr>
              <a:t> </a:t>
            </a:r>
            <a:r>
              <a:rPr lang="en-GB" sz="1400" i="1" dirty="0" err="1" smtClean="0">
                <a:solidFill>
                  <a:schemeClr val="tx1">
                    <a:lumMod val="65000"/>
                    <a:lumOff val="35000"/>
                  </a:schemeClr>
                </a:solidFill>
              </a:rPr>
              <a:t>professionale</a:t>
            </a:r>
            <a:r>
              <a:rPr lang="en-GB" sz="1400" i="1" dirty="0" smtClean="0">
                <a:solidFill>
                  <a:schemeClr val="tx1">
                    <a:lumMod val="65000"/>
                    <a:lumOff val="35000"/>
                  </a:schemeClr>
                </a:solidFill>
              </a:rPr>
              <a:t> </a:t>
            </a:r>
            <a:r>
              <a:rPr lang="en-GB" sz="1400" i="1" dirty="0" err="1" smtClean="0">
                <a:solidFill>
                  <a:schemeClr val="tx1">
                    <a:lumMod val="65000"/>
                    <a:lumOff val="35000"/>
                  </a:schemeClr>
                </a:solidFill>
              </a:rPr>
              <a:t>duale</a:t>
            </a:r>
            <a:r>
              <a:rPr lang="en-GB" sz="1400" i="1" dirty="0" smtClean="0">
                <a:solidFill>
                  <a:schemeClr val="tx1">
                    <a:lumMod val="65000"/>
                    <a:lumOff val="35000"/>
                  </a:schemeClr>
                </a:solidFill>
              </a:rPr>
              <a:t> </a:t>
            </a:r>
            <a:r>
              <a:rPr lang="en-GB" sz="1400" i="1" err="1" smtClean="0">
                <a:solidFill>
                  <a:schemeClr val="tx1">
                    <a:lumMod val="65000"/>
                    <a:lumOff val="35000"/>
                  </a:schemeClr>
                </a:solidFill>
              </a:rPr>
              <a:t>nel</a:t>
            </a:r>
            <a:r>
              <a:rPr lang="en-GB" sz="1400" i="1" smtClean="0">
                <a:solidFill>
                  <a:schemeClr val="tx1">
                    <a:lumMod val="65000"/>
                    <a:lumOff val="35000"/>
                  </a:schemeClr>
                </a:solidFill>
              </a:rPr>
              <a:t> 2018:</a:t>
            </a:r>
            <a:r>
              <a:rPr lang="en-GB" sz="1400" b="1" smtClean="0">
                <a:solidFill>
                  <a:schemeClr val="tx1">
                    <a:lumMod val="65000"/>
                    <a:lumOff val="35000"/>
                  </a:schemeClr>
                </a:solidFill>
              </a:rPr>
              <a:t> </a:t>
            </a:r>
            <a:r>
              <a:rPr lang="en-GB" sz="1400" b="1" dirty="0" smtClean="0">
                <a:solidFill>
                  <a:schemeClr val="tx1">
                    <a:lumMod val="65000"/>
                    <a:lumOff val="35000"/>
                  </a:schemeClr>
                </a:solidFill>
              </a:rPr>
              <a:t/>
            </a:r>
            <a:br>
              <a:rPr lang="en-GB" sz="1400" b="1" dirty="0" smtClean="0">
                <a:solidFill>
                  <a:schemeClr val="tx1">
                    <a:lumMod val="65000"/>
                    <a:lumOff val="35000"/>
                  </a:schemeClr>
                </a:solidFill>
              </a:rPr>
            </a:br>
            <a:r>
              <a:rPr lang="en-GB" sz="1400" b="1" dirty="0" smtClean="0">
                <a:solidFill>
                  <a:schemeClr val="tx1">
                    <a:lumMod val="65000"/>
                    <a:lumOff val="35000"/>
                  </a:schemeClr>
                </a:solidFill>
              </a:rPr>
              <a:t>ca</a:t>
            </a:r>
            <a:r>
              <a:rPr lang="en-GB" sz="1400" b="1" smtClean="0">
                <a:solidFill>
                  <a:schemeClr val="tx1">
                    <a:lumMod val="65000"/>
                    <a:lumOff val="35000"/>
                  </a:schemeClr>
                </a:solidFill>
              </a:rPr>
              <a:t>. 6,84 </a:t>
            </a:r>
            <a:r>
              <a:rPr lang="en-GB" sz="1400" b="1" dirty="0" err="1" smtClean="0">
                <a:solidFill>
                  <a:schemeClr val="tx1">
                    <a:lumMod val="65000"/>
                    <a:lumOff val="35000"/>
                  </a:schemeClr>
                </a:solidFill>
              </a:rPr>
              <a:t>mld</a:t>
            </a:r>
            <a:r>
              <a:rPr lang="en-GB" sz="1400" b="1" dirty="0" smtClean="0">
                <a:solidFill>
                  <a:schemeClr val="tx1">
                    <a:lumMod val="65000"/>
                    <a:lumOff val="35000"/>
                  </a:schemeClr>
                </a:solidFill>
              </a:rPr>
              <a:t> </a:t>
            </a:r>
            <a:r>
              <a:rPr lang="en-GB" sz="1400" b="1" dirty="0">
                <a:solidFill>
                  <a:schemeClr val="tx1">
                    <a:lumMod val="65000"/>
                    <a:lumOff val="35000"/>
                  </a:schemeClr>
                </a:solidFill>
              </a:rPr>
              <a:t>€</a:t>
            </a:r>
          </a:p>
          <a:p>
            <a:pPr marL="0" indent="0">
              <a:buNone/>
              <a:tabLst>
                <a:tab pos="358775" algn="l"/>
              </a:tabLst>
            </a:pPr>
            <a:r>
              <a:rPr lang="en-GB" sz="1400" dirty="0">
                <a:solidFill>
                  <a:schemeClr val="tx1">
                    <a:lumMod val="65000"/>
                    <a:lumOff val="35000"/>
                  </a:schemeClr>
                </a:solidFill>
              </a:rPr>
              <a:t>	</a:t>
            </a:r>
            <a:r>
              <a:rPr lang="en-GB" sz="1400" smtClean="0">
                <a:solidFill>
                  <a:schemeClr val="tx1">
                    <a:lumMod val="65000"/>
                    <a:lumOff val="35000"/>
                  </a:schemeClr>
                </a:solidFill>
              </a:rPr>
              <a:t>– 3,07</a:t>
            </a:r>
            <a:r>
              <a:rPr lang="en-GB" sz="1400" dirty="0">
                <a:solidFill>
                  <a:schemeClr val="tx1">
                    <a:lumMod val="65000"/>
                    <a:lumOff val="35000"/>
                  </a:schemeClr>
                </a:solidFill>
              </a:rPr>
              <a:t> </a:t>
            </a:r>
            <a:r>
              <a:rPr lang="en-GB" sz="1400" dirty="0" err="1" smtClean="0">
                <a:solidFill>
                  <a:schemeClr val="tx1">
                    <a:lumMod val="65000"/>
                    <a:lumOff val="35000"/>
                  </a:schemeClr>
                </a:solidFill>
              </a:rPr>
              <a:t>mld</a:t>
            </a:r>
            <a:r>
              <a:rPr lang="en-GB" sz="1400" dirty="0" smtClean="0">
                <a:solidFill>
                  <a:schemeClr val="tx1">
                    <a:lumMod val="65000"/>
                    <a:lumOff val="35000"/>
                  </a:schemeClr>
                </a:solidFill>
              </a:rPr>
              <a:t> € per 1.550 </a:t>
            </a:r>
            <a:r>
              <a:rPr lang="en-GB" sz="1400" dirty="0" err="1" smtClean="0">
                <a:solidFill>
                  <a:schemeClr val="tx1">
                    <a:lumMod val="65000"/>
                    <a:lumOff val="35000"/>
                  </a:schemeClr>
                </a:solidFill>
              </a:rPr>
              <a:t>scuole</a:t>
            </a:r>
            <a:r>
              <a:rPr lang="en-GB" sz="1400" dirty="0" smtClean="0">
                <a:solidFill>
                  <a:schemeClr val="tx1">
                    <a:lumMod val="65000"/>
                    <a:lumOff val="35000"/>
                  </a:schemeClr>
                </a:solidFill>
              </a:rPr>
              <a:t> </a:t>
            </a:r>
            <a:r>
              <a:rPr lang="en-GB" sz="1400" dirty="0" err="1" smtClean="0">
                <a:solidFill>
                  <a:schemeClr val="tx1">
                    <a:lumMod val="65000"/>
                    <a:lumOff val="35000"/>
                  </a:schemeClr>
                </a:solidFill>
              </a:rPr>
              <a:t>professionali</a:t>
            </a:r>
            <a:endParaRPr lang="en-GB" sz="1400" dirty="0" smtClean="0">
              <a:solidFill>
                <a:schemeClr val="tx1">
                  <a:lumMod val="65000"/>
                  <a:lumOff val="35000"/>
                </a:schemeClr>
              </a:solidFill>
            </a:endParaRPr>
          </a:p>
          <a:p>
            <a:pPr marL="450850" lvl="1" indent="-92075">
              <a:spcAft>
                <a:spcPts val="600"/>
              </a:spcAft>
            </a:pPr>
            <a:r>
              <a:rPr lang="en-GB" sz="1400" smtClean="0">
                <a:solidFill>
                  <a:schemeClr val="tx1">
                    <a:lumMod val="65000"/>
                    <a:lumOff val="35000"/>
                  </a:schemeClr>
                </a:solidFill>
              </a:rPr>
              <a:t> 2,39</a:t>
            </a:r>
            <a:r>
              <a:rPr lang="en-GB" sz="1400" dirty="0">
                <a:solidFill>
                  <a:schemeClr val="tx1">
                    <a:lumMod val="65000"/>
                    <a:lumOff val="35000"/>
                  </a:schemeClr>
                </a:solidFill>
              </a:rPr>
              <a:t> </a:t>
            </a:r>
            <a:r>
              <a:rPr lang="en-GB" sz="1400" dirty="0" err="1" smtClean="0">
                <a:solidFill>
                  <a:schemeClr val="tx1">
                    <a:lumMod val="65000"/>
                    <a:lumOff val="35000"/>
                  </a:schemeClr>
                </a:solidFill>
              </a:rPr>
              <a:t>mld</a:t>
            </a:r>
            <a:r>
              <a:rPr lang="en-GB" sz="1400" dirty="0" smtClean="0">
                <a:solidFill>
                  <a:schemeClr val="tx1">
                    <a:lumMod val="65000"/>
                    <a:lumOff val="35000"/>
                  </a:schemeClr>
                </a:solidFill>
              </a:rPr>
              <a:t> </a:t>
            </a:r>
            <a:r>
              <a:rPr lang="en-GB" sz="1400" dirty="0">
                <a:solidFill>
                  <a:schemeClr val="tx1">
                    <a:lumMod val="65000"/>
                    <a:lumOff val="35000"/>
                  </a:schemeClr>
                </a:solidFill>
                <a:cs typeface="Arial" panose="020B0604020202020204" pitchFamily="34" charset="0"/>
              </a:rPr>
              <a:t>€ </a:t>
            </a:r>
            <a:r>
              <a:rPr lang="en-GB" sz="1400" dirty="0" smtClean="0">
                <a:solidFill>
                  <a:schemeClr val="tx1">
                    <a:lumMod val="65000"/>
                    <a:lumOff val="35000"/>
                  </a:schemeClr>
                </a:solidFill>
              </a:rPr>
              <a:t>per </a:t>
            </a:r>
            <a:r>
              <a:rPr lang="en-GB" sz="1400" dirty="0" err="1" smtClean="0">
                <a:solidFill>
                  <a:schemeClr val="tx1">
                    <a:lumMod val="65000"/>
                    <a:lumOff val="35000"/>
                  </a:schemeClr>
                </a:solidFill>
              </a:rPr>
              <a:t>misure</a:t>
            </a:r>
            <a:r>
              <a:rPr lang="en-GB" sz="1400" dirty="0">
                <a:solidFill>
                  <a:schemeClr val="tx1">
                    <a:lumMod val="65000"/>
                    <a:lumOff val="35000"/>
                  </a:schemeClr>
                </a:solidFill>
              </a:rPr>
              <a:t> </a:t>
            </a:r>
            <a:r>
              <a:rPr lang="en-GB" sz="1400" dirty="0" smtClean="0">
                <a:solidFill>
                  <a:schemeClr val="tx1">
                    <a:lumMod val="65000"/>
                    <a:lumOff val="35000"/>
                  </a:schemeClr>
                </a:solidFill>
              </a:rPr>
              <a:t>di </a:t>
            </a:r>
            <a:r>
              <a:rPr lang="en-GB" sz="1400" dirty="0" err="1" smtClean="0">
                <a:solidFill>
                  <a:schemeClr val="tx1">
                    <a:lumMod val="65000"/>
                    <a:lumOff val="35000"/>
                  </a:schemeClr>
                </a:solidFill>
              </a:rPr>
              <a:t>gestione</a:t>
            </a:r>
            <a:r>
              <a:rPr lang="en-GB" sz="1400" dirty="0" smtClean="0">
                <a:solidFill>
                  <a:schemeClr val="tx1">
                    <a:lumMod val="65000"/>
                    <a:lumOff val="35000"/>
                  </a:schemeClr>
                </a:solidFill>
              </a:rPr>
              <a:t>, </a:t>
            </a:r>
            <a:r>
              <a:rPr lang="en-GB" sz="1400" dirty="0" err="1" smtClean="0">
                <a:solidFill>
                  <a:schemeClr val="tx1">
                    <a:lumMod val="65000"/>
                    <a:lumOff val="35000"/>
                  </a:schemeClr>
                </a:solidFill>
              </a:rPr>
              <a:t>monitoraggio</a:t>
            </a:r>
            <a:r>
              <a:rPr lang="en-GB" sz="1400" dirty="0" smtClean="0">
                <a:solidFill>
                  <a:schemeClr val="tx1">
                    <a:lumMod val="65000"/>
                    <a:lumOff val="35000"/>
                  </a:schemeClr>
                </a:solidFill>
              </a:rPr>
              <a:t> e </a:t>
            </a:r>
            <a:r>
              <a:rPr lang="en-GB" sz="1400" dirty="0" err="1" smtClean="0">
                <a:solidFill>
                  <a:schemeClr val="tx1">
                    <a:lumMod val="65000"/>
                    <a:lumOff val="35000"/>
                  </a:schemeClr>
                </a:solidFill>
              </a:rPr>
              <a:t>promozione</a:t>
            </a:r>
            <a:endParaRPr lang="en-GB" sz="1400" dirty="0">
              <a:solidFill>
                <a:schemeClr val="tx1">
                  <a:lumMod val="65000"/>
                  <a:lumOff val="35000"/>
                </a:schemeClr>
              </a:solidFill>
            </a:endParaRPr>
          </a:p>
        </p:txBody>
      </p:sp>
      <p:sp>
        <p:nvSpPr>
          <p:cNvPr id="4" name="Rechteck 3"/>
          <p:cNvSpPr/>
          <p:nvPr/>
        </p:nvSpPr>
        <p:spPr>
          <a:xfrm>
            <a:off x="467544" y="1080940"/>
            <a:ext cx="1849403" cy="369332"/>
          </a:xfrm>
          <a:prstGeom prst="rect">
            <a:avLst/>
          </a:prstGeom>
        </p:spPr>
        <p:txBody>
          <a:bodyPr wrap="square">
            <a:spAutoFit/>
          </a:bodyPr>
          <a:lstStyle/>
          <a:p>
            <a:r>
              <a:rPr lang="en-GB" b="1" dirty="0" err="1" smtClean="0">
                <a:solidFill>
                  <a:schemeClr val="accent6">
                    <a:lumMod val="75000"/>
                  </a:schemeClr>
                </a:solidFill>
              </a:rPr>
              <a:t>Datore</a:t>
            </a:r>
            <a:r>
              <a:rPr lang="en-GB" b="1" dirty="0" smtClean="0">
                <a:solidFill>
                  <a:schemeClr val="accent6">
                    <a:lumMod val="75000"/>
                  </a:schemeClr>
                </a:solidFill>
              </a:rPr>
              <a:t> di </a:t>
            </a:r>
            <a:r>
              <a:rPr lang="en-GB" b="1" dirty="0" err="1" smtClean="0">
                <a:solidFill>
                  <a:schemeClr val="accent6">
                    <a:lumMod val="75000"/>
                  </a:schemeClr>
                </a:solidFill>
              </a:rPr>
              <a:t>lavoro</a:t>
            </a:r>
            <a:endParaRPr lang="en-GB" b="1" dirty="0">
              <a:solidFill>
                <a:schemeClr val="accent6">
                  <a:lumMod val="75000"/>
                </a:schemeClr>
              </a:solidFill>
            </a:endParaRPr>
          </a:p>
        </p:txBody>
      </p:sp>
      <p:sp>
        <p:nvSpPr>
          <p:cNvPr id="6" name="Rechteck 5"/>
          <p:cNvSpPr/>
          <p:nvPr/>
        </p:nvSpPr>
        <p:spPr>
          <a:xfrm>
            <a:off x="6684047" y="1080940"/>
            <a:ext cx="684611" cy="369332"/>
          </a:xfrm>
          <a:prstGeom prst="rect">
            <a:avLst/>
          </a:prstGeom>
        </p:spPr>
        <p:txBody>
          <a:bodyPr wrap="none">
            <a:spAutoFit/>
          </a:bodyPr>
          <a:lstStyle/>
          <a:p>
            <a:r>
              <a:rPr lang="en-GB" b="1" dirty="0" err="1" smtClean="0">
                <a:solidFill>
                  <a:schemeClr val="accent6">
                    <a:lumMod val="75000"/>
                  </a:schemeClr>
                </a:solidFill>
              </a:rPr>
              <a:t>Stato</a:t>
            </a:r>
            <a:endParaRPr lang="en-GB" b="1" dirty="0">
              <a:solidFill>
                <a:schemeClr val="accent6">
                  <a:lumMod val="75000"/>
                </a:schemeClr>
              </a:solidFill>
            </a:endParaRPr>
          </a:p>
        </p:txBody>
      </p:sp>
      <p:sp>
        <p:nvSpPr>
          <p:cNvPr id="7" name="Textfeld 6"/>
          <p:cNvSpPr txBox="1"/>
          <p:nvPr/>
        </p:nvSpPr>
        <p:spPr>
          <a:xfrm>
            <a:off x="7092280" y="6252785"/>
            <a:ext cx="1978985" cy="553998"/>
          </a:xfrm>
          <a:prstGeom prst="rect">
            <a:avLst/>
          </a:prstGeom>
          <a:noFill/>
        </p:spPr>
        <p:txBody>
          <a:bodyPr wrap="square" rtlCol="0">
            <a:spAutoFit/>
          </a:bodyPr>
          <a:lstStyle/>
          <a:p>
            <a:pPr algn="r"/>
            <a:r>
              <a:rPr lang="en-GB" sz="1000" dirty="0" err="1" smtClean="0">
                <a:solidFill>
                  <a:schemeClr val="tx1">
                    <a:lumMod val="65000"/>
                    <a:lumOff val="35000"/>
                  </a:schemeClr>
                </a:solidFill>
              </a:rPr>
              <a:t>Fonti</a:t>
            </a:r>
            <a:r>
              <a:rPr lang="en-GB" sz="1000" dirty="0" smtClean="0">
                <a:solidFill>
                  <a:schemeClr val="tx1">
                    <a:lumMod val="65000"/>
                    <a:lumOff val="35000"/>
                  </a:schemeClr>
                </a:solidFill>
              </a:rPr>
              <a:t>: BIBB </a:t>
            </a:r>
            <a:r>
              <a:rPr lang="en-GB" sz="1000" dirty="0" err="1" smtClean="0">
                <a:solidFill>
                  <a:schemeClr val="tx1">
                    <a:lumMod val="65000"/>
                    <a:lumOff val="35000"/>
                  </a:schemeClr>
                </a:solidFill>
              </a:rPr>
              <a:t>Rapporto</a:t>
            </a:r>
            <a:r>
              <a:rPr lang="en-GB" sz="1000" dirty="0" smtClean="0">
                <a:solidFill>
                  <a:schemeClr val="tx1">
                    <a:lumMod val="65000"/>
                    <a:lumOff val="35000"/>
                  </a:schemeClr>
                </a:solidFill>
              </a:rPr>
              <a:t> sui </a:t>
            </a:r>
            <a:r>
              <a:rPr lang="en-GB" sz="1000" dirty="0" err="1" smtClean="0">
                <a:solidFill>
                  <a:schemeClr val="tx1">
                    <a:lumMod val="65000"/>
                    <a:lumOff val="35000"/>
                  </a:schemeClr>
                </a:solidFill>
              </a:rPr>
              <a:t>dati</a:t>
            </a:r>
            <a:r>
              <a:rPr lang="en-GB" sz="1000" dirty="0" smtClean="0">
                <a:solidFill>
                  <a:schemeClr val="tx1">
                    <a:lumMod val="65000"/>
                    <a:lumOff val="35000"/>
                  </a:schemeClr>
                </a:solidFill>
              </a:rPr>
              <a:t>, </a:t>
            </a:r>
            <a:r>
              <a:rPr lang="en-GB" sz="1000" dirty="0" err="1" smtClean="0">
                <a:solidFill>
                  <a:schemeClr val="tx1">
                    <a:lumMod val="65000"/>
                    <a:lumOff val="35000"/>
                  </a:schemeClr>
                </a:solidFill>
              </a:rPr>
              <a:t>annesso</a:t>
            </a:r>
            <a:r>
              <a:rPr lang="en-GB" sz="1000" dirty="0" smtClean="0">
                <a:solidFill>
                  <a:schemeClr val="tx1">
                    <a:lumMod val="65000"/>
                    <a:lumOff val="35000"/>
                  </a:schemeClr>
                </a:solidFill>
              </a:rPr>
              <a:t> al </a:t>
            </a:r>
            <a:r>
              <a:rPr lang="en-GB" sz="1000" dirty="0" err="1" smtClean="0">
                <a:solidFill>
                  <a:schemeClr val="tx1">
                    <a:lumMod val="65000"/>
                    <a:lumOff val="35000"/>
                  </a:schemeClr>
                </a:solidFill>
              </a:rPr>
              <a:t>Rapporto</a:t>
            </a:r>
            <a:r>
              <a:rPr lang="en-GB" sz="1000" dirty="0" smtClean="0">
                <a:solidFill>
                  <a:schemeClr val="tx1">
                    <a:lumMod val="65000"/>
                    <a:lumOff val="35000"/>
                  </a:schemeClr>
                </a:solidFill>
              </a:rPr>
              <a:t> </a:t>
            </a:r>
            <a:r>
              <a:rPr lang="de-DE" sz="1000" dirty="0" smtClean="0">
                <a:solidFill>
                  <a:schemeClr val="tx1">
                    <a:lumMod val="65000"/>
                    <a:lumOff val="35000"/>
                  </a:schemeClr>
                </a:solidFill>
              </a:rPr>
              <a:t>VET</a:t>
            </a:r>
            <a:r>
              <a:rPr lang="de-DE" altLang="de-DE" sz="1000" dirty="0" smtClean="0">
                <a:solidFill>
                  <a:schemeClr val="tx1">
                    <a:lumMod val="65000"/>
                    <a:lumOff val="35000"/>
                  </a:schemeClr>
                </a:solidFill>
              </a:rPr>
              <a:t>  </a:t>
            </a:r>
            <a:r>
              <a:rPr lang="de-DE" altLang="de-DE" sz="1000">
                <a:solidFill>
                  <a:schemeClr val="tx1">
                    <a:lumMod val="65000"/>
                    <a:lumOff val="35000"/>
                  </a:schemeClr>
                </a:solidFill>
              </a:rPr>
              <a:t>(</a:t>
            </a:r>
            <a:r>
              <a:rPr lang="de-DE" altLang="de-DE" sz="1000" smtClean="0">
                <a:solidFill>
                  <a:schemeClr val="tx1">
                    <a:lumMod val="65000"/>
                    <a:lumOff val="35000"/>
                  </a:schemeClr>
                </a:solidFill>
              </a:rPr>
              <a:t>2019),</a:t>
            </a:r>
            <a:endParaRPr lang="de-DE" altLang="de-DE" sz="1000" dirty="0">
              <a:solidFill>
                <a:schemeClr val="tx1">
                  <a:lumMod val="65000"/>
                  <a:lumOff val="35000"/>
                </a:schemeClr>
              </a:solidFill>
            </a:endParaRPr>
          </a:p>
          <a:p>
            <a:pPr algn="r"/>
            <a:r>
              <a:rPr lang="de-DE" altLang="de-DE" sz="1000" dirty="0">
                <a:solidFill>
                  <a:schemeClr val="tx1">
                    <a:lumMod val="65000"/>
                    <a:lumOff val="35000"/>
                  </a:schemeClr>
                </a:solidFill>
              </a:rPr>
              <a:t> </a:t>
            </a:r>
            <a:r>
              <a:rPr lang="en-GB" altLang="de-DE" sz="1000" dirty="0" err="1" smtClean="0">
                <a:solidFill>
                  <a:schemeClr val="tx1">
                    <a:lumMod val="65000"/>
                    <a:lumOff val="35000"/>
                  </a:schemeClr>
                </a:solidFill>
              </a:rPr>
              <a:t>Ufficio</a:t>
            </a:r>
            <a:r>
              <a:rPr lang="en-GB" altLang="de-DE" sz="1000" dirty="0" smtClean="0">
                <a:solidFill>
                  <a:schemeClr val="tx1">
                    <a:lumMod val="65000"/>
                    <a:lumOff val="35000"/>
                  </a:schemeClr>
                </a:solidFill>
              </a:rPr>
              <a:t> </a:t>
            </a:r>
            <a:r>
              <a:rPr lang="en-GB" altLang="de-DE" sz="1000" dirty="0" err="1">
                <a:solidFill>
                  <a:schemeClr val="tx1">
                    <a:lumMod val="65000"/>
                    <a:lumOff val="35000"/>
                  </a:schemeClr>
                </a:solidFill>
              </a:rPr>
              <a:t>F</a:t>
            </a:r>
            <a:r>
              <a:rPr lang="en-GB" altLang="de-DE" sz="1000" dirty="0" err="1" smtClean="0">
                <a:solidFill>
                  <a:schemeClr val="tx1">
                    <a:lumMod val="65000"/>
                    <a:lumOff val="35000"/>
                  </a:schemeClr>
                </a:solidFill>
              </a:rPr>
              <a:t>ederale</a:t>
            </a:r>
            <a:r>
              <a:rPr lang="en-GB" altLang="de-DE" sz="1000" dirty="0" smtClean="0">
                <a:solidFill>
                  <a:schemeClr val="tx1">
                    <a:lumMod val="65000"/>
                    <a:lumOff val="35000"/>
                  </a:schemeClr>
                </a:solidFill>
              </a:rPr>
              <a:t> di </a:t>
            </a:r>
            <a:r>
              <a:rPr lang="en-GB" altLang="de-DE" sz="1000" dirty="0" err="1">
                <a:solidFill>
                  <a:schemeClr val="tx1">
                    <a:lumMod val="65000"/>
                    <a:lumOff val="35000"/>
                  </a:schemeClr>
                </a:solidFill>
              </a:rPr>
              <a:t>S</a:t>
            </a:r>
            <a:r>
              <a:rPr lang="en-GB" altLang="de-DE" sz="1000" dirty="0" err="1" smtClean="0">
                <a:solidFill>
                  <a:schemeClr val="tx1">
                    <a:lumMod val="65000"/>
                    <a:lumOff val="35000"/>
                  </a:schemeClr>
                </a:solidFill>
              </a:rPr>
              <a:t>tatistica</a:t>
            </a:r>
            <a:endParaRPr lang="en-GB" sz="1000" dirty="0">
              <a:solidFill>
                <a:schemeClr val="tx1">
                  <a:lumMod val="65000"/>
                  <a:lumOff val="35000"/>
                </a:schemeClr>
              </a:solidFill>
            </a:endParaRPr>
          </a:p>
        </p:txBody>
      </p:sp>
      <p:pic>
        <p:nvPicPr>
          <p:cNvPr id="12" name="Picture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584170" y="669164"/>
            <a:ext cx="903562" cy="1001720"/>
          </a:xfrm>
          <a:prstGeom prst="rect">
            <a:avLst/>
          </a:prstGeom>
        </p:spPr>
      </p:pic>
      <p:pic>
        <p:nvPicPr>
          <p:cNvPr id="15" name="Picture 1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231676" y="942480"/>
            <a:ext cx="305021" cy="787396"/>
          </a:xfrm>
          <a:prstGeom prst="rect">
            <a:avLst/>
          </a:prstGeom>
        </p:spPr>
      </p:pic>
      <p:sp>
        <p:nvSpPr>
          <p:cNvPr id="16" name="Textfeld 15"/>
          <p:cNvSpPr txBox="1"/>
          <p:nvPr/>
        </p:nvSpPr>
        <p:spPr>
          <a:xfrm>
            <a:off x="-7937" y="61768"/>
            <a:ext cx="5598208" cy="430887"/>
          </a:xfrm>
          <a:prstGeom prst="rect">
            <a:avLst/>
          </a:prstGeom>
          <a:noFill/>
        </p:spPr>
        <p:txBody>
          <a:bodyPr wrap="square" rtlCol="0">
            <a:spAutoFit/>
          </a:bodyPr>
          <a:lstStyle/>
          <a:p>
            <a:r>
              <a:rPr lang="de-DE" sz="2200" b="1" dirty="0" smtClean="0">
                <a:solidFill>
                  <a:schemeClr val="bg1"/>
                </a:solidFill>
              </a:rPr>
              <a:t>1.d </a:t>
            </a:r>
            <a:r>
              <a:rPr lang="de-DE" sz="2200" b="1" dirty="0" err="1" smtClean="0">
                <a:solidFill>
                  <a:schemeClr val="bg1"/>
                </a:solidFill>
              </a:rPr>
              <a:t>Come</a:t>
            </a:r>
            <a:r>
              <a:rPr lang="de-DE" sz="2200" b="1" dirty="0" smtClean="0">
                <a:solidFill>
                  <a:schemeClr val="bg1"/>
                </a:solidFill>
              </a:rPr>
              <a:t> </a:t>
            </a:r>
            <a:r>
              <a:rPr lang="de-DE" sz="2200" b="1" dirty="0" err="1" smtClean="0">
                <a:solidFill>
                  <a:schemeClr val="bg1"/>
                </a:solidFill>
              </a:rPr>
              <a:t>sono</a:t>
            </a:r>
            <a:r>
              <a:rPr lang="de-DE" sz="2200" b="1" dirty="0" smtClean="0">
                <a:solidFill>
                  <a:schemeClr val="bg1"/>
                </a:solidFill>
              </a:rPr>
              <a:t> </a:t>
            </a:r>
            <a:r>
              <a:rPr lang="de-DE" sz="2200" b="1" dirty="0" err="1" smtClean="0">
                <a:solidFill>
                  <a:schemeClr val="bg1"/>
                </a:solidFill>
              </a:rPr>
              <a:t>distribuiti</a:t>
            </a:r>
            <a:r>
              <a:rPr lang="de-DE" sz="2200" b="1" dirty="0" smtClean="0">
                <a:solidFill>
                  <a:schemeClr val="bg1"/>
                </a:solidFill>
              </a:rPr>
              <a:t> i </a:t>
            </a:r>
            <a:r>
              <a:rPr lang="de-DE" sz="2200" b="1" dirty="0" err="1" smtClean="0">
                <a:solidFill>
                  <a:schemeClr val="bg1"/>
                </a:solidFill>
              </a:rPr>
              <a:t>costi</a:t>
            </a:r>
            <a:r>
              <a:rPr lang="de-DE" sz="2200" b="1" dirty="0" smtClean="0">
                <a:solidFill>
                  <a:schemeClr val="bg1"/>
                </a:solidFill>
              </a:rPr>
              <a:t>?</a:t>
            </a:r>
            <a:endParaRPr lang="de-DE" sz="2200" b="1" dirty="0">
              <a:solidFill>
                <a:schemeClr val="tx1">
                  <a:lumMod val="75000"/>
                  <a:lumOff val="25000"/>
                </a:schemeClr>
              </a:solidFill>
            </a:endParaRPr>
          </a:p>
        </p:txBody>
      </p:sp>
      <p:pic>
        <p:nvPicPr>
          <p:cNvPr id="20" name="Picture 2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697362" y="897509"/>
            <a:ext cx="762214" cy="773375"/>
          </a:xfrm>
          <a:prstGeom prst="rect">
            <a:avLst/>
          </a:prstGeom>
          <a:scene3d>
            <a:camera prst="orthographicFront">
              <a:rot lat="0" lon="0" rev="0"/>
            </a:camera>
            <a:lightRig rig="threePt" dir="t"/>
          </a:scene3d>
        </p:spPr>
      </p:pic>
      <p:pic>
        <p:nvPicPr>
          <p:cNvPr id="10" name="Grafik 9"/>
          <p:cNvPicPr>
            <a:picLocks noChangeAspect="1"/>
          </p:cNvPicPr>
          <p:nvPr/>
        </p:nvPicPr>
        <p:blipFill>
          <a:blip r:embed="rId11"/>
          <a:stretch>
            <a:fillRect/>
          </a:stretch>
        </p:blipFill>
        <p:spPr>
          <a:xfrm rot="5400000">
            <a:off x="4496526" y="858940"/>
            <a:ext cx="256054" cy="8564527"/>
          </a:xfrm>
          <a:prstGeom prst="rect">
            <a:avLst/>
          </a:prstGeom>
        </p:spPr>
      </p:pic>
      <p:sp>
        <p:nvSpPr>
          <p:cNvPr id="21" name="Rechteck 20"/>
          <p:cNvSpPr/>
          <p:nvPr/>
        </p:nvSpPr>
        <p:spPr>
          <a:xfrm>
            <a:off x="1097923" y="5766680"/>
            <a:ext cx="1293624" cy="369332"/>
          </a:xfrm>
          <a:prstGeom prst="rect">
            <a:avLst/>
          </a:prstGeom>
        </p:spPr>
        <p:txBody>
          <a:bodyPr wrap="none">
            <a:spAutoFit/>
          </a:bodyPr>
          <a:lstStyle/>
          <a:p>
            <a:r>
              <a:rPr lang="de-DE" b="1" dirty="0" err="1" smtClean="0">
                <a:solidFill>
                  <a:schemeClr val="accent6">
                    <a:lumMod val="75000"/>
                  </a:schemeClr>
                </a:solidFill>
              </a:rPr>
              <a:t>Apprendisti</a:t>
            </a:r>
            <a:endParaRPr lang="de-DE" b="1" dirty="0">
              <a:solidFill>
                <a:schemeClr val="accent6">
                  <a:lumMod val="75000"/>
                </a:schemeClr>
              </a:solidFill>
            </a:endParaRPr>
          </a:p>
        </p:txBody>
      </p:sp>
      <p:pic>
        <p:nvPicPr>
          <p:cNvPr id="24" name="Picture 2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flipH="1">
            <a:off x="2716507" y="5379783"/>
            <a:ext cx="374159" cy="980226"/>
          </a:xfrm>
          <a:prstGeom prst="rect">
            <a:avLst/>
          </a:prstGeom>
        </p:spPr>
      </p:pic>
      <p:pic>
        <p:nvPicPr>
          <p:cNvPr id="25" name="Picture 2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159255" y="5383677"/>
            <a:ext cx="402554" cy="976332"/>
          </a:xfrm>
          <a:prstGeom prst="rect">
            <a:avLst/>
          </a:prstGeom>
        </p:spPr>
      </p:pic>
      <p:sp>
        <p:nvSpPr>
          <p:cNvPr id="26" name="Rechteck 25"/>
          <p:cNvSpPr/>
          <p:nvPr/>
        </p:nvSpPr>
        <p:spPr>
          <a:xfrm>
            <a:off x="3635897" y="5359624"/>
            <a:ext cx="3312367" cy="1289584"/>
          </a:xfrm>
          <a:prstGeom prst="rect">
            <a:avLst/>
          </a:prstGeom>
        </p:spPr>
        <p:txBody>
          <a:bodyPr wrap="square">
            <a:spAutoFit/>
          </a:bodyPr>
          <a:lstStyle/>
          <a:p>
            <a:pPr marL="173038" indent="-173038">
              <a:spcBef>
                <a:spcPct val="20000"/>
              </a:spcBef>
              <a:spcAft>
                <a:spcPts val="600"/>
              </a:spcAft>
              <a:buFont typeface="Arial" panose="020B0604020202020204" pitchFamily="34" charset="0"/>
              <a:buChar char="•"/>
            </a:pPr>
            <a:r>
              <a:rPr lang="en-GB" sz="1400" b="1" dirty="0" err="1">
                <a:solidFill>
                  <a:srgbClr val="C00000"/>
                </a:solidFill>
              </a:rPr>
              <a:t>r</a:t>
            </a:r>
            <a:r>
              <a:rPr lang="en-GB" sz="1400" b="1" dirty="0" err="1" smtClean="0">
                <a:solidFill>
                  <a:srgbClr val="C00000"/>
                </a:solidFill>
              </a:rPr>
              <a:t>icevono</a:t>
            </a:r>
            <a:r>
              <a:rPr lang="en-GB" sz="1400" b="1" dirty="0" smtClean="0">
                <a:solidFill>
                  <a:srgbClr val="C00000"/>
                </a:solidFill>
              </a:rPr>
              <a:t> </a:t>
            </a:r>
            <a:r>
              <a:rPr lang="en-GB" sz="1400" dirty="0" err="1" smtClean="0">
                <a:solidFill>
                  <a:schemeClr val="tx1">
                    <a:lumMod val="65000"/>
                    <a:lumOff val="35000"/>
                  </a:schemeClr>
                </a:solidFill>
              </a:rPr>
              <a:t>una</a:t>
            </a:r>
            <a:r>
              <a:rPr lang="en-GB" sz="1400" dirty="0" smtClean="0">
                <a:solidFill>
                  <a:schemeClr val="tx1">
                    <a:lumMod val="65000"/>
                    <a:lumOff val="35000"/>
                  </a:schemeClr>
                </a:solidFill>
              </a:rPr>
              <a:t> </a:t>
            </a:r>
            <a:r>
              <a:rPr lang="en-GB" sz="1400" b="1" dirty="0" err="1" smtClean="0">
                <a:solidFill>
                  <a:schemeClr val="tx1">
                    <a:lumMod val="65000"/>
                    <a:lumOff val="35000"/>
                  </a:schemeClr>
                </a:solidFill>
              </a:rPr>
              <a:t>retribuzione</a:t>
            </a:r>
            <a:r>
              <a:rPr lang="en-GB" sz="1400" b="1" dirty="0" smtClean="0">
                <a:solidFill>
                  <a:schemeClr val="tx1">
                    <a:lumMod val="65000"/>
                    <a:lumOff val="35000"/>
                  </a:schemeClr>
                </a:solidFill>
              </a:rPr>
              <a:t> di </a:t>
            </a:r>
            <a:r>
              <a:rPr lang="en-GB" sz="1400" b="1" dirty="0" err="1" smtClean="0">
                <a:solidFill>
                  <a:schemeClr val="tx1">
                    <a:lumMod val="65000"/>
                    <a:lumOff val="35000"/>
                  </a:schemeClr>
                </a:solidFill>
              </a:rPr>
              <a:t>apprendistato</a:t>
            </a:r>
            <a:r>
              <a:rPr lang="en-GB" sz="1400" b="1" dirty="0" smtClean="0">
                <a:solidFill>
                  <a:schemeClr val="tx1">
                    <a:lumMod val="65000"/>
                    <a:lumOff val="35000"/>
                  </a:schemeClr>
                </a:solidFill>
              </a:rPr>
              <a:t> media </a:t>
            </a:r>
            <a:r>
              <a:rPr lang="en-GB" sz="1400" dirty="0" smtClean="0">
                <a:solidFill>
                  <a:schemeClr val="tx1">
                    <a:lumMod val="65000"/>
                    <a:lumOff val="35000"/>
                  </a:schemeClr>
                </a:solidFill>
              </a:rPr>
              <a:t>di circa</a:t>
            </a:r>
            <a:r>
              <a:rPr lang="en-GB" sz="1400">
                <a:solidFill>
                  <a:schemeClr val="tx1">
                    <a:lumMod val="65000"/>
                    <a:lumOff val="35000"/>
                  </a:schemeClr>
                </a:solidFill>
              </a:rPr>
              <a:t/>
            </a:r>
            <a:br>
              <a:rPr lang="en-GB" sz="1400">
                <a:solidFill>
                  <a:schemeClr val="tx1">
                    <a:lumMod val="65000"/>
                    <a:lumOff val="35000"/>
                  </a:schemeClr>
                </a:solidFill>
              </a:rPr>
            </a:br>
            <a:r>
              <a:rPr lang="en-GB" sz="1400" b="1" smtClean="0">
                <a:solidFill>
                  <a:schemeClr val="tx1">
                    <a:lumMod val="65000"/>
                    <a:lumOff val="35000"/>
                  </a:schemeClr>
                </a:solidFill>
              </a:rPr>
              <a:t>908 </a:t>
            </a:r>
            <a:r>
              <a:rPr lang="en-GB" sz="1400" b="1" dirty="0">
                <a:solidFill>
                  <a:schemeClr val="tx1">
                    <a:lumMod val="65000"/>
                    <a:lumOff val="35000"/>
                  </a:schemeClr>
                </a:solidFill>
              </a:rPr>
              <a:t>€ </a:t>
            </a:r>
            <a:r>
              <a:rPr lang="en-GB" sz="1400" b="1" dirty="0" err="1" smtClean="0">
                <a:solidFill>
                  <a:schemeClr val="tx1">
                    <a:lumMod val="65000"/>
                    <a:lumOff val="35000"/>
                  </a:schemeClr>
                </a:solidFill>
              </a:rPr>
              <a:t>lordi</a:t>
            </a:r>
            <a:r>
              <a:rPr lang="en-GB" sz="1400" b="1" dirty="0" smtClean="0">
                <a:solidFill>
                  <a:schemeClr val="tx1">
                    <a:lumMod val="65000"/>
                    <a:lumOff val="35000"/>
                  </a:schemeClr>
                </a:solidFill>
              </a:rPr>
              <a:t> al </a:t>
            </a:r>
            <a:r>
              <a:rPr lang="en-GB" sz="1400" b="1" dirty="0" err="1" smtClean="0">
                <a:solidFill>
                  <a:schemeClr val="tx1">
                    <a:lumMod val="65000"/>
                    <a:lumOff val="35000"/>
                  </a:schemeClr>
                </a:solidFill>
              </a:rPr>
              <a:t>mese</a:t>
            </a:r>
            <a:r>
              <a:rPr lang="en-GB" sz="1400" b="1" dirty="0" smtClean="0">
                <a:solidFill>
                  <a:schemeClr val="tx1">
                    <a:lumMod val="65000"/>
                    <a:lumOff val="35000"/>
                  </a:schemeClr>
                </a:solidFill>
              </a:rPr>
              <a:t> </a:t>
            </a:r>
            <a:r>
              <a:rPr lang="en-GB" sz="1400" smtClean="0">
                <a:solidFill>
                  <a:schemeClr val="tx1">
                    <a:lumMod val="65000"/>
                    <a:lumOff val="35000"/>
                  </a:schemeClr>
                </a:solidFill>
              </a:rPr>
              <a:t>(2018)</a:t>
            </a:r>
            <a:endParaRPr lang="en-GB" sz="1400" dirty="0">
              <a:solidFill>
                <a:schemeClr val="tx1">
                  <a:lumMod val="65000"/>
                  <a:lumOff val="35000"/>
                </a:schemeClr>
              </a:solidFill>
            </a:endParaRPr>
          </a:p>
          <a:p>
            <a:pPr marL="173038" indent="-173038">
              <a:spcBef>
                <a:spcPct val="20000"/>
              </a:spcBef>
              <a:spcAft>
                <a:spcPts val="600"/>
              </a:spcAft>
              <a:buFont typeface="Arial" panose="020B0604020202020204" pitchFamily="34" charset="0"/>
              <a:buChar char="•"/>
            </a:pPr>
            <a:r>
              <a:rPr lang="en-GB" sz="1400" dirty="0" err="1" smtClean="0">
                <a:solidFill>
                  <a:schemeClr val="tx1">
                    <a:lumMod val="65000"/>
                    <a:lumOff val="35000"/>
                  </a:schemeClr>
                </a:solidFill>
              </a:rPr>
              <a:t>frequentano</a:t>
            </a:r>
            <a:r>
              <a:rPr lang="en-GB" sz="1400" dirty="0" smtClean="0">
                <a:solidFill>
                  <a:schemeClr val="tx1">
                    <a:lumMod val="65000"/>
                    <a:lumOff val="35000"/>
                  </a:schemeClr>
                </a:solidFill>
              </a:rPr>
              <a:t> la </a:t>
            </a:r>
            <a:r>
              <a:rPr lang="en-GB" sz="1400" b="1" dirty="0" err="1" smtClean="0">
                <a:solidFill>
                  <a:schemeClr val="tx1">
                    <a:lumMod val="65000"/>
                    <a:lumOff val="35000"/>
                  </a:schemeClr>
                </a:solidFill>
              </a:rPr>
              <a:t>scuola</a:t>
            </a:r>
            <a:r>
              <a:rPr lang="en-GB" sz="1400" b="1" dirty="0" smtClean="0">
                <a:solidFill>
                  <a:schemeClr val="tx1">
                    <a:lumMod val="65000"/>
                    <a:lumOff val="35000"/>
                  </a:schemeClr>
                </a:solidFill>
              </a:rPr>
              <a:t> </a:t>
            </a:r>
            <a:r>
              <a:rPr lang="en-GB" sz="1400" b="1" dirty="0" err="1" smtClean="0">
                <a:solidFill>
                  <a:schemeClr val="tx1">
                    <a:lumMod val="65000"/>
                    <a:lumOff val="35000"/>
                  </a:schemeClr>
                </a:solidFill>
              </a:rPr>
              <a:t>professionale</a:t>
            </a:r>
            <a:r>
              <a:rPr lang="en-GB" sz="1400" b="1" dirty="0" smtClean="0">
                <a:solidFill>
                  <a:schemeClr val="tx1">
                    <a:lumMod val="65000"/>
                    <a:lumOff val="35000"/>
                  </a:schemeClr>
                </a:solidFill>
              </a:rPr>
              <a:t> </a:t>
            </a:r>
            <a:r>
              <a:rPr lang="en-GB" sz="1400" b="1" dirty="0" err="1" smtClean="0">
                <a:solidFill>
                  <a:srgbClr val="C00000"/>
                </a:solidFill>
              </a:rPr>
              <a:t>gratuitamente</a:t>
            </a:r>
            <a:r>
              <a:rPr lang="en-GB" sz="1400" dirty="0" smtClean="0">
                <a:solidFill>
                  <a:schemeClr val="tx1">
                    <a:lumMod val="65000"/>
                    <a:lumOff val="35000"/>
                  </a:schemeClr>
                </a:solidFill>
              </a:rPr>
              <a:t>	</a:t>
            </a:r>
            <a:endParaRPr lang="en-GB" sz="1400" dirty="0">
              <a:solidFill>
                <a:schemeClr val="tx1">
                  <a:lumMod val="65000"/>
                  <a:lumOff val="35000"/>
                </a:schemeClr>
              </a:solidFill>
            </a:endParaRPr>
          </a:p>
        </p:txBody>
      </p:sp>
      <p:pic>
        <p:nvPicPr>
          <p:cNvPr id="19" name="Grafik 18"/>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264739" y="5356619"/>
            <a:ext cx="642078" cy="894326"/>
          </a:xfrm>
          <a:prstGeom prst="rect">
            <a:avLst/>
          </a:prstGeom>
        </p:spPr>
      </p:pic>
    </p:spTree>
    <p:extLst>
      <p:ext uri="{BB962C8B-B14F-4D97-AF65-F5344CB8AC3E}">
        <p14:creationId xmlns:p14="http://schemas.microsoft.com/office/powerpoint/2010/main" val="26213441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4" grpId="0"/>
      <p:bldP spid="6" grpId="0"/>
      <p:bldP spid="21" grpId="0"/>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39552" y="2564904"/>
            <a:ext cx="8208912" cy="2085186"/>
          </a:xfrm>
          <a:prstGeom prst="rect">
            <a:avLst/>
          </a:prstGeom>
        </p:spPr>
        <p:txBody>
          <a:bodyPr wrap="square">
            <a:spAutoFit/>
          </a:bodyPr>
          <a:lstStyle/>
          <a:p>
            <a:r>
              <a:rPr lang="en-GB" sz="2800" b="1" dirty="0" smtClean="0">
                <a:solidFill>
                  <a:schemeClr val="tx1">
                    <a:lumMod val="65000"/>
                    <a:lumOff val="35000"/>
                  </a:schemeClr>
                </a:solidFill>
              </a:rPr>
              <a:t>2. </a:t>
            </a:r>
            <a:r>
              <a:rPr lang="en-GB" sz="2800" b="1" dirty="0" err="1" smtClean="0">
                <a:solidFill>
                  <a:schemeClr val="tx1">
                    <a:lumMod val="65000"/>
                    <a:lumOff val="35000"/>
                  </a:schemeClr>
                </a:solidFill>
              </a:rPr>
              <a:t>Tipologie</a:t>
            </a:r>
            <a:r>
              <a:rPr lang="en-GB" sz="2800" b="1" dirty="0" smtClean="0">
                <a:solidFill>
                  <a:schemeClr val="tx1">
                    <a:lumMod val="65000"/>
                    <a:lumOff val="35000"/>
                  </a:schemeClr>
                </a:solidFill>
              </a:rPr>
              <a:t> di </a:t>
            </a:r>
            <a:r>
              <a:rPr lang="en-GB" sz="2800" b="1" dirty="0" err="1" smtClean="0">
                <a:solidFill>
                  <a:schemeClr val="tx1">
                    <a:lumMod val="65000"/>
                    <a:lumOff val="35000"/>
                  </a:schemeClr>
                </a:solidFill>
              </a:rPr>
              <a:t>costi</a:t>
            </a:r>
            <a:r>
              <a:rPr lang="en-GB" sz="2800" b="1" dirty="0" smtClean="0">
                <a:solidFill>
                  <a:schemeClr val="tx1">
                    <a:lumMod val="65000"/>
                    <a:lumOff val="35000"/>
                  </a:schemeClr>
                </a:solidFill>
              </a:rPr>
              <a:t> e </a:t>
            </a:r>
            <a:r>
              <a:rPr lang="en-GB" sz="2800" b="1" dirty="0" err="1" smtClean="0">
                <a:solidFill>
                  <a:schemeClr val="tx1">
                    <a:lumMod val="65000"/>
                    <a:lumOff val="35000"/>
                  </a:schemeClr>
                </a:solidFill>
              </a:rPr>
              <a:t>ricavi</a:t>
            </a:r>
            <a:r>
              <a:rPr lang="en-GB" sz="2800" b="1" dirty="0" smtClean="0">
                <a:solidFill>
                  <a:schemeClr val="tx1">
                    <a:lumMod val="65000"/>
                    <a:lumOff val="35000"/>
                  </a:schemeClr>
                </a:solidFill>
              </a:rPr>
              <a:t> in </a:t>
            </a:r>
            <a:r>
              <a:rPr lang="en-GB" sz="2800" b="1" dirty="0" err="1" smtClean="0">
                <a:solidFill>
                  <a:schemeClr val="tx1">
                    <a:lumMod val="65000"/>
                    <a:lumOff val="35000"/>
                  </a:schemeClr>
                </a:solidFill>
              </a:rPr>
              <a:t>sintesi</a:t>
            </a:r>
            <a:endParaRPr lang="en-GB" sz="2800" b="1" dirty="0" smtClean="0">
              <a:solidFill>
                <a:schemeClr val="tx1">
                  <a:lumMod val="65000"/>
                  <a:lumOff val="35000"/>
                </a:schemeClr>
              </a:solidFill>
            </a:endParaRPr>
          </a:p>
          <a:p>
            <a:endParaRPr lang="en-GB" sz="1000" b="1" dirty="0" smtClean="0">
              <a:solidFill>
                <a:schemeClr val="tx1">
                  <a:lumMod val="65000"/>
                  <a:lumOff val="35000"/>
                </a:schemeClr>
              </a:solidFill>
            </a:endParaRPr>
          </a:p>
          <a:p>
            <a:pPr>
              <a:spcAft>
                <a:spcPts val="300"/>
              </a:spcAft>
              <a:tabLst>
                <a:tab pos="360363" algn="l"/>
              </a:tabLst>
            </a:pPr>
            <a:r>
              <a:rPr lang="en-GB" sz="2800" dirty="0" smtClean="0">
                <a:solidFill>
                  <a:schemeClr val="tx1">
                    <a:lumMod val="65000"/>
                    <a:lumOff val="35000"/>
                  </a:schemeClr>
                </a:solidFill>
              </a:rPr>
              <a:t>	a</a:t>
            </a:r>
            <a:r>
              <a:rPr lang="en-GB" sz="2800" dirty="0">
                <a:solidFill>
                  <a:schemeClr val="tx1">
                    <a:lumMod val="65000"/>
                    <a:lumOff val="35000"/>
                  </a:schemeClr>
                </a:solidFill>
              </a:rPr>
              <a:t>) </a:t>
            </a:r>
            <a:r>
              <a:rPr lang="en-GB" sz="2800" dirty="0" err="1" smtClean="0">
                <a:solidFill>
                  <a:schemeClr val="tx1">
                    <a:lumMod val="65000"/>
                    <a:lumOff val="35000"/>
                  </a:schemeClr>
                </a:solidFill>
              </a:rPr>
              <a:t>Quali</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costi</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lordi</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generano</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gli</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apprendisti</a:t>
            </a:r>
            <a:r>
              <a:rPr lang="en-GB" sz="2800" dirty="0" smtClean="0">
                <a:solidFill>
                  <a:schemeClr val="tx1">
                    <a:lumMod val="65000"/>
                    <a:lumOff val="35000"/>
                  </a:schemeClr>
                </a:solidFill>
              </a:rPr>
              <a:t>?</a:t>
            </a:r>
            <a:endParaRPr lang="en-GB" sz="2800" dirty="0">
              <a:solidFill>
                <a:schemeClr val="tx1">
                  <a:lumMod val="65000"/>
                  <a:lumOff val="35000"/>
                </a:schemeClr>
              </a:solidFill>
            </a:endParaRPr>
          </a:p>
          <a:p>
            <a:pPr>
              <a:spcAft>
                <a:spcPts val="600"/>
              </a:spcAft>
              <a:tabLst>
                <a:tab pos="360363" algn="l"/>
              </a:tabLst>
            </a:pPr>
            <a:r>
              <a:rPr lang="en-GB" sz="2800" dirty="0" smtClean="0">
                <a:solidFill>
                  <a:schemeClr val="tx1">
                    <a:lumMod val="65000"/>
                    <a:lumOff val="35000"/>
                  </a:schemeClr>
                </a:solidFill>
              </a:rPr>
              <a:t>	b</a:t>
            </a:r>
            <a:r>
              <a:rPr lang="en-GB" sz="2800" dirty="0">
                <a:solidFill>
                  <a:schemeClr val="tx1">
                    <a:lumMod val="65000"/>
                    <a:lumOff val="35000"/>
                  </a:schemeClr>
                </a:solidFill>
              </a:rPr>
              <a:t>) </a:t>
            </a:r>
            <a:r>
              <a:rPr lang="en-GB" sz="2800" dirty="0" err="1" smtClean="0">
                <a:solidFill>
                  <a:schemeClr val="tx1">
                    <a:lumMod val="65000"/>
                    <a:lumOff val="35000"/>
                  </a:schemeClr>
                </a:solidFill>
              </a:rPr>
              <a:t>Che</a:t>
            </a:r>
            <a:r>
              <a:rPr lang="en-GB" sz="2800" dirty="0" smtClean="0">
                <a:solidFill>
                  <a:schemeClr val="tx1">
                    <a:lumMod val="65000"/>
                    <a:lumOff val="35000"/>
                  </a:schemeClr>
                </a:solidFill>
              </a:rPr>
              <a:t> </a:t>
            </a:r>
            <a:r>
              <a:rPr lang="en-GB" sz="2800" dirty="0" err="1" smtClean="0">
                <a:solidFill>
                  <a:schemeClr val="tx1">
                    <a:lumMod val="65000"/>
                    <a:lumOff val="35000"/>
                  </a:schemeClr>
                </a:solidFill>
              </a:rPr>
              <a:t>cosa</a:t>
            </a:r>
            <a:r>
              <a:rPr lang="en-GB" sz="2800" dirty="0" smtClean="0">
                <a:solidFill>
                  <a:schemeClr val="tx1">
                    <a:lumMod val="65000"/>
                    <a:lumOff val="35000"/>
                  </a:schemeClr>
                </a:solidFill>
              </a:rPr>
              <a:t> produce </a:t>
            </a:r>
            <a:r>
              <a:rPr lang="en-GB" sz="2800" dirty="0" err="1" smtClean="0">
                <a:solidFill>
                  <a:schemeClr val="tx1">
                    <a:lumMod val="65000"/>
                    <a:lumOff val="35000"/>
                  </a:schemeClr>
                </a:solidFill>
              </a:rPr>
              <a:t>ricavi</a:t>
            </a:r>
            <a:r>
              <a:rPr lang="en-GB" sz="2800" dirty="0" smtClean="0">
                <a:solidFill>
                  <a:schemeClr val="tx1">
                    <a:lumMod val="65000"/>
                    <a:lumOff val="35000"/>
                  </a:schemeClr>
                </a:solidFill>
              </a:rPr>
              <a:t>?</a:t>
            </a:r>
            <a:endParaRPr lang="en-GB" sz="2800" dirty="0">
              <a:solidFill>
                <a:schemeClr val="tx1">
                  <a:lumMod val="65000"/>
                  <a:lumOff val="35000"/>
                </a:schemeClr>
              </a:solidFill>
            </a:endParaRPr>
          </a:p>
          <a:p>
            <a:endParaRPr lang="en-GB" sz="2800" b="1" dirty="0">
              <a:solidFill>
                <a:schemeClr val="tx1">
                  <a:lumMod val="65000"/>
                  <a:lumOff val="35000"/>
                </a:schemeClr>
              </a:solidFill>
            </a:endParaRPr>
          </a:p>
        </p:txBody>
      </p:sp>
      <p:sp>
        <p:nvSpPr>
          <p:cNvPr id="3" name="Textfeld 2"/>
          <p:cNvSpPr txBox="1"/>
          <p:nvPr/>
        </p:nvSpPr>
        <p:spPr>
          <a:xfrm>
            <a:off x="-7937" y="61768"/>
            <a:ext cx="5598208" cy="461665"/>
          </a:xfrm>
          <a:prstGeom prst="rect">
            <a:avLst/>
          </a:prstGeom>
          <a:noFill/>
        </p:spPr>
        <p:txBody>
          <a:bodyPr wrap="square" rtlCol="0">
            <a:spAutoFit/>
          </a:bodyPr>
          <a:lstStyle/>
          <a:p>
            <a:r>
              <a:rPr lang="de-DE" sz="2400" b="1" dirty="0" err="1" smtClean="0">
                <a:solidFill>
                  <a:schemeClr val="bg1"/>
                </a:solidFill>
              </a:rPr>
              <a:t>Costi</a:t>
            </a:r>
            <a:r>
              <a:rPr lang="de-DE" sz="2400" b="1" dirty="0" smtClean="0">
                <a:solidFill>
                  <a:schemeClr val="bg1"/>
                </a:solidFill>
              </a:rPr>
              <a:t> e </a:t>
            </a:r>
            <a:r>
              <a:rPr lang="de-DE" sz="2400" b="1" dirty="0" err="1" smtClean="0">
                <a:solidFill>
                  <a:schemeClr val="bg1"/>
                </a:solidFill>
              </a:rPr>
              <a:t>benefici</a:t>
            </a:r>
            <a:r>
              <a:rPr lang="de-DE" sz="2400" b="1" dirty="0" smtClean="0">
                <a:solidFill>
                  <a:schemeClr val="bg1"/>
                </a:solidFill>
              </a:rPr>
              <a:t> da </a:t>
            </a:r>
            <a:r>
              <a:rPr lang="de-DE" sz="2400" b="1" dirty="0" err="1" smtClean="0">
                <a:solidFill>
                  <a:schemeClr val="bg1"/>
                </a:solidFill>
              </a:rPr>
              <a:t>parte</a:t>
            </a:r>
            <a:r>
              <a:rPr lang="de-DE" sz="2400" b="1" dirty="0" smtClean="0">
                <a:solidFill>
                  <a:schemeClr val="bg1"/>
                </a:solidFill>
              </a:rPr>
              <a:t> delle </a:t>
            </a:r>
            <a:r>
              <a:rPr lang="de-DE" sz="2400" b="1" dirty="0" err="1" smtClean="0">
                <a:solidFill>
                  <a:schemeClr val="bg1"/>
                </a:solidFill>
              </a:rPr>
              <a:t>aziende</a:t>
            </a:r>
            <a:endParaRPr lang="de-DE" sz="2400" b="1" dirty="0">
              <a:solidFill>
                <a:schemeClr val="tx1">
                  <a:lumMod val="75000"/>
                  <a:lumOff val="25000"/>
                </a:schemeClr>
              </a:solidFill>
            </a:endParaRPr>
          </a:p>
        </p:txBody>
      </p:sp>
    </p:spTree>
    <p:extLst>
      <p:ext uri="{BB962C8B-B14F-4D97-AF65-F5344CB8AC3E}">
        <p14:creationId xmlns:p14="http://schemas.microsoft.com/office/powerpoint/2010/main" val="1056793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Gerader Verbinder 5"/>
          <p:cNvCxnSpPr/>
          <p:nvPr/>
        </p:nvCxnSpPr>
        <p:spPr>
          <a:xfrm flipH="1">
            <a:off x="5544952" y="1690649"/>
            <a:ext cx="1898" cy="337874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44" name="Line 16"/>
          <p:cNvSpPr>
            <a:spLocks noChangeShapeType="1"/>
          </p:cNvSpPr>
          <p:nvPr/>
        </p:nvSpPr>
        <p:spPr bwMode="auto">
          <a:xfrm flipH="1">
            <a:off x="3424151" y="1691663"/>
            <a:ext cx="7937" cy="3558128"/>
          </a:xfrm>
          <a:prstGeom prst="line">
            <a:avLst/>
          </a:prstGeom>
          <a:noFill/>
          <a:ln w="9360" cap="sq">
            <a:solidFill>
              <a:srgbClr val="C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33" name="Rectangle 4"/>
          <p:cNvSpPr>
            <a:spLocks noChangeArrowheads="1"/>
          </p:cNvSpPr>
          <p:nvPr/>
        </p:nvSpPr>
        <p:spPr bwMode="auto">
          <a:xfrm>
            <a:off x="6453188" y="6477000"/>
            <a:ext cx="2690812"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grpSp>
        <p:nvGrpSpPr>
          <p:cNvPr id="23562" name="Group 10"/>
          <p:cNvGrpSpPr>
            <a:grpSpLocks/>
          </p:cNvGrpSpPr>
          <p:nvPr/>
        </p:nvGrpSpPr>
        <p:grpSpPr bwMode="auto">
          <a:xfrm>
            <a:off x="1360488" y="967780"/>
            <a:ext cx="6391275" cy="725487"/>
            <a:chOff x="857" y="981"/>
            <a:chExt cx="4026" cy="457"/>
          </a:xfrm>
        </p:grpSpPr>
        <p:sp>
          <p:nvSpPr>
            <p:cNvPr id="22570" name="Line 11"/>
            <p:cNvSpPr>
              <a:spLocks noChangeShapeType="1"/>
            </p:cNvSpPr>
            <p:nvPr/>
          </p:nvSpPr>
          <p:spPr bwMode="auto">
            <a:xfrm>
              <a:off x="2880" y="981"/>
              <a:ext cx="0" cy="450"/>
            </a:xfrm>
            <a:prstGeom prst="line">
              <a:avLst/>
            </a:prstGeom>
            <a:noFill/>
            <a:ln w="9360" cap="sq">
              <a:solidFill>
                <a:srgbClr val="000099"/>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71" name="Line 12"/>
            <p:cNvSpPr>
              <a:spLocks noChangeShapeType="1"/>
            </p:cNvSpPr>
            <p:nvPr/>
          </p:nvSpPr>
          <p:spPr bwMode="auto">
            <a:xfrm>
              <a:off x="857" y="1439"/>
              <a:ext cx="4026" cy="0"/>
            </a:xfrm>
            <a:prstGeom prst="line">
              <a:avLst/>
            </a:prstGeom>
            <a:noFill/>
            <a:ln w="9360" cap="sq">
              <a:solidFill>
                <a:srgbClr val="000099"/>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grpSp>
      <p:sp>
        <p:nvSpPr>
          <p:cNvPr id="22563" name="Line 14"/>
          <p:cNvSpPr>
            <a:spLocks noChangeShapeType="1"/>
          </p:cNvSpPr>
          <p:nvPr/>
        </p:nvSpPr>
        <p:spPr bwMode="auto">
          <a:xfrm flipV="1">
            <a:off x="1348305" y="1695526"/>
            <a:ext cx="6249" cy="3245642"/>
          </a:xfrm>
          <a:prstGeom prst="line">
            <a:avLst/>
          </a:prstGeom>
          <a:noFill/>
          <a:ln w="9360" cap="sq">
            <a:solidFill>
              <a:srgbClr val="C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66" name="Rectangle 17"/>
          <p:cNvSpPr>
            <a:spLocks noChangeArrowheads="1"/>
          </p:cNvSpPr>
          <p:nvPr/>
        </p:nvSpPr>
        <p:spPr bwMode="auto">
          <a:xfrm>
            <a:off x="434440" y="1931012"/>
            <a:ext cx="1833304" cy="918791"/>
          </a:xfrm>
          <a:prstGeom prst="rect">
            <a:avLst/>
          </a:prstGeom>
          <a:solidFill>
            <a:schemeClr val="accent6">
              <a:lumMod val="20000"/>
              <a:lumOff val="80000"/>
            </a:schemeClr>
          </a:solidFill>
          <a:ln w="19080" cap="sq">
            <a:solidFill>
              <a:schemeClr val="accent6">
                <a:lumMod val="75000"/>
              </a:schemeClr>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Aft>
                <a:spcPts val="200"/>
              </a:spcAft>
              <a:buClrTx/>
              <a:buFontTx/>
              <a:buNone/>
            </a:pPr>
            <a:r>
              <a:rPr lang="en-GB" altLang="de-DE" sz="1400" b="1" dirty="0" err="1" smtClean="0">
                <a:solidFill>
                  <a:schemeClr val="bg2">
                    <a:lumMod val="25000"/>
                  </a:schemeClr>
                </a:solidFill>
                <a:cs typeface="Arial" charset="0"/>
              </a:rPr>
              <a:t>Costi</a:t>
            </a:r>
            <a:r>
              <a:rPr lang="en-GB" altLang="de-DE" sz="1400" b="1" dirty="0" smtClean="0">
                <a:solidFill>
                  <a:schemeClr val="bg2">
                    <a:lumMod val="25000"/>
                  </a:schemeClr>
                </a:solidFill>
                <a:cs typeface="Arial" charset="0"/>
              </a:rPr>
              <a:t> per </a:t>
            </a:r>
            <a:r>
              <a:rPr lang="en-GB" altLang="de-DE" sz="1400" b="1" dirty="0" err="1" smtClean="0">
                <a:solidFill>
                  <a:schemeClr val="bg2">
                    <a:lumMod val="25000"/>
                  </a:schemeClr>
                </a:solidFill>
                <a:cs typeface="Arial" charset="0"/>
              </a:rPr>
              <a:t>il</a:t>
            </a:r>
            <a:r>
              <a:rPr lang="en-GB" altLang="de-DE" sz="1400" b="1" dirty="0" smtClean="0">
                <a:solidFill>
                  <a:schemeClr val="bg2">
                    <a:lumMod val="25000"/>
                  </a:schemeClr>
                </a:solidFill>
                <a:cs typeface="Arial" charset="0"/>
              </a:rPr>
              <a:t> </a:t>
            </a:r>
            <a:r>
              <a:rPr lang="en-GB" altLang="de-DE" sz="1400" b="1" dirty="0" err="1" smtClean="0">
                <a:solidFill>
                  <a:schemeClr val="bg2">
                    <a:lumMod val="25000"/>
                  </a:schemeClr>
                </a:solidFill>
                <a:cs typeface="Arial" charset="0"/>
              </a:rPr>
              <a:t>personale</a:t>
            </a:r>
            <a:endParaRPr lang="en-GB" altLang="de-DE" sz="1400" b="1" dirty="0" smtClean="0">
              <a:solidFill>
                <a:schemeClr val="bg2">
                  <a:lumMod val="25000"/>
                </a:schemeClr>
              </a:solidFill>
              <a:cs typeface="Arial" charset="0"/>
            </a:endParaRPr>
          </a:p>
          <a:p>
            <a:pPr algn="ctr" eaLnBrk="1" hangingPunct="1">
              <a:spcAft>
                <a:spcPts val="200"/>
              </a:spcAft>
              <a:buClrTx/>
              <a:buFontTx/>
              <a:buNone/>
            </a:pPr>
            <a:r>
              <a:rPr lang="en-GB" altLang="de-DE" sz="1400" b="1" dirty="0" err="1" smtClean="0">
                <a:solidFill>
                  <a:schemeClr val="bg2">
                    <a:lumMod val="25000"/>
                  </a:schemeClr>
                </a:solidFill>
                <a:cs typeface="Arial" charset="0"/>
              </a:rPr>
              <a:t>apprendisti</a:t>
            </a:r>
            <a:endParaRPr lang="en-GB" altLang="de-DE" sz="1400" b="1" dirty="0" smtClean="0">
              <a:solidFill>
                <a:schemeClr val="bg2">
                  <a:lumMod val="25000"/>
                </a:schemeClr>
              </a:solidFill>
              <a:cs typeface="Arial" charset="0"/>
            </a:endParaRPr>
          </a:p>
          <a:p>
            <a:pPr algn="ctr" eaLnBrk="1" hangingPunct="1">
              <a:spcAft>
                <a:spcPts val="200"/>
              </a:spcAft>
              <a:buClrTx/>
              <a:buFontTx/>
              <a:buNone/>
            </a:pPr>
            <a:r>
              <a:rPr lang="en-GB" altLang="de-DE" sz="1400" b="1" dirty="0" smtClean="0">
                <a:solidFill>
                  <a:schemeClr val="bg2">
                    <a:lumMod val="25000"/>
                  </a:schemeClr>
                </a:solidFill>
                <a:cs typeface="Arial" charset="0"/>
              </a:rPr>
              <a:t>(~ 62 %)</a:t>
            </a:r>
            <a:endParaRPr lang="en-GB" altLang="de-DE" sz="1400" b="1" dirty="0">
              <a:solidFill>
                <a:schemeClr val="bg2">
                  <a:lumMod val="25000"/>
                </a:schemeClr>
              </a:solidFill>
              <a:cs typeface="Arial" charset="0"/>
            </a:endParaRPr>
          </a:p>
        </p:txBody>
      </p:sp>
      <p:sp>
        <p:nvSpPr>
          <p:cNvPr id="22567" name="Rectangle 18"/>
          <p:cNvSpPr>
            <a:spLocks noChangeArrowheads="1"/>
          </p:cNvSpPr>
          <p:nvPr/>
        </p:nvSpPr>
        <p:spPr bwMode="auto">
          <a:xfrm>
            <a:off x="467306" y="3053208"/>
            <a:ext cx="1744663" cy="742950"/>
          </a:xfrm>
          <a:prstGeom prst="rect">
            <a:avLst/>
          </a:prstGeom>
          <a:solidFill>
            <a:schemeClr val="accent6">
              <a:lumMod val="20000"/>
              <a:lumOff val="80000"/>
            </a:schemeClr>
          </a:solidFill>
          <a:ln w="9525">
            <a:solidFill>
              <a:schemeClr val="accent6">
                <a:lumMod val="75000"/>
              </a:schemeClr>
            </a:solidFill>
            <a:round/>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spcAft>
                <a:spcPts val="200"/>
              </a:spcAft>
              <a:buClrTx/>
              <a:buFontTx/>
              <a:buNone/>
            </a:pPr>
            <a:r>
              <a:rPr lang="en-GB" altLang="de-DE" sz="1400" dirty="0" err="1" smtClean="0">
                <a:solidFill>
                  <a:schemeClr val="bg2">
                    <a:lumMod val="25000"/>
                  </a:schemeClr>
                </a:solidFill>
                <a:cs typeface="Arial" charset="0"/>
              </a:rPr>
              <a:t>Retribuzione</a:t>
            </a:r>
            <a:r>
              <a:rPr lang="en-GB" altLang="de-DE" sz="1400" dirty="0" smtClean="0">
                <a:solidFill>
                  <a:schemeClr val="bg2">
                    <a:lumMod val="25000"/>
                  </a:schemeClr>
                </a:solidFill>
                <a:cs typeface="Arial" charset="0"/>
              </a:rPr>
              <a:t> </a:t>
            </a:r>
            <a:r>
              <a:rPr lang="en-GB" altLang="de-DE" sz="1400" dirty="0" err="1" smtClean="0">
                <a:solidFill>
                  <a:schemeClr val="bg2">
                    <a:lumMod val="25000"/>
                  </a:schemeClr>
                </a:solidFill>
                <a:cs typeface="Arial" charset="0"/>
              </a:rPr>
              <a:t>dell’apprendista</a:t>
            </a:r>
            <a:endParaRPr lang="en-GB" altLang="de-DE" sz="1400" dirty="0">
              <a:solidFill>
                <a:schemeClr val="bg2">
                  <a:lumMod val="25000"/>
                </a:schemeClr>
              </a:solidFill>
              <a:cs typeface="Arial" charset="0"/>
            </a:endParaRPr>
          </a:p>
        </p:txBody>
      </p:sp>
      <p:sp>
        <p:nvSpPr>
          <p:cNvPr id="22568" name="Rectangle 19"/>
          <p:cNvSpPr>
            <a:spLocks noChangeArrowheads="1"/>
          </p:cNvSpPr>
          <p:nvPr/>
        </p:nvSpPr>
        <p:spPr bwMode="auto">
          <a:xfrm>
            <a:off x="467306" y="3994595"/>
            <a:ext cx="1751013" cy="669354"/>
          </a:xfrm>
          <a:prstGeom prst="rect">
            <a:avLst/>
          </a:prstGeom>
          <a:solidFill>
            <a:schemeClr val="accent6">
              <a:lumMod val="20000"/>
              <a:lumOff val="80000"/>
            </a:schemeClr>
          </a:solidFill>
          <a:ln w="9525">
            <a:solidFill>
              <a:schemeClr val="accent6">
                <a:lumMod val="75000"/>
              </a:schemeClr>
            </a:solidFill>
            <a:round/>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400" dirty="0" err="1" smtClean="0">
                <a:solidFill>
                  <a:schemeClr val="bg2">
                    <a:lumMod val="25000"/>
                  </a:schemeClr>
                </a:solidFill>
                <a:cs typeface="Arial" charset="0"/>
              </a:rPr>
              <a:t>Prestazioni</a:t>
            </a:r>
            <a:r>
              <a:rPr lang="en-GB" altLang="de-DE" sz="1400" dirty="0" smtClean="0">
                <a:solidFill>
                  <a:schemeClr val="bg2">
                    <a:lumMod val="25000"/>
                  </a:schemeClr>
                </a:solidFill>
                <a:cs typeface="Arial" charset="0"/>
              </a:rPr>
              <a:t> di welfare </a:t>
            </a:r>
            <a:r>
              <a:rPr lang="en-GB" altLang="de-DE" sz="1400" dirty="0" err="1" smtClean="0">
                <a:solidFill>
                  <a:schemeClr val="bg2">
                    <a:lumMod val="25000"/>
                  </a:schemeClr>
                </a:solidFill>
                <a:cs typeface="Arial" charset="0"/>
              </a:rPr>
              <a:t>previste</a:t>
            </a:r>
            <a:r>
              <a:rPr lang="en-GB" altLang="de-DE" sz="1400" dirty="0" smtClean="0">
                <a:solidFill>
                  <a:schemeClr val="bg2">
                    <a:lumMod val="25000"/>
                  </a:schemeClr>
                </a:solidFill>
                <a:cs typeface="Arial" charset="0"/>
              </a:rPr>
              <a:t> </a:t>
            </a:r>
            <a:r>
              <a:rPr lang="en-GB" altLang="de-DE" sz="1400" dirty="0" err="1" smtClean="0">
                <a:solidFill>
                  <a:schemeClr val="bg2">
                    <a:lumMod val="25000"/>
                  </a:schemeClr>
                </a:solidFill>
                <a:cs typeface="Arial" charset="0"/>
              </a:rPr>
              <a:t>dai</a:t>
            </a:r>
            <a:r>
              <a:rPr lang="en-GB" altLang="de-DE" sz="1400" dirty="0" smtClean="0">
                <a:solidFill>
                  <a:schemeClr val="bg2">
                    <a:lumMod val="25000"/>
                  </a:schemeClr>
                </a:solidFill>
                <a:cs typeface="Arial" charset="0"/>
              </a:rPr>
              <a:t> </a:t>
            </a:r>
            <a:r>
              <a:rPr lang="en-GB" altLang="de-DE" sz="1400" dirty="0" err="1" smtClean="0">
                <a:solidFill>
                  <a:schemeClr val="bg2">
                    <a:lumMod val="25000"/>
                  </a:schemeClr>
                </a:solidFill>
                <a:cs typeface="Arial" charset="0"/>
              </a:rPr>
              <a:t>contratti</a:t>
            </a:r>
            <a:r>
              <a:rPr lang="en-GB" altLang="de-DE" sz="1400" dirty="0" smtClean="0">
                <a:solidFill>
                  <a:schemeClr val="bg2">
                    <a:lumMod val="25000"/>
                  </a:schemeClr>
                </a:solidFill>
                <a:cs typeface="Arial" charset="0"/>
              </a:rPr>
              <a:t> </a:t>
            </a:r>
            <a:r>
              <a:rPr lang="en-GB" altLang="de-DE" sz="1400" dirty="0" err="1" smtClean="0">
                <a:solidFill>
                  <a:schemeClr val="bg2">
                    <a:lumMod val="25000"/>
                  </a:schemeClr>
                </a:solidFill>
                <a:cs typeface="Arial" charset="0"/>
              </a:rPr>
              <a:t>collettivi</a:t>
            </a:r>
            <a:endParaRPr lang="en-GB" altLang="de-DE" sz="1400" dirty="0">
              <a:solidFill>
                <a:schemeClr val="bg2">
                  <a:lumMod val="25000"/>
                </a:schemeClr>
              </a:solidFill>
              <a:cs typeface="Arial" charset="0"/>
            </a:endParaRPr>
          </a:p>
        </p:txBody>
      </p:sp>
      <p:sp>
        <p:nvSpPr>
          <p:cNvPr id="22569" name="Rectangle 20"/>
          <p:cNvSpPr>
            <a:spLocks noChangeArrowheads="1"/>
          </p:cNvSpPr>
          <p:nvPr/>
        </p:nvSpPr>
        <p:spPr bwMode="auto">
          <a:xfrm>
            <a:off x="467306" y="4870557"/>
            <a:ext cx="1744663" cy="731838"/>
          </a:xfrm>
          <a:prstGeom prst="rect">
            <a:avLst/>
          </a:prstGeom>
          <a:solidFill>
            <a:schemeClr val="accent6">
              <a:lumMod val="20000"/>
              <a:lumOff val="80000"/>
            </a:schemeClr>
          </a:solidFill>
          <a:ln w="9525">
            <a:solidFill>
              <a:schemeClr val="accent6">
                <a:lumMod val="75000"/>
              </a:schemeClr>
            </a:solidFill>
            <a:round/>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400" dirty="0" err="1" smtClean="0">
                <a:solidFill>
                  <a:schemeClr val="bg2">
                    <a:lumMod val="25000"/>
                  </a:schemeClr>
                </a:solidFill>
                <a:cs typeface="Arial" charset="0"/>
              </a:rPr>
              <a:t>Prestazioni</a:t>
            </a:r>
            <a:r>
              <a:rPr lang="en-GB" altLang="de-DE" sz="1400" dirty="0" smtClean="0">
                <a:solidFill>
                  <a:schemeClr val="bg2">
                    <a:lumMod val="25000"/>
                  </a:schemeClr>
                </a:solidFill>
                <a:cs typeface="Arial" charset="0"/>
              </a:rPr>
              <a:t> di welfare </a:t>
            </a:r>
            <a:r>
              <a:rPr lang="en-GB" altLang="de-DE" sz="1400" dirty="0" err="1" smtClean="0">
                <a:solidFill>
                  <a:schemeClr val="bg2">
                    <a:lumMod val="25000"/>
                  </a:schemeClr>
                </a:solidFill>
                <a:cs typeface="Arial" charset="0"/>
              </a:rPr>
              <a:t>volontarie</a:t>
            </a:r>
            <a:endParaRPr lang="en-GB" altLang="de-DE" sz="1400" dirty="0">
              <a:solidFill>
                <a:schemeClr val="bg2">
                  <a:lumMod val="25000"/>
                </a:schemeClr>
              </a:solidFill>
              <a:cs typeface="Arial" charset="0"/>
            </a:endParaRPr>
          </a:p>
        </p:txBody>
      </p:sp>
      <p:sp>
        <p:nvSpPr>
          <p:cNvPr id="22559" name="Rectangle 23"/>
          <p:cNvSpPr>
            <a:spLocks noChangeArrowheads="1"/>
          </p:cNvSpPr>
          <p:nvPr/>
        </p:nvSpPr>
        <p:spPr bwMode="auto">
          <a:xfrm>
            <a:off x="2521116" y="1938455"/>
            <a:ext cx="1851025" cy="911348"/>
          </a:xfrm>
          <a:prstGeom prst="rect">
            <a:avLst/>
          </a:prstGeom>
          <a:solidFill>
            <a:schemeClr val="accent6">
              <a:lumMod val="20000"/>
              <a:lumOff val="80000"/>
            </a:schemeClr>
          </a:solidFill>
          <a:ln w="19080" cap="sq">
            <a:solidFill>
              <a:schemeClr val="accent3">
                <a:lumMod val="75000"/>
              </a:schemeClr>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75"/>
              </a:spcBef>
              <a:spcAft>
                <a:spcPts val="200"/>
              </a:spcAft>
              <a:buClrTx/>
              <a:buFontTx/>
              <a:buNone/>
            </a:pPr>
            <a:r>
              <a:rPr lang="en-GB" altLang="de-DE" sz="1400" b="1" dirty="0" err="1" smtClean="0">
                <a:solidFill>
                  <a:schemeClr val="accent3">
                    <a:lumMod val="50000"/>
                  </a:schemeClr>
                </a:solidFill>
                <a:cs typeface="Arial" charset="0"/>
              </a:rPr>
              <a:t>Costi</a:t>
            </a:r>
            <a:r>
              <a:rPr lang="en-GB" altLang="de-DE" sz="1400" b="1" dirty="0" smtClean="0">
                <a:solidFill>
                  <a:schemeClr val="accent3">
                    <a:lumMod val="50000"/>
                  </a:schemeClr>
                </a:solidFill>
                <a:cs typeface="Arial" charset="0"/>
              </a:rPr>
              <a:t> per </a:t>
            </a:r>
            <a:r>
              <a:rPr lang="en-GB" altLang="de-DE" sz="1400" b="1" dirty="0" err="1" smtClean="0">
                <a:solidFill>
                  <a:schemeClr val="accent3">
                    <a:lumMod val="50000"/>
                  </a:schemeClr>
                </a:solidFill>
                <a:cs typeface="Arial" charset="0"/>
              </a:rPr>
              <a:t>il</a:t>
            </a:r>
            <a:r>
              <a:rPr lang="en-GB" altLang="de-DE" sz="1400" b="1" dirty="0" smtClean="0">
                <a:solidFill>
                  <a:schemeClr val="accent3">
                    <a:lumMod val="50000"/>
                  </a:schemeClr>
                </a:solidFill>
                <a:cs typeface="Arial" charset="0"/>
              </a:rPr>
              <a:t> </a:t>
            </a:r>
            <a:r>
              <a:rPr lang="en-GB" altLang="de-DE" sz="1400" b="1" dirty="0" err="1" smtClean="0">
                <a:solidFill>
                  <a:schemeClr val="accent3">
                    <a:lumMod val="50000"/>
                  </a:schemeClr>
                </a:solidFill>
                <a:cs typeface="Arial" charset="0"/>
              </a:rPr>
              <a:t>personale</a:t>
            </a:r>
            <a:endParaRPr lang="en-GB" altLang="de-DE" sz="1400" b="1" dirty="0" smtClean="0">
              <a:solidFill>
                <a:schemeClr val="accent3">
                  <a:lumMod val="50000"/>
                </a:schemeClr>
              </a:solidFill>
              <a:cs typeface="Arial" charset="0"/>
            </a:endParaRPr>
          </a:p>
          <a:p>
            <a:pPr algn="ctr" eaLnBrk="1" hangingPunct="1">
              <a:spcAft>
                <a:spcPts val="200"/>
              </a:spcAft>
              <a:buClrTx/>
              <a:buFontTx/>
              <a:buNone/>
            </a:pPr>
            <a:r>
              <a:rPr lang="en-GB" altLang="de-DE" sz="1400" b="1" dirty="0" smtClean="0">
                <a:solidFill>
                  <a:schemeClr val="accent3">
                    <a:lumMod val="50000"/>
                  </a:schemeClr>
                </a:solidFill>
                <a:cs typeface="Arial" charset="0"/>
              </a:rPr>
              <a:t> </a:t>
            </a:r>
            <a:r>
              <a:rPr lang="en-GB" altLang="de-DE" sz="1400" b="1" dirty="0" err="1" smtClean="0">
                <a:solidFill>
                  <a:schemeClr val="accent3">
                    <a:lumMod val="50000"/>
                  </a:schemeClr>
                </a:solidFill>
                <a:cs typeface="Arial" charset="0"/>
              </a:rPr>
              <a:t>formatori</a:t>
            </a:r>
            <a:r>
              <a:rPr lang="en-GB" altLang="de-DE" sz="1400" b="1" dirty="0" smtClean="0">
                <a:solidFill>
                  <a:schemeClr val="accent3">
                    <a:lumMod val="50000"/>
                  </a:schemeClr>
                </a:solidFill>
                <a:cs typeface="Arial" charset="0"/>
              </a:rPr>
              <a:t> </a:t>
            </a:r>
          </a:p>
          <a:p>
            <a:pPr algn="ctr" eaLnBrk="1" hangingPunct="1">
              <a:spcAft>
                <a:spcPts val="200"/>
              </a:spcAft>
              <a:buClrTx/>
              <a:buFontTx/>
              <a:buNone/>
            </a:pPr>
            <a:r>
              <a:rPr lang="en-GB" altLang="de-DE" sz="1400" b="1" dirty="0" smtClean="0">
                <a:solidFill>
                  <a:schemeClr val="accent3">
                    <a:lumMod val="50000"/>
                  </a:schemeClr>
                </a:solidFill>
                <a:cs typeface="Arial" charset="0"/>
              </a:rPr>
              <a:t>(~ 23 %)</a:t>
            </a:r>
            <a:endParaRPr lang="en-GB" altLang="de-DE" sz="1400" b="1" dirty="0">
              <a:solidFill>
                <a:schemeClr val="accent3">
                  <a:lumMod val="50000"/>
                </a:schemeClr>
              </a:solidFill>
              <a:cs typeface="Arial" charset="0"/>
            </a:endParaRPr>
          </a:p>
        </p:txBody>
      </p:sp>
      <p:sp>
        <p:nvSpPr>
          <p:cNvPr id="22560" name="Rectangle 24"/>
          <p:cNvSpPr>
            <a:spLocks noChangeArrowheads="1"/>
          </p:cNvSpPr>
          <p:nvPr/>
        </p:nvSpPr>
        <p:spPr bwMode="auto">
          <a:xfrm>
            <a:off x="2521116" y="3059123"/>
            <a:ext cx="1851025" cy="753485"/>
          </a:xfrm>
          <a:prstGeom prst="rect">
            <a:avLst/>
          </a:prstGeom>
          <a:solidFill>
            <a:schemeClr val="accent6">
              <a:lumMod val="20000"/>
              <a:lumOff val="80000"/>
            </a:schemeClr>
          </a:solidFill>
          <a:ln w="12600" cap="sq">
            <a:solidFill>
              <a:schemeClr val="accent3">
                <a:lumMod val="75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Aft>
                <a:spcPts val="200"/>
              </a:spcAft>
              <a:buClrTx/>
              <a:buFontTx/>
              <a:buNone/>
            </a:pPr>
            <a:r>
              <a:rPr lang="en-GB" altLang="de-DE" sz="1400" dirty="0" err="1" smtClean="0">
                <a:solidFill>
                  <a:schemeClr val="accent3">
                    <a:lumMod val="50000"/>
                  </a:schemeClr>
                </a:solidFill>
                <a:cs typeface="Arial" charset="0"/>
              </a:rPr>
              <a:t>Istruttori</a:t>
            </a:r>
            <a:r>
              <a:rPr lang="en-GB" altLang="de-DE" sz="1400" dirty="0" smtClean="0">
                <a:solidFill>
                  <a:schemeClr val="accent3">
                    <a:lumMod val="50000"/>
                  </a:schemeClr>
                </a:solidFill>
                <a:cs typeface="Arial" charset="0"/>
              </a:rPr>
              <a:t> a tempo </a:t>
            </a:r>
            <a:r>
              <a:rPr lang="en-GB" altLang="de-DE" sz="1400" dirty="0" err="1" smtClean="0">
                <a:solidFill>
                  <a:schemeClr val="accent3">
                    <a:lumMod val="50000"/>
                  </a:schemeClr>
                </a:solidFill>
                <a:cs typeface="Arial" charset="0"/>
              </a:rPr>
              <a:t>pieno</a:t>
            </a:r>
            <a:endParaRPr lang="en-GB" altLang="de-DE" sz="1400" dirty="0" smtClean="0">
              <a:solidFill>
                <a:schemeClr val="accent3">
                  <a:lumMod val="50000"/>
                </a:schemeClr>
              </a:solidFill>
              <a:cs typeface="Arial" charset="0"/>
            </a:endParaRPr>
          </a:p>
        </p:txBody>
      </p:sp>
      <p:sp>
        <p:nvSpPr>
          <p:cNvPr id="22561" name="Rectangle 25"/>
          <p:cNvSpPr>
            <a:spLocks noChangeArrowheads="1"/>
          </p:cNvSpPr>
          <p:nvPr/>
        </p:nvSpPr>
        <p:spPr bwMode="auto">
          <a:xfrm>
            <a:off x="2521116" y="4011732"/>
            <a:ext cx="1851025" cy="671669"/>
          </a:xfrm>
          <a:prstGeom prst="rect">
            <a:avLst/>
          </a:prstGeom>
          <a:solidFill>
            <a:schemeClr val="accent6">
              <a:lumMod val="20000"/>
              <a:lumOff val="80000"/>
            </a:schemeClr>
          </a:solidFill>
          <a:ln w="12600" cap="sq">
            <a:solidFill>
              <a:schemeClr val="accent3">
                <a:lumMod val="75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Aft>
                <a:spcPts val="200"/>
              </a:spcAft>
              <a:buClrTx/>
              <a:buFontTx/>
              <a:buNone/>
            </a:pPr>
            <a:r>
              <a:rPr lang="en-GB" altLang="de-DE" sz="1400" dirty="0" err="1" smtClean="0">
                <a:solidFill>
                  <a:schemeClr val="accent3">
                    <a:lumMod val="50000"/>
                  </a:schemeClr>
                </a:solidFill>
                <a:cs typeface="Arial" charset="0"/>
              </a:rPr>
              <a:t>Istruttori</a:t>
            </a:r>
            <a:r>
              <a:rPr lang="en-GB" altLang="de-DE" sz="1400" dirty="0" smtClean="0">
                <a:solidFill>
                  <a:schemeClr val="accent3">
                    <a:lumMod val="50000"/>
                  </a:schemeClr>
                </a:solidFill>
                <a:cs typeface="Arial" charset="0"/>
              </a:rPr>
              <a:t> a tempo </a:t>
            </a:r>
            <a:r>
              <a:rPr lang="en-GB" altLang="de-DE" sz="1400" dirty="0" err="1" smtClean="0">
                <a:solidFill>
                  <a:schemeClr val="accent3">
                    <a:lumMod val="50000"/>
                  </a:schemeClr>
                </a:solidFill>
                <a:cs typeface="Arial" charset="0"/>
              </a:rPr>
              <a:t>parziale</a:t>
            </a:r>
            <a:endParaRPr lang="en-GB" altLang="de-DE" sz="1400" dirty="0" smtClean="0">
              <a:solidFill>
                <a:schemeClr val="accent3">
                  <a:lumMod val="50000"/>
                </a:schemeClr>
              </a:solidFill>
              <a:cs typeface="Arial" charset="0"/>
            </a:endParaRPr>
          </a:p>
        </p:txBody>
      </p:sp>
      <p:sp>
        <p:nvSpPr>
          <p:cNvPr id="22562" name="Rectangle 26"/>
          <p:cNvSpPr>
            <a:spLocks noChangeArrowheads="1"/>
          </p:cNvSpPr>
          <p:nvPr/>
        </p:nvSpPr>
        <p:spPr bwMode="auto">
          <a:xfrm>
            <a:off x="2521116" y="4878355"/>
            <a:ext cx="1851025" cy="734369"/>
          </a:xfrm>
          <a:prstGeom prst="rect">
            <a:avLst/>
          </a:prstGeom>
          <a:solidFill>
            <a:schemeClr val="accent6">
              <a:lumMod val="20000"/>
              <a:lumOff val="80000"/>
            </a:schemeClr>
          </a:solidFill>
          <a:ln w="12600" cap="sq">
            <a:solidFill>
              <a:schemeClr val="accent3">
                <a:lumMod val="75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400" dirty="0" err="1" smtClean="0">
                <a:solidFill>
                  <a:schemeClr val="accent3">
                    <a:lumMod val="50000"/>
                  </a:schemeClr>
                </a:solidFill>
                <a:cs typeface="Arial" charset="0"/>
              </a:rPr>
              <a:t>Istruttori</a:t>
            </a:r>
            <a:r>
              <a:rPr lang="en-GB" altLang="de-DE" sz="1400" dirty="0" smtClean="0">
                <a:solidFill>
                  <a:schemeClr val="accent3">
                    <a:lumMod val="50000"/>
                  </a:schemeClr>
                </a:solidFill>
                <a:cs typeface="Arial" charset="0"/>
              </a:rPr>
              <a:t> </a:t>
            </a:r>
            <a:r>
              <a:rPr lang="en-GB" altLang="de-DE" sz="1400" dirty="0" err="1" smtClean="0">
                <a:solidFill>
                  <a:schemeClr val="accent3">
                    <a:lumMod val="50000"/>
                  </a:schemeClr>
                </a:solidFill>
                <a:cs typeface="Arial" charset="0"/>
              </a:rPr>
              <a:t>esterni</a:t>
            </a:r>
            <a:endParaRPr lang="en-GB" altLang="de-DE" sz="1400" dirty="0">
              <a:solidFill>
                <a:schemeClr val="accent3">
                  <a:lumMod val="50000"/>
                </a:schemeClr>
              </a:solidFill>
              <a:cs typeface="Arial" charset="0"/>
            </a:endParaRPr>
          </a:p>
        </p:txBody>
      </p:sp>
      <p:sp>
        <p:nvSpPr>
          <p:cNvPr id="22550" name="Line 28"/>
          <p:cNvSpPr>
            <a:spLocks noChangeShapeType="1"/>
          </p:cNvSpPr>
          <p:nvPr/>
        </p:nvSpPr>
        <p:spPr bwMode="auto">
          <a:xfrm>
            <a:off x="7748586" y="1699060"/>
            <a:ext cx="3174" cy="4466244"/>
          </a:xfrm>
          <a:prstGeom prst="line">
            <a:avLst/>
          </a:prstGeom>
          <a:noFill/>
          <a:ln w="9360" cap="sq">
            <a:solidFill>
              <a:srgbClr val="C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22552" name="Rectangle 30"/>
          <p:cNvSpPr>
            <a:spLocks noChangeArrowheads="1"/>
          </p:cNvSpPr>
          <p:nvPr/>
        </p:nvSpPr>
        <p:spPr bwMode="auto">
          <a:xfrm>
            <a:off x="6801016" y="6050550"/>
            <a:ext cx="1870075" cy="546801"/>
          </a:xfrm>
          <a:prstGeom prst="rect">
            <a:avLst/>
          </a:prstGeom>
          <a:solidFill>
            <a:schemeClr val="accent6">
              <a:lumMod val="20000"/>
              <a:lumOff val="80000"/>
            </a:schemeClr>
          </a:solidFill>
          <a:ln w="9360" cap="sq">
            <a:solidFill>
              <a:schemeClr val="accent5">
                <a:lumMod val="75000"/>
              </a:schemeClr>
            </a:solidFill>
            <a:miter lim="800000"/>
            <a:headEnd/>
            <a:tailEnd/>
          </a:ln>
          <a:effectLst/>
          <a:extLst/>
        </p:spPr>
        <p:txBody>
          <a:bodyPr wrap="none" lIns="36000" tIns="36000" rIns="36000" bIns="36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buClrTx/>
              <a:buFontTx/>
              <a:buNone/>
            </a:pPr>
            <a:endParaRPr lang="en-GB" altLang="de-DE" sz="300" b="1" dirty="0" smtClean="0">
              <a:solidFill>
                <a:srgbClr val="003399"/>
              </a:solidFill>
              <a:cs typeface="Arial" charset="0"/>
            </a:endParaRPr>
          </a:p>
          <a:p>
            <a:pPr algn="ctr" eaLnBrk="1" hangingPunct="1">
              <a:buClrTx/>
              <a:buFontTx/>
              <a:buNone/>
            </a:pPr>
            <a:r>
              <a:rPr lang="en-GB" altLang="de-DE" sz="1400" dirty="0" smtClean="0">
                <a:solidFill>
                  <a:schemeClr val="accent5">
                    <a:lumMod val="50000"/>
                  </a:schemeClr>
                </a:solidFill>
                <a:cs typeface="Arial" charset="0"/>
              </a:rPr>
              <a:t>Quote </a:t>
            </a:r>
            <a:r>
              <a:rPr lang="en-GB" altLang="de-DE" sz="1400" dirty="0" err="1" smtClean="0">
                <a:solidFill>
                  <a:schemeClr val="accent5">
                    <a:lumMod val="50000"/>
                  </a:schemeClr>
                </a:solidFill>
                <a:cs typeface="Arial" charset="0"/>
              </a:rPr>
              <a:t>camere</a:t>
            </a:r>
            <a:r>
              <a:rPr lang="en-GB" altLang="de-DE" sz="1400" dirty="0" smtClean="0">
                <a:solidFill>
                  <a:schemeClr val="accent5">
                    <a:lumMod val="50000"/>
                  </a:schemeClr>
                </a:solidFill>
                <a:cs typeface="Arial" charset="0"/>
              </a:rPr>
              <a:t> /</a:t>
            </a:r>
            <a:br>
              <a:rPr lang="en-GB" altLang="de-DE" sz="1400" dirty="0" smtClean="0">
                <a:solidFill>
                  <a:schemeClr val="accent5">
                    <a:lumMod val="50000"/>
                  </a:schemeClr>
                </a:solidFill>
                <a:cs typeface="Arial" charset="0"/>
              </a:rPr>
            </a:br>
            <a:r>
              <a:rPr lang="en-GB" altLang="de-DE" sz="1400" dirty="0" smtClean="0">
                <a:solidFill>
                  <a:schemeClr val="accent5">
                    <a:lumMod val="50000"/>
                  </a:schemeClr>
                </a:solidFill>
                <a:cs typeface="Arial" charset="0"/>
              </a:rPr>
              <a:t> </a:t>
            </a:r>
            <a:r>
              <a:rPr lang="en-GB" altLang="de-DE" sz="1400" dirty="0" err="1" smtClean="0">
                <a:solidFill>
                  <a:schemeClr val="accent5">
                    <a:lumMod val="50000"/>
                  </a:schemeClr>
                </a:solidFill>
                <a:cs typeface="Arial" charset="0"/>
              </a:rPr>
              <a:t>tasse</a:t>
            </a:r>
            <a:r>
              <a:rPr lang="en-GB" altLang="de-DE" sz="1400" dirty="0" smtClean="0">
                <a:solidFill>
                  <a:schemeClr val="accent5">
                    <a:lumMod val="50000"/>
                  </a:schemeClr>
                </a:solidFill>
                <a:cs typeface="Arial" charset="0"/>
              </a:rPr>
              <a:t> </a:t>
            </a:r>
            <a:r>
              <a:rPr lang="en-GB" altLang="de-DE" sz="1400" dirty="0" err="1" smtClean="0">
                <a:solidFill>
                  <a:schemeClr val="accent5">
                    <a:lumMod val="50000"/>
                  </a:schemeClr>
                </a:solidFill>
                <a:cs typeface="Arial" charset="0"/>
              </a:rPr>
              <a:t>esame</a:t>
            </a:r>
            <a:endParaRPr lang="en-GB" altLang="de-DE" sz="1400" dirty="0" smtClean="0">
              <a:solidFill>
                <a:schemeClr val="accent5">
                  <a:lumMod val="50000"/>
                </a:schemeClr>
              </a:solidFill>
              <a:cs typeface="Arial" charset="0"/>
            </a:endParaRPr>
          </a:p>
        </p:txBody>
      </p:sp>
      <p:sp>
        <p:nvSpPr>
          <p:cNvPr id="22553" name="Rectangle 31"/>
          <p:cNvSpPr>
            <a:spLocks noChangeArrowheads="1"/>
          </p:cNvSpPr>
          <p:nvPr/>
        </p:nvSpPr>
        <p:spPr bwMode="auto">
          <a:xfrm>
            <a:off x="6797675" y="1939648"/>
            <a:ext cx="1851025" cy="911347"/>
          </a:xfrm>
          <a:prstGeom prst="rect">
            <a:avLst/>
          </a:prstGeom>
          <a:solidFill>
            <a:schemeClr val="accent6">
              <a:lumMod val="20000"/>
              <a:lumOff val="80000"/>
            </a:schemeClr>
          </a:solidFill>
          <a:ln w="19080" cap="sq">
            <a:solidFill>
              <a:schemeClr val="accent5">
                <a:lumMod val="75000"/>
              </a:schemeClr>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75"/>
              </a:spcBef>
              <a:buClrTx/>
              <a:buFontTx/>
              <a:buNone/>
            </a:pPr>
            <a:r>
              <a:rPr lang="en-GB" altLang="de-DE" sz="1400" b="1" dirty="0" err="1" smtClean="0">
                <a:solidFill>
                  <a:schemeClr val="accent5">
                    <a:lumMod val="50000"/>
                  </a:schemeClr>
                </a:solidFill>
                <a:cs typeface="Arial" charset="0"/>
              </a:rPr>
              <a:t>Altri</a:t>
            </a:r>
            <a:r>
              <a:rPr lang="en-GB" altLang="de-DE" sz="1400" b="1" dirty="0" smtClean="0">
                <a:solidFill>
                  <a:schemeClr val="accent5">
                    <a:lumMod val="50000"/>
                  </a:schemeClr>
                </a:solidFill>
                <a:cs typeface="Arial" charset="0"/>
              </a:rPr>
              <a:t> </a:t>
            </a:r>
            <a:r>
              <a:rPr lang="en-GB" altLang="de-DE" sz="1400" b="1" dirty="0" err="1" smtClean="0">
                <a:solidFill>
                  <a:schemeClr val="accent5">
                    <a:lumMod val="50000"/>
                  </a:schemeClr>
                </a:solidFill>
                <a:cs typeface="Arial" charset="0"/>
              </a:rPr>
              <a:t>costi</a:t>
            </a:r>
            <a:endParaRPr lang="en-GB" altLang="de-DE" sz="1400" b="1" dirty="0" smtClean="0">
              <a:solidFill>
                <a:schemeClr val="accent5">
                  <a:lumMod val="50000"/>
                </a:schemeClr>
              </a:solidFill>
              <a:cs typeface="Arial" charset="0"/>
            </a:endParaRPr>
          </a:p>
          <a:p>
            <a:pPr algn="ctr" eaLnBrk="1" hangingPunct="1">
              <a:spcBef>
                <a:spcPts val="875"/>
              </a:spcBef>
              <a:buClrTx/>
              <a:buFontTx/>
              <a:buNone/>
            </a:pPr>
            <a:r>
              <a:rPr lang="en-GB" altLang="de-DE" sz="1400" b="1" dirty="0" smtClean="0">
                <a:solidFill>
                  <a:schemeClr val="accent5">
                    <a:lumMod val="50000"/>
                  </a:schemeClr>
                </a:solidFill>
                <a:cs typeface="Arial" charset="0"/>
              </a:rPr>
              <a:t>(~ 10 %)</a:t>
            </a:r>
            <a:endParaRPr lang="en-GB" altLang="de-DE" sz="1400" b="1" dirty="0">
              <a:solidFill>
                <a:schemeClr val="accent5">
                  <a:lumMod val="50000"/>
                </a:schemeClr>
              </a:solidFill>
              <a:cs typeface="Arial" charset="0"/>
            </a:endParaRPr>
          </a:p>
        </p:txBody>
      </p:sp>
      <p:sp>
        <p:nvSpPr>
          <p:cNvPr id="22554" name="Rectangle 32"/>
          <p:cNvSpPr>
            <a:spLocks noChangeArrowheads="1"/>
          </p:cNvSpPr>
          <p:nvPr/>
        </p:nvSpPr>
        <p:spPr bwMode="auto">
          <a:xfrm>
            <a:off x="6801016" y="3053208"/>
            <a:ext cx="1870075" cy="742955"/>
          </a:xfrm>
          <a:prstGeom prst="rect">
            <a:avLst/>
          </a:prstGeom>
          <a:solidFill>
            <a:schemeClr val="accent6">
              <a:lumMod val="20000"/>
              <a:lumOff val="80000"/>
            </a:schemeClr>
          </a:solidFill>
          <a:ln w="12600" cap="sq">
            <a:solidFill>
              <a:schemeClr val="accent5">
                <a:lumMod val="75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buClrTx/>
              <a:buFontTx/>
              <a:buNone/>
            </a:pPr>
            <a:r>
              <a:rPr lang="en-GB" altLang="de-DE" sz="1400" dirty="0" err="1" smtClean="0">
                <a:solidFill>
                  <a:schemeClr val="accent5">
                    <a:lumMod val="50000"/>
                  </a:schemeClr>
                </a:solidFill>
                <a:cs typeface="Arial" charset="0"/>
              </a:rPr>
              <a:t>Materiali</a:t>
            </a:r>
            <a:r>
              <a:rPr lang="en-GB" altLang="de-DE" sz="1400" dirty="0" smtClean="0">
                <a:solidFill>
                  <a:schemeClr val="accent5">
                    <a:lumMod val="50000"/>
                  </a:schemeClr>
                </a:solidFill>
                <a:cs typeface="Arial" charset="0"/>
              </a:rPr>
              <a:t> e media </a:t>
            </a:r>
            <a:r>
              <a:rPr lang="en-GB" altLang="de-DE" sz="1400" dirty="0" err="1" smtClean="0">
                <a:solidFill>
                  <a:schemeClr val="accent5">
                    <a:lumMod val="50000"/>
                  </a:schemeClr>
                </a:solidFill>
                <a:cs typeface="Arial" charset="0"/>
              </a:rPr>
              <a:t>didattici</a:t>
            </a:r>
            <a:endParaRPr lang="en-GB" altLang="de-DE" sz="1400" dirty="0">
              <a:solidFill>
                <a:schemeClr val="accent5">
                  <a:lumMod val="50000"/>
                </a:schemeClr>
              </a:solidFill>
              <a:cs typeface="Arial" charset="0"/>
            </a:endParaRPr>
          </a:p>
        </p:txBody>
      </p:sp>
      <p:sp>
        <p:nvSpPr>
          <p:cNvPr id="22555" name="Rectangle 33"/>
          <p:cNvSpPr>
            <a:spLocks noChangeArrowheads="1"/>
          </p:cNvSpPr>
          <p:nvPr/>
        </p:nvSpPr>
        <p:spPr bwMode="auto">
          <a:xfrm>
            <a:off x="6801016" y="4011732"/>
            <a:ext cx="1870075" cy="661990"/>
          </a:xfrm>
          <a:prstGeom prst="rect">
            <a:avLst/>
          </a:prstGeom>
          <a:solidFill>
            <a:schemeClr val="accent6">
              <a:lumMod val="20000"/>
              <a:lumOff val="80000"/>
            </a:schemeClr>
          </a:solidFill>
          <a:ln w="12600" cap="sq">
            <a:solidFill>
              <a:schemeClr val="accent5">
                <a:lumMod val="75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lvl="0" algn="ctr" eaLnBrk="1" hangingPunct="1">
              <a:spcBef>
                <a:spcPts val="813"/>
              </a:spcBef>
              <a:tabLst/>
            </a:pPr>
            <a:r>
              <a:rPr lang="en-GB" altLang="de-DE" sz="1400" dirty="0" err="1" smtClean="0">
                <a:solidFill>
                  <a:schemeClr val="accent5">
                    <a:lumMod val="50000"/>
                  </a:schemeClr>
                </a:solidFill>
                <a:latin typeface="Arial" panose="020B0604020202020204" pitchFamily="34" charset="0"/>
                <a:cs typeface="Arial" panose="020B0604020202020204" pitchFamily="34" charset="0"/>
              </a:rPr>
              <a:t>Indumenti</a:t>
            </a:r>
            <a:r>
              <a:rPr lang="en-GB" altLang="de-DE" sz="1400" dirty="0" smtClean="0">
                <a:solidFill>
                  <a:schemeClr val="accent5">
                    <a:lumMod val="50000"/>
                  </a:schemeClr>
                </a:solidFill>
                <a:latin typeface="Arial" panose="020B0604020202020204" pitchFamily="34" charset="0"/>
                <a:cs typeface="Arial" panose="020B0604020202020204" pitchFamily="34" charset="0"/>
              </a:rPr>
              <a:t> da </a:t>
            </a:r>
            <a:r>
              <a:rPr lang="en-GB" altLang="de-DE" sz="1400" dirty="0" err="1" smtClean="0">
                <a:solidFill>
                  <a:schemeClr val="accent5">
                    <a:lumMod val="50000"/>
                  </a:schemeClr>
                </a:solidFill>
                <a:latin typeface="Arial" panose="020B0604020202020204" pitchFamily="34" charset="0"/>
                <a:cs typeface="Arial" panose="020B0604020202020204" pitchFamily="34" charset="0"/>
              </a:rPr>
              <a:t>lavoro</a:t>
            </a:r>
            <a:r>
              <a:rPr lang="en-GB" altLang="de-DE" sz="1400" dirty="0" smtClean="0">
                <a:solidFill>
                  <a:schemeClr val="accent5">
                    <a:lumMod val="50000"/>
                  </a:schemeClr>
                </a:solidFill>
                <a:latin typeface="Arial" panose="020B0604020202020204" pitchFamily="34" charset="0"/>
                <a:cs typeface="Arial" panose="020B0604020202020204" pitchFamily="34" charset="0"/>
              </a:rPr>
              <a:t> e </a:t>
            </a:r>
            <a:r>
              <a:rPr lang="en-GB" altLang="de-DE" sz="1400" dirty="0" err="1" smtClean="0">
                <a:solidFill>
                  <a:schemeClr val="accent5">
                    <a:lumMod val="50000"/>
                  </a:schemeClr>
                </a:solidFill>
                <a:latin typeface="Arial" panose="020B0604020202020204" pitchFamily="34" charset="0"/>
                <a:cs typeface="Arial" panose="020B0604020202020204" pitchFamily="34" charset="0"/>
              </a:rPr>
              <a:t>protettivi</a:t>
            </a:r>
            <a:endParaRPr lang="en-GB" altLang="de-DE" sz="1400" dirty="0">
              <a:solidFill>
                <a:schemeClr val="accent5">
                  <a:lumMod val="50000"/>
                </a:schemeClr>
              </a:solidFill>
              <a:latin typeface="Arial" panose="020B0604020202020204" pitchFamily="34" charset="0"/>
              <a:cs typeface="Arial" panose="020B0604020202020204" pitchFamily="34" charset="0"/>
            </a:endParaRPr>
          </a:p>
        </p:txBody>
      </p:sp>
      <p:sp>
        <p:nvSpPr>
          <p:cNvPr id="22556" name="Rectangle 34"/>
          <p:cNvSpPr>
            <a:spLocks noChangeArrowheads="1"/>
          </p:cNvSpPr>
          <p:nvPr/>
        </p:nvSpPr>
        <p:spPr bwMode="auto">
          <a:xfrm>
            <a:off x="6801016" y="4870557"/>
            <a:ext cx="1870075" cy="442008"/>
          </a:xfrm>
          <a:prstGeom prst="rect">
            <a:avLst/>
          </a:prstGeom>
          <a:solidFill>
            <a:schemeClr val="accent6">
              <a:lumMod val="20000"/>
              <a:lumOff val="80000"/>
            </a:schemeClr>
          </a:solidFill>
          <a:ln w="12600" cap="sq">
            <a:solidFill>
              <a:schemeClr val="accent5">
                <a:lumMod val="75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400" dirty="0" err="1" smtClean="0">
                <a:solidFill>
                  <a:schemeClr val="accent5">
                    <a:lumMod val="50000"/>
                  </a:schemeClr>
                </a:solidFill>
                <a:cs typeface="Arial" charset="0"/>
              </a:rPr>
              <a:t>Amministrazione</a:t>
            </a:r>
            <a:r>
              <a:rPr lang="en-GB" altLang="de-DE" sz="1400" dirty="0" smtClean="0">
                <a:solidFill>
                  <a:schemeClr val="accent5">
                    <a:lumMod val="50000"/>
                  </a:schemeClr>
                </a:solidFill>
                <a:cs typeface="Arial" charset="0"/>
              </a:rPr>
              <a:t> </a:t>
            </a:r>
            <a:r>
              <a:rPr lang="en-GB" altLang="de-DE" sz="1400" dirty="0" err="1" smtClean="0">
                <a:solidFill>
                  <a:schemeClr val="accent5">
                    <a:lumMod val="50000"/>
                  </a:schemeClr>
                </a:solidFill>
                <a:cs typeface="Arial" charset="0"/>
              </a:rPr>
              <a:t>della</a:t>
            </a:r>
            <a:r>
              <a:rPr lang="en-GB" altLang="de-DE" sz="1400" dirty="0" smtClean="0">
                <a:solidFill>
                  <a:schemeClr val="accent5">
                    <a:lumMod val="50000"/>
                  </a:schemeClr>
                </a:solidFill>
                <a:cs typeface="Arial" charset="0"/>
              </a:rPr>
              <a:t> </a:t>
            </a:r>
            <a:r>
              <a:rPr lang="en-GB" altLang="de-DE" sz="1400" dirty="0" err="1" smtClean="0">
                <a:solidFill>
                  <a:schemeClr val="accent5">
                    <a:lumMod val="50000"/>
                  </a:schemeClr>
                </a:solidFill>
                <a:cs typeface="Arial" charset="0"/>
              </a:rPr>
              <a:t>formazione</a:t>
            </a:r>
            <a:endParaRPr lang="en-GB" altLang="de-DE" sz="1400" dirty="0">
              <a:solidFill>
                <a:schemeClr val="accent5">
                  <a:lumMod val="50000"/>
                </a:schemeClr>
              </a:solidFill>
              <a:cs typeface="Arial" charset="0"/>
            </a:endParaRPr>
          </a:p>
        </p:txBody>
      </p:sp>
      <p:sp>
        <p:nvSpPr>
          <p:cNvPr id="22557" name="Rectangle 35"/>
          <p:cNvSpPr>
            <a:spLocks noChangeArrowheads="1"/>
          </p:cNvSpPr>
          <p:nvPr/>
        </p:nvSpPr>
        <p:spPr bwMode="auto">
          <a:xfrm>
            <a:off x="6801016" y="5439464"/>
            <a:ext cx="1870075" cy="484188"/>
          </a:xfrm>
          <a:prstGeom prst="rect">
            <a:avLst/>
          </a:prstGeom>
          <a:solidFill>
            <a:schemeClr val="accent6">
              <a:lumMod val="20000"/>
              <a:lumOff val="80000"/>
            </a:schemeClr>
          </a:solidFill>
          <a:ln w="12600" cap="sq">
            <a:solidFill>
              <a:schemeClr val="accent5">
                <a:lumMod val="75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400" dirty="0" err="1" smtClean="0">
                <a:solidFill>
                  <a:schemeClr val="accent5">
                    <a:lumMod val="50000"/>
                  </a:schemeClr>
                </a:solidFill>
                <a:cs typeface="Arial" charset="0"/>
              </a:rPr>
              <a:t>Formazione</a:t>
            </a:r>
            <a:r>
              <a:rPr lang="en-GB" altLang="de-DE" sz="1400" dirty="0" smtClean="0">
                <a:solidFill>
                  <a:schemeClr val="accent5">
                    <a:lumMod val="50000"/>
                  </a:schemeClr>
                </a:solidFill>
                <a:cs typeface="Arial" charset="0"/>
              </a:rPr>
              <a:t> </a:t>
            </a:r>
            <a:r>
              <a:rPr lang="en-GB" altLang="de-DE" sz="1400" dirty="0" err="1" smtClean="0">
                <a:solidFill>
                  <a:schemeClr val="accent5">
                    <a:lumMod val="50000"/>
                  </a:schemeClr>
                </a:solidFill>
                <a:cs typeface="Arial" charset="0"/>
              </a:rPr>
              <a:t>esterna</a:t>
            </a:r>
            <a:endParaRPr lang="en-GB" altLang="de-DE" sz="1400" dirty="0">
              <a:solidFill>
                <a:schemeClr val="accent5">
                  <a:lumMod val="50000"/>
                </a:schemeClr>
              </a:solidFill>
              <a:cs typeface="Arial" charset="0"/>
            </a:endParaRPr>
          </a:p>
        </p:txBody>
      </p:sp>
      <p:sp>
        <p:nvSpPr>
          <p:cNvPr id="23588" name="Rectangle 36"/>
          <p:cNvSpPr>
            <a:spLocks noChangeArrowheads="1"/>
          </p:cNvSpPr>
          <p:nvPr/>
        </p:nvSpPr>
        <p:spPr bwMode="auto">
          <a:xfrm>
            <a:off x="3473112" y="765257"/>
            <a:ext cx="2214736" cy="588961"/>
          </a:xfrm>
          <a:prstGeom prst="rect">
            <a:avLst/>
          </a:prstGeom>
          <a:solidFill>
            <a:schemeClr val="accent6">
              <a:lumMod val="40000"/>
              <a:lumOff val="60000"/>
            </a:schemeClr>
          </a:solidFill>
          <a:ln w="9360" cap="sq">
            <a:solidFill>
              <a:schemeClr val="accent2">
                <a:lumMod val="50000"/>
              </a:schemeClr>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1250"/>
              </a:spcBef>
              <a:buClrTx/>
              <a:buFontTx/>
              <a:buNone/>
            </a:pPr>
            <a:r>
              <a:rPr lang="en-GB" altLang="de-DE" sz="2000" b="1" dirty="0" err="1" smtClean="0">
                <a:solidFill>
                  <a:srgbClr val="C00000"/>
                </a:solidFill>
                <a:cs typeface="Arial" charset="0"/>
              </a:rPr>
              <a:t>Costi</a:t>
            </a:r>
            <a:r>
              <a:rPr lang="en-GB" altLang="de-DE" sz="2000" b="1" dirty="0" smtClean="0">
                <a:solidFill>
                  <a:srgbClr val="C00000"/>
                </a:solidFill>
                <a:cs typeface="Arial" charset="0"/>
              </a:rPr>
              <a:t> </a:t>
            </a:r>
            <a:r>
              <a:rPr lang="en-GB" altLang="de-DE" sz="2000" b="1" dirty="0" err="1" smtClean="0">
                <a:solidFill>
                  <a:srgbClr val="C00000"/>
                </a:solidFill>
                <a:cs typeface="Arial" charset="0"/>
              </a:rPr>
              <a:t>lordi</a:t>
            </a:r>
            <a:endParaRPr lang="en-GB" altLang="de-DE" sz="2000" b="1" dirty="0">
              <a:solidFill>
                <a:srgbClr val="C00000"/>
              </a:solidFill>
              <a:cs typeface="Arial" charset="0"/>
            </a:endParaRPr>
          </a:p>
        </p:txBody>
      </p:sp>
      <p:sp>
        <p:nvSpPr>
          <p:cNvPr id="22546" name="Rectangle 39"/>
          <p:cNvSpPr>
            <a:spLocks noChangeArrowheads="1"/>
          </p:cNvSpPr>
          <p:nvPr/>
        </p:nvSpPr>
        <p:spPr bwMode="auto">
          <a:xfrm>
            <a:off x="4686301" y="1942564"/>
            <a:ext cx="1851025" cy="910729"/>
          </a:xfrm>
          <a:prstGeom prst="rect">
            <a:avLst/>
          </a:prstGeom>
          <a:solidFill>
            <a:schemeClr val="accent6">
              <a:lumMod val="20000"/>
              <a:lumOff val="80000"/>
            </a:schemeClr>
          </a:solidFill>
          <a:ln w="19080" cap="sq">
            <a:solidFill>
              <a:schemeClr val="tx2">
                <a:lumMod val="75000"/>
              </a:schemeClr>
            </a:solidFill>
            <a:miter lim="800000"/>
            <a:headEnd/>
            <a:tailEnd/>
          </a:ln>
          <a:effectLst/>
          <a:extLst/>
        </p:spPr>
        <p:txBody>
          <a:bodyPr wrap="none"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Aft>
                <a:spcPts val="200"/>
              </a:spcAft>
              <a:buClrTx/>
              <a:buFontTx/>
              <a:buNone/>
            </a:pPr>
            <a:r>
              <a:rPr lang="en-GB" altLang="de-DE" sz="1400" b="1" dirty="0" err="1" smtClean="0">
                <a:solidFill>
                  <a:schemeClr val="tx2">
                    <a:lumMod val="75000"/>
                  </a:schemeClr>
                </a:solidFill>
                <a:cs typeface="Arial" charset="0"/>
              </a:rPr>
              <a:t>Costi</a:t>
            </a:r>
            <a:r>
              <a:rPr lang="en-GB" altLang="de-DE" sz="1400" b="1" dirty="0" smtClean="0">
                <a:solidFill>
                  <a:schemeClr val="tx2">
                    <a:lumMod val="75000"/>
                  </a:schemeClr>
                </a:solidFill>
                <a:cs typeface="Arial" charset="0"/>
              </a:rPr>
              <a:t> per </a:t>
            </a:r>
            <a:r>
              <a:rPr lang="en-GB" altLang="de-DE" sz="1400" b="1" dirty="0" err="1" smtClean="0">
                <a:solidFill>
                  <a:schemeClr val="tx2">
                    <a:lumMod val="75000"/>
                  </a:schemeClr>
                </a:solidFill>
                <a:cs typeface="Arial" charset="0"/>
              </a:rPr>
              <a:t>impianti</a:t>
            </a:r>
            <a:r>
              <a:rPr lang="en-GB" altLang="de-DE" sz="1400" b="1" dirty="0" smtClean="0">
                <a:solidFill>
                  <a:schemeClr val="tx2">
                    <a:lumMod val="75000"/>
                  </a:schemeClr>
                </a:solidFill>
                <a:cs typeface="Arial" charset="0"/>
              </a:rPr>
              <a:t> </a:t>
            </a:r>
          </a:p>
          <a:p>
            <a:pPr algn="ctr" eaLnBrk="1" hangingPunct="1">
              <a:spcAft>
                <a:spcPts val="200"/>
              </a:spcAft>
              <a:buClrTx/>
              <a:buFontTx/>
              <a:buNone/>
            </a:pPr>
            <a:r>
              <a:rPr lang="en-GB" altLang="de-DE" sz="1400" b="1" dirty="0" smtClean="0">
                <a:solidFill>
                  <a:schemeClr val="tx2">
                    <a:lumMod val="75000"/>
                  </a:schemeClr>
                </a:solidFill>
                <a:cs typeface="Arial" charset="0"/>
              </a:rPr>
              <a:t>e </a:t>
            </a:r>
            <a:r>
              <a:rPr lang="en-GB" altLang="de-DE" sz="1400" b="1" dirty="0" err="1" smtClean="0">
                <a:solidFill>
                  <a:schemeClr val="tx2">
                    <a:lumMod val="75000"/>
                  </a:schemeClr>
                </a:solidFill>
                <a:cs typeface="Arial" charset="0"/>
              </a:rPr>
              <a:t>materiali</a:t>
            </a:r>
            <a:endParaRPr lang="en-GB" altLang="de-DE" sz="1400" b="1" dirty="0" smtClean="0">
              <a:solidFill>
                <a:schemeClr val="tx2">
                  <a:lumMod val="75000"/>
                </a:schemeClr>
              </a:solidFill>
              <a:cs typeface="Arial" charset="0"/>
            </a:endParaRPr>
          </a:p>
          <a:p>
            <a:pPr algn="ctr" eaLnBrk="1" hangingPunct="1">
              <a:spcAft>
                <a:spcPts val="200"/>
              </a:spcAft>
              <a:buClrTx/>
              <a:buFontTx/>
              <a:buNone/>
            </a:pPr>
            <a:r>
              <a:rPr lang="en-GB" altLang="de-DE" sz="1400" b="1" dirty="0" smtClean="0">
                <a:solidFill>
                  <a:schemeClr val="tx2">
                    <a:lumMod val="75000"/>
                  </a:schemeClr>
                </a:solidFill>
                <a:cs typeface="Arial" charset="0"/>
              </a:rPr>
              <a:t>(~ 5 %)</a:t>
            </a:r>
            <a:endParaRPr lang="en-GB" altLang="de-DE" sz="1400" b="1" dirty="0">
              <a:solidFill>
                <a:schemeClr val="tx2">
                  <a:lumMod val="75000"/>
                </a:schemeClr>
              </a:solidFill>
              <a:cs typeface="Arial" charset="0"/>
            </a:endParaRPr>
          </a:p>
        </p:txBody>
      </p:sp>
      <p:sp>
        <p:nvSpPr>
          <p:cNvPr id="22547" name="Rectangle 40"/>
          <p:cNvSpPr>
            <a:spLocks noChangeArrowheads="1"/>
          </p:cNvSpPr>
          <p:nvPr/>
        </p:nvSpPr>
        <p:spPr bwMode="auto">
          <a:xfrm>
            <a:off x="4686301" y="4005004"/>
            <a:ext cx="1849438" cy="669355"/>
          </a:xfrm>
          <a:prstGeom prst="rect">
            <a:avLst/>
          </a:prstGeom>
          <a:solidFill>
            <a:schemeClr val="accent6">
              <a:lumMod val="20000"/>
              <a:lumOff val="80000"/>
            </a:schemeClr>
          </a:solidFill>
          <a:ln w="12600" cap="sq">
            <a:solidFill>
              <a:schemeClr val="tx2">
                <a:lumMod val="75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400" dirty="0" err="1" smtClean="0">
                <a:solidFill>
                  <a:schemeClr val="tx2">
                    <a:lumMod val="75000"/>
                  </a:schemeClr>
                </a:solidFill>
                <a:cs typeface="Arial" charset="0"/>
              </a:rPr>
              <a:t>Laboratorio</a:t>
            </a:r>
            <a:r>
              <a:rPr lang="en-GB" altLang="de-DE" sz="1400" dirty="0" smtClean="0">
                <a:solidFill>
                  <a:schemeClr val="tx2">
                    <a:lumMod val="75000"/>
                  </a:schemeClr>
                </a:solidFill>
                <a:cs typeface="Arial" charset="0"/>
              </a:rPr>
              <a:t> </a:t>
            </a:r>
            <a:r>
              <a:rPr lang="en-GB" altLang="de-DE" sz="1400" dirty="0" err="1" smtClean="0">
                <a:solidFill>
                  <a:schemeClr val="tx2">
                    <a:lumMod val="75000"/>
                  </a:schemeClr>
                </a:solidFill>
                <a:cs typeface="Arial" charset="0"/>
              </a:rPr>
              <a:t>didattico</a:t>
            </a:r>
            <a:endParaRPr lang="en-GB" altLang="de-DE" sz="1400" dirty="0">
              <a:solidFill>
                <a:schemeClr val="tx2">
                  <a:lumMod val="75000"/>
                </a:schemeClr>
              </a:solidFill>
              <a:cs typeface="Arial" charset="0"/>
            </a:endParaRPr>
          </a:p>
        </p:txBody>
      </p:sp>
      <p:sp>
        <p:nvSpPr>
          <p:cNvPr id="22548" name="Rectangle 41"/>
          <p:cNvSpPr>
            <a:spLocks noChangeArrowheads="1"/>
          </p:cNvSpPr>
          <p:nvPr/>
        </p:nvSpPr>
        <p:spPr bwMode="auto">
          <a:xfrm>
            <a:off x="4686301" y="4876205"/>
            <a:ext cx="1849438" cy="736601"/>
          </a:xfrm>
          <a:prstGeom prst="rect">
            <a:avLst/>
          </a:prstGeom>
          <a:solidFill>
            <a:schemeClr val="accent6">
              <a:lumMod val="20000"/>
              <a:lumOff val="80000"/>
            </a:schemeClr>
          </a:solidFill>
          <a:ln w="12600" cap="sq">
            <a:solidFill>
              <a:schemeClr val="tx2">
                <a:lumMod val="75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813"/>
              </a:spcBef>
              <a:buClrTx/>
              <a:buFontTx/>
              <a:buNone/>
            </a:pPr>
            <a:r>
              <a:rPr lang="en-GB" altLang="de-DE" sz="1400" dirty="0" err="1" smtClean="0">
                <a:solidFill>
                  <a:schemeClr val="tx2">
                    <a:lumMod val="75000"/>
                  </a:schemeClr>
                </a:solidFill>
                <a:cs typeface="Arial" charset="0"/>
              </a:rPr>
              <a:t>Lezioni</a:t>
            </a:r>
            <a:r>
              <a:rPr lang="en-GB" altLang="de-DE" sz="1400" dirty="0" smtClean="0">
                <a:solidFill>
                  <a:schemeClr val="tx2">
                    <a:lumMod val="75000"/>
                  </a:schemeClr>
                </a:solidFill>
                <a:cs typeface="Arial" charset="0"/>
              </a:rPr>
              <a:t> in </a:t>
            </a:r>
            <a:r>
              <a:rPr lang="en-GB" altLang="de-DE" sz="1400" dirty="0" err="1" smtClean="0">
                <a:solidFill>
                  <a:schemeClr val="tx2">
                    <a:lumMod val="75000"/>
                  </a:schemeClr>
                </a:solidFill>
                <a:cs typeface="Arial" charset="0"/>
              </a:rPr>
              <a:t>azienda</a:t>
            </a:r>
            <a:endParaRPr lang="en-GB" altLang="de-DE" sz="1400" dirty="0">
              <a:solidFill>
                <a:schemeClr val="tx2">
                  <a:lumMod val="75000"/>
                </a:schemeClr>
              </a:solidFill>
              <a:cs typeface="Arial" charset="0"/>
            </a:endParaRPr>
          </a:p>
        </p:txBody>
      </p:sp>
      <p:sp>
        <p:nvSpPr>
          <p:cNvPr id="22549" name="Rectangle 42"/>
          <p:cNvSpPr>
            <a:spLocks noChangeArrowheads="1"/>
          </p:cNvSpPr>
          <p:nvPr/>
        </p:nvSpPr>
        <p:spPr bwMode="auto">
          <a:xfrm>
            <a:off x="4686301" y="3054090"/>
            <a:ext cx="1851025" cy="752476"/>
          </a:xfrm>
          <a:prstGeom prst="rect">
            <a:avLst/>
          </a:prstGeom>
          <a:solidFill>
            <a:schemeClr val="accent6">
              <a:lumMod val="20000"/>
              <a:lumOff val="80000"/>
            </a:schemeClr>
          </a:solidFill>
          <a:ln w="12600" cap="sq">
            <a:solidFill>
              <a:schemeClr val="tx2">
                <a:lumMod val="75000"/>
              </a:schemeClr>
            </a:solidFill>
            <a:miter lim="800000"/>
            <a:headEnd/>
            <a:tailEnd/>
          </a:ln>
          <a:effectLst/>
          <a:ex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900">
                <a:solidFill>
                  <a:schemeClr val="bg1"/>
                </a:solidFill>
                <a:latin typeface="Arial" charset="0"/>
                <a:cs typeface="Arial Unicode MS" charset="0"/>
              </a:defRPr>
            </a:lvl9pPr>
          </a:lstStyle>
          <a:p>
            <a:pPr algn="ctr" eaLnBrk="1" hangingPunct="1">
              <a:spcBef>
                <a:spcPts val="600"/>
              </a:spcBef>
              <a:spcAft>
                <a:spcPts val="200"/>
              </a:spcAft>
            </a:pPr>
            <a:endParaRPr lang="de-DE" sz="1300" b="1" dirty="0" smtClean="0">
              <a:solidFill>
                <a:schemeClr val="tx2">
                  <a:lumMod val="75000"/>
                </a:schemeClr>
              </a:solidFill>
              <a:cs typeface="Arial" charset="0"/>
            </a:endParaRPr>
          </a:p>
          <a:p>
            <a:pPr algn="ctr" eaLnBrk="1" hangingPunct="1">
              <a:spcAft>
                <a:spcPts val="200"/>
              </a:spcAft>
            </a:pPr>
            <a:r>
              <a:rPr lang="de-DE" sz="1200" dirty="0" smtClean="0">
                <a:solidFill>
                  <a:schemeClr val="tx2">
                    <a:lumMod val="75000"/>
                  </a:schemeClr>
                </a:solidFill>
                <a:cs typeface="Arial" charset="0"/>
              </a:rPr>
              <a:t>Posto di </a:t>
            </a:r>
            <a:r>
              <a:rPr lang="de-DE" sz="1200" dirty="0" err="1" smtClean="0">
                <a:solidFill>
                  <a:schemeClr val="tx2">
                    <a:lumMod val="75000"/>
                  </a:schemeClr>
                </a:solidFill>
                <a:cs typeface="Arial" charset="0"/>
              </a:rPr>
              <a:t>lavoro</a:t>
            </a:r>
            <a:r>
              <a:rPr lang="de-DE" sz="1200" dirty="0" smtClean="0">
                <a:solidFill>
                  <a:schemeClr val="tx2">
                    <a:lumMod val="75000"/>
                  </a:schemeClr>
                </a:solidFill>
                <a:cs typeface="Arial" charset="0"/>
              </a:rPr>
              <a:t> (</a:t>
            </a:r>
            <a:r>
              <a:rPr lang="de-DE" sz="1200" dirty="0" err="1" smtClean="0">
                <a:solidFill>
                  <a:schemeClr val="tx2">
                    <a:lumMod val="75000"/>
                  </a:schemeClr>
                </a:solidFill>
                <a:cs typeface="Arial" charset="0"/>
              </a:rPr>
              <a:t>utensili</a:t>
            </a:r>
            <a:r>
              <a:rPr lang="de-DE" sz="1200" dirty="0" smtClean="0">
                <a:solidFill>
                  <a:schemeClr val="tx2">
                    <a:lumMod val="75000"/>
                  </a:schemeClr>
                </a:solidFill>
                <a:cs typeface="Arial" charset="0"/>
              </a:rPr>
              <a:t>, </a:t>
            </a:r>
            <a:r>
              <a:rPr lang="de-DE" sz="1200" dirty="0" err="1" smtClean="0">
                <a:solidFill>
                  <a:schemeClr val="tx2">
                    <a:lumMod val="75000"/>
                  </a:schemeClr>
                </a:solidFill>
                <a:cs typeface="Arial" charset="0"/>
              </a:rPr>
              <a:t>strumenti</a:t>
            </a:r>
            <a:r>
              <a:rPr lang="de-DE" sz="1200" dirty="0" smtClean="0">
                <a:solidFill>
                  <a:schemeClr val="tx2">
                    <a:lumMod val="75000"/>
                  </a:schemeClr>
                </a:solidFill>
                <a:cs typeface="Arial" charset="0"/>
              </a:rPr>
              <a:t>, materiale per </a:t>
            </a:r>
            <a:r>
              <a:rPr lang="de-DE" sz="1200" dirty="0" err="1" smtClean="0">
                <a:solidFill>
                  <a:schemeClr val="tx2">
                    <a:lumMod val="75000"/>
                  </a:schemeClr>
                </a:solidFill>
                <a:cs typeface="Arial" charset="0"/>
              </a:rPr>
              <a:t>esercitazioni</a:t>
            </a:r>
            <a:r>
              <a:rPr lang="de-DE" sz="1200" dirty="0" smtClean="0">
                <a:solidFill>
                  <a:schemeClr val="tx2">
                    <a:lumMod val="75000"/>
                  </a:schemeClr>
                </a:solidFill>
                <a:cs typeface="Arial" charset="0"/>
              </a:rPr>
              <a:t>) </a:t>
            </a:r>
            <a:endParaRPr lang="de-DE" sz="1200" dirty="0">
              <a:solidFill>
                <a:schemeClr val="tx2">
                  <a:lumMod val="75000"/>
                </a:schemeClr>
              </a:solidFill>
              <a:cs typeface="Arial" charset="0"/>
            </a:endParaRPr>
          </a:p>
          <a:p>
            <a:pPr algn="ctr" eaLnBrk="1" hangingPunct="1">
              <a:spcAft>
                <a:spcPts val="200"/>
              </a:spcAft>
            </a:pPr>
            <a:endParaRPr lang="de-DE" sz="1300" b="1" dirty="0">
              <a:solidFill>
                <a:schemeClr val="tx2">
                  <a:lumMod val="75000"/>
                </a:schemeClr>
              </a:solidFill>
              <a:cs typeface="Arial" charset="0"/>
            </a:endParaRPr>
          </a:p>
        </p:txBody>
      </p:sp>
      <p:sp>
        <p:nvSpPr>
          <p:cNvPr id="43" name="Textfeld 42"/>
          <p:cNvSpPr txBox="1"/>
          <p:nvPr/>
        </p:nvSpPr>
        <p:spPr>
          <a:xfrm>
            <a:off x="-7937" y="61768"/>
            <a:ext cx="5804073" cy="430887"/>
          </a:xfrm>
          <a:prstGeom prst="rect">
            <a:avLst/>
          </a:prstGeom>
          <a:noFill/>
        </p:spPr>
        <p:txBody>
          <a:bodyPr wrap="square" rtlCol="0">
            <a:spAutoFit/>
          </a:bodyPr>
          <a:lstStyle/>
          <a:p>
            <a:r>
              <a:rPr lang="de-DE" sz="2200" b="1" dirty="0" smtClean="0">
                <a:solidFill>
                  <a:schemeClr val="bg1"/>
                </a:solidFill>
              </a:rPr>
              <a:t>2.a </a:t>
            </a:r>
            <a:r>
              <a:rPr lang="de-DE" sz="2200" b="1" dirty="0" err="1" smtClean="0">
                <a:solidFill>
                  <a:schemeClr val="bg1"/>
                </a:solidFill>
              </a:rPr>
              <a:t>Quali</a:t>
            </a:r>
            <a:r>
              <a:rPr lang="de-DE" sz="2200" b="1" dirty="0" smtClean="0">
                <a:solidFill>
                  <a:schemeClr val="bg1"/>
                </a:solidFill>
              </a:rPr>
              <a:t> </a:t>
            </a:r>
            <a:r>
              <a:rPr lang="de-DE" sz="2200" b="1" dirty="0" err="1" smtClean="0">
                <a:solidFill>
                  <a:schemeClr val="bg1"/>
                </a:solidFill>
              </a:rPr>
              <a:t>costi</a:t>
            </a:r>
            <a:r>
              <a:rPr lang="de-DE" sz="2200" b="1" dirty="0" smtClean="0">
                <a:solidFill>
                  <a:schemeClr val="bg1"/>
                </a:solidFill>
              </a:rPr>
              <a:t> </a:t>
            </a:r>
            <a:r>
              <a:rPr lang="de-DE" sz="2200" b="1" dirty="0" err="1" smtClean="0">
                <a:solidFill>
                  <a:schemeClr val="bg1"/>
                </a:solidFill>
              </a:rPr>
              <a:t>lordi</a:t>
            </a:r>
            <a:r>
              <a:rPr lang="de-DE" sz="2200" b="1" dirty="0" smtClean="0">
                <a:solidFill>
                  <a:schemeClr val="bg1"/>
                </a:solidFill>
              </a:rPr>
              <a:t> </a:t>
            </a:r>
            <a:r>
              <a:rPr lang="de-DE" sz="2200" b="1" dirty="0" err="1" smtClean="0">
                <a:solidFill>
                  <a:schemeClr val="bg1"/>
                </a:solidFill>
              </a:rPr>
              <a:t>generano</a:t>
            </a:r>
            <a:r>
              <a:rPr lang="de-DE" sz="2200" b="1" dirty="0" smtClean="0">
                <a:solidFill>
                  <a:schemeClr val="bg1"/>
                </a:solidFill>
              </a:rPr>
              <a:t> </a:t>
            </a:r>
            <a:r>
              <a:rPr lang="de-DE" sz="2200" b="1" dirty="0" err="1" smtClean="0">
                <a:solidFill>
                  <a:schemeClr val="bg1"/>
                </a:solidFill>
              </a:rPr>
              <a:t>gli</a:t>
            </a:r>
            <a:r>
              <a:rPr lang="de-DE" sz="2200" b="1" dirty="0" smtClean="0">
                <a:solidFill>
                  <a:schemeClr val="bg1"/>
                </a:solidFill>
              </a:rPr>
              <a:t> </a:t>
            </a:r>
            <a:r>
              <a:rPr lang="de-DE" sz="2200" b="1" dirty="0" err="1" smtClean="0">
                <a:solidFill>
                  <a:schemeClr val="bg1"/>
                </a:solidFill>
              </a:rPr>
              <a:t>apprendisti</a:t>
            </a:r>
            <a:r>
              <a:rPr lang="de-DE" sz="2200" b="1" dirty="0" smtClean="0">
                <a:solidFill>
                  <a:schemeClr val="bg1"/>
                </a:solidFill>
              </a:rPr>
              <a:t>?</a:t>
            </a:r>
            <a:endParaRPr lang="de-DE" sz="2200" b="1" dirty="0">
              <a:solidFill>
                <a:schemeClr val="tx1">
                  <a:lumMod val="75000"/>
                  <a:lumOff val="25000"/>
                </a:schemeClr>
              </a:solidFill>
            </a:endParaRPr>
          </a:p>
        </p:txBody>
      </p:sp>
      <p:sp>
        <p:nvSpPr>
          <p:cNvPr id="2" name="Textfeld 1"/>
          <p:cNvSpPr txBox="1"/>
          <p:nvPr/>
        </p:nvSpPr>
        <p:spPr>
          <a:xfrm>
            <a:off x="434439" y="5938006"/>
            <a:ext cx="2321699" cy="923330"/>
          </a:xfrm>
          <a:prstGeom prst="rect">
            <a:avLst/>
          </a:prstGeom>
          <a:noFill/>
        </p:spPr>
        <p:txBody>
          <a:bodyPr wrap="square" rtlCol="0">
            <a:spAutoFit/>
          </a:bodyPr>
          <a:lstStyle/>
          <a:p>
            <a:r>
              <a:rPr lang="de-DE" sz="900" dirty="0" err="1" smtClean="0"/>
              <a:t>Fonte</a:t>
            </a:r>
            <a:r>
              <a:rPr lang="de-DE" sz="900" dirty="0" smtClean="0"/>
              <a:t>:  </a:t>
            </a:r>
            <a:br>
              <a:rPr lang="de-DE" sz="900" dirty="0" smtClean="0"/>
            </a:br>
            <a:r>
              <a:rPr lang="de-DE" sz="900" dirty="0" err="1"/>
              <a:t>Wenzelmann</a:t>
            </a:r>
            <a:r>
              <a:rPr lang="de-DE" sz="900" dirty="0"/>
              <a:t>, Felix; Jansen, Anika; Schönfeld, Gudrun; Pfeifer, </a:t>
            </a:r>
            <a:r>
              <a:rPr lang="de-DE" sz="900" dirty="0" smtClean="0"/>
              <a:t>Harald: Kosten </a:t>
            </a:r>
            <a:r>
              <a:rPr lang="de-DE" sz="900" dirty="0"/>
              <a:t>und Nutzen der dualen Ausbildung aus Sicht der Betriebe. Ergebnisse der fünften </a:t>
            </a:r>
            <a:r>
              <a:rPr lang="de-DE" sz="900" dirty="0" smtClean="0"/>
              <a:t>BIBB-Kosten-Nutzen-Erhebung, 2016.</a:t>
            </a:r>
            <a:endParaRPr lang="de-DE" dirty="0"/>
          </a:p>
        </p:txBody>
      </p:sp>
      <p:pic>
        <p:nvPicPr>
          <p:cNvPr id="3" name="Grafik 2"/>
          <p:cNvPicPr>
            <a:picLocks noChangeAspect="1"/>
          </p:cNvPicPr>
          <p:nvPr/>
        </p:nvPicPr>
        <p:blipFill>
          <a:blip r:embed="rId3"/>
          <a:stretch>
            <a:fillRect/>
          </a:stretch>
        </p:blipFill>
        <p:spPr>
          <a:xfrm>
            <a:off x="2740044" y="5929172"/>
            <a:ext cx="684107" cy="928828"/>
          </a:xfrm>
          <a:prstGeom prst="rect">
            <a:avLst/>
          </a:prstGeom>
        </p:spPr>
      </p:pic>
    </p:spTree>
    <p:extLst>
      <p:ext uri="{BB962C8B-B14F-4D97-AF65-F5344CB8AC3E}">
        <p14:creationId xmlns:p14="http://schemas.microsoft.com/office/powerpoint/2010/main" val="52912257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56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56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56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56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56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55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56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56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256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254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254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254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254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55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255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255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255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255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255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25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22563" grpId="0" animBg="1"/>
      <p:bldP spid="22566" grpId="0" animBg="1"/>
      <p:bldP spid="22567" grpId="0" animBg="1"/>
      <p:bldP spid="22568" grpId="0" animBg="1"/>
      <p:bldP spid="22569" grpId="0" animBg="1"/>
      <p:bldP spid="22559" grpId="0" animBg="1"/>
      <p:bldP spid="22560" grpId="0" animBg="1"/>
      <p:bldP spid="22561" grpId="0" animBg="1"/>
      <p:bldP spid="22562" grpId="0" animBg="1"/>
      <p:bldP spid="22550" grpId="0" animBg="1"/>
      <p:bldP spid="22552" grpId="0" animBg="1"/>
      <p:bldP spid="22553" grpId="0" animBg="1"/>
      <p:bldP spid="22554" grpId="0" animBg="1"/>
      <p:bldP spid="22555" grpId="0" animBg="1"/>
      <p:bldP spid="22556" grpId="0" animBg="1"/>
      <p:bldP spid="22557" grpId="0" animBg="1"/>
      <p:bldP spid="23588" grpId="0" animBg="1"/>
      <p:bldP spid="22546" grpId="0" animBg="1"/>
      <p:bldP spid="22547" grpId="0" animBg="1"/>
      <p:bldP spid="22548" grpId="0" animBg="1"/>
      <p:bldP spid="22549" grpId="0" animBg="1"/>
    </p:bldLst>
  </p:timing>
</p:sld>
</file>

<file path=ppt/theme/theme1.xml><?xml version="1.0" encoding="utf-8"?>
<a:theme xmlns:a="http://schemas.openxmlformats.org/drawingml/2006/main" name="1_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3297</Words>
  <Application>Microsoft Office PowerPoint</Application>
  <PresentationFormat>Bildschirmpräsentation (4:3)</PresentationFormat>
  <Paragraphs>407</Paragraphs>
  <Slides>25</Slides>
  <Notes>25</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25</vt:i4>
      </vt:variant>
    </vt:vector>
  </HeadingPairs>
  <TitlesOfParts>
    <vt:vector size="35" baseType="lpstr">
      <vt:lpstr>.VnArial Narrow</vt:lpstr>
      <vt:lpstr>Arial</vt:lpstr>
      <vt:lpstr>Arial Narrow</vt:lpstr>
      <vt:lpstr>Arial Unicode MS</vt:lpstr>
      <vt:lpstr>Calibri</vt:lpstr>
      <vt:lpstr>Frutiger 87ExtraBlackCn</vt:lpstr>
      <vt:lpstr>Symbol</vt:lpstr>
      <vt:lpstr>Times New Roman</vt:lpstr>
      <vt:lpstr>Wingdings</vt:lpstr>
      <vt:lpstr>1_Larissa</vt:lpstr>
      <vt:lpstr>Formazione professionale duale: costi &amp; benefici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Contributo di istruzione e formazione professionale</vt:lpstr>
      <vt:lpstr>PowerPoint-Präsentation</vt:lpstr>
      <vt:lpstr>PowerPoint-Präsentation</vt:lpstr>
    </vt:vector>
  </TitlesOfParts>
  <Company>BiBB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Dual VET Costs &amp; benefits</dc:title>
  <dc:creator>Meinecke, Ulrich</dc:creator>
  <cp:lastModifiedBy>Schlich, Thorsten</cp:lastModifiedBy>
  <cp:revision>703</cp:revision>
  <cp:lastPrinted>2018-01-11T13:55:01Z</cp:lastPrinted>
  <dcterms:created xsi:type="dcterms:W3CDTF">2014-07-25T09:50:53Z</dcterms:created>
  <dcterms:modified xsi:type="dcterms:W3CDTF">2019-11-11T09:09:26Z</dcterms:modified>
  <cp:contentStatus/>
</cp:coreProperties>
</file>