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5"/>
  </p:notesMasterIdLst>
  <p:sldIdLst>
    <p:sldId id="258" r:id="rId3"/>
    <p:sldId id="308" r:id="rId4"/>
    <p:sldId id="296" r:id="rId5"/>
    <p:sldId id="288" r:id="rId6"/>
    <p:sldId id="307" r:id="rId7"/>
    <p:sldId id="294" r:id="rId8"/>
    <p:sldId id="281" r:id="rId9"/>
    <p:sldId id="265" r:id="rId10"/>
    <p:sldId id="289" r:id="rId11"/>
    <p:sldId id="282" r:id="rId12"/>
    <p:sldId id="283" r:id="rId13"/>
    <p:sldId id="284" r:id="rId14"/>
    <p:sldId id="300" r:id="rId15"/>
    <p:sldId id="292" r:id="rId16"/>
    <p:sldId id="285" r:id="rId17"/>
    <p:sldId id="263" r:id="rId18"/>
    <p:sldId id="301" r:id="rId19"/>
    <p:sldId id="302" r:id="rId20"/>
    <p:sldId id="269" r:id="rId21"/>
    <p:sldId id="297" r:id="rId22"/>
    <p:sldId id="303" r:id="rId23"/>
    <p:sldId id="304" r:id="rId24"/>
  </p:sldIdLst>
  <p:sldSz cx="9144000" cy="6858000" type="screen4x3"/>
  <p:notesSz cx="6797675" cy="992822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933">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umgarten" initials="b" lastIdx="10" clrIdx="0">
    <p:extLst>
      <p:ext uri="{19B8F6BF-5375-455C-9EA6-DF929625EA0E}">
        <p15:presenceInfo xmlns:p15="http://schemas.microsoft.com/office/powerpoint/2012/main" userId="baumgarte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894F"/>
    <a:srgbClr val="4EE824"/>
    <a:srgbClr val="BFDB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64" autoAdjust="0"/>
    <p:restoredTop sz="68620" autoAdjust="0"/>
  </p:normalViewPr>
  <p:slideViewPr>
    <p:cSldViewPr>
      <p:cViewPr varScale="1">
        <p:scale>
          <a:sx n="52" d="100"/>
          <a:sy n="52" d="100"/>
        </p:scale>
        <p:origin x="1676" y="40"/>
      </p:cViewPr>
      <p:guideLst>
        <p:guide orient="horz" pos="2160"/>
        <p:guide pos="2880"/>
        <p:guide orient="horz" pos="193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8CCE3D4F-3A14-4163-AB1E-E90EC5B10241}" type="datetimeFigureOut">
              <a:rPr lang="de-DE" smtClean="0"/>
              <a:t>11.11.2019</a:t>
            </a:fld>
            <a:endParaRPr lang="de-DE"/>
          </a:p>
        </p:txBody>
      </p:sp>
      <p:sp>
        <p:nvSpPr>
          <p:cNvPr id="4" name="Folienbildplatzhalt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24E3AE15-AFCE-4FDC-ACE9-A553ED96A5B1}" type="slidenum">
              <a:rPr lang="de-DE" smtClean="0"/>
              <a:t>‹Nr.›</a:t>
            </a:fld>
            <a:endParaRPr lang="de-DE"/>
          </a:p>
        </p:txBody>
      </p:sp>
    </p:spTree>
    <p:extLst>
      <p:ext uri="{BB962C8B-B14F-4D97-AF65-F5344CB8AC3E}">
        <p14:creationId xmlns:p14="http://schemas.microsoft.com/office/powerpoint/2010/main" val="1837346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lgn="l" rtl="0">
              <a:buNone/>
            </a:pPr>
            <a:r>
              <a:rPr lang="es-ES" dirty="0" err="1" smtClean="0"/>
              <a:t>Übersetzung</a:t>
            </a:r>
            <a:r>
              <a:rPr lang="es-ES" dirty="0" smtClean="0"/>
              <a:t> Logos:</a:t>
            </a:r>
          </a:p>
          <a:p>
            <a:pPr marL="0" indent="0" algn="l" rtl="0">
              <a:buNone/>
            </a:pPr>
            <a:endParaRPr lang="es-ES" dirty="0" smtClean="0"/>
          </a:p>
          <a:p>
            <a:pPr marL="0" indent="0" algn="l" rtl="0">
              <a:buNone/>
            </a:pPr>
            <a:r>
              <a:rPr lang="es-ES" dirty="0" smtClean="0"/>
              <a:t>GOVET</a:t>
            </a:r>
          </a:p>
          <a:p>
            <a:pPr marL="0" indent="0" algn="l" rtl="0">
              <a:buNone/>
            </a:pPr>
            <a:r>
              <a:rPr lang="es-ES" dirty="0" smtClean="0"/>
              <a:t>Agencia alemana para la cooperación internacional en </a:t>
            </a:r>
            <a:r>
              <a:rPr lang="es-ES" baseline="0" dirty="0" smtClean="0"/>
              <a:t>formación profesional</a:t>
            </a:r>
          </a:p>
          <a:p>
            <a:pPr marL="0" indent="0" algn="l" rtl="0">
              <a:buNone/>
            </a:pPr>
            <a:endParaRPr lang="es-ES" baseline="0" dirty="0" smtClean="0"/>
          </a:p>
          <a:p>
            <a:pPr marL="0" indent="0" algn="l" rtl="0">
              <a:buNone/>
            </a:pPr>
            <a:r>
              <a:rPr lang="es-ES" baseline="0" dirty="0" smtClean="0"/>
              <a:t>BMBF</a:t>
            </a:r>
          </a:p>
          <a:p>
            <a:pPr marL="0" indent="0" algn="l" rtl="0">
              <a:buNone/>
            </a:pPr>
            <a:r>
              <a:rPr lang="es-ES" baseline="0" dirty="0" smtClean="0"/>
              <a:t>Patrocinado por:</a:t>
            </a:r>
          </a:p>
          <a:p>
            <a:pPr marL="0" indent="0" algn="l" rtl="0">
              <a:buNone/>
            </a:pPr>
            <a:r>
              <a:rPr lang="es-ES" baseline="0" dirty="0" smtClean="0"/>
              <a:t>Ministerio Federal de Educación e Investigación</a:t>
            </a:r>
          </a:p>
          <a:p>
            <a:pPr marL="0" indent="0" algn="l" rtl="0">
              <a:buNone/>
            </a:pPr>
            <a:endParaRPr lang="es-ES" baseline="0" dirty="0" smtClean="0"/>
          </a:p>
          <a:p>
            <a:pPr marL="0" indent="0" algn="l" rtl="0">
              <a:buNone/>
            </a:pPr>
            <a:r>
              <a:rPr lang="es-ES" baseline="0" dirty="0" smtClean="0"/>
              <a:t>BIBB</a:t>
            </a:r>
          </a:p>
          <a:p>
            <a:pPr marL="0" indent="0" algn="l" rtl="0">
              <a:buNone/>
            </a:pPr>
            <a:r>
              <a:rPr lang="es-ES" baseline="0" dirty="0" smtClean="0"/>
              <a:t>Instituto Federal de Formación Profesional</a:t>
            </a:r>
          </a:p>
          <a:p>
            <a:pPr marL="171450" indent="-171450" algn="l" rtl="0">
              <a:buFont typeface="Wingdings" panose="05000000000000000000" pitchFamily="2" charset="2"/>
              <a:buChar char="Ø"/>
            </a:pPr>
            <a:r>
              <a:rPr lang="es-ES" baseline="0" dirty="0" smtClean="0"/>
              <a:t>Investigar</a:t>
            </a:r>
          </a:p>
          <a:p>
            <a:pPr marL="171450" indent="-171450" algn="l" rtl="0">
              <a:buFont typeface="Wingdings" panose="05000000000000000000" pitchFamily="2" charset="2"/>
              <a:buChar char="Ø"/>
            </a:pPr>
            <a:r>
              <a:rPr lang="es-ES" baseline="0" dirty="0" smtClean="0"/>
              <a:t>Asesorar</a:t>
            </a:r>
          </a:p>
          <a:p>
            <a:pPr marL="171450" indent="-171450" algn="l" rtl="0">
              <a:buFont typeface="Wingdings" panose="05000000000000000000" pitchFamily="2" charset="2"/>
              <a:buChar char="Ø"/>
            </a:pPr>
            <a:r>
              <a:rPr lang="es-ES" baseline="0" dirty="0" smtClean="0"/>
              <a:t>Modelar el futuro</a:t>
            </a:r>
          </a:p>
          <a:p>
            <a:pPr marL="171450" indent="-171450" algn="l" rtl="0">
              <a:buFont typeface="Wingdings" panose="05000000000000000000" pitchFamily="2" charset="2"/>
              <a:buChar char="Ø"/>
            </a:pPr>
            <a:endParaRPr lang="es-ES" baseline="0" dirty="0" smtClean="0"/>
          </a:p>
          <a:p>
            <a:pPr marL="0" indent="0" algn="l" rtl="0">
              <a:buNone/>
            </a:pPr>
            <a:endParaRPr lang="es-ES" baseline="0" dirty="0" smtClean="0"/>
          </a:p>
          <a:p>
            <a:pPr marL="0" indent="0" algn="l" rtl="0">
              <a:buNone/>
            </a:pPr>
            <a:endParaRPr lang="es-ES" dirty="0"/>
          </a:p>
        </p:txBody>
      </p:sp>
      <p:sp>
        <p:nvSpPr>
          <p:cNvPr id="4" name="Foliennummernplatzhalter 3"/>
          <p:cNvSpPr>
            <a:spLocks noGrp="1"/>
          </p:cNvSpPr>
          <p:nvPr>
            <p:ph type="sldNum" sz="quarter" idx="10"/>
          </p:nvPr>
        </p:nvSpPr>
        <p:spPr/>
        <p:txBody>
          <a:bodyPr/>
          <a:lstStyle/>
          <a:p>
            <a:pPr algn="l" rtl="0"/>
            <a:fld id="{7F00E79B-7A3D-4728-8EAA-1040FFB33322}" type="slidenum">
              <a:rPr>
                <a:solidFill>
                  <a:prstClr val="black"/>
                </a:solidFill>
              </a:rPr>
              <a:pPr/>
              <a:t>1</a:t>
            </a:fld>
            <a:endParaRPr lang="es-ES">
              <a:solidFill>
                <a:prstClr val="black"/>
              </a:solidFill>
            </a:endParaRPr>
          </a:p>
        </p:txBody>
      </p:sp>
    </p:spTree>
    <p:extLst>
      <p:ext uri="{BB962C8B-B14F-4D97-AF65-F5344CB8AC3E}">
        <p14:creationId xmlns:p14="http://schemas.microsoft.com/office/powerpoint/2010/main" val="19663769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lienbildplatzhalter 1"/>
          <p:cNvSpPr>
            <a:spLocks noGrp="1" noRot="1" noChangeAspect="1" noTextEdit="1"/>
          </p:cNvSpPr>
          <p:nvPr>
            <p:ph type="sldImg"/>
          </p:nvPr>
        </p:nvSpPr>
        <p:spPr>
          <a:ln/>
        </p:spPr>
      </p:sp>
      <p:sp>
        <p:nvSpPr>
          <p:cNvPr id="4301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lgn="l" rtl="0">
              <a:buFont typeface="Arial" panose="020B0604020202020204" pitchFamily="34" charset="0"/>
              <a:buChar char="•"/>
            </a:pPr>
            <a:r>
              <a:rPr lang="es-ES" b="0" i="0" u="none" baseline="0" dirty="0">
                <a:solidFill>
                  <a:schemeClr val="tx1"/>
                </a:solidFill>
                <a:effectLst/>
              </a:rPr>
              <a:t>Como fundamento de la formación profesional, el Ministerio Federal de Economía o, en su defecto, el Ministerio competente en conformidad con el Ministerio Federal de Educación decreta las </a:t>
            </a:r>
            <a:r>
              <a:rPr lang="es-ES" b="1" i="0" u="none" baseline="0" dirty="0">
                <a:solidFill>
                  <a:schemeClr val="tx1"/>
                </a:solidFill>
                <a:effectLst/>
              </a:rPr>
              <a:t>normativas sobre formación profesional.</a:t>
            </a:r>
            <a:r>
              <a:rPr lang="es-ES" b="0" i="0" u="none" baseline="0" dirty="0">
                <a:solidFill>
                  <a:schemeClr val="tx1"/>
                </a:solidFill>
                <a:effectLst/>
              </a:rPr>
              <a:t> Para una profesión de formación reconocida, sólo se puede ofrecer formación de acuerdo con la normativa correspondiente. Los jóvenes menores de 18 años no pueden formarse en otras profesiones de formación no reconocidas. La normativa sobre formación profesional es importante, ya que, para cada profesión de formación, asegura una base homogénea a nivel nacional de la formación profesional mediante el establecimiento de</a:t>
            </a:r>
            <a:r>
              <a:rPr lang="es-ES" dirty="0">
                <a:solidFill>
                  <a:schemeClr val="tx1"/>
                </a:solidFill>
                <a:effectLst/>
              </a:rPr>
              <a:t/>
            </a:r>
            <a:br>
              <a:rPr lang="es-ES" dirty="0">
                <a:solidFill>
                  <a:schemeClr val="tx1"/>
                </a:solidFill>
                <a:effectLst/>
              </a:rPr>
            </a:br>
            <a:r>
              <a:rPr lang="es-ES" b="0" i="0" u="none" baseline="0" dirty="0">
                <a:solidFill>
                  <a:schemeClr val="tx1"/>
                </a:solidFill>
                <a:effectLst/>
              </a:rPr>
              <a:t>   1. la denominación de la profesión de formación</a:t>
            </a:r>
            <a:r>
              <a:rPr lang="es-ES" dirty="0">
                <a:solidFill>
                  <a:schemeClr val="tx1"/>
                </a:solidFill>
                <a:effectLst/>
              </a:rPr>
              <a:t/>
            </a:r>
            <a:br>
              <a:rPr lang="es-ES" dirty="0">
                <a:solidFill>
                  <a:schemeClr val="tx1"/>
                </a:solidFill>
                <a:effectLst/>
              </a:rPr>
            </a:br>
            <a:r>
              <a:rPr lang="es-ES" b="0" i="0" u="none" baseline="0" dirty="0">
                <a:solidFill>
                  <a:schemeClr val="tx1"/>
                </a:solidFill>
                <a:effectLst/>
              </a:rPr>
              <a:t>   2. la duración de la formación</a:t>
            </a:r>
            <a:r>
              <a:rPr lang="es-ES" dirty="0">
                <a:solidFill>
                  <a:schemeClr val="tx1"/>
                </a:solidFill>
                <a:effectLst/>
              </a:rPr>
              <a:t/>
            </a:r>
            <a:br>
              <a:rPr lang="es-ES" dirty="0">
                <a:solidFill>
                  <a:schemeClr val="tx1"/>
                </a:solidFill>
                <a:effectLst/>
              </a:rPr>
            </a:br>
            <a:r>
              <a:rPr lang="es-ES" b="0" i="0" u="none" baseline="0" dirty="0">
                <a:solidFill>
                  <a:schemeClr val="tx1"/>
                </a:solidFill>
                <a:effectLst/>
              </a:rPr>
              <a:t>   3. el marco formativo</a:t>
            </a:r>
            <a:r>
              <a:rPr lang="es-ES" dirty="0">
                <a:solidFill>
                  <a:schemeClr val="tx1"/>
                </a:solidFill>
                <a:effectLst/>
              </a:rPr>
              <a:t/>
            </a:r>
            <a:br>
              <a:rPr lang="es-ES" dirty="0">
                <a:solidFill>
                  <a:schemeClr val="tx1"/>
                </a:solidFill>
                <a:effectLst/>
              </a:rPr>
            </a:br>
            <a:r>
              <a:rPr lang="es-ES" b="0" i="0" u="none" baseline="0" dirty="0">
                <a:solidFill>
                  <a:schemeClr val="tx1"/>
                </a:solidFill>
                <a:effectLst/>
              </a:rPr>
              <a:t>   4. el perfil profesional y</a:t>
            </a:r>
            <a:r>
              <a:rPr lang="es-ES" dirty="0">
                <a:solidFill>
                  <a:schemeClr val="tx1"/>
                </a:solidFill>
                <a:effectLst/>
              </a:rPr>
              <a:t/>
            </a:r>
            <a:br>
              <a:rPr lang="es-ES" dirty="0">
                <a:solidFill>
                  <a:schemeClr val="tx1"/>
                </a:solidFill>
                <a:effectLst/>
              </a:rPr>
            </a:br>
            <a:r>
              <a:rPr lang="es-ES" b="0" i="0" u="none" baseline="0" dirty="0">
                <a:solidFill>
                  <a:schemeClr val="tx1"/>
                </a:solidFill>
                <a:effectLst/>
              </a:rPr>
              <a:t>   5. las condiciones de examinación</a:t>
            </a:r>
            <a:r>
              <a:rPr lang="es-ES" dirty="0">
                <a:solidFill>
                  <a:schemeClr val="tx1"/>
                </a:solidFill>
                <a:effectLst/>
              </a:rPr>
              <a:t/>
            </a:r>
            <a:br>
              <a:rPr lang="es-ES" dirty="0">
                <a:solidFill>
                  <a:schemeClr val="tx1"/>
                </a:solidFill>
                <a:effectLst/>
              </a:rPr>
            </a:br>
            <a:endParaRPr lang="es-ES" dirty="0" smtClean="0">
              <a:solidFill>
                <a:schemeClr val="tx1"/>
              </a:solidFill>
              <a:effectLst/>
            </a:endParaRPr>
          </a:p>
          <a:p>
            <a:pPr marL="171450" indent="-171450" algn="l" rtl="0">
              <a:buFont typeface="Arial" panose="020B0604020202020204" pitchFamily="34" charset="0"/>
              <a:buChar char="•"/>
            </a:pPr>
            <a:r>
              <a:rPr lang="es-ES" b="0" i="0" u="none" baseline="0" dirty="0">
                <a:solidFill>
                  <a:schemeClr val="tx1"/>
                </a:solidFill>
                <a:effectLst/>
              </a:rPr>
              <a:t>Además, asegura el desarrollo de las capacidades de actuación profesional. </a:t>
            </a:r>
          </a:p>
          <a:p>
            <a:pPr marL="171450" indent="-171450" algn="l" rtl="0">
              <a:buFont typeface="Arial" panose="020B0604020202020204" pitchFamily="34" charset="0"/>
              <a:buChar char="•"/>
            </a:pPr>
            <a:r>
              <a:rPr lang="es-ES" b="0" i="0" u="none" baseline="0" dirty="0">
                <a:solidFill>
                  <a:schemeClr val="tx1"/>
                </a:solidFill>
                <a:effectLst/>
              </a:rPr>
              <a:t>Con ello, contribuye a garantizar la calidad de la formación profesional, </a:t>
            </a:r>
          </a:p>
          <a:p>
            <a:pPr marL="171450" indent="-171450" algn="l" rtl="0">
              <a:buFont typeface="Arial" panose="020B0604020202020204" pitchFamily="34" charset="0"/>
              <a:buChar char="•"/>
            </a:pPr>
            <a:r>
              <a:rPr lang="es-ES" b="0" i="0" u="none" baseline="0" dirty="0">
                <a:solidFill>
                  <a:schemeClr val="tx1"/>
                </a:solidFill>
                <a:effectLst/>
              </a:rPr>
              <a:t>otorga la misma validez a nivel interprofesional a los certificados de titulación, </a:t>
            </a:r>
          </a:p>
          <a:p>
            <a:pPr marL="171450" indent="-171450" algn="l" rtl="0">
              <a:buFont typeface="Arial" panose="020B0604020202020204" pitchFamily="34" charset="0"/>
              <a:buChar char="•"/>
            </a:pPr>
            <a:r>
              <a:rPr lang="es-ES" b="0" i="0" u="none" baseline="0" dirty="0">
                <a:solidFill>
                  <a:schemeClr val="tx1"/>
                </a:solidFill>
                <a:effectLst/>
              </a:rPr>
              <a:t>proporciona la base para el mercado de trabajo profesional y la comerciabilidad de la capacidad laboral.</a:t>
            </a:r>
          </a:p>
          <a:p>
            <a:pPr marL="0" indent="0" algn="l" rtl="0">
              <a:buFont typeface="Arial" panose="020B0604020202020204" pitchFamily="34" charset="0"/>
              <a:buNone/>
            </a:pPr>
            <a:endParaRPr lang="es-ES" i="1" dirty="0" smtClean="0">
              <a:solidFill>
                <a:schemeClr val="tx1"/>
              </a:solidFill>
              <a:effectLst/>
            </a:endParaRPr>
          </a:p>
          <a:p>
            <a:pPr marL="0" indent="0" algn="l" rtl="0">
              <a:buFont typeface="Wingdings" panose="05000000000000000000" pitchFamily="2" charset="2"/>
              <a:buNone/>
            </a:pPr>
            <a:endParaRPr lang="es-ES" altLang="de-DE" baseline="-25000" dirty="0" smtClean="0">
              <a:solidFill>
                <a:schemeClr val="tx1"/>
              </a:solidFill>
            </a:endParaRPr>
          </a:p>
        </p:txBody>
      </p:sp>
    </p:spTree>
    <p:extLst>
      <p:ext uri="{BB962C8B-B14F-4D97-AF65-F5344CB8AC3E}">
        <p14:creationId xmlns:p14="http://schemas.microsoft.com/office/powerpoint/2010/main" val="930386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lienbildplatzhalter 1"/>
          <p:cNvSpPr>
            <a:spLocks noGrp="1" noRot="1" noChangeAspect="1" noTextEdit="1"/>
          </p:cNvSpPr>
          <p:nvPr>
            <p:ph type="sldImg"/>
          </p:nvPr>
        </p:nvSpPr>
        <p:spPr>
          <a:ln/>
        </p:spPr>
      </p:sp>
      <p:sp>
        <p:nvSpPr>
          <p:cNvPr id="4301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lgn="l" rtl="0">
              <a:buFont typeface="Arial" panose="020B0604020202020204" pitchFamily="34" charset="0"/>
              <a:buChar char="•"/>
            </a:pPr>
            <a:r>
              <a:rPr lang="de-DE" b="0" i="0" u="none" baseline="0" dirty="0" err="1" smtClean="0"/>
              <a:t>Según</a:t>
            </a:r>
            <a:r>
              <a:rPr lang="de-DE" b="0" i="0" u="none" baseline="0" dirty="0" smtClean="0"/>
              <a:t> §§ 27-32 BBiG, §§ 21-24 HWO (</a:t>
            </a:r>
            <a:r>
              <a:rPr lang="de-DE" b="0" i="0" u="none" baseline="0" dirty="0" err="1" smtClean="0"/>
              <a:t>Reglamento</a:t>
            </a:r>
            <a:r>
              <a:rPr lang="de-DE" b="0" i="0" u="none" baseline="0" dirty="0" smtClean="0"/>
              <a:t> Artes y </a:t>
            </a:r>
            <a:r>
              <a:rPr lang="de-DE" b="0" i="0" u="none" baseline="0" dirty="0" err="1" smtClean="0"/>
              <a:t>Oficios</a:t>
            </a:r>
            <a:r>
              <a:rPr lang="de-DE" b="0" i="0" u="none" baseline="0" dirty="0" smtClean="0"/>
              <a:t>): </a:t>
            </a:r>
            <a:endParaRPr lang="es-ES" b="0" i="0" u="none" baseline="0" dirty="0" smtClean="0"/>
          </a:p>
          <a:p>
            <a:pPr marL="171450" indent="-171450" algn="l" rtl="0">
              <a:buFont typeface="Arial" panose="020B0604020202020204" pitchFamily="34" charset="0"/>
              <a:buChar char="•"/>
            </a:pPr>
            <a:r>
              <a:rPr lang="es-ES" b="0" i="0" u="none" baseline="0" dirty="0" smtClean="0"/>
              <a:t>La </a:t>
            </a:r>
            <a:r>
              <a:rPr lang="es-ES" b="0" i="0" u="none" baseline="0" dirty="0"/>
              <a:t>ratio adecuada de personal cualificado y alumnos se fija como sigue: 1-2 formadores: 1 </a:t>
            </a:r>
            <a:r>
              <a:rPr lang="es-ES" b="0" i="0" u="none" baseline="0" dirty="0" smtClean="0"/>
              <a:t>aprendiz; </a:t>
            </a:r>
            <a:r>
              <a:rPr lang="es-ES" b="0" i="0" u="none" baseline="0" dirty="0"/>
              <a:t>3-5 formadores: 2 </a:t>
            </a:r>
            <a:r>
              <a:rPr lang="es-ES" b="0" i="0" u="none" baseline="0" dirty="0" smtClean="0"/>
              <a:t>aprendices;  </a:t>
            </a:r>
            <a:r>
              <a:rPr lang="es-ES" b="0" i="0" u="none" baseline="0" dirty="0"/>
              <a:t>6-8 formadores: 3 </a:t>
            </a:r>
            <a:r>
              <a:rPr lang="es-ES" b="0" i="0" u="none" baseline="0" dirty="0" smtClean="0"/>
              <a:t>aprendices; </a:t>
            </a:r>
            <a:r>
              <a:rPr lang="es-ES" b="0" i="0" u="none" baseline="0" dirty="0"/>
              <a:t>cada 3 formadores más: 1 </a:t>
            </a:r>
            <a:r>
              <a:rPr lang="es-ES" b="0" i="0" u="none" baseline="0" dirty="0" smtClean="0"/>
              <a:t>aprendiz </a:t>
            </a:r>
            <a:r>
              <a:rPr lang="es-ES" b="0" i="0" u="none" baseline="0" dirty="0"/>
              <a:t>más.</a:t>
            </a:r>
          </a:p>
          <a:p>
            <a:pPr marL="171450" indent="-171450" algn="l" rtl="0">
              <a:buFont typeface="Arial" panose="020B0604020202020204" pitchFamily="34" charset="0"/>
              <a:buChar char="•"/>
            </a:pPr>
            <a:r>
              <a:rPr lang="es-ES" b="0" i="0" u="none" baseline="0" dirty="0"/>
              <a:t>Un instructor fijo no debe formar a más de 16 alumnos; un instructor a tiempo parcial, a no más de 3.</a:t>
            </a:r>
            <a:endParaRPr lang="es-ES" dirty="0" smtClean="0"/>
          </a:p>
          <a:p>
            <a:pPr marL="171450" indent="-171450" algn="l" rtl="0">
              <a:buFont typeface="Arial" panose="020B0604020202020204" pitchFamily="34" charset="0"/>
              <a:buChar char="•"/>
            </a:pPr>
            <a:r>
              <a:rPr lang="es-ES" b="0" i="0" u="none" baseline="0" dirty="0"/>
              <a:t>Solo se puede </a:t>
            </a:r>
            <a:r>
              <a:rPr lang="es-ES" b="1" i="0" u="none" baseline="0" dirty="0"/>
              <a:t>contratar</a:t>
            </a:r>
            <a:r>
              <a:rPr lang="es-ES" b="0" i="0" u="none" baseline="0" dirty="0"/>
              <a:t> a quien tenga las aptitudes personales adecuadas (sin antecedentes penales ni historial de agresión a niños y jóvenes).</a:t>
            </a:r>
          </a:p>
          <a:p>
            <a:pPr marL="171450" indent="-171450" algn="l" rtl="0">
              <a:buFont typeface="Arial" panose="020B0604020202020204" pitchFamily="34" charset="0"/>
              <a:buChar char="•"/>
            </a:pPr>
            <a:r>
              <a:rPr lang="es-ES" b="0" i="0" u="none" baseline="0" dirty="0"/>
              <a:t>Solo puede </a:t>
            </a:r>
            <a:r>
              <a:rPr lang="es-ES" b="1" i="0" u="none" baseline="0" dirty="0"/>
              <a:t>ser formador</a:t>
            </a:r>
            <a:r>
              <a:rPr lang="es-ES" b="0" i="0" u="none" baseline="0" dirty="0"/>
              <a:t> quien disponga de la aptitud personal y la cualificación especializada. Es decir, se debe haber obtenido una titulación especializada y disponer de competencias profesionales y pedagógicas.</a:t>
            </a:r>
            <a:endParaRPr lang="es-ES" dirty="0" smtClean="0"/>
          </a:p>
          <a:p>
            <a:pPr marL="171450" indent="-171450" algn="l" rtl="0">
              <a:buFont typeface="Arial" panose="020B0604020202020204" pitchFamily="34" charset="0"/>
              <a:buChar char="•"/>
            </a:pPr>
            <a:r>
              <a:rPr lang="es-ES" b="0" i="0" u="none" baseline="0" dirty="0"/>
              <a:t>Supervisión de la cualificación por parte de la empresa y formadores a través de la autoridad competente.</a:t>
            </a:r>
          </a:p>
          <a:p>
            <a:pPr marL="171450" indent="-171450" algn="l" rtl="0">
              <a:buFont typeface="Arial" panose="020B0604020202020204" pitchFamily="34" charset="0"/>
              <a:buChar char="•"/>
            </a:pPr>
            <a:r>
              <a:rPr lang="es-ES" b="0" i="0" u="none" baseline="0" dirty="0"/>
              <a:t>Sanciones en caso de infracciones de cualquier tipo. Se consideran faltas si no se reparan dentro de un plazo estipulado y deberán comunicarse a la autoridad competente de acuerdo con la ley del Estado federado. Un comportamiento incorrecto se puede sancionar con una multa.</a:t>
            </a:r>
          </a:p>
          <a:p>
            <a:pPr marL="0" indent="0" algn="l" rtl="0">
              <a:buFont typeface="Arial" panose="020B0604020202020204" pitchFamily="34" charset="0"/>
              <a:buNone/>
            </a:pPr>
            <a:endParaRPr lang="es-ES" dirty="0" smtClean="0"/>
          </a:p>
          <a:p>
            <a:pPr marL="171450" indent="-171450" algn="l" rtl="0">
              <a:buFont typeface="Arial" panose="020B0604020202020204" pitchFamily="34" charset="0"/>
              <a:buChar char="•"/>
            </a:pPr>
            <a:endParaRPr lang="es-ES" dirty="0" smtClean="0"/>
          </a:p>
          <a:p>
            <a:endParaRPr lang="es-ES" altLang="de-DE" sz="1200" dirty="0" smtClean="0"/>
          </a:p>
        </p:txBody>
      </p:sp>
    </p:spTree>
    <p:extLst>
      <p:ext uri="{BB962C8B-B14F-4D97-AF65-F5344CB8AC3E}">
        <p14:creationId xmlns:p14="http://schemas.microsoft.com/office/powerpoint/2010/main" val="39192270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lienbildplatzhalter 1"/>
          <p:cNvSpPr>
            <a:spLocks noGrp="1" noRot="1" noChangeAspect="1" noTextEdit="1"/>
          </p:cNvSpPr>
          <p:nvPr>
            <p:ph type="sldImg"/>
          </p:nvPr>
        </p:nvSpPr>
        <p:spPr>
          <a:ln/>
        </p:spPr>
      </p:sp>
      <p:sp>
        <p:nvSpPr>
          <p:cNvPr id="4301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lgn="l" rtl="0">
              <a:buFont typeface="Arial" panose="020B0604020202020204" pitchFamily="34" charset="0"/>
              <a:buChar char="•"/>
            </a:pPr>
            <a:r>
              <a:rPr lang="es-ES" b="0" i="0" u="none" baseline="0" dirty="0">
                <a:effectLst/>
              </a:rPr>
              <a:t>Para </a:t>
            </a:r>
            <a:r>
              <a:rPr lang="es-ES" b="0" i="0" u="none" baseline="0" dirty="0" smtClean="0">
                <a:effectLst/>
              </a:rPr>
              <a:t>retribución, </a:t>
            </a:r>
            <a:r>
              <a:rPr lang="es-ES" b="0" i="0" u="none" baseline="0" dirty="0">
                <a:effectLst/>
              </a:rPr>
              <a:t>ver siguiente diapositiva</a:t>
            </a:r>
          </a:p>
          <a:p>
            <a:pPr marL="171450" indent="-171450" algn="l" rtl="0">
              <a:buFont typeface="Arial" panose="020B0604020202020204" pitchFamily="34" charset="0"/>
              <a:buChar char="•"/>
            </a:pPr>
            <a:r>
              <a:rPr lang="es-ES" b="0" i="0" u="none" baseline="0" dirty="0">
                <a:effectLst/>
              </a:rPr>
              <a:t>Para salario mínimo, diapositiva adicional al </a:t>
            </a:r>
            <a:r>
              <a:rPr lang="es-ES" b="0" i="0" u="none" baseline="0" dirty="0" smtClean="0">
                <a:effectLst/>
              </a:rPr>
              <a:t>final</a:t>
            </a:r>
          </a:p>
          <a:p>
            <a:pPr marL="171450" indent="-171450" algn="l" rtl="0">
              <a:buFont typeface="Arial" panose="020B0604020202020204" pitchFamily="34" charset="0"/>
              <a:buChar char="•"/>
            </a:pPr>
            <a:r>
              <a:rPr lang="de-DE" b="0" i="0" u="none" baseline="0" dirty="0" smtClean="0">
                <a:effectLst/>
              </a:rPr>
              <a:t>Los </a:t>
            </a:r>
            <a:r>
              <a:rPr lang="de-DE" b="0" i="0" u="none" baseline="0" dirty="0" err="1" smtClean="0">
                <a:effectLst/>
              </a:rPr>
              <a:t>padres</a:t>
            </a:r>
            <a:r>
              <a:rPr lang="de-DE" b="0" i="0" u="none" baseline="0" dirty="0" smtClean="0">
                <a:effectLst/>
              </a:rPr>
              <a:t> de </a:t>
            </a:r>
            <a:r>
              <a:rPr lang="de-DE" b="0" i="0" u="none" baseline="0" dirty="0" err="1" smtClean="0">
                <a:effectLst/>
              </a:rPr>
              <a:t>un</a:t>
            </a:r>
            <a:r>
              <a:rPr lang="de-DE" b="0" i="0" u="none" baseline="0" dirty="0" smtClean="0">
                <a:effectLst/>
              </a:rPr>
              <a:t> </a:t>
            </a:r>
            <a:r>
              <a:rPr lang="de-DE" b="0" i="0" u="none" baseline="0" dirty="0" err="1" smtClean="0">
                <a:effectLst/>
              </a:rPr>
              <a:t>aprendiz</a:t>
            </a:r>
            <a:r>
              <a:rPr lang="de-DE" b="0" i="0" u="none" baseline="0" dirty="0" smtClean="0">
                <a:effectLst/>
              </a:rPr>
              <a:t> </a:t>
            </a:r>
            <a:r>
              <a:rPr lang="de-DE" b="0" i="0" u="none" baseline="0" dirty="0" err="1" smtClean="0">
                <a:effectLst/>
              </a:rPr>
              <a:t>representan</a:t>
            </a:r>
            <a:r>
              <a:rPr lang="de-DE" b="0" i="0" u="none" baseline="0" dirty="0" smtClean="0">
                <a:effectLst/>
              </a:rPr>
              <a:t> a </a:t>
            </a:r>
            <a:r>
              <a:rPr lang="de-DE" b="0" i="0" u="none" baseline="0" dirty="0" err="1" smtClean="0">
                <a:effectLst/>
              </a:rPr>
              <a:t>un</a:t>
            </a:r>
            <a:r>
              <a:rPr lang="de-DE" b="0" i="0" u="none" baseline="0" dirty="0" smtClean="0">
                <a:effectLst/>
              </a:rPr>
              <a:t>/a </a:t>
            </a:r>
            <a:r>
              <a:rPr lang="de-DE" b="0" i="0" u="none" baseline="0" dirty="0" err="1" smtClean="0">
                <a:effectLst/>
              </a:rPr>
              <a:t>aprendiz</a:t>
            </a:r>
            <a:r>
              <a:rPr lang="de-DE" b="0" i="0" u="none" baseline="0" dirty="0" smtClean="0">
                <a:effectLst/>
              </a:rPr>
              <a:t> </a:t>
            </a:r>
            <a:r>
              <a:rPr lang="de-DE" b="0" i="0" u="none" baseline="0" dirty="0" err="1" smtClean="0">
                <a:effectLst/>
              </a:rPr>
              <a:t>que</a:t>
            </a:r>
            <a:r>
              <a:rPr lang="de-DE" b="0" i="0" u="none" baseline="0" dirty="0" smtClean="0">
                <a:effectLst/>
              </a:rPr>
              <a:t> </a:t>
            </a:r>
            <a:r>
              <a:rPr lang="de-DE" b="0" i="0" u="none" baseline="0" dirty="0" err="1" smtClean="0">
                <a:effectLst/>
              </a:rPr>
              <a:t>no</a:t>
            </a:r>
            <a:r>
              <a:rPr lang="de-DE" b="0" i="0" u="none" baseline="0" dirty="0" smtClean="0">
                <a:effectLst/>
              </a:rPr>
              <a:t> </a:t>
            </a:r>
            <a:r>
              <a:rPr lang="de-DE" b="0" i="0" u="none" baseline="0" dirty="0" err="1" smtClean="0">
                <a:effectLst/>
              </a:rPr>
              <a:t>tenga</a:t>
            </a:r>
            <a:r>
              <a:rPr lang="de-DE" b="0" i="0" u="none" baseline="0" dirty="0" smtClean="0">
                <a:effectLst/>
              </a:rPr>
              <a:t> </a:t>
            </a:r>
            <a:r>
              <a:rPr lang="de-DE" b="0" i="0" u="none" baseline="0" dirty="0" err="1" smtClean="0">
                <a:effectLst/>
              </a:rPr>
              <a:t>todavia</a:t>
            </a:r>
            <a:r>
              <a:rPr lang="de-DE" b="0" i="0" u="none" baseline="0" dirty="0" smtClean="0">
                <a:effectLst/>
              </a:rPr>
              <a:t> </a:t>
            </a:r>
            <a:r>
              <a:rPr lang="de-DE" b="0" i="0" u="none" baseline="0" dirty="0" err="1" smtClean="0">
                <a:effectLst/>
              </a:rPr>
              <a:t>mayoria</a:t>
            </a:r>
            <a:r>
              <a:rPr lang="de-DE" b="0" i="0" u="none" baseline="0" dirty="0" smtClean="0">
                <a:effectLst/>
              </a:rPr>
              <a:t> de </a:t>
            </a:r>
            <a:r>
              <a:rPr lang="de-DE" b="0" i="0" u="none" baseline="0" dirty="0" err="1" smtClean="0">
                <a:effectLst/>
              </a:rPr>
              <a:t>edad</a:t>
            </a:r>
            <a:r>
              <a:rPr lang="de-DE" b="0" i="0" u="none" baseline="0" dirty="0" smtClean="0">
                <a:effectLst/>
              </a:rPr>
              <a:t> (18 a</a:t>
            </a:r>
            <a:r>
              <a:rPr lang="es-ES" sz="1200" b="0" i="0" u="none" baseline="0" dirty="0" err="1" smtClean="0">
                <a:solidFill>
                  <a:schemeClr val="tx1">
                    <a:lumMod val="75000"/>
                    <a:lumOff val="25000"/>
                  </a:schemeClr>
                </a:solidFill>
              </a:rPr>
              <a:t>ños</a:t>
            </a:r>
            <a:r>
              <a:rPr lang="es-ES" sz="1200" b="0" i="0" u="none" baseline="0" dirty="0" smtClean="0">
                <a:solidFill>
                  <a:schemeClr val="tx1">
                    <a:lumMod val="75000"/>
                    <a:lumOff val="25000"/>
                  </a:schemeClr>
                </a:solidFill>
              </a:rPr>
              <a:t>)</a:t>
            </a:r>
            <a:r>
              <a:rPr lang="de-DE" b="0" i="0" u="none" baseline="0" dirty="0" smtClean="0">
                <a:effectLst/>
              </a:rPr>
              <a:t> </a:t>
            </a:r>
            <a:endParaRPr lang="es-ES" b="0" i="0" u="none" baseline="0" dirty="0" smtClean="0">
              <a:effectLst/>
            </a:endParaRPr>
          </a:p>
          <a:p>
            <a:pPr marL="171450" indent="-171450" algn="l" rtl="0">
              <a:buFont typeface="Arial" panose="020B0604020202020204" pitchFamily="34" charset="0"/>
              <a:buChar char="•"/>
            </a:pPr>
            <a:endParaRPr lang="es-ES" b="0" i="0" u="none" baseline="0" dirty="0">
              <a:effectLst/>
            </a:endParaRPr>
          </a:p>
          <a:p>
            <a:pPr marL="171450" indent="-171450" algn="l" rtl="0">
              <a:buFont typeface="Wingdings" panose="05000000000000000000" pitchFamily="2" charset="2"/>
              <a:buChar char="§"/>
            </a:pPr>
            <a:endParaRPr lang="es-ES" dirty="0" smtClean="0">
              <a:effectLst/>
            </a:endParaRPr>
          </a:p>
        </p:txBody>
      </p:sp>
    </p:spTree>
    <p:extLst>
      <p:ext uri="{BB962C8B-B14F-4D97-AF65-F5344CB8AC3E}">
        <p14:creationId xmlns:p14="http://schemas.microsoft.com/office/powerpoint/2010/main" val="4019111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lgn="l" rtl="0">
              <a:buFont typeface="Arial" panose="020B0604020202020204" pitchFamily="34" charset="0"/>
              <a:buChar char="•"/>
            </a:pPr>
            <a:r>
              <a:rPr lang="de-DE" b="0" i="0" u="none" baseline="0" dirty="0" smtClean="0"/>
              <a:t>§§17-19 BBiG:</a:t>
            </a:r>
            <a:endParaRPr lang="es-ES" b="0" i="0" u="none" baseline="0" dirty="0" smtClean="0"/>
          </a:p>
          <a:p>
            <a:pPr marL="171450" indent="-171450" algn="l" rtl="0">
              <a:buFont typeface="Arial" panose="020B0604020202020204" pitchFamily="34" charset="0"/>
              <a:buChar char="•"/>
            </a:pPr>
            <a:r>
              <a:rPr lang="es-ES" b="0" i="0" u="none" baseline="0" dirty="0" smtClean="0"/>
              <a:t>La </a:t>
            </a:r>
            <a:r>
              <a:rPr lang="es-ES" b="0" i="0" u="none" baseline="0" dirty="0"/>
              <a:t>determinación de la </a:t>
            </a:r>
            <a:r>
              <a:rPr lang="es-ES" b="0" i="0" u="none" baseline="0" dirty="0" smtClean="0"/>
              <a:t>retribución </a:t>
            </a:r>
            <a:r>
              <a:rPr lang="es-ES" b="0" i="0" u="none" baseline="0" dirty="0"/>
              <a:t>según el convenio colectivo no está contemplada en la ley.</a:t>
            </a:r>
          </a:p>
          <a:p>
            <a:pPr marL="171450" indent="-171450" algn="l" rtl="0">
              <a:buFont typeface="Arial" panose="020B0604020202020204" pitchFamily="34" charset="0"/>
              <a:buChar char="•"/>
            </a:pPr>
            <a:r>
              <a:rPr lang="es-ES" b="0" i="0" u="none" baseline="0" dirty="0"/>
              <a:t>La </a:t>
            </a:r>
            <a:r>
              <a:rPr lang="es-ES" b="0" i="0" u="none" baseline="0" dirty="0" smtClean="0"/>
              <a:t>retribución no </a:t>
            </a:r>
            <a:r>
              <a:rPr lang="es-ES" b="0" i="0" u="none" baseline="0" dirty="0"/>
              <a:t>puede ser menor del 80 % de la </a:t>
            </a:r>
            <a:r>
              <a:rPr lang="es-ES" b="0" i="0" u="none" baseline="0" dirty="0" smtClean="0"/>
              <a:t>retribución acordada </a:t>
            </a:r>
            <a:r>
              <a:rPr lang="es-ES" b="0" i="0" u="none" baseline="0" dirty="0"/>
              <a:t>por el convenio.</a:t>
            </a:r>
          </a:p>
          <a:p>
            <a:pPr marL="171450" indent="-171450" algn="l" rtl="0">
              <a:buFont typeface="Arial" panose="020B0604020202020204" pitchFamily="34" charset="0"/>
              <a:buChar char="•"/>
            </a:pPr>
            <a:r>
              <a:rPr lang="es-ES" b="0" i="0" u="none" baseline="0" dirty="0"/>
              <a:t>La Ley de convenios colectivos fija el marco legislativo del derecho de negociación colectiva. El convenio colectivo regula los derechos y deberes de las partes implicadas (sindicatos, empleadores individuales, así como patronales) y contiene las normativas legales que pueden regular el contenido, la titulación y la finalización de relaciones laborales y cuestiones empresariales y relacionadas con el régimen empresarial. También tiene validez para los </a:t>
            </a:r>
            <a:r>
              <a:rPr lang="es-ES" b="0" i="0" u="none" baseline="0" dirty="0" smtClean="0"/>
              <a:t>aprendices.</a:t>
            </a:r>
            <a:endParaRPr lang="es-ES" b="0" i="0" u="none" baseline="0" dirty="0"/>
          </a:p>
          <a:p>
            <a:pPr marL="171450" indent="-171450" algn="l" rtl="0">
              <a:buFont typeface="Arial" panose="020B0604020202020204" pitchFamily="34" charset="0"/>
              <a:buChar char="•"/>
            </a:pPr>
            <a:r>
              <a:rPr lang="es-ES" b="0" i="0" u="none" baseline="0" dirty="0"/>
              <a:t>Para la Ley de salario mínimo, ver diapositiva 21 en el anexo</a:t>
            </a:r>
            <a:r>
              <a:rPr lang="es-ES" b="0" i="0" u="none" baseline="0" dirty="0" smtClean="0"/>
              <a:t>.</a:t>
            </a:r>
          </a:p>
          <a:p>
            <a:pPr marL="171450" indent="-171450" algn="l" rtl="0">
              <a:buFont typeface="Arial" panose="020B0604020202020204" pitchFamily="34" charset="0"/>
              <a:buChar char="•"/>
            </a:pPr>
            <a:r>
              <a:rPr lang="de-DE" b="0" i="0" u="none" baseline="0" dirty="0" smtClean="0"/>
              <a:t>La </a:t>
            </a:r>
            <a:r>
              <a:rPr lang="de-DE" b="0" i="0" u="none" baseline="0" dirty="0" err="1" smtClean="0"/>
              <a:t>cantidad</a:t>
            </a:r>
            <a:r>
              <a:rPr lang="de-DE" b="0" i="0" u="none" baseline="0" dirty="0" smtClean="0"/>
              <a:t> de la </a:t>
            </a:r>
            <a:r>
              <a:rPr lang="de-DE" b="0" i="0" u="none" baseline="0" dirty="0" err="1" smtClean="0"/>
              <a:t>retribución</a:t>
            </a:r>
            <a:r>
              <a:rPr lang="de-DE" b="0" i="0" u="none" baseline="0" dirty="0" smtClean="0"/>
              <a:t> </a:t>
            </a:r>
            <a:r>
              <a:rPr lang="de-DE" b="0" i="0" u="none" baseline="0" dirty="0" err="1" smtClean="0"/>
              <a:t>también</a:t>
            </a:r>
            <a:r>
              <a:rPr lang="de-DE" b="0" i="0" u="none" baseline="0" dirty="0" smtClean="0"/>
              <a:t> se </a:t>
            </a:r>
            <a:r>
              <a:rPr lang="de-DE" b="0" i="0" u="none" baseline="0" dirty="0" err="1" smtClean="0"/>
              <a:t>puede</a:t>
            </a:r>
            <a:r>
              <a:rPr lang="de-DE" b="0" i="0" u="none" baseline="0" dirty="0" smtClean="0"/>
              <a:t> </a:t>
            </a:r>
            <a:r>
              <a:rPr lang="de-DE" b="0" i="0" u="none" baseline="0" dirty="0" err="1" smtClean="0"/>
              <a:t>fijar</a:t>
            </a:r>
            <a:r>
              <a:rPr lang="de-DE" b="0" i="0" u="none" baseline="0" dirty="0" smtClean="0"/>
              <a:t> </a:t>
            </a:r>
            <a:r>
              <a:rPr lang="de-DE" b="0" i="0" u="none" baseline="0" dirty="0" err="1" smtClean="0"/>
              <a:t>según</a:t>
            </a:r>
            <a:r>
              <a:rPr lang="de-DE" b="0" i="0" u="none" baseline="0" dirty="0" smtClean="0"/>
              <a:t> </a:t>
            </a:r>
            <a:r>
              <a:rPr lang="de-DE" b="0" i="0" u="none" baseline="0" dirty="0" err="1" smtClean="0"/>
              <a:t>acuerdo</a:t>
            </a:r>
            <a:r>
              <a:rPr lang="de-DE" b="0" i="0" u="none" baseline="0" dirty="0" smtClean="0"/>
              <a:t> de las dos </a:t>
            </a:r>
            <a:r>
              <a:rPr lang="de-DE" b="0" i="0" u="none" baseline="0" dirty="0" err="1" smtClean="0"/>
              <a:t>partes</a:t>
            </a:r>
            <a:endParaRPr lang="es-ES" b="0" i="0" u="none" baseline="0" dirty="0"/>
          </a:p>
          <a:p>
            <a:endParaRPr lang="es-ES" dirty="0"/>
          </a:p>
        </p:txBody>
      </p:sp>
      <p:sp>
        <p:nvSpPr>
          <p:cNvPr id="4" name="Foliennummernplatzhalter 3"/>
          <p:cNvSpPr>
            <a:spLocks noGrp="1"/>
          </p:cNvSpPr>
          <p:nvPr>
            <p:ph type="sldNum" sz="quarter" idx="10"/>
          </p:nvPr>
        </p:nvSpPr>
        <p:spPr/>
        <p:txBody>
          <a:bodyPr/>
          <a:lstStyle/>
          <a:p>
            <a:pPr algn="l" rtl="0"/>
            <a:fld id="{24E3AE15-AFCE-4FDC-ACE9-A553ED96A5B1}" type="slidenum">
              <a:rPr/>
              <a:t>13</a:t>
            </a:fld>
            <a:endParaRPr lang="es-ES"/>
          </a:p>
        </p:txBody>
      </p:sp>
    </p:spTree>
    <p:extLst>
      <p:ext uri="{BB962C8B-B14F-4D97-AF65-F5344CB8AC3E}">
        <p14:creationId xmlns:p14="http://schemas.microsoft.com/office/powerpoint/2010/main" val="7141018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b="0" i="0" u="none" baseline="0" dirty="0"/>
              <a:t>El Estado delega la función de control en las autoridades competentes.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b="0" i="0" u="none" baseline="0" dirty="0"/>
              <a:t>Estas registran las relaciones de formación profesional, supervisan a la empresa y al personal y asesoran a formadores y </a:t>
            </a:r>
            <a:r>
              <a:rPr lang="es-ES" b="0" i="0" u="none" baseline="0" dirty="0" smtClean="0"/>
              <a:t>aprendices.</a:t>
            </a:r>
            <a:endParaRPr lang="es-ES" b="0" i="0" u="none" baseline="0" dirty="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b="0" i="0" u="none" baseline="0" dirty="0"/>
              <a:t>Conforman también tribunales examinadores.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b="0" i="0" u="none" baseline="0" dirty="0"/>
              <a:t>Estos inspeccionan los exámenes intermedios y finales (ver diapositiva 15).</a:t>
            </a:r>
          </a:p>
        </p:txBody>
      </p:sp>
      <p:sp>
        <p:nvSpPr>
          <p:cNvPr id="4" name="Foliennummernplatzhalter 3"/>
          <p:cNvSpPr>
            <a:spLocks noGrp="1"/>
          </p:cNvSpPr>
          <p:nvPr>
            <p:ph type="sldNum" sz="quarter" idx="10"/>
          </p:nvPr>
        </p:nvSpPr>
        <p:spPr/>
        <p:txBody>
          <a:bodyPr/>
          <a:lstStyle/>
          <a:p>
            <a:pPr algn="l" rtl="0"/>
            <a:fld id="{7F00E79B-7A3D-4728-8EAA-1040FFB33322}" type="slidenum">
              <a:rPr/>
              <a:t>14</a:t>
            </a:fld>
            <a:endParaRPr lang="es-ES"/>
          </a:p>
        </p:txBody>
      </p:sp>
    </p:spTree>
    <p:extLst>
      <p:ext uri="{BB962C8B-B14F-4D97-AF65-F5344CB8AC3E}">
        <p14:creationId xmlns:p14="http://schemas.microsoft.com/office/powerpoint/2010/main" val="4991337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lienbildplatzhalter 1"/>
          <p:cNvSpPr>
            <a:spLocks noGrp="1" noRot="1" noChangeAspect="1" noTextEdit="1"/>
          </p:cNvSpPr>
          <p:nvPr>
            <p:ph type="sldImg"/>
          </p:nvPr>
        </p:nvSpPr>
        <p:spPr>
          <a:ln/>
        </p:spPr>
      </p:sp>
      <p:sp>
        <p:nvSpPr>
          <p:cNvPr id="4301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lgn="l" rtl="0">
              <a:buFont typeface="Arial" panose="020B0604020202020204" pitchFamily="34" charset="0"/>
              <a:buChar char="•"/>
            </a:pPr>
            <a:r>
              <a:rPr lang="de-DE" sz="1200" b="0" i="0" u="none" baseline="0" dirty="0" err="1" smtClean="0"/>
              <a:t>Examinaciones</a:t>
            </a:r>
            <a:r>
              <a:rPr lang="de-DE" sz="1200" b="0" i="0" u="none" baseline="0" dirty="0" smtClean="0"/>
              <a:t>/</a:t>
            </a:r>
            <a:r>
              <a:rPr lang="de-DE" sz="1200" b="0" i="0" u="none" baseline="0" dirty="0" err="1" smtClean="0"/>
              <a:t>evaluaciones</a:t>
            </a:r>
            <a:r>
              <a:rPr lang="de-DE" sz="1200" b="0" i="0" u="none" baseline="0" dirty="0" smtClean="0"/>
              <a:t>: §§ 37- 48 BBiG ; § 31 HwO</a:t>
            </a:r>
            <a:endParaRPr lang="es-ES" sz="1200" b="0" i="0" u="none" baseline="0" dirty="0" smtClean="0"/>
          </a:p>
          <a:p>
            <a:pPr marL="171450" indent="-171450" algn="l" rtl="0">
              <a:buFont typeface="Arial" panose="020B0604020202020204" pitchFamily="34" charset="0"/>
              <a:buChar char="•"/>
            </a:pPr>
            <a:r>
              <a:rPr lang="es-ES" sz="1200" b="0" i="0" u="none" baseline="0" dirty="0" smtClean="0"/>
              <a:t> </a:t>
            </a:r>
            <a:r>
              <a:rPr lang="es-ES" sz="1200" b="0" i="0" u="none" baseline="0" dirty="0"/>
              <a:t>Los exámenes no comportan tasas para los alumnos.</a:t>
            </a:r>
            <a:endParaRPr lang="es-ES" altLang="de-DE" sz="1200" dirty="0" smtClean="0"/>
          </a:p>
          <a:p>
            <a:pPr marL="1714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1200" b="1" i="0" u="none" baseline="0" dirty="0" smtClean="0">
                <a:solidFill>
                  <a:schemeClr val="tx1"/>
                </a:solidFill>
              </a:rPr>
              <a:t> Examen </a:t>
            </a:r>
            <a:r>
              <a:rPr lang="es-ES" sz="1200" b="1" i="0" u="none" baseline="0" dirty="0">
                <a:solidFill>
                  <a:schemeClr val="tx1"/>
                </a:solidFill>
              </a:rPr>
              <a:t>intermedio </a:t>
            </a:r>
            <a:r>
              <a:rPr lang="es-ES" sz="1200" b="0" i="0" u="none" baseline="0" dirty="0"/>
              <a:t> a la mitad de la formación profesional (los resultados </a:t>
            </a:r>
            <a:r>
              <a:rPr lang="es-ES" sz="1200" b="0" i="0" u="none" baseline="0" dirty="0" smtClean="0"/>
              <a:t>no se </a:t>
            </a:r>
            <a:r>
              <a:rPr lang="es-ES" sz="1200" b="0" i="0" u="none" baseline="0" dirty="0"/>
              <a:t>reflejan en la evaluación final) </a:t>
            </a:r>
            <a:r>
              <a:rPr lang="es-ES" sz="1200" b="0" i="0" u="sng" baseline="0" dirty="0"/>
              <a:t>o</a:t>
            </a:r>
          </a:p>
          <a:p>
            <a:pPr marL="1714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1200" b="1" i="0" u="none" baseline="0" dirty="0">
                <a:solidFill>
                  <a:schemeClr val="tx1"/>
                </a:solidFill>
              </a:rPr>
              <a:t>«Examen final extendido</a:t>
            </a:r>
            <a:r>
              <a:rPr lang="es-ES" sz="1200" b="1" i="0" u="none" baseline="0" dirty="0"/>
              <a:t>»</a:t>
            </a:r>
            <a:r>
              <a:rPr lang="es-ES" sz="1200" b="0" i="0" u="none" baseline="0" dirty="0"/>
              <a:t> (primera parte tras dos años de formación; la segunda, al finalizarla) </a:t>
            </a:r>
          </a:p>
          <a:p>
            <a:pPr marL="171450" indent="-171450" algn="l" rtl="0">
              <a:buFont typeface="Arial" panose="020B0604020202020204" pitchFamily="34" charset="0"/>
              <a:buChar char="•"/>
            </a:pPr>
            <a:r>
              <a:rPr lang="es-ES" sz="1200" b="0" i="0" u="none" baseline="0" dirty="0"/>
              <a:t>«Capacidad de actuación profesional» significa: En el examen oral, el candidato debe controlar una situación (p. ej., reparar un fallo creado artificialmente en un motor, etc.) que equivaldría a una situación real en su futura vida profesional. Se trata de demostrar competencias especializadas, metodológicas y sociales.</a:t>
            </a:r>
          </a:p>
          <a:p>
            <a:pPr marL="171450" indent="-171450" algn="l" rtl="0">
              <a:buFont typeface="Arial" panose="020B0604020202020204" pitchFamily="34" charset="0"/>
              <a:buChar char="•"/>
            </a:pPr>
            <a:r>
              <a:rPr lang="es-ES" sz="1200" b="0" i="0" u="none" baseline="0" dirty="0">
                <a:effectLst/>
              </a:rPr>
              <a:t>Un tribunal examinador debe componerse de, al menos, tres miembros. La parte empleadora y empleada deben estar representadas en la misma proporción y componer, al menos, dos tercios del total de los miembros del tribunal. Las escuelas de FP están representadas por, al menos, un docente. </a:t>
            </a:r>
          </a:p>
          <a:p>
            <a:pPr marL="171450" indent="-171450" algn="l" rtl="0">
              <a:buFont typeface="Arial" panose="020B0604020202020204" pitchFamily="34" charset="0"/>
              <a:buChar char="•"/>
            </a:pPr>
            <a:r>
              <a:rPr lang="es-ES" sz="1200" b="0" i="0" u="none" baseline="0" dirty="0">
                <a:effectLst/>
              </a:rPr>
              <a:t>En el ámbito del trabajo manual, las cámaras pueden autorizar también a los gremios mercantiles a conformar tribunales examinadores.</a:t>
            </a:r>
          </a:p>
          <a:p>
            <a:pPr marL="171450" indent="-171450" algn="l" rtl="0">
              <a:buFont typeface="Arial" panose="020B0604020202020204" pitchFamily="34" charset="0"/>
              <a:buChar char="•"/>
            </a:pPr>
            <a:r>
              <a:rPr lang="es-ES" sz="1200" b="0" i="0" u="none" strike="noStrike" kern="1200" baseline="0" dirty="0">
                <a:solidFill>
                  <a:schemeClr val="tx1"/>
                </a:solidFill>
                <a:latin typeface="+mn-lt"/>
                <a:ea typeface="+mn-ea"/>
                <a:cs typeface="+mn-cs"/>
              </a:rPr>
              <a:t>A petición de los </a:t>
            </a:r>
            <a:r>
              <a:rPr lang="es-ES" sz="1200" b="0" i="0" u="none" strike="noStrike" kern="1200" baseline="0" dirty="0" smtClean="0">
                <a:solidFill>
                  <a:schemeClr val="tx1"/>
                </a:solidFill>
                <a:latin typeface="+mn-lt"/>
                <a:ea typeface="+mn-ea"/>
                <a:cs typeface="+mn-cs"/>
              </a:rPr>
              <a:t>aprendices, </a:t>
            </a:r>
            <a:r>
              <a:rPr lang="es-ES" sz="1200" b="0" i="0" u="none" strike="noStrike" kern="1200" baseline="0" dirty="0">
                <a:solidFill>
                  <a:schemeClr val="tx1"/>
                </a:solidFill>
                <a:latin typeface="+mn-lt"/>
                <a:ea typeface="+mn-ea"/>
                <a:cs typeface="+mn-cs"/>
              </a:rPr>
              <a:t>el certificado puede incorporar una traducción al inglés y al francés.</a:t>
            </a:r>
            <a:endParaRPr lang="es-ES" altLang="de-DE" sz="1200" dirty="0" smtClean="0"/>
          </a:p>
        </p:txBody>
      </p:sp>
    </p:spTree>
    <p:extLst>
      <p:ext uri="{BB962C8B-B14F-4D97-AF65-F5344CB8AC3E}">
        <p14:creationId xmlns:p14="http://schemas.microsoft.com/office/powerpoint/2010/main" val="32762744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lgn="l" rtl="0">
              <a:buFont typeface="Arial" panose="020B0604020202020204" pitchFamily="34" charset="0"/>
              <a:buChar char="•"/>
            </a:pPr>
            <a:r>
              <a:rPr lang="de-DE" b="0" i="0" u="none" baseline="0" dirty="0" smtClean="0"/>
              <a:t>La </a:t>
            </a:r>
            <a:r>
              <a:rPr lang="de-DE" b="0" i="0" u="none" baseline="0" dirty="0" err="1" smtClean="0"/>
              <a:t>Regulación</a:t>
            </a:r>
            <a:r>
              <a:rPr lang="de-DE" b="0" i="0" u="none" baseline="0" dirty="0" smtClean="0"/>
              <a:t> de los </a:t>
            </a:r>
            <a:r>
              <a:rPr lang="de-DE" b="0" i="0" u="none" baseline="0" dirty="0" err="1" smtClean="0"/>
              <a:t>artes</a:t>
            </a:r>
            <a:r>
              <a:rPr lang="de-DE" b="0" i="0" u="none" baseline="0" dirty="0" smtClean="0"/>
              <a:t> y </a:t>
            </a:r>
            <a:r>
              <a:rPr lang="de-DE" b="0" i="0" u="none" baseline="0" dirty="0" err="1" smtClean="0"/>
              <a:t>oficios</a:t>
            </a:r>
            <a:r>
              <a:rPr lang="de-DE" b="0" i="0" u="none" baseline="0" dirty="0" smtClean="0"/>
              <a:t> </a:t>
            </a:r>
            <a:r>
              <a:rPr lang="de-DE" b="0" i="0" u="none" baseline="0" dirty="0" err="1" smtClean="0"/>
              <a:t>contiene</a:t>
            </a:r>
            <a:r>
              <a:rPr lang="de-DE" b="0" i="0" u="none" baseline="0" dirty="0" smtClean="0"/>
              <a:t> 5 </a:t>
            </a:r>
            <a:r>
              <a:rPr lang="de-DE" b="0" i="0" u="none" baseline="0" dirty="0" err="1" smtClean="0"/>
              <a:t>partes</a:t>
            </a:r>
            <a:r>
              <a:rPr lang="de-DE" b="0" i="0" u="none" baseline="0" dirty="0" smtClean="0"/>
              <a:t>, </a:t>
            </a:r>
            <a:r>
              <a:rPr lang="de-DE" b="0" i="0" u="none" baseline="0" dirty="0" err="1" smtClean="0"/>
              <a:t>cada</a:t>
            </a:r>
            <a:r>
              <a:rPr lang="de-DE" b="0" i="0" u="none" baseline="0" dirty="0" smtClean="0"/>
              <a:t> </a:t>
            </a:r>
            <a:r>
              <a:rPr lang="de-DE" b="0" i="0" u="none" baseline="0" dirty="0" err="1" smtClean="0"/>
              <a:t>parte</a:t>
            </a:r>
            <a:r>
              <a:rPr lang="de-DE" b="0" i="0" u="none" baseline="0" dirty="0" smtClean="0"/>
              <a:t> </a:t>
            </a:r>
            <a:r>
              <a:rPr lang="de-DE" b="0" i="0" u="none" baseline="0" dirty="0" err="1" smtClean="0"/>
              <a:t>con</a:t>
            </a:r>
            <a:r>
              <a:rPr lang="de-DE" b="0" i="0" u="none" baseline="0" dirty="0" smtClean="0"/>
              <a:t> </a:t>
            </a:r>
            <a:r>
              <a:rPr lang="de-DE" b="0" i="0" u="none" baseline="0" dirty="0" err="1" smtClean="0"/>
              <a:t>varios</a:t>
            </a:r>
            <a:r>
              <a:rPr lang="de-DE" b="0" i="0" u="none" baseline="0" dirty="0" smtClean="0"/>
              <a:t> </a:t>
            </a:r>
            <a:r>
              <a:rPr lang="de-DE" b="0" i="0" u="none" baseline="0" dirty="0" err="1" smtClean="0"/>
              <a:t>incisos</a:t>
            </a:r>
            <a:r>
              <a:rPr lang="de-DE" b="0" i="0" u="none" baseline="0" dirty="0" smtClean="0"/>
              <a:t>.</a:t>
            </a:r>
            <a:endParaRPr lang="es-ES" b="0" i="0" u="none" baseline="0" dirty="0" smtClean="0"/>
          </a:p>
          <a:p>
            <a:pPr marL="171450" indent="-171450" algn="l" rtl="0">
              <a:buFont typeface="Arial" panose="020B0604020202020204" pitchFamily="34" charset="0"/>
              <a:buChar char="•"/>
            </a:pPr>
            <a:r>
              <a:rPr lang="es-ES" b="0" i="0" u="none" baseline="0" dirty="0" smtClean="0"/>
              <a:t>La </a:t>
            </a:r>
            <a:r>
              <a:rPr lang="es-ES" b="0" i="0" u="none" baseline="0" dirty="0"/>
              <a:t>primera regulación del trabajo manual documentada data de la Edad Media (1472) y concernía a los tejedores de lienzos.</a:t>
            </a:r>
          </a:p>
          <a:p>
            <a:pPr marL="171450" indent="-171450" algn="l" rtl="0">
              <a:buFont typeface="Arial" panose="020B0604020202020204" pitchFamily="34" charset="0"/>
              <a:buChar char="•"/>
            </a:pPr>
            <a:r>
              <a:rPr lang="es-ES" b="0" i="0" u="none" baseline="0" dirty="0"/>
              <a:t>La Ley de formación profesional y la </a:t>
            </a:r>
            <a:r>
              <a:rPr lang="es-ES" b="0" i="0" u="none" baseline="0" dirty="0" smtClean="0"/>
              <a:t>ley de regulación  de los artes y oficios (</a:t>
            </a:r>
            <a:r>
              <a:rPr lang="es-ES" b="0" i="0" u="none" baseline="0" dirty="0" err="1" smtClean="0"/>
              <a:t>HwO</a:t>
            </a:r>
            <a:r>
              <a:rPr lang="es-ES" b="0" i="0" u="none" baseline="0" dirty="0" smtClean="0"/>
              <a:t>) convergen </a:t>
            </a:r>
            <a:r>
              <a:rPr lang="es-ES" b="0" i="0" u="none" baseline="0" dirty="0"/>
              <a:t>en el ámbito de la formación profesional. </a:t>
            </a:r>
          </a:p>
        </p:txBody>
      </p:sp>
      <p:sp>
        <p:nvSpPr>
          <p:cNvPr id="4" name="Foliennummernplatzhalter 3"/>
          <p:cNvSpPr>
            <a:spLocks noGrp="1"/>
          </p:cNvSpPr>
          <p:nvPr>
            <p:ph type="sldNum" sz="quarter" idx="10"/>
          </p:nvPr>
        </p:nvSpPr>
        <p:spPr/>
        <p:txBody>
          <a:bodyPr/>
          <a:lstStyle/>
          <a:p>
            <a:pPr algn="l" rtl="0"/>
            <a:fld id="{24E3AE15-AFCE-4FDC-ACE9-A553ED96A5B1}" type="slidenum">
              <a:rPr/>
              <a:t>16</a:t>
            </a:fld>
            <a:endParaRPr lang="es-ES"/>
          </a:p>
        </p:txBody>
      </p:sp>
    </p:spTree>
    <p:extLst>
      <p:ext uri="{BB962C8B-B14F-4D97-AF65-F5344CB8AC3E}">
        <p14:creationId xmlns:p14="http://schemas.microsoft.com/office/powerpoint/2010/main" val="28522626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lgn="l" rtl="0">
              <a:buFont typeface="Arial" panose="020B0604020202020204" pitchFamily="34" charset="0"/>
              <a:buChar char="•"/>
            </a:pPr>
            <a:r>
              <a:rPr lang="es-ES" b="0" i="0" u="none" baseline="0" dirty="0"/>
              <a:t>Es una de las leyes de seguridad social en el trabajo</a:t>
            </a:r>
          </a:p>
          <a:p>
            <a:pPr marL="171450" indent="-171450" algn="l" rtl="0">
              <a:buFont typeface="Arial" panose="020B0604020202020204" pitchFamily="34" charset="0"/>
              <a:buChar char="•"/>
            </a:pPr>
            <a:r>
              <a:rPr lang="es-ES" b="0" i="0" u="none" baseline="0" dirty="0"/>
              <a:t>El empeño por conceder a </a:t>
            </a:r>
            <a:r>
              <a:rPr lang="es-ES" b="0" i="0" u="none" baseline="0" dirty="0" smtClean="0"/>
              <a:t>las y los </a:t>
            </a:r>
            <a:r>
              <a:rPr lang="es-ES" b="0" i="0" u="none" baseline="0" dirty="0"/>
              <a:t>jóvenes una protección laboral para su desarrollo a nivel nacional se remonta hasta el siglo XIX. Con la llegada de la industrialización, aumentó la necesidad de legislar. Así, Prusia fue, ya en 1839, el primer estado alemán en prohibir por ley el trabajo de niños menores de 9 años en fábricas y limitó a 10 horas la jornada laboral para </a:t>
            </a:r>
            <a:r>
              <a:rPr lang="es-ES" b="0" i="0" u="none" baseline="0" dirty="0" smtClean="0"/>
              <a:t>las y los </a:t>
            </a:r>
            <a:r>
              <a:rPr lang="es-ES" b="0" i="0" u="none" baseline="0" dirty="0"/>
              <a:t>jóvenes menores de 16 años.</a:t>
            </a:r>
          </a:p>
          <a:p>
            <a:pPr marL="171450" indent="-171450" algn="l" rtl="0">
              <a:buFont typeface="Arial" panose="020B0604020202020204" pitchFamily="34" charset="0"/>
              <a:buChar char="•"/>
            </a:pPr>
            <a:r>
              <a:rPr lang="es-ES" b="0" i="0" u="none" baseline="0" dirty="0"/>
              <a:t>La ley es aplicable a aquellos </a:t>
            </a:r>
            <a:r>
              <a:rPr lang="es-ES" b="0" i="0" u="none" baseline="0" dirty="0" smtClean="0"/>
              <a:t>aprendices que </a:t>
            </a:r>
            <a:r>
              <a:rPr lang="es-ES" b="0" i="0" u="none" baseline="0" dirty="0"/>
              <a:t>aún no hayan alcanzado la mayoría de edad.</a:t>
            </a:r>
          </a:p>
          <a:p>
            <a:pPr marL="171450" indent="-171450" algn="l" rtl="0">
              <a:buFont typeface="Arial" panose="020B0604020202020204" pitchFamily="34" charset="0"/>
              <a:buChar char="•"/>
            </a:pPr>
            <a:r>
              <a:rPr lang="es-ES" b="0" i="0" u="none" baseline="0" dirty="0"/>
              <a:t>Se entienden por jóvenes las personas de entre 15 y 18 años de edad.</a:t>
            </a:r>
            <a:endParaRPr lang="es-ES" dirty="0" smtClean="0"/>
          </a:p>
          <a:p>
            <a:pPr marL="171450" indent="-171450" algn="l" rtl="0">
              <a:buFont typeface="Arial" panose="020B0604020202020204" pitchFamily="34" charset="0"/>
              <a:buChar char="•"/>
            </a:pPr>
            <a:r>
              <a:rPr lang="es-ES" b="0" i="0" u="none" baseline="0" dirty="0"/>
              <a:t>La ley regula asimismo el derecho a vacaciones: </a:t>
            </a:r>
          </a:p>
          <a:p>
            <a:pPr marL="0" indent="0" algn="l" rtl="0">
              <a:buFont typeface="Arial" panose="020B0604020202020204" pitchFamily="34" charset="0"/>
              <a:buNone/>
            </a:pPr>
            <a:r>
              <a:rPr lang="es-ES" b="0" i="0" u="none" baseline="0" dirty="0"/>
              <a:t>       - para quienes no hayan cumplido aún los 16 años a comienzos del año natural: </a:t>
            </a:r>
            <a:r>
              <a:rPr lang="es-ES" b="0" i="0" u="none" baseline="0" dirty="0" smtClean="0"/>
              <a:t>30 </a:t>
            </a:r>
            <a:r>
              <a:rPr lang="es-ES" b="0" i="0" u="none" baseline="0" dirty="0"/>
              <a:t>días laborables</a:t>
            </a:r>
          </a:p>
          <a:p>
            <a:pPr marL="0" indent="0" algn="l" rtl="0">
              <a:buFont typeface="Arial" panose="020B0604020202020204" pitchFamily="34" charset="0"/>
              <a:buNone/>
            </a:pPr>
            <a:r>
              <a:rPr lang="es-ES" b="0" i="0" u="none" baseline="0" dirty="0"/>
              <a:t>       - para quienes no hayan cumplido aún los 17 años a comienzos del año natural: </a:t>
            </a:r>
            <a:r>
              <a:rPr lang="es-ES" b="0" i="0" u="none" baseline="0" dirty="0" smtClean="0"/>
              <a:t>27 días </a:t>
            </a:r>
            <a:r>
              <a:rPr lang="es-ES" b="0" i="0" u="none" baseline="0" dirty="0"/>
              <a:t>laborables</a:t>
            </a:r>
          </a:p>
          <a:p>
            <a:pPr marL="0" indent="0" algn="l" rtl="0">
              <a:buFont typeface="Arial" panose="020B0604020202020204" pitchFamily="34" charset="0"/>
              <a:buNone/>
            </a:pPr>
            <a:r>
              <a:rPr lang="es-ES" b="0" i="0" u="none" baseline="0" dirty="0"/>
              <a:t>       - para quienes no hayan cumplido aún los 18 años a comienzos del año natural: </a:t>
            </a:r>
            <a:r>
              <a:rPr lang="es-ES" b="0" i="0" u="none" baseline="0" dirty="0" smtClean="0"/>
              <a:t>25 </a:t>
            </a:r>
            <a:r>
              <a:rPr lang="es-ES" b="0" i="0" u="none" baseline="0" dirty="0"/>
              <a:t>días laborables</a:t>
            </a:r>
          </a:p>
          <a:p>
            <a:pPr marL="171450" indent="-171450" algn="l" rtl="0">
              <a:buFont typeface="Arial" panose="020B0604020202020204" pitchFamily="34" charset="0"/>
              <a:buChar char="•"/>
            </a:pPr>
            <a:r>
              <a:rPr lang="es-ES" b="0" i="0" u="none" baseline="0" dirty="0"/>
              <a:t>Los </a:t>
            </a:r>
            <a:r>
              <a:rPr lang="es-ES" b="0" i="0" u="none" baseline="0" dirty="0" smtClean="0"/>
              <a:t>aprendices mayores </a:t>
            </a:r>
            <a:r>
              <a:rPr lang="es-ES" b="0" i="0" u="none" baseline="0" dirty="0"/>
              <a:t>de edad se rigen por otra ley que prevé vacaciones de 24 días laborables.</a:t>
            </a:r>
          </a:p>
          <a:p>
            <a:pPr marL="171450" indent="-171450" algn="l" rtl="0">
              <a:buFont typeface="Arial" panose="020B0604020202020204" pitchFamily="34" charset="0"/>
              <a:buChar char="•"/>
            </a:pPr>
            <a:endParaRPr lang="es-ES" dirty="0" smtClean="0"/>
          </a:p>
          <a:p>
            <a:pPr marL="171450" indent="-171450" algn="l" rtl="0">
              <a:buFont typeface="Arial" panose="020B0604020202020204" pitchFamily="34" charset="0"/>
              <a:buChar char="•"/>
            </a:pPr>
            <a:endParaRPr lang="es-ES" dirty="0"/>
          </a:p>
        </p:txBody>
      </p:sp>
      <p:sp>
        <p:nvSpPr>
          <p:cNvPr id="4" name="Foliennummernplatzhalter 3"/>
          <p:cNvSpPr>
            <a:spLocks noGrp="1"/>
          </p:cNvSpPr>
          <p:nvPr>
            <p:ph type="sldNum" sz="quarter" idx="10"/>
          </p:nvPr>
        </p:nvSpPr>
        <p:spPr/>
        <p:txBody>
          <a:bodyPr/>
          <a:lstStyle/>
          <a:p>
            <a:pPr algn="l" rtl="0"/>
            <a:fld id="{24E3AE15-AFCE-4FDC-ACE9-A553ED96A5B1}" type="slidenum">
              <a:rPr/>
              <a:t>17</a:t>
            </a:fld>
            <a:endParaRPr lang="es-ES"/>
          </a:p>
        </p:txBody>
      </p:sp>
    </p:spTree>
    <p:extLst>
      <p:ext uri="{BB962C8B-B14F-4D97-AF65-F5344CB8AC3E}">
        <p14:creationId xmlns:p14="http://schemas.microsoft.com/office/powerpoint/2010/main" val="40168877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lgn="l" rtl="0">
              <a:buFont typeface="Arial" panose="020B0604020202020204" pitchFamily="34" charset="0"/>
              <a:buChar char="•"/>
            </a:pPr>
            <a:r>
              <a:rPr lang="es-ES" b="0" i="0" u="none" baseline="0" dirty="0"/>
              <a:t>En Alemania, la enseñanza obligatoria está regulada por las correspondientes leyes de cada Estado federado debido a la delegación de competencias en materia cultural. La Constitución otorga esta potestad a los Estados federados.</a:t>
            </a:r>
          </a:p>
          <a:p>
            <a:pPr marL="171450" indent="-171450" algn="l" rtl="0">
              <a:buFont typeface="Arial" panose="020B0604020202020204" pitchFamily="34" charset="0"/>
              <a:buChar char="•"/>
            </a:pPr>
            <a:r>
              <a:rPr lang="es-ES" b="0" i="0" u="none" baseline="0" dirty="0"/>
              <a:t>Según la Constitución: «El sistema educativo se encuentra bajo supervisión estatal», de lo cual resulta, según un fallo del Tribunal Constitucional Federal, el derecho de cada Estado federado a decidir sobre la educación obligatoria mediante sus propias leyes.</a:t>
            </a:r>
          </a:p>
          <a:p>
            <a:pPr marL="171450" indent="-171450" algn="l" rtl="0">
              <a:buFont typeface="Arial" panose="020B0604020202020204" pitchFamily="34" charset="0"/>
              <a:buChar char="•"/>
            </a:pPr>
            <a:r>
              <a:rPr lang="es-ES" b="0" i="0" u="none" baseline="0" dirty="0"/>
              <a:t>Más sobre la competencia en materia cultural en las notas de la siguiente diapositiva.</a:t>
            </a:r>
          </a:p>
          <a:p>
            <a:pPr marL="171450" indent="-171450" algn="l" rtl="0">
              <a:buFont typeface="Arial" panose="020B0604020202020204" pitchFamily="34" charset="0"/>
              <a:buChar char="•"/>
            </a:pPr>
            <a:r>
              <a:rPr lang="es-ES" b="0" i="0" u="none" baseline="0" dirty="0"/>
              <a:t>En virtud de la ley de protección de menores, se entiende por niño aquellas personas que no han cumplido aún los 14 años de edad.</a:t>
            </a:r>
          </a:p>
          <a:p>
            <a:pPr marL="171450" indent="-171450" algn="l" rtl="0">
              <a:buFont typeface="Arial" panose="020B0604020202020204" pitchFamily="34" charset="0"/>
              <a:buChar char="•"/>
            </a:pPr>
            <a:r>
              <a:rPr lang="es-ES" b="0" i="0" u="none" baseline="0" dirty="0"/>
              <a:t>Se entiende por adolescente aquellas personas de entre 14 y 18 años.</a:t>
            </a:r>
          </a:p>
          <a:p>
            <a:pPr marL="171450" indent="-171450" algn="l" rtl="0">
              <a:buFont typeface="Arial" panose="020B0604020202020204" pitchFamily="34" charset="0"/>
              <a:buChar char="•"/>
            </a:pPr>
            <a:r>
              <a:rPr lang="es-ES" b="0" i="0" u="none" baseline="0" dirty="0"/>
              <a:t>Se entiende por jóvenes aquellas personas de más de 18 años y menos de 21.</a:t>
            </a:r>
          </a:p>
          <a:p>
            <a:pPr marL="171450" indent="-171450" algn="l" rtl="0">
              <a:buFont typeface="Arial" panose="020B0604020202020204" pitchFamily="34" charset="0"/>
              <a:buChar char="•"/>
            </a:pPr>
            <a:r>
              <a:rPr lang="es-ES" b="0" i="0" u="none" baseline="0" dirty="0"/>
              <a:t>Se entiende por adultos jóvenes aquellas personas de entre 21 y 25 años.</a:t>
            </a:r>
          </a:p>
          <a:p>
            <a:pPr marL="171450" indent="-171450" algn="l" rtl="0">
              <a:buFont typeface="Arial" panose="020B0604020202020204" pitchFamily="34" charset="0"/>
              <a:buChar char="•"/>
            </a:pPr>
            <a:endParaRPr lang="es-ES" dirty="0" smtClean="0"/>
          </a:p>
          <a:p>
            <a:pPr marL="171450" indent="-171450" algn="l" rtl="0">
              <a:buFont typeface="Arial" panose="020B0604020202020204" pitchFamily="34" charset="0"/>
              <a:buChar char="•"/>
            </a:pPr>
            <a:endParaRPr lang="es-ES" dirty="0"/>
          </a:p>
        </p:txBody>
      </p:sp>
      <p:sp>
        <p:nvSpPr>
          <p:cNvPr id="4" name="Foliennummernplatzhalter 3"/>
          <p:cNvSpPr>
            <a:spLocks noGrp="1"/>
          </p:cNvSpPr>
          <p:nvPr>
            <p:ph type="sldNum" sz="quarter" idx="10"/>
          </p:nvPr>
        </p:nvSpPr>
        <p:spPr/>
        <p:txBody>
          <a:bodyPr/>
          <a:lstStyle/>
          <a:p>
            <a:pPr algn="l" rtl="0"/>
            <a:fld id="{24E3AE15-AFCE-4FDC-ACE9-A553ED96A5B1}" type="slidenum">
              <a:rPr/>
              <a:t>18</a:t>
            </a:fld>
            <a:endParaRPr lang="es-ES"/>
          </a:p>
        </p:txBody>
      </p:sp>
    </p:spTree>
    <p:extLst>
      <p:ext uri="{BB962C8B-B14F-4D97-AF65-F5344CB8AC3E}">
        <p14:creationId xmlns:p14="http://schemas.microsoft.com/office/powerpoint/2010/main" val="27663022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4294967295"/>
          </p:nvPr>
        </p:nvSpPr>
        <p:spPr bwMode="auto">
          <a:xfrm>
            <a:off x="3849721" y="9429729"/>
            <a:ext cx="2946861" cy="49617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Font typeface="Calibri" pitchFamily="34" charset="0"/>
              <a:buAutoNum type="arabicPeriod"/>
              <a:defRPr sz="1600">
                <a:solidFill>
                  <a:schemeClr val="tx1"/>
                </a:solidFill>
                <a:latin typeface="Times New Roman" pitchFamily="18" charset="0"/>
              </a:defRPr>
            </a:lvl1pPr>
            <a:lvl2pPr marL="742950" indent="-285750" eaLnBrk="0" hangingPunct="0">
              <a:spcBef>
                <a:spcPct val="30000"/>
              </a:spcBef>
              <a:defRPr sz="1600">
                <a:solidFill>
                  <a:schemeClr val="tx1"/>
                </a:solidFill>
                <a:latin typeface="Times New Roman" pitchFamily="18" charset="0"/>
              </a:defRPr>
            </a:lvl2pPr>
            <a:lvl3pPr marL="1143000" indent="-228600" eaLnBrk="0" hangingPunct="0">
              <a:spcBef>
                <a:spcPct val="30000"/>
              </a:spcBef>
              <a:defRPr sz="1600">
                <a:solidFill>
                  <a:schemeClr val="tx1"/>
                </a:solidFill>
                <a:latin typeface="Times New Roman" pitchFamily="18" charset="0"/>
              </a:defRPr>
            </a:lvl3pPr>
            <a:lvl4pPr marL="1600200" indent="-228600" eaLnBrk="0" hangingPunct="0">
              <a:spcBef>
                <a:spcPct val="30000"/>
              </a:spcBef>
              <a:defRPr sz="1600">
                <a:solidFill>
                  <a:schemeClr val="tx1"/>
                </a:solidFill>
                <a:latin typeface="Times New Roman" pitchFamily="18" charset="0"/>
              </a:defRPr>
            </a:lvl4pPr>
            <a:lvl5pPr marL="2057400" indent="-228600" eaLnBrk="0" hangingPunct="0">
              <a:spcBef>
                <a:spcPct val="30000"/>
              </a:spcBef>
              <a:defRPr sz="1600">
                <a:solidFill>
                  <a:schemeClr val="tx1"/>
                </a:solidFill>
                <a:latin typeface="Times New Roman" pitchFamily="18" charset="0"/>
              </a:defRPr>
            </a:lvl5pPr>
            <a:lvl6pPr marL="2514600" indent="-228600" eaLnBrk="0" fontAlgn="base" hangingPunct="0">
              <a:spcBef>
                <a:spcPct val="30000"/>
              </a:spcBef>
              <a:spcAft>
                <a:spcPct val="0"/>
              </a:spcAft>
              <a:defRPr sz="1600">
                <a:solidFill>
                  <a:schemeClr val="tx1"/>
                </a:solidFill>
                <a:latin typeface="Times New Roman" pitchFamily="18" charset="0"/>
              </a:defRPr>
            </a:lvl6pPr>
            <a:lvl7pPr marL="2971800" indent="-228600" eaLnBrk="0" fontAlgn="base" hangingPunct="0">
              <a:spcBef>
                <a:spcPct val="30000"/>
              </a:spcBef>
              <a:spcAft>
                <a:spcPct val="0"/>
              </a:spcAft>
              <a:defRPr sz="1600">
                <a:solidFill>
                  <a:schemeClr val="tx1"/>
                </a:solidFill>
                <a:latin typeface="Times New Roman" pitchFamily="18" charset="0"/>
              </a:defRPr>
            </a:lvl7pPr>
            <a:lvl8pPr marL="3429000" indent="-228600" eaLnBrk="0" fontAlgn="base" hangingPunct="0">
              <a:spcBef>
                <a:spcPct val="30000"/>
              </a:spcBef>
              <a:spcAft>
                <a:spcPct val="0"/>
              </a:spcAft>
              <a:defRPr sz="1600">
                <a:solidFill>
                  <a:schemeClr val="tx1"/>
                </a:solidFill>
                <a:latin typeface="Times New Roman" pitchFamily="18" charset="0"/>
              </a:defRPr>
            </a:lvl8pPr>
            <a:lvl9pPr marL="3886200" indent="-228600" eaLnBrk="0" fontAlgn="base" hangingPunct="0">
              <a:spcBef>
                <a:spcPct val="30000"/>
              </a:spcBef>
              <a:spcAft>
                <a:spcPct val="0"/>
              </a:spcAft>
              <a:defRPr sz="1600">
                <a:solidFill>
                  <a:schemeClr val="tx1"/>
                </a:solidFill>
                <a:latin typeface="Times New Roman" pitchFamily="18" charset="0"/>
              </a:defRPr>
            </a:lvl9pPr>
          </a:lstStyle>
          <a:p>
            <a:pPr algn="l" rtl="0" eaLnBrk="1" hangingPunct="1">
              <a:spcBef>
                <a:spcPct val="0"/>
              </a:spcBef>
              <a:buFontTx/>
              <a:buNone/>
            </a:pPr>
            <a:fld id="{0B201495-46B6-41FA-9C0E-9D1FC86029C6}" type="slidenum">
              <a:rPr sz="900">
                <a:latin typeface="Arial" charset="0"/>
              </a:rPr>
              <a:pPr eaLnBrk="1" hangingPunct="1">
                <a:spcBef>
                  <a:spcPct val="0"/>
                </a:spcBef>
                <a:buFontTx/>
                <a:buNone/>
              </a:pPr>
              <a:t>19</a:t>
            </a:fld>
            <a:endParaRPr lang="es-ES" altLang="de-DE" sz="900">
              <a:latin typeface="Arial" charset="0"/>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lgn="l" rtl="0" eaLnBrk="1" hangingPunct="1">
              <a:buFont typeface="Arial" panose="020B0604020202020204" pitchFamily="34" charset="0"/>
              <a:buChar char="•"/>
            </a:pPr>
            <a:r>
              <a:rPr lang="es-ES" b="0" i="0" u="none" baseline="0" dirty="0"/>
              <a:t>Las leyes educativas establecen las condiciones, los derechos y deberes y los objetivos según los cuales se ejerce la docencia y se desarrolla el aprendizaje en las escuelas. </a:t>
            </a:r>
          </a:p>
          <a:p>
            <a:pPr marL="171450" indent="-171450" algn="l" rtl="0" eaLnBrk="1" hangingPunct="1">
              <a:buFont typeface="Arial" panose="020B0604020202020204" pitchFamily="34" charset="0"/>
              <a:buChar char="•"/>
            </a:pPr>
            <a:r>
              <a:rPr lang="es-ES" b="0" i="0" u="none" baseline="0" dirty="0"/>
              <a:t>Regulación a nivel de Estado federado para el ámbito educativo a tenor de la competencia en materia cultural de cada Estado (ver arriba).</a:t>
            </a:r>
            <a:endParaRPr lang="es-ES" altLang="de-DE" b="0" dirty="0" smtClean="0"/>
          </a:p>
          <a:p>
            <a:pPr marL="171450" indent="-171450" algn="l" rtl="0">
              <a:buFont typeface="Arial" panose="020B0604020202020204" pitchFamily="34" charset="0"/>
              <a:buChar char="•"/>
            </a:pPr>
            <a:r>
              <a:rPr lang="es-ES" b="0" i="0" u="none" baseline="0" dirty="0">
                <a:effectLst/>
              </a:rPr>
              <a:t>La </a:t>
            </a:r>
            <a:r>
              <a:rPr lang="es-ES" b="1" i="0" u="none" baseline="0" dirty="0">
                <a:effectLst/>
              </a:rPr>
              <a:t>competencia en materia cultural</a:t>
            </a:r>
            <a:r>
              <a:rPr lang="es-ES" b="0" i="0" u="none" baseline="0" dirty="0">
                <a:effectLst/>
              </a:rPr>
              <a:t> designa la </a:t>
            </a:r>
            <a:r>
              <a:rPr lang="es-ES" b="0" i="0" u="none" baseline="0" dirty="0">
                <a:solidFill>
                  <a:schemeClr val="tx1"/>
                </a:solidFill>
                <a:effectLst/>
              </a:rPr>
              <a:t>competencia elemental de los Estados federados alemanes en lo referente a la legislación y administración en el ámbito de la cultura, especialmente en lo que a lengua, enseñanza básica y superior, cultura, radiodifusión, televisión y arte se refiere.</a:t>
            </a:r>
          </a:p>
          <a:p>
            <a:pPr marL="171450" indent="-171450" algn="l" rtl="0">
              <a:buFont typeface="Arial" panose="020B0604020202020204" pitchFamily="34" charset="0"/>
              <a:buChar char="•"/>
            </a:pPr>
            <a:r>
              <a:rPr lang="es-ES" b="0" i="0" u="none" baseline="0" dirty="0">
                <a:solidFill>
                  <a:schemeClr val="tx1"/>
                </a:solidFill>
                <a:effectLst/>
              </a:rPr>
              <a:t>En el sistema dual de FP, la formación se desarrolla según las profesiones de formación reconocidas en dos lugares de aprendizaje: la escuela de formación y la empresa formadora. La formación en la empresa está reglada por el Estado federal a través de una normativa de formación. Para el aprendizaje en las escuelas de FP, la Conferencia de los Ministros de Cultura de los Estados federados acuerda el marco curricular de la enseñanza orientada a la práctica profesional, que a su vez se aprueba a nivel nacional según la normativa de formación correspondiente. Ambos órganos reguladores constituyen el fundamento común de la formación en el sistema dual. </a:t>
            </a:r>
          </a:p>
          <a:p>
            <a:pPr marL="171450" indent="-171450" algn="l" rtl="0">
              <a:lnSpc>
                <a:spcPct val="100000"/>
              </a:lnSpc>
              <a:spcBef>
                <a:spcPts val="0"/>
              </a:spcBef>
              <a:spcAft>
                <a:spcPts val="0"/>
              </a:spcAft>
              <a:buFont typeface="Arial" panose="020B0604020202020204" pitchFamily="34" charset="0"/>
              <a:buChar char="•"/>
            </a:pPr>
            <a:r>
              <a:rPr lang="es-ES" b="0" i="0" u="none" baseline="0" dirty="0">
                <a:solidFill>
                  <a:schemeClr val="tx1"/>
                </a:solidFill>
                <a:effectLst/>
              </a:rPr>
              <a:t>Los marcos curriculares se elaboran esencialmente a nivel de la educación secundaria. Dado que a las escuelas de FP asisten jóvenes y adultos jóvenes con diferentes formaciones previas, capacidades de aprendizaje, trasfondos culturales y experiencias en empresas formadoras, los marcos curriculares han de confeccionarse de manera que permitan una adaptación a las necesidades de la enseñanza de cada Estado. Por lo tanto, los Estados federados pueden adoptar directamente el marco curricular de la Conferencia de Ministros de Cultura sin modificaciones o adaptarlo a su propio plan de estudios. </a:t>
            </a:r>
          </a:p>
          <a:p>
            <a:pPr marL="171450" indent="-171450" algn="l" rtl="0">
              <a:lnSpc>
                <a:spcPct val="100000"/>
              </a:lnSpc>
              <a:spcBef>
                <a:spcPts val="0"/>
              </a:spcBef>
              <a:spcAft>
                <a:spcPts val="0"/>
              </a:spcAft>
              <a:buFont typeface="Arial" panose="020B0604020202020204" pitchFamily="34" charset="0"/>
              <a:buChar char="•"/>
              <a:tabLst>
                <a:tab pos="357188" algn="l"/>
                <a:tab pos="539750" algn="l"/>
              </a:tabLst>
            </a:pPr>
            <a:r>
              <a:rPr lang="es-ES" b="0" i="0" u="none" baseline="0" dirty="0">
                <a:solidFill>
                  <a:schemeClr val="tx1"/>
                </a:solidFill>
              </a:rPr>
              <a:t>El marco curricular de todos los Estados es prácticamente idéntico al establecido por la Conferencia de Ministros de Cultura. </a:t>
            </a:r>
          </a:p>
          <a:p>
            <a:pPr marL="539750" indent="-539750" algn="l" rtl="0">
              <a:lnSpc>
                <a:spcPct val="100000"/>
              </a:lnSpc>
              <a:spcBef>
                <a:spcPts val="0"/>
              </a:spcBef>
              <a:spcAft>
                <a:spcPts val="0"/>
              </a:spcAft>
              <a:tabLst>
                <a:tab pos="357188" algn="l"/>
                <a:tab pos="539750" algn="l"/>
              </a:tabLst>
            </a:pPr>
            <a:r>
              <a:rPr lang="es-ES" b="0" i="0" u="none" baseline="0" dirty="0">
                <a:solidFill>
                  <a:schemeClr val="tx1"/>
                </a:solidFill>
              </a:rPr>
              <a:t>    -  La materia de la enseñanza orientada a la práctica profesional está subdividida en campos de aprendizaje.</a:t>
            </a:r>
          </a:p>
          <a:p>
            <a:pPr marL="539750" indent="-539750" algn="l" rtl="0">
              <a:lnSpc>
                <a:spcPct val="100000"/>
              </a:lnSpc>
              <a:spcBef>
                <a:spcPts val="0"/>
              </a:spcBef>
              <a:spcAft>
                <a:spcPts val="0"/>
              </a:spcAft>
              <a:tabLst>
                <a:tab pos="357188" algn="l"/>
                <a:tab pos="539750" algn="l"/>
              </a:tabLst>
            </a:pPr>
            <a:r>
              <a:rPr lang="es-ES" b="0" i="0" u="none" baseline="0" dirty="0">
                <a:solidFill>
                  <a:schemeClr val="tx1"/>
                </a:solidFill>
              </a:rPr>
              <a:t>    -  Organización individual de los objetivos y contenidos didácticos para las asignaturas de enseñanza general por parte de los Estados federados: p. ej., alemán, inglés, matemáticas, política, ciencias sociales, física, deporte, religión, etc. La parte porcentual y la elección de asignaturas varía en función de la profesión y del Estado. </a:t>
            </a:r>
          </a:p>
          <a:p>
            <a:pPr marL="539750" indent="-539750" algn="l" rtl="0">
              <a:lnSpc>
                <a:spcPts val="2500"/>
              </a:lnSpc>
              <a:spcBef>
                <a:spcPts val="0"/>
              </a:spcBef>
              <a:spcAft>
                <a:spcPts val="0"/>
              </a:spcAft>
              <a:tabLst>
                <a:tab pos="357188" algn="l"/>
                <a:tab pos="539750" algn="l"/>
              </a:tabLst>
            </a:pPr>
            <a:endParaRPr lang="es-ES" altLang="de-DE" b="0" dirty="0" smtClean="0">
              <a:solidFill>
                <a:schemeClr val="tx1"/>
              </a:solidFill>
            </a:endParaRPr>
          </a:p>
        </p:txBody>
      </p:sp>
    </p:spTree>
    <p:extLst>
      <p:ext uri="{BB962C8B-B14F-4D97-AF65-F5344CB8AC3E}">
        <p14:creationId xmlns:p14="http://schemas.microsoft.com/office/powerpoint/2010/main" val="19231032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4E3AE15-AFCE-4FDC-ACE9-A553ED96A5B1}" type="slidenum">
              <a:rPr lang="de-DE" smtClean="0"/>
              <a:t>2</a:t>
            </a:fld>
            <a:endParaRPr lang="de-DE"/>
          </a:p>
        </p:txBody>
      </p:sp>
    </p:spTree>
    <p:extLst>
      <p:ext uri="{BB962C8B-B14F-4D97-AF65-F5344CB8AC3E}">
        <p14:creationId xmlns:p14="http://schemas.microsoft.com/office/powerpoint/2010/main" val="19995126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1200" b="0" i="0" u="none" baseline="0" dirty="0">
                <a:solidFill>
                  <a:schemeClr val="tx1"/>
                </a:solidFill>
              </a:rPr>
              <a:t>El Estado determina el marco legislativo y garantiza, por lo tanto, una seguridad jurídica para todos los interesados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1200" b="0" i="0" u="none" baseline="0" dirty="0">
                <a:solidFill>
                  <a:schemeClr val="tx1"/>
                </a:solidFill>
              </a:rPr>
              <a:t>La parte empresarial de la formación profesional dual está reglada uniformemente a nivel </a:t>
            </a:r>
            <a:r>
              <a:rPr lang="es-ES" sz="1200" b="0" i="0" u="none" baseline="0" dirty="0" smtClean="0">
                <a:solidFill>
                  <a:schemeClr val="tx1"/>
                </a:solidFill>
              </a:rPr>
              <a:t>nacional (327 estándares)</a:t>
            </a:r>
            <a:endParaRPr lang="es-ES" sz="1200" b="0" i="0" u="none" baseline="0" dirty="0">
              <a:solidFill>
                <a:schemeClr val="tx1"/>
              </a:solidFill>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1200" b="0" i="0" u="none" baseline="0" dirty="0">
                <a:solidFill>
                  <a:schemeClr val="tx1"/>
                </a:solidFill>
              </a:rPr>
              <a:t>Las disposiciones de aplicación se delegan en parte en autoridades competentes desde el punto de vista legislativo.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1200" b="0" i="0" u="none" baseline="0" dirty="0">
                <a:solidFill>
                  <a:schemeClr val="tx1"/>
                </a:solidFill>
              </a:rPr>
              <a:t>Combinación de leyes y decretos aprobados consecutivamente</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1200" b="0" i="0" u="none" baseline="0" dirty="0">
                <a:solidFill>
                  <a:schemeClr val="tx1"/>
                </a:solidFill>
              </a:rPr>
              <a:t>El componente educativo garantiza la consideración de las características regionales (¡estructura estatal federal!)</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1200" b="0" i="0" u="none" baseline="0" dirty="0">
                <a:solidFill>
                  <a:schemeClr val="tx1"/>
                </a:solidFill>
              </a:rPr>
              <a:t>Se requiere un marco legislativo para armonizar ambos lugares de aprendizaje en el sistema dual</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1200" b="0" i="0" u="none" baseline="0" dirty="0">
                <a:solidFill>
                  <a:schemeClr val="tx1"/>
                </a:solidFill>
              </a:rPr>
              <a:t>Ello garantiza la equivalencia y el reconocimiento en toda Alemania de la profesión aprendida</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s-ES" sz="1200" b="0" baseline="0" dirty="0" smtClean="0">
              <a:solidFill>
                <a:schemeClr val="tx1"/>
              </a:solidFill>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s-ES" sz="1200" b="0" baseline="0" dirty="0" smtClean="0">
              <a:solidFill>
                <a:schemeClr val="tx1"/>
              </a:solidFill>
            </a:endParaRPr>
          </a:p>
        </p:txBody>
      </p:sp>
      <p:sp>
        <p:nvSpPr>
          <p:cNvPr id="4" name="Foliennummernplatzhalter 3"/>
          <p:cNvSpPr>
            <a:spLocks noGrp="1"/>
          </p:cNvSpPr>
          <p:nvPr>
            <p:ph type="sldNum" sz="quarter" idx="10"/>
          </p:nvPr>
        </p:nvSpPr>
        <p:spPr/>
        <p:txBody>
          <a:bodyPr/>
          <a:lstStyle/>
          <a:p>
            <a:pPr algn="l" rtl="0"/>
            <a:fld id="{7F00E79B-7A3D-4728-8EAA-1040FFB33322}" type="slidenum">
              <a:rPr/>
              <a:t>20</a:t>
            </a:fld>
            <a:endParaRPr lang="es-ES"/>
          </a:p>
        </p:txBody>
      </p:sp>
    </p:spTree>
    <p:extLst>
      <p:ext uri="{BB962C8B-B14F-4D97-AF65-F5344CB8AC3E}">
        <p14:creationId xmlns:p14="http://schemas.microsoft.com/office/powerpoint/2010/main" val="4991337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lgn="l" rtl="0">
              <a:buFont typeface="Arial" panose="020B0604020202020204" pitchFamily="34" charset="0"/>
              <a:buChar char="•"/>
            </a:pPr>
            <a:r>
              <a:rPr lang="es-ES" b="0" i="0" u="none" baseline="0" dirty="0"/>
              <a:t>En virtud de la Ley de regulación del salario mínimo general (</a:t>
            </a:r>
            <a:r>
              <a:rPr lang="es-ES" b="0" i="1" u="none" baseline="0" dirty="0" err="1"/>
              <a:t>MiLoG</a:t>
            </a:r>
            <a:r>
              <a:rPr lang="es-ES" b="0" i="0" u="none" baseline="0" dirty="0"/>
              <a:t>), en Alemania está en vigor desde el año 2015 un salario mínimo legal generalizado para trabajadores y para la mayoría de </a:t>
            </a:r>
            <a:r>
              <a:rPr lang="es-ES" b="0" i="0" u="none" baseline="0" dirty="0" smtClean="0"/>
              <a:t>alumnos en prácticas/pasantes y</a:t>
            </a:r>
            <a:r>
              <a:rPr lang="es-ES" b="0" i="0" u="none" baseline="0" dirty="0"/>
              <a:t>, desde 2017, por valor de 8,84 € brutos por hora trabajada. El salario mínimo general no sustituye a salarios mínimos de otros sectores siempre y cuando estos sean más altos que el primero. </a:t>
            </a:r>
          </a:p>
          <a:p>
            <a:pPr marL="0" indent="0" algn="l" rtl="0">
              <a:buFont typeface="Arial" panose="020B0604020202020204" pitchFamily="34" charset="0"/>
              <a:buNone/>
            </a:pPr>
            <a:endParaRPr lang="es-ES" dirty="0" smtClean="0"/>
          </a:p>
          <a:p>
            <a:pPr marL="171450" indent="-171450" algn="l" rtl="0">
              <a:buFont typeface="Arial" panose="020B0604020202020204" pitchFamily="34" charset="0"/>
              <a:buChar char="•"/>
            </a:pPr>
            <a:endParaRPr lang="es-ES" dirty="0" smtClean="0"/>
          </a:p>
          <a:p>
            <a:pPr marL="171450" indent="-171450" algn="l" rtl="0">
              <a:buFont typeface="Arial" panose="020B0604020202020204" pitchFamily="34" charset="0"/>
              <a:buChar char="•"/>
            </a:pPr>
            <a:endParaRPr lang="es-ES" dirty="0"/>
          </a:p>
        </p:txBody>
      </p:sp>
      <p:sp>
        <p:nvSpPr>
          <p:cNvPr id="4" name="Foliennummernplatzhalter 3"/>
          <p:cNvSpPr>
            <a:spLocks noGrp="1"/>
          </p:cNvSpPr>
          <p:nvPr>
            <p:ph type="sldNum" sz="quarter" idx="10"/>
          </p:nvPr>
        </p:nvSpPr>
        <p:spPr/>
        <p:txBody>
          <a:bodyPr/>
          <a:lstStyle/>
          <a:p>
            <a:pPr algn="l" rtl="0"/>
            <a:fld id="{24E3AE15-AFCE-4FDC-ACE9-A553ED96A5B1}" type="slidenum">
              <a:rPr/>
              <a:t>21</a:t>
            </a:fld>
            <a:endParaRPr lang="es-ES"/>
          </a:p>
        </p:txBody>
      </p:sp>
    </p:spTree>
    <p:extLst>
      <p:ext uri="{BB962C8B-B14F-4D97-AF65-F5344CB8AC3E}">
        <p14:creationId xmlns:p14="http://schemas.microsoft.com/office/powerpoint/2010/main" val="327497261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17575" y="744538"/>
            <a:ext cx="4962525" cy="3722687"/>
          </a:xfrm>
        </p:spPr>
      </p:sp>
      <p:sp>
        <p:nvSpPr>
          <p:cNvPr id="3" name="Notizenplatzhalter 2"/>
          <p:cNvSpPr>
            <a:spLocks noGrp="1"/>
          </p:cNvSpPr>
          <p:nvPr>
            <p:ph type="body" idx="1"/>
          </p:nvPr>
        </p:nvSpPr>
        <p:spPr/>
        <p:txBody>
          <a:bodyPr/>
          <a:lstStyle/>
          <a:p>
            <a:pPr algn="l" rtl="0"/>
            <a:r>
              <a:rPr lang="es-ES" b="0" i="0" u="none" baseline="0" dirty="0"/>
              <a:t>Muchas gracias…</a:t>
            </a:r>
            <a:endParaRPr lang="es-ES" dirty="0"/>
          </a:p>
        </p:txBody>
      </p:sp>
      <p:sp>
        <p:nvSpPr>
          <p:cNvPr id="4" name="Foliennummernplatzhalter 3"/>
          <p:cNvSpPr>
            <a:spLocks noGrp="1"/>
          </p:cNvSpPr>
          <p:nvPr>
            <p:ph type="sldNum" sz="quarter" idx="10"/>
          </p:nvPr>
        </p:nvSpPr>
        <p:spPr/>
        <p:txBody>
          <a:bodyPr/>
          <a:lstStyle/>
          <a:p>
            <a:pPr algn="l" rtl="0"/>
            <a:fld id="{82DD012B-08C1-403B-BB38-C35C3F2266E2}" type="slidenum">
              <a:rPr>
                <a:solidFill>
                  <a:prstClr val="black"/>
                </a:solidFill>
              </a:rPr>
              <a:pPr/>
              <a:t>22</a:t>
            </a:fld>
            <a:endParaRPr lang="es-ES">
              <a:solidFill>
                <a:prstClr val="black"/>
              </a:solidFill>
            </a:endParaRPr>
          </a:p>
        </p:txBody>
      </p:sp>
    </p:spTree>
    <p:extLst>
      <p:ext uri="{BB962C8B-B14F-4D97-AF65-F5344CB8AC3E}">
        <p14:creationId xmlns:p14="http://schemas.microsoft.com/office/powerpoint/2010/main" val="25257168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lienbildplatzhalter 1"/>
          <p:cNvSpPr>
            <a:spLocks noGrp="1" noRot="1" noChangeAspect="1" noTextEdit="1"/>
          </p:cNvSpPr>
          <p:nvPr>
            <p:ph type="sldImg"/>
          </p:nvPr>
        </p:nvSpPr>
        <p:spPr>
          <a:ln/>
        </p:spPr>
      </p:sp>
      <p:sp>
        <p:nvSpPr>
          <p:cNvPr id="4301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lgn="l" rtl="0">
              <a:buFont typeface="Arial" panose="020B0604020202020204" pitchFamily="34" charset="0"/>
              <a:buChar char="•"/>
            </a:pPr>
            <a:r>
              <a:rPr lang="es-ES" b="0" i="0" u="none" baseline="0"/>
              <a:t>La diapositiva muestra que la mayor parte de las regulaciones se basan en normativas nacionales.</a:t>
            </a:r>
          </a:p>
          <a:p>
            <a:pPr marL="171450" indent="-171450" algn="l" rtl="0">
              <a:buFont typeface="Arial" panose="020B0604020202020204" pitchFamily="34" charset="0"/>
              <a:buChar char="•"/>
            </a:pPr>
            <a:r>
              <a:rPr lang="es-ES" b="0" i="0" u="none" baseline="0"/>
              <a:t>Las regulaciones federales se refieren al ámbito educativo. </a:t>
            </a:r>
          </a:p>
          <a:p>
            <a:pPr marL="171450" indent="-171450" algn="l" rtl="0">
              <a:buFont typeface="Arial" panose="020B0604020202020204" pitchFamily="34" charset="0"/>
              <a:buChar char="•"/>
            </a:pPr>
            <a:r>
              <a:rPr lang="es-ES" b="0" i="0" u="none" baseline="0"/>
              <a:t>Se deben a la estructura estatal federal del país.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b="0" i="0" u="none" baseline="0"/>
              <a:t>Aquí se ve reflejada la llamada competencia en materia cultural</a:t>
            </a:r>
            <a:r>
              <a:rPr lang="es-ES" b="0" i="0" u="none" baseline="0">
                <a:solidFill>
                  <a:schemeClr val="tx1"/>
                </a:solidFill>
                <a:effectLst/>
              </a:rPr>
              <a:t>. Según la jurisdicción del Tribunal Federal Constitucional, la competencia en materia cultural es «la esencia de la soberanía de los Estados federados».</a:t>
            </a:r>
            <a:r>
              <a:rPr lang="es-ES" b="0" i="0" u="none" baseline="0"/>
              <a:t>  Las leyes federales se aprueban sucesivamente en la Conferencia Permanente de los Ministros de Cultura de los Estados federados sin necesidad de renunciar a las singularidades regionales</a:t>
            </a:r>
            <a:r>
              <a:rPr lang="es-ES" b="0" i="0" u="none" baseline="0">
                <a:solidFill>
                  <a:schemeClr val="tx1"/>
                </a:solidFill>
                <a:effectLst/>
              </a:rPr>
              <a:t> (</a:t>
            </a:r>
            <a:r>
              <a:rPr lang="es-ES" b="0" i="1" u="none" baseline="0">
                <a:solidFill>
                  <a:schemeClr val="tx1"/>
                </a:solidFill>
                <a:effectLst/>
              </a:rPr>
              <a:t>cf</a:t>
            </a:r>
            <a:r>
              <a:rPr lang="es-ES" b="0" i="0" u="none" baseline="0">
                <a:solidFill>
                  <a:schemeClr val="tx1"/>
                </a:solidFill>
                <a:effectLst/>
              </a:rPr>
              <a:t>. Comentarios a las diapositivas 18 y 19).</a:t>
            </a:r>
            <a:endParaRPr lang="es-ES" altLang="de-DE" dirty="0" smtClean="0"/>
          </a:p>
        </p:txBody>
      </p:sp>
    </p:spTree>
    <p:extLst>
      <p:ext uri="{BB962C8B-B14F-4D97-AF65-F5344CB8AC3E}">
        <p14:creationId xmlns:p14="http://schemas.microsoft.com/office/powerpoint/2010/main" val="17568763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s-ES" dirty="0" smtClean="0"/>
          </a:p>
        </p:txBody>
      </p:sp>
      <p:sp>
        <p:nvSpPr>
          <p:cNvPr id="4" name="Foliennummernplatzhalter 3"/>
          <p:cNvSpPr>
            <a:spLocks noGrp="1"/>
          </p:cNvSpPr>
          <p:nvPr>
            <p:ph type="sldNum" sz="quarter" idx="10"/>
          </p:nvPr>
        </p:nvSpPr>
        <p:spPr/>
        <p:txBody>
          <a:bodyPr/>
          <a:lstStyle/>
          <a:p>
            <a:pPr algn="l" rtl="0"/>
            <a:fld id="{7F00E79B-7A3D-4728-8EAA-1040FFB33322}" type="slidenum">
              <a:rPr/>
              <a:t>4</a:t>
            </a:fld>
            <a:endParaRPr lang="es-ES"/>
          </a:p>
        </p:txBody>
      </p:sp>
    </p:spTree>
    <p:extLst>
      <p:ext uri="{BB962C8B-B14F-4D97-AF65-F5344CB8AC3E}">
        <p14:creationId xmlns:p14="http://schemas.microsoft.com/office/powerpoint/2010/main" val="499133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lgn="l" rtl="0">
              <a:buFont typeface="Arial" panose="020B0604020202020204" pitchFamily="34" charset="0"/>
              <a:buChar char="•"/>
            </a:pPr>
            <a:r>
              <a:rPr lang="es-ES" b="0" i="0" u="none" baseline="0" dirty="0"/>
              <a:t>Dual significa: La formación se lleva a cabo en dos lugares de aprendizaje.</a:t>
            </a:r>
          </a:p>
          <a:p>
            <a:pPr marL="171450" indent="-171450" algn="l" rtl="0">
              <a:buFont typeface="Arial" panose="020B0604020202020204" pitchFamily="34" charset="0"/>
              <a:buChar char="•"/>
            </a:pPr>
            <a:r>
              <a:rPr lang="es-ES" b="0" i="0" u="none" baseline="0" dirty="0"/>
              <a:t>El aprendizaje del proceso de trabajo/en la empresa se rige por leyes unitarias a nivel nacional.</a:t>
            </a:r>
          </a:p>
          <a:p>
            <a:pPr marL="171450" indent="-171450" algn="l" rtl="0">
              <a:buFont typeface="Arial" panose="020B0604020202020204" pitchFamily="34" charset="0"/>
              <a:buChar char="•"/>
            </a:pPr>
            <a:r>
              <a:rPr lang="es-ES" b="0" i="0" u="none" baseline="0" dirty="0"/>
              <a:t>La enseñanza orientada a la práctica profesional de las escuelas de FP se rige según las leyes de cada Estado federado, de acuerdo con la estructura estatal federal del país, que garantiza a cada Estado federado la competencia en materia cultural (ver arriba).</a:t>
            </a:r>
          </a:p>
          <a:p>
            <a:pPr marL="171450" indent="-171450" algn="l" rtl="0">
              <a:buFont typeface="Arial" panose="020B0604020202020204" pitchFamily="34" charset="0"/>
              <a:buChar char="•"/>
            </a:pPr>
            <a:r>
              <a:rPr lang="es-ES" b="0" i="0" u="none" baseline="0" dirty="0"/>
              <a:t>Entre las </a:t>
            </a:r>
            <a:r>
              <a:rPr lang="es-ES" b="0" i="0" u="none" baseline="0" dirty="0" smtClean="0"/>
              <a:t>regulaciones/los estándares de formación </a:t>
            </a:r>
            <a:r>
              <a:rPr lang="es-ES" b="0" i="0" u="none" baseline="0" dirty="0"/>
              <a:t>para las empresas y los marcos </a:t>
            </a:r>
            <a:r>
              <a:rPr lang="es-ES" b="0" i="0" u="none" baseline="0" dirty="0" smtClean="0"/>
              <a:t>curriculares para </a:t>
            </a:r>
            <a:r>
              <a:rPr lang="es-ES" b="0" i="0" u="none" baseline="0" dirty="0"/>
              <a:t>las escuelas tiene lugar un proceso de armonización que se establece en una declaración conjunta.</a:t>
            </a:r>
            <a:endParaRPr lang="es-ES" sz="1200" b="0" i="0" u="none" strike="noStrike" kern="1200" baseline="0" dirty="0" smtClean="0">
              <a:solidFill>
                <a:schemeClr val="tx1"/>
              </a:solidFill>
              <a:latin typeface="+mn-lt"/>
              <a:ea typeface="+mn-ea"/>
              <a:cs typeface="+mn-cs"/>
            </a:endParaRPr>
          </a:p>
          <a:p>
            <a:endParaRPr lang="es-ES" b="0" dirty="0" smtClean="0"/>
          </a:p>
        </p:txBody>
      </p:sp>
      <p:sp>
        <p:nvSpPr>
          <p:cNvPr id="4" name="Foliennummernplatzhalter 3"/>
          <p:cNvSpPr>
            <a:spLocks noGrp="1"/>
          </p:cNvSpPr>
          <p:nvPr>
            <p:ph type="sldNum" sz="quarter" idx="10"/>
          </p:nvPr>
        </p:nvSpPr>
        <p:spPr/>
        <p:txBody>
          <a:bodyPr/>
          <a:lstStyle/>
          <a:p>
            <a:pPr algn="l" rtl="0"/>
            <a:fld id="{7F00E79B-7A3D-4728-8EAA-1040FFB33322}" type="slidenum">
              <a:rPr/>
              <a:t>5</a:t>
            </a:fld>
            <a:endParaRPr lang="es-ES"/>
          </a:p>
        </p:txBody>
      </p:sp>
    </p:spTree>
    <p:extLst>
      <p:ext uri="{BB962C8B-B14F-4D97-AF65-F5344CB8AC3E}">
        <p14:creationId xmlns:p14="http://schemas.microsoft.com/office/powerpoint/2010/main" val="4991337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b="0" i="0" u="none" baseline="0" dirty="0"/>
              <a:t>La Constitución alemana garantiza la libertad profesional: El derecho básico a la libertad profesional abarca los siguientes cuatro ámbitos: Libre elección de oficio, del lugar de trabajo, del centro de enseñanza y libre ejercicio profesional.</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b="0" i="0" u="none" baseline="0" dirty="0"/>
              <a:t>En Alemania, existe un complejo reglamento que determina cada una de las facetas individuales de la formación profesional (ver arriba).</a:t>
            </a:r>
            <a:endParaRPr lang="es-ES" b="0" baseline="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b="0" i="0" u="none" baseline="0" dirty="0"/>
              <a:t>El Estado regula la formación en la empresa, mientras que cada Estado federado regula la formación en la escuela.</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b="0" i="0" u="none" baseline="0" dirty="0"/>
              <a:t>Ambas partes (Gobierno central y Estados federados) han llegado a un acuerdo según el cual la regulación de la formación profesional para la empresa y el marco curricular para la escuela deban aprobarse conjuntamente.</a:t>
            </a:r>
          </a:p>
        </p:txBody>
      </p:sp>
      <p:sp>
        <p:nvSpPr>
          <p:cNvPr id="4" name="Foliennummernplatzhalter 3"/>
          <p:cNvSpPr>
            <a:spLocks noGrp="1"/>
          </p:cNvSpPr>
          <p:nvPr>
            <p:ph type="sldNum" sz="quarter" idx="10"/>
          </p:nvPr>
        </p:nvSpPr>
        <p:spPr/>
        <p:txBody>
          <a:bodyPr/>
          <a:lstStyle/>
          <a:p>
            <a:pPr algn="l" rtl="0"/>
            <a:fld id="{7F00E79B-7A3D-4728-8EAA-1040FFB33322}" type="slidenum">
              <a:rPr/>
              <a:t>6</a:t>
            </a:fld>
            <a:endParaRPr lang="es-ES"/>
          </a:p>
        </p:txBody>
      </p:sp>
    </p:spTree>
    <p:extLst>
      <p:ext uri="{BB962C8B-B14F-4D97-AF65-F5344CB8AC3E}">
        <p14:creationId xmlns:p14="http://schemas.microsoft.com/office/powerpoint/2010/main" val="499133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lienbildplatzhalter 1"/>
          <p:cNvSpPr>
            <a:spLocks noGrp="1" noRot="1" noChangeAspect="1" noTextEdit="1"/>
          </p:cNvSpPr>
          <p:nvPr>
            <p:ph type="sldImg"/>
          </p:nvPr>
        </p:nvSpPr>
        <p:spPr>
          <a:ln/>
        </p:spPr>
      </p:sp>
      <p:sp>
        <p:nvSpPr>
          <p:cNvPr id="4301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lgn="l" rtl="0">
              <a:buFont typeface="Arial" panose="020B0604020202020204" pitchFamily="34" charset="0"/>
              <a:buChar char="•"/>
            </a:pPr>
            <a:r>
              <a:rPr lang="es-ES" sz="1200" b="0" i="0" u="none" baseline="0"/>
              <a:t>La ley es considerablemente más extensa de lo que se representa aquí.</a:t>
            </a:r>
          </a:p>
          <a:p>
            <a:pPr marL="171450" indent="-171450" algn="l" rtl="0">
              <a:buFont typeface="Arial" panose="020B0604020202020204" pitchFamily="34" charset="0"/>
              <a:buChar char="•"/>
            </a:pPr>
            <a:r>
              <a:rPr lang="es-ES" sz="1200" b="0" i="0" u="none" baseline="0"/>
              <a:t>En esta presentación, se seleccionarán únicamente los puntos directamente relacionados con la formación profesional dual.</a:t>
            </a:r>
            <a:endParaRPr lang="es-ES" altLang="de-DE" sz="1200" b="0" dirty="0" smtClean="0"/>
          </a:p>
        </p:txBody>
      </p:sp>
    </p:spTree>
    <p:extLst>
      <p:ext uri="{BB962C8B-B14F-4D97-AF65-F5344CB8AC3E}">
        <p14:creationId xmlns:p14="http://schemas.microsoft.com/office/powerpoint/2010/main" val="24289475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lienbildplatzhalter 1"/>
          <p:cNvSpPr>
            <a:spLocks noGrp="1" noRot="1" noChangeAspect="1" noTextEdit="1"/>
          </p:cNvSpPr>
          <p:nvPr>
            <p:ph type="sldImg"/>
          </p:nvPr>
        </p:nvSpPr>
        <p:spPr>
          <a:ln/>
        </p:spPr>
      </p:sp>
      <p:sp>
        <p:nvSpPr>
          <p:cNvPr id="4301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lgn="l" rtl="0">
              <a:buFont typeface="Arial" panose="020B0604020202020204" pitchFamily="34" charset="0"/>
              <a:buChar char="•"/>
            </a:pPr>
            <a:r>
              <a:rPr lang="es-ES" b="0" i="0" u="none" baseline="0" dirty="0"/>
              <a:t>El Estado (el Ministerio competente en conformidad con el Ministerio Federal de Educación e Investigación) establece las profesiones de formación mediante decretos ley y garantiza su correspondiente reconocimiento estatal (base para una formación profesional reglada y unificada).</a:t>
            </a:r>
          </a:p>
          <a:p>
            <a:pPr marL="171450" indent="-171450" algn="l" rtl="0">
              <a:buFont typeface="Arial" panose="020B0604020202020204" pitchFamily="34" charset="0"/>
              <a:buChar char="•"/>
            </a:pPr>
            <a:r>
              <a:rPr lang="es-ES" b="0" i="0" u="none" baseline="0" dirty="0"/>
              <a:t>A este respecto, decreta </a:t>
            </a:r>
            <a:r>
              <a:rPr lang="es-ES" b="0" i="0" u="none" baseline="0" dirty="0" smtClean="0"/>
              <a:t>normativas (el reglamento/estándar) sobre </a:t>
            </a:r>
            <a:r>
              <a:rPr lang="es-ES" b="0" i="0" u="none" baseline="0" dirty="0"/>
              <a:t>formación profesional.</a:t>
            </a:r>
            <a:endParaRPr lang="es-ES" altLang="de-DE" i="1" dirty="0" smtClean="0"/>
          </a:p>
          <a:p>
            <a:pPr marL="171450" indent="-171450" algn="l" rtl="0">
              <a:buFont typeface="Arial" panose="020B0604020202020204" pitchFamily="34" charset="0"/>
              <a:buChar char="•"/>
            </a:pPr>
            <a:r>
              <a:rPr lang="es-ES" b="0" i="0" u="none" baseline="0" dirty="0" smtClean="0"/>
              <a:t>El estándar / reglamento de formación </a:t>
            </a:r>
            <a:r>
              <a:rPr lang="es-ES" b="0" i="0" u="none" baseline="0" dirty="0"/>
              <a:t>profesional denomina la profesión, la describe y establece, de manera vinculante para todos, las </a:t>
            </a:r>
            <a:r>
              <a:rPr lang="es-ES" b="0" i="0" u="none" baseline="0" dirty="0" smtClean="0"/>
              <a:t>competencias, </a:t>
            </a:r>
            <a:r>
              <a:rPr lang="es-ES" b="0" i="0" u="none" baseline="0" dirty="0"/>
              <a:t>habilidades y conocimientos que se pretenden adquirir.</a:t>
            </a:r>
          </a:p>
          <a:p>
            <a:pPr marL="171450" indent="-171450" algn="l" rtl="0">
              <a:buFont typeface="Arial" panose="020B0604020202020204" pitchFamily="34" charset="0"/>
              <a:buChar char="•"/>
            </a:pPr>
            <a:r>
              <a:rPr lang="es-ES" b="0" i="0" u="none" baseline="0" dirty="0" smtClean="0"/>
              <a:t>El estándar es una normativa </a:t>
            </a:r>
            <a:r>
              <a:rPr lang="es-ES" b="0" i="0" u="none" baseline="0" dirty="0"/>
              <a:t>sobre formación profesional </a:t>
            </a:r>
            <a:r>
              <a:rPr lang="es-ES" b="0" i="0" u="none" baseline="0" dirty="0" smtClean="0"/>
              <a:t>que incluye </a:t>
            </a:r>
            <a:r>
              <a:rPr lang="es-ES" b="0" i="0" u="none" baseline="0" dirty="0"/>
              <a:t>un marco de formación profesional según el cual </a:t>
            </a:r>
            <a:r>
              <a:rPr lang="es-ES" b="0" i="0" u="none" baseline="0" dirty="0" smtClean="0"/>
              <a:t>las empresas que fungen como centros </a:t>
            </a:r>
            <a:r>
              <a:rPr lang="es-ES" b="0" i="0" u="none" baseline="0" dirty="0"/>
              <a:t>de formación elaboran un plan de formación empresarial. Se trata de fijar una estructuración empresarial individualizada, objetiva y temporal de la formación profesional que </a:t>
            </a:r>
            <a:r>
              <a:rPr lang="es-ES" b="0" i="0" u="none" baseline="0" dirty="0" smtClean="0"/>
              <a:t>corresponda al perfil </a:t>
            </a:r>
            <a:r>
              <a:rPr lang="es-ES" b="0" i="0" u="none" baseline="0" dirty="0"/>
              <a:t>profesional de la formación, </a:t>
            </a:r>
            <a:r>
              <a:rPr lang="es-ES" b="0" i="0" u="none" baseline="0" dirty="0" smtClean="0"/>
              <a:t>al estándar y a los requisitos de examinación</a:t>
            </a:r>
            <a:r>
              <a:rPr lang="es-ES" b="0" i="0" u="none" baseline="0" dirty="0"/>
              <a:t>. El plan de formación empresarial forma parte del escrito </a:t>
            </a:r>
            <a:r>
              <a:rPr lang="es-ES" b="0" i="0" u="none" baseline="0" dirty="0" smtClean="0"/>
              <a:t>contractual entre empresa y aprendiz. </a:t>
            </a:r>
            <a:r>
              <a:rPr lang="es-ES" b="0" i="0" u="none" baseline="0" dirty="0"/>
              <a:t>Durante la elaboración del plan de formación empresarial, los asesores educativos de las autoridades competentes </a:t>
            </a:r>
            <a:r>
              <a:rPr lang="es-ES" b="0" i="0" u="none" baseline="0" dirty="0" smtClean="0"/>
              <a:t>(cámaras) apoyan </a:t>
            </a:r>
            <a:r>
              <a:rPr lang="es-ES" b="0" i="0" u="none" baseline="0" dirty="0"/>
              <a:t>y controlan a las empresas formadoras. </a:t>
            </a:r>
          </a:p>
          <a:p>
            <a:pPr marL="171450" indent="-171450" algn="l" rtl="0">
              <a:buFont typeface="Arial" panose="020B0604020202020204" pitchFamily="34" charset="0"/>
              <a:buChar char="•"/>
            </a:pPr>
            <a:endParaRPr lang="es-ES" altLang="de-DE" dirty="0" smtClean="0"/>
          </a:p>
          <a:p>
            <a:pPr marL="171450" indent="-171450" algn="l" rtl="0">
              <a:buFont typeface="Arial" panose="020B0604020202020204" pitchFamily="34" charset="0"/>
              <a:buChar char="•"/>
            </a:pPr>
            <a:endParaRPr lang="es-ES" altLang="de-DE" dirty="0" smtClean="0"/>
          </a:p>
        </p:txBody>
      </p:sp>
    </p:spTree>
    <p:extLst>
      <p:ext uri="{BB962C8B-B14F-4D97-AF65-F5344CB8AC3E}">
        <p14:creationId xmlns:p14="http://schemas.microsoft.com/office/powerpoint/2010/main" val="39880675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lgn="l" rtl="0">
              <a:buFont typeface="Arial" panose="020B0604020202020204" pitchFamily="34" charset="0"/>
              <a:buChar char="•"/>
            </a:pPr>
            <a:r>
              <a:rPr lang="es-ES" b="0" i="0" u="none" baseline="0" dirty="0"/>
              <a:t>La diapositiva muestra que la relación entre </a:t>
            </a:r>
            <a:r>
              <a:rPr lang="es-ES" b="0" i="0" u="none" baseline="0" dirty="0" smtClean="0"/>
              <a:t>aprendices, empresas y </a:t>
            </a:r>
            <a:r>
              <a:rPr lang="es-ES" b="0" i="0" u="none" baseline="0" dirty="0"/>
              <a:t>personal de formación y el contenido de la formación se rige por </a:t>
            </a:r>
            <a:r>
              <a:rPr lang="es-ES" b="0" i="0" u="none" baseline="0" dirty="0" smtClean="0"/>
              <a:t>normativas; mucho ya está definido en el </a:t>
            </a:r>
            <a:r>
              <a:rPr lang="es-ES" b="0" i="0" u="none" baseline="0" dirty="0" err="1" smtClean="0"/>
              <a:t>BBiG</a:t>
            </a:r>
            <a:r>
              <a:rPr lang="es-ES" b="0" i="0" u="none" baseline="0" dirty="0" smtClean="0"/>
              <a:t> (Ley de Formación Profesional de 1969, reformado 2005)</a:t>
            </a:r>
          </a:p>
          <a:p>
            <a:pPr marL="171450" indent="-171450" algn="l" rtl="0">
              <a:buFont typeface="Arial" panose="020B0604020202020204" pitchFamily="34" charset="0"/>
              <a:buChar char="•"/>
            </a:pPr>
            <a:r>
              <a:rPr lang="de-DE" b="0" i="0" u="none" baseline="0" dirty="0" err="1" smtClean="0"/>
              <a:t>Por</a:t>
            </a:r>
            <a:r>
              <a:rPr lang="de-DE" b="0" i="0" u="none" baseline="0" dirty="0" smtClean="0"/>
              <a:t> </a:t>
            </a:r>
            <a:r>
              <a:rPr lang="de-DE" b="0" i="0" u="none" baseline="0" dirty="0" err="1" smtClean="0"/>
              <a:t>ejemplo</a:t>
            </a:r>
            <a:r>
              <a:rPr lang="de-DE" b="0" i="0" u="none" baseline="0" dirty="0" smtClean="0"/>
              <a:t>:</a:t>
            </a:r>
            <a:endParaRPr lang="es-ES" b="0" i="0" u="none" baseline="0" dirty="0"/>
          </a:p>
          <a:p>
            <a:pPr marL="171450" indent="-171450" algn="l" rtl="0">
              <a:buFont typeface="Arial" panose="020B0604020202020204" pitchFamily="34" charset="0"/>
              <a:buChar char="•"/>
            </a:pPr>
            <a:r>
              <a:rPr lang="es-ES" b="0" i="0" u="none" baseline="0" dirty="0" smtClean="0"/>
              <a:t>§§ 14, 27-30: Condiciones </a:t>
            </a:r>
            <a:r>
              <a:rPr lang="es-ES" b="0" i="0" u="none" baseline="0" dirty="0"/>
              <a:t>indispensables para centros de formación </a:t>
            </a:r>
            <a:r>
              <a:rPr lang="es-ES" b="0" i="0" u="none" baseline="0" dirty="0" smtClean="0"/>
              <a:t>(empresas) y </a:t>
            </a:r>
            <a:r>
              <a:rPr lang="es-ES" b="0" i="0" u="none" baseline="0" dirty="0"/>
              <a:t>personal </a:t>
            </a:r>
            <a:r>
              <a:rPr lang="es-ES" b="0" i="0" u="none" baseline="0" dirty="0" smtClean="0"/>
              <a:t>formador (instructores, monitores)</a:t>
            </a:r>
            <a:endParaRPr lang="es-ES" b="0" i="0" u="none" baseline="0" dirty="0"/>
          </a:p>
          <a:p>
            <a:pPr marL="171450" indent="-171450" algn="l" rtl="0">
              <a:buFont typeface="Arial" panose="020B0604020202020204" pitchFamily="34" charset="0"/>
              <a:buChar char="•"/>
            </a:pPr>
            <a:r>
              <a:rPr lang="es-ES" b="0" i="0" u="none" baseline="0" dirty="0" smtClean="0"/>
              <a:t>§ 13: sobre la conducta </a:t>
            </a:r>
            <a:r>
              <a:rPr lang="es-ES" b="0" i="0" u="none" baseline="0" dirty="0"/>
              <a:t>de los alumnos durante la </a:t>
            </a:r>
            <a:r>
              <a:rPr lang="es-ES" b="0" i="0" u="none" baseline="0" dirty="0" smtClean="0"/>
              <a:t>formación</a:t>
            </a:r>
            <a:endParaRPr lang="es-ES" b="0" i="0" u="none" baseline="0" dirty="0"/>
          </a:p>
          <a:p>
            <a:pPr marL="171450" indent="-171450" algn="l" rtl="0">
              <a:buFont typeface="Arial" panose="020B0604020202020204" pitchFamily="34" charset="0"/>
              <a:buChar char="•"/>
            </a:pPr>
            <a:r>
              <a:rPr lang="es-ES" b="0" i="0" u="none" baseline="0" dirty="0"/>
              <a:t>Cada parte contractual contrae derechos y deberes para con la otra.</a:t>
            </a:r>
          </a:p>
          <a:p>
            <a:pPr marL="171450" indent="-171450" algn="l" rtl="0">
              <a:buFont typeface="Arial" panose="020B0604020202020204" pitchFamily="34" charset="0"/>
              <a:buChar char="•"/>
            </a:pPr>
            <a:r>
              <a:rPr lang="es-ES" b="0" i="0" u="none" baseline="0" dirty="0"/>
              <a:t>Ambas partes están nuevamente obligadas a cumplir la normativa de formación profesional </a:t>
            </a:r>
            <a:r>
              <a:rPr lang="es-ES" b="0" i="0" u="none" baseline="0" dirty="0" smtClean="0"/>
              <a:t>(el estándar, reglamento de formación profesional) y </a:t>
            </a:r>
            <a:r>
              <a:rPr lang="es-ES" b="0" i="0" u="none" baseline="0" dirty="0"/>
              <a:t>deben atenerse a su contenido.</a:t>
            </a:r>
            <a:endParaRPr lang="es-ES" b="0" dirty="0" smtClean="0"/>
          </a:p>
        </p:txBody>
      </p:sp>
      <p:sp>
        <p:nvSpPr>
          <p:cNvPr id="4" name="Foliennummernplatzhalter 3"/>
          <p:cNvSpPr>
            <a:spLocks noGrp="1"/>
          </p:cNvSpPr>
          <p:nvPr>
            <p:ph type="sldNum" sz="quarter" idx="10"/>
          </p:nvPr>
        </p:nvSpPr>
        <p:spPr/>
        <p:txBody>
          <a:bodyPr/>
          <a:lstStyle/>
          <a:p>
            <a:pPr algn="l" rtl="0"/>
            <a:fld id="{7F00E79B-7A3D-4728-8EAA-1040FFB33322}" type="slidenum">
              <a:rPr/>
              <a:t>9</a:t>
            </a:fld>
            <a:endParaRPr lang="es-ES"/>
          </a:p>
        </p:txBody>
      </p:sp>
    </p:spTree>
    <p:extLst>
      <p:ext uri="{BB962C8B-B14F-4D97-AF65-F5344CB8AC3E}">
        <p14:creationId xmlns:p14="http://schemas.microsoft.com/office/powerpoint/2010/main" val="4991337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Formatvorlage des Untertitelmasters durch Klicken bearbeiten</a:t>
            </a:r>
            <a:endParaRPr lang="de-DE" dirty="0"/>
          </a:p>
        </p:txBody>
      </p:sp>
      <p:sp>
        <p:nvSpPr>
          <p:cNvPr id="5" name="Fußzeilenplatzhalter 4"/>
          <p:cNvSpPr>
            <a:spLocks noGrp="1"/>
          </p:cNvSpPr>
          <p:nvPr>
            <p:ph type="ftr" sz="quarter" idx="11"/>
          </p:nvPr>
        </p:nvSpPr>
        <p:spPr/>
        <p:txBody>
          <a:bodyPr/>
          <a:lstStyle/>
          <a:p>
            <a:r>
              <a:rPr lang="de-DE" dirty="0" smtClean="0">
                <a:solidFill>
                  <a:srgbClr val="F79646">
                    <a:lumMod val="75000"/>
                  </a:srgbClr>
                </a:solidFill>
              </a:rPr>
              <a:t>VET in Germany</a:t>
            </a:r>
          </a:p>
          <a:p>
            <a:endParaRPr lang="de-DE" dirty="0">
              <a:solidFill>
                <a:prstClr val="black">
                  <a:tint val="75000"/>
                </a:prstClr>
              </a:solidFill>
            </a:endParaRPr>
          </a:p>
        </p:txBody>
      </p:sp>
    </p:spTree>
    <p:extLst>
      <p:ext uri="{BB962C8B-B14F-4D97-AF65-F5344CB8AC3E}">
        <p14:creationId xmlns:p14="http://schemas.microsoft.com/office/powerpoint/2010/main" val="66029509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18438625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209883673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6"/>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Formatvorlage des Untertitelmasters durch Klicken bearbeiten</a:t>
            </a:r>
            <a:endParaRPr lang="de-DE" dirty="0"/>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Tree>
    <p:extLst>
      <p:ext uri="{BB962C8B-B14F-4D97-AF65-F5344CB8AC3E}">
        <p14:creationId xmlns:p14="http://schemas.microsoft.com/office/powerpoint/2010/main" val="17610682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457200" y="6356351"/>
            <a:ext cx="2133600" cy="365125"/>
          </a:xfrm>
          <a:prstGeom prst="rect">
            <a:avLst/>
          </a:prstGeom>
        </p:spPr>
        <p:txBody>
          <a:bodyPr/>
          <a:lstStyle/>
          <a:p>
            <a:fld id="{10D1B0E7-1107-4225-8AAF-546B4F3B5E54}" type="datetimeFigureOut">
              <a:rPr lang="de-DE" smtClean="0">
                <a:solidFill>
                  <a:prstClr val="black"/>
                </a:solidFill>
              </a:rPr>
              <a:pPr/>
              <a:t>11.11.2019</a:t>
            </a:fld>
            <a:endParaRPr lang="de-DE">
              <a:solidFill>
                <a:prstClr val="black"/>
              </a:solidFill>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a:xfrm>
            <a:off x="6553200" y="6356351"/>
            <a:ext cx="2133600" cy="365125"/>
          </a:xfrm>
          <a:prstGeom prst="rect">
            <a:avLst/>
          </a:prstGeom>
        </p:spPr>
        <p:txBody>
          <a:bodyPr/>
          <a:lstStyle/>
          <a:p>
            <a:fld id="{457C19A3-3D92-468D-8F0E-ADECBD3B9788}" type="slidenum">
              <a:rPr lang="de-DE" smtClean="0">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229945003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a:xfrm>
            <a:off x="457200" y="6356351"/>
            <a:ext cx="2133600" cy="365125"/>
          </a:xfrm>
          <a:prstGeom prst="rect">
            <a:avLst/>
          </a:prstGeom>
        </p:spPr>
        <p:txBody>
          <a:bodyPr/>
          <a:lstStyle/>
          <a:p>
            <a:fld id="{10D1B0E7-1107-4225-8AAF-546B4F3B5E54}" type="datetimeFigureOut">
              <a:rPr lang="de-DE" smtClean="0">
                <a:solidFill>
                  <a:prstClr val="black"/>
                </a:solidFill>
              </a:rPr>
              <a:pPr/>
              <a:t>11.11.2019</a:t>
            </a:fld>
            <a:endParaRPr lang="de-DE">
              <a:solidFill>
                <a:prstClr val="black"/>
              </a:solidFill>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a:xfrm>
            <a:off x="6553200" y="6356351"/>
            <a:ext cx="2133600" cy="365125"/>
          </a:xfrm>
          <a:prstGeom prst="rect">
            <a:avLst/>
          </a:prstGeom>
        </p:spPr>
        <p:txBody>
          <a:bodyPr/>
          <a:lstStyle/>
          <a:p>
            <a:fld id="{457C19A3-3D92-468D-8F0E-ADECBD3B9788}" type="slidenum">
              <a:rPr lang="de-DE" smtClean="0">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31463777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a:xfrm>
            <a:off x="457200" y="6356351"/>
            <a:ext cx="2133600" cy="365125"/>
          </a:xfrm>
          <a:prstGeom prst="rect">
            <a:avLst/>
          </a:prstGeom>
        </p:spPr>
        <p:txBody>
          <a:bodyPr/>
          <a:lstStyle/>
          <a:p>
            <a:fld id="{10D1B0E7-1107-4225-8AAF-546B4F3B5E54}" type="datetimeFigureOut">
              <a:rPr lang="de-DE" smtClean="0">
                <a:solidFill>
                  <a:prstClr val="black"/>
                </a:solidFill>
              </a:rPr>
              <a:pPr/>
              <a:t>11.11.2019</a:t>
            </a:fld>
            <a:endParaRPr lang="de-DE">
              <a:solidFill>
                <a:prstClr val="black"/>
              </a:solidFill>
            </a:endParaRPr>
          </a:p>
        </p:txBody>
      </p:sp>
      <p:sp>
        <p:nvSpPr>
          <p:cNvPr id="6" name="Fußzeilenplatzhalter 5"/>
          <p:cNvSpPr>
            <a:spLocks noGrp="1"/>
          </p:cNvSpPr>
          <p:nvPr>
            <p:ph type="ftr" sz="quarter" idx="11"/>
          </p:nvPr>
        </p:nvSpPr>
        <p:spPr/>
        <p:txBody>
          <a:bodyPr/>
          <a:lstStyle/>
          <a:p>
            <a:endParaRPr lang="de-DE">
              <a:solidFill>
                <a:prstClr val="black">
                  <a:tint val="75000"/>
                </a:prstClr>
              </a:solidFill>
            </a:endParaRPr>
          </a:p>
        </p:txBody>
      </p:sp>
      <p:sp>
        <p:nvSpPr>
          <p:cNvPr id="7" name="Foliennummernplatzhalter 6"/>
          <p:cNvSpPr>
            <a:spLocks noGrp="1"/>
          </p:cNvSpPr>
          <p:nvPr>
            <p:ph type="sldNum" sz="quarter" idx="12"/>
          </p:nvPr>
        </p:nvSpPr>
        <p:spPr>
          <a:xfrm>
            <a:off x="6553200" y="6356351"/>
            <a:ext cx="2133600" cy="365125"/>
          </a:xfrm>
          <a:prstGeom prst="rect">
            <a:avLst/>
          </a:prstGeom>
        </p:spPr>
        <p:txBody>
          <a:bodyPr/>
          <a:lstStyle/>
          <a:p>
            <a:fld id="{457C19A3-3D92-468D-8F0E-ADECBD3B9788}" type="slidenum">
              <a:rPr lang="de-DE" smtClean="0">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28905866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a:xfrm>
            <a:off x="457200" y="6356351"/>
            <a:ext cx="2133600" cy="365125"/>
          </a:xfrm>
          <a:prstGeom prst="rect">
            <a:avLst/>
          </a:prstGeom>
        </p:spPr>
        <p:txBody>
          <a:bodyPr/>
          <a:lstStyle/>
          <a:p>
            <a:fld id="{10D1B0E7-1107-4225-8AAF-546B4F3B5E54}" type="datetimeFigureOut">
              <a:rPr lang="de-DE" smtClean="0">
                <a:solidFill>
                  <a:prstClr val="black"/>
                </a:solidFill>
              </a:rPr>
              <a:pPr/>
              <a:t>11.11.2019</a:t>
            </a:fld>
            <a:endParaRPr lang="de-DE">
              <a:solidFill>
                <a:prstClr val="black"/>
              </a:solidFill>
            </a:endParaRPr>
          </a:p>
        </p:txBody>
      </p:sp>
      <p:sp>
        <p:nvSpPr>
          <p:cNvPr id="8" name="Fußzeilenplatzhalter 7"/>
          <p:cNvSpPr>
            <a:spLocks noGrp="1"/>
          </p:cNvSpPr>
          <p:nvPr>
            <p:ph type="ftr" sz="quarter" idx="11"/>
          </p:nvPr>
        </p:nvSpPr>
        <p:spPr/>
        <p:txBody>
          <a:bodyPr/>
          <a:lstStyle/>
          <a:p>
            <a:endParaRPr lang="de-DE">
              <a:solidFill>
                <a:prstClr val="black">
                  <a:tint val="75000"/>
                </a:prstClr>
              </a:solidFill>
            </a:endParaRPr>
          </a:p>
        </p:txBody>
      </p:sp>
      <p:sp>
        <p:nvSpPr>
          <p:cNvPr id="9" name="Foliennummernplatzhalter 8"/>
          <p:cNvSpPr>
            <a:spLocks noGrp="1"/>
          </p:cNvSpPr>
          <p:nvPr>
            <p:ph type="sldNum" sz="quarter" idx="12"/>
          </p:nvPr>
        </p:nvSpPr>
        <p:spPr>
          <a:xfrm>
            <a:off x="6553200" y="6356351"/>
            <a:ext cx="2133600" cy="365125"/>
          </a:xfrm>
          <a:prstGeom prst="rect">
            <a:avLst/>
          </a:prstGeom>
        </p:spPr>
        <p:txBody>
          <a:bodyPr/>
          <a:lstStyle/>
          <a:p>
            <a:fld id="{457C19A3-3D92-468D-8F0E-ADECBD3B9788}" type="slidenum">
              <a:rPr lang="de-DE" smtClean="0">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40524982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a:xfrm>
            <a:off x="457200" y="6356351"/>
            <a:ext cx="2133600" cy="365125"/>
          </a:xfrm>
          <a:prstGeom prst="rect">
            <a:avLst/>
          </a:prstGeom>
        </p:spPr>
        <p:txBody>
          <a:bodyPr/>
          <a:lstStyle/>
          <a:p>
            <a:fld id="{10D1B0E7-1107-4225-8AAF-546B4F3B5E54}" type="datetimeFigureOut">
              <a:rPr lang="de-DE" smtClean="0">
                <a:solidFill>
                  <a:prstClr val="black"/>
                </a:solidFill>
              </a:rPr>
              <a:pPr/>
              <a:t>11.11.2019</a:t>
            </a:fld>
            <a:endParaRPr lang="de-DE">
              <a:solidFill>
                <a:prstClr val="black"/>
              </a:solidFill>
            </a:endParaRPr>
          </a:p>
        </p:txBody>
      </p:sp>
      <p:sp>
        <p:nvSpPr>
          <p:cNvPr id="4" name="Fußzeilenplatzhalter 3"/>
          <p:cNvSpPr>
            <a:spLocks noGrp="1"/>
          </p:cNvSpPr>
          <p:nvPr>
            <p:ph type="ftr" sz="quarter" idx="11"/>
          </p:nvPr>
        </p:nvSpPr>
        <p:spPr/>
        <p:txBody>
          <a:bodyPr/>
          <a:lstStyle/>
          <a:p>
            <a:endParaRPr lang="de-DE">
              <a:solidFill>
                <a:prstClr val="black">
                  <a:tint val="75000"/>
                </a:prstClr>
              </a:solidFill>
            </a:endParaRPr>
          </a:p>
        </p:txBody>
      </p:sp>
      <p:sp>
        <p:nvSpPr>
          <p:cNvPr id="5" name="Foliennummernplatzhalter 4"/>
          <p:cNvSpPr>
            <a:spLocks noGrp="1"/>
          </p:cNvSpPr>
          <p:nvPr>
            <p:ph type="sldNum" sz="quarter" idx="12"/>
          </p:nvPr>
        </p:nvSpPr>
        <p:spPr>
          <a:xfrm>
            <a:off x="6553200" y="6356351"/>
            <a:ext cx="2133600" cy="365125"/>
          </a:xfrm>
          <a:prstGeom prst="rect">
            <a:avLst/>
          </a:prstGeom>
        </p:spPr>
        <p:txBody>
          <a:bodyPr/>
          <a:lstStyle/>
          <a:p>
            <a:fld id="{457C19A3-3D92-468D-8F0E-ADECBD3B9788}" type="slidenum">
              <a:rPr lang="de-DE" smtClean="0">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42044281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a:xfrm>
            <a:off x="457200" y="6356351"/>
            <a:ext cx="2133600" cy="365125"/>
          </a:xfrm>
          <a:prstGeom prst="rect">
            <a:avLst/>
          </a:prstGeom>
        </p:spPr>
        <p:txBody>
          <a:bodyPr/>
          <a:lstStyle/>
          <a:p>
            <a:fld id="{10D1B0E7-1107-4225-8AAF-546B4F3B5E54}" type="datetimeFigureOut">
              <a:rPr lang="de-DE" smtClean="0">
                <a:solidFill>
                  <a:prstClr val="black"/>
                </a:solidFill>
              </a:rPr>
              <a:pPr/>
              <a:t>11.11.2019</a:t>
            </a:fld>
            <a:endParaRPr lang="de-DE">
              <a:solidFill>
                <a:prstClr val="black"/>
              </a:solidFill>
            </a:endParaRPr>
          </a:p>
        </p:txBody>
      </p:sp>
      <p:sp>
        <p:nvSpPr>
          <p:cNvPr id="3" name="Fußzeilenplatzhalter 2"/>
          <p:cNvSpPr>
            <a:spLocks noGrp="1"/>
          </p:cNvSpPr>
          <p:nvPr>
            <p:ph type="ftr" sz="quarter" idx="11"/>
          </p:nvPr>
        </p:nvSpPr>
        <p:spPr/>
        <p:txBody>
          <a:bodyPr/>
          <a:lstStyle/>
          <a:p>
            <a:endParaRPr lang="de-DE">
              <a:solidFill>
                <a:prstClr val="black">
                  <a:tint val="75000"/>
                </a:prstClr>
              </a:solidFill>
            </a:endParaRPr>
          </a:p>
        </p:txBody>
      </p:sp>
      <p:sp>
        <p:nvSpPr>
          <p:cNvPr id="4" name="Foliennummernplatzhalter 3"/>
          <p:cNvSpPr>
            <a:spLocks noGrp="1"/>
          </p:cNvSpPr>
          <p:nvPr>
            <p:ph type="sldNum" sz="quarter" idx="12"/>
          </p:nvPr>
        </p:nvSpPr>
        <p:spPr>
          <a:xfrm>
            <a:off x="6553200" y="6356351"/>
            <a:ext cx="2133600" cy="365125"/>
          </a:xfrm>
          <a:prstGeom prst="rect">
            <a:avLst/>
          </a:prstGeom>
        </p:spPr>
        <p:txBody>
          <a:bodyPr/>
          <a:lstStyle/>
          <a:p>
            <a:fld id="{457C19A3-3D92-468D-8F0E-ADECBD3B9788}" type="slidenum">
              <a:rPr lang="de-DE" smtClean="0">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8292204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1"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a:xfrm>
            <a:off x="457200" y="6356351"/>
            <a:ext cx="2133600" cy="365125"/>
          </a:xfrm>
          <a:prstGeom prst="rect">
            <a:avLst/>
          </a:prstGeom>
        </p:spPr>
        <p:txBody>
          <a:bodyPr/>
          <a:lstStyle/>
          <a:p>
            <a:fld id="{10D1B0E7-1107-4225-8AAF-546B4F3B5E54}" type="datetimeFigureOut">
              <a:rPr lang="de-DE" smtClean="0">
                <a:solidFill>
                  <a:prstClr val="black"/>
                </a:solidFill>
              </a:rPr>
              <a:pPr/>
              <a:t>11.11.2019</a:t>
            </a:fld>
            <a:endParaRPr lang="de-DE">
              <a:solidFill>
                <a:prstClr val="black"/>
              </a:solidFill>
            </a:endParaRPr>
          </a:p>
        </p:txBody>
      </p:sp>
      <p:sp>
        <p:nvSpPr>
          <p:cNvPr id="6" name="Fußzeilenplatzhalter 5"/>
          <p:cNvSpPr>
            <a:spLocks noGrp="1"/>
          </p:cNvSpPr>
          <p:nvPr>
            <p:ph type="ftr" sz="quarter" idx="11"/>
          </p:nvPr>
        </p:nvSpPr>
        <p:spPr/>
        <p:txBody>
          <a:bodyPr/>
          <a:lstStyle/>
          <a:p>
            <a:endParaRPr lang="de-DE">
              <a:solidFill>
                <a:prstClr val="black">
                  <a:tint val="75000"/>
                </a:prstClr>
              </a:solidFill>
            </a:endParaRPr>
          </a:p>
        </p:txBody>
      </p:sp>
      <p:sp>
        <p:nvSpPr>
          <p:cNvPr id="7" name="Foliennummernplatzhalter 6"/>
          <p:cNvSpPr>
            <a:spLocks noGrp="1"/>
          </p:cNvSpPr>
          <p:nvPr>
            <p:ph type="sldNum" sz="quarter" idx="12"/>
          </p:nvPr>
        </p:nvSpPr>
        <p:spPr>
          <a:xfrm>
            <a:off x="6553200" y="6356351"/>
            <a:ext cx="2133600" cy="365125"/>
          </a:xfrm>
          <a:prstGeom prst="rect">
            <a:avLst/>
          </a:prstGeom>
        </p:spPr>
        <p:txBody>
          <a:bodyPr/>
          <a:lstStyle/>
          <a:p>
            <a:fld id="{457C19A3-3D92-468D-8F0E-ADECBD3B9788}" type="slidenum">
              <a:rPr lang="de-DE" smtClean="0">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792621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Titelmasterformat durch Klicken bearbeiten</a:t>
            </a:r>
            <a:endParaRPr lang="de-DE" dirty="0"/>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5" name="Fußzeilenplatzhalter 4"/>
          <p:cNvSpPr>
            <a:spLocks noGrp="1"/>
          </p:cNvSpPr>
          <p:nvPr>
            <p:ph type="ftr" sz="quarter" idx="11"/>
          </p:nvPr>
        </p:nvSpPr>
        <p:spPr/>
        <p:txBody>
          <a:bodyPr/>
          <a:lstStyle/>
          <a:p>
            <a:r>
              <a:rPr lang="de-DE" dirty="0" smtClean="0">
                <a:solidFill>
                  <a:srgbClr val="F79646">
                    <a:lumMod val="75000"/>
                  </a:srgbClr>
                </a:solidFill>
              </a:rPr>
              <a:t>VET in Germany</a:t>
            </a:r>
          </a:p>
          <a:p>
            <a:endParaRPr lang="de-DE" dirty="0">
              <a:solidFill>
                <a:prstClr val="black">
                  <a:tint val="75000"/>
                </a:prstClr>
              </a:solidFill>
            </a:endParaRPr>
          </a:p>
        </p:txBody>
      </p:sp>
      <p:sp>
        <p:nvSpPr>
          <p:cNvPr id="6" name="Foliennummernplatzhalter 5"/>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2922491730"/>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1"/>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a:xfrm>
            <a:off x="457200" y="6356351"/>
            <a:ext cx="2133600" cy="365125"/>
          </a:xfrm>
          <a:prstGeom prst="rect">
            <a:avLst/>
          </a:prstGeom>
        </p:spPr>
        <p:txBody>
          <a:bodyPr/>
          <a:lstStyle/>
          <a:p>
            <a:fld id="{10D1B0E7-1107-4225-8AAF-546B4F3B5E54}" type="datetimeFigureOut">
              <a:rPr lang="de-DE" smtClean="0">
                <a:solidFill>
                  <a:prstClr val="black"/>
                </a:solidFill>
              </a:rPr>
              <a:pPr/>
              <a:t>11.11.2019</a:t>
            </a:fld>
            <a:endParaRPr lang="de-DE">
              <a:solidFill>
                <a:prstClr val="black"/>
              </a:solidFill>
            </a:endParaRPr>
          </a:p>
        </p:txBody>
      </p:sp>
      <p:sp>
        <p:nvSpPr>
          <p:cNvPr id="6" name="Fußzeilenplatzhalter 5"/>
          <p:cNvSpPr>
            <a:spLocks noGrp="1"/>
          </p:cNvSpPr>
          <p:nvPr>
            <p:ph type="ftr" sz="quarter" idx="11"/>
          </p:nvPr>
        </p:nvSpPr>
        <p:spPr/>
        <p:txBody>
          <a:bodyPr/>
          <a:lstStyle/>
          <a:p>
            <a:endParaRPr lang="de-DE">
              <a:solidFill>
                <a:prstClr val="black">
                  <a:tint val="75000"/>
                </a:prstClr>
              </a:solidFill>
            </a:endParaRPr>
          </a:p>
        </p:txBody>
      </p:sp>
      <p:sp>
        <p:nvSpPr>
          <p:cNvPr id="7" name="Foliennummernplatzhalter 6"/>
          <p:cNvSpPr>
            <a:spLocks noGrp="1"/>
          </p:cNvSpPr>
          <p:nvPr>
            <p:ph type="sldNum" sz="quarter" idx="12"/>
          </p:nvPr>
        </p:nvSpPr>
        <p:spPr>
          <a:xfrm>
            <a:off x="6553200" y="6356351"/>
            <a:ext cx="2133600" cy="365125"/>
          </a:xfrm>
          <a:prstGeom prst="rect">
            <a:avLst/>
          </a:prstGeom>
        </p:spPr>
        <p:txBody>
          <a:bodyPr/>
          <a:lstStyle/>
          <a:p>
            <a:fld id="{457C19A3-3D92-468D-8F0E-ADECBD3B9788}" type="slidenum">
              <a:rPr lang="de-DE" smtClean="0">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22838767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457200" y="6356351"/>
            <a:ext cx="2133600" cy="365125"/>
          </a:xfrm>
          <a:prstGeom prst="rect">
            <a:avLst/>
          </a:prstGeom>
        </p:spPr>
        <p:txBody>
          <a:bodyPr/>
          <a:lstStyle/>
          <a:p>
            <a:fld id="{10D1B0E7-1107-4225-8AAF-546B4F3B5E54}" type="datetimeFigureOut">
              <a:rPr lang="de-DE" smtClean="0">
                <a:solidFill>
                  <a:prstClr val="black"/>
                </a:solidFill>
              </a:rPr>
              <a:pPr/>
              <a:t>11.11.2019</a:t>
            </a:fld>
            <a:endParaRPr lang="de-DE">
              <a:solidFill>
                <a:prstClr val="black"/>
              </a:solidFill>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a:xfrm>
            <a:off x="6553200" y="6356351"/>
            <a:ext cx="2133600" cy="365125"/>
          </a:xfrm>
          <a:prstGeom prst="rect">
            <a:avLst/>
          </a:prstGeom>
        </p:spPr>
        <p:txBody>
          <a:bodyPr/>
          <a:lstStyle/>
          <a:p>
            <a:fld id="{457C19A3-3D92-468D-8F0E-ADECBD3B9788}" type="slidenum">
              <a:rPr lang="de-DE" smtClean="0">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34088428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9"/>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9"/>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457200" y="6356351"/>
            <a:ext cx="2133600" cy="365125"/>
          </a:xfrm>
          <a:prstGeom prst="rect">
            <a:avLst/>
          </a:prstGeom>
        </p:spPr>
        <p:txBody>
          <a:bodyPr/>
          <a:lstStyle/>
          <a:p>
            <a:fld id="{10D1B0E7-1107-4225-8AAF-546B4F3B5E54}" type="datetimeFigureOut">
              <a:rPr lang="de-DE" smtClean="0">
                <a:solidFill>
                  <a:prstClr val="black"/>
                </a:solidFill>
              </a:rPr>
              <a:pPr/>
              <a:t>11.11.2019</a:t>
            </a:fld>
            <a:endParaRPr lang="de-DE">
              <a:solidFill>
                <a:prstClr val="black"/>
              </a:solidFill>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a:xfrm>
            <a:off x="6553200" y="6356351"/>
            <a:ext cx="2133600" cy="365125"/>
          </a:xfrm>
          <a:prstGeom prst="rect">
            <a:avLst/>
          </a:prstGeom>
        </p:spPr>
        <p:txBody>
          <a:bodyPr/>
          <a:lstStyle/>
          <a:p>
            <a:fld id="{457C19A3-3D92-468D-8F0E-ADECBD3B9788}" type="slidenum">
              <a:rPr lang="de-DE" smtClean="0">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4288330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351782349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6" name="Fußzeilenplatzhalter 5"/>
          <p:cNvSpPr>
            <a:spLocks noGrp="1"/>
          </p:cNvSpPr>
          <p:nvPr>
            <p:ph type="ftr" sz="quarter" idx="11"/>
          </p:nvPr>
        </p:nvSpPr>
        <p:spPr/>
        <p:txBody>
          <a:bodyPr/>
          <a:lstStyle/>
          <a:p>
            <a:endParaRPr lang="de-DE">
              <a:solidFill>
                <a:prstClr val="black">
                  <a:tint val="75000"/>
                </a:prstClr>
              </a:solidFill>
            </a:endParaRPr>
          </a:p>
        </p:txBody>
      </p:sp>
      <p:sp>
        <p:nvSpPr>
          <p:cNvPr id="7" name="Foliennummernplatzhalter 6"/>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333722892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8" name="Fußzeilenplatzhalter 7"/>
          <p:cNvSpPr>
            <a:spLocks noGrp="1"/>
          </p:cNvSpPr>
          <p:nvPr>
            <p:ph type="ftr" sz="quarter" idx="11"/>
          </p:nvPr>
        </p:nvSpPr>
        <p:spPr/>
        <p:txBody>
          <a:bodyPr/>
          <a:lstStyle/>
          <a:p>
            <a:endParaRPr lang="de-DE">
              <a:solidFill>
                <a:prstClr val="black">
                  <a:tint val="75000"/>
                </a:prstClr>
              </a:solidFill>
            </a:endParaRPr>
          </a:p>
        </p:txBody>
      </p:sp>
      <p:sp>
        <p:nvSpPr>
          <p:cNvPr id="9" name="Foliennummernplatzhalter 8"/>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185784164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4" name="Fußzeilenplatzhalter 3"/>
          <p:cNvSpPr>
            <a:spLocks noGrp="1"/>
          </p:cNvSpPr>
          <p:nvPr>
            <p:ph type="ftr" sz="quarter" idx="11"/>
          </p:nvPr>
        </p:nvSpPr>
        <p:spPr/>
        <p:txBody>
          <a:bodyPr/>
          <a:lstStyle/>
          <a:p>
            <a:endParaRPr lang="de-DE">
              <a:solidFill>
                <a:prstClr val="black">
                  <a:tint val="75000"/>
                </a:prstClr>
              </a:solidFill>
            </a:endParaRPr>
          </a:p>
        </p:txBody>
      </p:sp>
      <p:sp>
        <p:nvSpPr>
          <p:cNvPr id="5" name="Foliennummernplatzhalter 4"/>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75835523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3" name="Fußzeilenplatzhalter 2"/>
          <p:cNvSpPr>
            <a:spLocks noGrp="1"/>
          </p:cNvSpPr>
          <p:nvPr>
            <p:ph type="ftr" sz="quarter" idx="11"/>
          </p:nvPr>
        </p:nvSpPr>
        <p:spPr/>
        <p:txBody>
          <a:bodyPr/>
          <a:lstStyle/>
          <a:p>
            <a:endParaRPr lang="de-DE">
              <a:solidFill>
                <a:prstClr val="black">
                  <a:tint val="75000"/>
                </a:prstClr>
              </a:solidFill>
            </a:endParaRPr>
          </a:p>
        </p:txBody>
      </p:sp>
      <p:sp>
        <p:nvSpPr>
          <p:cNvPr id="4" name="Foliennummernplatzhalter 3"/>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192350416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6" name="Fußzeilenplatzhalter 5"/>
          <p:cNvSpPr>
            <a:spLocks noGrp="1"/>
          </p:cNvSpPr>
          <p:nvPr>
            <p:ph type="ftr" sz="quarter" idx="11"/>
          </p:nvPr>
        </p:nvSpPr>
        <p:spPr/>
        <p:txBody>
          <a:bodyPr/>
          <a:lstStyle/>
          <a:p>
            <a:endParaRPr lang="de-DE">
              <a:solidFill>
                <a:prstClr val="black">
                  <a:tint val="75000"/>
                </a:prstClr>
              </a:solidFill>
            </a:endParaRPr>
          </a:p>
        </p:txBody>
      </p:sp>
      <p:sp>
        <p:nvSpPr>
          <p:cNvPr id="7" name="Foliennummernplatzhalter 6"/>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296144892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6" name="Fußzeilenplatzhalter 5"/>
          <p:cNvSpPr>
            <a:spLocks noGrp="1"/>
          </p:cNvSpPr>
          <p:nvPr>
            <p:ph type="ftr" sz="quarter" idx="11"/>
          </p:nvPr>
        </p:nvSpPr>
        <p:spPr/>
        <p:txBody>
          <a:bodyPr/>
          <a:lstStyle/>
          <a:p>
            <a:endParaRPr lang="de-DE">
              <a:solidFill>
                <a:prstClr val="black">
                  <a:tint val="75000"/>
                </a:prstClr>
              </a:solidFill>
            </a:endParaRPr>
          </a:p>
        </p:txBody>
      </p:sp>
      <p:sp>
        <p:nvSpPr>
          <p:cNvPr id="7" name="Foliennummernplatzhalter 6"/>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343095019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4.tiff"/><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107692" y="745502"/>
            <a:ext cx="5652308" cy="436910"/>
          </a:xfrm>
          <a:prstGeom prst="rect">
            <a:avLst/>
          </a:prstGeom>
        </p:spPr>
        <p:txBody>
          <a:bodyPr vert="horz" lIns="91440" tIns="45720" rIns="91440" bIns="45720" rtlCol="0" anchor="ctr">
            <a:noAutofit/>
          </a:bodyPr>
          <a:lstStyle/>
          <a:p>
            <a:r>
              <a:rPr lang="de-DE" dirty="0" smtClean="0"/>
              <a:t>Titelmasterformat durch Klicken bearbeiten</a:t>
            </a:r>
            <a:endParaRPr lang="de-DE" dirty="0"/>
          </a:p>
        </p:txBody>
      </p:sp>
      <p:sp>
        <p:nvSpPr>
          <p:cNvPr id="3" name="Textplatzhalter 2"/>
          <p:cNvSpPr>
            <a:spLocks noGrp="1"/>
          </p:cNvSpPr>
          <p:nvPr>
            <p:ph type="body" idx="1"/>
          </p:nvPr>
        </p:nvSpPr>
        <p:spPr>
          <a:xfrm>
            <a:off x="457200" y="1387914"/>
            <a:ext cx="8229600" cy="4489359"/>
          </a:xfrm>
          <a:prstGeom prst="rect">
            <a:avLst/>
          </a:prstGeom>
        </p:spPr>
        <p:txBody>
          <a:bodyPr vert="horz" lIns="91440" tIns="45720" rIns="91440" bIns="45720" rtlCol="0">
            <a:normAutofit/>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solidFill>
                <a:prstClr val="black">
                  <a:tint val="75000"/>
                </a:prstClr>
              </a:solidFill>
            </a:endParaRPr>
          </a:p>
        </p:txBody>
      </p:sp>
      <p:sp>
        <p:nvSpPr>
          <p:cNvPr id="7" name="Rechteck 6"/>
          <p:cNvSpPr/>
          <p:nvPr/>
        </p:nvSpPr>
        <p:spPr>
          <a:xfrm>
            <a:off x="0" y="0"/>
            <a:ext cx="5760000" cy="540000"/>
          </a:xfrm>
          <a:prstGeom prst="rect">
            <a:avLst/>
          </a:prstGeom>
          <a:gradFill flip="none" rotWithShape="1">
            <a:gsLst>
              <a:gs pos="74000">
                <a:schemeClr val="accent6"/>
              </a:gs>
              <a:gs pos="100000">
                <a:schemeClr val="accent6">
                  <a:lumMod val="20000"/>
                  <a:lumOff val="8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prstClr val="white"/>
              </a:solidFill>
            </a:endParaRPr>
          </a:p>
        </p:txBody>
      </p:sp>
      <p:pic>
        <p:nvPicPr>
          <p:cNvPr id="8" name="Picture 3" descr="O:\Zentralstelle\05 Kommunikation\07 Corporate Design\Logo\Logo\Logo_Go-VET_RGB.pn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6084168" y="191616"/>
            <a:ext cx="2951928" cy="621276"/>
          </a:xfrm>
          <a:prstGeom prst="rect">
            <a:avLst/>
          </a:prstGeom>
          <a:noFill/>
        </p:spPr>
      </p:pic>
    </p:spTree>
    <p:extLst>
      <p:ext uri="{BB962C8B-B14F-4D97-AF65-F5344CB8AC3E}">
        <p14:creationId xmlns:p14="http://schemas.microsoft.com/office/powerpoint/2010/main" val="27673626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914400" rtl="0" eaLnBrk="1" latinLnBrk="0" hangingPunct="1">
        <a:spcBef>
          <a:spcPct val="0"/>
        </a:spcBef>
        <a:buNone/>
        <a:defRPr sz="2400" b="1" kern="1200">
          <a:solidFill>
            <a:schemeClr val="tx1"/>
          </a:solidFill>
          <a:latin typeface=".VnArial Narrow" panose="020B7200000000000000"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67544" y="980728"/>
            <a:ext cx="5544616" cy="436910"/>
          </a:xfrm>
          <a:prstGeom prst="rect">
            <a:avLst/>
          </a:prstGeom>
        </p:spPr>
        <p:txBody>
          <a:bodyPr vert="horz" lIns="91440" tIns="45720" rIns="91440" bIns="45720" rtlCol="0" anchor="ctr">
            <a:noAutofit/>
          </a:bodyPr>
          <a:lstStyle/>
          <a:p>
            <a:r>
              <a:rPr lang="de-DE" dirty="0" smtClean="0"/>
              <a:t>Titelmasterformat durch Klicken bearbeiten</a:t>
            </a:r>
            <a:endParaRPr lang="de-DE" dirty="0"/>
          </a:p>
        </p:txBody>
      </p:sp>
      <p:sp>
        <p:nvSpPr>
          <p:cNvPr id="3" name="Textplatzhalter 2"/>
          <p:cNvSpPr>
            <a:spLocks noGrp="1"/>
          </p:cNvSpPr>
          <p:nvPr>
            <p:ph type="body" idx="1"/>
          </p:nvPr>
        </p:nvSpPr>
        <p:spPr>
          <a:xfrm>
            <a:off x="457200" y="1988841"/>
            <a:ext cx="8229600" cy="3888432"/>
          </a:xfrm>
          <a:prstGeom prst="rect">
            <a:avLst/>
          </a:prstGeom>
        </p:spPr>
        <p:txBody>
          <a:bodyPr vert="horz" lIns="91440" tIns="45720" rIns="91440" bIns="45720" rtlCol="0">
            <a:normAutofit/>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5" name="Fußzeilenplatzhalt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solidFill>
                <a:prstClr val="black">
                  <a:tint val="75000"/>
                </a:prstClr>
              </a:solidFill>
            </a:endParaRPr>
          </a:p>
        </p:txBody>
      </p:sp>
      <p:sp>
        <p:nvSpPr>
          <p:cNvPr id="7" name="Rechteck 6"/>
          <p:cNvSpPr/>
          <p:nvPr/>
        </p:nvSpPr>
        <p:spPr>
          <a:xfrm>
            <a:off x="0" y="0"/>
            <a:ext cx="5760000" cy="540000"/>
          </a:xfrm>
          <a:prstGeom prst="rect">
            <a:avLst/>
          </a:prstGeom>
          <a:gradFill flip="none" rotWithShape="1">
            <a:gsLst>
              <a:gs pos="74000">
                <a:schemeClr val="accent6"/>
              </a:gs>
              <a:gs pos="100000">
                <a:schemeClr val="accent6">
                  <a:lumMod val="20000"/>
                  <a:lumOff val="8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prstClr val="white"/>
              </a:solidFill>
            </a:endParaRPr>
          </a:p>
        </p:txBody>
      </p:sp>
      <p:pic>
        <p:nvPicPr>
          <p:cNvPr id="8" name="Picture 3" descr="O:\Zentralstelle\05 Kommunikation\07 Corporate Design\Logo\Logo\Logo_Go-VET_RGB.png"/>
          <p:cNvPicPr>
            <a:picLocks noChangeAspect="1" noChangeArrowheads="1"/>
          </p:cNvPicPr>
          <p:nvPr/>
        </p:nvPicPr>
        <p:blipFill>
          <a:blip r:embed="rId13" cstate="screen">
            <a:extLst>
              <a:ext uri="{28A0092B-C50C-407E-A947-70E740481C1C}">
                <a14:useLocalDpi xmlns:a14="http://schemas.microsoft.com/office/drawing/2010/main" val="0"/>
              </a:ext>
            </a:extLst>
          </a:blip>
          <a:srcRect/>
          <a:stretch>
            <a:fillRect/>
          </a:stretch>
        </p:blipFill>
        <p:spPr bwMode="auto">
          <a:xfrm>
            <a:off x="6084168" y="191616"/>
            <a:ext cx="2951928" cy="621276"/>
          </a:xfrm>
          <a:prstGeom prst="rect">
            <a:avLst/>
          </a:prstGeom>
          <a:noFill/>
        </p:spPr>
      </p:pic>
      <p:pic>
        <p:nvPicPr>
          <p:cNvPr id="9" name="Picture 6"/>
          <p:cNvPicPr>
            <a:picLocks noChangeAspect="1" noChangeArrowheads="1"/>
          </p:cNvPicPr>
          <p:nvPr/>
        </p:nvPicPr>
        <p:blipFill>
          <a:blip r:embed="rId14" cstate="screen">
            <a:extLst>
              <a:ext uri="{28A0092B-C50C-407E-A947-70E740481C1C}">
                <a14:useLocalDpi xmlns:a14="http://schemas.microsoft.com/office/drawing/2010/main" val="0"/>
              </a:ext>
            </a:extLst>
          </a:blip>
          <a:srcRect/>
          <a:stretch>
            <a:fillRect/>
          </a:stretch>
        </p:blipFill>
        <p:spPr bwMode="auto">
          <a:xfrm>
            <a:off x="7164288" y="6121151"/>
            <a:ext cx="1800000" cy="6924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7"/>
          <p:cNvPicPr>
            <a:picLocks noChangeAspect="1" noChangeArrowheads="1"/>
          </p:cNvPicPr>
          <p:nvPr/>
        </p:nvPicPr>
        <p:blipFill>
          <a:blip r:embed="rId15" cstate="screen">
            <a:extLst>
              <a:ext uri="{28A0092B-C50C-407E-A947-70E740481C1C}">
                <a14:useLocalDpi xmlns:a14="http://schemas.microsoft.com/office/drawing/2010/main" val="0"/>
              </a:ext>
            </a:extLst>
          </a:blip>
          <a:srcRect/>
          <a:stretch>
            <a:fillRect/>
          </a:stretch>
        </p:blipFill>
        <p:spPr bwMode="auto">
          <a:xfrm>
            <a:off x="107504" y="5783522"/>
            <a:ext cx="1512000" cy="10521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0108628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ctr" defTabSz="914400" rtl="0" eaLnBrk="1" latinLnBrk="0" hangingPunct="1">
        <a:spcBef>
          <a:spcPct val="0"/>
        </a:spcBef>
        <a:buNone/>
        <a:defRPr sz="28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jpeg"/></Relationships>
</file>

<file path=ppt/slides/_rels/slide10.xml.rels><?xml version="1.0" encoding="UTF-8" standalone="yes"?>
<Relationships xmlns="http://schemas.openxmlformats.org/package/2006/relationships"><Relationship Id="rId3" Type="http://schemas.openxmlformats.org/officeDocument/2006/relationships/hyperlink" Target="http://de.wikipedia.org/w/index.php?title=Bild:Coat_of_Arms_of_Germany.svg&amp;filetimestamp=20070404174803"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27.png"/><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hyperlink" Target="http://de.wikipedia.org/w/index.php?title=Bild:Coat_of_Arms_of_Germany.svg&amp;filetimestamp=20070404174803"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4.png"/><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7.png"/></Relationships>
</file>

<file path=ppt/slides/_rels/slide13.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7.png"/></Relationships>
</file>

<file path=ppt/slides/_rels/slide14.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image" Target="../media/image9.png"/><Relationship Id="rId7" Type="http://schemas.openxmlformats.org/officeDocument/2006/relationships/image" Target="../media/image36.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35.png"/><Relationship Id="rId5" Type="http://schemas.openxmlformats.org/officeDocument/2006/relationships/image" Target="../media/image31.png"/><Relationship Id="rId10" Type="http://schemas.openxmlformats.org/officeDocument/2006/relationships/image" Target="../media/image32.png"/><Relationship Id="rId4" Type="http://schemas.openxmlformats.org/officeDocument/2006/relationships/image" Target="../media/image30.png"/><Relationship Id="rId9" Type="http://schemas.openxmlformats.org/officeDocument/2006/relationships/image" Target="../media/image27.png"/></Relationships>
</file>

<file path=ppt/slides/_rels/slide15.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27.png"/></Relationships>
</file>

<file path=ppt/slides/_rels/slide16.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27.png"/></Relationships>
</file>

<file path=ppt/slides/_rels/slide17.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27.png"/></Relationships>
</file>

<file path=ppt/slides/_rels/slide18.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image" Target="../media/image38.png"/></Relationships>
</file>

<file path=ppt/slides/_rels/slide19.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image" Target="../media/image39.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41.png"/><Relationship Id="rId3" Type="http://schemas.openxmlformats.org/officeDocument/2006/relationships/image" Target="../media/image40.png"/><Relationship Id="rId7" Type="http://schemas.openxmlformats.org/officeDocument/2006/relationships/image" Target="../media/image22.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21.png"/><Relationship Id="rId11" Type="http://schemas.openxmlformats.org/officeDocument/2006/relationships/image" Target="../media/image43.png"/><Relationship Id="rId5" Type="http://schemas.openxmlformats.org/officeDocument/2006/relationships/image" Target="../media/image20.png"/><Relationship Id="rId10" Type="http://schemas.openxmlformats.org/officeDocument/2006/relationships/image" Target="../media/image42.png"/><Relationship Id="rId4" Type="http://schemas.openxmlformats.org/officeDocument/2006/relationships/image" Target="../media/image19.png"/><Relationship Id="rId9" Type="http://schemas.openxmlformats.org/officeDocument/2006/relationships/image" Target="../media/image25.png"/></Relationships>
</file>

<file path=ppt/slides/_rels/slide21.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image" Target="../media/image27.png"/></Relationships>
</file>

<file path=ppt/slides/_rels/slide2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44.jpeg"/><Relationship Id="rId7" Type="http://schemas.openxmlformats.org/officeDocument/2006/relationships/image" Target="../media/image6.jpeg"/><Relationship Id="rId2" Type="http://schemas.openxmlformats.org/officeDocument/2006/relationships/notesSlide" Target="../notesSlides/notesSlide22.xml"/><Relationship Id="rId1" Type="http://schemas.openxmlformats.org/officeDocument/2006/relationships/slideLayout" Target="../slideLayouts/slideLayout13.xml"/><Relationship Id="rId6" Type="http://schemas.openxmlformats.org/officeDocument/2006/relationships/hyperlink" Target="http://www.govet.international/" TargetMode="External"/><Relationship Id="rId5" Type="http://schemas.openxmlformats.org/officeDocument/2006/relationships/hyperlink" Target="mailto:govet@govet.international" TargetMode="External"/><Relationship Id="rId4" Type="http://schemas.openxmlformats.org/officeDocument/2006/relationships/image" Target="../media/image4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hyperlink" Target="http://de.wikipedia.org/w/index.php?title=Bild:Coat_of_Arms_of_Germany.svg&amp;filetimestamp=20070404174803" TargetMode="External"/><Relationship Id="rId7"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3.png"/><Relationship Id="rId11" Type="http://schemas.openxmlformats.org/officeDocument/2006/relationships/image" Target="../media/image17.png"/><Relationship Id="rId5" Type="http://schemas.openxmlformats.org/officeDocument/2006/relationships/image" Target="../media/image12.png"/><Relationship Id="rId10" Type="http://schemas.microsoft.com/office/2007/relationships/hdphoto" Target="../media/hdphoto1.wdp"/><Relationship Id="rId4" Type="http://schemas.openxmlformats.org/officeDocument/2006/relationships/image" Target="../media/image11.png"/><Relationship Id="rId9" Type="http://schemas.openxmlformats.org/officeDocument/2006/relationships/image" Target="../media/image16.png"/></Relationships>
</file>

<file path=ppt/slides/_rels/slide6.xml.rels><?xml version="1.0" encoding="UTF-8" standalone="yes"?>
<Relationships xmlns="http://schemas.openxmlformats.org/package/2006/relationships"><Relationship Id="rId8" Type="http://schemas.openxmlformats.org/officeDocument/2006/relationships/image" Target="../media/image23.png"/><Relationship Id="rId13" Type="http://schemas.microsoft.com/office/2007/relationships/hdphoto" Target="../media/hdphoto1.wdp"/><Relationship Id="rId3" Type="http://schemas.openxmlformats.org/officeDocument/2006/relationships/image" Target="../media/image18.png"/><Relationship Id="rId7" Type="http://schemas.openxmlformats.org/officeDocument/2006/relationships/image" Target="../media/image22.png"/><Relationship Id="rId12" Type="http://schemas.openxmlformats.org/officeDocument/2006/relationships/image" Target="../media/image16.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21.png"/><Relationship Id="rId11" Type="http://schemas.openxmlformats.org/officeDocument/2006/relationships/image" Target="../media/image26.png"/><Relationship Id="rId5" Type="http://schemas.openxmlformats.org/officeDocument/2006/relationships/image" Target="../media/image20.png"/><Relationship Id="rId10" Type="http://schemas.openxmlformats.org/officeDocument/2006/relationships/image" Target="../media/image25.png"/><Relationship Id="rId4" Type="http://schemas.openxmlformats.org/officeDocument/2006/relationships/image" Target="../media/image19.png"/><Relationship Id="rId9" Type="http://schemas.openxmlformats.org/officeDocument/2006/relationships/image" Target="../media/image24.png"/></Relationships>
</file>

<file path=ppt/slides/_rels/slide7.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7.png"/></Relationships>
</file>

<file path=ppt/slides/_rels/slide8.xml.rels><?xml version="1.0" encoding="UTF-8" standalone="yes"?>
<Relationships xmlns="http://schemas.openxmlformats.org/package/2006/relationships"><Relationship Id="rId3" Type="http://schemas.openxmlformats.org/officeDocument/2006/relationships/hyperlink" Target="http://de.wikipedia.org/w/index.php?title=Bild:Coat_of_Arms_of_Germany.svg&amp;filetimestamp=20070404174803"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27.png"/><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8" Type="http://schemas.openxmlformats.org/officeDocument/2006/relationships/hyperlink" Target="http://de.wikipedia.org/w/index.php?title=Bild:Coat_of_Arms_of_Germany.svg&amp;filetimestamp=20070404174803" TargetMode="External"/><Relationship Id="rId3" Type="http://schemas.openxmlformats.org/officeDocument/2006/relationships/image" Target="../media/image28.jpeg"/><Relationship Id="rId7" Type="http://schemas.openxmlformats.org/officeDocument/2006/relationships/image" Target="../media/image31.png"/><Relationship Id="rId12" Type="http://schemas.openxmlformats.org/officeDocument/2006/relationships/image" Target="../media/image33.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30.png"/><Relationship Id="rId11" Type="http://schemas.openxmlformats.org/officeDocument/2006/relationships/image" Target="../media/image32.png"/><Relationship Id="rId5" Type="http://schemas.openxmlformats.org/officeDocument/2006/relationships/image" Target="../media/image9.png"/><Relationship Id="rId10" Type="http://schemas.openxmlformats.org/officeDocument/2006/relationships/image" Target="../media/image27.png"/><Relationship Id="rId4" Type="http://schemas.openxmlformats.org/officeDocument/2006/relationships/image" Target="../media/image29.png"/><Relationship Id="rId9"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958975"/>
            <a:ext cx="7772400" cy="1470025"/>
          </a:xfrm>
        </p:spPr>
        <p:txBody>
          <a:bodyPr/>
          <a:lstStyle/>
          <a:p>
            <a:pPr algn="ctr" rtl="0"/>
            <a:r>
              <a:rPr lang="es-ES" sz="4400" b="1" i="0" u="none" baseline="0" dirty="0">
                <a:latin typeface="+mj-lt"/>
              </a:rPr>
              <a:t>Formación profesional dual</a:t>
            </a:r>
            <a:r>
              <a:rPr lang="es-ES" sz="6000" b="1" dirty="0">
                <a:latin typeface="+mj-lt"/>
              </a:rPr>
              <a:t/>
            </a:r>
            <a:br>
              <a:rPr lang="es-ES" sz="6000" b="1" dirty="0">
                <a:latin typeface="+mj-lt"/>
              </a:rPr>
            </a:br>
            <a:r>
              <a:rPr lang="es-ES" sz="6000" b="1" i="0" u="none" baseline="0" dirty="0">
                <a:latin typeface="+mj-lt"/>
              </a:rPr>
              <a:t>Marco legislativo</a:t>
            </a:r>
            <a:r>
              <a:rPr lang="es-ES" sz="6000" dirty="0">
                <a:latin typeface="+mj-lt"/>
              </a:rPr>
              <a:t/>
            </a:r>
            <a:br>
              <a:rPr lang="es-ES" sz="6000" dirty="0">
                <a:latin typeface="+mj-lt"/>
              </a:rPr>
            </a:br>
            <a:endParaRPr lang="es-ES" sz="6000" b="1" noProof="0" dirty="0">
              <a:latin typeface="+mj-lt"/>
            </a:endParaRPr>
          </a:p>
        </p:txBody>
      </p:sp>
      <p:sp>
        <p:nvSpPr>
          <p:cNvPr id="6" name="Rechteck 3"/>
          <p:cNvSpPr/>
          <p:nvPr/>
        </p:nvSpPr>
        <p:spPr>
          <a:xfrm>
            <a:off x="3095835" y="4758243"/>
            <a:ext cx="2952328" cy="830997"/>
          </a:xfrm>
          <a:prstGeom prst="rect">
            <a:avLst/>
          </a:prstGeom>
        </p:spPr>
        <p:txBody>
          <a:bodyPr wrap="square">
            <a:spAutoFit/>
          </a:bodyPr>
          <a:lstStyle/>
          <a:p>
            <a:pPr algn="ctr" rtl="0"/>
            <a:r>
              <a:rPr lang="es-ES" sz="2400" b="1" i="0" u="none" baseline="0" dirty="0">
                <a:solidFill>
                  <a:srgbClr val="F79646">
                    <a:lumMod val="75000"/>
                  </a:srgbClr>
                </a:solidFill>
                <a:latin typeface="Arial Narrow" panose="020B0606020202030204" pitchFamily="34" charset="0"/>
              </a:rPr>
              <a:t>Formación profesional en Alemania</a:t>
            </a:r>
            <a:endParaRPr lang="es-ES" sz="2400" b="1" dirty="0">
              <a:solidFill>
                <a:srgbClr val="F79646">
                  <a:lumMod val="75000"/>
                </a:srgbClr>
              </a:solidFill>
              <a:latin typeface="Arial Narrow" panose="020B0606020202030204" pitchFamily="34"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65395" y="3171680"/>
            <a:ext cx="1213209" cy="1481456"/>
          </a:xfrm>
          <a:prstGeom prst="rect">
            <a:avLst/>
          </a:prstGeom>
        </p:spPr>
      </p:pic>
      <p:pic>
        <p:nvPicPr>
          <p:cNvPr id="9" name="Grafik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876496" y="5559962"/>
            <a:ext cx="2160000" cy="670776"/>
          </a:xfrm>
          <a:prstGeom prst="rect">
            <a:avLst/>
          </a:prstGeom>
        </p:spPr>
      </p:pic>
      <p:pic>
        <p:nvPicPr>
          <p:cNvPr id="10" name="Grafik 9"/>
          <p:cNvPicPr>
            <a:picLocks noChangeAspect="1"/>
          </p:cNvPicPr>
          <p:nvPr/>
        </p:nvPicPr>
        <p:blipFill rotWithShape="1">
          <a:blip r:embed="rId5" cstate="print">
            <a:extLst>
              <a:ext uri="{28A0092B-C50C-407E-A947-70E740481C1C}">
                <a14:useLocalDpi xmlns:a14="http://schemas.microsoft.com/office/drawing/2010/main" val="0"/>
              </a:ext>
            </a:extLst>
          </a:blip>
          <a:srcRect b="5309"/>
          <a:stretch/>
        </p:blipFill>
        <p:spPr>
          <a:xfrm>
            <a:off x="35496" y="5230278"/>
            <a:ext cx="1620000" cy="1557460"/>
          </a:xfrm>
          <a:prstGeom prst="rect">
            <a:avLst/>
          </a:prstGeom>
        </p:spPr>
      </p:pic>
    </p:spTree>
    <p:extLst>
      <p:ext uri="{BB962C8B-B14F-4D97-AF65-F5344CB8AC3E}">
        <p14:creationId xmlns:p14="http://schemas.microsoft.com/office/powerpoint/2010/main" val="9936099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319088" y="1484784"/>
            <a:ext cx="8458200"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900">
                <a:solidFill>
                  <a:schemeClr val="tx1"/>
                </a:solidFill>
                <a:latin typeface="Arial" charset="0"/>
                <a:cs typeface="Arial" charset="0"/>
              </a:defRPr>
            </a:lvl1pPr>
            <a:lvl2pPr marL="742950" indent="-285750" eaLnBrk="0" hangingPunct="0">
              <a:defRPr sz="900">
                <a:solidFill>
                  <a:schemeClr val="tx1"/>
                </a:solidFill>
                <a:latin typeface="Arial" charset="0"/>
                <a:cs typeface="Arial" charset="0"/>
              </a:defRPr>
            </a:lvl2pPr>
            <a:lvl3pPr marL="1143000" indent="-228600" eaLnBrk="0" hangingPunct="0">
              <a:defRPr sz="900">
                <a:solidFill>
                  <a:schemeClr val="tx1"/>
                </a:solidFill>
                <a:latin typeface="Arial" charset="0"/>
                <a:cs typeface="Arial" charset="0"/>
              </a:defRPr>
            </a:lvl3pPr>
            <a:lvl4pPr marL="1600200" indent="-228600" eaLnBrk="0" hangingPunct="0">
              <a:defRPr sz="900">
                <a:solidFill>
                  <a:schemeClr val="tx1"/>
                </a:solidFill>
                <a:latin typeface="Arial" charset="0"/>
                <a:cs typeface="Arial" charset="0"/>
              </a:defRPr>
            </a:lvl4pPr>
            <a:lvl5pPr marL="2057400" indent="-228600" eaLnBrk="0" hangingPunct="0">
              <a:defRPr sz="900">
                <a:solidFill>
                  <a:schemeClr val="tx1"/>
                </a:solidFill>
                <a:latin typeface="Arial" charset="0"/>
                <a:cs typeface="Arial" charset="0"/>
              </a:defRPr>
            </a:lvl5pPr>
            <a:lvl6pPr marL="2514600" indent="-228600" eaLnBrk="0" fontAlgn="base" hangingPunct="0">
              <a:spcBef>
                <a:spcPct val="0"/>
              </a:spcBef>
              <a:spcAft>
                <a:spcPct val="0"/>
              </a:spcAft>
              <a:defRPr sz="900">
                <a:solidFill>
                  <a:schemeClr val="tx1"/>
                </a:solidFill>
                <a:latin typeface="Arial" charset="0"/>
                <a:cs typeface="Arial" charset="0"/>
              </a:defRPr>
            </a:lvl6pPr>
            <a:lvl7pPr marL="2971800" indent="-228600" eaLnBrk="0" fontAlgn="base" hangingPunct="0">
              <a:spcBef>
                <a:spcPct val="0"/>
              </a:spcBef>
              <a:spcAft>
                <a:spcPct val="0"/>
              </a:spcAft>
              <a:defRPr sz="900">
                <a:solidFill>
                  <a:schemeClr val="tx1"/>
                </a:solidFill>
                <a:latin typeface="Arial" charset="0"/>
                <a:cs typeface="Arial" charset="0"/>
              </a:defRPr>
            </a:lvl7pPr>
            <a:lvl8pPr marL="3429000" indent="-228600" eaLnBrk="0" fontAlgn="base" hangingPunct="0">
              <a:spcBef>
                <a:spcPct val="0"/>
              </a:spcBef>
              <a:spcAft>
                <a:spcPct val="0"/>
              </a:spcAft>
              <a:defRPr sz="900">
                <a:solidFill>
                  <a:schemeClr val="tx1"/>
                </a:solidFill>
                <a:latin typeface="Arial" charset="0"/>
                <a:cs typeface="Arial" charset="0"/>
              </a:defRPr>
            </a:lvl8pPr>
            <a:lvl9pPr marL="3886200" indent="-228600" eaLnBrk="0" fontAlgn="base" hangingPunct="0">
              <a:spcBef>
                <a:spcPct val="0"/>
              </a:spcBef>
              <a:spcAft>
                <a:spcPct val="0"/>
              </a:spcAft>
              <a:defRPr sz="900">
                <a:solidFill>
                  <a:schemeClr val="tx1"/>
                </a:solidFill>
                <a:latin typeface="Arial" charset="0"/>
                <a:cs typeface="Arial" charset="0"/>
              </a:defRPr>
            </a:lvl9pPr>
          </a:lstStyle>
          <a:p>
            <a:pPr algn="ctr" rtl="0" eaLnBrk="1" hangingPunct="1"/>
            <a:endParaRPr lang="es-ES" altLang="de-DE" sz="2400" b="1" dirty="0">
              <a:solidFill>
                <a:schemeClr val="accent6">
                  <a:lumMod val="75000"/>
                </a:schemeClr>
              </a:solidFill>
            </a:endParaRPr>
          </a:p>
          <a:p>
            <a:pPr algn="ctr" rtl="0" eaLnBrk="1" hangingPunct="1"/>
            <a:endParaRPr lang="es-ES" altLang="de-DE" sz="2400" b="1" dirty="0" smtClean="0">
              <a:solidFill>
                <a:schemeClr val="accent6">
                  <a:lumMod val="75000"/>
                </a:schemeClr>
              </a:solidFill>
            </a:endParaRPr>
          </a:p>
          <a:p>
            <a:pPr algn="ctr" rtl="0" eaLnBrk="1" hangingPunct="1"/>
            <a:endParaRPr lang="es-ES" altLang="de-DE" sz="2400" b="1" dirty="0">
              <a:solidFill>
                <a:schemeClr val="accent6">
                  <a:lumMod val="75000"/>
                </a:schemeClr>
              </a:solidFill>
            </a:endParaRPr>
          </a:p>
          <a:p>
            <a:pPr algn="ctr" rtl="0" eaLnBrk="1" hangingPunct="1"/>
            <a:endParaRPr lang="es-ES" altLang="de-DE" sz="2400" b="1" dirty="0" smtClean="0">
              <a:solidFill>
                <a:schemeClr val="accent6">
                  <a:lumMod val="75000"/>
                </a:schemeClr>
              </a:solidFill>
            </a:endParaRPr>
          </a:p>
          <a:p>
            <a:pPr algn="ctr" rtl="0" eaLnBrk="1" hangingPunct="1"/>
            <a:endParaRPr lang="es-ES" altLang="de-DE" sz="2400" b="1" dirty="0">
              <a:solidFill>
                <a:schemeClr val="accent6">
                  <a:lumMod val="75000"/>
                </a:schemeClr>
              </a:solidFill>
            </a:endParaRPr>
          </a:p>
          <a:p>
            <a:pPr algn="ctr" rtl="0" eaLnBrk="1" hangingPunct="1"/>
            <a:endParaRPr lang="es-ES" altLang="de-DE" sz="2400" b="1" dirty="0" smtClean="0">
              <a:solidFill>
                <a:schemeClr val="accent6">
                  <a:lumMod val="75000"/>
                </a:schemeClr>
              </a:solidFill>
            </a:endParaRPr>
          </a:p>
          <a:p>
            <a:pPr algn="ctr" rtl="0" eaLnBrk="1" hangingPunct="1"/>
            <a:endParaRPr lang="es-ES" altLang="de-DE" sz="2400" b="1" dirty="0">
              <a:solidFill>
                <a:schemeClr val="accent6">
                  <a:lumMod val="75000"/>
                </a:schemeClr>
              </a:solidFill>
            </a:endParaRPr>
          </a:p>
          <a:p>
            <a:pPr algn="ctr" rtl="0" eaLnBrk="1" hangingPunct="1"/>
            <a:endParaRPr lang="es-ES" altLang="de-DE" sz="2400" b="1" dirty="0">
              <a:solidFill>
                <a:schemeClr val="accent6">
                  <a:lumMod val="75000"/>
                </a:schemeClr>
              </a:solidFill>
            </a:endParaRPr>
          </a:p>
          <a:p>
            <a:pPr algn="ctr" rtl="0" eaLnBrk="1" hangingPunct="1"/>
            <a:endParaRPr lang="es-ES" altLang="de-DE" sz="2400" b="1" dirty="0">
              <a:solidFill>
                <a:schemeClr val="accent6">
                  <a:lumMod val="75000"/>
                </a:schemeClr>
              </a:solidFill>
            </a:endParaRPr>
          </a:p>
        </p:txBody>
      </p:sp>
      <p:sp>
        <p:nvSpPr>
          <p:cNvPr id="2" name="Textfeld 1"/>
          <p:cNvSpPr txBox="1"/>
          <p:nvPr/>
        </p:nvSpPr>
        <p:spPr>
          <a:xfrm>
            <a:off x="-130905" y="1767740"/>
            <a:ext cx="8988300" cy="4229363"/>
          </a:xfrm>
          <a:prstGeom prst="rect">
            <a:avLst/>
          </a:prstGeom>
          <a:noFill/>
        </p:spPr>
        <p:txBody>
          <a:bodyPr wrap="square" rtlCol="0">
            <a:spAutoFit/>
          </a:bodyPr>
          <a:lstStyle/>
          <a:p>
            <a:pPr algn="l" rtl="0">
              <a:spcAft>
                <a:spcPts val="1200"/>
              </a:spcAft>
              <a:tabLst>
                <a:tab pos="357188" algn="l"/>
              </a:tabLst>
            </a:pPr>
            <a:r>
              <a:rPr lang="es-ES" sz="2800" b="0" i="0" u="none" baseline="0" dirty="0">
                <a:solidFill>
                  <a:schemeClr val="accent6">
                    <a:lumMod val="75000"/>
                  </a:schemeClr>
                </a:solidFill>
              </a:rPr>
              <a:t>	</a:t>
            </a:r>
            <a:r>
              <a:rPr lang="es-ES" sz="2250" b="1" i="0" u="none" baseline="0" dirty="0">
                <a:solidFill>
                  <a:schemeClr val="accent6">
                    <a:lumMod val="75000"/>
                  </a:schemeClr>
                </a:solidFill>
              </a:rPr>
              <a:t>Puntos clave de la </a:t>
            </a:r>
            <a:r>
              <a:rPr lang="es-ES" sz="2250" b="1" i="0" u="none" baseline="0" dirty="0" smtClean="0">
                <a:solidFill>
                  <a:schemeClr val="accent6">
                    <a:lumMod val="75000"/>
                  </a:schemeClr>
                </a:solidFill>
              </a:rPr>
              <a:t>normativa de </a:t>
            </a:r>
            <a:r>
              <a:rPr lang="es-ES" sz="2250" b="1" i="0" u="none" baseline="0" dirty="0">
                <a:solidFill>
                  <a:schemeClr val="accent6">
                    <a:lumMod val="75000"/>
                  </a:schemeClr>
                </a:solidFill>
              </a:rPr>
              <a:t>formación profesional</a:t>
            </a:r>
            <a:r>
              <a:rPr lang="es-ES" sz="2250" b="0" i="0" u="none" baseline="0" dirty="0">
                <a:solidFill>
                  <a:schemeClr val="accent6">
                    <a:lumMod val="75000"/>
                  </a:schemeClr>
                </a:solidFill>
              </a:rPr>
              <a:t> </a:t>
            </a:r>
          </a:p>
          <a:p>
            <a:pPr marL="700088" lvl="1" indent="-342900" algn="l" rtl="0">
              <a:lnSpc>
                <a:spcPts val="2880"/>
              </a:lnSpc>
              <a:spcBef>
                <a:spcPts val="1200"/>
              </a:spcBef>
              <a:spcAft>
                <a:spcPts val="1200"/>
              </a:spcAft>
              <a:buClr>
                <a:schemeClr val="accent6">
                  <a:lumMod val="75000"/>
                </a:schemeClr>
              </a:buClr>
              <a:buFont typeface="Wingdings 3" panose="05040102010807070707" pitchFamily="18" charset="2"/>
              <a:buChar char=""/>
            </a:pPr>
            <a:r>
              <a:rPr lang="es-ES" sz="2400" b="0" i="0" u="none" baseline="0" dirty="0">
                <a:solidFill>
                  <a:schemeClr val="tx1">
                    <a:lumMod val="75000"/>
                    <a:lumOff val="25000"/>
                  </a:schemeClr>
                </a:solidFill>
              </a:rPr>
              <a:t>Denominación de la profesión de formación</a:t>
            </a:r>
          </a:p>
          <a:p>
            <a:pPr marL="700088" lvl="1" indent="-342900" algn="l" rtl="0">
              <a:lnSpc>
                <a:spcPts val="2880"/>
              </a:lnSpc>
              <a:spcAft>
                <a:spcPts val="1200"/>
              </a:spcAft>
              <a:buClr>
                <a:schemeClr val="accent6">
                  <a:lumMod val="75000"/>
                </a:schemeClr>
              </a:buClr>
              <a:buFont typeface="Wingdings 3" panose="05040102010807070707" pitchFamily="18" charset="2"/>
              <a:buChar char=""/>
            </a:pPr>
            <a:r>
              <a:rPr lang="es-ES" sz="2400" b="0" i="0" u="none" baseline="0" dirty="0">
                <a:solidFill>
                  <a:schemeClr val="tx1">
                    <a:lumMod val="75000"/>
                    <a:lumOff val="25000"/>
                  </a:schemeClr>
                </a:solidFill>
              </a:rPr>
              <a:t>Duración de la formación profesional: de 2 a </a:t>
            </a:r>
            <a:r>
              <a:rPr lang="es-ES" sz="2400" b="0" i="0" u="none" baseline="0" dirty="0" smtClean="0">
                <a:solidFill>
                  <a:schemeClr val="tx1">
                    <a:lumMod val="75000"/>
                    <a:lumOff val="25000"/>
                  </a:schemeClr>
                </a:solidFill>
              </a:rPr>
              <a:t>3,5 </a:t>
            </a:r>
            <a:r>
              <a:rPr lang="es-ES" sz="2400" b="0" i="0" u="none" baseline="0" dirty="0">
                <a:solidFill>
                  <a:schemeClr val="tx1">
                    <a:lumMod val="75000"/>
                    <a:lumOff val="25000"/>
                  </a:schemeClr>
                </a:solidFill>
              </a:rPr>
              <a:t>años </a:t>
            </a:r>
          </a:p>
          <a:p>
            <a:pPr marL="700088" lvl="1" indent="-342900" algn="l" rtl="0">
              <a:lnSpc>
                <a:spcPts val="2600"/>
              </a:lnSpc>
              <a:spcAft>
                <a:spcPts val="1200"/>
              </a:spcAft>
              <a:buClr>
                <a:schemeClr val="accent6">
                  <a:lumMod val="75000"/>
                </a:schemeClr>
              </a:buClr>
              <a:buFont typeface="Wingdings 3" panose="05040102010807070707" pitchFamily="18" charset="2"/>
              <a:buChar char=""/>
            </a:pPr>
            <a:r>
              <a:rPr lang="es-ES" sz="2400" b="0" i="0" u="none" baseline="0" dirty="0">
                <a:solidFill>
                  <a:schemeClr val="tx1">
                    <a:lumMod val="75000"/>
                    <a:lumOff val="25000"/>
                  </a:schemeClr>
                </a:solidFill>
              </a:rPr>
              <a:t>Perfil profesional: las </a:t>
            </a:r>
            <a:r>
              <a:rPr lang="es-ES" sz="2400" b="0" i="0" u="none" baseline="0" dirty="0" smtClean="0">
                <a:solidFill>
                  <a:schemeClr val="tx1">
                    <a:lumMod val="75000"/>
                    <a:lumOff val="25000"/>
                  </a:schemeClr>
                </a:solidFill>
              </a:rPr>
              <a:t>competencias, conocimientos </a:t>
            </a:r>
            <a:r>
              <a:rPr lang="es-ES" sz="2400" b="0" i="0" u="none" baseline="0" dirty="0">
                <a:solidFill>
                  <a:schemeClr val="tx1">
                    <a:lumMod val="75000"/>
                    <a:lumOff val="25000"/>
                  </a:schemeClr>
                </a:solidFill>
              </a:rPr>
              <a:t>y habilidades </a:t>
            </a:r>
            <a:r>
              <a:rPr lang="es-ES" sz="2400" b="0" i="0" u="none" baseline="0" dirty="0" smtClean="0">
                <a:solidFill>
                  <a:schemeClr val="tx1">
                    <a:lumMod val="75000"/>
                    <a:lumOff val="25000"/>
                  </a:schemeClr>
                </a:solidFill>
              </a:rPr>
              <a:t>profesionales que </a:t>
            </a:r>
            <a:r>
              <a:rPr lang="es-ES" sz="2400" b="0" i="0" u="none" baseline="0" dirty="0">
                <a:solidFill>
                  <a:schemeClr val="tx1">
                    <a:lumMod val="75000"/>
                    <a:lumOff val="25000"/>
                  </a:schemeClr>
                </a:solidFill>
              </a:rPr>
              <a:t>se deben </a:t>
            </a:r>
            <a:r>
              <a:rPr lang="es-ES" sz="2400" dirty="0" smtClean="0">
                <a:solidFill>
                  <a:schemeClr val="tx1">
                    <a:lumMod val="75000"/>
                    <a:lumOff val="25000"/>
                  </a:schemeClr>
                </a:solidFill>
              </a:rPr>
              <a:t>enseñar</a:t>
            </a:r>
            <a:endParaRPr lang="es-ES" sz="2400" b="0" i="0" u="none" baseline="0" dirty="0">
              <a:solidFill>
                <a:schemeClr val="tx1">
                  <a:lumMod val="75000"/>
                  <a:lumOff val="25000"/>
                </a:schemeClr>
              </a:solidFill>
            </a:endParaRPr>
          </a:p>
          <a:p>
            <a:pPr marL="712788" indent="-355600" algn="l" rtl="0">
              <a:lnSpc>
                <a:spcPts val="2600"/>
              </a:lnSpc>
              <a:spcAft>
                <a:spcPts val="1200"/>
              </a:spcAft>
              <a:buClr>
                <a:schemeClr val="accent6">
                  <a:lumMod val="75000"/>
                </a:schemeClr>
              </a:buClr>
              <a:buFont typeface="Wingdings 3" panose="05040102010807070707" pitchFamily="18" charset="2"/>
              <a:buChar char=""/>
              <a:tabLst>
                <a:tab pos="712788" algn="l"/>
              </a:tabLst>
            </a:pPr>
            <a:r>
              <a:rPr lang="es-ES" sz="2400" b="1" i="0" u="none" baseline="0" dirty="0">
                <a:solidFill>
                  <a:schemeClr val="tx1">
                    <a:lumMod val="75000"/>
                    <a:lumOff val="25000"/>
                  </a:schemeClr>
                </a:solidFill>
              </a:rPr>
              <a:t>Marco formativo:</a:t>
            </a:r>
            <a:r>
              <a:rPr lang="es-ES" sz="2400" b="0" i="0" u="none" baseline="0" dirty="0">
                <a:solidFill>
                  <a:schemeClr val="tx1">
                    <a:lumMod val="75000"/>
                    <a:lumOff val="25000"/>
                  </a:schemeClr>
                </a:solidFill>
              </a:rPr>
              <a:t> Indicaciones para la estructuración objetiva y temporal de la </a:t>
            </a:r>
            <a:r>
              <a:rPr lang="es-ES" sz="2400" b="0" i="0" u="none" baseline="0" dirty="0" smtClean="0">
                <a:solidFill>
                  <a:schemeClr val="tx1">
                    <a:lumMod val="75000"/>
                    <a:lumOff val="25000"/>
                  </a:schemeClr>
                </a:solidFill>
              </a:rPr>
              <a:t>enseñanza de </a:t>
            </a:r>
            <a:r>
              <a:rPr lang="es-ES" sz="2400" b="0" i="0" u="none" baseline="0" dirty="0">
                <a:solidFill>
                  <a:schemeClr val="tx1">
                    <a:lumMod val="75000"/>
                    <a:lumOff val="25000"/>
                  </a:schemeClr>
                </a:solidFill>
              </a:rPr>
              <a:t>las </a:t>
            </a:r>
            <a:r>
              <a:rPr lang="es-ES" sz="2400" b="0" i="0" u="none" baseline="0" dirty="0" smtClean="0">
                <a:solidFill>
                  <a:schemeClr val="tx1">
                    <a:lumMod val="75000"/>
                    <a:lumOff val="25000"/>
                  </a:schemeClr>
                </a:solidFill>
              </a:rPr>
              <a:t>competencias, conocimientos </a:t>
            </a:r>
            <a:r>
              <a:rPr lang="es-ES" sz="2400" b="0" i="0" u="none" baseline="0" dirty="0">
                <a:solidFill>
                  <a:schemeClr val="tx1">
                    <a:lumMod val="75000"/>
                    <a:lumOff val="25000"/>
                  </a:schemeClr>
                </a:solidFill>
              </a:rPr>
              <a:t>y habilidades, memoria formativa</a:t>
            </a:r>
          </a:p>
          <a:p>
            <a:pPr marL="712788" indent="-355600" algn="l" rtl="0">
              <a:lnSpc>
                <a:spcPts val="2880"/>
              </a:lnSpc>
              <a:buClr>
                <a:schemeClr val="accent6">
                  <a:lumMod val="75000"/>
                </a:schemeClr>
              </a:buClr>
              <a:buFont typeface="Wingdings 3" panose="05040102010807070707" pitchFamily="18" charset="2"/>
              <a:buChar char=""/>
              <a:tabLst>
                <a:tab pos="712788" algn="l"/>
              </a:tabLst>
            </a:pPr>
            <a:r>
              <a:rPr lang="es-ES" sz="2400" b="0" i="0" u="none" baseline="0" dirty="0" smtClean="0">
                <a:solidFill>
                  <a:schemeClr val="tx1">
                    <a:lumMod val="75000"/>
                    <a:lumOff val="25000"/>
                  </a:schemeClr>
                </a:solidFill>
              </a:rPr>
              <a:t>Requisitos </a:t>
            </a:r>
            <a:r>
              <a:rPr lang="es-ES" sz="2400" b="0" i="0" u="none" baseline="0" dirty="0">
                <a:solidFill>
                  <a:schemeClr val="tx1">
                    <a:lumMod val="75000"/>
                    <a:lumOff val="25000"/>
                  </a:schemeClr>
                </a:solidFill>
              </a:rPr>
              <a:t>de </a:t>
            </a:r>
            <a:r>
              <a:rPr lang="es-ES" sz="2400" b="0" i="0" u="none" baseline="0" dirty="0" smtClean="0">
                <a:solidFill>
                  <a:schemeClr val="tx1">
                    <a:lumMod val="75000"/>
                    <a:lumOff val="25000"/>
                  </a:schemeClr>
                </a:solidFill>
              </a:rPr>
              <a:t>examen</a:t>
            </a:r>
            <a:endParaRPr lang="es-ES" sz="2400" b="0" i="0" u="none" baseline="0" dirty="0">
              <a:solidFill>
                <a:schemeClr val="tx1">
                  <a:lumMod val="75000"/>
                  <a:lumOff val="25000"/>
                </a:schemeClr>
              </a:solidFill>
            </a:endParaRPr>
          </a:p>
        </p:txBody>
      </p:sp>
      <p:pic>
        <p:nvPicPr>
          <p:cNvPr id="9" name="Picture 17" descr="96px-Coat_of_Arms_of_Germany">
            <a:hlinkClick r:id="rId3" tooltip="Coat of Arms of Germany.svg"/>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8273" y="634270"/>
            <a:ext cx="529674" cy="661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2"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1118" y="634270"/>
            <a:ext cx="500063"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feld 9"/>
          <p:cNvSpPr txBox="1"/>
          <p:nvPr/>
        </p:nvSpPr>
        <p:spPr>
          <a:xfrm>
            <a:off x="-7937" y="61768"/>
            <a:ext cx="5598208" cy="377026"/>
          </a:xfrm>
          <a:prstGeom prst="rect">
            <a:avLst/>
          </a:prstGeom>
          <a:noFill/>
        </p:spPr>
        <p:txBody>
          <a:bodyPr wrap="square" rtlCol="0">
            <a:spAutoFit/>
          </a:bodyPr>
          <a:lstStyle/>
          <a:p>
            <a:pPr algn="l" rtl="0"/>
            <a:r>
              <a:rPr lang="es-ES" sz="1850" b="1" i="0" u="none" baseline="0" dirty="0">
                <a:solidFill>
                  <a:schemeClr val="bg1"/>
                </a:solidFill>
              </a:rPr>
              <a:t>5. </a:t>
            </a:r>
            <a:r>
              <a:rPr lang="es-ES" sz="1850" b="1" i="0" u="none" baseline="0" dirty="0" smtClean="0">
                <a:solidFill>
                  <a:schemeClr val="bg1"/>
                </a:solidFill>
              </a:rPr>
              <a:t>Regulaciones </a:t>
            </a:r>
            <a:r>
              <a:rPr lang="es-ES" sz="1850" b="1" dirty="0" smtClean="0">
                <a:solidFill>
                  <a:schemeClr val="bg1"/>
                </a:solidFill>
              </a:rPr>
              <a:t>a nivel de la Federación</a:t>
            </a:r>
            <a:r>
              <a:rPr lang="es-ES" sz="1850" b="1" i="0" u="none" baseline="0" dirty="0" smtClean="0">
                <a:solidFill>
                  <a:schemeClr val="bg1"/>
                </a:solidFill>
              </a:rPr>
              <a:t>  </a:t>
            </a:r>
            <a:endParaRPr lang="es-ES" sz="1850" b="1" dirty="0">
              <a:solidFill>
                <a:schemeClr val="bg1"/>
              </a:solidFill>
            </a:endParaRPr>
          </a:p>
        </p:txBody>
      </p:sp>
    </p:spTree>
    <p:extLst>
      <p:ext uri="{BB962C8B-B14F-4D97-AF65-F5344CB8AC3E}">
        <p14:creationId xmlns:p14="http://schemas.microsoft.com/office/powerpoint/2010/main" val="26587701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319088" y="1484784"/>
            <a:ext cx="8458200"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900">
                <a:solidFill>
                  <a:schemeClr val="tx1"/>
                </a:solidFill>
                <a:latin typeface="Arial" charset="0"/>
                <a:cs typeface="Arial" charset="0"/>
              </a:defRPr>
            </a:lvl1pPr>
            <a:lvl2pPr marL="742950" indent="-285750" eaLnBrk="0" hangingPunct="0">
              <a:defRPr sz="900">
                <a:solidFill>
                  <a:schemeClr val="tx1"/>
                </a:solidFill>
                <a:latin typeface="Arial" charset="0"/>
                <a:cs typeface="Arial" charset="0"/>
              </a:defRPr>
            </a:lvl2pPr>
            <a:lvl3pPr marL="1143000" indent="-228600" eaLnBrk="0" hangingPunct="0">
              <a:defRPr sz="900">
                <a:solidFill>
                  <a:schemeClr val="tx1"/>
                </a:solidFill>
                <a:latin typeface="Arial" charset="0"/>
                <a:cs typeface="Arial" charset="0"/>
              </a:defRPr>
            </a:lvl3pPr>
            <a:lvl4pPr marL="1600200" indent="-228600" eaLnBrk="0" hangingPunct="0">
              <a:defRPr sz="900">
                <a:solidFill>
                  <a:schemeClr val="tx1"/>
                </a:solidFill>
                <a:latin typeface="Arial" charset="0"/>
                <a:cs typeface="Arial" charset="0"/>
              </a:defRPr>
            </a:lvl4pPr>
            <a:lvl5pPr marL="2057400" indent="-228600" eaLnBrk="0" hangingPunct="0">
              <a:defRPr sz="900">
                <a:solidFill>
                  <a:schemeClr val="tx1"/>
                </a:solidFill>
                <a:latin typeface="Arial" charset="0"/>
                <a:cs typeface="Arial" charset="0"/>
              </a:defRPr>
            </a:lvl5pPr>
            <a:lvl6pPr marL="2514600" indent="-228600" eaLnBrk="0" fontAlgn="base" hangingPunct="0">
              <a:spcBef>
                <a:spcPct val="0"/>
              </a:spcBef>
              <a:spcAft>
                <a:spcPct val="0"/>
              </a:spcAft>
              <a:defRPr sz="900">
                <a:solidFill>
                  <a:schemeClr val="tx1"/>
                </a:solidFill>
                <a:latin typeface="Arial" charset="0"/>
                <a:cs typeface="Arial" charset="0"/>
              </a:defRPr>
            </a:lvl6pPr>
            <a:lvl7pPr marL="2971800" indent="-228600" eaLnBrk="0" fontAlgn="base" hangingPunct="0">
              <a:spcBef>
                <a:spcPct val="0"/>
              </a:spcBef>
              <a:spcAft>
                <a:spcPct val="0"/>
              </a:spcAft>
              <a:defRPr sz="900">
                <a:solidFill>
                  <a:schemeClr val="tx1"/>
                </a:solidFill>
                <a:latin typeface="Arial" charset="0"/>
                <a:cs typeface="Arial" charset="0"/>
              </a:defRPr>
            </a:lvl7pPr>
            <a:lvl8pPr marL="3429000" indent="-228600" eaLnBrk="0" fontAlgn="base" hangingPunct="0">
              <a:spcBef>
                <a:spcPct val="0"/>
              </a:spcBef>
              <a:spcAft>
                <a:spcPct val="0"/>
              </a:spcAft>
              <a:defRPr sz="900">
                <a:solidFill>
                  <a:schemeClr val="tx1"/>
                </a:solidFill>
                <a:latin typeface="Arial" charset="0"/>
                <a:cs typeface="Arial" charset="0"/>
              </a:defRPr>
            </a:lvl8pPr>
            <a:lvl9pPr marL="3886200" indent="-228600" eaLnBrk="0" fontAlgn="base" hangingPunct="0">
              <a:spcBef>
                <a:spcPct val="0"/>
              </a:spcBef>
              <a:spcAft>
                <a:spcPct val="0"/>
              </a:spcAft>
              <a:defRPr sz="900">
                <a:solidFill>
                  <a:schemeClr val="tx1"/>
                </a:solidFill>
                <a:latin typeface="Arial" charset="0"/>
                <a:cs typeface="Arial" charset="0"/>
              </a:defRPr>
            </a:lvl9pPr>
          </a:lstStyle>
          <a:p>
            <a:pPr algn="ctr" rtl="0" eaLnBrk="1" hangingPunct="1"/>
            <a:endParaRPr lang="es-ES" altLang="de-DE" sz="2400" b="1" dirty="0">
              <a:solidFill>
                <a:schemeClr val="accent6">
                  <a:lumMod val="75000"/>
                </a:schemeClr>
              </a:solidFill>
            </a:endParaRPr>
          </a:p>
          <a:p>
            <a:pPr algn="ctr" rtl="0" eaLnBrk="1" hangingPunct="1"/>
            <a:endParaRPr lang="es-ES" altLang="de-DE" sz="2400" b="1" dirty="0" smtClean="0">
              <a:solidFill>
                <a:schemeClr val="accent6">
                  <a:lumMod val="75000"/>
                </a:schemeClr>
              </a:solidFill>
            </a:endParaRPr>
          </a:p>
          <a:p>
            <a:pPr algn="ctr" rtl="0" eaLnBrk="1" hangingPunct="1"/>
            <a:endParaRPr lang="es-ES" altLang="de-DE" sz="2400" b="1" dirty="0">
              <a:solidFill>
                <a:schemeClr val="accent6">
                  <a:lumMod val="75000"/>
                </a:schemeClr>
              </a:solidFill>
            </a:endParaRPr>
          </a:p>
          <a:p>
            <a:pPr algn="ctr" rtl="0" eaLnBrk="1" hangingPunct="1"/>
            <a:endParaRPr lang="es-ES" altLang="de-DE" sz="2400" b="1" dirty="0" smtClean="0">
              <a:solidFill>
                <a:schemeClr val="accent6">
                  <a:lumMod val="75000"/>
                </a:schemeClr>
              </a:solidFill>
            </a:endParaRPr>
          </a:p>
          <a:p>
            <a:pPr algn="ctr" rtl="0" eaLnBrk="1" hangingPunct="1"/>
            <a:endParaRPr lang="es-ES" altLang="de-DE" sz="2400" b="1" dirty="0">
              <a:solidFill>
                <a:schemeClr val="accent6">
                  <a:lumMod val="75000"/>
                </a:schemeClr>
              </a:solidFill>
            </a:endParaRPr>
          </a:p>
          <a:p>
            <a:pPr algn="ctr" rtl="0" eaLnBrk="1" hangingPunct="1"/>
            <a:endParaRPr lang="es-ES" altLang="de-DE" sz="2400" b="1" dirty="0" smtClean="0">
              <a:solidFill>
                <a:schemeClr val="accent6">
                  <a:lumMod val="75000"/>
                </a:schemeClr>
              </a:solidFill>
            </a:endParaRPr>
          </a:p>
          <a:p>
            <a:pPr algn="ctr" rtl="0" eaLnBrk="1" hangingPunct="1"/>
            <a:endParaRPr lang="es-ES" altLang="de-DE" sz="2400" b="1" dirty="0">
              <a:solidFill>
                <a:schemeClr val="accent6">
                  <a:lumMod val="75000"/>
                </a:schemeClr>
              </a:solidFill>
            </a:endParaRPr>
          </a:p>
          <a:p>
            <a:pPr algn="ctr" rtl="0" eaLnBrk="1" hangingPunct="1"/>
            <a:endParaRPr lang="es-ES" altLang="de-DE" sz="2400" b="1" dirty="0">
              <a:solidFill>
                <a:schemeClr val="accent6">
                  <a:lumMod val="75000"/>
                </a:schemeClr>
              </a:solidFill>
            </a:endParaRPr>
          </a:p>
          <a:p>
            <a:pPr algn="ctr" rtl="0" eaLnBrk="1" hangingPunct="1"/>
            <a:endParaRPr lang="es-ES" altLang="de-DE" sz="2400" b="1" dirty="0">
              <a:solidFill>
                <a:schemeClr val="accent6">
                  <a:lumMod val="75000"/>
                </a:schemeClr>
              </a:solidFill>
            </a:endParaRPr>
          </a:p>
        </p:txBody>
      </p:sp>
      <p:pic>
        <p:nvPicPr>
          <p:cNvPr id="9" name="Picture 17" descr="96px-Coat_of_Arms_of_Germany">
            <a:hlinkClick r:id="rId3" tooltip="Coat of Arms of Germany.svg"/>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5356" y="593738"/>
            <a:ext cx="558336" cy="697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38" name="Picture 2"/>
          <p:cNvPicPr>
            <a:picLocks noChangeAspect="1" noChangeArrowheads="1"/>
          </p:cNvPicPr>
          <p:nvPr/>
        </p:nvPicPr>
        <p:blipFill>
          <a:blip r:embed="rId5">
            <a:extLst>
              <a:ext uri="{BEBA8EAE-BF5A-486C-A8C5-ECC9F3942E4B}">
                <a14:imgProps xmlns:a14="http://schemas.microsoft.com/office/drawing/2010/main">
                  <a14:imgLayer r:embed="rId6">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299538" y="580458"/>
            <a:ext cx="500063"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feld 9"/>
          <p:cNvSpPr txBox="1"/>
          <p:nvPr/>
        </p:nvSpPr>
        <p:spPr>
          <a:xfrm>
            <a:off x="6287" y="61768"/>
            <a:ext cx="5598208" cy="377026"/>
          </a:xfrm>
          <a:prstGeom prst="rect">
            <a:avLst/>
          </a:prstGeom>
          <a:noFill/>
        </p:spPr>
        <p:txBody>
          <a:bodyPr wrap="square" rtlCol="0">
            <a:spAutoFit/>
          </a:bodyPr>
          <a:lstStyle/>
          <a:p>
            <a:pPr algn="l" rtl="0"/>
            <a:r>
              <a:rPr lang="es-ES" sz="1850" b="1" i="0" u="none" baseline="0" dirty="0">
                <a:solidFill>
                  <a:schemeClr val="bg1"/>
                </a:solidFill>
              </a:rPr>
              <a:t>5. </a:t>
            </a:r>
            <a:r>
              <a:rPr lang="es-ES" sz="1850" b="1" i="0" u="none" baseline="0" dirty="0" smtClean="0">
                <a:solidFill>
                  <a:schemeClr val="bg1"/>
                </a:solidFill>
              </a:rPr>
              <a:t>Regulaciones </a:t>
            </a:r>
            <a:r>
              <a:rPr lang="es-ES" sz="1850" b="1" dirty="0" smtClean="0">
                <a:solidFill>
                  <a:schemeClr val="bg1"/>
                </a:solidFill>
              </a:rPr>
              <a:t>a nivel de la Federación</a:t>
            </a:r>
            <a:endParaRPr lang="es-ES" sz="1850" b="1" dirty="0">
              <a:solidFill>
                <a:schemeClr val="bg1"/>
              </a:solidFill>
            </a:endParaRPr>
          </a:p>
        </p:txBody>
      </p:sp>
      <p:sp>
        <p:nvSpPr>
          <p:cNvPr id="12" name="Textfeld 11"/>
          <p:cNvSpPr txBox="1"/>
          <p:nvPr/>
        </p:nvSpPr>
        <p:spPr>
          <a:xfrm>
            <a:off x="100836" y="1410816"/>
            <a:ext cx="8988300" cy="5273238"/>
          </a:xfrm>
          <a:prstGeom prst="rect">
            <a:avLst/>
          </a:prstGeom>
          <a:noFill/>
        </p:spPr>
        <p:txBody>
          <a:bodyPr wrap="square" rtlCol="0">
            <a:spAutoFit/>
          </a:bodyPr>
          <a:lstStyle/>
          <a:p>
            <a:pPr algn="l" rtl="0">
              <a:lnSpc>
                <a:spcPts val="2800"/>
              </a:lnSpc>
              <a:tabLst>
                <a:tab pos="182563" algn="l"/>
              </a:tabLst>
            </a:pPr>
            <a:r>
              <a:rPr lang="es-ES" sz="2800" b="0" i="0" u="none" baseline="0" dirty="0">
                <a:solidFill>
                  <a:schemeClr val="accent6">
                    <a:lumMod val="75000"/>
                  </a:schemeClr>
                </a:solidFill>
              </a:rPr>
              <a:t> 	</a:t>
            </a:r>
            <a:r>
              <a:rPr lang="es-ES" sz="2800" b="1" i="0" u="none" baseline="0" dirty="0">
                <a:solidFill>
                  <a:schemeClr val="accent6">
                    <a:lumMod val="75000"/>
                  </a:schemeClr>
                </a:solidFill>
              </a:rPr>
              <a:t> </a:t>
            </a:r>
            <a:r>
              <a:rPr lang="es-ES" sz="2250" b="1" i="0" u="none" baseline="0" dirty="0" smtClean="0">
                <a:solidFill>
                  <a:schemeClr val="accent6">
                    <a:lumMod val="75000"/>
                  </a:schemeClr>
                </a:solidFill>
              </a:rPr>
              <a:t>Empresas formadoras</a:t>
            </a:r>
            <a:r>
              <a:rPr lang="es-ES" sz="2800" b="1" i="0" u="none" baseline="0" dirty="0" smtClean="0">
                <a:solidFill>
                  <a:schemeClr val="accent6">
                    <a:lumMod val="75000"/>
                  </a:schemeClr>
                </a:solidFill>
              </a:rPr>
              <a:t> </a:t>
            </a:r>
            <a:r>
              <a:rPr lang="es-ES" sz="2250" b="1" i="0" u="none" baseline="0" dirty="0" smtClean="0">
                <a:solidFill>
                  <a:schemeClr val="accent6">
                    <a:lumMod val="75000"/>
                  </a:schemeClr>
                </a:solidFill>
              </a:rPr>
              <a:t>y</a:t>
            </a:r>
            <a:r>
              <a:rPr lang="es-ES" sz="2250" b="1" i="0" u="none" dirty="0" smtClean="0">
                <a:solidFill>
                  <a:schemeClr val="accent6">
                    <a:lumMod val="75000"/>
                  </a:schemeClr>
                </a:solidFill>
              </a:rPr>
              <a:t> </a:t>
            </a:r>
            <a:r>
              <a:rPr lang="es-ES" sz="2250" b="1" i="0" u="none" baseline="0" dirty="0" smtClean="0">
                <a:solidFill>
                  <a:schemeClr val="accent6">
                    <a:lumMod val="75000"/>
                  </a:schemeClr>
                </a:solidFill>
              </a:rPr>
              <a:t>personal de instrucción</a:t>
            </a:r>
            <a:endParaRPr lang="es-ES" altLang="de-DE" sz="2250" b="1" dirty="0" smtClean="0">
              <a:solidFill>
                <a:schemeClr val="accent6">
                  <a:lumMod val="75000"/>
                </a:schemeClr>
              </a:solidFill>
            </a:endParaRPr>
          </a:p>
          <a:p>
            <a:pPr marL="700088" lvl="1" indent="-342900" algn="l" rtl="0">
              <a:lnSpc>
                <a:spcPts val="2600"/>
              </a:lnSpc>
              <a:spcBef>
                <a:spcPts val="1200"/>
              </a:spcBef>
              <a:buClr>
                <a:schemeClr val="accent6">
                  <a:lumMod val="75000"/>
                </a:schemeClr>
              </a:buClr>
              <a:buFont typeface="Wingdings 3" panose="05040102010807070707" pitchFamily="18" charset="2"/>
              <a:buChar char=""/>
              <a:tabLst>
                <a:tab pos="804863" algn="l"/>
              </a:tabLst>
            </a:pPr>
            <a:r>
              <a:rPr lang="es-ES" sz="2400" b="0" i="0" u="none" baseline="0" dirty="0" smtClean="0">
                <a:solidFill>
                  <a:schemeClr val="tx1">
                    <a:lumMod val="75000"/>
                    <a:lumOff val="25000"/>
                  </a:schemeClr>
                </a:solidFill>
              </a:rPr>
              <a:t>Las empresas formadoras </a:t>
            </a:r>
            <a:r>
              <a:rPr lang="es-ES" sz="2400" b="0" i="0" u="none" baseline="0" dirty="0">
                <a:solidFill>
                  <a:schemeClr val="tx1">
                    <a:lumMod val="75000"/>
                    <a:lumOff val="25000"/>
                  </a:schemeClr>
                </a:solidFill>
              </a:rPr>
              <a:t>deben disponer de:</a:t>
            </a:r>
            <a:r>
              <a:rPr lang="es-ES" sz="2400" dirty="0">
                <a:solidFill>
                  <a:schemeClr val="tx1">
                    <a:lumMod val="75000"/>
                    <a:lumOff val="25000"/>
                  </a:schemeClr>
                </a:solidFill>
              </a:rPr>
              <a:t/>
            </a:r>
            <a:br>
              <a:rPr lang="es-ES" sz="2400" dirty="0">
                <a:solidFill>
                  <a:schemeClr val="tx1">
                    <a:lumMod val="75000"/>
                    <a:lumOff val="25000"/>
                  </a:schemeClr>
                </a:solidFill>
              </a:rPr>
            </a:br>
            <a:r>
              <a:rPr lang="es-ES" sz="2400" b="0" i="0" u="none" baseline="0" dirty="0">
                <a:solidFill>
                  <a:schemeClr val="tx1">
                    <a:lumMod val="75000"/>
                    <a:lumOff val="25000"/>
                  </a:schemeClr>
                </a:solidFill>
              </a:rPr>
              <a:t>- equipamiento adecuado </a:t>
            </a:r>
            <a:r>
              <a:rPr lang="es-ES" sz="2400" b="0" i="0" u="none" baseline="0" dirty="0" smtClean="0">
                <a:solidFill>
                  <a:schemeClr val="tx1">
                    <a:lumMod val="75000"/>
                    <a:lumOff val="25000"/>
                  </a:schemeClr>
                </a:solidFill>
              </a:rPr>
              <a:t>(localidades,</a:t>
            </a:r>
            <a:r>
              <a:rPr lang="es-ES" sz="2400" b="0" i="0" u="none" dirty="0" smtClean="0">
                <a:solidFill>
                  <a:schemeClr val="tx1">
                    <a:lumMod val="75000"/>
                    <a:lumOff val="25000"/>
                  </a:schemeClr>
                </a:solidFill>
              </a:rPr>
              <a:t> </a:t>
            </a:r>
            <a:r>
              <a:rPr lang="es-ES" sz="2400" b="0" i="0" u="none" baseline="0" dirty="0" smtClean="0">
                <a:solidFill>
                  <a:schemeClr val="tx1">
                    <a:lumMod val="75000"/>
                    <a:lumOff val="25000"/>
                  </a:schemeClr>
                </a:solidFill>
              </a:rPr>
              <a:t>maquinaria</a:t>
            </a:r>
            <a:r>
              <a:rPr lang="es-ES" sz="2400" b="0" i="0" u="none" baseline="0" dirty="0">
                <a:solidFill>
                  <a:schemeClr val="tx1">
                    <a:lumMod val="75000"/>
                    <a:lumOff val="25000"/>
                  </a:schemeClr>
                </a:solidFill>
              </a:rPr>
              <a:t>, etc.)</a:t>
            </a:r>
            <a:r>
              <a:rPr lang="es-ES" sz="2400" dirty="0">
                <a:solidFill>
                  <a:schemeClr val="tx1">
                    <a:lumMod val="75000"/>
                    <a:lumOff val="25000"/>
                  </a:schemeClr>
                </a:solidFill>
              </a:rPr>
              <a:t/>
            </a:r>
            <a:br>
              <a:rPr lang="es-ES" sz="2400" dirty="0">
                <a:solidFill>
                  <a:schemeClr val="tx1">
                    <a:lumMod val="75000"/>
                    <a:lumOff val="25000"/>
                  </a:schemeClr>
                </a:solidFill>
              </a:rPr>
            </a:br>
            <a:r>
              <a:rPr lang="es-ES" sz="2400" b="0" i="0" u="none" baseline="0" dirty="0">
                <a:solidFill>
                  <a:schemeClr val="tx1">
                    <a:lumMod val="75000"/>
                    <a:lumOff val="25000"/>
                  </a:schemeClr>
                </a:solidFill>
              </a:rPr>
              <a:t>- ratio adecuada de alumnos, puestos </a:t>
            </a:r>
            <a:r>
              <a:rPr lang="es-ES" sz="2400" b="0" i="0" u="none" baseline="0" dirty="0" smtClean="0">
                <a:solidFill>
                  <a:schemeClr val="tx1">
                    <a:lumMod val="75000"/>
                    <a:lumOff val="25000"/>
                  </a:schemeClr>
                </a:solidFill>
              </a:rPr>
              <a:t>de</a:t>
            </a:r>
            <a:r>
              <a:rPr lang="es-ES" sz="2400" dirty="0">
                <a:solidFill>
                  <a:schemeClr val="tx1">
                    <a:lumMod val="75000"/>
                    <a:lumOff val="25000"/>
                  </a:schemeClr>
                </a:solidFill>
              </a:rPr>
              <a:t> </a:t>
            </a:r>
            <a:r>
              <a:rPr lang="es-ES" sz="2400" b="0" i="0" u="none" baseline="0" dirty="0" smtClean="0">
                <a:solidFill>
                  <a:schemeClr val="tx1">
                    <a:lumMod val="75000"/>
                    <a:lumOff val="25000"/>
                  </a:schemeClr>
                </a:solidFill>
              </a:rPr>
              <a:t>formación </a:t>
            </a:r>
            <a:r>
              <a:rPr lang="es-ES" sz="2400" b="0" i="0" u="none" baseline="0" dirty="0">
                <a:solidFill>
                  <a:schemeClr val="tx1">
                    <a:lumMod val="75000"/>
                    <a:lumOff val="25000"/>
                  </a:schemeClr>
                </a:solidFill>
              </a:rPr>
              <a:t>y </a:t>
            </a:r>
            <a:r>
              <a:rPr lang="es-ES" sz="2400" b="0" i="0" u="none" baseline="0" dirty="0" smtClean="0">
                <a:solidFill>
                  <a:schemeClr val="tx1">
                    <a:lumMod val="75000"/>
                    <a:lumOff val="25000"/>
                  </a:schemeClr>
                </a:solidFill>
              </a:rPr>
              <a:t>personal</a:t>
            </a:r>
            <a:r>
              <a:rPr lang="es-ES" sz="2400" b="0" i="0" u="none" dirty="0" smtClean="0">
                <a:solidFill>
                  <a:schemeClr val="tx1">
                    <a:lumMod val="75000"/>
                    <a:lumOff val="25000"/>
                  </a:schemeClr>
                </a:solidFill>
              </a:rPr>
              <a:t> 	 </a:t>
            </a:r>
            <a:r>
              <a:rPr lang="es-ES" sz="2400" b="0" i="0" u="none" baseline="0" dirty="0" smtClean="0">
                <a:solidFill>
                  <a:schemeClr val="tx1">
                    <a:lumMod val="75000"/>
                    <a:lumOff val="25000"/>
                  </a:schemeClr>
                </a:solidFill>
              </a:rPr>
              <a:t>cualificado </a:t>
            </a:r>
            <a:endParaRPr lang="es-ES" sz="2400" b="0" i="0" u="none" baseline="0" dirty="0">
              <a:solidFill>
                <a:schemeClr val="tx1">
                  <a:lumMod val="75000"/>
                  <a:lumOff val="25000"/>
                </a:schemeClr>
              </a:solidFill>
            </a:endParaRPr>
          </a:p>
          <a:p>
            <a:pPr marL="712788" lvl="1" indent="-355600" algn="l" rtl="0">
              <a:buClr>
                <a:schemeClr val="accent6">
                  <a:lumMod val="75000"/>
                </a:schemeClr>
              </a:buClr>
              <a:buFont typeface="Wingdings 3" panose="05040102010807070707" pitchFamily="18" charset="2"/>
              <a:buChar char=""/>
              <a:tabLst>
                <a:tab pos="895350" algn="l"/>
              </a:tabLst>
            </a:pPr>
            <a:r>
              <a:rPr lang="es-ES" sz="2400" b="0" i="0" u="none" baseline="0" dirty="0" smtClean="0">
                <a:solidFill>
                  <a:schemeClr val="tx1">
                    <a:lumMod val="75000"/>
                    <a:lumOff val="25000"/>
                  </a:schemeClr>
                </a:solidFill>
              </a:rPr>
              <a:t>Los instructores deben demostrar </a:t>
            </a:r>
            <a:r>
              <a:rPr lang="es-ES" sz="2400" b="0" i="0" u="none" baseline="0" dirty="0">
                <a:solidFill>
                  <a:schemeClr val="tx1">
                    <a:lumMod val="75000"/>
                    <a:lumOff val="25000"/>
                  </a:schemeClr>
                </a:solidFill>
              </a:rPr>
              <a:t>que </a:t>
            </a:r>
            <a:r>
              <a:rPr lang="es-ES" sz="2400" b="0" i="0" u="none" baseline="0" dirty="0" smtClean="0">
                <a:solidFill>
                  <a:schemeClr val="tx1">
                    <a:lumMod val="75000"/>
                    <a:lumOff val="25000"/>
                  </a:schemeClr>
                </a:solidFill>
              </a:rPr>
              <a:t>disponen </a:t>
            </a:r>
            <a:r>
              <a:rPr lang="es-ES" sz="2400" b="0" i="0" u="none" baseline="0" dirty="0">
                <a:solidFill>
                  <a:schemeClr val="tx1">
                    <a:lumMod val="75000"/>
                    <a:lumOff val="25000"/>
                  </a:schemeClr>
                </a:solidFill>
              </a:rPr>
              <a:t>de:</a:t>
            </a:r>
            <a:r>
              <a:rPr lang="es-ES" sz="2400" dirty="0">
                <a:solidFill>
                  <a:schemeClr val="tx1">
                    <a:lumMod val="75000"/>
                    <a:lumOff val="25000"/>
                  </a:schemeClr>
                </a:solidFill>
              </a:rPr>
              <a:t/>
            </a:r>
            <a:br>
              <a:rPr lang="es-ES" sz="2400" dirty="0">
                <a:solidFill>
                  <a:schemeClr val="tx1">
                    <a:lumMod val="75000"/>
                    <a:lumOff val="25000"/>
                  </a:schemeClr>
                </a:solidFill>
              </a:rPr>
            </a:br>
            <a:r>
              <a:rPr lang="es-ES" sz="2400" b="0" i="0" u="none" baseline="0" dirty="0">
                <a:solidFill>
                  <a:schemeClr val="tx1">
                    <a:lumMod val="75000"/>
                    <a:lumOff val="25000"/>
                  </a:schemeClr>
                </a:solidFill>
              </a:rPr>
              <a:t>- </a:t>
            </a:r>
            <a:r>
              <a:rPr lang="es-ES" sz="2400" b="0" i="0" u="none" baseline="0" dirty="0" smtClean="0">
                <a:solidFill>
                  <a:schemeClr val="tx1">
                    <a:lumMod val="75000"/>
                    <a:lumOff val="25000"/>
                  </a:schemeClr>
                </a:solidFill>
              </a:rPr>
              <a:t>idoneidad </a:t>
            </a:r>
            <a:r>
              <a:rPr lang="es-ES" sz="2400" b="0" i="0" u="none" baseline="0" dirty="0">
                <a:solidFill>
                  <a:schemeClr val="tx1">
                    <a:lumMod val="75000"/>
                    <a:lumOff val="25000"/>
                  </a:schemeClr>
                </a:solidFill>
              </a:rPr>
              <a:t>personal </a:t>
            </a:r>
            <a:r>
              <a:rPr lang="es-ES" sz="2400" b="0" i="0" u="none" baseline="0" dirty="0" smtClean="0">
                <a:solidFill>
                  <a:schemeClr val="tx1">
                    <a:lumMod val="75000"/>
                    <a:lumOff val="25000"/>
                  </a:schemeClr>
                </a:solidFill>
              </a:rPr>
              <a:t>y</a:t>
            </a:r>
            <a:r>
              <a:rPr lang="es-ES" sz="2400" b="0" i="0" u="none" dirty="0" smtClean="0">
                <a:solidFill>
                  <a:schemeClr val="tx1">
                    <a:lumMod val="75000"/>
                    <a:lumOff val="25000"/>
                  </a:schemeClr>
                </a:solidFill>
              </a:rPr>
              <a:t> competencia técnica</a:t>
            </a:r>
            <a:r>
              <a:rPr lang="es-ES" sz="2400" b="0" i="0" u="none" baseline="0" dirty="0" smtClean="0">
                <a:solidFill>
                  <a:schemeClr val="tx1">
                    <a:lumMod val="75000"/>
                    <a:lumOff val="25000"/>
                  </a:schemeClr>
                </a:solidFill>
              </a:rPr>
              <a:t> </a:t>
            </a:r>
            <a:r>
              <a:rPr lang="es-ES" sz="2400" dirty="0">
                <a:solidFill>
                  <a:schemeClr val="tx1">
                    <a:lumMod val="75000"/>
                    <a:lumOff val="25000"/>
                  </a:schemeClr>
                </a:solidFill>
              </a:rPr>
              <a:t/>
            </a:r>
            <a:br>
              <a:rPr lang="es-ES" sz="2400" dirty="0">
                <a:solidFill>
                  <a:schemeClr val="tx1">
                    <a:lumMod val="75000"/>
                    <a:lumOff val="25000"/>
                  </a:schemeClr>
                </a:solidFill>
              </a:rPr>
            </a:br>
            <a:r>
              <a:rPr lang="es-ES" sz="2400" b="0" i="0" u="none" baseline="0" dirty="0">
                <a:solidFill>
                  <a:schemeClr val="tx1">
                    <a:lumMod val="75000"/>
                    <a:lumOff val="25000"/>
                  </a:schemeClr>
                </a:solidFill>
              </a:rPr>
              <a:t>-	las correspondientes </a:t>
            </a:r>
            <a:r>
              <a:rPr lang="es-ES" sz="2400" b="0" i="0" u="none" baseline="0" dirty="0" smtClean="0">
                <a:solidFill>
                  <a:schemeClr val="tx1">
                    <a:lumMod val="75000"/>
                    <a:lumOff val="25000"/>
                  </a:schemeClr>
                </a:solidFill>
              </a:rPr>
              <a:t>competencias, </a:t>
            </a:r>
            <a:r>
              <a:rPr lang="es-ES" sz="2400" b="0" i="0" u="none" baseline="0" dirty="0">
                <a:solidFill>
                  <a:schemeClr val="tx1">
                    <a:lumMod val="75000"/>
                    <a:lumOff val="25000"/>
                  </a:schemeClr>
                </a:solidFill>
              </a:rPr>
              <a:t>conocimientos </a:t>
            </a:r>
            <a:r>
              <a:rPr lang="es-ES" sz="2400" b="0" i="0" u="none" baseline="0" dirty="0" smtClean="0">
                <a:solidFill>
                  <a:schemeClr val="tx1">
                    <a:lumMod val="75000"/>
                    <a:lumOff val="25000"/>
                  </a:schemeClr>
                </a:solidFill>
              </a:rPr>
              <a:t>y</a:t>
            </a:r>
          </a:p>
          <a:p>
            <a:pPr marL="357188" lvl="1" algn="l" rtl="0">
              <a:buClr>
                <a:schemeClr val="accent6">
                  <a:lumMod val="75000"/>
                </a:schemeClr>
              </a:buClr>
              <a:tabLst>
                <a:tab pos="895350" algn="l"/>
              </a:tabLst>
            </a:pPr>
            <a:r>
              <a:rPr lang="es-ES" sz="2400" dirty="0" smtClean="0">
                <a:solidFill>
                  <a:schemeClr val="tx1">
                    <a:lumMod val="75000"/>
                    <a:lumOff val="25000"/>
                  </a:schemeClr>
                </a:solidFill>
              </a:rPr>
              <a:t>   </a:t>
            </a:r>
            <a:r>
              <a:rPr lang="es-ES" sz="2400" b="0" i="0" u="none" baseline="0" dirty="0" smtClean="0">
                <a:solidFill>
                  <a:schemeClr val="tx1">
                    <a:lumMod val="75000"/>
                    <a:lumOff val="25000"/>
                  </a:schemeClr>
                </a:solidFill>
              </a:rPr>
              <a:t>     habilidades profesionales </a:t>
            </a:r>
            <a:r>
              <a:rPr lang="es-ES" sz="2400" b="0" i="0" u="none" baseline="0" dirty="0">
                <a:solidFill>
                  <a:schemeClr val="tx1">
                    <a:lumMod val="75000"/>
                    <a:lumOff val="25000"/>
                  </a:schemeClr>
                </a:solidFill>
              </a:rPr>
              <a:t>y </a:t>
            </a:r>
            <a:r>
              <a:rPr lang="es-ES" sz="2400" b="0" i="0" u="none" baseline="0" dirty="0" smtClean="0">
                <a:solidFill>
                  <a:schemeClr val="tx1">
                    <a:lumMod val="75000"/>
                    <a:lumOff val="25000"/>
                  </a:schemeClr>
                </a:solidFill>
              </a:rPr>
              <a:t>pedagógicas según</a:t>
            </a:r>
            <a:r>
              <a:rPr lang="es-ES" sz="2400" b="0" i="0" u="none" dirty="0" smtClean="0">
                <a:solidFill>
                  <a:schemeClr val="tx1">
                    <a:lumMod val="75000"/>
                    <a:lumOff val="25000"/>
                  </a:schemeClr>
                </a:solidFill>
              </a:rPr>
              <a:t> el reglamento  	AEVO </a:t>
            </a:r>
            <a:endParaRPr lang="es-ES" sz="2400" b="0" i="0" u="none" baseline="0" dirty="0">
              <a:solidFill>
                <a:schemeClr val="tx1">
                  <a:lumMod val="75000"/>
                  <a:lumOff val="25000"/>
                </a:schemeClr>
              </a:solidFill>
            </a:endParaRPr>
          </a:p>
          <a:p>
            <a:pPr marL="700088" lvl="1" indent="-342900" algn="l" rtl="0">
              <a:lnSpc>
                <a:spcPts val="2600"/>
              </a:lnSpc>
              <a:spcAft>
                <a:spcPts val="1200"/>
              </a:spcAft>
              <a:buClr>
                <a:schemeClr val="accent6">
                  <a:lumMod val="75000"/>
                </a:schemeClr>
              </a:buClr>
              <a:buFont typeface="Wingdings 3" panose="05040102010807070707" pitchFamily="18" charset="2"/>
              <a:buChar char=""/>
            </a:pPr>
            <a:r>
              <a:rPr lang="es-ES" sz="2400" b="0" i="0" u="none" baseline="0" dirty="0">
                <a:solidFill>
                  <a:schemeClr val="tx1">
                    <a:lumMod val="75000"/>
                    <a:lumOff val="25000"/>
                  </a:schemeClr>
                </a:solidFill>
              </a:rPr>
              <a:t>Supervisión de la cualificación </a:t>
            </a:r>
            <a:r>
              <a:rPr lang="es-ES" sz="2400" b="0" i="0" u="none" baseline="0" dirty="0" smtClean="0">
                <a:solidFill>
                  <a:schemeClr val="tx1">
                    <a:lumMod val="75000"/>
                    <a:lumOff val="25000"/>
                  </a:schemeClr>
                </a:solidFill>
              </a:rPr>
              <a:t>de </a:t>
            </a:r>
            <a:r>
              <a:rPr lang="es-ES" sz="2400" b="0" i="0" u="none" baseline="0" dirty="0">
                <a:solidFill>
                  <a:schemeClr val="tx1">
                    <a:lumMod val="75000"/>
                    <a:lumOff val="25000"/>
                  </a:schemeClr>
                </a:solidFill>
              </a:rPr>
              <a:t>la empresa y </a:t>
            </a:r>
            <a:r>
              <a:rPr lang="es-ES" sz="2400" b="0" i="0" u="none" baseline="0" dirty="0" smtClean="0">
                <a:solidFill>
                  <a:schemeClr val="tx1">
                    <a:lumMod val="75000"/>
                    <a:lumOff val="25000"/>
                  </a:schemeClr>
                </a:solidFill>
              </a:rPr>
              <a:t>de los instructores por </a:t>
            </a:r>
            <a:r>
              <a:rPr lang="es-ES" sz="2400" b="0" i="0" u="none" baseline="0" dirty="0">
                <a:solidFill>
                  <a:schemeClr val="tx1">
                    <a:lumMod val="75000"/>
                    <a:lumOff val="25000"/>
                  </a:schemeClr>
                </a:solidFill>
              </a:rPr>
              <a:t>la cámara competente (Cámaras de </a:t>
            </a:r>
            <a:r>
              <a:rPr lang="es-ES" sz="2400" b="0" i="0" u="none" baseline="0" dirty="0" smtClean="0">
                <a:solidFill>
                  <a:schemeClr val="tx1">
                    <a:lumMod val="75000"/>
                    <a:lumOff val="25000"/>
                  </a:schemeClr>
                </a:solidFill>
              </a:rPr>
              <a:t>Artes y Oficios/Industria y comercio</a:t>
            </a:r>
            <a:r>
              <a:rPr lang="es-ES" sz="2400" b="0" i="0" u="none" baseline="0" dirty="0">
                <a:solidFill>
                  <a:schemeClr val="tx1">
                    <a:lumMod val="75000"/>
                    <a:lumOff val="25000"/>
                  </a:schemeClr>
                </a:solidFill>
              </a:rPr>
              <a:t>, entre otras)</a:t>
            </a:r>
          </a:p>
          <a:p>
            <a:pPr marL="700088" lvl="1" indent="-342900" algn="l" rtl="0">
              <a:lnSpc>
                <a:spcPts val="2600"/>
              </a:lnSpc>
              <a:spcAft>
                <a:spcPts val="600"/>
              </a:spcAft>
              <a:buClr>
                <a:schemeClr val="accent6">
                  <a:lumMod val="75000"/>
                </a:schemeClr>
              </a:buClr>
              <a:buFont typeface="Wingdings 3" panose="05040102010807070707" pitchFamily="18" charset="2"/>
              <a:buChar char=""/>
            </a:pPr>
            <a:r>
              <a:rPr lang="es-ES" sz="2400" b="0" i="0" u="none" baseline="0" dirty="0">
                <a:solidFill>
                  <a:schemeClr val="tx1">
                    <a:lumMod val="75000"/>
                    <a:lumOff val="25000"/>
                  </a:schemeClr>
                </a:solidFill>
              </a:rPr>
              <a:t>Sanciones en caso de infracciones </a:t>
            </a:r>
          </a:p>
        </p:txBody>
      </p:sp>
    </p:spTree>
    <p:extLst>
      <p:ext uri="{BB962C8B-B14F-4D97-AF65-F5344CB8AC3E}">
        <p14:creationId xmlns:p14="http://schemas.microsoft.com/office/powerpoint/2010/main" val="33173257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319088" y="1484784"/>
            <a:ext cx="8458200"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900">
                <a:solidFill>
                  <a:schemeClr val="tx1"/>
                </a:solidFill>
                <a:latin typeface="Arial" charset="0"/>
                <a:cs typeface="Arial" charset="0"/>
              </a:defRPr>
            </a:lvl1pPr>
            <a:lvl2pPr marL="742950" indent="-285750" eaLnBrk="0" hangingPunct="0">
              <a:defRPr sz="900">
                <a:solidFill>
                  <a:schemeClr val="tx1"/>
                </a:solidFill>
                <a:latin typeface="Arial" charset="0"/>
                <a:cs typeface="Arial" charset="0"/>
              </a:defRPr>
            </a:lvl2pPr>
            <a:lvl3pPr marL="1143000" indent="-228600" eaLnBrk="0" hangingPunct="0">
              <a:defRPr sz="900">
                <a:solidFill>
                  <a:schemeClr val="tx1"/>
                </a:solidFill>
                <a:latin typeface="Arial" charset="0"/>
                <a:cs typeface="Arial" charset="0"/>
              </a:defRPr>
            </a:lvl3pPr>
            <a:lvl4pPr marL="1600200" indent="-228600" eaLnBrk="0" hangingPunct="0">
              <a:defRPr sz="900">
                <a:solidFill>
                  <a:schemeClr val="tx1"/>
                </a:solidFill>
                <a:latin typeface="Arial" charset="0"/>
                <a:cs typeface="Arial" charset="0"/>
              </a:defRPr>
            </a:lvl4pPr>
            <a:lvl5pPr marL="2057400" indent="-228600" eaLnBrk="0" hangingPunct="0">
              <a:defRPr sz="900">
                <a:solidFill>
                  <a:schemeClr val="tx1"/>
                </a:solidFill>
                <a:latin typeface="Arial" charset="0"/>
                <a:cs typeface="Arial" charset="0"/>
              </a:defRPr>
            </a:lvl5pPr>
            <a:lvl6pPr marL="2514600" indent="-228600" eaLnBrk="0" fontAlgn="base" hangingPunct="0">
              <a:spcBef>
                <a:spcPct val="0"/>
              </a:spcBef>
              <a:spcAft>
                <a:spcPct val="0"/>
              </a:spcAft>
              <a:defRPr sz="900">
                <a:solidFill>
                  <a:schemeClr val="tx1"/>
                </a:solidFill>
                <a:latin typeface="Arial" charset="0"/>
                <a:cs typeface="Arial" charset="0"/>
              </a:defRPr>
            </a:lvl6pPr>
            <a:lvl7pPr marL="2971800" indent="-228600" eaLnBrk="0" fontAlgn="base" hangingPunct="0">
              <a:spcBef>
                <a:spcPct val="0"/>
              </a:spcBef>
              <a:spcAft>
                <a:spcPct val="0"/>
              </a:spcAft>
              <a:defRPr sz="900">
                <a:solidFill>
                  <a:schemeClr val="tx1"/>
                </a:solidFill>
                <a:latin typeface="Arial" charset="0"/>
                <a:cs typeface="Arial" charset="0"/>
              </a:defRPr>
            </a:lvl7pPr>
            <a:lvl8pPr marL="3429000" indent="-228600" eaLnBrk="0" fontAlgn="base" hangingPunct="0">
              <a:spcBef>
                <a:spcPct val="0"/>
              </a:spcBef>
              <a:spcAft>
                <a:spcPct val="0"/>
              </a:spcAft>
              <a:defRPr sz="900">
                <a:solidFill>
                  <a:schemeClr val="tx1"/>
                </a:solidFill>
                <a:latin typeface="Arial" charset="0"/>
                <a:cs typeface="Arial" charset="0"/>
              </a:defRPr>
            </a:lvl8pPr>
            <a:lvl9pPr marL="3886200" indent="-228600" eaLnBrk="0" fontAlgn="base" hangingPunct="0">
              <a:spcBef>
                <a:spcPct val="0"/>
              </a:spcBef>
              <a:spcAft>
                <a:spcPct val="0"/>
              </a:spcAft>
              <a:defRPr sz="900">
                <a:solidFill>
                  <a:schemeClr val="tx1"/>
                </a:solidFill>
                <a:latin typeface="Arial" charset="0"/>
                <a:cs typeface="Arial" charset="0"/>
              </a:defRPr>
            </a:lvl9pPr>
          </a:lstStyle>
          <a:p>
            <a:pPr algn="ctr" rtl="0" eaLnBrk="1" hangingPunct="1"/>
            <a:endParaRPr lang="es-ES" altLang="de-DE" sz="2400" b="1" dirty="0">
              <a:solidFill>
                <a:schemeClr val="accent6">
                  <a:lumMod val="75000"/>
                </a:schemeClr>
              </a:solidFill>
            </a:endParaRPr>
          </a:p>
          <a:p>
            <a:pPr algn="ctr" rtl="0" eaLnBrk="1" hangingPunct="1"/>
            <a:endParaRPr lang="es-ES" altLang="de-DE" sz="2400" b="1" dirty="0" smtClean="0">
              <a:solidFill>
                <a:schemeClr val="accent6">
                  <a:lumMod val="75000"/>
                </a:schemeClr>
              </a:solidFill>
            </a:endParaRPr>
          </a:p>
          <a:p>
            <a:pPr algn="ctr" rtl="0" eaLnBrk="1" hangingPunct="1"/>
            <a:endParaRPr lang="es-ES" altLang="de-DE" sz="2400" b="1" dirty="0">
              <a:solidFill>
                <a:schemeClr val="accent6">
                  <a:lumMod val="75000"/>
                </a:schemeClr>
              </a:solidFill>
            </a:endParaRPr>
          </a:p>
          <a:p>
            <a:pPr algn="ctr" rtl="0" eaLnBrk="1" hangingPunct="1"/>
            <a:endParaRPr lang="es-ES" altLang="de-DE" sz="2400" b="1" dirty="0" smtClean="0">
              <a:solidFill>
                <a:schemeClr val="accent6">
                  <a:lumMod val="75000"/>
                </a:schemeClr>
              </a:solidFill>
            </a:endParaRPr>
          </a:p>
          <a:p>
            <a:pPr algn="ctr" rtl="0" eaLnBrk="1" hangingPunct="1"/>
            <a:endParaRPr lang="es-ES" altLang="de-DE" sz="2400" b="1" dirty="0">
              <a:solidFill>
                <a:schemeClr val="accent6">
                  <a:lumMod val="75000"/>
                </a:schemeClr>
              </a:solidFill>
            </a:endParaRPr>
          </a:p>
          <a:p>
            <a:pPr algn="ctr" rtl="0" eaLnBrk="1" hangingPunct="1"/>
            <a:endParaRPr lang="es-ES" altLang="de-DE" sz="2400" b="1" dirty="0" smtClean="0">
              <a:solidFill>
                <a:schemeClr val="accent6">
                  <a:lumMod val="75000"/>
                </a:schemeClr>
              </a:solidFill>
            </a:endParaRPr>
          </a:p>
          <a:p>
            <a:pPr algn="ctr" rtl="0" eaLnBrk="1" hangingPunct="1"/>
            <a:endParaRPr lang="es-ES" altLang="de-DE" sz="2400" b="1" dirty="0">
              <a:solidFill>
                <a:schemeClr val="accent6">
                  <a:lumMod val="75000"/>
                </a:schemeClr>
              </a:solidFill>
            </a:endParaRPr>
          </a:p>
          <a:p>
            <a:pPr algn="ctr" rtl="0" eaLnBrk="1" hangingPunct="1"/>
            <a:endParaRPr lang="es-ES" altLang="de-DE" sz="2400" b="1" dirty="0">
              <a:solidFill>
                <a:schemeClr val="accent6">
                  <a:lumMod val="75000"/>
                </a:schemeClr>
              </a:solidFill>
            </a:endParaRPr>
          </a:p>
          <a:p>
            <a:pPr algn="ctr" rtl="0" eaLnBrk="1" hangingPunct="1"/>
            <a:endParaRPr lang="es-ES" altLang="de-DE" sz="2400" b="1" dirty="0">
              <a:solidFill>
                <a:schemeClr val="accent6">
                  <a:lumMod val="75000"/>
                </a:schemeClr>
              </a:solidFill>
            </a:endParaRPr>
          </a:p>
        </p:txBody>
      </p:sp>
      <p:sp>
        <p:nvSpPr>
          <p:cNvPr id="2" name="Textfeld 1"/>
          <p:cNvSpPr txBox="1"/>
          <p:nvPr/>
        </p:nvSpPr>
        <p:spPr>
          <a:xfrm>
            <a:off x="-182871" y="1275624"/>
            <a:ext cx="8988300" cy="4909036"/>
          </a:xfrm>
          <a:prstGeom prst="rect">
            <a:avLst/>
          </a:prstGeom>
          <a:noFill/>
        </p:spPr>
        <p:txBody>
          <a:bodyPr wrap="square" rtlCol="0">
            <a:spAutoFit/>
          </a:bodyPr>
          <a:lstStyle/>
          <a:p>
            <a:pPr algn="l" rtl="0">
              <a:spcAft>
                <a:spcPts val="600"/>
              </a:spcAft>
              <a:tabLst>
                <a:tab pos="357188" algn="l"/>
                <a:tab pos="712788" algn="l"/>
              </a:tabLst>
            </a:pPr>
            <a:r>
              <a:rPr lang="es-ES" sz="2800" b="0" i="0" u="none" baseline="0" dirty="0">
                <a:solidFill>
                  <a:schemeClr val="accent6">
                    <a:lumMod val="75000"/>
                  </a:schemeClr>
                </a:solidFill>
              </a:rPr>
              <a:t> 	</a:t>
            </a:r>
            <a:r>
              <a:rPr lang="es-ES" sz="2250" b="1" i="0" u="none" baseline="0" dirty="0">
                <a:solidFill>
                  <a:schemeClr val="accent6">
                    <a:lumMod val="75000"/>
                  </a:schemeClr>
                </a:solidFill>
              </a:rPr>
              <a:t>Contrato de formación profesional </a:t>
            </a:r>
            <a:r>
              <a:rPr lang="es-ES" sz="2250" b="1" i="0" u="none" baseline="0" dirty="0" smtClean="0">
                <a:solidFill>
                  <a:schemeClr val="accent6">
                    <a:lumMod val="75000"/>
                  </a:schemeClr>
                </a:solidFill>
              </a:rPr>
              <a:t> </a:t>
            </a:r>
            <a:r>
              <a:rPr lang="es-ES" sz="2800" b="1" dirty="0">
                <a:solidFill>
                  <a:schemeClr val="accent6">
                    <a:lumMod val="75000"/>
                  </a:schemeClr>
                </a:solidFill>
              </a:rPr>
              <a:t>	</a:t>
            </a:r>
            <a:r>
              <a:rPr lang="es-ES" sz="2250" b="1" i="0" u="none" baseline="0" dirty="0" smtClean="0">
                <a:solidFill>
                  <a:schemeClr val="accent6">
                    <a:lumMod val="75000"/>
                  </a:schemeClr>
                </a:solidFill>
              </a:rPr>
              <a:t>(</a:t>
            </a:r>
            <a:r>
              <a:rPr lang="es-ES" sz="2250" b="1" i="0" u="none" baseline="0" dirty="0">
                <a:solidFill>
                  <a:schemeClr val="accent6">
                    <a:lumMod val="75000"/>
                  </a:schemeClr>
                </a:solidFill>
              </a:rPr>
              <a:t>Empresa - </a:t>
            </a:r>
            <a:r>
              <a:rPr lang="es-ES" sz="2250" b="1" i="0" u="none" baseline="0" dirty="0" smtClean="0">
                <a:solidFill>
                  <a:schemeClr val="accent6">
                    <a:lumMod val="75000"/>
                  </a:schemeClr>
                </a:solidFill>
              </a:rPr>
              <a:t>Aprendiz)</a:t>
            </a:r>
            <a:endParaRPr lang="es-ES" sz="2250" b="1" i="0" u="none" baseline="0" dirty="0">
              <a:solidFill>
                <a:schemeClr val="accent6">
                  <a:lumMod val="75000"/>
                </a:schemeClr>
              </a:solidFill>
            </a:endParaRPr>
          </a:p>
          <a:p>
            <a:pPr marL="357188" lvl="1" algn="l" rtl="0">
              <a:lnSpc>
                <a:spcPts val="2400"/>
              </a:lnSpc>
              <a:spcAft>
                <a:spcPts val="2400"/>
              </a:spcAft>
            </a:pPr>
            <a:r>
              <a:rPr lang="es-ES" sz="2200" b="0" i="0" u="none" baseline="0" dirty="0" smtClean="0">
                <a:solidFill>
                  <a:schemeClr val="tx1">
                    <a:lumMod val="75000"/>
                    <a:lumOff val="25000"/>
                  </a:schemeClr>
                </a:solidFill>
              </a:rPr>
              <a:t>Forma especial </a:t>
            </a:r>
            <a:r>
              <a:rPr lang="es-ES" sz="2200" b="0" i="0" u="none" baseline="0" dirty="0">
                <a:solidFill>
                  <a:schemeClr val="tx1">
                    <a:lumMod val="75000"/>
                    <a:lumOff val="25000"/>
                  </a:schemeClr>
                </a:solidFill>
              </a:rPr>
              <a:t>del contrato laboral con regulaciones adicionales	</a:t>
            </a:r>
            <a:endParaRPr lang="es-ES" sz="2200" dirty="0" smtClean="0">
              <a:solidFill>
                <a:schemeClr val="tx1">
                  <a:lumMod val="75000"/>
                  <a:lumOff val="25000"/>
                </a:schemeClr>
              </a:solidFill>
            </a:endParaRPr>
          </a:p>
          <a:p>
            <a:pPr marL="700088" lvl="1" indent="-342900" algn="l" rtl="0">
              <a:spcAft>
                <a:spcPts val="400"/>
              </a:spcAft>
              <a:buClr>
                <a:schemeClr val="accent6">
                  <a:lumMod val="75000"/>
                </a:schemeClr>
              </a:buClr>
              <a:buFont typeface="Wingdings 3" panose="05040102010807070707" pitchFamily="18" charset="2"/>
              <a:buChar char=""/>
            </a:pPr>
            <a:r>
              <a:rPr lang="es-ES" sz="2200" b="0" i="0" u="none" baseline="0" dirty="0">
                <a:solidFill>
                  <a:schemeClr val="tx1">
                    <a:lumMod val="75000"/>
                    <a:lumOff val="25000"/>
                  </a:schemeClr>
                </a:solidFill>
              </a:rPr>
              <a:t>Registro a través de la cámara competente     Función de control</a:t>
            </a:r>
          </a:p>
          <a:p>
            <a:pPr marL="700088" lvl="1" indent="-342900" algn="l" rtl="0">
              <a:spcAft>
                <a:spcPts val="400"/>
              </a:spcAft>
              <a:buClr>
                <a:schemeClr val="accent6">
                  <a:lumMod val="75000"/>
                </a:schemeClr>
              </a:buClr>
              <a:buFont typeface="Wingdings 3" panose="05040102010807070707" pitchFamily="18" charset="2"/>
              <a:buChar char=""/>
            </a:pPr>
            <a:r>
              <a:rPr lang="es-ES" sz="2200" b="0" i="0" u="none" baseline="0" dirty="0" smtClean="0">
                <a:solidFill>
                  <a:schemeClr val="tx1">
                    <a:lumMod val="75000"/>
                    <a:lumOff val="25000"/>
                  </a:schemeClr>
                </a:solidFill>
              </a:rPr>
              <a:t>Tipo, estructuración temática </a:t>
            </a:r>
            <a:r>
              <a:rPr lang="es-ES" sz="2200" b="0" i="0" u="none" baseline="0" dirty="0">
                <a:solidFill>
                  <a:schemeClr val="tx1">
                    <a:lumMod val="75000"/>
                    <a:lumOff val="25000"/>
                  </a:schemeClr>
                </a:solidFill>
              </a:rPr>
              <a:t>y temporal, así como meta de la </a:t>
            </a:r>
          </a:p>
          <a:p>
            <a:pPr marL="708025" lvl="1" algn="l" rtl="0">
              <a:spcAft>
                <a:spcPts val="400"/>
              </a:spcAft>
              <a:buClr>
                <a:schemeClr val="accent6">
                  <a:lumMod val="75000"/>
                </a:schemeClr>
              </a:buClr>
            </a:pPr>
            <a:r>
              <a:rPr lang="es-ES" sz="2200" b="0" i="0" u="none" baseline="0" dirty="0">
                <a:solidFill>
                  <a:schemeClr val="tx1">
                    <a:lumMod val="75000"/>
                    <a:lumOff val="25000"/>
                  </a:schemeClr>
                </a:solidFill>
              </a:rPr>
              <a:t>formación profesional (titulación a la que se aspira)</a:t>
            </a:r>
          </a:p>
          <a:p>
            <a:pPr marL="700088" lvl="1" indent="-342900">
              <a:spcAft>
                <a:spcPts val="400"/>
              </a:spcAft>
              <a:buClr>
                <a:schemeClr val="accent6">
                  <a:lumMod val="75000"/>
                </a:schemeClr>
              </a:buClr>
              <a:buFont typeface="Wingdings 3" panose="05040102010807070707" pitchFamily="18" charset="2"/>
              <a:buChar char=""/>
            </a:pPr>
            <a:r>
              <a:rPr lang="es-ES" sz="2200" b="0" i="0" u="none" baseline="0" dirty="0" smtClean="0">
                <a:solidFill>
                  <a:schemeClr val="tx1">
                    <a:lumMod val="75000"/>
                    <a:lumOff val="25000"/>
                  </a:schemeClr>
                </a:solidFill>
              </a:rPr>
              <a:t>Comienzo,</a:t>
            </a:r>
            <a:r>
              <a:rPr lang="es-ES" sz="2200" b="0" i="0" u="none" dirty="0" smtClean="0">
                <a:solidFill>
                  <a:schemeClr val="tx1">
                    <a:lumMod val="75000"/>
                    <a:lumOff val="25000"/>
                  </a:schemeClr>
                </a:solidFill>
              </a:rPr>
              <a:t> </a:t>
            </a:r>
            <a:r>
              <a:rPr lang="es-ES" sz="2200" b="0" i="0" u="none" baseline="0" dirty="0" smtClean="0">
                <a:solidFill>
                  <a:schemeClr val="tx1">
                    <a:lumMod val="75000"/>
                    <a:lumOff val="25000"/>
                  </a:schemeClr>
                </a:solidFill>
              </a:rPr>
              <a:t>duración</a:t>
            </a:r>
            <a:r>
              <a:rPr lang="es-ES" sz="2200" b="0" i="0" u="none" baseline="0" dirty="0">
                <a:solidFill>
                  <a:schemeClr val="tx1">
                    <a:lumMod val="75000"/>
                    <a:lumOff val="25000"/>
                  </a:schemeClr>
                </a:solidFill>
              </a:rPr>
              <a:t>, </a:t>
            </a:r>
            <a:r>
              <a:rPr lang="es-ES" sz="2200" b="0" i="0" u="none" baseline="0" dirty="0" smtClean="0">
                <a:solidFill>
                  <a:schemeClr val="tx1">
                    <a:lumMod val="75000"/>
                    <a:lumOff val="25000"/>
                  </a:schemeClr>
                </a:solidFill>
              </a:rPr>
              <a:t>jornada </a:t>
            </a:r>
            <a:r>
              <a:rPr lang="es-ES" sz="2200" b="0" i="0" u="none" baseline="0" dirty="0">
                <a:solidFill>
                  <a:schemeClr val="tx1">
                    <a:lumMod val="75000"/>
                    <a:lumOff val="25000"/>
                  </a:schemeClr>
                </a:solidFill>
              </a:rPr>
              <a:t>de </a:t>
            </a:r>
            <a:r>
              <a:rPr lang="es-ES" sz="2200" b="0" i="0" u="none" baseline="0" dirty="0" smtClean="0">
                <a:solidFill>
                  <a:schemeClr val="tx1">
                    <a:lumMod val="75000"/>
                    <a:lumOff val="25000"/>
                  </a:schemeClr>
                </a:solidFill>
              </a:rPr>
              <a:t>formación regular (    Ley </a:t>
            </a:r>
            <a:r>
              <a:rPr lang="es-ES" sz="2200" b="0" i="0" u="none" baseline="0" dirty="0">
                <a:solidFill>
                  <a:schemeClr val="tx1">
                    <a:lumMod val="75000"/>
                    <a:lumOff val="25000"/>
                  </a:schemeClr>
                </a:solidFill>
              </a:rPr>
              <a:t>de protección de los trabajadores </a:t>
            </a:r>
            <a:r>
              <a:rPr lang="es-ES" sz="2200" b="0" i="0" u="none" baseline="0" dirty="0" smtClean="0">
                <a:solidFill>
                  <a:schemeClr val="tx1">
                    <a:lumMod val="75000"/>
                    <a:lumOff val="25000"/>
                  </a:schemeClr>
                </a:solidFill>
              </a:rPr>
              <a:t>jóvenes, </a:t>
            </a:r>
            <a:r>
              <a:rPr lang="es-ES" sz="2200" dirty="0">
                <a:solidFill>
                  <a:schemeClr val="tx1">
                    <a:lumMod val="75000"/>
                    <a:lumOff val="25000"/>
                  </a:schemeClr>
                </a:solidFill>
              </a:rPr>
              <a:t>Ley de </a:t>
            </a:r>
            <a:r>
              <a:rPr lang="es-ES" sz="2200" dirty="0" smtClean="0">
                <a:solidFill>
                  <a:schemeClr val="tx1">
                    <a:lumMod val="75000"/>
                    <a:lumOff val="25000"/>
                  </a:schemeClr>
                </a:solidFill>
              </a:rPr>
              <a:t>horas </a:t>
            </a:r>
            <a:r>
              <a:rPr lang="es-ES" sz="2200" dirty="0">
                <a:solidFill>
                  <a:schemeClr val="tx1">
                    <a:lumMod val="75000"/>
                    <a:lumOff val="25000"/>
                  </a:schemeClr>
                </a:solidFill>
              </a:rPr>
              <a:t>de </a:t>
            </a:r>
            <a:r>
              <a:rPr lang="es-ES" sz="2200" dirty="0" smtClean="0">
                <a:solidFill>
                  <a:schemeClr val="tx1">
                    <a:lumMod val="75000"/>
                    <a:lumOff val="25000"/>
                  </a:schemeClr>
                </a:solidFill>
              </a:rPr>
              <a:t>trabajo</a:t>
            </a:r>
            <a:r>
              <a:rPr lang="es-ES" sz="2200" b="0" i="0" u="none" baseline="0" dirty="0" smtClean="0">
                <a:solidFill>
                  <a:schemeClr val="tx1">
                    <a:lumMod val="75000"/>
                    <a:lumOff val="25000"/>
                  </a:schemeClr>
                </a:solidFill>
              </a:rPr>
              <a:t>), retribución, </a:t>
            </a:r>
            <a:r>
              <a:rPr lang="es-ES" sz="2200" b="0" i="0" u="none" baseline="0" dirty="0">
                <a:solidFill>
                  <a:schemeClr val="tx1">
                    <a:lumMod val="75000"/>
                    <a:lumOff val="25000"/>
                  </a:schemeClr>
                </a:solidFill>
              </a:rPr>
              <a:t>periodo de prueba, vacaciones, condiciones de rescisión, etc.</a:t>
            </a:r>
            <a:endParaRPr lang="es-ES" sz="2200" dirty="0">
              <a:solidFill>
                <a:schemeClr val="tx1">
                  <a:lumMod val="75000"/>
                  <a:lumOff val="25000"/>
                </a:schemeClr>
              </a:solidFill>
            </a:endParaRPr>
          </a:p>
          <a:p>
            <a:pPr marL="700088" lvl="1" indent="-342900" algn="l" rtl="0">
              <a:spcAft>
                <a:spcPts val="400"/>
              </a:spcAft>
              <a:buClr>
                <a:schemeClr val="accent6">
                  <a:lumMod val="75000"/>
                </a:schemeClr>
              </a:buClr>
              <a:buFont typeface="Wingdings 3" panose="05040102010807070707" pitchFamily="18" charset="2"/>
              <a:buChar char=""/>
            </a:pPr>
            <a:r>
              <a:rPr lang="es-ES" sz="2200" b="0" i="0" u="none" baseline="0" dirty="0">
                <a:solidFill>
                  <a:schemeClr val="tx1">
                    <a:lumMod val="75000"/>
                    <a:lumOff val="25000"/>
                  </a:schemeClr>
                </a:solidFill>
              </a:rPr>
              <a:t>Derechos y deberes de ambas partes</a:t>
            </a:r>
          </a:p>
          <a:p>
            <a:pPr marL="700088" lvl="1" indent="-342900" algn="l" rtl="0">
              <a:spcAft>
                <a:spcPts val="400"/>
              </a:spcAft>
              <a:buClr>
                <a:schemeClr val="accent6">
                  <a:lumMod val="75000"/>
                </a:schemeClr>
              </a:buClr>
              <a:buFont typeface="Wingdings 3" panose="05040102010807070707" pitchFamily="18" charset="2"/>
              <a:buChar char=""/>
            </a:pPr>
            <a:r>
              <a:rPr lang="es-ES" sz="2200" b="0" i="0" u="none" baseline="0" dirty="0" smtClean="0">
                <a:solidFill>
                  <a:schemeClr val="tx1">
                    <a:lumMod val="75000"/>
                    <a:lumOff val="25000"/>
                  </a:schemeClr>
                </a:solidFill>
              </a:rPr>
              <a:t>Contrato por escrito     que </a:t>
            </a:r>
            <a:r>
              <a:rPr lang="es-ES" sz="2200" b="0" i="0" u="none" baseline="0" dirty="0">
                <a:solidFill>
                  <a:schemeClr val="tx1">
                    <a:lumMod val="75000"/>
                    <a:lumOff val="25000"/>
                  </a:schemeClr>
                </a:solidFill>
              </a:rPr>
              <a:t>deben firmar ambas partes</a:t>
            </a:r>
          </a:p>
          <a:p>
            <a:pPr marL="700088" lvl="1" indent="-342900" algn="l" rtl="0">
              <a:spcAft>
                <a:spcPts val="400"/>
              </a:spcAft>
              <a:buClr>
                <a:schemeClr val="accent6">
                  <a:lumMod val="75000"/>
                </a:schemeClr>
              </a:buClr>
              <a:buFont typeface="Wingdings 3" panose="05040102010807070707" pitchFamily="18" charset="2"/>
              <a:buChar char=""/>
            </a:pPr>
            <a:r>
              <a:rPr lang="es-ES" sz="2200" b="0" i="0" u="none" baseline="0" dirty="0">
                <a:solidFill>
                  <a:schemeClr val="tx1">
                    <a:lumMod val="75000"/>
                    <a:lumOff val="25000"/>
                  </a:schemeClr>
                </a:solidFill>
              </a:rPr>
              <a:t>No contempla la incorporación a una relación laboral ordinaria </a:t>
            </a:r>
            <a:r>
              <a:rPr lang="es-ES" sz="2200" dirty="0">
                <a:solidFill>
                  <a:schemeClr val="tx1">
                    <a:lumMod val="75000"/>
                    <a:lumOff val="25000"/>
                  </a:schemeClr>
                </a:solidFill>
              </a:rPr>
              <a:t/>
            </a:r>
            <a:br>
              <a:rPr lang="es-ES" sz="2200" dirty="0">
                <a:solidFill>
                  <a:schemeClr val="tx1">
                    <a:lumMod val="75000"/>
                    <a:lumOff val="25000"/>
                  </a:schemeClr>
                </a:solidFill>
              </a:rPr>
            </a:br>
            <a:r>
              <a:rPr lang="es-ES" sz="2200" b="0" i="0" u="none" baseline="0" dirty="0">
                <a:solidFill>
                  <a:schemeClr val="tx1">
                    <a:lumMod val="75000"/>
                    <a:lumOff val="25000"/>
                  </a:schemeClr>
                </a:solidFill>
              </a:rPr>
              <a:t>     </a:t>
            </a:r>
            <a:r>
              <a:rPr lang="es-ES" sz="2200" dirty="0" smtClean="0">
                <a:solidFill>
                  <a:schemeClr val="tx1">
                    <a:lumMod val="75000"/>
                    <a:lumOff val="25000"/>
                  </a:schemeClr>
                </a:solidFill>
              </a:rPr>
              <a:t>E</a:t>
            </a:r>
            <a:r>
              <a:rPr lang="es-ES" sz="2200" b="0" i="0" u="none" baseline="0" dirty="0" smtClean="0">
                <a:solidFill>
                  <a:schemeClr val="tx1">
                    <a:lumMod val="75000"/>
                    <a:lumOff val="25000"/>
                  </a:schemeClr>
                </a:solidFill>
              </a:rPr>
              <a:t>l </a:t>
            </a:r>
            <a:r>
              <a:rPr lang="es-ES" sz="2200" b="0" i="0" u="none" baseline="0" dirty="0">
                <a:solidFill>
                  <a:schemeClr val="tx1">
                    <a:lumMod val="75000"/>
                    <a:lumOff val="25000"/>
                  </a:schemeClr>
                </a:solidFill>
              </a:rPr>
              <a:t>contrato </a:t>
            </a:r>
            <a:r>
              <a:rPr lang="es-ES" sz="2200" b="0" i="0" u="none" baseline="0" dirty="0" smtClean="0">
                <a:solidFill>
                  <a:schemeClr val="tx1">
                    <a:lumMod val="75000"/>
                    <a:lumOff val="25000"/>
                  </a:schemeClr>
                </a:solidFill>
              </a:rPr>
              <a:t>expira con la aprobación del examen</a:t>
            </a:r>
            <a:endParaRPr lang="es-ES" sz="2200" dirty="0">
              <a:solidFill>
                <a:schemeClr val="tx1">
                  <a:lumMod val="75000"/>
                  <a:lumOff val="25000"/>
                </a:schemeClr>
              </a:solidFill>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3206" y="617266"/>
            <a:ext cx="523875"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Textfeld 11"/>
          <p:cNvSpPr txBox="1"/>
          <p:nvPr/>
        </p:nvSpPr>
        <p:spPr>
          <a:xfrm>
            <a:off x="6287" y="61768"/>
            <a:ext cx="5742224" cy="377026"/>
          </a:xfrm>
          <a:prstGeom prst="rect">
            <a:avLst/>
          </a:prstGeom>
          <a:noFill/>
        </p:spPr>
        <p:txBody>
          <a:bodyPr wrap="square" rtlCol="0">
            <a:spAutoFit/>
          </a:bodyPr>
          <a:lstStyle/>
          <a:p>
            <a:pPr algn="l" rtl="0"/>
            <a:r>
              <a:rPr lang="es-ES" sz="1850" b="1" i="0" u="none" baseline="0" dirty="0">
                <a:solidFill>
                  <a:schemeClr val="bg1"/>
                </a:solidFill>
              </a:rPr>
              <a:t>5. </a:t>
            </a:r>
            <a:r>
              <a:rPr lang="es-ES" sz="1850" b="1" i="0" u="none" baseline="0" dirty="0" smtClean="0">
                <a:solidFill>
                  <a:schemeClr val="bg1"/>
                </a:solidFill>
              </a:rPr>
              <a:t>Regulaciones a nivel de la Federación: </a:t>
            </a:r>
            <a:r>
              <a:rPr lang="es-ES" sz="1850" b="1" i="0" u="none" baseline="0" dirty="0">
                <a:solidFill>
                  <a:schemeClr val="bg1"/>
                </a:solidFill>
              </a:rPr>
              <a:t>Contrato </a:t>
            </a:r>
            <a:endParaRPr lang="es-ES" sz="1850" b="1" dirty="0">
              <a:solidFill>
                <a:schemeClr val="bg1"/>
              </a:solidFill>
            </a:endParaRPr>
          </a:p>
        </p:txBody>
      </p:sp>
      <p:pic>
        <p:nvPicPr>
          <p:cNvPr id="8"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5134" y="581168"/>
            <a:ext cx="500063"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Pfeil nach rechts 13"/>
          <p:cNvSpPr/>
          <p:nvPr/>
        </p:nvSpPr>
        <p:spPr>
          <a:xfrm>
            <a:off x="628807" y="5881781"/>
            <a:ext cx="204525" cy="127567"/>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a:p>
        </p:txBody>
      </p:sp>
      <p:sp>
        <p:nvSpPr>
          <p:cNvPr id="15" name="Pfeil nach rechts 14"/>
          <p:cNvSpPr/>
          <p:nvPr/>
        </p:nvSpPr>
        <p:spPr>
          <a:xfrm>
            <a:off x="5493753" y="2563988"/>
            <a:ext cx="185932" cy="127567"/>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a:p>
        </p:txBody>
      </p:sp>
      <p:sp>
        <p:nvSpPr>
          <p:cNvPr id="16" name="Pfeil nach rechts 15"/>
          <p:cNvSpPr/>
          <p:nvPr/>
        </p:nvSpPr>
        <p:spPr>
          <a:xfrm>
            <a:off x="6458302" y="3729766"/>
            <a:ext cx="185932" cy="127567"/>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a:p>
        </p:txBody>
      </p:sp>
      <p:sp>
        <p:nvSpPr>
          <p:cNvPr id="17" name="Pfeil nach rechts 16"/>
          <p:cNvSpPr/>
          <p:nvPr/>
        </p:nvSpPr>
        <p:spPr>
          <a:xfrm>
            <a:off x="2978271" y="5171153"/>
            <a:ext cx="185932" cy="127567"/>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a:p>
        </p:txBody>
      </p:sp>
    </p:spTree>
    <p:extLst>
      <p:ext uri="{BB962C8B-B14F-4D97-AF65-F5344CB8AC3E}">
        <p14:creationId xmlns:p14="http://schemas.microsoft.com/office/powerpoint/2010/main" val="29503268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ChangeArrowheads="1"/>
          </p:cNvSpPr>
          <p:nvPr/>
        </p:nvSpPr>
        <p:spPr bwMode="auto">
          <a:xfrm>
            <a:off x="136478" y="1321778"/>
            <a:ext cx="4439290" cy="65688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marL="266700" indent="-250825"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1pPr>
            <a:lvl2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2pPr>
            <a:lvl3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3pPr>
            <a:lvl4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4pPr>
            <a:lvl5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9pPr>
          </a:lstStyle>
          <a:p>
            <a:pPr marL="182563" indent="-166688" algn="l" rtl="0" eaLnBrk="1" hangingPunct="1">
              <a:lnSpc>
                <a:spcPct val="150000"/>
              </a:lnSpc>
              <a:buClrTx/>
              <a:buFontTx/>
              <a:buNone/>
              <a:tabLst>
                <a:tab pos="182563" algn="l"/>
                <a:tab pos="7004050" algn="l"/>
                <a:tab pos="7453313" algn="l"/>
                <a:tab pos="7902575" algn="l"/>
                <a:tab pos="8351838" algn="l"/>
                <a:tab pos="8801100" algn="l"/>
                <a:tab pos="9250363" algn="l"/>
              </a:tabLst>
            </a:pPr>
            <a:r>
              <a:rPr lang="es-ES" sz="2400" b="1" i="0" u="none" baseline="0" dirty="0">
                <a:solidFill>
                  <a:schemeClr val="accent6">
                    <a:lumMod val="75000"/>
                  </a:schemeClr>
                </a:solidFill>
              </a:rPr>
              <a:t> </a:t>
            </a:r>
            <a:r>
              <a:rPr lang="es-ES" sz="2250" b="1" i="0" u="none" baseline="0" dirty="0">
                <a:solidFill>
                  <a:schemeClr val="accent6">
                    <a:lumMod val="75000"/>
                  </a:schemeClr>
                </a:solidFill>
                <a:latin typeface="+mn-lt"/>
              </a:rPr>
              <a:t>Cálculo de la </a:t>
            </a:r>
            <a:r>
              <a:rPr lang="es-ES" sz="2250" b="1" i="0" u="none" baseline="0" dirty="0" smtClean="0">
                <a:solidFill>
                  <a:schemeClr val="accent6">
                    <a:lumMod val="75000"/>
                  </a:schemeClr>
                </a:solidFill>
                <a:latin typeface="+mn-lt"/>
              </a:rPr>
              <a:t>retribución </a:t>
            </a:r>
            <a:endParaRPr lang="es-ES" altLang="de-DE" sz="2250" dirty="0">
              <a:solidFill>
                <a:schemeClr val="tx1"/>
              </a:solidFill>
              <a:latin typeface="+mn-lt"/>
              <a:cs typeface="Arial" charset="0"/>
            </a:endParaRPr>
          </a:p>
        </p:txBody>
      </p:sp>
      <p:sp>
        <p:nvSpPr>
          <p:cNvPr id="5" name="Textfeld 4"/>
          <p:cNvSpPr txBox="1"/>
          <p:nvPr/>
        </p:nvSpPr>
        <p:spPr>
          <a:xfrm>
            <a:off x="195880" y="5879260"/>
            <a:ext cx="8355837" cy="784830"/>
          </a:xfrm>
          <a:prstGeom prst="rect">
            <a:avLst/>
          </a:prstGeom>
          <a:noFill/>
        </p:spPr>
        <p:txBody>
          <a:bodyPr wrap="square" rtlCol="0">
            <a:spAutoFit/>
          </a:bodyPr>
          <a:lstStyle/>
          <a:p>
            <a:pPr marL="342900" indent="-342900" algn="l" rtl="0">
              <a:buClr>
                <a:schemeClr val="bg1">
                  <a:lumMod val="50000"/>
                </a:schemeClr>
              </a:buClr>
              <a:buFont typeface="Wingdings 3" panose="05040102010807070707" pitchFamily="18" charset="2"/>
              <a:buChar char=""/>
              <a:tabLst>
                <a:tab pos="2243138" algn="l"/>
              </a:tabLst>
            </a:pPr>
            <a:r>
              <a:rPr lang="es-ES" sz="2250" b="1" i="0" u="none" baseline="0" dirty="0">
                <a:solidFill>
                  <a:schemeClr val="accent6">
                    <a:lumMod val="75000"/>
                  </a:schemeClr>
                </a:solidFill>
              </a:rPr>
              <a:t>Salario mínimo</a:t>
            </a:r>
            <a:r>
              <a:rPr lang="es-ES" sz="2250" b="1" i="0" u="none" baseline="0" dirty="0" smtClean="0">
                <a:solidFill>
                  <a:schemeClr val="accent6">
                    <a:lumMod val="75000"/>
                  </a:schemeClr>
                </a:solidFill>
              </a:rPr>
              <a:t>:</a:t>
            </a:r>
            <a:r>
              <a:rPr lang="es-ES" sz="2250" dirty="0">
                <a:solidFill>
                  <a:schemeClr val="accent6">
                    <a:lumMod val="75000"/>
                  </a:schemeClr>
                </a:solidFill>
              </a:rPr>
              <a:t> </a:t>
            </a:r>
            <a:r>
              <a:rPr lang="es-ES" sz="2250" b="1" i="0" u="none" baseline="0" dirty="0" smtClean="0">
                <a:solidFill>
                  <a:schemeClr val="accent6">
                    <a:lumMod val="75000"/>
                  </a:schemeClr>
                </a:solidFill>
              </a:rPr>
              <a:t>- </a:t>
            </a:r>
            <a:r>
              <a:rPr lang="es-ES" sz="2250" b="1" i="0" u="none" baseline="0" dirty="0">
                <a:solidFill>
                  <a:schemeClr val="accent6">
                    <a:lumMod val="75000"/>
                  </a:schemeClr>
                </a:solidFill>
              </a:rPr>
              <a:t>no </a:t>
            </a:r>
            <a:r>
              <a:rPr lang="es-ES" sz="2250" b="1" i="0" u="none" baseline="0" dirty="0" smtClean="0">
                <a:solidFill>
                  <a:schemeClr val="accent6">
                    <a:lumMod val="75000"/>
                  </a:schemeClr>
                </a:solidFill>
              </a:rPr>
              <a:t>aplicable</a:t>
            </a:r>
            <a:r>
              <a:rPr lang="es-ES" sz="2250" b="1" i="0" u="none" dirty="0" smtClean="0">
                <a:solidFill>
                  <a:schemeClr val="accent6">
                    <a:lumMod val="75000"/>
                  </a:schemeClr>
                </a:solidFill>
              </a:rPr>
              <a:t> </a:t>
            </a:r>
            <a:r>
              <a:rPr lang="es-ES" sz="2250" b="1" i="0" u="none" baseline="0" dirty="0" smtClean="0">
                <a:solidFill>
                  <a:schemeClr val="accent6">
                    <a:lumMod val="75000"/>
                  </a:schemeClr>
                </a:solidFill>
              </a:rPr>
              <a:t>a aprendices</a:t>
            </a:r>
            <a:endParaRPr lang="es-ES" sz="2250" b="1" i="0" u="none" baseline="0" dirty="0">
              <a:solidFill>
                <a:schemeClr val="accent6">
                  <a:lumMod val="75000"/>
                </a:schemeClr>
              </a:solidFill>
            </a:endParaRPr>
          </a:p>
          <a:p>
            <a:pPr algn="l" rtl="0">
              <a:buClr>
                <a:schemeClr val="bg1">
                  <a:lumMod val="50000"/>
                </a:schemeClr>
              </a:buClr>
              <a:tabLst>
                <a:tab pos="2243138" algn="l"/>
              </a:tabLst>
            </a:pPr>
            <a:r>
              <a:rPr lang="es-ES" sz="2250" b="1" i="0" u="none" baseline="0" dirty="0" smtClean="0">
                <a:solidFill>
                  <a:schemeClr val="accent6">
                    <a:lumMod val="75000"/>
                  </a:schemeClr>
                </a:solidFill>
              </a:rPr>
              <a:t>	 - </a:t>
            </a:r>
            <a:r>
              <a:rPr lang="es-ES" sz="2250" b="1" i="0" u="none" baseline="0" dirty="0">
                <a:solidFill>
                  <a:schemeClr val="accent6">
                    <a:lumMod val="75000"/>
                  </a:schemeClr>
                </a:solidFill>
              </a:rPr>
              <a:t>no aplicable a jóvenes sin titulación </a:t>
            </a:r>
            <a:r>
              <a:rPr lang="es-ES" sz="2250" b="1" i="0" u="none" baseline="0" dirty="0" smtClean="0">
                <a:solidFill>
                  <a:schemeClr val="accent6">
                    <a:lumMod val="75000"/>
                  </a:schemeClr>
                </a:solidFill>
              </a:rPr>
              <a:t>profesional</a:t>
            </a:r>
            <a:endParaRPr lang="es-ES" sz="2250" dirty="0"/>
          </a:p>
        </p:txBody>
      </p:sp>
      <p:sp>
        <p:nvSpPr>
          <p:cNvPr id="6" name="Textfeld 5"/>
          <p:cNvSpPr txBox="1"/>
          <p:nvPr/>
        </p:nvSpPr>
        <p:spPr>
          <a:xfrm>
            <a:off x="0" y="61768"/>
            <a:ext cx="5868144" cy="377026"/>
          </a:xfrm>
          <a:prstGeom prst="rect">
            <a:avLst/>
          </a:prstGeom>
          <a:noFill/>
        </p:spPr>
        <p:txBody>
          <a:bodyPr wrap="square" rtlCol="0">
            <a:spAutoFit/>
          </a:bodyPr>
          <a:lstStyle/>
          <a:p>
            <a:pPr algn="l" rtl="0"/>
            <a:r>
              <a:rPr lang="es-ES" sz="1850" b="1" i="0" u="none" baseline="0" dirty="0">
                <a:solidFill>
                  <a:schemeClr val="bg1"/>
                </a:solidFill>
              </a:rPr>
              <a:t>5. </a:t>
            </a:r>
            <a:r>
              <a:rPr lang="es-ES" sz="1850" b="1" i="0" u="none" baseline="0" dirty="0" smtClean="0">
                <a:solidFill>
                  <a:schemeClr val="bg1"/>
                </a:solidFill>
              </a:rPr>
              <a:t>Regulaciones a nivel de la Federación: </a:t>
            </a:r>
            <a:r>
              <a:rPr lang="es-ES" sz="1850" b="1" i="0" u="none" baseline="0" dirty="0">
                <a:solidFill>
                  <a:schemeClr val="bg1"/>
                </a:solidFill>
              </a:rPr>
              <a:t>Remuneración</a:t>
            </a:r>
            <a:endParaRPr lang="es-ES" sz="1850" b="1" dirty="0">
              <a:solidFill>
                <a:schemeClr val="bg1"/>
              </a:solidFill>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9844" y="642881"/>
            <a:ext cx="523875"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6169" y="609702"/>
            <a:ext cx="500063"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feld 8"/>
          <p:cNvSpPr txBox="1"/>
          <p:nvPr/>
        </p:nvSpPr>
        <p:spPr>
          <a:xfrm>
            <a:off x="195880" y="1983322"/>
            <a:ext cx="8624592" cy="4288353"/>
          </a:xfrm>
          <a:prstGeom prst="rect">
            <a:avLst/>
          </a:prstGeom>
          <a:noFill/>
        </p:spPr>
        <p:txBody>
          <a:bodyPr wrap="square" rtlCol="0">
            <a:spAutoFit/>
          </a:bodyPr>
          <a:lstStyle/>
          <a:p>
            <a:pPr marL="342900" indent="-342900" algn="l" rtl="0">
              <a:spcAft>
                <a:spcPts val="400"/>
              </a:spcAft>
              <a:buClr>
                <a:schemeClr val="accent6">
                  <a:lumMod val="75000"/>
                </a:schemeClr>
              </a:buClr>
              <a:buFont typeface="Wingdings 3" panose="05040102010807070707" pitchFamily="18" charset="2"/>
              <a:buChar char=""/>
              <a:tabLst>
                <a:tab pos="265113" algn="l"/>
                <a:tab pos="447675" algn="l"/>
              </a:tabLst>
            </a:pPr>
            <a:r>
              <a:rPr lang="es-ES" sz="2400" b="0" i="0" u="none" baseline="0" dirty="0">
                <a:solidFill>
                  <a:schemeClr val="tx1">
                    <a:lumMod val="75000"/>
                    <a:lumOff val="25000"/>
                  </a:schemeClr>
                </a:solidFill>
              </a:rPr>
              <a:t>Incremento anual según año de formación</a:t>
            </a:r>
          </a:p>
          <a:p>
            <a:pPr marL="342900" indent="-342900" algn="l" rtl="0">
              <a:spcAft>
                <a:spcPts val="400"/>
              </a:spcAft>
              <a:buClr>
                <a:schemeClr val="accent6">
                  <a:lumMod val="75000"/>
                </a:schemeClr>
              </a:buClr>
              <a:buFont typeface="Wingdings 3" panose="05040102010807070707" pitchFamily="18" charset="2"/>
              <a:buChar char=""/>
              <a:tabLst>
                <a:tab pos="265113" algn="l"/>
                <a:tab pos="447675" algn="l"/>
              </a:tabLst>
            </a:pPr>
            <a:r>
              <a:rPr lang="es-ES" sz="2400" b="0" i="0" u="none" baseline="0" dirty="0">
                <a:solidFill>
                  <a:schemeClr val="tx1">
                    <a:lumMod val="75000"/>
                    <a:lumOff val="25000"/>
                  </a:schemeClr>
                </a:solidFill>
              </a:rPr>
              <a:t>Prestación en especie posible (no más del </a:t>
            </a:r>
            <a:r>
              <a:rPr lang="es-ES" sz="2400" b="0" i="0" u="none" baseline="0" dirty="0" smtClean="0">
                <a:solidFill>
                  <a:schemeClr val="tx1">
                    <a:lumMod val="75000"/>
                    <a:lumOff val="25000"/>
                  </a:schemeClr>
                </a:solidFill>
              </a:rPr>
              <a:t>75% </a:t>
            </a:r>
            <a:r>
              <a:rPr lang="es-ES" sz="2400" b="0" i="0" u="none" baseline="0" dirty="0">
                <a:solidFill>
                  <a:schemeClr val="tx1">
                    <a:lumMod val="75000"/>
                    <a:lumOff val="25000"/>
                  </a:schemeClr>
                </a:solidFill>
              </a:rPr>
              <a:t>de </a:t>
            </a:r>
            <a:r>
              <a:rPr lang="es-ES" sz="2400" b="0" i="0" u="none" baseline="0" dirty="0" smtClean="0">
                <a:solidFill>
                  <a:schemeClr val="tx1">
                    <a:lumMod val="75000"/>
                    <a:lumOff val="25000"/>
                  </a:schemeClr>
                </a:solidFill>
              </a:rPr>
              <a:t>la</a:t>
            </a:r>
            <a:r>
              <a:rPr lang="es-ES" sz="2400" b="0" i="0" u="none" dirty="0" smtClean="0">
                <a:solidFill>
                  <a:schemeClr val="tx1">
                    <a:lumMod val="75000"/>
                    <a:lumOff val="25000"/>
                  </a:schemeClr>
                </a:solidFill>
              </a:rPr>
              <a:t> </a:t>
            </a:r>
            <a:r>
              <a:rPr lang="es-ES" sz="2400" b="0" i="0" u="none" baseline="0" dirty="0" smtClean="0">
                <a:solidFill>
                  <a:schemeClr val="tx1">
                    <a:lumMod val="75000"/>
                    <a:lumOff val="25000"/>
                  </a:schemeClr>
                </a:solidFill>
              </a:rPr>
              <a:t>retribución </a:t>
            </a:r>
            <a:r>
              <a:rPr lang="es-ES" sz="2400" b="0" i="0" u="none" baseline="0" dirty="0">
                <a:solidFill>
                  <a:schemeClr val="tx1">
                    <a:lumMod val="75000"/>
                    <a:lumOff val="25000"/>
                  </a:schemeClr>
                </a:solidFill>
              </a:rPr>
              <a:t>bruta)</a:t>
            </a:r>
          </a:p>
          <a:p>
            <a:pPr marL="342900" indent="-342900" algn="l" rtl="0">
              <a:spcAft>
                <a:spcPts val="400"/>
              </a:spcAft>
              <a:buClr>
                <a:schemeClr val="accent6">
                  <a:lumMod val="75000"/>
                </a:schemeClr>
              </a:buClr>
              <a:buFont typeface="Wingdings 3" panose="05040102010807070707" pitchFamily="18" charset="2"/>
              <a:buChar char=""/>
              <a:tabLst>
                <a:tab pos="265113" algn="l"/>
                <a:tab pos="447675" algn="l"/>
              </a:tabLst>
            </a:pPr>
            <a:r>
              <a:rPr lang="es-ES" sz="2400" b="0" i="0" u="none" baseline="0" dirty="0">
                <a:solidFill>
                  <a:schemeClr val="tx1">
                    <a:lumMod val="75000"/>
                    <a:lumOff val="25000"/>
                  </a:schemeClr>
                </a:solidFill>
              </a:rPr>
              <a:t>Pago mensual</a:t>
            </a:r>
          </a:p>
          <a:p>
            <a:pPr marL="342900" indent="-342900">
              <a:spcAft>
                <a:spcPts val="400"/>
              </a:spcAft>
              <a:buClr>
                <a:schemeClr val="accent6">
                  <a:lumMod val="75000"/>
                </a:schemeClr>
              </a:buClr>
              <a:buFont typeface="Wingdings 3" panose="05040102010807070707" pitchFamily="18" charset="2"/>
              <a:buChar char=""/>
              <a:tabLst>
                <a:tab pos="265113" algn="l"/>
                <a:tab pos="447675" algn="l"/>
              </a:tabLst>
            </a:pPr>
            <a:r>
              <a:rPr lang="es-ES" sz="2400" b="0" i="0" u="none" baseline="0" dirty="0">
                <a:solidFill>
                  <a:schemeClr val="tx1">
                    <a:lumMod val="75000"/>
                    <a:lumOff val="25000"/>
                  </a:schemeClr>
                </a:solidFill>
              </a:rPr>
              <a:t>También en caso de exención durante la formación profesional en el </a:t>
            </a:r>
            <a:r>
              <a:rPr lang="es-ES" sz="2400" b="0" i="0" u="none" baseline="0" dirty="0" smtClean="0">
                <a:solidFill>
                  <a:schemeClr val="tx1">
                    <a:lumMod val="75000"/>
                    <a:lumOff val="25000"/>
                  </a:schemeClr>
                </a:solidFill>
              </a:rPr>
              <a:t>centro </a:t>
            </a:r>
            <a:r>
              <a:rPr lang="es-ES" sz="2400" b="0" i="0" u="none" baseline="0" dirty="0">
                <a:solidFill>
                  <a:schemeClr val="tx1">
                    <a:lumMod val="75000"/>
                    <a:lumOff val="25000"/>
                  </a:schemeClr>
                </a:solidFill>
              </a:rPr>
              <a:t>de enseñanza </a:t>
            </a:r>
            <a:r>
              <a:rPr lang="es-ES" sz="2400" dirty="0" err="1" smtClean="0">
                <a:solidFill>
                  <a:schemeClr val="tx1">
                    <a:lumMod val="75000"/>
                    <a:lumOff val="25000"/>
                  </a:schemeClr>
                </a:solidFill>
              </a:rPr>
              <a:t>supraempresarial</a:t>
            </a:r>
            <a:r>
              <a:rPr lang="es-ES" sz="2400" dirty="0" smtClean="0">
                <a:solidFill>
                  <a:schemeClr val="tx1">
                    <a:lumMod val="75000"/>
                    <a:lumOff val="25000"/>
                  </a:schemeClr>
                </a:solidFill>
              </a:rPr>
              <a:t> y durante la enseñanza en la escuela en forma de bloque</a:t>
            </a:r>
            <a:endParaRPr lang="es-ES" sz="2400" b="0" i="0" u="none" baseline="0" dirty="0">
              <a:solidFill>
                <a:schemeClr val="tx1">
                  <a:lumMod val="75000"/>
                  <a:lumOff val="25000"/>
                </a:schemeClr>
              </a:solidFill>
            </a:endParaRPr>
          </a:p>
          <a:p>
            <a:pPr marL="342900" indent="-342900" algn="l" rtl="0">
              <a:spcAft>
                <a:spcPts val="400"/>
              </a:spcAft>
              <a:buClr>
                <a:schemeClr val="accent6">
                  <a:lumMod val="75000"/>
                </a:schemeClr>
              </a:buClr>
              <a:buFont typeface="Wingdings 3" panose="05040102010807070707" pitchFamily="18" charset="2"/>
              <a:buChar char=""/>
              <a:tabLst>
                <a:tab pos="265113" algn="l"/>
                <a:tab pos="447675" algn="l"/>
              </a:tabLst>
            </a:pPr>
            <a:r>
              <a:rPr lang="es-ES" sz="2400" b="0" i="0" u="none" baseline="0" dirty="0" smtClean="0">
                <a:solidFill>
                  <a:schemeClr val="tx1">
                    <a:lumMod val="75000"/>
                    <a:lumOff val="25000"/>
                  </a:schemeClr>
                </a:solidFill>
              </a:rPr>
              <a:t>El monto se orienta en el </a:t>
            </a:r>
            <a:r>
              <a:rPr lang="es-ES" sz="2400" b="0" i="0" u="none" baseline="0" dirty="0">
                <a:solidFill>
                  <a:schemeClr val="tx1">
                    <a:lumMod val="75000"/>
                    <a:lumOff val="25000"/>
                  </a:schemeClr>
                </a:solidFill>
              </a:rPr>
              <a:t>convenio colectivo </a:t>
            </a:r>
            <a:r>
              <a:rPr lang="es-ES" sz="2400" b="0" i="0" u="none" baseline="0" dirty="0" smtClean="0">
                <a:solidFill>
                  <a:schemeClr val="tx1">
                    <a:lumMod val="75000"/>
                    <a:lumOff val="25000"/>
                  </a:schemeClr>
                </a:solidFill>
              </a:rPr>
              <a:t>del ramo </a:t>
            </a:r>
            <a:r>
              <a:rPr lang="es-ES" sz="2400" b="0" i="0" u="sng" baseline="0" dirty="0">
                <a:solidFill>
                  <a:schemeClr val="tx1">
                    <a:lumMod val="75000"/>
                    <a:lumOff val="25000"/>
                  </a:schemeClr>
                </a:solidFill>
              </a:rPr>
              <a:t>o</a:t>
            </a:r>
            <a:r>
              <a:rPr lang="es-ES" sz="2400" b="0" i="0" u="none" baseline="0" dirty="0">
                <a:solidFill>
                  <a:schemeClr val="tx1">
                    <a:lumMod val="75000"/>
                    <a:lumOff val="25000"/>
                  </a:schemeClr>
                </a:solidFill>
              </a:rPr>
              <a:t> </a:t>
            </a:r>
            <a:r>
              <a:rPr lang="es-ES" sz="2400" b="0" i="0" u="none" baseline="0" dirty="0" smtClean="0">
                <a:solidFill>
                  <a:schemeClr val="tx1">
                    <a:lumMod val="75000"/>
                    <a:lumOff val="25000"/>
                  </a:schemeClr>
                </a:solidFill>
              </a:rPr>
              <a:t>en </a:t>
            </a:r>
            <a:r>
              <a:rPr lang="es-ES" sz="2400" b="0" i="0" u="none" baseline="0" dirty="0">
                <a:solidFill>
                  <a:schemeClr val="tx1">
                    <a:lumMod val="75000"/>
                    <a:lumOff val="25000"/>
                  </a:schemeClr>
                </a:solidFill>
              </a:rPr>
              <a:t>un valor indicativo fijado por la cámara </a:t>
            </a:r>
            <a:r>
              <a:rPr lang="es-ES" sz="2400" b="0" i="0" u="none" baseline="0" dirty="0" smtClean="0">
                <a:solidFill>
                  <a:schemeClr val="tx1">
                    <a:lumMod val="75000"/>
                    <a:lumOff val="25000"/>
                  </a:schemeClr>
                </a:solidFill>
              </a:rPr>
              <a:t>y puede situarse por debajo o por encima de dicho valor</a:t>
            </a:r>
          </a:p>
          <a:p>
            <a:pPr algn="l" rtl="0">
              <a:spcAft>
                <a:spcPts val="400"/>
              </a:spcAft>
              <a:buClr>
                <a:schemeClr val="accent6">
                  <a:lumMod val="75000"/>
                </a:schemeClr>
              </a:buClr>
              <a:tabLst>
                <a:tab pos="265113" algn="l"/>
                <a:tab pos="447675" algn="l"/>
              </a:tabLst>
            </a:pPr>
            <a:endParaRPr lang="es-ES" sz="1600" dirty="0" smtClean="0">
              <a:solidFill>
                <a:schemeClr val="tx1">
                  <a:lumMod val="75000"/>
                  <a:lumOff val="25000"/>
                </a:schemeClr>
              </a:solidFill>
            </a:endParaRPr>
          </a:p>
        </p:txBody>
      </p:sp>
    </p:spTree>
    <p:extLst>
      <p:ext uri="{BB962C8B-B14F-4D97-AF65-F5344CB8AC3E}">
        <p14:creationId xmlns:p14="http://schemas.microsoft.com/office/powerpoint/2010/main" val="36842815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echseck 26"/>
          <p:cNvSpPr/>
          <p:nvPr/>
        </p:nvSpPr>
        <p:spPr>
          <a:xfrm>
            <a:off x="3425744" y="788297"/>
            <a:ext cx="3081506" cy="1495808"/>
          </a:xfrm>
          <a:prstGeom prst="hexagon">
            <a:avLst/>
          </a:prstGeom>
          <a:solidFill>
            <a:schemeClr val="accent6">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a:p>
        </p:txBody>
      </p:sp>
      <p:grpSp>
        <p:nvGrpSpPr>
          <p:cNvPr id="30" name="Gruppieren 29"/>
          <p:cNvGrpSpPr/>
          <p:nvPr/>
        </p:nvGrpSpPr>
        <p:grpSpPr>
          <a:xfrm>
            <a:off x="830702" y="2331128"/>
            <a:ext cx="8116026" cy="3275639"/>
            <a:chOff x="286735" y="3227524"/>
            <a:chExt cx="8277815" cy="3560147"/>
          </a:xfrm>
        </p:grpSpPr>
        <p:sp>
          <p:nvSpPr>
            <p:cNvPr id="29" name="Abgerundetes Rechteck 28"/>
            <p:cNvSpPr/>
            <p:nvPr/>
          </p:nvSpPr>
          <p:spPr>
            <a:xfrm>
              <a:off x="6136305" y="3227524"/>
              <a:ext cx="2428245" cy="3560147"/>
            </a:xfrm>
            <a:prstGeom prst="round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a:p>
          </p:txBody>
        </p:sp>
        <p:sp>
          <p:nvSpPr>
            <p:cNvPr id="25" name="Abgerundetes Rechteck 24"/>
            <p:cNvSpPr/>
            <p:nvPr/>
          </p:nvSpPr>
          <p:spPr>
            <a:xfrm>
              <a:off x="286735" y="3227524"/>
              <a:ext cx="2577199" cy="3560147"/>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a:p>
          </p:txBody>
        </p:sp>
      </p:grpSp>
      <p:sp>
        <p:nvSpPr>
          <p:cNvPr id="5" name="Textfeld 4"/>
          <p:cNvSpPr txBox="1"/>
          <p:nvPr/>
        </p:nvSpPr>
        <p:spPr>
          <a:xfrm>
            <a:off x="2" y="74299"/>
            <a:ext cx="6104890" cy="377026"/>
          </a:xfrm>
          <a:prstGeom prst="rect">
            <a:avLst/>
          </a:prstGeom>
          <a:noFill/>
        </p:spPr>
        <p:txBody>
          <a:bodyPr wrap="square" rtlCol="0">
            <a:spAutoFit/>
          </a:bodyPr>
          <a:lstStyle/>
          <a:p>
            <a:pPr algn="l" rtl="0"/>
            <a:r>
              <a:rPr lang="es-ES" sz="1850" b="1" i="0" u="none" baseline="0" dirty="0">
                <a:solidFill>
                  <a:schemeClr val="bg1"/>
                </a:solidFill>
              </a:rPr>
              <a:t>5. </a:t>
            </a:r>
            <a:r>
              <a:rPr lang="es-ES" sz="1850" b="1" i="0" u="none" baseline="0" dirty="0" smtClean="0">
                <a:solidFill>
                  <a:schemeClr val="bg1"/>
                </a:solidFill>
              </a:rPr>
              <a:t>Regulaciones a nivel de la Federación: </a:t>
            </a:r>
            <a:r>
              <a:rPr lang="es-ES" sz="1850" b="1" i="0" u="none" baseline="0" dirty="0">
                <a:solidFill>
                  <a:schemeClr val="bg1"/>
                </a:solidFill>
              </a:rPr>
              <a:t>Controles</a:t>
            </a:r>
            <a:endParaRPr lang="es-ES" sz="1850" b="1" dirty="0">
              <a:solidFill>
                <a:schemeClr val="bg1"/>
              </a:solidFill>
            </a:endParaRPr>
          </a:p>
        </p:txBody>
      </p:sp>
      <p:pic>
        <p:nvPicPr>
          <p:cNvPr id="10"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7137109" y="2907115"/>
            <a:ext cx="586505" cy="1428000"/>
          </a:xfrm>
          <a:prstGeom prst="rect">
            <a:avLst/>
          </a:prstGeom>
        </p:spPr>
      </p:pic>
      <p:pic>
        <p:nvPicPr>
          <p:cNvPr id="14" name="Picture 2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42081" y="3878253"/>
            <a:ext cx="1296887" cy="1315878"/>
          </a:xfrm>
          <a:prstGeom prst="rect">
            <a:avLst/>
          </a:prstGeom>
          <a:scene3d>
            <a:camera prst="orthographicFront">
              <a:rot lat="0" lon="0" rev="0"/>
            </a:camera>
            <a:lightRig rig="threePt" dir="t"/>
          </a:scene3d>
        </p:spPr>
      </p:pic>
      <p:sp>
        <p:nvSpPr>
          <p:cNvPr id="4" name="Textfeld 3"/>
          <p:cNvSpPr txBox="1"/>
          <p:nvPr/>
        </p:nvSpPr>
        <p:spPr>
          <a:xfrm>
            <a:off x="977815" y="2450239"/>
            <a:ext cx="2232248" cy="923330"/>
          </a:xfrm>
          <a:prstGeom prst="rect">
            <a:avLst/>
          </a:prstGeom>
          <a:noFill/>
        </p:spPr>
        <p:txBody>
          <a:bodyPr wrap="square" rtlCol="0">
            <a:spAutoFit/>
          </a:bodyPr>
          <a:lstStyle/>
          <a:p>
            <a:pPr algn="ctr" rtl="0"/>
            <a:r>
              <a:rPr lang="es-ES" b="1" i="0" u="none" baseline="0" dirty="0">
                <a:solidFill>
                  <a:schemeClr val="tx1">
                    <a:lumMod val="75000"/>
                    <a:lumOff val="25000"/>
                  </a:schemeClr>
                </a:solidFill>
              </a:rPr>
              <a:t>Empresas formadoras y personal </a:t>
            </a:r>
            <a:r>
              <a:rPr lang="es-ES" b="1" i="0" u="none" baseline="0" dirty="0" smtClean="0">
                <a:solidFill>
                  <a:schemeClr val="tx1">
                    <a:lumMod val="75000"/>
                    <a:lumOff val="25000"/>
                  </a:schemeClr>
                </a:solidFill>
              </a:rPr>
              <a:t>formador </a:t>
            </a:r>
            <a:endParaRPr lang="es-ES" b="1" dirty="0">
              <a:solidFill>
                <a:schemeClr val="tx1">
                  <a:lumMod val="75000"/>
                  <a:lumOff val="25000"/>
                </a:schemeClr>
              </a:solidFill>
            </a:endParaRPr>
          </a:p>
        </p:txBody>
      </p:sp>
      <p:pic>
        <p:nvPicPr>
          <p:cNvPr id="15" name="Pictur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flipH="1">
            <a:off x="2482436" y="3804451"/>
            <a:ext cx="603412" cy="1463483"/>
          </a:xfrm>
          <a:prstGeom prst="rect">
            <a:avLst/>
          </a:prstGeom>
        </p:spPr>
      </p:pic>
      <p:sp>
        <p:nvSpPr>
          <p:cNvPr id="16" name="Textfeld 15"/>
          <p:cNvSpPr txBox="1"/>
          <p:nvPr/>
        </p:nvSpPr>
        <p:spPr>
          <a:xfrm>
            <a:off x="7007074" y="4579399"/>
            <a:ext cx="1616959" cy="369332"/>
          </a:xfrm>
          <a:prstGeom prst="rect">
            <a:avLst/>
          </a:prstGeom>
          <a:noFill/>
        </p:spPr>
        <p:txBody>
          <a:bodyPr wrap="square" rtlCol="0">
            <a:spAutoFit/>
          </a:bodyPr>
          <a:lstStyle/>
          <a:p>
            <a:pPr algn="ctr" rtl="0"/>
            <a:r>
              <a:rPr lang="es-ES" b="1" i="0" u="none" baseline="0" dirty="0" smtClean="0">
                <a:solidFill>
                  <a:schemeClr val="tx1">
                    <a:lumMod val="75000"/>
                    <a:lumOff val="25000"/>
                  </a:schemeClr>
                </a:solidFill>
              </a:rPr>
              <a:t>Aprendices</a:t>
            </a:r>
            <a:endParaRPr lang="es-ES" b="1" dirty="0">
              <a:solidFill>
                <a:schemeClr val="tx1">
                  <a:lumMod val="75000"/>
                  <a:lumOff val="25000"/>
                </a:schemeClr>
              </a:solidFill>
            </a:endParaRPr>
          </a:p>
        </p:txBody>
      </p:sp>
      <p:sp>
        <p:nvSpPr>
          <p:cNvPr id="18" name="Gleichschenkliges Dreieck 17"/>
          <p:cNvSpPr/>
          <p:nvPr/>
        </p:nvSpPr>
        <p:spPr>
          <a:xfrm flipV="1">
            <a:off x="3535626" y="3561851"/>
            <a:ext cx="2865328" cy="2188523"/>
          </a:xfrm>
          <a:prstGeom prst="triangle">
            <a:avLst/>
          </a:prstGeom>
          <a:solidFill>
            <a:schemeClr val="tx2">
              <a:lumMod val="60000"/>
              <a:lumOff val="40000"/>
            </a:schemeClr>
          </a:solidFill>
          <a:ln>
            <a:noFill/>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a:p>
        </p:txBody>
      </p:sp>
      <p:pic>
        <p:nvPicPr>
          <p:cNvPr id="102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93002" y="579316"/>
            <a:ext cx="719137" cy="798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feld 5"/>
          <p:cNvSpPr txBox="1"/>
          <p:nvPr/>
        </p:nvSpPr>
        <p:spPr>
          <a:xfrm>
            <a:off x="3744642" y="3598176"/>
            <a:ext cx="2434189" cy="646331"/>
          </a:xfrm>
          <a:prstGeom prst="rect">
            <a:avLst/>
          </a:prstGeom>
          <a:noFill/>
        </p:spPr>
        <p:txBody>
          <a:bodyPr wrap="square" rtlCol="0">
            <a:spAutoFit/>
          </a:bodyPr>
          <a:lstStyle/>
          <a:p>
            <a:pPr algn="ctr" rtl="0"/>
            <a:r>
              <a:rPr lang="es-ES" sz="1750" b="1" i="0" u="none" baseline="0" dirty="0">
                <a:solidFill>
                  <a:schemeClr val="bg1"/>
                </a:solidFill>
              </a:rPr>
              <a:t>Formación profesional </a:t>
            </a:r>
            <a:r>
              <a:rPr lang="es-ES" sz="1750" b="1" i="0" u="none" baseline="0" dirty="0" smtClean="0">
                <a:solidFill>
                  <a:schemeClr val="bg1"/>
                </a:solidFill>
              </a:rPr>
              <a:t>en</a:t>
            </a:r>
            <a:r>
              <a:rPr lang="es-ES" sz="1750" b="1" i="0" u="none" dirty="0" smtClean="0">
                <a:solidFill>
                  <a:schemeClr val="bg1"/>
                </a:solidFill>
              </a:rPr>
              <a:t> la empresa</a:t>
            </a:r>
            <a:endParaRPr lang="es-ES" sz="1750" b="1" dirty="0">
              <a:solidFill>
                <a:schemeClr val="bg1"/>
              </a:solidFill>
            </a:endParaRPr>
          </a:p>
        </p:txBody>
      </p:sp>
      <p:sp>
        <p:nvSpPr>
          <p:cNvPr id="7" name="Textfeld 6"/>
          <p:cNvSpPr txBox="1"/>
          <p:nvPr/>
        </p:nvSpPr>
        <p:spPr>
          <a:xfrm>
            <a:off x="3646270" y="2940154"/>
            <a:ext cx="2730031" cy="292388"/>
          </a:xfrm>
          <a:prstGeom prst="rect">
            <a:avLst/>
          </a:prstGeom>
          <a:noFill/>
        </p:spPr>
        <p:txBody>
          <a:bodyPr wrap="square" rtlCol="0">
            <a:spAutoFit/>
          </a:bodyPr>
          <a:lstStyle/>
          <a:p>
            <a:pPr algn="ctr" rtl="0"/>
            <a:r>
              <a:rPr lang="es-ES" sz="1300" b="0" i="0" u="none" baseline="0" dirty="0">
                <a:solidFill>
                  <a:schemeClr val="tx1">
                    <a:lumMod val="85000"/>
                    <a:lumOff val="15000"/>
                  </a:schemeClr>
                </a:solidFill>
              </a:rPr>
              <a:t>Relación de formación profesional</a:t>
            </a:r>
            <a:endParaRPr lang="es-ES" sz="1300" dirty="0">
              <a:solidFill>
                <a:schemeClr val="tx1">
                  <a:lumMod val="85000"/>
                  <a:lumOff val="15000"/>
                </a:schemeClr>
              </a:solidFill>
            </a:endParaRPr>
          </a:p>
        </p:txBody>
      </p:sp>
      <p:sp>
        <p:nvSpPr>
          <p:cNvPr id="11" name="Textfeld 10"/>
          <p:cNvSpPr txBox="1"/>
          <p:nvPr/>
        </p:nvSpPr>
        <p:spPr>
          <a:xfrm>
            <a:off x="4282320" y="4248178"/>
            <a:ext cx="1459979" cy="646331"/>
          </a:xfrm>
          <a:prstGeom prst="rect">
            <a:avLst/>
          </a:prstGeom>
          <a:noFill/>
        </p:spPr>
        <p:txBody>
          <a:bodyPr wrap="square" rtlCol="0">
            <a:spAutoFit/>
          </a:bodyPr>
          <a:lstStyle/>
          <a:p>
            <a:pPr algn="ctr" rtl="0"/>
            <a:r>
              <a:rPr lang="es-ES" sz="1750" b="1" i="0" u="none" baseline="0" dirty="0" smtClean="0">
                <a:solidFill>
                  <a:schemeClr val="bg1"/>
                </a:solidFill>
              </a:rPr>
              <a:t>Examen</a:t>
            </a:r>
          </a:p>
          <a:p>
            <a:pPr algn="ctr" rtl="0"/>
            <a:r>
              <a:rPr lang="es-ES" sz="1750" b="1" i="0" u="none" baseline="0" dirty="0" smtClean="0">
                <a:solidFill>
                  <a:schemeClr val="bg1"/>
                </a:solidFill>
              </a:rPr>
              <a:t> </a:t>
            </a:r>
            <a:r>
              <a:rPr lang="es-ES" sz="1750" b="1" i="0" u="none" baseline="0" dirty="0">
                <a:solidFill>
                  <a:schemeClr val="bg1"/>
                </a:solidFill>
              </a:rPr>
              <a:t>intermedio</a:t>
            </a:r>
            <a:endParaRPr lang="es-ES" sz="1750" b="1" dirty="0">
              <a:solidFill>
                <a:schemeClr val="bg1"/>
              </a:solidFill>
            </a:endParaRPr>
          </a:p>
        </p:txBody>
      </p:sp>
      <p:sp>
        <p:nvSpPr>
          <p:cNvPr id="12" name="Textfeld 11"/>
          <p:cNvSpPr txBox="1"/>
          <p:nvPr/>
        </p:nvSpPr>
        <p:spPr>
          <a:xfrm>
            <a:off x="4470703" y="4919492"/>
            <a:ext cx="1006968" cy="646331"/>
          </a:xfrm>
          <a:prstGeom prst="rect">
            <a:avLst/>
          </a:prstGeom>
          <a:noFill/>
        </p:spPr>
        <p:txBody>
          <a:bodyPr wrap="square" rtlCol="0">
            <a:spAutoFit/>
          </a:bodyPr>
          <a:lstStyle/>
          <a:p>
            <a:pPr algn="ctr" rtl="0"/>
            <a:r>
              <a:rPr lang="es-ES" sz="1750" b="1" i="0" u="none" baseline="0" dirty="0" smtClean="0">
                <a:solidFill>
                  <a:schemeClr val="bg1"/>
                </a:solidFill>
              </a:rPr>
              <a:t>Examen final</a:t>
            </a:r>
            <a:endParaRPr lang="es-ES" sz="1750" b="1" dirty="0">
              <a:solidFill>
                <a:schemeClr val="bg1"/>
              </a:solidFill>
            </a:endParaRPr>
          </a:p>
        </p:txBody>
      </p:sp>
      <p:sp>
        <p:nvSpPr>
          <p:cNvPr id="13" name="Textfeld 12"/>
          <p:cNvSpPr txBox="1"/>
          <p:nvPr/>
        </p:nvSpPr>
        <p:spPr>
          <a:xfrm>
            <a:off x="3646270" y="833650"/>
            <a:ext cx="2655834" cy="1400383"/>
          </a:xfrm>
          <a:prstGeom prst="rect">
            <a:avLst/>
          </a:prstGeom>
          <a:noFill/>
        </p:spPr>
        <p:txBody>
          <a:bodyPr wrap="square" rtlCol="0">
            <a:spAutoFit/>
          </a:bodyPr>
          <a:lstStyle/>
          <a:p>
            <a:pPr algn="ctr" rtl="0"/>
            <a:r>
              <a:rPr lang="es-ES" sz="1700" b="1" i="0" u="sng" baseline="0" dirty="0">
                <a:solidFill>
                  <a:schemeClr val="tx1">
                    <a:lumMod val="75000"/>
                    <a:lumOff val="25000"/>
                  </a:schemeClr>
                </a:solidFill>
              </a:rPr>
              <a:t>Autoridades competentes</a:t>
            </a:r>
            <a:r>
              <a:rPr lang="es-ES" sz="1700" b="1" i="0" u="none" baseline="0" dirty="0">
                <a:solidFill>
                  <a:schemeClr val="tx1">
                    <a:lumMod val="75000"/>
                    <a:lumOff val="25000"/>
                  </a:schemeClr>
                </a:solidFill>
              </a:rPr>
              <a:t>: Cámaras de comercio y de </a:t>
            </a:r>
            <a:r>
              <a:rPr lang="es-ES" sz="1700" b="1" i="0" u="none" baseline="0" dirty="0" smtClean="0">
                <a:solidFill>
                  <a:schemeClr val="tx1">
                    <a:lumMod val="75000"/>
                    <a:lumOff val="25000"/>
                  </a:schemeClr>
                </a:solidFill>
              </a:rPr>
              <a:t>artes y oficios, </a:t>
            </a:r>
            <a:r>
              <a:rPr lang="es-ES" sz="1700" b="1" i="0" u="none" baseline="0" dirty="0">
                <a:solidFill>
                  <a:schemeClr val="tx1">
                    <a:lumMod val="75000"/>
                    <a:lumOff val="25000"/>
                  </a:schemeClr>
                </a:solidFill>
              </a:rPr>
              <a:t>entre otras,</a:t>
            </a:r>
          </a:p>
          <a:p>
            <a:pPr algn="ctr" rtl="0"/>
            <a:r>
              <a:rPr lang="es-ES" sz="1700" b="1" i="0" u="none" baseline="0" dirty="0">
                <a:solidFill>
                  <a:schemeClr val="tx1">
                    <a:lumMod val="75000"/>
                    <a:lumOff val="25000"/>
                  </a:schemeClr>
                </a:solidFill>
              </a:rPr>
              <a:t>regulan, asesoran, supervisan</a:t>
            </a:r>
            <a:endParaRPr lang="es-ES" sz="1700" b="1" dirty="0">
              <a:solidFill>
                <a:schemeClr val="tx1">
                  <a:lumMod val="75000"/>
                  <a:lumOff val="25000"/>
                </a:schemeClr>
              </a:solidFill>
            </a:endParaRPr>
          </a:p>
        </p:txBody>
      </p:sp>
      <p:sp>
        <p:nvSpPr>
          <p:cNvPr id="31" name="Line 1033"/>
          <p:cNvSpPr>
            <a:spLocks noChangeShapeType="1"/>
          </p:cNvSpPr>
          <p:nvPr/>
        </p:nvSpPr>
        <p:spPr bwMode="auto">
          <a:xfrm rot="6829628">
            <a:off x="2973526" y="1964552"/>
            <a:ext cx="473075" cy="242887"/>
          </a:xfrm>
          <a:prstGeom prst="line">
            <a:avLst/>
          </a:prstGeom>
          <a:noFill/>
          <a:ln w="76200">
            <a:solidFill>
              <a:schemeClr val="tx1">
                <a:lumMod val="65000"/>
                <a:lumOff val="35000"/>
              </a:schemeClr>
            </a:solidFill>
            <a:round/>
            <a:headEnd/>
            <a:tailEnd type="triangle" w="sm" len="sm"/>
          </a:ln>
          <a:extLst>
            <a:ext uri="{909E8E84-426E-40DD-AFC4-6F175D3DCCD1}">
              <a14:hiddenFill xmlns:a14="http://schemas.microsoft.com/office/drawing/2010/main">
                <a:noFill/>
              </a14:hiddenFill>
            </a:ext>
          </a:extLst>
        </p:spPr>
        <p:txBody>
          <a:bodyPr lIns="90000" tIns="46800" rIns="90000" bIns="46800">
            <a:spAutoFit/>
          </a:bodyPr>
          <a:lstStyle/>
          <a:p>
            <a:endParaRPr lang="es-ES">
              <a:solidFill>
                <a:schemeClr val="tx1">
                  <a:lumMod val="50000"/>
                  <a:lumOff val="50000"/>
                </a:schemeClr>
              </a:solidFill>
            </a:endParaRPr>
          </a:p>
        </p:txBody>
      </p:sp>
      <p:sp>
        <p:nvSpPr>
          <p:cNvPr id="32" name="Line 1032"/>
          <p:cNvSpPr>
            <a:spLocks noChangeShapeType="1"/>
          </p:cNvSpPr>
          <p:nvPr/>
        </p:nvSpPr>
        <p:spPr bwMode="auto">
          <a:xfrm rot="2894547" flipV="1">
            <a:off x="6341027" y="2174027"/>
            <a:ext cx="498475" cy="47625"/>
          </a:xfrm>
          <a:prstGeom prst="line">
            <a:avLst/>
          </a:prstGeom>
          <a:noFill/>
          <a:ln w="76200">
            <a:solidFill>
              <a:schemeClr val="tx1">
                <a:lumMod val="65000"/>
                <a:lumOff val="35000"/>
              </a:schemeClr>
            </a:solidFill>
            <a:round/>
            <a:headEnd/>
            <a:tailEnd type="triangle" w="sm" len="sm"/>
          </a:ln>
          <a:extLst>
            <a:ext uri="{909E8E84-426E-40DD-AFC4-6F175D3DCCD1}">
              <a14:hiddenFill xmlns:a14="http://schemas.microsoft.com/office/drawing/2010/main">
                <a:noFill/>
              </a14:hiddenFill>
            </a:ext>
          </a:extLst>
        </p:spPr>
        <p:txBody>
          <a:bodyPr lIns="90000" tIns="46800" rIns="90000" bIns="46800">
            <a:spAutoFit/>
          </a:bodyPr>
          <a:lstStyle/>
          <a:p>
            <a:pPr algn="l" rtl="0" eaLnBrk="0" fontAlgn="base" hangingPunct="0">
              <a:spcBef>
                <a:spcPct val="50000"/>
              </a:spcBef>
              <a:spcAft>
                <a:spcPct val="0"/>
              </a:spcAft>
            </a:pPr>
            <a:endParaRPr lang="es-ES" sz="1400" b="1" smtClean="0">
              <a:solidFill>
                <a:srgbClr val="000000"/>
              </a:solidFill>
              <a:latin typeface="Arial" charset="0"/>
            </a:endParaRPr>
          </a:p>
        </p:txBody>
      </p:sp>
      <p:sp>
        <p:nvSpPr>
          <p:cNvPr id="33" name="Line 1032"/>
          <p:cNvSpPr>
            <a:spLocks noChangeShapeType="1"/>
          </p:cNvSpPr>
          <p:nvPr/>
        </p:nvSpPr>
        <p:spPr bwMode="auto">
          <a:xfrm rot="2894547" flipV="1">
            <a:off x="2664561" y="905932"/>
            <a:ext cx="593687" cy="440657"/>
          </a:xfrm>
          <a:prstGeom prst="line">
            <a:avLst/>
          </a:prstGeom>
          <a:noFill/>
          <a:ln w="76200">
            <a:solidFill>
              <a:schemeClr val="tx1">
                <a:lumMod val="65000"/>
                <a:lumOff val="35000"/>
              </a:schemeClr>
            </a:solidFill>
            <a:round/>
            <a:headEnd/>
            <a:tailEnd type="triangle" w="sm" len="sm"/>
          </a:ln>
          <a:extLst>
            <a:ext uri="{909E8E84-426E-40DD-AFC4-6F175D3DCCD1}">
              <a14:hiddenFill xmlns:a14="http://schemas.microsoft.com/office/drawing/2010/main">
                <a:noFill/>
              </a14:hiddenFill>
            </a:ext>
          </a:extLst>
        </p:spPr>
        <p:txBody>
          <a:bodyPr wrap="square" lIns="90000" tIns="46800" rIns="90000" bIns="46800">
            <a:spAutoFit/>
          </a:bodyPr>
          <a:lstStyle/>
          <a:p>
            <a:pPr algn="l" rtl="0" eaLnBrk="0" fontAlgn="base" hangingPunct="0">
              <a:spcBef>
                <a:spcPct val="50000"/>
              </a:spcBef>
              <a:spcAft>
                <a:spcPct val="0"/>
              </a:spcAft>
            </a:pPr>
            <a:endParaRPr lang="es-ES" sz="1400" b="1" smtClean="0">
              <a:solidFill>
                <a:srgbClr val="000000"/>
              </a:solidFill>
              <a:latin typeface="Arial" charset="0"/>
            </a:endParaRPr>
          </a:p>
        </p:txBody>
      </p:sp>
      <p:pic>
        <p:nvPicPr>
          <p:cNvPr id="34" name="Picture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911081" y="5647690"/>
            <a:ext cx="1920875" cy="77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Textfeld 18"/>
          <p:cNvSpPr txBox="1"/>
          <p:nvPr/>
        </p:nvSpPr>
        <p:spPr>
          <a:xfrm>
            <a:off x="3681414" y="2339587"/>
            <a:ext cx="2620690" cy="292388"/>
          </a:xfrm>
          <a:prstGeom prst="rect">
            <a:avLst/>
          </a:prstGeom>
          <a:noFill/>
        </p:spPr>
        <p:txBody>
          <a:bodyPr wrap="square" rtlCol="0">
            <a:spAutoFit/>
          </a:bodyPr>
          <a:lstStyle/>
          <a:p>
            <a:pPr algn="ctr" rtl="0"/>
            <a:r>
              <a:rPr lang="es-ES" sz="1300" b="0" i="0" u="none" baseline="0" dirty="0">
                <a:solidFill>
                  <a:schemeClr val="tx1">
                    <a:lumMod val="85000"/>
                    <a:lumOff val="15000"/>
                  </a:schemeClr>
                </a:solidFill>
              </a:rPr>
              <a:t>Contrato de formación profesional</a:t>
            </a:r>
            <a:endParaRPr lang="es-ES" sz="1300" dirty="0">
              <a:solidFill>
                <a:schemeClr val="tx1">
                  <a:lumMod val="85000"/>
                  <a:lumOff val="15000"/>
                </a:schemeClr>
              </a:solidFill>
            </a:endParaRPr>
          </a:p>
        </p:txBody>
      </p:sp>
      <p:sp>
        <p:nvSpPr>
          <p:cNvPr id="22" name="Pfeil nach unten 21"/>
          <p:cNvSpPr/>
          <p:nvPr/>
        </p:nvSpPr>
        <p:spPr>
          <a:xfrm>
            <a:off x="4945816" y="2689931"/>
            <a:ext cx="163800" cy="216000"/>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a:p>
        </p:txBody>
      </p:sp>
      <p:pic>
        <p:nvPicPr>
          <p:cNvPr id="6146"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49019" y="633417"/>
            <a:ext cx="523875"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7" name="Picture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39360" y="622182"/>
            <a:ext cx="500063"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8" name="Picture 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923714" y="2915382"/>
            <a:ext cx="588037" cy="1427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feld 1"/>
          <p:cNvSpPr txBox="1"/>
          <p:nvPr/>
        </p:nvSpPr>
        <p:spPr>
          <a:xfrm>
            <a:off x="3898990" y="6401174"/>
            <a:ext cx="2347713" cy="369332"/>
          </a:xfrm>
          <a:prstGeom prst="rect">
            <a:avLst/>
          </a:prstGeom>
          <a:noFill/>
        </p:spPr>
        <p:txBody>
          <a:bodyPr wrap="square" rtlCol="0">
            <a:spAutoFit/>
          </a:bodyPr>
          <a:lstStyle/>
          <a:p>
            <a:pPr algn="ctr" rtl="0"/>
            <a:r>
              <a:rPr lang="es-ES" b="1" dirty="0" smtClean="0">
                <a:solidFill>
                  <a:schemeClr val="tx1">
                    <a:lumMod val="75000"/>
                    <a:lumOff val="25000"/>
                  </a:schemeClr>
                </a:solidFill>
              </a:rPr>
              <a:t>Comisión </a:t>
            </a:r>
            <a:r>
              <a:rPr lang="es-ES" b="1" i="0" u="none" baseline="0" dirty="0" smtClean="0">
                <a:solidFill>
                  <a:schemeClr val="tx1">
                    <a:lumMod val="75000"/>
                    <a:lumOff val="25000"/>
                  </a:schemeClr>
                </a:solidFill>
              </a:rPr>
              <a:t>examinadora</a:t>
            </a:r>
            <a:endParaRPr lang="es-ES" dirty="0">
              <a:solidFill>
                <a:schemeClr val="tx1">
                  <a:lumMod val="65000"/>
                  <a:lumOff val="35000"/>
                </a:schemeClr>
              </a:solidFill>
            </a:endParaRPr>
          </a:p>
        </p:txBody>
      </p:sp>
      <p:sp>
        <p:nvSpPr>
          <p:cNvPr id="35" name="Pfeil nach unten 34"/>
          <p:cNvSpPr/>
          <p:nvPr/>
        </p:nvSpPr>
        <p:spPr>
          <a:xfrm rot="5400000">
            <a:off x="3478516" y="2377892"/>
            <a:ext cx="163800" cy="253596"/>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a:p>
        </p:txBody>
      </p:sp>
      <p:sp>
        <p:nvSpPr>
          <p:cNvPr id="36" name="Pfeil nach unten 35"/>
          <p:cNvSpPr/>
          <p:nvPr/>
        </p:nvSpPr>
        <p:spPr>
          <a:xfrm rot="-5400000">
            <a:off x="6269986" y="2377892"/>
            <a:ext cx="163800" cy="253596"/>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a:p>
        </p:txBody>
      </p:sp>
      <p:sp>
        <p:nvSpPr>
          <p:cNvPr id="37" name="Pfeil nach unten 36"/>
          <p:cNvSpPr/>
          <p:nvPr/>
        </p:nvSpPr>
        <p:spPr>
          <a:xfrm rot="5400000">
            <a:off x="3496873" y="2964453"/>
            <a:ext cx="163800" cy="253596"/>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a:p>
        </p:txBody>
      </p:sp>
      <p:sp>
        <p:nvSpPr>
          <p:cNvPr id="38" name="Pfeil nach unten 37"/>
          <p:cNvSpPr/>
          <p:nvPr/>
        </p:nvSpPr>
        <p:spPr>
          <a:xfrm rot="-5400000">
            <a:off x="6302518" y="2956167"/>
            <a:ext cx="163800" cy="253596"/>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a:p>
        </p:txBody>
      </p:sp>
      <p:sp>
        <p:nvSpPr>
          <p:cNvPr id="39" name="Pfeil nach unten 38"/>
          <p:cNvSpPr/>
          <p:nvPr/>
        </p:nvSpPr>
        <p:spPr>
          <a:xfrm>
            <a:off x="4951011" y="3249619"/>
            <a:ext cx="163800" cy="216000"/>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a:p>
        </p:txBody>
      </p:sp>
    </p:spTree>
    <p:extLst>
      <p:ext uri="{BB962C8B-B14F-4D97-AF65-F5344CB8AC3E}">
        <p14:creationId xmlns:p14="http://schemas.microsoft.com/office/powerpoint/2010/main" val="29298545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319088" y="1484784"/>
            <a:ext cx="8458200"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900">
                <a:solidFill>
                  <a:schemeClr val="tx1"/>
                </a:solidFill>
                <a:latin typeface="Arial" charset="0"/>
                <a:cs typeface="Arial" charset="0"/>
              </a:defRPr>
            </a:lvl1pPr>
            <a:lvl2pPr marL="742950" indent="-285750" eaLnBrk="0" hangingPunct="0">
              <a:defRPr sz="900">
                <a:solidFill>
                  <a:schemeClr val="tx1"/>
                </a:solidFill>
                <a:latin typeface="Arial" charset="0"/>
                <a:cs typeface="Arial" charset="0"/>
              </a:defRPr>
            </a:lvl2pPr>
            <a:lvl3pPr marL="1143000" indent="-228600" eaLnBrk="0" hangingPunct="0">
              <a:defRPr sz="900">
                <a:solidFill>
                  <a:schemeClr val="tx1"/>
                </a:solidFill>
                <a:latin typeface="Arial" charset="0"/>
                <a:cs typeface="Arial" charset="0"/>
              </a:defRPr>
            </a:lvl3pPr>
            <a:lvl4pPr marL="1600200" indent="-228600" eaLnBrk="0" hangingPunct="0">
              <a:defRPr sz="900">
                <a:solidFill>
                  <a:schemeClr val="tx1"/>
                </a:solidFill>
                <a:latin typeface="Arial" charset="0"/>
                <a:cs typeface="Arial" charset="0"/>
              </a:defRPr>
            </a:lvl4pPr>
            <a:lvl5pPr marL="2057400" indent="-228600" eaLnBrk="0" hangingPunct="0">
              <a:defRPr sz="900">
                <a:solidFill>
                  <a:schemeClr val="tx1"/>
                </a:solidFill>
                <a:latin typeface="Arial" charset="0"/>
                <a:cs typeface="Arial" charset="0"/>
              </a:defRPr>
            </a:lvl5pPr>
            <a:lvl6pPr marL="2514600" indent="-228600" eaLnBrk="0" fontAlgn="base" hangingPunct="0">
              <a:spcBef>
                <a:spcPct val="0"/>
              </a:spcBef>
              <a:spcAft>
                <a:spcPct val="0"/>
              </a:spcAft>
              <a:defRPr sz="900">
                <a:solidFill>
                  <a:schemeClr val="tx1"/>
                </a:solidFill>
                <a:latin typeface="Arial" charset="0"/>
                <a:cs typeface="Arial" charset="0"/>
              </a:defRPr>
            </a:lvl6pPr>
            <a:lvl7pPr marL="2971800" indent="-228600" eaLnBrk="0" fontAlgn="base" hangingPunct="0">
              <a:spcBef>
                <a:spcPct val="0"/>
              </a:spcBef>
              <a:spcAft>
                <a:spcPct val="0"/>
              </a:spcAft>
              <a:defRPr sz="900">
                <a:solidFill>
                  <a:schemeClr val="tx1"/>
                </a:solidFill>
                <a:latin typeface="Arial" charset="0"/>
                <a:cs typeface="Arial" charset="0"/>
              </a:defRPr>
            </a:lvl7pPr>
            <a:lvl8pPr marL="3429000" indent="-228600" eaLnBrk="0" fontAlgn="base" hangingPunct="0">
              <a:spcBef>
                <a:spcPct val="0"/>
              </a:spcBef>
              <a:spcAft>
                <a:spcPct val="0"/>
              </a:spcAft>
              <a:defRPr sz="900">
                <a:solidFill>
                  <a:schemeClr val="tx1"/>
                </a:solidFill>
                <a:latin typeface="Arial" charset="0"/>
                <a:cs typeface="Arial" charset="0"/>
              </a:defRPr>
            </a:lvl8pPr>
            <a:lvl9pPr marL="3886200" indent="-228600" eaLnBrk="0" fontAlgn="base" hangingPunct="0">
              <a:spcBef>
                <a:spcPct val="0"/>
              </a:spcBef>
              <a:spcAft>
                <a:spcPct val="0"/>
              </a:spcAft>
              <a:defRPr sz="900">
                <a:solidFill>
                  <a:schemeClr val="tx1"/>
                </a:solidFill>
                <a:latin typeface="Arial" charset="0"/>
                <a:cs typeface="Arial" charset="0"/>
              </a:defRPr>
            </a:lvl9pPr>
          </a:lstStyle>
          <a:p>
            <a:pPr algn="ctr" rtl="0" eaLnBrk="1" hangingPunct="1"/>
            <a:endParaRPr lang="es-ES" altLang="de-DE" sz="2400" b="1" dirty="0">
              <a:solidFill>
                <a:schemeClr val="accent6">
                  <a:lumMod val="75000"/>
                </a:schemeClr>
              </a:solidFill>
            </a:endParaRPr>
          </a:p>
          <a:p>
            <a:pPr algn="ctr" rtl="0" eaLnBrk="1" hangingPunct="1"/>
            <a:endParaRPr lang="es-ES" altLang="de-DE" sz="2400" b="1" dirty="0" smtClean="0">
              <a:solidFill>
                <a:schemeClr val="accent6">
                  <a:lumMod val="75000"/>
                </a:schemeClr>
              </a:solidFill>
            </a:endParaRPr>
          </a:p>
          <a:p>
            <a:pPr algn="ctr" rtl="0" eaLnBrk="1" hangingPunct="1"/>
            <a:endParaRPr lang="es-ES" altLang="de-DE" sz="2400" b="1" dirty="0">
              <a:solidFill>
                <a:schemeClr val="accent6">
                  <a:lumMod val="75000"/>
                </a:schemeClr>
              </a:solidFill>
            </a:endParaRPr>
          </a:p>
          <a:p>
            <a:pPr algn="ctr" rtl="0" eaLnBrk="1" hangingPunct="1"/>
            <a:endParaRPr lang="es-ES" altLang="de-DE" sz="2400" b="1" dirty="0" smtClean="0">
              <a:solidFill>
                <a:schemeClr val="accent6">
                  <a:lumMod val="75000"/>
                </a:schemeClr>
              </a:solidFill>
            </a:endParaRPr>
          </a:p>
          <a:p>
            <a:pPr algn="ctr" rtl="0" eaLnBrk="1" hangingPunct="1"/>
            <a:endParaRPr lang="es-ES" altLang="de-DE" sz="2400" b="1" dirty="0">
              <a:solidFill>
                <a:schemeClr val="accent6">
                  <a:lumMod val="75000"/>
                </a:schemeClr>
              </a:solidFill>
            </a:endParaRPr>
          </a:p>
          <a:p>
            <a:pPr algn="ctr" rtl="0" eaLnBrk="1" hangingPunct="1"/>
            <a:endParaRPr lang="es-ES" altLang="de-DE" sz="2400" b="1" dirty="0" smtClean="0">
              <a:solidFill>
                <a:schemeClr val="accent6">
                  <a:lumMod val="75000"/>
                </a:schemeClr>
              </a:solidFill>
            </a:endParaRPr>
          </a:p>
          <a:p>
            <a:pPr algn="ctr" rtl="0" eaLnBrk="1" hangingPunct="1"/>
            <a:endParaRPr lang="es-ES" altLang="de-DE" sz="2400" b="1" dirty="0">
              <a:solidFill>
                <a:schemeClr val="accent6">
                  <a:lumMod val="75000"/>
                </a:schemeClr>
              </a:solidFill>
            </a:endParaRPr>
          </a:p>
          <a:p>
            <a:pPr algn="ctr" rtl="0" eaLnBrk="1" hangingPunct="1"/>
            <a:endParaRPr lang="es-ES" altLang="de-DE" sz="2400" b="1" dirty="0">
              <a:solidFill>
                <a:schemeClr val="accent6">
                  <a:lumMod val="75000"/>
                </a:schemeClr>
              </a:solidFill>
            </a:endParaRPr>
          </a:p>
          <a:p>
            <a:pPr algn="ctr" rtl="0" eaLnBrk="1" hangingPunct="1"/>
            <a:endParaRPr lang="es-ES" altLang="de-DE" sz="2400" b="1" dirty="0">
              <a:solidFill>
                <a:schemeClr val="accent6">
                  <a:lumMod val="75000"/>
                </a:schemeClr>
              </a:solidFill>
            </a:endParaRPr>
          </a:p>
        </p:txBody>
      </p:sp>
      <p:sp>
        <p:nvSpPr>
          <p:cNvPr id="2" name="Textfeld 1"/>
          <p:cNvSpPr txBox="1"/>
          <p:nvPr/>
        </p:nvSpPr>
        <p:spPr>
          <a:xfrm>
            <a:off x="290272" y="1319207"/>
            <a:ext cx="8746224" cy="5247590"/>
          </a:xfrm>
          <a:prstGeom prst="rect">
            <a:avLst/>
          </a:prstGeom>
          <a:noFill/>
        </p:spPr>
        <p:txBody>
          <a:bodyPr wrap="square" rtlCol="0">
            <a:spAutoFit/>
          </a:bodyPr>
          <a:lstStyle/>
          <a:p>
            <a:pPr algn="l" rtl="0">
              <a:spcAft>
                <a:spcPts val="600"/>
              </a:spcAft>
              <a:tabLst>
                <a:tab pos="88900" algn="l"/>
              </a:tabLst>
            </a:pPr>
            <a:r>
              <a:rPr lang="es-ES" sz="2800" dirty="0">
                <a:solidFill>
                  <a:schemeClr val="accent6">
                    <a:lumMod val="75000"/>
                  </a:schemeClr>
                </a:solidFill>
              </a:rPr>
              <a:t> </a:t>
            </a:r>
            <a:r>
              <a:rPr lang="es-ES" sz="2250" b="1" dirty="0" smtClean="0">
                <a:solidFill>
                  <a:schemeClr val="accent6">
                    <a:lumMod val="75000"/>
                  </a:schemeClr>
                </a:solidFill>
              </a:rPr>
              <a:t>E</a:t>
            </a:r>
            <a:r>
              <a:rPr lang="es-ES" sz="2250" b="1" i="0" u="none" baseline="0" dirty="0" smtClean="0">
                <a:solidFill>
                  <a:schemeClr val="accent6">
                    <a:lumMod val="75000"/>
                  </a:schemeClr>
                </a:solidFill>
              </a:rPr>
              <a:t>valuación</a:t>
            </a:r>
            <a:r>
              <a:rPr lang="es-ES" sz="2250" b="0" i="0" u="none" baseline="0" dirty="0" smtClean="0">
                <a:solidFill>
                  <a:schemeClr val="accent6">
                    <a:lumMod val="75000"/>
                  </a:schemeClr>
                </a:solidFill>
              </a:rPr>
              <a:t> </a:t>
            </a:r>
          </a:p>
          <a:p>
            <a:pPr algn="l" rtl="0">
              <a:spcAft>
                <a:spcPts val="600"/>
              </a:spcAft>
              <a:tabLst>
                <a:tab pos="92075" algn="l"/>
              </a:tabLst>
            </a:pPr>
            <a:r>
              <a:rPr lang="es-ES" sz="2200" b="0" i="0" u="none" baseline="0" dirty="0" smtClean="0">
                <a:solidFill>
                  <a:schemeClr val="tx1">
                    <a:lumMod val="75000"/>
                    <a:lumOff val="25000"/>
                  </a:schemeClr>
                </a:solidFill>
              </a:rPr>
              <a:t> Exámenes </a:t>
            </a:r>
            <a:r>
              <a:rPr lang="es-ES" sz="2200" b="0" i="0" u="none" baseline="0" dirty="0">
                <a:solidFill>
                  <a:schemeClr val="tx1">
                    <a:lumMod val="75000"/>
                    <a:lumOff val="25000"/>
                  </a:schemeClr>
                </a:solidFill>
              </a:rPr>
              <a:t>finales en todas las profesiones de formación </a:t>
            </a:r>
            <a:r>
              <a:rPr lang="es-ES" sz="2200" b="0" i="0" u="none" baseline="0" dirty="0" smtClean="0">
                <a:solidFill>
                  <a:schemeClr val="tx1">
                    <a:lumMod val="75000"/>
                    <a:lumOff val="25000"/>
                  </a:schemeClr>
                </a:solidFill>
              </a:rPr>
              <a:t>profesional</a:t>
            </a:r>
            <a:r>
              <a:rPr lang="es-ES" sz="2200" dirty="0">
                <a:solidFill>
                  <a:schemeClr val="tx1">
                    <a:lumMod val="75000"/>
                    <a:lumOff val="25000"/>
                  </a:schemeClr>
                </a:solidFill>
              </a:rPr>
              <a:t/>
            </a:r>
            <a:br>
              <a:rPr lang="es-ES" sz="2200" dirty="0">
                <a:solidFill>
                  <a:schemeClr val="tx1">
                    <a:lumMod val="75000"/>
                    <a:lumOff val="25000"/>
                  </a:schemeClr>
                </a:solidFill>
              </a:rPr>
            </a:br>
            <a:r>
              <a:rPr lang="es-ES" sz="2200" dirty="0" smtClean="0">
                <a:solidFill>
                  <a:schemeClr val="tx1">
                    <a:lumMod val="75000"/>
                    <a:lumOff val="25000"/>
                  </a:schemeClr>
                </a:solidFill>
              </a:rPr>
              <a:t> </a:t>
            </a:r>
            <a:r>
              <a:rPr lang="es-ES" sz="2200" b="0" i="0" u="none" baseline="0" dirty="0" smtClean="0">
                <a:solidFill>
                  <a:schemeClr val="tx1">
                    <a:lumMod val="75000"/>
                    <a:lumOff val="25000"/>
                  </a:schemeClr>
                </a:solidFill>
              </a:rPr>
              <a:t>reconocidas </a:t>
            </a:r>
            <a:r>
              <a:rPr lang="es-ES" sz="2200" dirty="0">
                <a:solidFill>
                  <a:schemeClr val="tx1">
                    <a:lumMod val="75000"/>
                    <a:lumOff val="25000"/>
                  </a:schemeClr>
                </a:solidFill>
              </a:rPr>
              <a:t/>
            </a:r>
            <a:br>
              <a:rPr lang="es-ES" sz="2200" dirty="0">
                <a:solidFill>
                  <a:schemeClr val="tx1">
                    <a:lumMod val="75000"/>
                    <a:lumOff val="25000"/>
                  </a:schemeClr>
                </a:solidFill>
              </a:rPr>
            </a:br>
            <a:endParaRPr lang="es-ES" sz="800" dirty="0">
              <a:solidFill>
                <a:schemeClr val="tx1">
                  <a:lumMod val="75000"/>
                  <a:lumOff val="25000"/>
                </a:schemeClr>
              </a:solidFill>
            </a:endParaRPr>
          </a:p>
          <a:p>
            <a:pPr algn="l" rtl="0">
              <a:spcAft>
                <a:spcPts val="600"/>
              </a:spcAft>
              <a:tabLst>
                <a:tab pos="92075" algn="l"/>
              </a:tabLst>
            </a:pPr>
            <a:r>
              <a:rPr lang="es-ES" sz="2200" b="0" i="0" u="none" baseline="0" dirty="0">
                <a:solidFill>
                  <a:schemeClr val="tx1">
                    <a:lumMod val="75000"/>
                    <a:lumOff val="25000"/>
                  </a:schemeClr>
                </a:solidFill>
              </a:rPr>
              <a:t>	La ley regula lo siguiente:</a:t>
            </a:r>
          </a:p>
          <a:p>
            <a:pPr marL="712788" lvl="1" indent="-355600" algn="l" rtl="0">
              <a:spcAft>
                <a:spcPts val="600"/>
              </a:spcAft>
              <a:buClr>
                <a:schemeClr val="accent6">
                  <a:lumMod val="75000"/>
                </a:schemeClr>
              </a:buClr>
              <a:buFont typeface="Wingdings 3" panose="05040102010807070707" pitchFamily="18" charset="2"/>
              <a:buChar char=""/>
            </a:pPr>
            <a:r>
              <a:rPr lang="es-ES" sz="2200" b="1" i="0" u="none" baseline="0" dirty="0">
                <a:solidFill>
                  <a:schemeClr val="tx1">
                    <a:lumMod val="75000"/>
                    <a:lumOff val="25000"/>
                  </a:schemeClr>
                </a:solidFill>
              </a:rPr>
              <a:t>Examen intermedio y examen final</a:t>
            </a:r>
            <a:r>
              <a:rPr lang="es-ES" sz="2200" b="0" i="0" u="none" baseline="0" dirty="0">
                <a:solidFill>
                  <a:schemeClr val="tx1">
                    <a:lumMod val="75000"/>
                    <a:lumOff val="25000"/>
                  </a:schemeClr>
                </a:solidFill>
              </a:rPr>
              <a:t> </a:t>
            </a:r>
            <a:r>
              <a:rPr lang="es-ES" sz="2200" b="0" i="0" u="sng" baseline="0" dirty="0">
                <a:solidFill>
                  <a:schemeClr val="tx1">
                    <a:lumMod val="75000"/>
                    <a:lumOff val="25000"/>
                  </a:schemeClr>
                </a:solidFill>
              </a:rPr>
              <a:t>o</a:t>
            </a:r>
            <a:r>
              <a:rPr lang="es-ES" sz="2200" b="0" i="0" u="none" baseline="0" dirty="0">
                <a:solidFill>
                  <a:schemeClr val="tx1">
                    <a:lumMod val="75000"/>
                    <a:lumOff val="25000"/>
                  </a:schemeClr>
                </a:solidFill>
              </a:rPr>
              <a:t> </a:t>
            </a:r>
            <a:r>
              <a:rPr lang="es-ES" sz="2200" b="1" i="0" u="none" baseline="0" dirty="0">
                <a:solidFill>
                  <a:schemeClr val="tx1">
                    <a:lumMod val="75000"/>
                    <a:lumOff val="25000"/>
                  </a:schemeClr>
                </a:solidFill>
              </a:rPr>
              <a:t>examen final extendido</a:t>
            </a:r>
          </a:p>
          <a:p>
            <a:pPr marL="712788" lvl="1" indent="-355600" algn="l" rtl="0">
              <a:spcAft>
                <a:spcPts val="600"/>
              </a:spcAft>
              <a:buClr>
                <a:schemeClr val="accent6">
                  <a:lumMod val="75000"/>
                </a:schemeClr>
              </a:buClr>
              <a:buFont typeface="Wingdings 3" panose="05040102010807070707" pitchFamily="18" charset="2"/>
              <a:buChar char=""/>
            </a:pPr>
            <a:r>
              <a:rPr lang="es-ES" sz="2200" b="1" i="0" u="none" baseline="0" dirty="0">
                <a:solidFill>
                  <a:schemeClr val="tx1">
                    <a:lumMod val="75000"/>
                    <a:lumOff val="25000"/>
                  </a:schemeClr>
                </a:solidFill>
              </a:rPr>
              <a:t>Admisión</a:t>
            </a:r>
            <a:r>
              <a:rPr lang="es-ES" sz="2200" b="0" i="0" u="none" baseline="0" dirty="0">
                <a:solidFill>
                  <a:schemeClr val="tx1">
                    <a:lumMod val="75000"/>
                    <a:lumOff val="25000"/>
                  </a:schemeClr>
                </a:solidFill>
              </a:rPr>
              <a:t> al examen final: </a:t>
            </a:r>
            <a:r>
              <a:rPr lang="es-ES" sz="2200" b="0" i="0" u="none" baseline="0" dirty="0" smtClean="0">
                <a:solidFill>
                  <a:schemeClr val="tx1">
                    <a:lumMod val="75000"/>
                    <a:lumOff val="25000"/>
                  </a:schemeClr>
                </a:solidFill>
              </a:rPr>
              <a:t>Comprobantes escritos </a:t>
            </a:r>
            <a:r>
              <a:rPr lang="es-ES" sz="2200" b="0" i="0" u="none" baseline="0" dirty="0">
                <a:solidFill>
                  <a:schemeClr val="tx1">
                    <a:lumMod val="75000"/>
                    <a:lumOff val="25000"/>
                  </a:schemeClr>
                </a:solidFill>
              </a:rPr>
              <a:t>de la </a:t>
            </a:r>
            <a:r>
              <a:rPr lang="es-ES" sz="2200" b="0" i="0" u="none" baseline="0" dirty="0" smtClean="0">
                <a:solidFill>
                  <a:schemeClr val="tx1">
                    <a:lumMod val="75000"/>
                    <a:lumOff val="25000"/>
                  </a:schemeClr>
                </a:solidFill>
              </a:rPr>
              <a:t>formación realizada, </a:t>
            </a:r>
            <a:r>
              <a:rPr lang="es-ES" sz="2200" b="0" i="0" u="none" baseline="0" dirty="0">
                <a:solidFill>
                  <a:schemeClr val="tx1">
                    <a:lumMod val="75000"/>
                    <a:lumOff val="25000"/>
                  </a:schemeClr>
                </a:solidFill>
              </a:rPr>
              <a:t>asistencia al examen intermedio, regulación de excepciones, etc.</a:t>
            </a:r>
          </a:p>
          <a:p>
            <a:pPr marL="712788" lvl="1" indent="-355600" algn="l" rtl="0">
              <a:spcAft>
                <a:spcPts val="600"/>
              </a:spcAft>
              <a:buClr>
                <a:schemeClr val="accent6">
                  <a:lumMod val="75000"/>
                </a:schemeClr>
              </a:buClr>
              <a:buFont typeface="Wingdings 3" panose="05040102010807070707" pitchFamily="18" charset="2"/>
              <a:buChar char=""/>
            </a:pPr>
            <a:r>
              <a:rPr lang="es-ES" sz="2200" b="1" i="0" u="none" baseline="0" dirty="0">
                <a:solidFill>
                  <a:schemeClr val="tx1">
                    <a:lumMod val="75000"/>
                    <a:lumOff val="25000"/>
                  </a:schemeClr>
                </a:solidFill>
              </a:rPr>
              <a:t>Objeto de la prueba:</a:t>
            </a:r>
            <a:r>
              <a:rPr lang="es-ES" sz="2200" b="0" i="0" u="none" baseline="0" dirty="0">
                <a:solidFill>
                  <a:schemeClr val="tx1">
                    <a:lumMod val="75000"/>
                    <a:lumOff val="25000"/>
                  </a:schemeClr>
                </a:solidFill>
              </a:rPr>
              <a:t> El candidato debe demostrar su capacidad de actuación profesional</a:t>
            </a:r>
          </a:p>
          <a:p>
            <a:pPr marL="712788" lvl="1" indent="-355600" algn="l" rtl="0">
              <a:spcAft>
                <a:spcPts val="600"/>
              </a:spcAft>
              <a:buClr>
                <a:schemeClr val="accent6">
                  <a:lumMod val="75000"/>
                </a:schemeClr>
              </a:buClr>
              <a:buFont typeface="Wingdings 3" panose="05040102010807070707" pitchFamily="18" charset="2"/>
              <a:buChar char=""/>
            </a:pPr>
            <a:r>
              <a:rPr lang="es-ES" sz="2200" b="1" i="0" u="none" baseline="0" dirty="0">
                <a:solidFill>
                  <a:schemeClr val="tx1">
                    <a:lumMod val="75000"/>
                    <a:lumOff val="25000"/>
                  </a:schemeClr>
                </a:solidFill>
              </a:rPr>
              <a:t>Realización</a:t>
            </a:r>
            <a:r>
              <a:rPr lang="es-ES" sz="2200" b="0" i="0" u="none" baseline="0" dirty="0">
                <a:solidFill>
                  <a:schemeClr val="tx1">
                    <a:lumMod val="75000"/>
                    <a:lumOff val="25000"/>
                  </a:schemeClr>
                </a:solidFill>
              </a:rPr>
              <a:t> del examen por parte </a:t>
            </a:r>
            <a:r>
              <a:rPr lang="es-ES" sz="2200" b="0" i="0" u="none" baseline="0" dirty="0" smtClean="0">
                <a:solidFill>
                  <a:schemeClr val="tx1">
                    <a:lumMod val="75000"/>
                    <a:lumOff val="25000"/>
                  </a:schemeClr>
                </a:solidFill>
              </a:rPr>
              <a:t>de la </a:t>
            </a:r>
            <a:r>
              <a:rPr lang="es-ES" sz="2200" b="1" i="0" u="none" baseline="0" dirty="0" smtClean="0">
                <a:solidFill>
                  <a:schemeClr val="tx1">
                    <a:lumMod val="75000"/>
                    <a:lumOff val="25000"/>
                  </a:schemeClr>
                </a:solidFill>
              </a:rPr>
              <a:t>comisión examinadora</a:t>
            </a:r>
            <a:r>
              <a:rPr lang="es-ES" sz="2200" b="0" i="0" u="none" baseline="0" dirty="0" smtClean="0">
                <a:solidFill>
                  <a:schemeClr val="tx1">
                    <a:lumMod val="75000"/>
                    <a:lumOff val="25000"/>
                  </a:schemeClr>
                </a:solidFill>
              </a:rPr>
              <a:t> </a:t>
            </a:r>
            <a:r>
              <a:rPr lang="es-ES" sz="2200" b="0" i="0" u="none" baseline="0" dirty="0">
                <a:solidFill>
                  <a:schemeClr val="tx1">
                    <a:lumMod val="75000"/>
                    <a:lumOff val="25000"/>
                  </a:schemeClr>
                </a:solidFill>
              </a:rPr>
              <a:t>de la cámara competente</a:t>
            </a:r>
          </a:p>
          <a:p>
            <a:pPr marL="712788" lvl="1" indent="-355600" algn="l" rtl="0">
              <a:spcAft>
                <a:spcPts val="600"/>
              </a:spcAft>
              <a:buClr>
                <a:schemeClr val="accent6">
                  <a:lumMod val="75000"/>
                </a:schemeClr>
              </a:buClr>
              <a:buFont typeface="Wingdings 3" panose="05040102010807070707" pitchFamily="18" charset="2"/>
              <a:buChar char=""/>
            </a:pPr>
            <a:r>
              <a:rPr lang="es-ES" sz="2200" b="1" i="0" u="none" baseline="0" dirty="0">
                <a:solidFill>
                  <a:schemeClr val="tx1">
                    <a:lumMod val="75000"/>
                    <a:lumOff val="25000"/>
                  </a:schemeClr>
                </a:solidFill>
              </a:rPr>
              <a:t>Títulos:</a:t>
            </a:r>
            <a:r>
              <a:rPr lang="es-ES" sz="2200" b="0" i="0" u="none" baseline="0" dirty="0">
                <a:solidFill>
                  <a:schemeClr val="tx1">
                    <a:lumMod val="75000"/>
                    <a:lumOff val="25000"/>
                  </a:schemeClr>
                </a:solidFill>
              </a:rPr>
              <a:t> Certificado de la cámara, de la empresa, de la escuela de FP</a:t>
            </a:r>
          </a:p>
        </p:txBody>
      </p:sp>
      <p:sp>
        <p:nvSpPr>
          <p:cNvPr id="3" name="Textfeld 2"/>
          <p:cNvSpPr txBox="1"/>
          <p:nvPr/>
        </p:nvSpPr>
        <p:spPr>
          <a:xfrm>
            <a:off x="0" y="61768"/>
            <a:ext cx="6076152" cy="377026"/>
          </a:xfrm>
          <a:prstGeom prst="rect">
            <a:avLst/>
          </a:prstGeom>
          <a:noFill/>
        </p:spPr>
        <p:txBody>
          <a:bodyPr wrap="square" rtlCol="0">
            <a:spAutoFit/>
          </a:bodyPr>
          <a:lstStyle/>
          <a:p>
            <a:pPr algn="l" rtl="0"/>
            <a:r>
              <a:rPr lang="es-ES" sz="1850" b="1" i="0" u="none" baseline="0" dirty="0">
                <a:solidFill>
                  <a:schemeClr val="bg1"/>
                </a:solidFill>
              </a:rPr>
              <a:t>5. </a:t>
            </a:r>
            <a:r>
              <a:rPr lang="es-ES" sz="1850" b="1" i="0" u="none" baseline="0" dirty="0" smtClean="0">
                <a:solidFill>
                  <a:schemeClr val="bg1"/>
                </a:solidFill>
              </a:rPr>
              <a:t>Regulaciones a nivel de la Federación: Titulación</a:t>
            </a:r>
            <a:endParaRPr lang="es-ES" sz="1850" b="1" dirty="0">
              <a:solidFill>
                <a:schemeClr val="bg1"/>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4545" y="609325"/>
            <a:ext cx="523875"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4764" y="609325"/>
            <a:ext cx="500063"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583883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1572223"/>
            <a:ext cx="7704856" cy="436910"/>
          </a:xfrm>
        </p:spPr>
        <p:txBody>
          <a:bodyPr/>
          <a:lstStyle/>
          <a:p>
            <a:pPr algn="l" rtl="0">
              <a:tabLst>
                <a:tab pos="357188" algn="l"/>
              </a:tabLst>
            </a:pPr>
            <a:r>
              <a:rPr lang="es-ES" b="0" i="0" u="none" baseline="0" dirty="0">
                <a:solidFill>
                  <a:schemeClr val="accent6">
                    <a:lumMod val="75000"/>
                  </a:schemeClr>
                </a:solidFill>
                <a:latin typeface="Arial" panose="020B0604020202020204" pitchFamily="34" charset="0"/>
                <a:cs typeface="Arial" panose="020B0604020202020204" pitchFamily="34" charset="0"/>
              </a:rPr>
              <a:t>	</a:t>
            </a:r>
            <a:r>
              <a:rPr lang="es-ES" sz="2250" b="1" i="0" u="none" baseline="0" dirty="0">
                <a:solidFill>
                  <a:schemeClr val="accent6">
                    <a:lumMod val="75000"/>
                  </a:schemeClr>
                </a:solidFill>
                <a:latin typeface="+mn-lt"/>
                <a:cs typeface="Arial" panose="020B0604020202020204" pitchFamily="34" charset="0"/>
              </a:rPr>
              <a:t>Regulación </a:t>
            </a:r>
            <a:r>
              <a:rPr lang="es-ES" sz="2250" b="1" i="0" u="none" baseline="0" dirty="0" smtClean="0">
                <a:solidFill>
                  <a:schemeClr val="accent6">
                    <a:lumMod val="75000"/>
                  </a:schemeClr>
                </a:solidFill>
                <a:latin typeface="+mn-lt"/>
                <a:cs typeface="Arial" panose="020B0604020202020204" pitchFamily="34" charset="0"/>
              </a:rPr>
              <a:t>de los artes y oficios</a:t>
            </a:r>
            <a:endParaRPr lang="es-ES" sz="1800" b="0" dirty="0">
              <a:solidFill>
                <a:schemeClr val="tx1">
                  <a:lumMod val="75000"/>
                  <a:lumOff val="25000"/>
                </a:schemeClr>
              </a:solidFill>
              <a:latin typeface="+mn-lt"/>
              <a:cs typeface="Arial" panose="020B0604020202020204" pitchFamily="34" charset="0"/>
            </a:endParaRPr>
          </a:p>
        </p:txBody>
      </p:sp>
      <p:sp>
        <p:nvSpPr>
          <p:cNvPr id="3" name="Textfeld 2"/>
          <p:cNvSpPr txBox="1"/>
          <p:nvPr/>
        </p:nvSpPr>
        <p:spPr>
          <a:xfrm>
            <a:off x="340944" y="2242207"/>
            <a:ext cx="8208912" cy="2954655"/>
          </a:xfrm>
          <a:prstGeom prst="rect">
            <a:avLst/>
          </a:prstGeom>
          <a:noFill/>
        </p:spPr>
        <p:txBody>
          <a:bodyPr wrap="square" rtlCol="0">
            <a:spAutoFit/>
          </a:bodyPr>
          <a:lstStyle/>
          <a:p>
            <a:pPr marL="342900" indent="-342900" algn="l" rtl="0">
              <a:spcAft>
                <a:spcPts val="600"/>
              </a:spcAft>
              <a:buClr>
                <a:schemeClr val="accent6">
                  <a:lumMod val="75000"/>
                </a:schemeClr>
              </a:buClr>
              <a:buFont typeface="Wingdings 3" panose="05040102010807070707" pitchFamily="18" charset="2"/>
              <a:buChar char=""/>
            </a:pPr>
            <a:r>
              <a:rPr lang="es-ES" sz="2200" b="0" i="0" u="none" baseline="0" dirty="0">
                <a:solidFill>
                  <a:schemeClr val="tx1">
                    <a:lumMod val="75000"/>
                    <a:lumOff val="25000"/>
                  </a:schemeClr>
                </a:solidFill>
              </a:rPr>
              <a:t>Ley de regulación </a:t>
            </a:r>
            <a:r>
              <a:rPr lang="es-ES" sz="2200" b="0" i="0" u="none" baseline="0" dirty="0" smtClean="0">
                <a:solidFill>
                  <a:schemeClr val="tx1">
                    <a:lumMod val="75000"/>
                    <a:lumOff val="25000"/>
                  </a:schemeClr>
                </a:solidFill>
              </a:rPr>
              <a:t>de los artes y oficios </a:t>
            </a:r>
            <a:r>
              <a:rPr lang="es-ES" sz="2200" b="0" i="0" u="none" baseline="0" dirty="0">
                <a:solidFill>
                  <a:schemeClr val="tx1">
                    <a:lumMod val="75000"/>
                    <a:lumOff val="25000"/>
                  </a:schemeClr>
                </a:solidFill>
              </a:rPr>
              <a:t>(</a:t>
            </a:r>
            <a:r>
              <a:rPr lang="es-ES" sz="2200" b="0" i="1" u="none" baseline="0" dirty="0" err="1">
                <a:solidFill>
                  <a:schemeClr val="tx1">
                    <a:lumMod val="75000"/>
                    <a:lumOff val="25000"/>
                  </a:schemeClr>
                </a:solidFill>
              </a:rPr>
              <a:t>HwO</a:t>
            </a:r>
            <a:r>
              <a:rPr lang="es-ES" sz="2200" b="0" i="1" u="none" baseline="0" dirty="0">
                <a:solidFill>
                  <a:schemeClr val="tx1">
                    <a:lumMod val="75000"/>
                    <a:lumOff val="25000"/>
                  </a:schemeClr>
                </a:solidFill>
              </a:rPr>
              <a:t> </a:t>
            </a:r>
            <a:r>
              <a:rPr lang="es-ES" sz="2200" b="0" i="0" u="none" baseline="0" dirty="0">
                <a:solidFill>
                  <a:schemeClr val="tx1">
                    <a:lumMod val="75000"/>
                    <a:lumOff val="25000"/>
                  </a:schemeClr>
                </a:solidFill>
              </a:rPr>
              <a:t>o </a:t>
            </a:r>
            <a:r>
              <a:rPr lang="es-ES" sz="2200" b="0" i="1" u="none" baseline="0" dirty="0" err="1">
                <a:solidFill>
                  <a:schemeClr val="tx1">
                    <a:lumMod val="75000"/>
                    <a:lumOff val="25000"/>
                  </a:schemeClr>
                </a:solidFill>
              </a:rPr>
              <a:t>HandwO</a:t>
            </a:r>
            <a:r>
              <a:rPr lang="es-ES" sz="2200" b="0" i="0" u="none" baseline="0" dirty="0">
                <a:solidFill>
                  <a:schemeClr val="tx1">
                    <a:lumMod val="75000"/>
                    <a:lumOff val="25000"/>
                  </a:schemeClr>
                </a:solidFill>
              </a:rPr>
              <a:t>)</a:t>
            </a:r>
          </a:p>
          <a:p>
            <a:pPr marL="342900" indent="-342900" algn="l" rtl="0">
              <a:spcAft>
                <a:spcPts val="600"/>
              </a:spcAft>
              <a:buClr>
                <a:schemeClr val="accent6">
                  <a:lumMod val="75000"/>
                </a:schemeClr>
              </a:buClr>
              <a:buFont typeface="Wingdings 3" panose="05040102010807070707" pitchFamily="18" charset="2"/>
              <a:buChar char=""/>
            </a:pPr>
            <a:r>
              <a:rPr lang="es-ES" sz="2200" b="0" i="0" u="none" baseline="0" dirty="0">
                <a:solidFill>
                  <a:schemeClr val="tx1">
                    <a:lumMod val="75000"/>
                    <a:lumOff val="25000"/>
                  </a:schemeClr>
                </a:solidFill>
              </a:rPr>
              <a:t>Segunda parte: </a:t>
            </a:r>
            <a:r>
              <a:rPr lang="es-ES" sz="2200" b="0" i="0" u="none" baseline="0" dirty="0">
                <a:solidFill>
                  <a:schemeClr val="accent6">
                    <a:lumMod val="75000"/>
                  </a:schemeClr>
                </a:solidFill>
              </a:rPr>
              <a:t>Formación profesional</a:t>
            </a:r>
            <a:r>
              <a:rPr lang="es-ES" sz="2200" b="0" i="0" u="none" baseline="0" dirty="0">
                <a:solidFill>
                  <a:schemeClr val="tx1">
                    <a:lumMod val="75000"/>
                    <a:lumOff val="25000"/>
                  </a:schemeClr>
                </a:solidFill>
              </a:rPr>
              <a:t> </a:t>
            </a:r>
            <a:r>
              <a:rPr lang="es-ES" sz="2200" b="0" i="0" u="none" baseline="0" dirty="0" smtClean="0">
                <a:solidFill>
                  <a:schemeClr val="tx1">
                    <a:lumMod val="75000"/>
                    <a:lumOff val="25000"/>
                  </a:schemeClr>
                </a:solidFill>
              </a:rPr>
              <a:t>(ley que precisa la </a:t>
            </a:r>
            <a:r>
              <a:rPr lang="es-ES" sz="2200" b="0" i="0" u="none" baseline="0" dirty="0">
                <a:solidFill>
                  <a:schemeClr val="tx1">
                    <a:lumMod val="75000"/>
                    <a:lumOff val="25000"/>
                  </a:schemeClr>
                </a:solidFill>
              </a:rPr>
              <a:t>Ley de formación profesional)</a:t>
            </a:r>
          </a:p>
          <a:p>
            <a:pPr marL="342900" indent="-342900" algn="l" rtl="0">
              <a:buClr>
                <a:schemeClr val="accent6">
                  <a:lumMod val="75000"/>
                </a:schemeClr>
              </a:buClr>
              <a:buFont typeface="Wingdings 3" panose="05040102010807070707" pitchFamily="18" charset="2"/>
              <a:buChar char=""/>
            </a:pPr>
            <a:r>
              <a:rPr lang="es-ES" sz="2200" b="0" i="0" u="none" baseline="0" dirty="0">
                <a:solidFill>
                  <a:schemeClr val="tx1">
                    <a:lumMod val="75000"/>
                    <a:lumOff val="25000"/>
                  </a:schemeClr>
                </a:solidFill>
              </a:rPr>
              <a:t>Regula</a:t>
            </a:r>
          </a:p>
          <a:p>
            <a:pPr marL="800100" lvl="1" indent="-342900" algn="l" rtl="0">
              <a:buClr>
                <a:schemeClr val="accent6">
                  <a:lumMod val="75000"/>
                </a:schemeClr>
              </a:buClr>
              <a:buFont typeface="Calibri" panose="020F0502020204030204" pitchFamily="34" charset="0"/>
              <a:buChar char="‒"/>
              <a:tabLst>
                <a:tab pos="265113" algn="l"/>
              </a:tabLst>
            </a:pPr>
            <a:r>
              <a:rPr lang="es-ES" sz="2200" b="0" i="0" u="none" baseline="0" dirty="0">
                <a:solidFill>
                  <a:schemeClr val="tx1">
                    <a:lumMod val="75000"/>
                    <a:lumOff val="25000"/>
                  </a:schemeClr>
                </a:solidFill>
              </a:rPr>
              <a:t>	el ejercicio </a:t>
            </a:r>
            <a:r>
              <a:rPr lang="es-ES" sz="2200" b="0" i="0" u="none" baseline="0" dirty="0" smtClean="0">
                <a:solidFill>
                  <a:schemeClr val="tx1">
                    <a:lumMod val="75000"/>
                    <a:lumOff val="25000"/>
                  </a:schemeClr>
                </a:solidFill>
              </a:rPr>
              <a:t>de los artes y oficios </a:t>
            </a:r>
            <a:r>
              <a:rPr lang="es-ES" sz="2200" b="0" i="0" u="none" baseline="0" dirty="0">
                <a:solidFill>
                  <a:schemeClr val="tx1">
                    <a:lumMod val="75000"/>
                    <a:lumOff val="25000"/>
                  </a:schemeClr>
                </a:solidFill>
              </a:rPr>
              <a:t>en entidades </a:t>
            </a:r>
            <a:r>
              <a:rPr lang="es-ES" sz="2200" b="0" i="0" u="none" baseline="0" dirty="0" smtClean="0">
                <a:solidFill>
                  <a:schemeClr val="tx1">
                    <a:lumMod val="75000"/>
                    <a:lumOff val="25000"/>
                  </a:schemeClr>
                </a:solidFill>
              </a:rPr>
              <a:t>industriales</a:t>
            </a:r>
            <a:endParaRPr lang="es-ES" sz="2200" b="0" i="0" u="none" baseline="0" dirty="0">
              <a:solidFill>
                <a:schemeClr val="tx1">
                  <a:lumMod val="75000"/>
                  <a:lumOff val="25000"/>
                </a:schemeClr>
              </a:solidFill>
            </a:endParaRPr>
          </a:p>
          <a:p>
            <a:pPr marL="800100" lvl="1" indent="-342900" algn="l" rtl="0">
              <a:buClr>
                <a:schemeClr val="accent6">
                  <a:lumMod val="75000"/>
                </a:schemeClr>
              </a:buClr>
              <a:buFont typeface="Calibri" panose="020F0502020204030204" pitchFamily="34" charset="0"/>
              <a:buChar char="‒"/>
              <a:tabLst>
                <a:tab pos="265113" algn="l"/>
              </a:tabLst>
            </a:pPr>
            <a:r>
              <a:rPr lang="es-ES" sz="2200" b="0" i="0" u="none" baseline="0" dirty="0">
                <a:solidFill>
                  <a:schemeClr val="tx1">
                    <a:lumMod val="75000"/>
                    <a:lumOff val="25000"/>
                  </a:schemeClr>
                </a:solidFill>
              </a:rPr>
              <a:t>	la formación profesional y continua en </a:t>
            </a:r>
            <a:r>
              <a:rPr lang="es-ES" sz="2200" b="0" i="0" u="none" baseline="0" dirty="0" smtClean="0">
                <a:solidFill>
                  <a:schemeClr val="tx1">
                    <a:lumMod val="75000"/>
                    <a:lumOff val="25000"/>
                  </a:schemeClr>
                </a:solidFill>
              </a:rPr>
              <a:t>los oficios</a:t>
            </a:r>
            <a:endParaRPr lang="es-ES" sz="2200" b="0" i="0" u="none" baseline="0" dirty="0">
              <a:solidFill>
                <a:schemeClr val="tx1">
                  <a:lumMod val="75000"/>
                  <a:lumOff val="25000"/>
                </a:schemeClr>
              </a:solidFill>
            </a:endParaRPr>
          </a:p>
          <a:p>
            <a:pPr marL="800100" lvl="1" indent="-342900" algn="l" rtl="0">
              <a:buClr>
                <a:schemeClr val="accent6">
                  <a:lumMod val="75000"/>
                </a:schemeClr>
              </a:buClr>
              <a:buFont typeface="Calibri" panose="020F0502020204030204" pitchFamily="34" charset="0"/>
              <a:buChar char="‒"/>
              <a:tabLst>
                <a:tab pos="265113" algn="l"/>
              </a:tabLst>
            </a:pPr>
            <a:r>
              <a:rPr lang="es-ES" sz="2200" b="0" i="0" u="none" baseline="0" dirty="0">
                <a:solidFill>
                  <a:schemeClr val="tx1">
                    <a:lumMod val="75000"/>
                    <a:lumOff val="25000"/>
                  </a:schemeClr>
                </a:solidFill>
              </a:rPr>
              <a:t>	el examen de </a:t>
            </a:r>
            <a:r>
              <a:rPr lang="es-ES" sz="2200" i="1" dirty="0" err="1" smtClean="0">
                <a:solidFill>
                  <a:schemeClr val="tx1">
                    <a:lumMod val="75000"/>
                    <a:lumOff val="25000"/>
                  </a:schemeClr>
                </a:solidFill>
              </a:rPr>
              <a:t>Meister</a:t>
            </a:r>
            <a:r>
              <a:rPr lang="es-ES" sz="2200" i="1" dirty="0" smtClean="0">
                <a:solidFill>
                  <a:schemeClr val="tx1">
                    <a:lumMod val="75000"/>
                    <a:lumOff val="25000"/>
                  </a:schemeClr>
                </a:solidFill>
              </a:rPr>
              <a:t> </a:t>
            </a:r>
            <a:r>
              <a:rPr lang="es-ES" sz="2200" dirty="0" smtClean="0">
                <a:solidFill>
                  <a:schemeClr val="tx1">
                    <a:lumMod val="75000"/>
                    <a:lumOff val="25000"/>
                  </a:schemeClr>
                </a:solidFill>
              </a:rPr>
              <a:t>(titulación específico)</a:t>
            </a:r>
            <a:endParaRPr lang="es-ES" sz="2200" b="0" i="1" u="none" baseline="0" dirty="0">
              <a:solidFill>
                <a:schemeClr val="tx1">
                  <a:lumMod val="75000"/>
                  <a:lumOff val="25000"/>
                </a:schemeClr>
              </a:solidFill>
            </a:endParaRPr>
          </a:p>
          <a:p>
            <a:pPr marL="800100" lvl="1" indent="-342900" algn="l" rtl="0">
              <a:buClr>
                <a:schemeClr val="accent6">
                  <a:lumMod val="75000"/>
                </a:schemeClr>
              </a:buClr>
              <a:buFont typeface="Calibri" panose="020F0502020204030204" pitchFamily="34" charset="0"/>
              <a:buChar char="‒"/>
              <a:tabLst>
                <a:tab pos="265113" algn="l"/>
              </a:tabLst>
            </a:pPr>
            <a:r>
              <a:rPr lang="es-ES" sz="2200" b="0" i="0" u="none" baseline="0" dirty="0">
                <a:solidFill>
                  <a:schemeClr val="tx1">
                    <a:lumMod val="75000"/>
                    <a:lumOff val="25000"/>
                  </a:schemeClr>
                </a:solidFill>
              </a:rPr>
              <a:t>	la autogestión de este ámbito económico</a:t>
            </a:r>
          </a:p>
        </p:txBody>
      </p:sp>
      <p:sp>
        <p:nvSpPr>
          <p:cNvPr id="5" name="Textfeld 4"/>
          <p:cNvSpPr txBox="1"/>
          <p:nvPr/>
        </p:nvSpPr>
        <p:spPr>
          <a:xfrm>
            <a:off x="0" y="52243"/>
            <a:ext cx="5982081" cy="377026"/>
          </a:xfrm>
          <a:prstGeom prst="rect">
            <a:avLst/>
          </a:prstGeom>
          <a:noFill/>
        </p:spPr>
        <p:txBody>
          <a:bodyPr wrap="square" rtlCol="0">
            <a:spAutoFit/>
          </a:bodyPr>
          <a:lstStyle/>
          <a:p>
            <a:pPr algn="l" rtl="0"/>
            <a:r>
              <a:rPr lang="es-ES" sz="1850" b="1" i="0" u="none" baseline="0" dirty="0">
                <a:solidFill>
                  <a:schemeClr val="bg1"/>
                </a:solidFill>
              </a:rPr>
              <a:t>5. </a:t>
            </a:r>
            <a:r>
              <a:rPr lang="es-ES" sz="1850" b="1" i="0" u="none" baseline="0" dirty="0" smtClean="0">
                <a:solidFill>
                  <a:schemeClr val="bg1"/>
                </a:solidFill>
              </a:rPr>
              <a:t>Regulaciones a nivel de la Federación:</a:t>
            </a:r>
            <a:r>
              <a:rPr lang="es-ES" sz="1850" b="1" i="0" u="none" dirty="0" smtClean="0">
                <a:solidFill>
                  <a:schemeClr val="bg1"/>
                </a:solidFill>
              </a:rPr>
              <a:t> </a:t>
            </a:r>
            <a:r>
              <a:rPr lang="es-ES" sz="1850" b="1" i="0" u="none" baseline="0" dirty="0" smtClean="0">
                <a:solidFill>
                  <a:schemeClr val="bg1"/>
                </a:solidFill>
              </a:rPr>
              <a:t>Oficios</a:t>
            </a:r>
            <a:endParaRPr lang="es-ES" sz="1850" b="1" dirty="0">
              <a:solidFill>
                <a:schemeClr val="bg1"/>
              </a:solidFill>
            </a:endParaRPr>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5320" y="634401"/>
            <a:ext cx="523875"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9760" y="634401"/>
            <a:ext cx="500063"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429279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ChangeArrowheads="1"/>
          </p:cNvSpPr>
          <p:nvPr/>
        </p:nvSpPr>
        <p:spPr bwMode="auto">
          <a:xfrm>
            <a:off x="-324544" y="1656040"/>
            <a:ext cx="7632848" cy="43667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marL="266700" indent="-250825"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1pPr>
            <a:lvl2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2pPr>
            <a:lvl3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3pPr>
            <a:lvl4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4pPr>
            <a:lvl5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9pPr>
          </a:lstStyle>
          <a:p>
            <a:pPr algn="l" rtl="0" eaLnBrk="1" hangingPunct="1">
              <a:spcBef>
                <a:spcPts val="1500"/>
              </a:spcBef>
              <a:buClrTx/>
              <a:buFontTx/>
              <a:buNone/>
              <a:tabLst>
                <a:tab pos="266700" algn="l"/>
                <a:tab pos="712788"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pPr>
            <a:r>
              <a:rPr lang="es-ES" sz="2400" b="0" i="0" u="none" baseline="0" dirty="0">
                <a:solidFill>
                  <a:schemeClr val="accent6">
                    <a:lumMod val="75000"/>
                  </a:schemeClr>
                </a:solidFill>
              </a:rPr>
              <a:t>		</a:t>
            </a:r>
            <a:r>
              <a:rPr lang="es-ES" sz="2250" b="1" i="0" u="none" baseline="0" dirty="0">
                <a:solidFill>
                  <a:schemeClr val="accent6">
                    <a:lumMod val="75000"/>
                  </a:schemeClr>
                </a:solidFill>
                <a:latin typeface="+mn-lt"/>
              </a:rPr>
              <a:t>Ley de protección de </a:t>
            </a:r>
            <a:r>
              <a:rPr lang="es-ES" sz="2250" b="1" i="0" u="none" baseline="0" dirty="0" smtClean="0">
                <a:solidFill>
                  <a:schemeClr val="accent6">
                    <a:lumMod val="75000"/>
                  </a:schemeClr>
                </a:solidFill>
                <a:latin typeface="+mn-lt"/>
              </a:rPr>
              <a:t>las y los </a:t>
            </a:r>
            <a:r>
              <a:rPr lang="es-ES" sz="2250" b="1" i="0" u="none" baseline="0" dirty="0">
                <a:solidFill>
                  <a:schemeClr val="accent6">
                    <a:lumMod val="75000"/>
                  </a:schemeClr>
                </a:solidFill>
                <a:latin typeface="+mn-lt"/>
              </a:rPr>
              <a:t>trabajadores </a:t>
            </a:r>
            <a:r>
              <a:rPr lang="es-ES" sz="2250" b="1" i="0" u="none" baseline="0" dirty="0" smtClean="0">
                <a:solidFill>
                  <a:schemeClr val="accent6">
                    <a:lumMod val="75000"/>
                  </a:schemeClr>
                </a:solidFill>
                <a:latin typeface="+mn-lt"/>
              </a:rPr>
              <a:t>jóvenes</a:t>
            </a:r>
            <a:r>
              <a:rPr lang="es-ES" sz="2250" b="1" i="0" u="none" dirty="0" smtClean="0">
                <a:solidFill>
                  <a:schemeClr val="accent6">
                    <a:lumMod val="75000"/>
                  </a:schemeClr>
                </a:solidFill>
                <a:latin typeface="+mn-lt"/>
              </a:rPr>
              <a:t> </a:t>
            </a:r>
            <a:endParaRPr lang="es-ES" altLang="de-DE" sz="1800" dirty="0">
              <a:solidFill>
                <a:schemeClr val="tx1">
                  <a:lumMod val="75000"/>
                  <a:lumOff val="25000"/>
                </a:schemeClr>
              </a:solidFill>
              <a:latin typeface="+mn-lt"/>
              <a:cs typeface="Arial" charset="0"/>
            </a:endParaRPr>
          </a:p>
        </p:txBody>
      </p:sp>
      <p:sp>
        <p:nvSpPr>
          <p:cNvPr id="5" name="Textfeld 4"/>
          <p:cNvSpPr txBox="1"/>
          <p:nvPr/>
        </p:nvSpPr>
        <p:spPr>
          <a:xfrm>
            <a:off x="395536" y="2267901"/>
            <a:ext cx="7978115" cy="4016484"/>
          </a:xfrm>
          <a:prstGeom prst="rect">
            <a:avLst/>
          </a:prstGeom>
          <a:noFill/>
        </p:spPr>
        <p:txBody>
          <a:bodyPr wrap="square" rtlCol="0">
            <a:spAutoFit/>
          </a:bodyPr>
          <a:lstStyle/>
          <a:p>
            <a:pPr marL="342900" indent="-342900" algn="l" rtl="0">
              <a:spcAft>
                <a:spcPts val="600"/>
              </a:spcAft>
              <a:buClr>
                <a:schemeClr val="accent6">
                  <a:lumMod val="75000"/>
                </a:schemeClr>
              </a:buClr>
              <a:buFont typeface="Wingdings 3" panose="05040102010807070707" pitchFamily="18" charset="2"/>
              <a:buChar char=""/>
            </a:pPr>
            <a:r>
              <a:rPr lang="es-ES" sz="2200" b="0" i="0" u="none" baseline="0" dirty="0">
                <a:solidFill>
                  <a:schemeClr val="tx1">
                    <a:lumMod val="75000"/>
                    <a:lumOff val="25000"/>
                  </a:schemeClr>
                </a:solidFill>
              </a:rPr>
              <a:t>Ley </a:t>
            </a:r>
            <a:r>
              <a:rPr lang="es-ES" sz="2200" b="0" i="0" u="none" baseline="0" dirty="0" smtClean="0">
                <a:solidFill>
                  <a:schemeClr val="tx1">
                    <a:lumMod val="75000"/>
                    <a:lumOff val="25000"/>
                  </a:schemeClr>
                </a:solidFill>
              </a:rPr>
              <a:t>de </a:t>
            </a:r>
            <a:r>
              <a:rPr lang="es-ES" sz="2200" b="0" i="0" u="none" baseline="0" dirty="0">
                <a:solidFill>
                  <a:schemeClr val="tx1">
                    <a:lumMod val="75000"/>
                    <a:lumOff val="25000"/>
                  </a:schemeClr>
                </a:solidFill>
              </a:rPr>
              <a:t>protección de trabajadores jóvenes (15-17 años)</a:t>
            </a:r>
          </a:p>
          <a:p>
            <a:pPr marL="342900" indent="-342900" algn="l" rtl="0">
              <a:buClr>
                <a:schemeClr val="accent6">
                  <a:lumMod val="75000"/>
                </a:schemeClr>
              </a:buClr>
              <a:buFont typeface="Wingdings 3" panose="05040102010807070707" pitchFamily="18" charset="2"/>
              <a:buChar char=""/>
            </a:pPr>
            <a:r>
              <a:rPr lang="es-ES" sz="2200" b="0" i="0" u="none" baseline="0" dirty="0">
                <a:solidFill>
                  <a:schemeClr val="tx1">
                    <a:lumMod val="75000"/>
                    <a:lumOff val="25000"/>
                  </a:schemeClr>
                </a:solidFill>
              </a:rPr>
              <a:t>Regula con respecto a </a:t>
            </a:r>
            <a:r>
              <a:rPr lang="es-ES" sz="2200" b="0" i="0" u="none" baseline="0" dirty="0" smtClean="0">
                <a:solidFill>
                  <a:schemeClr val="tx1">
                    <a:lumMod val="75000"/>
                    <a:lumOff val="25000"/>
                  </a:schemeClr>
                </a:solidFill>
              </a:rPr>
              <a:t>las y los </a:t>
            </a:r>
            <a:r>
              <a:rPr lang="es-ES" sz="2200" b="0" i="0" u="none" baseline="0" dirty="0">
                <a:solidFill>
                  <a:schemeClr val="tx1">
                    <a:lumMod val="75000"/>
                    <a:lumOff val="25000"/>
                  </a:schemeClr>
                </a:solidFill>
              </a:rPr>
              <a:t>jóvenes</a:t>
            </a:r>
          </a:p>
          <a:p>
            <a:pPr marL="342900" indent="284163" algn="l" rtl="0">
              <a:spcAft>
                <a:spcPts val="600"/>
              </a:spcAft>
              <a:buClr>
                <a:schemeClr val="accent6">
                  <a:lumMod val="75000"/>
                </a:schemeClr>
              </a:buClr>
              <a:buFont typeface="Calibri" panose="020F0502020204030204" pitchFamily="34" charset="0"/>
              <a:buChar char="‒"/>
              <a:tabLst>
                <a:tab pos="265113" algn="l"/>
              </a:tabLst>
            </a:pPr>
            <a:r>
              <a:rPr lang="es-ES" sz="2200" b="0" i="0" u="none" baseline="0" dirty="0">
                <a:solidFill>
                  <a:schemeClr val="tx1">
                    <a:lumMod val="75000"/>
                    <a:lumOff val="25000"/>
                  </a:schemeClr>
                </a:solidFill>
              </a:rPr>
              <a:t>el número </a:t>
            </a:r>
            <a:r>
              <a:rPr lang="es-ES" sz="2200" b="0" i="0" u="none" baseline="0" dirty="0" smtClean="0">
                <a:solidFill>
                  <a:schemeClr val="tx1">
                    <a:lumMod val="75000"/>
                    <a:lumOff val="25000"/>
                  </a:schemeClr>
                </a:solidFill>
              </a:rPr>
              <a:t>de </a:t>
            </a:r>
            <a:r>
              <a:rPr lang="es-ES" sz="2200" b="0" i="0" u="none" baseline="0" dirty="0" smtClean="0">
                <a:solidFill>
                  <a:schemeClr val="accent6">
                    <a:lumMod val="75000"/>
                  </a:schemeClr>
                </a:solidFill>
              </a:rPr>
              <a:t>días </a:t>
            </a:r>
            <a:r>
              <a:rPr lang="es-ES" sz="2200" b="0" i="0" u="none" baseline="0" dirty="0">
                <a:solidFill>
                  <a:schemeClr val="accent6">
                    <a:lumMod val="75000"/>
                  </a:schemeClr>
                </a:solidFill>
              </a:rPr>
              <a:t>laborables por semana</a:t>
            </a:r>
            <a:r>
              <a:rPr lang="es-ES" sz="2200" b="0" i="0" u="none" baseline="0" dirty="0">
                <a:solidFill>
                  <a:schemeClr val="tx1">
                    <a:lumMod val="75000"/>
                    <a:lumOff val="25000"/>
                  </a:schemeClr>
                </a:solidFill>
              </a:rPr>
              <a:t>: 5</a:t>
            </a:r>
          </a:p>
          <a:p>
            <a:pPr marL="342900" indent="284163" algn="l" rtl="0">
              <a:spcAft>
                <a:spcPts val="600"/>
              </a:spcAft>
              <a:buClr>
                <a:schemeClr val="accent6">
                  <a:lumMod val="75000"/>
                </a:schemeClr>
              </a:buClr>
              <a:buFont typeface="Calibri" panose="020F0502020204030204" pitchFamily="34" charset="0"/>
              <a:buChar char="‒"/>
              <a:tabLst>
                <a:tab pos="265113" algn="l"/>
              </a:tabLst>
            </a:pPr>
            <a:r>
              <a:rPr lang="es-ES" sz="2200" b="0" i="0" u="none" baseline="0" dirty="0">
                <a:solidFill>
                  <a:schemeClr val="tx1">
                    <a:lumMod val="75000"/>
                    <a:lumOff val="25000"/>
                  </a:schemeClr>
                </a:solidFill>
              </a:rPr>
              <a:t>el </a:t>
            </a:r>
            <a:r>
              <a:rPr lang="es-ES" sz="2200" b="0" i="0" u="none" baseline="0" dirty="0">
                <a:solidFill>
                  <a:schemeClr val="accent6">
                    <a:lumMod val="75000"/>
                  </a:schemeClr>
                </a:solidFill>
              </a:rPr>
              <a:t>horario de trabajo </a:t>
            </a:r>
            <a:r>
              <a:rPr lang="es-ES" sz="2200" b="0" i="0" u="none" baseline="0" dirty="0"/>
              <a:t>permitido</a:t>
            </a:r>
            <a:r>
              <a:rPr lang="es-ES" sz="2200" b="0" i="0" u="none" baseline="0" dirty="0">
                <a:solidFill>
                  <a:schemeClr val="tx1">
                    <a:lumMod val="75000"/>
                    <a:lumOff val="25000"/>
                  </a:schemeClr>
                </a:solidFill>
              </a:rPr>
              <a:t>: de 6 a 20 h</a:t>
            </a:r>
          </a:p>
          <a:p>
            <a:pPr marL="342900" indent="284163" algn="l" rtl="0">
              <a:spcAft>
                <a:spcPts val="600"/>
              </a:spcAft>
              <a:buClr>
                <a:schemeClr val="accent6">
                  <a:lumMod val="75000"/>
                </a:schemeClr>
              </a:buClr>
              <a:buFont typeface="Calibri" panose="020F0502020204030204" pitchFamily="34" charset="0"/>
              <a:buChar char="‒"/>
              <a:tabLst>
                <a:tab pos="265113" algn="l"/>
              </a:tabLst>
            </a:pPr>
            <a:r>
              <a:rPr lang="es-ES" sz="2200" b="0" i="0" u="none" baseline="0" dirty="0" smtClean="0">
                <a:solidFill>
                  <a:schemeClr val="tx1">
                    <a:lumMod val="75000"/>
                    <a:lumOff val="25000"/>
                  </a:schemeClr>
                </a:solidFill>
              </a:rPr>
              <a:t>La </a:t>
            </a:r>
            <a:r>
              <a:rPr lang="es-ES" sz="2200" b="0" i="0" u="none" baseline="0" dirty="0" smtClean="0">
                <a:solidFill>
                  <a:schemeClr val="accent6">
                    <a:lumMod val="75000"/>
                  </a:schemeClr>
                </a:solidFill>
              </a:rPr>
              <a:t>jornada </a:t>
            </a:r>
            <a:r>
              <a:rPr lang="es-ES" sz="2200" b="0" i="0" u="none" baseline="0" dirty="0">
                <a:solidFill>
                  <a:schemeClr val="accent6">
                    <a:lumMod val="75000"/>
                  </a:schemeClr>
                </a:solidFill>
              </a:rPr>
              <a:t>laboral semanal</a:t>
            </a:r>
            <a:r>
              <a:rPr lang="es-ES" sz="2200" b="0" i="0" u="none" baseline="0" dirty="0">
                <a:solidFill>
                  <a:schemeClr val="tx1">
                    <a:lumMod val="75000"/>
                    <a:lumOff val="25000"/>
                  </a:schemeClr>
                </a:solidFill>
              </a:rPr>
              <a:t>: 40 horas</a:t>
            </a:r>
          </a:p>
          <a:p>
            <a:pPr marL="342900" indent="284163" algn="l" rtl="0">
              <a:spcAft>
                <a:spcPts val="600"/>
              </a:spcAft>
              <a:buClr>
                <a:schemeClr val="accent6">
                  <a:lumMod val="75000"/>
                </a:schemeClr>
              </a:buClr>
              <a:buFont typeface="Calibri" panose="020F0502020204030204" pitchFamily="34" charset="0"/>
              <a:buChar char="‒"/>
              <a:tabLst>
                <a:tab pos="265113" algn="l"/>
              </a:tabLst>
            </a:pPr>
            <a:r>
              <a:rPr lang="es-ES" sz="2200" b="0" i="0" u="none" baseline="0" dirty="0">
                <a:solidFill>
                  <a:schemeClr val="tx1">
                    <a:lumMod val="75000"/>
                    <a:lumOff val="25000"/>
                  </a:schemeClr>
                </a:solidFill>
              </a:rPr>
              <a:t>Opciones de flexibilización en días </a:t>
            </a:r>
            <a:r>
              <a:rPr lang="es-ES" sz="2200" b="0" i="0" u="none" baseline="0" dirty="0" smtClean="0">
                <a:solidFill>
                  <a:schemeClr val="tx1">
                    <a:lumMod val="75000"/>
                    <a:lumOff val="25000"/>
                  </a:schemeClr>
                </a:solidFill>
              </a:rPr>
              <a:t>sueltos</a:t>
            </a:r>
            <a:r>
              <a:rPr lang="es-ES" sz="2200" dirty="0">
                <a:solidFill>
                  <a:schemeClr val="tx1">
                    <a:lumMod val="75000"/>
                    <a:lumOff val="25000"/>
                  </a:schemeClr>
                </a:solidFill>
              </a:rPr>
              <a:t/>
            </a:r>
            <a:br>
              <a:rPr lang="es-ES" sz="2200" dirty="0">
                <a:solidFill>
                  <a:schemeClr val="tx1">
                    <a:lumMod val="75000"/>
                    <a:lumOff val="25000"/>
                  </a:schemeClr>
                </a:solidFill>
              </a:rPr>
            </a:br>
            <a:r>
              <a:rPr lang="es-ES" sz="2200" dirty="0" smtClean="0">
                <a:solidFill>
                  <a:schemeClr val="tx1">
                    <a:lumMod val="75000"/>
                    <a:lumOff val="25000"/>
                  </a:schemeClr>
                </a:solidFill>
              </a:rPr>
              <a:t>     </a:t>
            </a:r>
            <a:r>
              <a:rPr lang="es-ES" sz="2200" b="0" i="0" u="none" baseline="0" dirty="0" smtClean="0">
                <a:solidFill>
                  <a:schemeClr val="tx1">
                    <a:lumMod val="75000"/>
                    <a:lumOff val="25000"/>
                  </a:schemeClr>
                </a:solidFill>
              </a:rPr>
              <a:t>(ampliación/reducción</a:t>
            </a:r>
            <a:r>
              <a:rPr lang="es-ES" sz="2200" b="0" i="0" u="none" baseline="0" dirty="0">
                <a:solidFill>
                  <a:schemeClr val="tx1">
                    <a:lumMod val="75000"/>
                    <a:lumOff val="25000"/>
                  </a:schemeClr>
                </a:solidFill>
              </a:rPr>
              <a:t>)</a:t>
            </a:r>
          </a:p>
          <a:p>
            <a:pPr marL="342900" indent="284163" algn="l" rtl="0">
              <a:spcAft>
                <a:spcPts val="600"/>
              </a:spcAft>
              <a:buClr>
                <a:schemeClr val="accent6">
                  <a:lumMod val="75000"/>
                </a:schemeClr>
              </a:buClr>
              <a:buFont typeface="Calibri" panose="020F0502020204030204" pitchFamily="34" charset="0"/>
              <a:buChar char="‒"/>
              <a:tabLst>
                <a:tab pos="265113" algn="l"/>
              </a:tabLst>
            </a:pPr>
            <a:r>
              <a:rPr lang="es-ES" sz="2200" b="0" i="0" u="none" baseline="0" dirty="0">
                <a:solidFill>
                  <a:schemeClr val="accent6">
                    <a:lumMod val="75000"/>
                  </a:schemeClr>
                </a:solidFill>
              </a:rPr>
              <a:t>Descansos</a:t>
            </a:r>
            <a:r>
              <a:rPr lang="es-ES" sz="2200" b="0" i="0" u="none" baseline="0" dirty="0">
                <a:solidFill>
                  <a:schemeClr val="tx1">
                    <a:lumMod val="75000"/>
                    <a:lumOff val="25000"/>
                  </a:schemeClr>
                </a:solidFill>
              </a:rPr>
              <a:t>: Frecuencia y duración</a:t>
            </a:r>
          </a:p>
          <a:p>
            <a:pPr marL="342900" indent="284163" algn="l" rtl="0">
              <a:spcAft>
                <a:spcPts val="600"/>
              </a:spcAft>
              <a:buClr>
                <a:schemeClr val="accent6">
                  <a:lumMod val="75000"/>
                </a:schemeClr>
              </a:buClr>
              <a:buFont typeface="Calibri" panose="020F0502020204030204" pitchFamily="34" charset="0"/>
              <a:buChar char="‒"/>
              <a:tabLst>
                <a:tab pos="265113" algn="l"/>
              </a:tabLst>
            </a:pPr>
            <a:r>
              <a:rPr lang="es-ES" sz="2200" b="0" i="0" u="none" baseline="0" dirty="0">
                <a:solidFill>
                  <a:schemeClr val="accent6">
                    <a:lumMod val="75000"/>
                  </a:schemeClr>
                </a:solidFill>
              </a:rPr>
              <a:t>Vacaciones</a:t>
            </a:r>
            <a:r>
              <a:rPr lang="es-ES" sz="2200" b="0" i="0" u="none" baseline="0" dirty="0">
                <a:solidFill>
                  <a:schemeClr val="tx1">
                    <a:lumMod val="75000"/>
                    <a:lumOff val="25000"/>
                  </a:schemeClr>
                </a:solidFill>
              </a:rPr>
              <a:t>: según </a:t>
            </a:r>
            <a:r>
              <a:rPr lang="es-ES" sz="2200" b="0" i="0" u="none" baseline="0" dirty="0" smtClean="0">
                <a:solidFill>
                  <a:schemeClr val="tx1">
                    <a:lumMod val="75000"/>
                    <a:lumOff val="25000"/>
                  </a:schemeClr>
                </a:solidFill>
              </a:rPr>
              <a:t>la edad</a:t>
            </a:r>
            <a:r>
              <a:rPr lang="es-ES" sz="2200" b="0" i="0" u="none" baseline="0" dirty="0">
                <a:solidFill>
                  <a:schemeClr val="tx1">
                    <a:lumMod val="75000"/>
                    <a:lumOff val="25000"/>
                  </a:schemeClr>
                </a:solidFill>
              </a:rPr>
              <a:t>, 21-25 días laborables por año</a:t>
            </a:r>
          </a:p>
          <a:p>
            <a:pPr marL="342900" indent="284163" algn="l" rtl="0">
              <a:spcAft>
                <a:spcPts val="600"/>
              </a:spcAft>
              <a:buClr>
                <a:schemeClr val="accent6">
                  <a:lumMod val="75000"/>
                </a:schemeClr>
              </a:buClr>
              <a:buFont typeface="Calibri" panose="020F0502020204030204" pitchFamily="34" charset="0"/>
              <a:buChar char="‒"/>
              <a:tabLst>
                <a:tab pos="265113" algn="l"/>
              </a:tabLst>
            </a:pPr>
            <a:r>
              <a:rPr lang="es-ES" sz="2200" b="0" i="0" u="none" baseline="0" dirty="0">
                <a:solidFill>
                  <a:schemeClr val="tx1">
                    <a:lumMod val="75000"/>
                    <a:lumOff val="25000"/>
                  </a:schemeClr>
                </a:solidFill>
              </a:rPr>
              <a:t>Excepciones: Trabajo en fin de semana (p. ej., en hospitales)</a:t>
            </a:r>
            <a:endParaRPr lang="es-ES" sz="2200" dirty="0">
              <a:solidFill>
                <a:schemeClr val="tx1">
                  <a:lumMod val="75000"/>
                  <a:lumOff val="25000"/>
                </a:schemeClr>
              </a:solidFill>
            </a:endParaRPr>
          </a:p>
        </p:txBody>
      </p:sp>
      <p:sp>
        <p:nvSpPr>
          <p:cNvPr id="6" name="Textfeld 5"/>
          <p:cNvSpPr txBox="1"/>
          <p:nvPr/>
        </p:nvSpPr>
        <p:spPr>
          <a:xfrm>
            <a:off x="0" y="71293"/>
            <a:ext cx="6300192" cy="377026"/>
          </a:xfrm>
          <a:prstGeom prst="rect">
            <a:avLst/>
          </a:prstGeom>
          <a:noFill/>
        </p:spPr>
        <p:txBody>
          <a:bodyPr wrap="square" rtlCol="0">
            <a:spAutoFit/>
          </a:bodyPr>
          <a:lstStyle/>
          <a:p>
            <a:pPr algn="l" rtl="0"/>
            <a:r>
              <a:rPr lang="es-ES" sz="1850" b="1" i="0" u="none" baseline="0" dirty="0">
                <a:solidFill>
                  <a:schemeClr val="bg1"/>
                </a:solidFill>
              </a:rPr>
              <a:t>5. </a:t>
            </a:r>
            <a:r>
              <a:rPr lang="es-ES" sz="1850" b="1" i="0" u="none" baseline="0" dirty="0" smtClean="0">
                <a:solidFill>
                  <a:schemeClr val="bg1"/>
                </a:solidFill>
              </a:rPr>
              <a:t>Regulaciones a nivel de la Federación:</a:t>
            </a:r>
            <a:r>
              <a:rPr lang="es-ES" sz="1850" b="1" i="0" u="none" dirty="0" smtClean="0">
                <a:solidFill>
                  <a:schemeClr val="bg1"/>
                </a:solidFill>
              </a:rPr>
              <a:t> </a:t>
            </a:r>
            <a:r>
              <a:rPr lang="es-ES" sz="1850" b="1" i="0" u="none" baseline="0" dirty="0" smtClean="0">
                <a:solidFill>
                  <a:schemeClr val="bg1"/>
                </a:solidFill>
              </a:rPr>
              <a:t>Jóvenes</a:t>
            </a:r>
            <a:endParaRPr lang="es-ES" sz="1850" b="1" dirty="0">
              <a:solidFill>
                <a:schemeClr val="bg1"/>
              </a:solidFill>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48" y="650639"/>
            <a:ext cx="523875"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6169" y="650639"/>
            <a:ext cx="500063"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722310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9"/>
          <p:cNvSpPr>
            <a:spLocks noChangeArrowheads="1"/>
          </p:cNvSpPr>
          <p:nvPr/>
        </p:nvSpPr>
        <p:spPr bwMode="auto">
          <a:xfrm>
            <a:off x="238888" y="1464289"/>
            <a:ext cx="7000308"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marL="266700" indent="-250825"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1pPr>
            <a:lvl2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2pPr>
            <a:lvl3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3pPr>
            <a:lvl4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4pPr>
            <a:lvl5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9pPr>
          </a:lstStyle>
          <a:p>
            <a:pPr algn="l" rtl="0" eaLnBrk="1" hangingPunct="1">
              <a:lnSpc>
                <a:spcPct val="90000"/>
              </a:lnSpc>
              <a:spcBef>
                <a:spcPts val="1500"/>
              </a:spcBef>
              <a:buClrTx/>
              <a:buFontTx/>
              <a:buNone/>
              <a:tabLst>
                <a:tab pos="266700" algn="l"/>
                <a:tab pos="630238"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pPr>
            <a:r>
              <a:rPr lang="es-ES" sz="2000" b="1" i="0" u="none" baseline="0" dirty="0">
                <a:solidFill>
                  <a:schemeClr val="accent6">
                    <a:lumMod val="75000"/>
                  </a:schemeClr>
                </a:solidFill>
                <a:latin typeface="+mn-lt"/>
                <a:cs typeface="Arial" charset="0"/>
              </a:rPr>
              <a:t>Ley de </a:t>
            </a:r>
            <a:r>
              <a:rPr lang="es-ES" sz="2000" b="1" i="0" u="none" baseline="0" dirty="0" smtClean="0">
                <a:solidFill>
                  <a:schemeClr val="accent6">
                    <a:lumMod val="75000"/>
                  </a:schemeClr>
                </a:solidFill>
                <a:latin typeface="+mn-lt"/>
                <a:cs typeface="Arial" charset="0"/>
              </a:rPr>
              <a:t>enseñanza </a:t>
            </a:r>
            <a:r>
              <a:rPr lang="es-ES" sz="2000" b="1" i="0" u="none" baseline="0" dirty="0">
                <a:solidFill>
                  <a:schemeClr val="accent6">
                    <a:lumMod val="75000"/>
                  </a:schemeClr>
                </a:solidFill>
                <a:latin typeface="+mn-lt"/>
                <a:cs typeface="Arial" charset="0"/>
              </a:rPr>
              <a:t>obligatoria</a:t>
            </a:r>
            <a:endParaRPr lang="es-ES" altLang="de-DE" sz="2000" b="1" dirty="0">
              <a:solidFill>
                <a:schemeClr val="accent6">
                  <a:lumMod val="75000"/>
                </a:schemeClr>
              </a:solidFill>
              <a:latin typeface="+mn-lt"/>
              <a:cs typeface="Arial" charset="0"/>
            </a:endParaRPr>
          </a:p>
        </p:txBody>
      </p:sp>
      <p:sp>
        <p:nvSpPr>
          <p:cNvPr id="3" name="Textfeld 2"/>
          <p:cNvSpPr txBox="1"/>
          <p:nvPr/>
        </p:nvSpPr>
        <p:spPr>
          <a:xfrm>
            <a:off x="-9715" y="71293"/>
            <a:ext cx="6203928" cy="377026"/>
          </a:xfrm>
          <a:prstGeom prst="rect">
            <a:avLst/>
          </a:prstGeom>
          <a:noFill/>
        </p:spPr>
        <p:txBody>
          <a:bodyPr wrap="square" rtlCol="0">
            <a:spAutoFit/>
          </a:bodyPr>
          <a:lstStyle/>
          <a:p>
            <a:pPr algn="l" rtl="0"/>
            <a:r>
              <a:rPr lang="es-ES" sz="1850" b="1" i="0" u="none" baseline="0" dirty="0">
                <a:solidFill>
                  <a:schemeClr val="bg1"/>
                </a:solidFill>
              </a:rPr>
              <a:t>6. </a:t>
            </a:r>
            <a:r>
              <a:rPr lang="es-ES" sz="1850" b="1" i="0" u="none" baseline="0" dirty="0" smtClean="0">
                <a:solidFill>
                  <a:schemeClr val="bg1"/>
                </a:solidFill>
              </a:rPr>
              <a:t>Regulaciones a </a:t>
            </a:r>
            <a:r>
              <a:rPr lang="es-ES" sz="1850" b="1" i="0" u="none" baseline="0" dirty="0">
                <a:solidFill>
                  <a:schemeClr val="bg1"/>
                </a:solidFill>
              </a:rPr>
              <a:t>nivel de </a:t>
            </a:r>
            <a:r>
              <a:rPr lang="es-ES" sz="1850" b="1" i="0" u="none" baseline="0" dirty="0" smtClean="0">
                <a:solidFill>
                  <a:schemeClr val="bg1"/>
                </a:solidFill>
              </a:rPr>
              <a:t>los Estados </a:t>
            </a:r>
            <a:r>
              <a:rPr lang="es-ES" sz="1850" b="1" dirty="0" smtClean="0">
                <a:solidFill>
                  <a:schemeClr val="bg1"/>
                </a:solidFill>
              </a:rPr>
              <a:t>F</a:t>
            </a:r>
            <a:r>
              <a:rPr lang="es-ES" sz="1850" b="1" i="0" u="none" baseline="0" dirty="0" smtClean="0">
                <a:solidFill>
                  <a:schemeClr val="bg1"/>
                </a:solidFill>
              </a:rPr>
              <a:t>ederados: </a:t>
            </a:r>
            <a:r>
              <a:rPr lang="es-ES" sz="1850" b="1" i="0" u="none" baseline="0" dirty="0">
                <a:solidFill>
                  <a:schemeClr val="bg1"/>
                </a:solidFill>
              </a:rPr>
              <a:t>Jóvenes</a:t>
            </a:r>
            <a:endParaRPr lang="es-ES" sz="1850" b="1" dirty="0">
              <a:solidFill>
                <a:schemeClr val="bg1"/>
              </a:solidFill>
            </a:endParaRPr>
          </a:p>
        </p:txBody>
      </p:sp>
      <p:sp>
        <p:nvSpPr>
          <p:cNvPr id="4" name="Textfeld 3"/>
          <p:cNvSpPr txBox="1"/>
          <p:nvPr/>
        </p:nvSpPr>
        <p:spPr>
          <a:xfrm>
            <a:off x="225240" y="1927128"/>
            <a:ext cx="8215432" cy="4606389"/>
          </a:xfrm>
          <a:prstGeom prst="rect">
            <a:avLst/>
          </a:prstGeom>
          <a:noFill/>
        </p:spPr>
        <p:txBody>
          <a:bodyPr wrap="square" rtlCol="0">
            <a:spAutoFit/>
          </a:bodyPr>
          <a:lstStyle/>
          <a:p>
            <a:pPr marL="342900" indent="-342900" algn="l" rtl="0">
              <a:lnSpc>
                <a:spcPts val="2000"/>
              </a:lnSpc>
              <a:spcAft>
                <a:spcPts val="1200"/>
              </a:spcAft>
              <a:buClr>
                <a:schemeClr val="accent6">
                  <a:lumMod val="75000"/>
                </a:schemeClr>
              </a:buClr>
              <a:buFont typeface="Wingdings 3" panose="05040102010807070707" pitchFamily="18" charset="2"/>
              <a:buChar char=""/>
            </a:pPr>
            <a:r>
              <a:rPr lang="es-ES" sz="2000" b="0" i="0" u="none" baseline="0" dirty="0">
                <a:solidFill>
                  <a:schemeClr val="tx1">
                    <a:lumMod val="75000"/>
                    <a:lumOff val="25000"/>
                  </a:schemeClr>
                </a:solidFill>
              </a:rPr>
              <a:t>Ley que obliga a niños, adolescentes y jóvenes a asistir a la escuela hasta una edad </a:t>
            </a:r>
            <a:r>
              <a:rPr lang="es-ES" sz="2000" b="0" i="0" u="none" baseline="0" dirty="0" smtClean="0">
                <a:solidFill>
                  <a:schemeClr val="tx1">
                    <a:lumMod val="75000"/>
                    <a:lumOff val="25000"/>
                  </a:schemeClr>
                </a:solidFill>
              </a:rPr>
              <a:t>determinada y/o </a:t>
            </a:r>
            <a:r>
              <a:rPr lang="es-ES" sz="2000" b="0" i="0" u="none" baseline="0" dirty="0">
                <a:solidFill>
                  <a:schemeClr val="tx1">
                    <a:lumMod val="75000"/>
                    <a:lumOff val="25000"/>
                  </a:schemeClr>
                </a:solidFill>
              </a:rPr>
              <a:t>hasta completar una etapa escolar, </a:t>
            </a:r>
            <a:r>
              <a:rPr lang="es-ES" sz="2000" b="0" i="0" u="none" baseline="0" dirty="0" smtClean="0">
                <a:solidFill>
                  <a:schemeClr val="tx1">
                    <a:lumMod val="75000"/>
                    <a:lumOff val="25000"/>
                  </a:schemeClr>
                </a:solidFill>
              </a:rPr>
              <a:t>como máximo </a:t>
            </a:r>
            <a:r>
              <a:rPr lang="es-ES" sz="2000" b="0" i="0" u="none" baseline="0" dirty="0">
                <a:solidFill>
                  <a:schemeClr val="tx1">
                    <a:lumMod val="75000"/>
                    <a:lumOff val="25000"/>
                  </a:schemeClr>
                </a:solidFill>
              </a:rPr>
              <a:t>hasta </a:t>
            </a:r>
            <a:r>
              <a:rPr lang="es-ES" sz="2000" b="0" i="0" u="none" baseline="0" dirty="0" smtClean="0">
                <a:solidFill>
                  <a:schemeClr val="tx1">
                    <a:lumMod val="75000"/>
                    <a:lumOff val="25000"/>
                  </a:schemeClr>
                </a:solidFill>
              </a:rPr>
              <a:t>llegar a la mayoría </a:t>
            </a:r>
            <a:r>
              <a:rPr lang="es-ES" sz="2000" b="0" i="0" u="none" baseline="0" dirty="0">
                <a:solidFill>
                  <a:schemeClr val="tx1">
                    <a:lumMod val="75000"/>
                    <a:lumOff val="25000"/>
                  </a:schemeClr>
                </a:solidFill>
              </a:rPr>
              <a:t>de edad</a:t>
            </a:r>
          </a:p>
          <a:p>
            <a:pPr marL="342900" indent="-342900" algn="l" rtl="0">
              <a:lnSpc>
                <a:spcPts val="2000"/>
              </a:lnSpc>
              <a:spcAft>
                <a:spcPts val="600"/>
              </a:spcAft>
              <a:buClr>
                <a:schemeClr val="accent6">
                  <a:lumMod val="75000"/>
                </a:schemeClr>
              </a:buClr>
              <a:buFont typeface="Wingdings 3" panose="05040102010807070707" pitchFamily="18" charset="2"/>
              <a:buChar char=""/>
            </a:pPr>
            <a:r>
              <a:rPr lang="es-ES" sz="2000" b="0" i="0" u="none" baseline="0" dirty="0">
                <a:solidFill>
                  <a:schemeClr val="tx1">
                    <a:lumMod val="75000"/>
                    <a:lumOff val="25000"/>
                  </a:schemeClr>
                </a:solidFill>
              </a:rPr>
              <a:t>Diferencia entre</a:t>
            </a:r>
          </a:p>
          <a:p>
            <a:pPr marL="893763" indent="-531813" algn="l" rtl="0">
              <a:lnSpc>
                <a:spcPts val="2000"/>
              </a:lnSpc>
              <a:tabLst>
                <a:tab pos="539750" algn="l"/>
                <a:tab pos="808038" algn="l"/>
              </a:tabLst>
            </a:pPr>
            <a:r>
              <a:rPr lang="es-ES" sz="2000" b="0" i="0" u="none" baseline="0" dirty="0" smtClean="0">
                <a:solidFill>
                  <a:schemeClr val="tx1">
                    <a:lumMod val="75000"/>
                    <a:lumOff val="25000"/>
                  </a:schemeClr>
                </a:solidFill>
              </a:rPr>
              <a:t>a) </a:t>
            </a:r>
            <a:r>
              <a:rPr lang="es-ES" sz="2000" b="1" i="0" u="none" baseline="0" dirty="0" smtClean="0">
                <a:solidFill>
                  <a:schemeClr val="tx1">
                    <a:lumMod val="75000"/>
                    <a:lumOff val="25000"/>
                  </a:schemeClr>
                </a:solidFill>
              </a:rPr>
              <a:t>Enseñanza obligatoria a tiempo completo</a:t>
            </a:r>
            <a:r>
              <a:rPr lang="es-ES" sz="2000" b="0" i="0" u="none" baseline="0" dirty="0" smtClean="0">
                <a:solidFill>
                  <a:schemeClr val="tx1">
                    <a:lumMod val="75000"/>
                    <a:lumOff val="25000"/>
                  </a:schemeClr>
                </a:solidFill>
              </a:rPr>
              <a:t>: </a:t>
            </a:r>
            <a:r>
              <a:rPr lang="es-ES" sz="2000" b="0" i="0" u="none" baseline="0" dirty="0">
                <a:solidFill>
                  <a:schemeClr val="tx1">
                    <a:lumMod val="75000"/>
                    <a:lumOff val="25000"/>
                  </a:schemeClr>
                </a:solidFill>
              </a:rPr>
              <a:t>en general, diez años </a:t>
            </a:r>
            <a:r>
              <a:rPr lang="es-ES" sz="2000" dirty="0" smtClean="0">
                <a:solidFill>
                  <a:schemeClr val="tx1">
                    <a:lumMod val="75000"/>
                    <a:lumOff val="25000"/>
                  </a:schemeClr>
                </a:solidFill>
              </a:rPr>
              <a:t>de</a:t>
            </a:r>
          </a:p>
          <a:p>
            <a:pPr marL="893763" indent="-531813" algn="l" rtl="0">
              <a:lnSpc>
                <a:spcPts val="2000"/>
              </a:lnSpc>
              <a:tabLst>
                <a:tab pos="633413" algn="l"/>
                <a:tab pos="808038" algn="l"/>
              </a:tabLst>
            </a:pPr>
            <a:r>
              <a:rPr lang="es-ES" sz="2000" b="0" i="0" u="none" baseline="0" dirty="0" smtClean="0">
                <a:solidFill>
                  <a:schemeClr val="tx1">
                    <a:lumMod val="75000"/>
                    <a:lumOff val="25000"/>
                  </a:schemeClr>
                </a:solidFill>
              </a:rPr>
              <a:t>	escolarización</a:t>
            </a:r>
            <a:endParaRPr lang="es-ES" sz="2000" b="0" i="0" u="none" baseline="0" dirty="0">
              <a:solidFill>
                <a:schemeClr val="tx1">
                  <a:lumMod val="75000"/>
                  <a:lumOff val="25000"/>
                </a:schemeClr>
              </a:solidFill>
            </a:endParaRPr>
          </a:p>
          <a:p>
            <a:pPr marL="704850" indent="-77788" algn="l" rtl="0">
              <a:lnSpc>
                <a:spcPts val="2000"/>
              </a:lnSpc>
              <a:spcAft>
                <a:spcPts val="1200"/>
              </a:spcAft>
              <a:buClr>
                <a:schemeClr val="accent6">
                  <a:lumMod val="75000"/>
                </a:schemeClr>
              </a:buClr>
              <a:buFont typeface="Calibri" panose="020F0502020204030204" pitchFamily="34" charset="0"/>
              <a:buChar char="‒"/>
            </a:pPr>
            <a:r>
              <a:rPr lang="es-ES" sz="2000" b="0" i="0" u="none" baseline="0" dirty="0">
                <a:solidFill>
                  <a:schemeClr val="tx1">
                    <a:lumMod val="75000"/>
                    <a:lumOff val="25000"/>
                  </a:schemeClr>
                </a:solidFill>
              </a:rPr>
              <a:t>	Obligación de matriculación, elección de escuela, asistencia </a:t>
            </a:r>
            <a:r>
              <a:rPr lang="es-ES" sz="2000" b="0" i="0" u="none" baseline="0" dirty="0" smtClean="0">
                <a:solidFill>
                  <a:schemeClr val="tx1">
                    <a:lumMod val="75000"/>
                    <a:lumOff val="25000"/>
                  </a:schemeClr>
                </a:solidFill>
              </a:rPr>
              <a:t>	obligatoria </a:t>
            </a:r>
            <a:r>
              <a:rPr lang="es-ES" sz="2000" b="0" i="0" u="none" baseline="0" dirty="0">
                <a:solidFill>
                  <a:schemeClr val="tx1">
                    <a:lumMod val="75000"/>
                    <a:lumOff val="25000"/>
                  </a:schemeClr>
                </a:solidFill>
              </a:rPr>
              <a:t>a clase	</a:t>
            </a:r>
          </a:p>
          <a:p>
            <a:pPr marL="893763" indent="-531813" algn="l" rtl="0">
              <a:lnSpc>
                <a:spcPts val="2000"/>
              </a:lnSpc>
              <a:tabLst>
                <a:tab pos="539750" algn="l"/>
                <a:tab pos="808038" algn="l"/>
              </a:tabLst>
            </a:pPr>
            <a:r>
              <a:rPr lang="es-ES" sz="2000" b="0" i="0" u="none" baseline="0" dirty="0">
                <a:solidFill>
                  <a:schemeClr val="tx1">
                    <a:lumMod val="75000"/>
                    <a:lumOff val="25000"/>
                  </a:schemeClr>
                </a:solidFill>
              </a:rPr>
              <a:t>b) </a:t>
            </a:r>
            <a:r>
              <a:rPr lang="es-ES" sz="2000" b="1" dirty="0" smtClean="0">
                <a:solidFill>
                  <a:schemeClr val="tx1">
                    <a:lumMod val="75000"/>
                    <a:lumOff val="25000"/>
                  </a:schemeClr>
                </a:solidFill>
              </a:rPr>
              <a:t>Enseñanza</a:t>
            </a:r>
            <a:r>
              <a:rPr lang="es-ES" sz="2000" b="1" i="0" u="none" baseline="0" dirty="0" smtClean="0">
                <a:solidFill>
                  <a:schemeClr val="tx1">
                    <a:lumMod val="75000"/>
                    <a:lumOff val="25000"/>
                  </a:schemeClr>
                </a:solidFill>
              </a:rPr>
              <a:t> obligatoria en la escuela de formación profesional:</a:t>
            </a:r>
            <a:r>
              <a:rPr lang="es-ES" sz="2000" b="0" i="0" u="none" baseline="0" dirty="0" smtClean="0">
                <a:solidFill>
                  <a:schemeClr val="tx1">
                    <a:lumMod val="75000"/>
                    <a:lumOff val="25000"/>
                  </a:schemeClr>
                </a:solidFill>
              </a:rPr>
              <a:t> </a:t>
            </a:r>
            <a:endParaRPr lang="es-ES" sz="2000" b="0" i="0" u="none" baseline="0" dirty="0">
              <a:solidFill>
                <a:schemeClr val="tx1">
                  <a:lumMod val="75000"/>
                  <a:lumOff val="25000"/>
                </a:schemeClr>
              </a:solidFill>
            </a:endParaRPr>
          </a:p>
          <a:p>
            <a:pPr marL="704850" indent="-77788" algn="l" rtl="0">
              <a:lnSpc>
                <a:spcPts val="2000"/>
              </a:lnSpc>
              <a:buClr>
                <a:schemeClr val="accent6">
                  <a:lumMod val="75000"/>
                </a:schemeClr>
              </a:buClr>
              <a:buFont typeface="Calibri" panose="020F0502020204030204" pitchFamily="34" charset="0"/>
              <a:buChar char="‒"/>
            </a:pPr>
            <a:r>
              <a:rPr lang="es-ES" sz="2000" b="0" i="0" u="none" baseline="0" dirty="0">
                <a:solidFill>
                  <a:schemeClr val="tx1">
                    <a:lumMod val="75000"/>
                    <a:lumOff val="25000"/>
                  </a:schemeClr>
                </a:solidFill>
              </a:rPr>
              <a:t>	Comienza una vez </a:t>
            </a:r>
            <a:r>
              <a:rPr lang="es-ES" sz="2000" b="0" i="0" u="none" baseline="0" dirty="0" smtClean="0">
                <a:solidFill>
                  <a:schemeClr val="tx1">
                    <a:lumMod val="75000"/>
                    <a:lumOff val="25000"/>
                  </a:schemeClr>
                </a:solidFill>
              </a:rPr>
              <a:t>finalizada </a:t>
            </a:r>
            <a:r>
              <a:rPr lang="es-ES" sz="2000" b="0" i="0" u="none" baseline="0" dirty="0">
                <a:solidFill>
                  <a:schemeClr val="tx1">
                    <a:lumMod val="75000"/>
                    <a:lumOff val="25000"/>
                  </a:schemeClr>
                </a:solidFill>
              </a:rPr>
              <a:t>la </a:t>
            </a:r>
            <a:r>
              <a:rPr lang="es-ES" sz="2000" b="0" i="0" u="none" baseline="0" dirty="0" smtClean="0">
                <a:solidFill>
                  <a:schemeClr val="tx1">
                    <a:lumMod val="75000"/>
                    <a:lumOff val="25000"/>
                  </a:schemeClr>
                </a:solidFill>
              </a:rPr>
              <a:t>enseñanza obligatoria a tiempo</a:t>
            </a:r>
          </a:p>
          <a:p>
            <a:pPr marL="627062" algn="l" rtl="0">
              <a:lnSpc>
                <a:spcPts val="2000"/>
              </a:lnSpc>
              <a:buClr>
                <a:schemeClr val="accent6">
                  <a:lumMod val="75000"/>
                </a:schemeClr>
              </a:buClr>
            </a:pPr>
            <a:r>
              <a:rPr lang="es-ES" sz="2000" dirty="0">
                <a:solidFill>
                  <a:schemeClr val="tx1">
                    <a:lumMod val="75000"/>
                    <a:lumOff val="25000"/>
                  </a:schemeClr>
                </a:solidFill>
              </a:rPr>
              <a:t> </a:t>
            </a:r>
            <a:r>
              <a:rPr lang="es-ES" sz="2000" dirty="0" smtClean="0">
                <a:solidFill>
                  <a:schemeClr val="tx1">
                    <a:lumMod val="75000"/>
                    <a:lumOff val="25000"/>
                  </a:schemeClr>
                </a:solidFill>
              </a:rPr>
              <a:t>  </a:t>
            </a:r>
            <a:r>
              <a:rPr lang="es-ES" sz="2000" b="0" i="0" u="none" baseline="0" dirty="0" smtClean="0">
                <a:solidFill>
                  <a:schemeClr val="tx1">
                    <a:lumMod val="75000"/>
                    <a:lumOff val="25000"/>
                  </a:schemeClr>
                </a:solidFill>
              </a:rPr>
              <a:t>  completo</a:t>
            </a:r>
            <a:endParaRPr lang="es-ES" sz="2000" b="0" i="0" u="none" baseline="0" dirty="0">
              <a:solidFill>
                <a:schemeClr val="tx1">
                  <a:lumMod val="75000"/>
                  <a:lumOff val="25000"/>
                </a:schemeClr>
              </a:solidFill>
            </a:endParaRPr>
          </a:p>
          <a:p>
            <a:pPr marL="704850" indent="-77788" algn="l" rtl="0">
              <a:lnSpc>
                <a:spcPts val="2000"/>
              </a:lnSpc>
              <a:buClr>
                <a:schemeClr val="accent6">
                  <a:lumMod val="75000"/>
                </a:schemeClr>
              </a:buClr>
              <a:buFont typeface="Calibri" panose="020F0502020204030204" pitchFamily="34" charset="0"/>
              <a:buChar char="‒"/>
            </a:pPr>
            <a:r>
              <a:rPr lang="es-ES" sz="2000" b="0" i="0" u="none" baseline="0" dirty="0">
                <a:solidFill>
                  <a:schemeClr val="tx1">
                    <a:lumMod val="75000"/>
                    <a:lumOff val="25000"/>
                  </a:schemeClr>
                </a:solidFill>
              </a:rPr>
              <a:t>	Realización mediante la asistencia al primero y segundo ciclo de </a:t>
            </a:r>
            <a:r>
              <a:rPr lang="es-ES" sz="2000" b="0" i="0" u="none" baseline="0" dirty="0" smtClean="0">
                <a:solidFill>
                  <a:schemeClr val="tx1">
                    <a:lumMod val="75000"/>
                    <a:lumOff val="25000"/>
                  </a:schemeClr>
                </a:solidFill>
              </a:rPr>
              <a:t/>
            </a:r>
            <a:br>
              <a:rPr lang="es-ES" sz="2000" b="0" i="0" u="none" baseline="0" dirty="0" smtClean="0">
                <a:solidFill>
                  <a:schemeClr val="tx1">
                    <a:lumMod val="75000"/>
                    <a:lumOff val="25000"/>
                  </a:schemeClr>
                </a:solidFill>
              </a:rPr>
            </a:br>
            <a:r>
              <a:rPr lang="es-ES" sz="2000" b="0" i="0" u="none" baseline="0" dirty="0" smtClean="0">
                <a:solidFill>
                  <a:schemeClr val="tx1">
                    <a:lumMod val="75000"/>
                    <a:lumOff val="25000"/>
                  </a:schemeClr>
                </a:solidFill>
              </a:rPr>
              <a:t>    educación </a:t>
            </a:r>
            <a:r>
              <a:rPr lang="es-ES" sz="2000" b="0" i="0" u="none" baseline="0" dirty="0">
                <a:solidFill>
                  <a:schemeClr val="tx1">
                    <a:lumMod val="75000"/>
                    <a:lumOff val="25000"/>
                  </a:schemeClr>
                </a:solidFill>
              </a:rPr>
              <a:t>secundaria o en el </a:t>
            </a:r>
            <a:r>
              <a:rPr lang="es-ES" sz="2000" b="0" i="0" u="none" baseline="0" dirty="0" smtClean="0">
                <a:solidFill>
                  <a:schemeClr val="tx1">
                    <a:lumMod val="75000"/>
                    <a:lumOff val="25000"/>
                  </a:schemeClr>
                </a:solidFill>
              </a:rPr>
              <a:t>marco</a:t>
            </a:r>
            <a:r>
              <a:rPr lang="es-ES" sz="2000" b="0" i="0" u="none" dirty="0" smtClean="0">
                <a:solidFill>
                  <a:schemeClr val="tx1">
                    <a:lumMod val="75000"/>
                    <a:lumOff val="25000"/>
                  </a:schemeClr>
                </a:solidFill>
              </a:rPr>
              <a:t> </a:t>
            </a:r>
            <a:r>
              <a:rPr lang="es-ES" sz="2000" b="0" i="0" u="none" baseline="0" dirty="0" smtClean="0">
                <a:solidFill>
                  <a:schemeClr val="tx1">
                    <a:lumMod val="75000"/>
                    <a:lumOff val="25000"/>
                  </a:schemeClr>
                </a:solidFill>
              </a:rPr>
              <a:t>de </a:t>
            </a:r>
            <a:r>
              <a:rPr lang="es-ES" sz="2000" b="0" i="0" u="none" baseline="0" dirty="0">
                <a:solidFill>
                  <a:schemeClr val="tx1">
                    <a:lumMod val="75000"/>
                    <a:lumOff val="25000"/>
                  </a:schemeClr>
                </a:solidFill>
              </a:rPr>
              <a:t>una formación </a:t>
            </a:r>
            <a:r>
              <a:rPr lang="es-ES" sz="2000" b="0" i="0" u="none" baseline="0" dirty="0" smtClean="0">
                <a:solidFill>
                  <a:schemeClr val="tx1">
                    <a:lumMod val="75000"/>
                    <a:lumOff val="25000"/>
                  </a:schemeClr>
                </a:solidFill>
              </a:rPr>
              <a:t>profesional</a:t>
            </a:r>
            <a:endParaRPr lang="es-ES" sz="2000" dirty="0" smtClean="0">
              <a:solidFill>
                <a:schemeClr val="tx1">
                  <a:lumMod val="75000"/>
                  <a:lumOff val="25000"/>
                </a:schemeClr>
              </a:solidFill>
            </a:endParaRPr>
          </a:p>
          <a:p>
            <a:pPr marL="704850" indent="-77788" algn="l" rtl="0">
              <a:lnSpc>
                <a:spcPts val="2000"/>
              </a:lnSpc>
              <a:spcAft>
                <a:spcPts val="200"/>
              </a:spcAft>
              <a:buClr>
                <a:schemeClr val="accent6">
                  <a:lumMod val="75000"/>
                </a:schemeClr>
              </a:buClr>
              <a:buFont typeface="Calibri" panose="020F0502020204030204" pitchFamily="34" charset="0"/>
              <a:buChar char="‒"/>
            </a:pPr>
            <a:r>
              <a:rPr lang="es-ES" sz="2000" b="0" i="0" u="none" baseline="0" dirty="0">
                <a:solidFill>
                  <a:schemeClr val="tx1">
                    <a:lumMod val="75000"/>
                    <a:lumOff val="25000"/>
                  </a:schemeClr>
                </a:solidFill>
              </a:rPr>
              <a:t>	Finaliza al cumplir los 18 años (mayoría de edad) </a:t>
            </a:r>
            <a:r>
              <a:rPr lang="es-ES" sz="2000" b="0" i="0" u="none" baseline="0" dirty="0" smtClean="0">
                <a:solidFill>
                  <a:schemeClr val="tx1">
                    <a:lumMod val="75000"/>
                    <a:lumOff val="25000"/>
                  </a:schemeClr>
                </a:solidFill>
              </a:rPr>
              <a:t>y/o </a:t>
            </a:r>
            <a:endParaRPr lang="es-ES" sz="2000" b="0" i="0" u="none" baseline="0" dirty="0">
              <a:solidFill>
                <a:schemeClr val="tx1">
                  <a:lumMod val="75000"/>
                  <a:lumOff val="25000"/>
                </a:schemeClr>
              </a:solidFill>
            </a:endParaRPr>
          </a:p>
          <a:p>
            <a:pPr marL="1073150" indent="-179388" algn="l" rtl="0">
              <a:lnSpc>
                <a:spcPts val="2000"/>
              </a:lnSpc>
              <a:buClr>
                <a:schemeClr val="accent6">
                  <a:lumMod val="75000"/>
                </a:schemeClr>
              </a:buClr>
              <a:buFont typeface="Calibri" panose="020F0502020204030204" pitchFamily="34" charset="0"/>
              <a:buChar char="‒"/>
            </a:pPr>
            <a:r>
              <a:rPr lang="es-ES" sz="2000" b="0" i="0" u="none" baseline="0" dirty="0" smtClean="0">
                <a:solidFill>
                  <a:schemeClr val="tx1">
                    <a:lumMod val="75000"/>
                    <a:lumOff val="25000"/>
                  </a:schemeClr>
                </a:solidFill>
              </a:rPr>
              <a:t> al </a:t>
            </a:r>
            <a:r>
              <a:rPr lang="es-ES" sz="2000" b="0" i="0" u="none" baseline="0" dirty="0">
                <a:solidFill>
                  <a:schemeClr val="tx1">
                    <a:lumMod val="75000"/>
                    <a:lumOff val="25000"/>
                  </a:schemeClr>
                </a:solidFill>
              </a:rPr>
              <a:t>finalizar una formación profesional </a:t>
            </a:r>
            <a:r>
              <a:rPr lang="es-ES" sz="2000" b="0" i="0" u="none" baseline="0" dirty="0" smtClean="0">
                <a:solidFill>
                  <a:schemeClr val="tx1">
                    <a:lumMod val="75000"/>
                    <a:lumOff val="25000"/>
                  </a:schemeClr>
                </a:solidFill>
              </a:rPr>
              <a:t>y/o</a:t>
            </a:r>
            <a:endParaRPr lang="es-ES" sz="2000" b="0" i="0" u="none" baseline="0" dirty="0">
              <a:solidFill>
                <a:schemeClr val="tx1">
                  <a:lumMod val="75000"/>
                  <a:lumOff val="25000"/>
                </a:schemeClr>
              </a:solidFill>
            </a:endParaRPr>
          </a:p>
          <a:p>
            <a:pPr marL="1073150" indent="-179388" algn="l" rtl="0">
              <a:lnSpc>
                <a:spcPts val="2000"/>
              </a:lnSpc>
              <a:buClr>
                <a:schemeClr val="accent6">
                  <a:lumMod val="75000"/>
                </a:schemeClr>
              </a:buClr>
              <a:buFont typeface="Calibri" panose="020F0502020204030204" pitchFamily="34" charset="0"/>
              <a:buChar char="‒"/>
            </a:pPr>
            <a:r>
              <a:rPr lang="es-ES" sz="2000" b="0" i="0" u="none" baseline="0" dirty="0">
                <a:solidFill>
                  <a:schemeClr val="tx1">
                    <a:lumMod val="75000"/>
                    <a:lumOff val="25000"/>
                  </a:schemeClr>
                </a:solidFill>
              </a:rPr>
              <a:t> una vez cursado el duodécimo año de escolarización </a:t>
            </a:r>
            <a:endParaRPr lang="es-ES" sz="2000" dirty="0">
              <a:solidFill>
                <a:schemeClr val="tx1">
                  <a:lumMod val="75000"/>
                  <a:lumOff val="25000"/>
                </a:schemeClr>
              </a:solidFill>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6366" y="628396"/>
            <a:ext cx="592980" cy="7030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3" descr="C:\Users\baumgarten\Pictures\GOVET\bundeslaender.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7378" y="608299"/>
            <a:ext cx="546133" cy="762704"/>
          </a:xfrm>
          <a:prstGeom prst="rect">
            <a:avLst/>
          </a:prstGeom>
          <a:noFill/>
          <a:extLst>
            <a:ext uri="{909E8E84-426E-40DD-AFC4-6F175D3DCCD1}">
              <a14:hiddenFill xmlns:a14="http://schemas.microsoft.com/office/drawing/2010/main">
                <a:solidFill>
                  <a:srgbClr val="FFFFFF"/>
                </a:solidFill>
              </a14:hiddenFill>
            </a:ext>
          </a:extLst>
        </p:spPr>
      </p:pic>
      <p:sp>
        <p:nvSpPr>
          <p:cNvPr id="9" name="Rechteck 8"/>
          <p:cNvSpPr/>
          <p:nvPr/>
        </p:nvSpPr>
        <p:spPr>
          <a:xfrm>
            <a:off x="7821865" y="1385871"/>
            <a:ext cx="152165" cy="776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a:p>
        </p:txBody>
      </p:sp>
    </p:spTree>
    <p:extLst>
      <p:ext uri="{BB962C8B-B14F-4D97-AF65-F5344CB8AC3E}">
        <p14:creationId xmlns:p14="http://schemas.microsoft.com/office/powerpoint/2010/main" val="17649916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01" name="Textfeld 18"/>
          <p:cNvSpPr txBox="1">
            <a:spLocks noChangeArrowheads="1"/>
          </p:cNvSpPr>
          <p:nvPr/>
        </p:nvSpPr>
        <p:spPr bwMode="auto">
          <a:xfrm>
            <a:off x="38499" y="1372407"/>
            <a:ext cx="68943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900">
                <a:solidFill>
                  <a:schemeClr val="tx1"/>
                </a:solidFill>
                <a:latin typeface="Arial" charset="0"/>
                <a:cs typeface="Arial" charset="0"/>
              </a:defRPr>
            </a:lvl1pPr>
            <a:lvl2pPr marL="742950" indent="-285750" eaLnBrk="0" hangingPunct="0">
              <a:defRPr sz="900">
                <a:solidFill>
                  <a:schemeClr val="tx1"/>
                </a:solidFill>
                <a:latin typeface="Arial" charset="0"/>
                <a:cs typeface="Arial" charset="0"/>
              </a:defRPr>
            </a:lvl2pPr>
            <a:lvl3pPr marL="1143000" indent="-228600" eaLnBrk="0" hangingPunct="0">
              <a:defRPr sz="900">
                <a:solidFill>
                  <a:schemeClr val="tx1"/>
                </a:solidFill>
                <a:latin typeface="Arial" charset="0"/>
                <a:cs typeface="Arial" charset="0"/>
              </a:defRPr>
            </a:lvl3pPr>
            <a:lvl4pPr marL="1600200" indent="-228600" eaLnBrk="0" hangingPunct="0">
              <a:defRPr sz="900">
                <a:solidFill>
                  <a:schemeClr val="tx1"/>
                </a:solidFill>
                <a:latin typeface="Arial" charset="0"/>
                <a:cs typeface="Arial" charset="0"/>
              </a:defRPr>
            </a:lvl4pPr>
            <a:lvl5pPr marL="2057400" indent="-228600" eaLnBrk="0" hangingPunct="0">
              <a:defRPr sz="900">
                <a:solidFill>
                  <a:schemeClr val="tx1"/>
                </a:solidFill>
                <a:latin typeface="Arial" charset="0"/>
                <a:cs typeface="Arial" charset="0"/>
              </a:defRPr>
            </a:lvl5pPr>
            <a:lvl6pPr marL="2514600" indent="-228600" eaLnBrk="0" fontAlgn="base" hangingPunct="0">
              <a:spcBef>
                <a:spcPct val="0"/>
              </a:spcBef>
              <a:spcAft>
                <a:spcPct val="0"/>
              </a:spcAft>
              <a:defRPr sz="900">
                <a:solidFill>
                  <a:schemeClr val="tx1"/>
                </a:solidFill>
                <a:latin typeface="Arial" charset="0"/>
                <a:cs typeface="Arial" charset="0"/>
              </a:defRPr>
            </a:lvl6pPr>
            <a:lvl7pPr marL="2971800" indent="-228600" eaLnBrk="0" fontAlgn="base" hangingPunct="0">
              <a:spcBef>
                <a:spcPct val="0"/>
              </a:spcBef>
              <a:spcAft>
                <a:spcPct val="0"/>
              </a:spcAft>
              <a:defRPr sz="900">
                <a:solidFill>
                  <a:schemeClr val="tx1"/>
                </a:solidFill>
                <a:latin typeface="Arial" charset="0"/>
                <a:cs typeface="Arial" charset="0"/>
              </a:defRPr>
            </a:lvl7pPr>
            <a:lvl8pPr marL="3429000" indent="-228600" eaLnBrk="0" fontAlgn="base" hangingPunct="0">
              <a:spcBef>
                <a:spcPct val="0"/>
              </a:spcBef>
              <a:spcAft>
                <a:spcPct val="0"/>
              </a:spcAft>
              <a:defRPr sz="900">
                <a:solidFill>
                  <a:schemeClr val="tx1"/>
                </a:solidFill>
                <a:latin typeface="Arial" charset="0"/>
                <a:cs typeface="Arial" charset="0"/>
              </a:defRPr>
            </a:lvl8pPr>
            <a:lvl9pPr marL="3886200" indent="-228600" eaLnBrk="0" fontAlgn="base" hangingPunct="0">
              <a:spcBef>
                <a:spcPct val="0"/>
              </a:spcBef>
              <a:spcAft>
                <a:spcPct val="0"/>
              </a:spcAft>
              <a:defRPr sz="900">
                <a:solidFill>
                  <a:schemeClr val="tx1"/>
                </a:solidFill>
                <a:latin typeface="Arial" charset="0"/>
                <a:cs typeface="Arial" charset="0"/>
              </a:defRPr>
            </a:lvl9pPr>
          </a:lstStyle>
          <a:p>
            <a:pPr algn="l" rtl="0" eaLnBrk="1" hangingPunct="1">
              <a:tabLst>
                <a:tab pos="630238" algn="l"/>
              </a:tabLst>
            </a:pPr>
            <a:r>
              <a:rPr lang="es-ES" sz="2400" b="1" i="0" u="none" baseline="0" dirty="0">
                <a:solidFill>
                  <a:schemeClr val="accent6">
                    <a:lumMod val="75000"/>
                  </a:schemeClr>
                </a:solidFill>
              </a:rPr>
              <a:t>   </a:t>
            </a:r>
            <a:r>
              <a:rPr lang="es-ES" sz="2250" b="1" i="0" u="none" baseline="0" dirty="0">
                <a:solidFill>
                  <a:schemeClr val="accent6">
                    <a:lumMod val="75000"/>
                  </a:schemeClr>
                </a:solidFill>
                <a:latin typeface="+mn-lt"/>
              </a:rPr>
              <a:t>Leyes </a:t>
            </a:r>
            <a:r>
              <a:rPr lang="es-ES" sz="2250" b="1" i="0" u="none" baseline="0" dirty="0" smtClean="0">
                <a:solidFill>
                  <a:schemeClr val="accent6">
                    <a:lumMod val="75000"/>
                  </a:schemeClr>
                </a:solidFill>
                <a:latin typeface="+mn-lt"/>
              </a:rPr>
              <a:t>escolares </a:t>
            </a:r>
            <a:r>
              <a:rPr lang="es-ES" sz="2250" b="1" i="0" u="none" baseline="0" dirty="0">
                <a:solidFill>
                  <a:schemeClr val="accent6">
                    <a:lumMod val="75000"/>
                  </a:schemeClr>
                </a:solidFill>
                <a:latin typeface="+mn-lt"/>
              </a:rPr>
              <a:t>de los Estados </a:t>
            </a:r>
            <a:r>
              <a:rPr lang="es-ES" sz="2250" b="1" i="0" u="none" baseline="0" dirty="0" smtClean="0">
                <a:solidFill>
                  <a:schemeClr val="accent6">
                    <a:lumMod val="75000"/>
                  </a:schemeClr>
                </a:solidFill>
                <a:latin typeface="+mn-lt"/>
              </a:rPr>
              <a:t>Federados</a:t>
            </a:r>
            <a:endParaRPr lang="es-ES" altLang="de-DE" sz="2250" b="1" dirty="0">
              <a:solidFill>
                <a:schemeClr val="accent6">
                  <a:lumMod val="75000"/>
                </a:schemeClr>
              </a:solidFill>
              <a:latin typeface="+mn-lt"/>
            </a:endParaRPr>
          </a:p>
        </p:txBody>
      </p:sp>
      <p:sp>
        <p:nvSpPr>
          <p:cNvPr id="12" name="Textfeld 11"/>
          <p:cNvSpPr txBox="1"/>
          <p:nvPr/>
        </p:nvSpPr>
        <p:spPr>
          <a:xfrm>
            <a:off x="1588" y="71293"/>
            <a:ext cx="5938564" cy="377026"/>
          </a:xfrm>
          <a:prstGeom prst="rect">
            <a:avLst/>
          </a:prstGeom>
          <a:noFill/>
        </p:spPr>
        <p:txBody>
          <a:bodyPr wrap="square" rtlCol="0">
            <a:spAutoFit/>
          </a:bodyPr>
          <a:lstStyle/>
          <a:p>
            <a:pPr algn="l" rtl="0"/>
            <a:r>
              <a:rPr lang="es-ES" sz="1850" b="1" i="0" u="none" baseline="0" dirty="0" smtClean="0">
                <a:solidFill>
                  <a:schemeClr val="bg1"/>
                </a:solidFill>
              </a:rPr>
              <a:t>6. Regulaciones a nivel de los Estados Federados: </a:t>
            </a:r>
            <a:r>
              <a:rPr lang="es-ES" sz="1850" b="1" i="0" u="none" dirty="0" smtClean="0">
                <a:solidFill>
                  <a:schemeClr val="bg1"/>
                </a:solidFill>
              </a:rPr>
              <a:t> </a:t>
            </a:r>
            <a:r>
              <a:rPr lang="es-ES" sz="1850" b="1" i="0" u="none" baseline="0" dirty="0" smtClean="0">
                <a:solidFill>
                  <a:schemeClr val="bg1"/>
                </a:solidFill>
              </a:rPr>
              <a:t>Escuela</a:t>
            </a:r>
            <a:endParaRPr lang="es-ES" sz="1850" b="1" dirty="0">
              <a:solidFill>
                <a:schemeClr val="bg1"/>
              </a:solidFill>
            </a:endParaRPr>
          </a:p>
        </p:txBody>
      </p:sp>
      <p:sp>
        <p:nvSpPr>
          <p:cNvPr id="2" name="Textfeld 1"/>
          <p:cNvSpPr txBox="1"/>
          <p:nvPr/>
        </p:nvSpPr>
        <p:spPr>
          <a:xfrm>
            <a:off x="31328" y="1963993"/>
            <a:ext cx="8982584" cy="4439677"/>
          </a:xfrm>
          <a:prstGeom prst="rect">
            <a:avLst/>
          </a:prstGeom>
          <a:noFill/>
        </p:spPr>
        <p:txBody>
          <a:bodyPr wrap="square" rtlCol="0">
            <a:spAutoFit/>
          </a:bodyPr>
          <a:lstStyle/>
          <a:p>
            <a:pPr marL="609600" indent="-342900" algn="l" rtl="0">
              <a:lnSpc>
                <a:spcPts val="2500"/>
              </a:lnSpc>
              <a:buClr>
                <a:schemeClr val="accent6">
                  <a:lumMod val="75000"/>
                </a:schemeClr>
              </a:buClr>
              <a:buFont typeface="Wingdings 3" panose="05040102010807070707" pitchFamily="18" charset="2"/>
              <a:buChar char=""/>
              <a:tabLst>
                <a:tab pos="447675" algn="l"/>
                <a:tab pos="3054350" algn="l"/>
              </a:tabLst>
            </a:pPr>
            <a:r>
              <a:rPr lang="es-ES" sz="2200" b="0" i="0" u="none" baseline="0" dirty="0" smtClean="0">
                <a:solidFill>
                  <a:schemeClr val="tx1">
                    <a:lumMod val="75000"/>
                    <a:lumOff val="25000"/>
                  </a:schemeClr>
                </a:solidFill>
              </a:rPr>
              <a:t>Establecen</a:t>
            </a:r>
            <a:r>
              <a:rPr lang="es-ES" sz="2200" b="0" i="0" u="none" baseline="0" dirty="0">
                <a:solidFill>
                  <a:schemeClr val="tx1">
                    <a:lumMod val="75000"/>
                    <a:lumOff val="25000"/>
                  </a:schemeClr>
                </a:solidFill>
              </a:rPr>
              <a:t>: </a:t>
            </a:r>
          </a:p>
          <a:p>
            <a:pPr marL="1254125" indent="-265113" algn="l" rtl="0">
              <a:lnSpc>
                <a:spcPts val="2000"/>
              </a:lnSpc>
              <a:buClr>
                <a:schemeClr val="accent6">
                  <a:lumMod val="75000"/>
                </a:schemeClr>
              </a:buClr>
              <a:buFont typeface="Calibri" panose="020F0502020204030204" pitchFamily="34" charset="0"/>
              <a:buChar char="‒"/>
              <a:tabLst>
                <a:tab pos="447675" algn="l"/>
                <a:tab pos="3054350" algn="l"/>
              </a:tabLst>
            </a:pPr>
            <a:r>
              <a:rPr lang="es-ES" sz="2200" b="0" i="0" u="none" baseline="0" dirty="0">
                <a:solidFill>
                  <a:schemeClr val="tx1">
                    <a:lumMod val="75000"/>
                    <a:lumOff val="25000"/>
                  </a:schemeClr>
                </a:solidFill>
              </a:rPr>
              <a:t>Condiciones de la enseñanza y del aprendizaje</a:t>
            </a:r>
          </a:p>
          <a:p>
            <a:pPr marL="1254125" indent="-265113" algn="l" rtl="0">
              <a:lnSpc>
                <a:spcPts val="2000"/>
              </a:lnSpc>
              <a:buClr>
                <a:schemeClr val="accent6">
                  <a:lumMod val="75000"/>
                </a:schemeClr>
              </a:buClr>
              <a:buFont typeface="Calibri" panose="020F0502020204030204" pitchFamily="34" charset="0"/>
              <a:buChar char="‒"/>
              <a:tabLst>
                <a:tab pos="447675" algn="l"/>
                <a:tab pos="3054350" algn="l"/>
              </a:tabLst>
            </a:pPr>
            <a:r>
              <a:rPr lang="es-ES" sz="2200" b="0" i="0" u="none" baseline="0" dirty="0">
                <a:solidFill>
                  <a:schemeClr val="tx1">
                    <a:lumMod val="75000"/>
                    <a:lumOff val="25000"/>
                  </a:schemeClr>
                </a:solidFill>
              </a:rPr>
              <a:t>Derechos y </a:t>
            </a:r>
            <a:r>
              <a:rPr lang="es-ES" sz="2200" b="0" i="0" u="none" baseline="0" dirty="0" smtClean="0">
                <a:solidFill>
                  <a:schemeClr val="tx1">
                    <a:lumMod val="75000"/>
                    <a:lumOff val="25000"/>
                  </a:schemeClr>
                </a:solidFill>
              </a:rPr>
              <a:t>deberes de docentes </a:t>
            </a:r>
            <a:r>
              <a:rPr lang="es-ES" sz="2200" b="0" i="0" u="none" baseline="0" dirty="0">
                <a:solidFill>
                  <a:schemeClr val="tx1">
                    <a:lumMod val="75000"/>
                    <a:lumOff val="25000"/>
                  </a:schemeClr>
                </a:solidFill>
              </a:rPr>
              <a:t>y alumnos</a:t>
            </a:r>
          </a:p>
          <a:p>
            <a:pPr marL="1254125" indent="-265113" algn="l" rtl="0">
              <a:lnSpc>
                <a:spcPts val="2000"/>
              </a:lnSpc>
              <a:spcAft>
                <a:spcPts val="1200"/>
              </a:spcAft>
              <a:buClr>
                <a:schemeClr val="accent6">
                  <a:lumMod val="75000"/>
                </a:schemeClr>
              </a:buClr>
              <a:buFont typeface="Calibri" panose="020F0502020204030204" pitchFamily="34" charset="0"/>
              <a:buChar char="‒"/>
              <a:tabLst>
                <a:tab pos="447675" algn="l"/>
                <a:tab pos="3054350" algn="l"/>
              </a:tabLst>
            </a:pPr>
            <a:r>
              <a:rPr lang="es-ES" sz="2200" b="0" i="0" u="none" baseline="0" dirty="0">
                <a:solidFill>
                  <a:schemeClr val="tx1">
                    <a:lumMod val="75000"/>
                    <a:lumOff val="25000"/>
                  </a:schemeClr>
                </a:solidFill>
              </a:rPr>
              <a:t>Objetivos de la enseñanza</a:t>
            </a:r>
            <a:endParaRPr lang="es-ES" sz="800" dirty="0" smtClean="0">
              <a:solidFill>
                <a:schemeClr val="tx1">
                  <a:lumMod val="75000"/>
                  <a:lumOff val="25000"/>
                </a:schemeClr>
              </a:solidFill>
            </a:endParaRPr>
          </a:p>
          <a:p>
            <a:pPr marL="609600" indent="-342900" algn="l" rtl="0">
              <a:lnSpc>
                <a:spcPts val="2500"/>
              </a:lnSpc>
              <a:buClr>
                <a:schemeClr val="accent6">
                  <a:lumMod val="75000"/>
                </a:schemeClr>
              </a:buClr>
              <a:buFont typeface="Wingdings 3" panose="05040102010807070707" pitchFamily="18" charset="2"/>
              <a:buChar char=""/>
            </a:pPr>
            <a:r>
              <a:rPr lang="es-ES" sz="2200" b="0" i="0" u="none" baseline="0" dirty="0">
                <a:solidFill>
                  <a:schemeClr val="tx1">
                    <a:lumMod val="75000"/>
                    <a:lumOff val="25000"/>
                  </a:schemeClr>
                </a:solidFill>
              </a:rPr>
              <a:t>Regulan:	</a:t>
            </a:r>
          </a:p>
          <a:p>
            <a:pPr marL="1254125" indent="-265113" algn="l" rtl="0">
              <a:lnSpc>
                <a:spcPts val="2000"/>
              </a:lnSpc>
              <a:buClr>
                <a:schemeClr val="accent6">
                  <a:lumMod val="75000"/>
                </a:schemeClr>
              </a:buClr>
              <a:buFont typeface="Calibri" panose="020F0502020204030204" pitchFamily="34" charset="0"/>
              <a:buChar char="‒"/>
            </a:pPr>
            <a:r>
              <a:rPr lang="es-ES" sz="2200" b="0" i="0" u="none" baseline="0" dirty="0">
                <a:solidFill>
                  <a:schemeClr val="tx1">
                    <a:lumMod val="75000"/>
                    <a:lumOff val="25000"/>
                  </a:schemeClr>
                </a:solidFill>
              </a:rPr>
              <a:t>Estructura del sistema educativo </a:t>
            </a:r>
            <a:r>
              <a:rPr lang="es-ES" sz="2200" b="0" i="0" u="none" baseline="0" dirty="0" smtClean="0">
                <a:solidFill>
                  <a:schemeClr val="tx1">
                    <a:lumMod val="75000"/>
                    <a:lumOff val="25000"/>
                  </a:schemeClr>
                </a:solidFill>
              </a:rPr>
              <a:t>del respectivo </a:t>
            </a:r>
            <a:r>
              <a:rPr lang="es-ES" sz="2200" b="0" i="0" u="none" baseline="0" dirty="0">
                <a:solidFill>
                  <a:schemeClr val="tx1">
                    <a:lumMod val="75000"/>
                    <a:lumOff val="25000"/>
                  </a:schemeClr>
                </a:solidFill>
              </a:rPr>
              <a:t>Estado </a:t>
            </a:r>
            <a:r>
              <a:rPr lang="es-ES" sz="2200" b="0" i="0" u="none" baseline="0" dirty="0" smtClean="0">
                <a:solidFill>
                  <a:schemeClr val="tx1">
                    <a:lumMod val="75000"/>
                    <a:lumOff val="25000"/>
                  </a:schemeClr>
                </a:solidFill>
              </a:rPr>
              <a:t>Federado</a:t>
            </a:r>
            <a:endParaRPr lang="es-ES" sz="2200" b="0" i="0" u="none" baseline="0" dirty="0">
              <a:solidFill>
                <a:schemeClr val="tx1">
                  <a:lumMod val="75000"/>
                  <a:lumOff val="25000"/>
                </a:schemeClr>
              </a:solidFill>
            </a:endParaRPr>
          </a:p>
          <a:p>
            <a:pPr marL="1254125" indent="-265113" algn="l" rtl="0">
              <a:lnSpc>
                <a:spcPts val="2000"/>
              </a:lnSpc>
              <a:spcAft>
                <a:spcPts val="1200"/>
              </a:spcAft>
              <a:buClr>
                <a:schemeClr val="accent6">
                  <a:lumMod val="75000"/>
                </a:schemeClr>
              </a:buClr>
              <a:buFont typeface="Calibri" panose="020F0502020204030204" pitchFamily="34" charset="0"/>
              <a:buChar char="‒"/>
            </a:pPr>
            <a:r>
              <a:rPr lang="es-ES" sz="2200" b="0" i="0" u="none" baseline="0" dirty="0">
                <a:solidFill>
                  <a:schemeClr val="tx1">
                    <a:lumMod val="75000"/>
                    <a:lumOff val="25000"/>
                  </a:schemeClr>
                </a:solidFill>
              </a:rPr>
              <a:t>Contenidos didácticos, enseñanza obligatoria, normativa escolar, titular del centro docente, inspección, financiación, etc. </a:t>
            </a:r>
            <a:endParaRPr lang="es-ES" sz="800" dirty="0" smtClean="0">
              <a:solidFill>
                <a:schemeClr val="tx1">
                  <a:lumMod val="75000"/>
                  <a:lumOff val="25000"/>
                </a:schemeClr>
              </a:solidFill>
            </a:endParaRPr>
          </a:p>
          <a:p>
            <a:pPr marL="609600" indent="-342900" algn="l" rtl="0">
              <a:lnSpc>
                <a:spcPts val="2500"/>
              </a:lnSpc>
              <a:buClr>
                <a:schemeClr val="accent6">
                  <a:lumMod val="75000"/>
                </a:schemeClr>
              </a:buClr>
              <a:buFont typeface="Wingdings 3" panose="05040102010807070707" pitchFamily="18" charset="2"/>
              <a:buChar char=""/>
            </a:pPr>
            <a:r>
              <a:rPr lang="es-ES" sz="2200" b="0" i="0" u="none" baseline="0" dirty="0" smtClean="0">
                <a:solidFill>
                  <a:schemeClr val="tx1">
                    <a:lumMod val="75000"/>
                    <a:lumOff val="25000"/>
                  </a:schemeClr>
                </a:solidFill>
              </a:rPr>
              <a:t>Establecen el respectivo</a:t>
            </a:r>
            <a:r>
              <a:rPr lang="es-ES" sz="2200" b="0" i="0" u="none" dirty="0" smtClean="0">
                <a:solidFill>
                  <a:schemeClr val="tx1">
                    <a:lumMod val="75000"/>
                    <a:lumOff val="25000"/>
                  </a:schemeClr>
                </a:solidFill>
              </a:rPr>
              <a:t> </a:t>
            </a:r>
            <a:r>
              <a:rPr lang="es-ES" sz="2200" b="1" i="0" u="none" baseline="0" dirty="0" smtClean="0">
                <a:solidFill>
                  <a:schemeClr val="tx1">
                    <a:lumMod val="75000"/>
                    <a:lumOff val="25000"/>
                  </a:schemeClr>
                </a:solidFill>
              </a:rPr>
              <a:t>marco curricular </a:t>
            </a:r>
            <a:r>
              <a:rPr lang="es-ES" sz="2200" b="1" i="0" u="none" baseline="0" dirty="0">
                <a:solidFill>
                  <a:schemeClr val="tx1">
                    <a:lumMod val="75000"/>
                    <a:lumOff val="25000"/>
                  </a:schemeClr>
                </a:solidFill>
              </a:rPr>
              <a:t>(</a:t>
            </a:r>
            <a:r>
              <a:rPr lang="es-ES" sz="2200" b="1" i="1" u="none" baseline="0" dirty="0">
                <a:solidFill>
                  <a:schemeClr val="tx1">
                    <a:lumMod val="75000"/>
                    <a:lumOff val="25000"/>
                  </a:schemeClr>
                </a:solidFill>
              </a:rPr>
              <a:t>RLP</a:t>
            </a:r>
            <a:r>
              <a:rPr lang="es-ES" sz="2200" b="1" i="0" u="none" baseline="0" dirty="0">
                <a:solidFill>
                  <a:schemeClr val="tx1">
                    <a:lumMod val="75000"/>
                    <a:lumOff val="25000"/>
                  </a:schemeClr>
                </a:solidFill>
              </a:rPr>
              <a:t>):</a:t>
            </a:r>
            <a:r>
              <a:rPr lang="es-ES" sz="2200" b="0" i="0" u="none" baseline="0" dirty="0">
                <a:solidFill>
                  <a:schemeClr val="tx1">
                    <a:lumMod val="75000"/>
                    <a:lumOff val="25000"/>
                  </a:schemeClr>
                </a:solidFill>
              </a:rPr>
              <a:t> </a:t>
            </a:r>
          </a:p>
          <a:p>
            <a:pPr marL="1254125" indent="-265113" algn="l" rtl="0">
              <a:lnSpc>
                <a:spcPts val="2000"/>
              </a:lnSpc>
              <a:buClr>
                <a:schemeClr val="accent6">
                  <a:lumMod val="75000"/>
                </a:schemeClr>
              </a:buClr>
              <a:buFont typeface="Calibri" panose="020F0502020204030204" pitchFamily="34" charset="0"/>
              <a:buChar char="‒"/>
            </a:pPr>
            <a:r>
              <a:rPr lang="es-ES" sz="2200" b="0" i="0" u="none" baseline="0" dirty="0">
                <a:solidFill>
                  <a:schemeClr val="tx1">
                    <a:lumMod val="75000"/>
                    <a:lumOff val="25000"/>
                  </a:schemeClr>
                </a:solidFill>
              </a:rPr>
              <a:t>Objetivos y contenidos didácticos</a:t>
            </a:r>
          </a:p>
          <a:p>
            <a:pPr marL="1254125" indent="-265113" algn="l" rtl="0">
              <a:lnSpc>
                <a:spcPts val="2000"/>
              </a:lnSpc>
              <a:buClr>
                <a:schemeClr val="accent6">
                  <a:lumMod val="75000"/>
                </a:schemeClr>
              </a:buClr>
              <a:buFont typeface="Calibri" panose="020F0502020204030204" pitchFamily="34" charset="0"/>
              <a:buChar char="‒"/>
            </a:pPr>
            <a:r>
              <a:rPr lang="es-ES" sz="2200" b="0" i="0" u="none" baseline="0" dirty="0">
                <a:solidFill>
                  <a:schemeClr val="tx1">
                    <a:lumMod val="75000"/>
                    <a:lumOff val="25000"/>
                  </a:schemeClr>
                </a:solidFill>
              </a:rPr>
              <a:t>Asignaturas orientadas a la práctica profesional: </a:t>
            </a:r>
            <a:r>
              <a:rPr lang="es-ES" sz="2200" b="1" i="0" u="none" baseline="0" dirty="0">
                <a:solidFill>
                  <a:schemeClr val="tx1">
                    <a:lumMod val="75000"/>
                    <a:lumOff val="25000"/>
                  </a:schemeClr>
                </a:solidFill>
              </a:rPr>
              <a:t>dos tercios</a:t>
            </a:r>
            <a:r>
              <a:rPr lang="es-ES" sz="2200" b="0" i="0" u="none" baseline="0" dirty="0">
                <a:solidFill>
                  <a:schemeClr val="tx1">
                    <a:lumMod val="75000"/>
                    <a:lumOff val="25000"/>
                  </a:schemeClr>
                </a:solidFill>
              </a:rPr>
              <a:t> de la enseñanza 	</a:t>
            </a:r>
            <a:endParaRPr lang="es-ES" sz="2200" b="1" dirty="0">
              <a:solidFill>
                <a:schemeClr val="tx1">
                  <a:lumMod val="75000"/>
                  <a:lumOff val="25000"/>
                </a:schemeClr>
              </a:solidFill>
            </a:endParaRPr>
          </a:p>
          <a:p>
            <a:pPr marL="1254125" indent="-265113" algn="l" rtl="0">
              <a:lnSpc>
                <a:spcPts val="2000"/>
              </a:lnSpc>
              <a:buClr>
                <a:schemeClr val="accent6">
                  <a:lumMod val="75000"/>
                </a:schemeClr>
              </a:buClr>
              <a:buFont typeface="Calibri" panose="020F0502020204030204" pitchFamily="34" charset="0"/>
              <a:buChar char="‒"/>
            </a:pPr>
            <a:r>
              <a:rPr lang="es-ES" sz="2200" b="0" i="0" u="none" baseline="0" dirty="0">
                <a:solidFill>
                  <a:schemeClr val="tx1">
                    <a:lumMod val="75000"/>
                    <a:lumOff val="25000"/>
                  </a:schemeClr>
                </a:solidFill>
              </a:rPr>
              <a:t>Asignaturas de formación general: </a:t>
            </a:r>
            <a:r>
              <a:rPr lang="es-ES" sz="2200" b="1" i="0" u="none" baseline="0" dirty="0">
                <a:solidFill>
                  <a:schemeClr val="tx1">
                    <a:lumMod val="75000"/>
                    <a:lumOff val="25000"/>
                  </a:schemeClr>
                </a:solidFill>
              </a:rPr>
              <a:t>un tercio</a:t>
            </a:r>
            <a:r>
              <a:rPr lang="es-ES" sz="2200" b="0" i="0" u="none" baseline="0" dirty="0">
                <a:solidFill>
                  <a:schemeClr val="tx1">
                    <a:lumMod val="75000"/>
                    <a:lumOff val="25000"/>
                  </a:schemeClr>
                </a:solidFill>
              </a:rPr>
              <a:t> de la enseñanza</a:t>
            </a:r>
            <a:endParaRPr lang="es-ES" sz="2200" dirty="0">
              <a:solidFill>
                <a:schemeClr val="tx1">
                  <a:lumMod val="75000"/>
                  <a:lumOff val="25000"/>
                </a:schemeClr>
              </a:solidFill>
            </a:endParaRPr>
          </a:p>
          <a:p>
            <a:pPr marL="1254125" indent="-265113" algn="l" rtl="0">
              <a:lnSpc>
                <a:spcPts val="2000"/>
              </a:lnSpc>
              <a:buClr>
                <a:schemeClr val="accent6">
                  <a:lumMod val="75000"/>
                </a:schemeClr>
              </a:buClr>
              <a:buFont typeface="Calibri" panose="020F0502020204030204" pitchFamily="34" charset="0"/>
              <a:buChar char="‒"/>
            </a:pPr>
            <a:r>
              <a:rPr lang="es-ES" sz="2200" b="0" i="0" u="none" baseline="0" dirty="0">
                <a:solidFill>
                  <a:schemeClr val="tx1">
                    <a:lumMod val="75000"/>
                    <a:lumOff val="25000"/>
                  </a:schemeClr>
                </a:solidFill>
              </a:rPr>
              <a:t>Pruebas de rendimiento escritas y orales (relevantes para la evaluación final de los </a:t>
            </a:r>
            <a:r>
              <a:rPr lang="es-ES" sz="2200" b="0" i="0" u="none" baseline="0" dirty="0" smtClean="0">
                <a:solidFill>
                  <a:schemeClr val="tx1">
                    <a:lumMod val="75000"/>
                    <a:lumOff val="25000"/>
                  </a:schemeClr>
                </a:solidFill>
              </a:rPr>
              <a:t>aprendices </a:t>
            </a:r>
            <a:r>
              <a:rPr lang="es-ES" sz="2200" b="0" i="0" u="none" baseline="0" dirty="0">
                <a:solidFill>
                  <a:schemeClr val="tx1">
                    <a:lumMod val="75000"/>
                    <a:lumOff val="25000"/>
                  </a:schemeClr>
                </a:solidFill>
              </a:rPr>
              <a:t>por parte de la escuela)	</a:t>
            </a:r>
          </a:p>
        </p:txBody>
      </p:sp>
      <p:pic>
        <p:nvPicPr>
          <p:cNvPr id="1229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8798" y="622084"/>
            <a:ext cx="614540" cy="7286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3" descr="C:\Users\baumgarten\Pictures\GOVET\bundeslaender.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9968" y="622084"/>
            <a:ext cx="538849" cy="752531"/>
          </a:xfrm>
          <a:prstGeom prst="rect">
            <a:avLst/>
          </a:prstGeom>
          <a:noFill/>
          <a:extLst>
            <a:ext uri="{909E8E84-426E-40DD-AFC4-6F175D3DCCD1}">
              <a14:hiddenFill xmlns:a14="http://schemas.microsoft.com/office/drawing/2010/main">
                <a:solidFill>
                  <a:srgbClr val="FFFFFF"/>
                </a:solidFill>
              </a14:hiddenFill>
            </a:ext>
          </a:extLst>
        </p:spPr>
      </p:pic>
      <p:sp>
        <p:nvSpPr>
          <p:cNvPr id="10" name="Rechteck 9"/>
          <p:cNvSpPr/>
          <p:nvPr/>
        </p:nvSpPr>
        <p:spPr>
          <a:xfrm>
            <a:off x="7812340" y="1385871"/>
            <a:ext cx="152165" cy="776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a:p>
        </p:txBody>
      </p:sp>
    </p:spTree>
    <p:extLst>
      <p:ext uri="{BB962C8B-B14F-4D97-AF65-F5344CB8AC3E}">
        <p14:creationId xmlns:p14="http://schemas.microsoft.com/office/powerpoint/2010/main" val="15968491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3238" y="67965"/>
            <a:ext cx="5598208" cy="377026"/>
          </a:xfrm>
          <a:prstGeom prst="rect">
            <a:avLst/>
          </a:prstGeom>
          <a:noFill/>
        </p:spPr>
        <p:txBody>
          <a:bodyPr wrap="square" rtlCol="0">
            <a:spAutoFit/>
          </a:bodyPr>
          <a:lstStyle/>
          <a:p>
            <a:pPr algn="l" rtl="0"/>
            <a:r>
              <a:rPr lang="es-ES" sz="1850" b="1" i="0" u="none" baseline="0" dirty="0">
                <a:solidFill>
                  <a:schemeClr val="bg1"/>
                </a:solidFill>
              </a:rPr>
              <a:t>Introducción</a:t>
            </a:r>
            <a:endParaRPr lang="es-ES" sz="1850" b="1" dirty="0">
              <a:solidFill>
                <a:schemeClr val="bg1"/>
              </a:solidFill>
            </a:endParaRPr>
          </a:p>
        </p:txBody>
      </p:sp>
      <p:sp>
        <p:nvSpPr>
          <p:cNvPr id="6" name="Textfeld 5"/>
          <p:cNvSpPr txBox="1"/>
          <p:nvPr/>
        </p:nvSpPr>
        <p:spPr>
          <a:xfrm>
            <a:off x="298576" y="913425"/>
            <a:ext cx="8856984" cy="3354765"/>
          </a:xfrm>
          <a:prstGeom prst="rect">
            <a:avLst/>
          </a:prstGeom>
          <a:noFill/>
        </p:spPr>
        <p:txBody>
          <a:bodyPr wrap="square" rtlCol="0">
            <a:spAutoFit/>
          </a:bodyPr>
          <a:lstStyle/>
          <a:p>
            <a:pPr rtl="0"/>
            <a:r>
              <a:rPr lang="es-ES" sz="2200" b="0" i="0" u="none" baseline="0" dirty="0"/>
              <a:t>La formación profesional dual requiere regulaciones legislativas para:</a:t>
            </a:r>
          </a:p>
          <a:p>
            <a:endParaRPr lang="es-ES" sz="1400" dirty="0" smtClean="0"/>
          </a:p>
          <a:p>
            <a:pPr marL="342900" indent="-342900" algn="l" rtl="0">
              <a:buFont typeface="Wingdings" panose="05000000000000000000" pitchFamily="2" charset="2"/>
              <a:buChar char="§"/>
            </a:pPr>
            <a:r>
              <a:rPr lang="es-ES" sz="2200" b="0" i="0" u="none" baseline="0" dirty="0"/>
              <a:t>el </a:t>
            </a:r>
            <a:r>
              <a:rPr lang="es-ES" sz="2200" b="1" i="0" u="none" baseline="0" dirty="0"/>
              <a:t>perfil profesional </a:t>
            </a:r>
            <a:r>
              <a:rPr lang="es-ES" sz="2200" b="0" i="0" u="none" baseline="0" dirty="0"/>
              <a:t>y las </a:t>
            </a:r>
            <a:r>
              <a:rPr lang="es-ES" sz="2200" b="0" i="0" u="none" baseline="0" dirty="0" smtClean="0"/>
              <a:t>competencias, </a:t>
            </a:r>
            <a:r>
              <a:rPr lang="es-ES" sz="2200" b="0" i="0" u="none" baseline="0" dirty="0"/>
              <a:t>habilidades y conocimientos necesarios para su ejercicio</a:t>
            </a:r>
          </a:p>
          <a:p>
            <a:pPr marL="342900" indent="-342900" algn="l" rtl="0">
              <a:buFont typeface="Wingdings" panose="05000000000000000000" pitchFamily="2" charset="2"/>
              <a:buChar char="§"/>
            </a:pPr>
            <a:r>
              <a:rPr lang="es-ES" sz="2200" b="0" i="0" u="none" baseline="0" dirty="0"/>
              <a:t>el </a:t>
            </a:r>
            <a:r>
              <a:rPr lang="es-ES" sz="2200" b="1" i="0" u="none" baseline="0" dirty="0"/>
              <a:t>aprendizaje en la empresa</a:t>
            </a:r>
            <a:r>
              <a:rPr lang="es-ES" sz="2200" b="0" i="0" u="none" baseline="0" dirty="0"/>
              <a:t> y el </a:t>
            </a:r>
            <a:r>
              <a:rPr lang="es-ES" sz="2200" b="1" i="0" u="none" baseline="0" dirty="0"/>
              <a:t>aprendizaje en la escuela de formación profesional</a:t>
            </a:r>
          </a:p>
          <a:p>
            <a:pPr marL="342900" indent="-342900" algn="l" rtl="0">
              <a:buFont typeface="Wingdings" panose="05000000000000000000" pitchFamily="2" charset="2"/>
              <a:buChar char="§"/>
            </a:pPr>
            <a:r>
              <a:rPr lang="es-ES" sz="2200" b="0" i="0" u="none" baseline="0" dirty="0"/>
              <a:t>la </a:t>
            </a:r>
            <a:r>
              <a:rPr lang="es-ES" sz="2200" b="1" i="0" u="none" baseline="0" dirty="0"/>
              <a:t>protección de menores</a:t>
            </a:r>
            <a:r>
              <a:rPr lang="es-ES" sz="2200" b="0" i="0" u="none" baseline="0" dirty="0"/>
              <a:t>, </a:t>
            </a:r>
            <a:r>
              <a:rPr lang="es-ES" sz="2200" b="0" i="0" u="none" baseline="0" dirty="0" smtClean="0"/>
              <a:t>la</a:t>
            </a:r>
            <a:r>
              <a:rPr lang="es-ES" sz="2200" b="1" i="0" u="none" baseline="0" dirty="0" smtClean="0"/>
              <a:t> </a:t>
            </a:r>
            <a:r>
              <a:rPr lang="es-ES" sz="2200" b="1" i="0" u="none" baseline="0" dirty="0"/>
              <a:t>evaluación </a:t>
            </a:r>
            <a:r>
              <a:rPr lang="es-ES" sz="2200" b="0" i="0" u="none" baseline="0" dirty="0"/>
              <a:t>y muchos otros estándares,</a:t>
            </a:r>
          </a:p>
          <a:p>
            <a:pPr algn="l" rtl="0">
              <a:tabLst>
                <a:tab pos="355600" algn="l"/>
              </a:tabLst>
            </a:pPr>
            <a:r>
              <a:rPr lang="es-ES" sz="2200" b="0" i="0" u="none" baseline="0" dirty="0"/>
              <a:t>	para garantizar la uniformidad de las condiciones marco en todo el país 	y, al mismo tiempo, para asegurar la validez de la formación a nivel </a:t>
            </a:r>
            <a:r>
              <a:rPr lang="es-ES" sz="2200" b="0" i="0" u="none" baseline="0" dirty="0" smtClean="0"/>
              <a:t>de la	Federación.</a:t>
            </a:r>
            <a:endParaRPr lang="es-ES" sz="2200" dirty="0"/>
          </a:p>
        </p:txBody>
      </p:sp>
      <p:sp>
        <p:nvSpPr>
          <p:cNvPr id="9" name="Textfeld 8"/>
          <p:cNvSpPr txBox="1"/>
          <p:nvPr/>
        </p:nvSpPr>
        <p:spPr>
          <a:xfrm>
            <a:off x="298576" y="4285502"/>
            <a:ext cx="8208912" cy="3113344"/>
          </a:xfrm>
          <a:prstGeom prst="rect">
            <a:avLst/>
          </a:prstGeom>
          <a:noFill/>
        </p:spPr>
        <p:txBody>
          <a:bodyPr wrap="square" rtlCol="0">
            <a:spAutoFit/>
          </a:bodyPr>
          <a:lstStyle/>
          <a:p>
            <a:pPr algn="l" rtl="0"/>
            <a:r>
              <a:rPr lang="es-ES" sz="2200" b="0" i="0" u="none" baseline="0" dirty="0"/>
              <a:t>El sistema federal vigente en Alemania, que garantiza a los Estados </a:t>
            </a:r>
            <a:r>
              <a:rPr lang="es-ES" sz="2200" b="0" i="0" u="none" baseline="0" dirty="0" smtClean="0"/>
              <a:t>Federados </a:t>
            </a:r>
            <a:r>
              <a:rPr lang="es-ES" sz="2200" b="0" i="0" u="none" baseline="0" dirty="0"/>
              <a:t>la llamada competencia en materia cultural </a:t>
            </a:r>
            <a:r>
              <a:rPr lang="es-ES" sz="2200" b="0" i="0" u="none" baseline="0" dirty="0" smtClean="0"/>
              <a:t>y</a:t>
            </a:r>
            <a:r>
              <a:rPr lang="es-ES" sz="2200" b="0" i="0" u="none" baseline="0" dirty="0"/>
              <a:t>, por lo tanto, concede el derecho a legislar en cuestiones educativas, comporta una compleja serie de decretos y leyes </a:t>
            </a:r>
            <a:r>
              <a:rPr lang="es-ES" sz="2200" b="0" i="0" u="none" baseline="0" dirty="0" smtClean="0"/>
              <a:t>a nivel de los Estados Federados y la Federación. </a:t>
            </a:r>
            <a:br>
              <a:rPr lang="es-ES" sz="2200" b="0" i="0" u="none" baseline="0" dirty="0" smtClean="0"/>
            </a:br>
            <a:r>
              <a:rPr lang="es-ES" sz="1400" dirty="0"/>
              <a:t/>
            </a:r>
            <a:br>
              <a:rPr lang="es-ES" sz="1400" dirty="0"/>
            </a:br>
            <a:r>
              <a:rPr lang="es-ES" sz="2200" b="0" i="0" u="none" baseline="0" dirty="0"/>
              <a:t>Los contenidos se presentan a continuación a modo de ejemplo. </a:t>
            </a:r>
            <a:endParaRPr lang="es-ES" sz="2200" dirty="0"/>
          </a:p>
        </p:txBody>
      </p:sp>
    </p:spTree>
    <p:extLst>
      <p:ext uri="{BB962C8B-B14F-4D97-AF65-F5344CB8AC3E}">
        <p14:creationId xmlns:p14="http://schemas.microsoft.com/office/powerpoint/2010/main" val="41661006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Ellipse 14"/>
          <p:cNvSpPr/>
          <p:nvPr/>
        </p:nvSpPr>
        <p:spPr>
          <a:xfrm>
            <a:off x="3599488" y="693567"/>
            <a:ext cx="1904344" cy="834897"/>
          </a:xfrm>
          <a:prstGeom prst="ellips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a:solidFill>
                <a:schemeClr val="bg1"/>
              </a:solidFill>
            </a:endParaRPr>
          </a:p>
        </p:txBody>
      </p:sp>
      <p:sp>
        <p:nvSpPr>
          <p:cNvPr id="52" name="Abgerundetes Rechteck 51"/>
          <p:cNvSpPr/>
          <p:nvPr/>
        </p:nvSpPr>
        <p:spPr>
          <a:xfrm>
            <a:off x="5216168" y="1628800"/>
            <a:ext cx="3640256" cy="5133941"/>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a:p>
        </p:txBody>
      </p:sp>
      <p:sp>
        <p:nvSpPr>
          <p:cNvPr id="51" name="Abgerundetes Rechteck 50"/>
          <p:cNvSpPr/>
          <p:nvPr/>
        </p:nvSpPr>
        <p:spPr>
          <a:xfrm>
            <a:off x="349968" y="1628800"/>
            <a:ext cx="3640256" cy="5133941"/>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dirty="0"/>
          </a:p>
        </p:txBody>
      </p:sp>
      <p:sp>
        <p:nvSpPr>
          <p:cNvPr id="3" name="Textfeld 2"/>
          <p:cNvSpPr txBox="1"/>
          <p:nvPr/>
        </p:nvSpPr>
        <p:spPr>
          <a:xfrm>
            <a:off x="1013530" y="1001304"/>
            <a:ext cx="2278765" cy="461665"/>
          </a:xfrm>
          <a:prstGeom prst="rect">
            <a:avLst/>
          </a:prstGeom>
          <a:solidFill>
            <a:schemeClr val="accent1">
              <a:lumMod val="60000"/>
              <a:lumOff val="40000"/>
            </a:schemeClr>
          </a:solidFill>
        </p:spPr>
        <p:txBody>
          <a:bodyPr wrap="square" rtlCol="0">
            <a:spAutoFit/>
          </a:bodyPr>
          <a:lstStyle/>
          <a:p>
            <a:pPr algn="ctr" rtl="0"/>
            <a:r>
              <a:rPr lang="es-ES" sz="2400" b="0" i="0" u="sng" baseline="0"/>
              <a:t>Empresa</a:t>
            </a:r>
            <a:r>
              <a:rPr lang="es-ES" sz="2400" b="0" i="0" u="none" baseline="0"/>
              <a:t>:</a:t>
            </a:r>
            <a:endParaRPr lang="es-ES" sz="2400" dirty="0"/>
          </a:p>
        </p:txBody>
      </p:sp>
      <p:sp>
        <p:nvSpPr>
          <p:cNvPr id="6" name="Textfeld 5"/>
          <p:cNvSpPr txBox="1"/>
          <p:nvPr/>
        </p:nvSpPr>
        <p:spPr>
          <a:xfrm>
            <a:off x="5724128" y="968904"/>
            <a:ext cx="2664296" cy="461665"/>
          </a:xfrm>
          <a:prstGeom prst="rect">
            <a:avLst/>
          </a:prstGeom>
          <a:solidFill>
            <a:schemeClr val="accent2">
              <a:lumMod val="60000"/>
              <a:lumOff val="40000"/>
            </a:schemeClr>
          </a:solidFill>
        </p:spPr>
        <p:txBody>
          <a:bodyPr wrap="square" rtlCol="0">
            <a:spAutoFit/>
          </a:bodyPr>
          <a:lstStyle/>
          <a:p>
            <a:pPr algn="ctr" rtl="0"/>
            <a:r>
              <a:rPr lang="es-ES" sz="2400" b="0" i="0" u="sng" baseline="0"/>
              <a:t>Escuela de FP</a:t>
            </a:r>
            <a:r>
              <a:rPr lang="es-ES" b="0" i="0" u="none" baseline="0"/>
              <a:t>:</a:t>
            </a:r>
            <a:endParaRPr lang="es-ES" dirty="0"/>
          </a:p>
        </p:txBody>
      </p:sp>
      <p:sp>
        <p:nvSpPr>
          <p:cNvPr id="9" name="Textfeld 8"/>
          <p:cNvSpPr txBox="1"/>
          <p:nvPr/>
        </p:nvSpPr>
        <p:spPr>
          <a:xfrm>
            <a:off x="-1843" y="73198"/>
            <a:ext cx="5619682" cy="377026"/>
          </a:xfrm>
          <a:prstGeom prst="rect">
            <a:avLst/>
          </a:prstGeom>
          <a:noFill/>
        </p:spPr>
        <p:txBody>
          <a:bodyPr wrap="square" rtlCol="0">
            <a:spAutoFit/>
          </a:bodyPr>
          <a:lstStyle/>
          <a:p>
            <a:pPr algn="l" rtl="0"/>
            <a:r>
              <a:rPr lang="es-ES" sz="1850" b="1" i="0" u="none" baseline="0" dirty="0">
                <a:solidFill>
                  <a:schemeClr val="bg1"/>
                </a:solidFill>
              </a:rPr>
              <a:t>Regulaciones de un vistazo</a:t>
            </a:r>
            <a:endParaRPr lang="es-ES" sz="1850" b="1" dirty="0">
              <a:solidFill>
                <a:schemeClr val="bg1"/>
              </a:solidFill>
            </a:endParaRPr>
          </a:p>
        </p:txBody>
      </p:sp>
      <p:pic>
        <p:nvPicPr>
          <p:cNvPr id="31" name="Picture 3" descr="C:\Users\baumgarten\Pictures\GOVET\bundeslaender.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42765" y="977203"/>
            <a:ext cx="323977" cy="452451"/>
          </a:xfrm>
          <a:prstGeom prst="rect">
            <a:avLst/>
          </a:prstGeom>
          <a:noFill/>
          <a:extLst>
            <a:ext uri="{909E8E84-426E-40DD-AFC4-6F175D3DCCD1}">
              <a14:hiddenFill xmlns:a14="http://schemas.microsoft.com/office/drawing/2010/main">
                <a:solidFill>
                  <a:srgbClr val="FFFFFF"/>
                </a:solidFill>
              </a14:hiddenFill>
            </a:ext>
          </a:extLst>
        </p:spPr>
      </p:pic>
      <p:sp>
        <p:nvSpPr>
          <p:cNvPr id="32" name="Rechteck 31"/>
          <p:cNvSpPr/>
          <p:nvPr/>
        </p:nvSpPr>
        <p:spPr>
          <a:xfrm>
            <a:off x="5980393" y="1252240"/>
            <a:ext cx="89780" cy="45719"/>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a:p>
        </p:txBody>
      </p:sp>
      <p:sp>
        <p:nvSpPr>
          <p:cNvPr id="10" name="Textfeld 9"/>
          <p:cNvSpPr txBox="1"/>
          <p:nvPr/>
        </p:nvSpPr>
        <p:spPr>
          <a:xfrm>
            <a:off x="3559624" y="722097"/>
            <a:ext cx="1984072" cy="677108"/>
          </a:xfrm>
          <a:prstGeom prst="rect">
            <a:avLst/>
          </a:prstGeom>
          <a:noFill/>
        </p:spPr>
        <p:txBody>
          <a:bodyPr wrap="square" rtlCol="0">
            <a:spAutoFit/>
          </a:bodyPr>
          <a:lstStyle/>
          <a:p>
            <a:pPr algn="ctr" rtl="0"/>
            <a:r>
              <a:rPr lang="es-ES" sz="1900" b="1" i="0" u="none" baseline="0" dirty="0">
                <a:solidFill>
                  <a:schemeClr val="bg1"/>
                </a:solidFill>
              </a:rPr>
              <a:t>Libertad profesional</a:t>
            </a:r>
            <a:endParaRPr lang="es-ES" sz="1900" b="1" dirty="0">
              <a:solidFill>
                <a:schemeClr val="bg1"/>
              </a:solidFill>
            </a:endParaRPr>
          </a:p>
        </p:txBody>
      </p:sp>
      <p:sp>
        <p:nvSpPr>
          <p:cNvPr id="12" name="Textfeld 11"/>
          <p:cNvSpPr txBox="1"/>
          <p:nvPr/>
        </p:nvSpPr>
        <p:spPr>
          <a:xfrm>
            <a:off x="577483" y="1877601"/>
            <a:ext cx="3496240" cy="4662815"/>
          </a:xfrm>
          <a:prstGeom prst="rect">
            <a:avLst/>
          </a:prstGeom>
          <a:noFill/>
        </p:spPr>
        <p:txBody>
          <a:bodyPr wrap="square" rtlCol="0">
            <a:spAutoFit/>
          </a:bodyPr>
          <a:lstStyle/>
          <a:p>
            <a:pPr marL="285750" indent="-285750" algn="l" rtl="0">
              <a:buFont typeface="Wingdings" panose="05000000000000000000" pitchFamily="2" charset="2"/>
              <a:buChar char="§"/>
            </a:pPr>
            <a:r>
              <a:rPr lang="es-ES" sz="1350" dirty="0" smtClean="0"/>
              <a:t>Títulos </a:t>
            </a:r>
            <a:r>
              <a:rPr lang="es-ES" sz="1350" b="0" i="0" u="none" baseline="0" dirty="0" smtClean="0"/>
              <a:t>profesionales</a:t>
            </a:r>
          </a:p>
          <a:p>
            <a:pPr marL="285750" indent="-285750" algn="l" rtl="0">
              <a:buFont typeface="Wingdings" panose="05000000000000000000" pitchFamily="2" charset="2"/>
              <a:buChar char="§"/>
            </a:pPr>
            <a:r>
              <a:rPr lang="es-ES" sz="1350" b="0" i="0" u="none" baseline="0" dirty="0" smtClean="0"/>
              <a:t>Perfiles profesionales</a:t>
            </a:r>
          </a:p>
          <a:p>
            <a:pPr marL="285750" indent="-285750" algn="l" rtl="0">
              <a:buFont typeface="Wingdings" panose="05000000000000000000" pitchFamily="2" charset="2"/>
              <a:buChar char="§"/>
            </a:pPr>
            <a:r>
              <a:rPr lang="es-ES" sz="1350" b="0" i="0" u="none" baseline="0" dirty="0" smtClean="0"/>
              <a:t>Estándar/reglamento</a:t>
            </a:r>
            <a:r>
              <a:rPr lang="es-ES" sz="1350" b="0" i="0" u="none" dirty="0" smtClean="0"/>
              <a:t> de </a:t>
            </a:r>
            <a:r>
              <a:rPr lang="es-ES" sz="1350" b="0" i="0" u="none" baseline="0" dirty="0" smtClean="0"/>
              <a:t>formación profesional (normativa)</a:t>
            </a:r>
          </a:p>
          <a:p>
            <a:pPr marL="285750" indent="-285750" algn="l" rtl="0">
              <a:buFont typeface="Wingdings" panose="05000000000000000000" pitchFamily="2" charset="2"/>
              <a:buChar char="§"/>
            </a:pPr>
            <a:r>
              <a:rPr lang="es-ES" sz="1350" b="0" i="0" u="none" baseline="0" dirty="0" smtClean="0"/>
              <a:t>Marcos formativos:</a:t>
            </a:r>
            <a:r>
              <a:rPr lang="es-ES" sz="1350" dirty="0" smtClean="0"/>
              <a:t/>
            </a:r>
            <a:br>
              <a:rPr lang="es-ES" sz="1350" dirty="0" smtClean="0"/>
            </a:br>
            <a:r>
              <a:rPr lang="es-ES" sz="1350" b="0" i="0" u="none" baseline="0" dirty="0" smtClean="0"/>
              <a:t>Contenidos y estándares</a:t>
            </a:r>
          </a:p>
          <a:p>
            <a:pPr marL="285750" indent="-285750" algn="l" rtl="0">
              <a:buFont typeface="Wingdings" panose="05000000000000000000" pitchFamily="2" charset="2"/>
              <a:buChar char="§"/>
            </a:pPr>
            <a:r>
              <a:rPr lang="es-ES" sz="1350" b="0" i="0" u="none" baseline="0" dirty="0" smtClean="0"/>
              <a:t>Plan de formación empresarial </a:t>
            </a:r>
            <a:endParaRPr lang="es-ES" sz="1350" dirty="0" smtClean="0"/>
          </a:p>
          <a:p>
            <a:pPr marL="285750" indent="-285750" algn="l" rtl="0">
              <a:buFont typeface="Wingdings" panose="05000000000000000000" pitchFamily="2" charset="2"/>
              <a:buChar char="§"/>
            </a:pPr>
            <a:r>
              <a:rPr lang="es-ES" sz="1350" dirty="0" smtClean="0"/>
              <a:t>Empresa formadora como c</a:t>
            </a:r>
            <a:r>
              <a:rPr lang="es-ES" sz="1350" b="0" i="0" u="none" baseline="0" dirty="0" smtClean="0"/>
              <a:t>entro de formación</a:t>
            </a:r>
          </a:p>
          <a:p>
            <a:pPr marL="285750" indent="-285750" algn="l" rtl="0">
              <a:buFont typeface="Wingdings" panose="05000000000000000000" pitchFamily="2" charset="2"/>
              <a:buChar char="§"/>
            </a:pPr>
            <a:r>
              <a:rPr lang="es-ES" sz="1350" b="0" i="0" u="none" baseline="0" dirty="0" smtClean="0"/>
              <a:t>Personal formador cualificado</a:t>
            </a:r>
          </a:p>
          <a:p>
            <a:pPr marL="285750" indent="-285750" algn="l" rtl="0">
              <a:buFont typeface="Wingdings" panose="05000000000000000000" pitchFamily="2" charset="2"/>
              <a:buChar char="§"/>
            </a:pPr>
            <a:r>
              <a:rPr lang="es-ES" sz="1350" b="0" i="0" u="none" baseline="0" dirty="0" smtClean="0"/>
              <a:t>Contrato de formación profesional</a:t>
            </a:r>
          </a:p>
          <a:p>
            <a:pPr marL="285750" indent="-285750" algn="l" rtl="0">
              <a:buFont typeface="Wingdings" panose="05000000000000000000" pitchFamily="2" charset="2"/>
              <a:buChar char="§"/>
            </a:pPr>
            <a:r>
              <a:rPr lang="es-ES" sz="1350" b="0" i="0" u="none" baseline="0" dirty="0" smtClean="0"/>
              <a:t>Aprendices (Derechos y deberes)</a:t>
            </a:r>
          </a:p>
          <a:p>
            <a:pPr marL="285750" indent="-285750" algn="l" rtl="0">
              <a:buFont typeface="Wingdings" panose="05000000000000000000" pitchFamily="2" charset="2"/>
              <a:buChar char="§"/>
            </a:pPr>
            <a:r>
              <a:rPr lang="es-ES" sz="1350" b="0" i="0" u="none" baseline="0" dirty="0" smtClean="0"/>
              <a:t>Duración de la formación profesional</a:t>
            </a:r>
          </a:p>
          <a:p>
            <a:pPr marL="285750" indent="-285750" algn="l" rtl="0">
              <a:buFont typeface="Wingdings" panose="05000000000000000000" pitchFamily="2" charset="2"/>
              <a:buChar char="§"/>
            </a:pPr>
            <a:r>
              <a:rPr lang="es-ES" sz="1350" b="0" i="0" u="none" baseline="0" dirty="0" smtClean="0"/>
              <a:t>Objetivo de la formación profesional</a:t>
            </a:r>
          </a:p>
          <a:p>
            <a:pPr marL="285750" indent="-285750" algn="l" rtl="0">
              <a:buFont typeface="Wingdings" panose="05000000000000000000" pitchFamily="2" charset="2"/>
              <a:buChar char="§"/>
            </a:pPr>
            <a:r>
              <a:rPr lang="es-ES" sz="1350" b="0" i="0" u="none" baseline="0" dirty="0" smtClean="0"/>
              <a:t>Horarios de trabajo/ descansos/ vacaciones</a:t>
            </a:r>
          </a:p>
          <a:p>
            <a:pPr marL="285750" indent="-285750" algn="l" rtl="0">
              <a:buFont typeface="Wingdings" panose="05000000000000000000" pitchFamily="2" charset="2"/>
              <a:buChar char="§"/>
            </a:pPr>
            <a:r>
              <a:rPr lang="es-ES" sz="1350" b="0" i="0" u="none" baseline="0" dirty="0" smtClean="0"/>
              <a:t>Retribución</a:t>
            </a:r>
          </a:p>
          <a:p>
            <a:pPr marL="285750" indent="-285750" algn="l" rtl="0">
              <a:buFont typeface="Wingdings" panose="05000000000000000000" pitchFamily="2" charset="2"/>
              <a:buChar char="§"/>
            </a:pPr>
            <a:r>
              <a:rPr lang="es-ES" sz="1350" dirty="0"/>
              <a:t>E</a:t>
            </a:r>
            <a:r>
              <a:rPr lang="es-ES" sz="1350" b="0" i="0" u="none" baseline="0" dirty="0" smtClean="0"/>
              <a:t>valuación/Certificación</a:t>
            </a:r>
          </a:p>
          <a:p>
            <a:pPr marL="285750" indent="-285750" algn="l" rtl="0">
              <a:buFont typeface="Wingdings" panose="05000000000000000000" pitchFamily="2" charset="2"/>
              <a:buChar char="§"/>
            </a:pPr>
            <a:r>
              <a:rPr lang="es-ES" sz="1350" b="0" i="0" u="none" baseline="0" dirty="0" smtClean="0"/>
              <a:t>Controles/Asesoramiento</a:t>
            </a:r>
          </a:p>
          <a:p>
            <a:pPr marL="285750" indent="-285750" algn="l" rtl="0">
              <a:buFont typeface="Wingdings" panose="05000000000000000000" pitchFamily="2" charset="2"/>
              <a:buChar char="§"/>
            </a:pPr>
            <a:r>
              <a:rPr lang="es-ES" sz="1350" b="0" i="0" u="none" baseline="0" dirty="0" smtClean="0"/>
              <a:t>Artes y oficios/Industria y comercio/Cámaras</a:t>
            </a:r>
          </a:p>
          <a:p>
            <a:pPr marL="285750" indent="-285750" algn="l" rtl="0">
              <a:buFont typeface="Wingdings" panose="05000000000000000000" pitchFamily="2" charset="2"/>
              <a:buChar char="§"/>
            </a:pPr>
            <a:r>
              <a:rPr lang="es-ES" sz="1350" b="0" i="0" u="none" baseline="0" dirty="0" smtClean="0"/>
              <a:t>Protección de las y los trabajadores jóvenes</a:t>
            </a:r>
            <a:endParaRPr lang="es-ES" sz="1350" b="0" i="0" u="none" baseline="0" dirty="0"/>
          </a:p>
        </p:txBody>
      </p:sp>
      <p:sp>
        <p:nvSpPr>
          <p:cNvPr id="13" name="Textfeld 12"/>
          <p:cNvSpPr txBox="1"/>
          <p:nvPr/>
        </p:nvSpPr>
        <p:spPr>
          <a:xfrm>
            <a:off x="5302940" y="1889100"/>
            <a:ext cx="3672356" cy="4847481"/>
          </a:xfrm>
          <a:prstGeom prst="rect">
            <a:avLst/>
          </a:prstGeom>
          <a:noFill/>
        </p:spPr>
        <p:txBody>
          <a:bodyPr wrap="square" rtlCol="0">
            <a:spAutoFit/>
          </a:bodyPr>
          <a:lstStyle/>
          <a:p>
            <a:pPr marL="285750" indent="-285750" algn="l" rtl="0">
              <a:buFont typeface="Arial" panose="020B0604020202020204" pitchFamily="34" charset="0"/>
              <a:buChar char="•"/>
            </a:pPr>
            <a:r>
              <a:rPr lang="es-ES" sz="1350" b="0" i="0" u="none" baseline="0" dirty="0" smtClean="0"/>
              <a:t>Enseñanza obligatoria</a:t>
            </a:r>
            <a:endParaRPr lang="es-ES" sz="1350" b="0" i="0" u="none" baseline="0" dirty="0"/>
          </a:p>
          <a:p>
            <a:pPr marL="285750" indent="-285750" algn="l" rtl="0">
              <a:buFont typeface="Arial" panose="020B0604020202020204" pitchFamily="34" charset="0"/>
              <a:buChar char="•"/>
            </a:pPr>
            <a:r>
              <a:rPr lang="es-ES" sz="1350" b="0" i="0" u="none" baseline="0" dirty="0" smtClean="0"/>
              <a:t>Enseñanza obligatoria a tiempo completo/en la escuela de formación profesional</a:t>
            </a:r>
            <a:endParaRPr lang="es-ES" sz="1350" b="0" i="0" u="none" baseline="0" dirty="0"/>
          </a:p>
          <a:p>
            <a:pPr marL="285750" indent="-285750" algn="l" rtl="0">
              <a:buFont typeface="Arial" panose="020B0604020202020204" pitchFamily="34" charset="0"/>
              <a:buChar char="•"/>
            </a:pPr>
            <a:r>
              <a:rPr lang="es-ES" sz="1350" b="0" i="0" u="none" baseline="0" dirty="0"/>
              <a:t>Personal docente: Derechos y deberes</a:t>
            </a:r>
          </a:p>
          <a:p>
            <a:pPr marL="285750" indent="-285750" algn="l" rtl="0">
              <a:buFont typeface="Arial" panose="020B0604020202020204" pitchFamily="34" charset="0"/>
              <a:buChar char="•"/>
            </a:pPr>
            <a:r>
              <a:rPr lang="es-ES" sz="1350" b="0" i="0" u="none" baseline="0" dirty="0"/>
              <a:t>Alumnado: Derechos y deberes</a:t>
            </a:r>
          </a:p>
          <a:p>
            <a:pPr marL="285750" indent="-285750" algn="l" rtl="0">
              <a:buFont typeface="Arial" panose="020B0604020202020204" pitchFamily="34" charset="0"/>
              <a:buChar char="•"/>
            </a:pPr>
            <a:r>
              <a:rPr lang="es-ES" sz="1350" b="0" i="0" u="none" baseline="0" dirty="0"/>
              <a:t>Enseñanza: Objetivos y contenidos generales</a:t>
            </a:r>
          </a:p>
          <a:p>
            <a:pPr marL="285750" indent="-285750" algn="l" rtl="0">
              <a:buFont typeface="Arial" panose="020B0604020202020204" pitchFamily="34" charset="0"/>
              <a:buChar char="•"/>
            </a:pPr>
            <a:r>
              <a:rPr lang="es-ES" sz="1350" b="0" i="0" u="none" baseline="0" dirty="0"/>
              <a:t>Relación asignaturas orientadas a la práctica </a:t>
            </a:r>
            <a:r>
              <a:rPr lang="es-ES" sz="1350" b="0" i="0" u="none" baseline="0" dirty="0" smtClean="0"/>
              <a:t>profesional</a:t>
            </a:r>
            <a:r>
              <a:rPr lang="es-ES" sz="1350" b="0" i="0" u="none" dirty="0" smtClean="0"/>
              <a:t> </a:t>
            </a:r>
            <a:r>
              <a:rPr lang="es-ES" sz="1350" b="0" i="0" u="none" baseline="0" dirty="0" smtClean="0"/>
              <a:t>- </a:t>
            </a:r>
            <a:r>
              <a:rPr lang="es-ES" sz="1350" b="0" i="0" u="none" baseline="0" dirty="0"/>
              <a:t>de formación general (2/3-1/3)</a:t>
            </a:r>
          </a:p>
          <a:p>
            <a:pPr marL="285750" indent="-285750" algn="l" rtl="0">
              <a:buFont typeface="Arial" panose="020B0604020202020204" pitchFamily="34" charset="0"/>
              <a:buChar char="•"/>
            </a:pPr>
            <a:r>
              <a:rPr lang="es-ES" sz="1350" b="0" i="0" u="none" baseline="0" dirty="0"/>
              <a:t>Marcos curriculares:</a:t>
            </a:r>
            <a:r>
              <a:rPr lang="es-ES" sz="1350" dirty="0"/>
              <a:t/>
            </a:r>
            <a:br>
              <a:rPr lang="es-ES" sz="1350" dirty="0"/>
            </a:br>
            <a:r>
              <a:rPr lang="es-ES" sz="1350" b="0" i="0" u="none" baseline="0" dirty="0"/>
              <a:t>Objetivos y contenidos didácticos</a:t>
            </a:r>
          </a:p>
          <a:p>
            <a:pPr marL="285750" indent="-285750" algn="l" rtl="0">
              <a:buFont typeface="Arial" panose="020B0604020202020204" pitchFamily="34" charset="0"/>
              <a:buChar char="•"/>
            </a:pPr>
            <a:r>
              <a:rPr lang="es-ES" sz="1350" b="0" i="0" u="none" baseline="0" dirty="0" smtClean="0"/>
              <a:t>Selección </a:t>
            </a:r>
            <a:r>
              <a:rPr lang="es-ES" sz="1350" b="0" i="0" u="none" baseline="0" dirty="0"/>
              <a:t>y alcance de asignaturas de formación general</a:t>
            </a:r>
          </a:p>
          <a:p>
            <a:pPr marL="285750" indent="-285750" algn="l" rtl="0">
              <a:buFont typeface="Arial" panose="020B0604020202020204" pitchFamily="34" charset="0"/>
              <a:buChar char="•"/>
            </a:pPr>
            <a:r>
              <a:rPr lang="es-ES" sz="1350" b="0" i="0" u="none" baseline="0" dirty="0"/>
              <a:t>Pruebas de rendimiento</a:t>
            </a:r>
          </a:p>
          <a:p>
            <a:pPr marL="285750" indent="-285750" algn="l" rtl="0">
              <a:buFont typeface="Arial" panose="020B0604020202020204" pitchFamily="34" charset="0"/>
              <a:buChar char="•"/>
            </a:pPr>
            <a:r>
              <a:rPr lang="es-ES" sz="1350" b="0" i="0" u="none" baseline="0" dirty="0"/>
              <a:t>Certificación</a:t>
            </a:r>
          </a:p>
          <a:p>
            <a:pPr algn="l" rtl="0"/>
            <a:endParaRPr lang="es-ES" sz="1500" dirty="0" smtClean="0"/>
          </a:p>
          <a:p>
            <a:pPr marL="285750" indent="-285750" algn="l" rtl="0">
              <a:buFont typeface="Arial" panose="020B0604020202020204" pitchFamily="34" charset="0"/>
              <a:buChar char="•"/>
            </a:pPr>
            <a:endParaRPr lang="es-ES" sz="1500" dirty="0" smtClean="0"/>
          </a:p>
          <a:p>
            <a:pPr marL="285750" indent="-285750" algn="l" rtl="0">
              <a:buFont typeface="Arial" panose="020B0604020202020204" pitchFamily="34" charset="0"/>
              <a:buChar char="•"/>
            </a:pPr>
            <a:endParaRPr lang="es-ES" dirty="0" smtClean="0"/>
          </a:p>
          <a:p>
            <a:pPr marL="285750" indent="-285750" algn="l" rtl="0">
              <a:buFont typeface="Arial" panose="020B0604020202020204" pitchFamily="34" charset="0"/>
              <a:buChar char="•"/>
            </a:pPr>
            <a:endParaRPr lang="es-ES" dirty="0" smtClean="0"/>
          </a:p>
          <a:p>
            <a:pPr marL="285750" indent="-285750" algn="l" rtl="0">
              <a:buFont typeface="Arial" panose="020B0604020202020204" pitchFamily="34" charset="0"/>
              <a:buChar char="•"/>
            </a:pPr>
            <a:endParaRPr lang="es-ES" dirty="0" smtClean="0"/>
          </a:p>
          <a:p>
            <a:pPr marL="285750" indent="-285750" algn="l" rtl="0">
              <a:buFont typeface="Arial" panose="020B0604020202020204" pitchFamily="34" charset="0"/>
              <a:buChar char="•"/>
            </a:pPr>
            <a:endParaRPr lang="es-ES" dirty="0" smtClean="0"/>
          </a:p>
          <a:p>
            <a:endParaRPr lang="es-ES" dirty="0"/>
          </a:p>
        </p:txBody>
      </p:sp>
      <p:sp>
        <p:nvSpPr>
          <p:cNvPr id="16" name="Pfeil nach links und rechts 15"/>
          <p:cNvSpPr/>
          <p:nvPr/>
        </p:nvSpPr>
        <p:spPr>
          <a:xfrm>
            <a:off x="3420147" y="5229200"/>
            <a:ext cx="2385420" cy="132041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s-ES" sz="1550" b="0" i="0" u="none" baseline="0" dirty="0"/>
              <a:t>Coordinación </a:t>
            </a:r>
            <a:r>
              <a:rPr lang="es-ES" sz="1550" b="0" i="0" u="none" baseline="0" dirty="0" smtClean="0"/>
              <a:t>entre </a:t>
            </a:r>
            <a:r>
              <a:rPr lang="es-ES" sz="1550" b="0" i="0" u="none" baseline="0" dirty="0"/>
              <a:t>ambos lugares de aprendizaje</a:t>
            </a:r>
          </a:p>
        </p:txBody>
      </p:sp>
      <p:grpSp>
        <p:nvGrpSpPr>
          <p:cNvPr id="17" name="Group 37"/>
          <p:cNvGrpSpPr/>
          <p:nvPr/>
        </p:nvGrpSpPr>
        <p:grpSpPr>
          <a:xfrm>
            <a:off x="4034796" y="3312090"/>
            <a:ext cx="1161346" cy="1021567"/>
            <a:chOff x="2466737" y="1300765"/>
            <a:chExt cx="2982309" cy="2750956"/>
          </a:xfrm>
        </p:grpSpPr>
        <p:sp>
          <p:nvSpPr>
            <p:cNvPr id="18" name="Oval 46"/>
            <p:cNvSpPr/>
            <p:nvPr/>
          </p:nvSpPr>
          <p:spPr>
            <a:xfrm rot="2700000">
              <a:off x="2425660" y="1341842"/>
              <a:ext cx="2750956" cy="2668802"/>
            </a:xfrm>
            <a:prstGeom prst="pie">
              <a:avLst/>
            </a:prstGeom>
            <a:solidFill>
              <a:schemeClr val="accent1">
                <a:lumMod val="60000"/>
                <a:lumOff val="40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rtl="0"/>
              <a:endParaRPr lang="es-ES"/>
            </a:p>
          </p:txBody>
        </p:sp>
        <p:sp>
          <p:nvSpPr>
            <p:cNvPr id="19" name="Ellipse 58"/>
            <p:cNvSpPr/>
            <p:nvPr/>
          </p:nvSpPr>
          <p:spPr>
            <a:xfrm rot="8115584">
              <a:off x="2881174" y="1452292"/>
              <a:ext cx="2556689" cy="2504176"/>
            </a:xfrm>
            <a:prstGeom prst="pie">
              <a:avLst>
                <a:gd name="adj1" fmla="val 10792305"/>
                <a:gd name="adj2" fmla="val 16199999"/>
              </a:avLst>
            </a:prstGeom>
            <a:solidFill>
              <a:schemeClr val="accent2">
                <a:lumMod val="40000"/>
                <a:lumOff val="60000"/>
              </a:schemeClr>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rtl="0"/>
              <a:endParaRPr lang="es-ES"/>
            </a:p>
          </p:txBody>
        </p:sp>
        <p:pic>
          <p:nvPicPr>
            <p:cNvPr id="20" name="Picture 5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2538952" y="2104350"/>
              <a:ext cx="443065" cy="1074586"/>
            </a:xfrm>
            <a:prstGeom prst="rect">
              <a:avLst/>
            </a:prstGeom>
          </p:spPr>
        </p:pic>
        <p:pic>
          <p:nvPicPr>
            <p:cNvPr id="21" name="Picture 5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144809" y="1397300"/>
              <a:ext cx="657345" cy="666971"/>
            </a:xfrm>
            <a:prstGeom prst="rect">
              <a:avLst/>
            </a:prstGeom>
          </p:spPr>
        </p:pic>
        <p:pic>
          <p:nvPicPr>
            <p:cNvPr id="22" name="Picture 5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675366" y="2146836"/>
              <a:ext cx="773680" cy="1155301"/>
            </a:xfrm>
            <a:prstGeom prst="rect">
              <a:avLst/>
            </a:prstGeom>
          </p:spPr>
        </p:pic>
        <p:sp>
          <p:nvSpPr>
            <p:cNvPr id="23" name="Oval 56"/>
            <p:cNvSpPr/>
            <p:nvPr/>
          </p:nvSpPr>
          <p:spPr>
            <a:xfrm>
              <a:off x="3296653" y="2127819"/>
              <a:ext cx="1241769" cy="1241769"/>
            </a:xfrm>
            <a:prstGeom prst="ellipse">
              <a:avLst/>
            </a:prstGeom>
            <a:solidFill>
              <a:schemeClr val="bg1">
                <a:alpha val="4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a:p>
          </p:txBody>
        </p:sp>
        <p:pic>
          <p:nvPicPr>
            <p:cNvPr id="24" name="Picture 5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flipH="1">
              <a:off x="3511076" y="2248223"/>
              <a:ext cx="392791" cy="1029038"/>
            </a:xfrm>
            <a:prstGeom prst="rect">
              <a:avLst/>
            </a:prstGeom>
          </p:spPr>
        </p:pic>
        <p:pic>
          <p:nvPicPr>
            <p:cNvPr id="25" name="Picture 5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flipH="1">
              <a:off x="3920980" y="2267754"/>
              <a:ext cx="438623" cy="1009508"/>
            </a:xfrm>
            <a:prstGeom prst="rect">
              <a:avLst/>
            </a:prstGeom>
          </p:spPr>
        </p:pic>
      </p:grpSp>
      <p:pic>
        <p:nvPicPr>
          <p:cNvPr id="2" name="Grafik 1"/>
          <p:cNvPicPr>
            <a:picLocks noChangeAspect="1"/>
          </p:cNvPicPr>
          <p:nvPr/>
        </p:nvPicPr>
        <p:blipFill>
          <a:blip r:embed="rId9"/>
          <a:stretch>
            <a:fillRect/>
          </a:stretch>
        </p:blipFill>
        <p:spPr>
          <a:xfrm>
            <a:off x="8012458" y="986264"/>
            <a:ext cx="367190" cy="435329"/>
          </a:xfrm>
          <a:prstGeom prst="rect">
            <a:avLst/>
          </a:prstGeom>
        </p:spPr>
      </p:pic>
      <p:pic>
        <p:nvPicPr>
          <p:cNvPr id="4" name="Grafik 3"/>
          <p:cNvPicPr>
            <a:picLocks noChangeAspect="1"/>
          </p:cNvPicPr>
          <p:nvPr/>
        </p:nvPicPr>
        <p:blipFill>
          <a:blip r:embed="rId10"/>
          <a:stretch>
            <a:fillRect/>
          </a:stretch>
        </p:blipFill>
        <p:spPr>
          <a:xfrm>
            <a:off x="2940633" y="1017936"/>
            <a:ext cx="358105" cy="453877"/>
          </a:xfrm>
          <a:prstGeom prst="rect">
            <a:avLst/>
          </a:prstGeom>
        </p:spPr>
      </p:pic>
      <p:pic>
        <p:nvPicPr>
          <p:cNvPr id="1026" name="Picture 2"/>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034078" y="1002364"/>
            <a:ext cx="324000" cy="430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620401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9"/>
          <p:cNvSpPr>
            <a:spLocks noChangeArrowheads="1"/>
          </p:cNvSpPr>
          <p:nvPr/>
        </p:nvSpPr>
        <p:spPr bwMode="auto">
          <a:xfrm>
            <a:off x="70042" y="1313406"/>
            <a:ext cx="7367714" cy="11418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marL="266700" indent="-250825"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1pPr>
            <a:lvl2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2pPr>
            <a:lvl3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3pPr>
            <a:lvl4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4pPr>
            <a:lvl5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9pPr>
          </a:lstStyle>
          <a:p>
            <a:pPr marL="182563" indent="-166688" algn="l" rtl="0" eaLnBrk="1" hangingPunct="1">
              <a:lnSpc>
                <a:spcPts val="2000"/>
              </a:lnSpc>
              <a:buClrTx/>
              <a:buFontTx/>
              <a:buNone/>
              <a:tabLst>
                <a:tab pos="182563" algn="l"/>
                <a:tab pos="7004050" algn="l"/>
                <a:tab pos="7453313" algn="l"/>
                <a:tab pos="7902575" algn="l"/>
                <a:tab pos="8351838" algn="l"/>
                <a:tab pos="8801100" algn="l"/>
                <a:tab pos="9250363" algn="l"/>
              </a:tabLst>
            </a:pPr>
            <a:r>
              <a:rPr lang="es-ES" sz="2200" b="0" i="0" u="none" baseline="0" dirty="0">
                <a:solidFill>
                  <a:schemeClr val="accent6">
                    <a:lumMod val="75000"/>
                  </a:schemeClr>
                </a:solidFill>
              </a:rPr>
              <a:t>	</a:t>
            </a:r>
            <a:r>
              <a:rPr lang="es-ES" sz="2200" b="1" i="0" u="none" baseline="0" dirty="0">
                <a:solidFill>
                  <a:schemeClr val="accent6">
                    <a:lumMod val="75000"/>
                  </a:schemeClr>
                </a:solidFill>
                <a:latin typeface="+mn-lt"/>
              </a:rPr>
              <a:t>Ley de salario mínimo (</a:t>
            </a:r>
            <a:r>
              <a:rPr lang="es-ES" sz="2200" b="1" i="1" u="none" baseline="0" dirty="0">
                <a:solidFill>
                  <a:schemeClr val="accent6">
                    <a:lumMod val="75000"/>
                  </a:schemeClr>
                </a:solidFill>
                <a:latin typeface="+mn-lt"/>
              </a:rPr>
              <a:t>MiLoG</a:t>
            </a:r>
            <a:r>
              <a:rPr lang="es-ES" sz="2200" b="1" i="0" u="none" baseline="0" dirty="0">
                <a:solidFill>
                  <a:schemeClr val="accent6">
                    <a:lumMod val="75000"/>
                  </a:schemeClr>
                </a:solidFill>
                <a:latin typeface="+mn-lt"/>
              </a:rPr>
              <a:t>) </a:t>
            </a:r>
            <a:endParaRPr lang="es-ES" sz="2200" b="1" i="0" u="none" baseline="0" dirty="0" smtClean="0">
              <a:solidFill>
                <a:schemeClr val="accent6">
                  <a:lumMod val="75000"/>
                </a:schemeClr>
              </a:solidFill>
              <a:latin typeface="+mn-lt"/>
            </a:endParaRPr>
          </a:p>
          <a:p>
            <a:pPr marL="182563" indent="-166688" algn="l" rtl="0" eaLnBrk="1" hangingPunct="1">
              <a:lnSpc>
                <a:spcPts val="2000"/>
              </a:lnSpc>
              <a:spcAft>
                <a:spcPts val="600"/>
              </a:spcAft>
              <a:buClrTx/>
              <a:buFontTx/>
              <a:buNone/>
              <a:tabLst>
                <a:tab pos="182563" algn="l"/>
                <a:tab pos="7004050" algn="l"/>
                <a:tab pos="7453313" algn="l"/>
                <a:tab pos="7902575" algn="l"/>
                <a:tab pos="8351838" algn="l"/>
                <a:tab pos="8801100" algn="l"/>
                <a:tab pos="9250363" algn="l"/>
              </a:tabLst>
            </a:pPr>
            <a:r>
              <a:rPr lang="es-ES" sz="600" b="1" i="0" u="none" baseline="0" dirty="0" smtClean="0">
                <a:solidFill>
                  <a:schemeClr val="accent6">
                    <a:lumMod val="75000"/>
                  </a:schemeClr>
                </a:solidFill>
                <a:latin typeface="+mn-lt"/>
              </a:rPr>
              <a:t/>
            </a:r>
            <a:br>
              <a:rPr lang="es-ES" sz="600" b="1" i="0" u="none" baseline="0" dirty="0" smtClean="0">
                <a:solidFill>
                  <a:schemeClr val="accent6">
                    <a:lumMod val="75000"/>
                  </a:schemeClr>
                </a:solidFill>
                <a:latin typeface="+mn-lt"/>
              </a:rPr>
            </a:br>
            <a:r>
              <a:rPr lang="es-ES" sz="1800" b="0" i="0" u="none" baseline="0" dirty="0" smtClean="0">
                <a:solidFill>
                  <a:schemeClr val="tx1">
                    <a:lumMod val="75000"/>
                    <a:lumOff val="25000"/>
                  </a:schemeClr>
                </a:solidFill>
                <a:latin typeface="+mn-lt"/>
              </a:rPr>
              <a:t>Ley </a:t>
            </a:r>
            <a:r>
              <a:rPr lang="es-ES" sz="1800" b="0" i="0" u="none" baseline="0" dirty="0">
                <a:solidFill>
                  <a:schemeClr val="tx1">
                    <a:lumMod val="75000"/>
                    <a:lumOff val="25000"/>
                  </a:schemeClr>
                </a:solidFill>
                <a:latin typeface="+mn-lt"/>
              </a:rPr>
              <a:t>para la protección de trabajadores frente al </a:t>
            </a:r>
            <a:r>
              <a:rPr lang="es-ES" sz="1800" b="0" i="1" u="none" baseline="0" dirty="0" smtClean="0">
                <a:solidFill>
                  <a:schemeClr val="tx1">
                    <a:lumMod val="75000"/>
                    <a:lumOff val="25000"/>
                  </a:schemeClr>
                </a:solidFill>
                <a:latin typeface="+mn-lt"/>
              </a:rPr>
              <a:t>dumping </a:t>
            </a:r>
            <a:r>
              <a:rPr lang="es-ES" sz="1800" b="0" i="0" u="none" baseline="0" dirty="0" smtClean="0">
                <a:solidFill>
                  <a:schemeClr val="tx1">
                    <a:lumMod val="75000"/>
                    <a:lumOff val="25000"/>
                  </a:schemeClr>
                </a:solidFill>
                <a:latin typeface="+mn-lt"/>
              </a:rPr>
              <a:t>salarial</a:t>
            </a:r>
          </a:p>
        </p:txBody>
      </p:sp>
      <p:sp>
        <p:nvSpPr>
          <p:cNvPr id="3" name="Textfeld 2"/>
          <p:cNvSpPr txBox="1"/>
          <p:nvPr/>
        </p:nvSpPr>
        <p:spPr>
          <a:xfrm>
            <a:off x="247466" y="2417354"/>
            <a:ext cx="7978115" cy="4180632"/>
          </a:xfrm>
          <a:prstGeom prst="rect">
            <a:avLst/>
          </a:prstGeom>
          <a:noFill/>
        </p:spPr>
        <p:txBody>
          <a:bodyPr wrap="square" rtlCol="0">
            <a:spAutoFit/>
          </a:bodyPr>
          <a:lstStyle/>
          <a:p>
            <a:pPr marL="342900" indent="-342900" algn="l" rtl="0">
              <a:spcAft>
                <a:spcPts val="1200"/>
              </a:spcAft>
              <a:buClr>
                <a:schemeClr val="accent6">
                  <a:lumMod val="75000"/>
                </a:schemeClr>
              </a:buClr>
              <a:buFont typeface="Wingdings 3" panose="05040102010807070707" pitchFamily="18" charset="2"/>
              <a:buChar char=""/>
            </a:pPr>
            <a:r>
              <a:rPr lang="es-ES" sz="2200" b="0" i="0" u="none" baseline="0" dirty="0">
                <a:solidFill>
                  <a:schemeClr val="tx1">
                    <a:lumMod val="75000"/>
                    <a:lumOff val="25000"/>
                  </a:schemeClr>
                </a:solidFill>
              </a:rPr>
              <a:t>Vigente en toda Alemania desde el 1 de enero de 2015</a:t>
            </a:r>
          </a:p>
          <a:p>
            <a:pPr marL="342900" indent="-342900" algn="l" rtl="0">
              <a:lnSpc>
                <a:spcPts val="2000"/>
              </a:lnSpc>
              <a:spcAft>
                <a:spcPts val="1200"/>
              </a:spcAft>
              <a:buClr>
                <a:schemeClr val="accent6">
                  <a:lumMod val="75000"/>
                </a:schemeClr>
              </a:buClr>
              <a:buFont typeface="Wingdings 3" panose="05040102010807070707" pitchFamily="18" charset="2"/>
              <a:buChar char=""/>
            </a:pPr>
            <a:r>
              <a:rPr lang="es-ES" sz="2200" b="0" i="0" u="none" baseline="0" dirty="0">
                <a:solidFill>
                  <a:schemeClr val="tx1">
                    <a:lumMod val="75000"/>
                    <a:lumOff val="25000"/>
                  </a:schemeClr>
                </a:solidFill>
              </a:rPr>
              <a:t>Puede acogerse a ella todo trabajador y </a:t>
            </a:r>
            <a:r>
              <a:rPr lang="es-ES" sz="2200" b="0" i="0" u="none" baseline="0" dirty="0" smtClean="0">
                <a:solidFill>
                  <a:schemeClr val="tx1">
                    <a:lumMod val="75000"/>
                    <a:lumOff val="25000"/>
                  </a:schemeClr>
                </a:solidFill>
              </a:rPr>
              <a:t>alumno en prácticas voluntarias con titulación a </a:t>
            </a:r>
            <a:r>
              <a:rPr lang="es-ES" sz="2200" b="0" i="0" u="none" baseline="0" dirty="0">
                <a:solidFill>
                  <a:schemeClr val="tx1">
                    <a:lumMod val="75000"/>
                    <a:lumOff val="25000"/>
                  </a:schemeClr>
                </a:solidFill>
              </a:rPr>
              <a:t>partir del cuarto mes de trabajo en la empresa</a:t>
            </a:r>
          </a:p>
          <a:p>
            <a:pPr marL="342900" indent="-342900" algn="l" rtl="0">
              <a:lnSpc>
                <a:spcPts val="2000"/>
              </a:lnSpc>
              <a:spcAft>
                <a:spcPts val="1200"/>
              </a:spcAft>
              <a:buClr>
                <a:schemeClr val="accent6">
                  <a:lumMod val="75000"/>
                </a:schemeClr>
              </a:buClr>
              <a:buFont typeface="Wingdings 3" panose="05040102010807070707" pitchFamily="18" charset="2"/>
              <a:buChar char=""/>
            </a:pPr>
            <a:r>
              <a:rPr lang="es-ES" sz="2200" b="0" i="0" u="none" baseline="0" dirty="0">
                <a:solidFill>
                  <a:schemeClr val="tx1">
                    <a:lumMod val="75000"/>
                    <a:lumOff val="25000"/>
                  </a:schemeClr>
                </a:solidFill>
              </a:rPr>
              <a:t>El salario mínimo general no </a:t>
            </a:r>
            <a:r>
              <a:rPr lang="es-ES" sz="2200" b="0" i="0" u="none" baseline="0" dirty="0" smtClean="0">
                <a:solidFill>
                  <a:schemeClr val="tx1">
                    <a:lumMod val="75000"/>
                    <a:lumOff val="25000"/>
                  </a:schemeClr>
                </a:solidFill>
              </a:rPr>
              <a:t>debe llegar a sustituir </a:t>
            </a:r>
            <a:r>
              <a:rPr lang="es-ES" sz="2200" b="0" i="0" u="none" baseline="0" dirty="0">
                <a:solidFill>
                  <a:schemeClr val="tx1">
                    <a:lumMod val="75000"/>
                    <a:lumOff val="25000"/>
                  </a:schemeClr>
                </a:solidFill>
              </a:rPr>
              <a:t>a salarios mínimos más altos de </a:t>
            </a:r>
            <a:r>
              <a:rPr lang="es-ES" sz="2200" b="0" i="0" u="none" baseline="0" dirty="0" smtClean="0">
                <a:solidFill>
                  <a:schemeClr val="tx1">
                    <a:lumMod val="75000"/>
                    <a:lumOff val="25000"/>
                  </a:schemeClr>
                </a:solidFill>
              </a:rPr>
              <a:t>un ramo</a:t>
            </a:r>
            <a:endParaRPr lang="es-ES" sz="2200" b="0" i="0" u="none" baseline="0" dirty="0">
              <a:solidFill>
                <a:schemeClr val="tx1">
                  <a:lumMod val="75000"/>
                  <a:lumOff val="25000"/>
                </a:schemeClr>
              </a:solidFill>
            </a:endParaRPr>
          </a:p>
          <a:p>
            <a:pPr marL="342900" indent="-342900" algn="l" rtl="0">
              <a:lnSpc>
                <a:spcPts val="2000"/>
              </a:lnSpc>
              <a:spcAft>
                <a:spcPts val="1800"/>
              </a:spcAft>
              <a:buClr>
                <a:schemeClr val="accent6">
                  <a:lumMod val="75000"/>
                </a:schemeClr>
              </a:buClr>
              <a:buFont typeface="Wingdings 3" panose="05040102010807070707" pitchFamily="18" charset="2"/>
              <a:buChar char=""/>
            </a:pPr>
            <a:r>
              <a:rPr lang="es-ES" sz="2200" b="0" i="0" u="none" baseline="0" dirty="0">
                <a:solidFill>
                  <a:schemeClr val="tx1">
                    <a:lumMod val="75000"/>
                    <a:lumOff val="25000"/>
                  </a:schemeClr>
                </a:solidFill>
              </a:rPr>
              <a:t>Disposición transitoria: Hasta finales de 2017, los salarios mínimos de </a:t>
            </a:r>
            <a:r>
              <a:rPr lang="es-ES" sz="2200" b="0" i="0" u="none" baseline="0" dirty="0" smtClean="0">
                <a:solidFill>
                  <a:schemeClr val="tx1">
                    <a:lumMod val="75000"/>
                    <a:lumOff val="25000"/>
                  </a:schemeClr>
                </a:solidFill>
              </a:rPr>
              <a:t>un ramo determinado pueden, en ocasiones, </a:t>
            </a:r>
            <a:r>
              <a:rPr lang="es-ES" sz="2200" b="0" i="0" u="none" baseline="0" dirty="0">
                <a:solidFill>
                  <a:schemeClr val="tx1">
                    <a:lumMod val="75000"/>
                    <a:lumOff val="25000"/>
                  </a:schemeClr>
                </a:solidFill>
              </a:rPr>
              <a:t>ser más bajos que el salario mínimo general </a:t>
            </a:r>
          </a:p>
          <a:p>
            <a:pPr marL="342900" indent="-342900" algn="l" rtl="0">
              <a:lnSpc>
                <a:spcPts val="2000"/>
              </a:lnSpc>
              <a:spcAft>
                <a:spcPts val="600"/>
              </a:spcAft>
              <a:buClr>
                <a:schemeClr val="accent6">
                  <a:lumMod val="75000"/>
                </a:schemeClr>
              </a:buClr>
              <a:buFont typeface="Wingdings 3" panose="05040102010807070707" pitchFamily="18" charset="2"/>
              <a:buChar char=""/>
            </a:pPr>
            <a:r>
              <a:rPr lang="es-ES" sz="2200" b="1" i="0" u="none" baseline="0" dirty="0">
                <a:solidFill>
                  <a:schemeClr val="accent6">
                    <a:lumMod val="75000"/>
                  </a:schemeClr>
                </a:solidFill>
              </a:rPr>
              <a:t>No se aplica a </a:t>
            </a:r>
            <a:r>
              <a:rPr lang="es-ES" sz="2200" b="1" i="0" u="none" baseline="0" dirty="0" smtClean="0">
                <a:solidFill>
                  <a:schemeClr val="accent6">
                    <a:lumMod val="75000"/>
                  </a:schemeClr>
                </a:solidFill>
              </a:rPr>
              <a:t>aprendices, </a:t>
            </a:r>
            <a:r>
              <a:rPr lang="es-ES" sz="2200" b="1" i="0" u="none" baseline="0" dirty="0">
                <a:solidFill>
                  <a:schemeClr val="accent6">
                    <a:lumMod val="75000"/>
                  </a:schemeClr>
                </a:solidFill>
              </a:rPr>
              <a:t>ya que no suscriben contratos laborales, sino contratos de formación profesional</a:t>
            </a:r>
          </a:p>
          <a:p>
            <a:pPr marL="342900" indent="-342900" algn="l" rtl="0">
              <a:spcAft>
                <a:spcPts val="600"/>
              </a:spcAft>
              <a:buClr>
                <a:schemeClr val="accent6">
                  <a:lumMod val="75000"/>
                </a:schemeClr>
              </a:buClr>
              <a:buFont typeface="Wingdings 3" panose="05040102010807070707" pitchFamily="18" charset="2"/>
              <a:buChar char=""/>
            </a:pPr>
            <a:r>
              <a:rPr lang="es-ES" sz="2200" b="1" i="0" u="none" baseline="0" dirty="0">
                <a:solidFill>
                  <a:schemeClr val="accent6">
                    <a:lumMod val="75000"/>
                  </a:schemeClr>
                </a:solidFill>
              </a:rPr>
              <a:t>No se aplica a jóvenes sin </a:t>
            </a:r>
            <a:r>
              <a:rPr lang="es-ES" sz="2200" b="1" i="0" u="none" baseline="0" dirty="0" smtClean="0">
                <a:solidFill>
                  <a:schemeClr val="accent6">
                    <a:lumMod val="75000"/>
                  </a:schemeClr>
                </a:solidFill>
              </a:rPr>
              <a:t>titulación </a:t>
            </a:r>
            <a:endParaRPr lang="es-ES" sz="2200" dirty="0"/>
          </a:p>
        </p:txBody>
      </p:sp>
      <p:sp>
        <p:nvSpPr>
          <p:cNvPr id="4" name="Textfeld 3"/>
          <p:cNvSpPr txBox="1"/>
          <p:nvPr/>
        </p:nvSpPr>
        <p:spPr>
          <a:xfrm>
            <a:off x="0" y="71293"/>
            <a:ext cx="5868144" cy="377026"/>
          </a:xfrm>
          <a:prstGeom prst="rect">
            <a:avLst/>
          </a:prstGeom>
          <a:noFill/>
        </p:spPr>
        <p:txBody>
          <a:bodyPr wrap="square" rtlCol="0">
            <a:spAutoFit/>
          </a:bodyPr>
          <a:lstStyle/>
          <a:p>
            <a:pPr algn="l" rtl="0"/>
            <a:r>
              <a:rPr lang="es-ES" sz="1850" b="1" i="0" u="none" baseline="0" dirty="0">
                <a:solidFill>
                  <a:schemeClr val="bg1"/>
                </a:solidFill>
              </a:rPr>
              <a:t>5. </a:t>
            </a:r>
            <a:r>
              <a:rPr lang="es-ES" sz="1850" b="1" i="0" u="none" baseline="0" dirty="0" smtClean="0">
                <a:solidFill>
                  <a:schemeClr val="bg1"/>
                </a:solidFill>
              </a:rPr>
              <a:t>Regulaciones a nivel de la Federación: </a:t>
            </a:r>
            <a:r>
              <a:rPr lang="es-ES" sz="1850" b="1" i="0" u="none" baseline="0" dirty="0">
                <a:solidFill>
                  <a:schemeClr val="bg1"/>
                </a:solidFill>
              </a:rPr>
              <a:t>Anexo</a:t>
            </a:r>
            <a:endParaRPr lang="es-ES" sz="1850" b="1" dirty="0">
              <a:solidFill>
                <a:schemeClr val="bg1"/>
              </a:solidFill>
            </a:endParaRP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9844" y="596049"/>
            <a:ext cx="523875"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5706" y="596049"/>
            <a:ext cx="500063"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062363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eck 5"/>
          <p:cNvSpPr/>
          <p:nvPr/>
        </p:nvSpPr>
        <p:spPr>
          <a:xfrm>
            <a:off x="0" y="-432048"/>
            <a:ext cx="9144000" cy="9807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a:solidFill>
                <a:prstClr val="white"/>
              </a:solidFill>
            </a:endParaRPr>
          </a:p>
        </p:txBody>
      </p:sp>
      <p:pic>
        <p:nvPicPr>
          <p:cNvPr id="10" name="Picture 2" descr="C:\Users\Schlich\Desktop\20140822 GOVET Header.jpg"/>
          <p:cNvPicPr>
            <a:picLocks noChangeAspect="1" noChangeArrowheads="1"/>
          </p:cNvPicPr>
          <p:nvPr/>
        </p:nvPicPr>
        <p:blipFill rotWithShape="1">
          <a:blip r:embed="rId3" cstate="screen">
            <a:extLst>
              <a:ext uri="{28A0092B-C50C-407E-A947-70E740481C1C}">
                <a14:useLocalDpi xmlns:a14="http://schemas.microsoft.com/office/drawing/2010/main" val="0"/>
              </a:ext>
            </a:extLst>
          </a:blip>
          <a:srcRect t="3930" b="10104"/>
          <a:stretch/>
        </p:blipFill>
        <p:spPr bwMode="auto">
          <a:xfrm>
            <a:off x="0" y="-459432"/>
            <a:ext cx="9144000" cy="5647764"/>
          </a:xfrm>
          <a:prstGeom prst="rect">
            <a:avLst/>
          </a:prstGeom>
          <a:noFill/>
          <a:extLst>
            <a:ext uri="{909E8E84-426E-40DD-AFC4-6F175D3DCCD1}">
              <a14:hiddenFill xmlns:a14="http://schemas.microsoft.com/office/drawing/2010/main">
                <a:solidFill>
                  <a:srgbClr val="FFFFFF"/>
                </a:solidFill>
              </a14:hiddenFill>
            </a:ext>
          </a:extLst>
        </p:spPr>
      </p:pic>
      <p:sp>
        <p:nvSpPr>
          <p:cNvPr id="9" name="Textfeld 8"/>
          <p:cNvSpPr txBox="1"/>
          <p:nvPr/>
        </p:nvSpPr>
        <p:spPr>
          <a:xfrm rot="20737259">
            <a:off x="1185247" y="2098643"/>
            <a:ext cx="3196052" cy="2308324"/>
          </a:xfrm>
          <a:prstGeom prst="rect">
            <a:avLst/>
          </a:prstGeom>
          <a:noFill/>
        </p:spPr>
        <p:txBody>
          <a:bodyPr wrap="square" rtlCol="0">
            <a:spAutoFit/>
          </a:bodyPr>
          <a:lstStyle/>
          <a:p>
            <a:pPr algn="ctr" rtl="0"/>
            <a:r>
              <a:rPr lang="es-ES" sz="2400" b="1" i="0" u="none" baseline="0" dirty="0" smtClean="0">
                <a:solidFill>
                  <a:prstClr val="white">
                    <a:lumMod val="50000"/>
                  </a:prstClr>
                </a:solidFill>
                <a:latin typeface="Frutiger 87ExtraBlackCn" panose="02000B03060000020004" pitchFamily="2" charset="0"/>
              </a:rPr>
              <a:t>Ventanilla única:</a:t>
            </a:r>
          </a:p>
          <a:p>
            <a:pPr algn="ctr" rtl="0"/>
            <a:r>
              <a:rPr lang="es-ES" sz="2400" b="1" i="0" u="none" baseline="0" dirty="0" smtClean="0">
                <a:solidFill>
                  <a:prstClr val="white">
                    <a:lumMod val="50000"/>
                  </a:prstClr>
                </a:solidFill>
                <a:latin typeface="Frutiger 87ExtraBlackCn" panose="02000B03060000020004" pitchFamily="2" charset="0"/>
              </a:rPr>
              <a:t>educación </a:t>
            </a:r>
            <a:endParaRPr lang="es-ES" sz="2400" b="1" i="0" u="none" baseline="0" dirty="0">
              <a:solidFill>
                <a:prstClr val="white">
                  <a:lumMod val="50000"/>
                </a:prstClr>
              </a:solidFill>
              <a:latin typeface="Frutiger 87ExtraBlackCn" panose="02000B03060000020004" pitchFamily="2" charset="0"/>
            </a:endParaRPr>
          </a:p>
          <a:p>
            <a:pPr algn="ctr" rtl="0"/>
            <a:r>
              <a:rPr lang="es-ES" sz="2400" b="1" i="0" u="none" baseline="0" dirty="0">
                <a:solidFill>
                  <a:prstClr val="white">
                    <a:lumMod val="50000"/>
                  </a:prstClr>
                </a:solidFill>
                <a:latin typeface="Frutiger 87ExtraBlackCn" panose="02000B03060000020004" pitchFamily="2" charset="0"/>
              </a:rPr>
              <a:t>profesional internacional y cooperación en formación </a:t>
            </a:r>
            <a:endParaRPr lang="es-ES" sz="2400" b="1" dirty="0">
              <a:solidFill>
                <a:prstClr val="white">
                  <a:lumMod val="50000"/>
                </a:prstClr>
              </a:solidFill>
              <a:latin typeface="Frutiger 87ExtraBlackCn" panose="02000B03060000020004" pitchFamily="2" charset="0"/>
            </a:endParaRPr>
          </a:p>
        </p:txBody>
      </p:sp>
      <p:pic>
        <p:nvPicPr>
          <p:cNvPr id="8" name="Picture 2"/>
          <p:cNvPicPr>
            <a:picLocks noChangeAspect="1" noChangeArrowheads="1"/>
          </p:cNvPicPr>
          <p:nvPr/>
        </p:nvPicPr>
        <p:blipFill>
          <a:blip r:embed="rId4" cstate="screen">
            <a:extLst>
              <a:ext uri="{28A0092B-C50C-407E-A947-70E740481C1C}">
                <a14:useLocalDpi xmlns:a14="http://schemas.microsoft.com/office/drawing/2010/main" val="0"/>
              </a:ext>
            </a:extLst>
          </a:blip>
          <a:srcRect/>
          <a:stretch>
            <a:fillRect/>
          </a:stretch>
        </p:blipFill>
        <p:spPr bwMode="auto">
          <a:xfrm>
            <a:off x="5148065" y="1333786"/>
            <a:ext cx="2724097" cy="5760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hteck 1"/>
          <p:cNvSpPr/>
          <p:nvPr/>
        </p:nvSpPr>
        <p:spPr>
          <a:xfrm>
            <a:off x="72779" y="5698531"/>
            <a:ext cx="9036496" cy="112474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Textfeld 10"/>
          <p:cNvSpPr txBox="1"/>
          <p:nvPr/>
        </p:nvSpPr>
        <p:spPr>
          <a:xfrm>
            <a:off x="1979712" y="5623424"/>
            <a:ext cx="5112568" cy="1200329"/>
          </a:xfrm>
          <a:prstGeom prst="rect">
            <a:avLst/>
          </a:prstGeom>
          <a:noFill/>
        </p:spPr>
        <p:txBody>
          <a:bodyPr wrap="square" rtlCol="0">
            <a:spAutoFit/>
          </a:bodyPr>
          <a:lstStyle/>
          <a:p>
            <a:pPr algn="ctr"/>
            <a:r>
              <a:rPr lang="de-DE" sz="1200" dirty="0" smtClean="0"/>
              <a:t>GOVET – German Office </a:t>
            </a:r>
            <a:r>
              <a:rPr lang="de-DE" sz="1200" dirty="0" err="1" smtClean="0"/>
              <a:t>for</a:t>
            </a:r>
            <a:r>
              <a:rPr lang="de-DE" sz="1200" dirty="0" smtClean="0"/>
              <a:t> international</a:t>
            </a:r>
          </a:p>
          <a:p>
            <a:pPr algn="ctr"/>
            <a:r>
              <a:rPr lang="de-DE" sz="1200" dirty="0" err="1" smtClean="0"/>
              <a:t>Cooperation</a:t>
            </a:r>
            <a:r>
              <a:rPr lang="de-DE" sz="1200" dirty="0" smtClean="0"/>
              <a:t> in VET at BIBB</a:t>
            </a:r>
          </a:p>
          <a:p>
            <a:pPr algn="ctr"/>
            <a:r>
              <a:rPr lang="de-DE" sz="1200" dirty="0" smtClean="0"/>
              <a:t>Robert Schuman-Platz 3 </a:t>
            </a:r>
          </a:p>
          <a:p>
            <a:pPr algn="ctr"/>
            <a:r>
              <a:rPr lang="de-DE" sz="1200" dirty="0" smtClean="0"/>
              <a:t>D-53175 Bonn</a:t>
            </a:r>
          </a:p>
          <a:p>
            <a:pPr algn="ctr"/>
            <a:r>
              <a:rPr lang="de-DE" sz="1200" dirty="0" err="1" smtClean="0">
                <a:solidFill>
                  <a:srgbClr val="FFC000"/>
                </a:solidFill>
                <a:hlinkClick r:id="rId5"/>
              </a:rPr>
              <a:t>govet@govet.international</a:t>
            </a:r>
            <a:endParaRPr lang="de-DE" sz="1200" dirty="0" smtClean="0">
              <a:solidFill>
                <a:srgbClr val="FFC000"/>
              </a:solidFill>
            </a:endParaRPr>
          </a:p>
          <a:p>
            <a:pPr algn="ctr"/>
            <a:r>
              <a:rPr lang="de-DE" sz="1200" dirty="0" smtClean="0">
                <a:solidFill>
                  <a:srgbClr val="FFC000"/>
                </a:solidFill>
                <a:hlinkClick r:id="rId6"/>
              </a:rPr>
              <a:t>www.govet.international</a:t>
            </a:r>
            <a:r>
              <a:rPr lang="de-DE" sz="1200" dirty="0" smtClean="0">
                <a:solidFill>
                  <a:srgbClr val="FFC000"/>
                </a:solidFill>
              </a:rPr>
              <a:t> </a:t>
            </a:r>
            <a:endParaRPr lang="de-DE" sz="1200" dirty="0"/>
          </a:p>
        </p:txBody>
      </p:sp>
      <p:pic>
        <p:nvPicPr>
          <p:cNvPr id="12" name="Grafik 1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876496" y="5559962"/>
            <a:ext cx="2160000" cy="670776"/>
          </a:xfrm>
          <a:prstGeom prst="rect">
            <a:avLst/>
          </a:prstGeom>
        </p:spPr>
      </p:pic>
      <p:pic>
        <p:nvPicPr>
          <p:cNvPr id="13" name="Grafik 12"/>
          <p:cNvPicPr>
            <a:picLocks noChangeAspect="1"/>
          </p:cNvPicPr>
          <p:nvPr/>
        </p:nvPicPr>
        <p:blipFill rotWithShape="1">
          <a:blip r:embed="rId8" cstate="print">
            <a:extLst>
              <a:ext uri="{28A0092B-C50C-407E-A947-70E740481C1C}">
                <a14:useLocalDpi xmlns:a14="http://schemas.microsoft.com/office/drawing/2010/main" val="0"/>
              </a:ext>
            </a:extLst>
          </a:blip>
          <a:srcRect b="5309"/>
          <a:stretch/>
        </p:blipFill>
        <p:spPr>
          <a:xfrm>
            <a:off x="35496" y="5230278"/>
            <a:ext cx="1620000" cy="1557460"/>
          </a:xfrm>
          <a:prstGeom prst="rect">
            <a:avLst/>
          </a:prstGeom>
        </p:spPr>
      </p:pic>
    </p:spTree>
    <p:extLst>
      <p:ext uri="{BB962C8B-B14F-4D97-AF65-F5344CB8AC3E}">
        <p14:creationId xmlns:p14="http://schemas.microsoft.com/office/powerpoint/2010/main" val="29905270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319088" y="1484784"/>
            <a:ext cx="8458200"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900">
                <a:solidFill>
                  <a:schemeClr val="tx1"/>
                </a:solidFill>
                <a:latin typeface="Arial" charset="0"/>
                <a:cs typeface="Arial" charset="0"/>
              </a:defRPr>
            </a:lvl1pPr>
            <a:lvl2pPr marL="742950" indent="-285750" eaLnBrk="0" hangingPunct="0">
              <a:defRPr sz="900">
                <a:solidFill>
                  <a:schemeClr val="tx1"/>
                </a:solidFill>
                <a:latin typeface="Arial" charset="0"/>
                <a:cs typeface="Arial" charset="0"/>
              </a:defRPr>
            </a:lvl2pPr>
            <a:lvl3pPr marL="1143000" indent="-228600" eaLnBrk="0" hangingPunct="0">
              <a:defRPr sz="900">
                <a:solidFill>
                  <a:schemeClr val="tx1"/>
                </a:solidFill>
                <a:latin typeface="Arial" charset="0"/>
                <a:cs typeface="Arial" charset="0"/>
              </a:defRPr>
            </a:lvl3pPr>
            <a:lvl4pPr marL="1600200" indent="-228600" eaLnBrk="0" hangingPunct="0">
              <a:defRPr sz="900">
                <a:solidFill>
                  <a:schemeClr val="tx1"/>
                </a:solidFill>
                <a:latin typeface="Arial" charset="0"/>
                <a:cs typeface="Arial" charset="0"/>
              </a:defRPr>
            </a:lvl4pPr>
            <a:lvl5pPr marL="2057400" indent="-228600" eaLnBrk="0" hangingPunct="0">
              <a:defRPr sz="900">
                <a:solidFill>
                  <a:schemeClr val="tx1"/>
                </a:solidFill>
                <a:latin typeface="Arial" charset="0"/>
                <a:cs typeface="Arial" charset="0"/>
              </a:defRPr>
            </a:lvl5pPr>
            <a:lvl6pPr marL="2514600" indent="-228600" eaLnBrk="0" fontAlgn="base" hangingPunct="0">
              <a:spcBef>
                <a:spcPct val="0"/>
              </a:spcBef>
              <a:spcAft>
                <a:spcPct val="0"/>
              </a:spcAft>
              <a:defRPr sz="900">
                <a:solidFill>
                  <a:schemeClr val="tx1"/>
                </a:solidFill>
                <a:latin typeface="Arial" charset="0"/>
                <a:cs typeface="Arial" charset="0"/>
              </a:defRPr>
            </a:lvl6pPr>
            <a:lvl7pPr marL="2971800" indent="-228600" eaLnBrk="0" fontAlgn="base" hangingPunct="0">
              <a:spcBef>
                <a:spcPct val="0"/>
              </a:spcBef>
              <a:spcAft>
                <a:spcPct val="0"/>
              </a:spcAft>
              <a:defRPr sz="900">
                <a:solidFill>
                  <a:schemeClr val="tx1"/>
                </a:solidFill>
                <a:latin typeface="Arial" charset="0"/>
                <a:cs typeface="Arial" charset="0"/>
              </a:defRPr>
            </a:lvl7pPr>
            <a:lvl8pPr marL="3429000" indent="-228600" eaLnBrk="0" fontAlgn="base" hangingPunct="0">
              <a:spcBef>
                <a:spcPct val="0"/>
              </a:spcBef>
              <a:spcAft>
                <a:spcPct val="0"/>
              </a:spcAft>
              <a:defRPr sz="900">
                <a:solidFill>
                  <a:schemeClr val="tx1"/>
                </a:solidFill>
                <a:latin typeface="Arial" charset="0"/>
                <a:cs typeface="Arial" charset="0"/>
              </a:defRPr>
            </a:lvl8pPr>
            <a:lvl9pPr marL="3886200" indent="-228600" eaLnBrk="0" fontAlgn="base" hangingPunct="0">
              <a:spcBef>
                <a:spcPct val="0"/>
              </a:spcBef>
              <a:spcAft>
                <a:spcPct val="0"/>
              </a:spcAft>
              <a:defRPr sz="900">
                <a:solidFill>
                  <a:schemeClr val="tx1"/>
                </a:solidFill>
                <a:latin typeface="Arial" charset="0"/>
                <a:cs typeface="Arial" charset="0"/>
              </a:defRPr>
            </a:lvl9pPr>
          </a:lstStyle>
          <a:p>
            <a:pPr algn="ctr" rtl="0" eaLnBrk="1" hangingPunct="1"/>
            <a:endParaRPr lang="es-ES" altLang="de-DE" sz="2400" b="1" dirty="0">
              <a:solidFill>
                <a:schemeClr val="accent6">
                  <a:lumMod val="75000"/>
                </a:schemeClr>
              </a:solidFill>
            </a:endParaRPr>
          </a:p>
          <a:p>
            <a:pPr algn="ctr" rtl="0" eaLnBrk="1" hangingPunct="1"/>
            <a:endParaRPr lang="es-ES" altLang="de-DE" sz="2400" b="1" dirty="0" smtClean="0">
              <a:solidFill>
                <a:schemeClr val="accent6">
                  <a:lumMod val="75000"/>
                </a:schemeClr>
              </a:solidFill>
            </a:endParaRPr>
          </a:p>
          <a:p>
            <a:pPr algn="ctr" rtl="0" eaLnBrk="1" hangingPunct="1"/>
            <a:endParaRPr lang="es-ES" altLang="de-DE" sz="2400" b="1" dirty="0">
              <a:solidFill>
                <a:schemeClr val="accent6">
                  <a:lumMod val="75000"/>
                </a:schemeClr>
              </a:solidFill>
            </a:endParaRPr>
          </a:p>
          <a:p>
            <a:pPr algn="ctr" rtl="0" eaLnBrk="1" hangingPunct="1"/>
            <a:endParaRPr lang="es-ES" altLang="de-DE" sz="2400" b="1" dirty="0" smtClean="0">
              <a:solidFill>
                <a:schemeClr val="accent6">
                  <a:lumMod val="75000"/>
                </a:schemeClr>
              </a:solidFill>
            </a:endParaRPr>
          </a:p>
          <a:p>
            <a:pPr algn="ctr" rtl="0" eaLnBrk="1" hangingPunct="1"/>
            <a:endParaRPr lang="es-ES" altLang="de-DE" sz="2400" b="1" dirty="0">
              <a:solidFill>
                <a:schemeClr val="accent6">
                  <a:lumMod val="75000"/>
                </a:schemeClr>
              </a:solidFill>
            </a:endParaRPr>
          </a:p>
          <a:p>
            <a:pPr algn="ctr" rtl="0" eaLnBrk="1" hangingPunct="1"/>
            <a:endParaRPr lang="es-ES" altLang="de-DE" sz="2400" b="1" dirty="0" smtClean="0">
              <a:solidFill>
                <a:schemeClr val="accent6">
                  <a:lumMod val="75000"/>
                </a:schemeClr>
              </a:solidFill>
            </a:endParaRPr>
          </a:p>
          <a:p>
            <a:pPr algn="ctr" rtl="0" eaLnBrk="1" hangingPunct="1"/>
            <a:endParaRPr lang="es-ES" altLang="de-DE" sz="2400" b="1" dirty="0">
              <a:solidFill>
                <a:schemeClr val="accent6">
                  <a:lumMod val="75000"/>
                </a:schemeClr>
              </a:solidFill>
            </a:endParaRPr>
          </a:p>
          <a:p>
            <a:pPr algn="ctr" rtl="0" eaLnBrk="1" hangingPunct="1"/>
            <a:endParaRPr lang="es-ES" altLang="de-DE" sz="2400" b="1" dirty="0">
              <a:solidFill>
                <a:schemeClr val="accent6">
                  <a:lumMod val="75000"/>
                </a:schemeClr>
              </a:solidFill>
            </a:endParaRPr>
          </a:p>
          <a:p>
            <a:pPr algn="ctr" rtl="0" eaLnBrk="1" hangingPunct="1"/>
            <a:endParaRPr lang="es-ES" altLang="de-DE" sz="2400" b="1" dirty="0">
              <a:solidFill>
                <a:schemeClr val="accent6">
                  <a:lumMod val="75000"/>
                </a:schemeClr>
              </a:solidFill>
            </a:endParaRPr>
          </a:p>
        </p:txBody>
      </p:sp>
      <p:sp>
        <p:nvSpPr>
          <p:cNvPr id="3" name="Textfeld 2"/>
          <p:cNvSpPr txBox="1"/>
          <p:nvPr/>
        </p:nvSpPr>
        <p:spPr>
          <a:xfrm>
            <a:off x="-3238" y="67965"/>
            <a:ext cx="5598208" cy="377026"/>
          </a:xfrm>
          <a:prstGeom prst="rect">
            <a:avLst/>
          </a:prstGeom>
          <a:noFill/>
        </p:spPr>
        <p:txBody>
          <a:bodyPr wrap="square" rtlCol="0">
            <a:spAutoFit/>
          </a:bodyPr>
          <a:lstStyle/>
          <a:p>
            <a:pPr algn="l" rtl="0"/>
            <a:r>
              <a:rPr lang="es-ES" sz="1850" b="1" i="0" u="none" baseline="0" dirty="0">
                <a:solidFill>
                  <a:schemeClr val="bg1"/>
                </a:solidFill>
              </a:rPr>
              <a:t>Contenido</a:t>
            </a:r>
            <a:endParaRPr lang="es-ES" sz="1850" b="1" dirty="0">
              <a:solidFill>
                <a:schemeClr val="bg1"/>
              </a:solidFill>
            </a:endParaRPr>
          </a:p>
        </p:txBody>
      </p:sp>
      <p:sp>
        <p:nvSpPr>
          <p:cNvPr id="4" name="Textfeld 3"/>
          <p:cNvSpPr txBox="1"/>
          <p:nvPr/>
        </p:nvSpPr>
        <p:spPr>
          <a:xfrm>
            <a:off x="395536" y="1096512"/>
            <a:ext cx="7704856" cy="5216813"/>
          </a:xfrm>
          <a:prstGeom prst="rect">
            <a:avLst/>
          </a:prstGeom>
          <a:noFill/>
        </p:spPr>
        <p:txBody>
          <a:bodyPr wrap="square" rtlCol="0">
            <a:spAutoFit/>
          </a:bodyPr>
          <a:lstStyle/>
          <a:p>
            <a:pPr marL="457200" indent="-457200" algn="l" rtl="0">
              <a:spcAft>
                <a:spcPts val="600"/>
              </a:spcAft>
              <a:buFont typeface="+mj-lt"/>
              <a:buAutoNum type="arabicPeriod"/>
              <a:tabLst>
                <a:tab pos="3492500" algn="l"/>
              </a:tabLst>
            </a:pPr>
            <a:r>
              <a:rPr lang="es-ES" sz="2200" b="0" i="0" u="none" baseline="0" dirty="0">
                <a:solidFill>
                  <a:schemeClr val="tx1">
                    <a:lumMod val="85000"/>
                    <a:lumOff val="15000"/>
                  </a:schemeClr>
                </a:solidFill>
              </a:rPr>
              <a:t>La </a:t>
            </a:r>
            <a:r>
              <a:rPr lang="es-ES" sz="2200" b="0" i="0" u="none" baseline="0" dirty="0" smtClean="0">
                <a:solidFill>
                  <a:schemeClr val="tx1">
                    <a:lumMod val="85000"/>
                    <a:lumOff val="15000"/>
                  </a:schemeClr>
                </a:solidFill>
              </a:rPr>
              <a:t>Constitución como </a:t>
            </a:r>
            <a:r>
              <a:rPr lang="es-ES" sz="2200" b="0" i="0" u="none" baseline="0" dirty="0">
                <a:solidFill>
                  <a:schemeClr val="tx1">
                    <a:lumMod val="85000"/>
                    <a:lumOff val="15000"/>
                  </a:schemeClr>
                </a:solidFill>
              </a:rPr>
              <a:t>base</a:t>
            </a:r>
          </a:p>
          <a:p>
            <a:pPr marL="457200" indent="-457200" algn="l" rtl="0">
              <a:spcAft>
                <a:spcPts val="600"/>
              </a:spcAft>
              <a:buFont typeface="+mj-lt"/>
              <a:buAutoNum type="arabicPeriod"/>
            </a:pPr>
            <a:r>
              <a:rPr lang="es-ES" sz="2200" b="0" i="0" u="none" baseline="0" dirty="0">
                <a:solidFill>
                  <a:schemeClr val="tx1">
                    <a:lumMod val="85000"/>
                    <a:lumOff val="15000"/>
                  </a:schemeClr>
                </a:solidFill>
              </a:rPr>
              <a:t>El sistema dual</a:t>
            </a:r>
          </a:p>
          <a:p>
            <a:pPr marL="457200" indent="-457200" algn="l" rtl="0">
              <a:spcAft>
                <a:spcPts val="600"/>
              </a:spcAft>
              <a:buFont typeface="+mj-lt"/>
              <a:buAutoNum type="arabicPeriod"/>
            </a:pPr>
            <a:r>
              <a:rPr lang="es-ES" sz="2200" b="0" i="0" u="none" baseline="0" dirty="0">
                <a:solidFill>
                  <a:schemeClr val="tx1">
                    <a:lumMod val="85000"/>
                    <a:lumOff val="15000"/>
                  </a:schemeClr>
                </a:solidFill>
              </a:rPr>
              <a:t>Panorama general del marco legislativo</a:t>
            </a:r>
          </a:p>
          <a:p>
            <a:pPr marL="457200" indent="-457200" algn="l" rtl="0">
              <a:spcAft>
                <a:spcPts val="600"/>
              </a:spcAft>
              <a:buFont typeface="+mj-lt"/>
              <a:buAutoNum type="arabicPeriod"/>
            </a:pPr>
            <a:r>
              <a:rPr lang="es-ES" sz="2200" b="0" i="0" u="none" baseline="0" dirty="0">
                <a:solidFill>
                  <a:schemeClr val="tx1">
                    <a:lumMod val="85000"/>
                    <a:lumOff val="15000"/>
                  </a:schemeClr>
                </a:solidFill>
              </a:rPr>
              <a:t>La estructura de la ley de formación profesional</a:t>
            </a:r>
          </a:p>
          <a:p>
            <a:pPr marL="457200" indent="-457200" algn="l" rtl="0">
              <a:buFont typeface="+mj-lt"/>
              <a:buAutoNum type="arabicPeriod"/>
              <a:tabLst>
                <a:tab pos="3584575" algn="l"/>
                <a:tab pos="4124325" algn="l"/>
                <a:tab pos="4479925" algn="l"/>
              </a:tabLst>
            </a:pPr>
            <a:r>
              <a:rPr lang="es-ES" sz="2200" b="0" i="0" u="none" baseline="0" dirty="0" smtClean="0">
                <a:solidFill>
                  <a:schemeClr val="tx1">
                    <a:lumMod val="85000"/>
                    <a:lumOff val="15000"/>
                  </a:schemeClr>
                </a:solidFill>
              </a:rPr>
              <a:t>Regulaciones a nivel de la Federación: </a:t>
            </a:r>
            <a:r>
              <a:rPr lang="es-ES" sz="2200" b="0" i="0" u="none" baseline="0" dirty="0">
                <a:solidFill>
                  <a:schemeClr val="tx1">
                    <a:lumMod val="85000"/>
                    <a:lumOff val="15000"/>
                  </a:schemeClr>
                </a:solidFill>
              </a:rPr>
              <a:t>	</a:t>
            </a:r>
          </a:p>
          <a:p>
            <a:pPr marL="914400" indent="-285750" algn="l" defTabSz="180975" rtl="0">
              <a:buClr>
                <a:schemeClr val="accent6">
                  <a:lumMod val="75000"/>
                </a:schemeClr>
              </a:buClr>
              <a:buFont typeface="Wingdings 3" panose="05040102010807070707" pitchFamily="18" charset="2"/>
              <a:buChar char=""/>
            </a:pPr>
            <a:r>
              <a:rPr lang="es-ES" b="0" i="0" u="none" baseline="0" dirty="0">
                <a:solidFill>
                  <a:schemeClr val="tx1">
                    <a:lumMod val="85000"/>
                    <a:lumOff val="15000"/>
                  </a:schemeClr>
                </a:solidFill>
              </a:rPr>
              <a:t>	</a:t>
            </a:r>
            <a:r>
              <a:rPr lang="es-ES" dirty="0" smtClean="0">
                <a:solidFill>
                  <a:schemeClr val="tx1">
                    <a:lumMod val="85000"/>
                    <a:lumOff val="15000"/>
                  </a:schemeClr>
                </a:solidFill>
              </a:rPr>
              <a:t>sobre el </a:t>
            </a:r>
            <a:r>
              <a:rPr lang="es-ES" b="0" i="0" u="none" baseline="0" dirty="0" smtClean="0">
                <a:solidFill>
                  <a:schemeClr val="tx1">
                    <a:lumMod val="85000"/>
                    <a:lumOff val="15000"/>
                  </a:schemeClr>
                </a:solidFill>
              </a:rPr>
              <a:t>aprendizaje </a:t>
            </a:r>
            <a:r>
              <a:rPr lang="es-ES" b="0" i="0" u="none" baseline="0" dirty="0">
                <a:solidFill>
                  <a:schemeClr val="tx1">
                    <a:lumMod val="85000"/>
                    <a:lumOff val="15000"/>
                  </a:schemeClr>
                </a:solidFill>
              </a:rPr>
              <a:t>en la empresa</a:t>
            </a:r>
          </a:p>
          <a:p>
            <a:pPr marL="914400" lvl="6" indent="-285750" algn="l" defTabSz="180975" rtl="0">
              <a:buClr>
                <a:schemeClr val="accent6">
                  <a:lumMod val="75000"/>
                </a:schemeClr>
              </a:buClr>
              <a:buFont typeface="Wingdings 3" panose="05040102010807070707" pitchFamily="18" charset="2"/>
              <a:buChar char=""/>
            </a:pPr>
            <a:r>
              <a:rPr lang="es-ES" b="0" i="0" u="none" baseline="0" dirty="0">
                <a:solidFill>
                  <a:schemeClr val="tx1">
                    <a:lumMod val="85000"/>
                    <a:lumOff val="15000"/>
                  </a:schemeClr>
                </a:solidFill>
              </a:rPr>
              <a:t>	</a:t>
            </a:r>
            <a:r>
              <a:rPr lang="es-ES" b="0" i="0" u="none" baseline="0" dirty="0" smtClean="0">
                <a:solidFill>
                  <a:schemeClr val="tx1">
                    <a:lumMod val="85000"/>
                    <a:lumOff val="15000"/>
                  </a:schemeClr>
                </a:solidFill>
              </a:rPr>
              <a:t>sobre el control </a:t>
            </a:r>
            <a:endParaRPr lang="es-ES" b="0" i="0" u="none" baseline="0" dirty="0">
              <a:solidFill>
                <a:schemeClr val="tx1">
                  <a:lumMod val="85000"/>
                  <a:lumOff val="15000"/>
                </a:schemeClr>
              </a:solidFill>
            </a:endParaRPr>
          </a:p>
          <a:p>
            <a:pPr marL="914400" lvl="6" indent="-285750" algn="l" defTabSz="180975" rtl="0">
              <a:buClr>
                <a:schemeClr val="accent6">
                  <a:lumMod val="75000"/>
                </a:schemeClr>
              </a:buClr>
              <a:buFont typeface="Wingdings 3" panose="05040102010807070707" pitchFamily="18" charset="2"/>
              <a:buChar char=""/>
            </a:pPr>
            <a:r>
              <a:rPr lang="es-ES" b="0" i="0" u="none" baseline="0" dirty="0">
                <a:solidFill>
                  <a:schemeClr val="tx1">
                    <a:lumMod val="85000"/>
                    <a:lumOff val="15000"/>
                  </a:schemeClr>
                </a:solidFill>
              </a:rPr>
              <a:t>	sobre la titulación de la formación</a:t>
            </a:r>
          </a:p>
          <a:p>
            <a:pPr marL="914400" lvl="1" indent="-285750" algn="l" defTabSz="180975" rtl="0">
              <a:buClr>
                <a:schemeClr val="accent6">
                  <a:lumMod val="75000"/>
                </a:schemeClr>
              </a:buClr>
              <a:buFont typeface="Wingdings 3" panose="05040102010807070707" pitchFamily="18" charset="2"/>
              <a:buChar char=""/>
            </a:pPr>
            <a:r>
              <a:rPr lang="es-ES" b="0" i="0" u="none" baseline="0" dirty="0">
                <a:solidFill>
                  <a:schemeClr val="tx1">
                    <a:lumMod val="85000"/>
                    <a:lumOff val="15000"/>
                  </a:schemeClr>
                </a:solidFill>
              </a:rPr>
              <a:t>	</a:t>
            </a:r>
            <a:r>
              <a:rPr lang="es-ES" b="0" i="0" u="none" baseline="0" dirty="0" smtClean="0">
                <a:solidFill>
                  <a:schemeClr val="tx1">
                    <a:lumMod val="85000"/>
                    <a:lumOff val="15000"/>
                  </a:schemeClr>
                </a:solidFill>
              </a:rPr>
              <a:t>para las profesiones de artes y oficios</a:t>
            </a:r>
            <a:endParaRPr lang="es-ES" b="0" i="0" u="none" baseline="0" dirty="0">
              <a:solidFill>
                <a:schemeClr val="tx1">
                  <a:lumMod val="85000"/>
                  <a:lumOff val="15000"/>
                </a:schemeClr>
              </a:solidFill>
            </a:endParaRPr>
          </a:p>
          <a:p>
            <a:pPr marL="914400" lvl="1" indent="-285750" algn="l" defTabSz="180975" rtl="0">
              <a:buClr>
                <a:schemeClr val="accent6">
                  <a:lumMod val="75000"/>
                </a:schemeClr>
              </a:buClr>
              <a:buFont typeface="Wingdings 3" panose="05040102010807070707" pitchFamily="18" charset="2"/>
              <a:buChar char=""/>
            </a:pPr>
            <a:r>
              <a:rPr lang="es-ES" b="0" i="0" u="none" baseline="0" dirty="0">
                <a:solidFill>
                  <a:schemeClr val="tx1">
                    <a:lumMod val="85000"/>
                    <a:lumOff val="15000"/>
                  </a:schemeClr>
                </a:solidFill>
              </a:rPr>
              <a:t>	para </a:t>
            </a:r>
            <a:r>
              <a:rPr lang="es-ES" b="0" i="0" u="none" baseline="0" dirty="0" smtClean="0">
                <a:solidFill>
                  <a:schemeClr val="tx1">
                    <a:lumMod val="85000"/>
                    <a:lumOff val="15000"/>
                  </a:schemeClr>
                </a:solidFill>
              </a:rPr>
              <a:t>las y los </a:t>
            </a:r>
            <a:r>
              <a:rPr lang="es-ES" b="0" i="0" u="none" baseline="0" dirty="0">
                <a:solidFill>
                  <a:schemeClr val="tx1">
                    <a:lumMod val="85000"/>
                    <a:lumOff val="15000"/>
                  </a:schemeClr>
                </a:solidFill>
              </a:rPr>
              <a:t>jóvenes </a:t>
            </a:r>
          </a:p>
          <a:p>
            <a:pPr marL="914400" lvl="1" indent="-285750" algn="l" defTabSz="180975" rtl="0">
              <a:spcAft>
                <a:spcPts val="1200"/>
              </a:spcAft>
              <a:buClr>
                <a:schemeClr val="accent6">
                  <a:lumMod val="75000"/>
                </a:schemeClr>
              </a:buClr>
              <a:buFont typeface="Wingdings 3" panose="05040102010807070707" pitchFamily="18" charset="2"/>
              <a:buChar char=""/>
            </a:pPr>
            <a:r>
              <a:rPr lang="es-ES" b="0" i="0" u="none" baseline="0" dirty="0">
                <a:solidFill>
                  <a:schemeClr val="tx1">
                    <a:lumMod val="85000"/>
                    <a:lumOff val="15000"/>
                  </a:schemeClr>
                </a:solidFill>
              </a:rPr>
              <a:t>	sobre la </a:t>
            </a:r>
            <a:r>
              <a:rPr lang="es-ES" b="0" i="0" u="none" baseline="0" dirty="0" smtClean="0">
                <a:solidFill>
                  <a:schemeClr val="tx1">
                    <a:lumMod val="85000"/>
                    <a:lumOff val="15000"/>
                  </a:schemeClr>
                </a:solidFill>
              </a:rPr>
              <a:t>retribución</a:t>
            </a:r>
            <a:endParaRPr lang="es-ES" b="0" i="0" u="none" baseline="0" dirty="0">
              <a:solidFill>
                <a:schemeClr val="tx1">
                  <a:lumMod val="85000"/>
                  <a:lumOff val="15000"/>
                </a:schemeClr>
              </a:solidFill>
            </a:endParaRPr>
          </a:p>
          <a:p>
            <a:pPr marL="457200" indent="-457200" algn="l" rtl="0">
              <a:buFont typeface="+mj-lt"/>
              <a:buAutoNum type="arabicPeriod" startAt="6"/>
              <a:tabLst>
                <a:tab pos="3859213" algn="l"/>
                <a:tab pos="4124325" algn="l"/>
                <a:tab pos="4479925" algn="l"/>
              </a:tabLst>
            </a:pPr>
            <a:r>
              <a:rPr lang="es-ES" sz="2200" b="0" i="0" u="none" baseline="0" dirty="0" smtClean="0">
                <a:solidFill>
                  <a:schemeClr val="tx1">
                    <a:lumMod val="85000"/>
                    <a:lumOff val="15000"/>
                  </a:schemeClr>
                </a:solidFill>
              </a:rPr>
              <a:t>Regulaciones a </a:t>
            </a:r>
            <a:r>
              <a:rPr lang="es-ES" sz="2200" b="0" i="0" u="none" baseline="0" dirty="0">
                <a:solidFill>
                  <a:schemeClr val="tx1">
                    <a:lumMod val="85000"/>
                    <a:lumOff val="15000"/>
                  </a:schemeClr>
                </a:solidFill>
              </a:rPr>
              <a:t>nivel de </a:t>
            </a:r>
            <a:r>
              <a:rPr lang="es-ES" sz="2200" b="0" i="0" u="none" baseline="0" dirty="0" smtClean="0">
                <a:solidFill>
                  <a:schemeClr val="tx1">
                    <a:lumMod val="85000"/>
                    <a:lumOff val="15000"/>
                  </a:schemeClr>
                </a:solidFill>
              </a:rPr>
              <a:t>los Estados Federados:   </a:t>
            </a:r>
            <a:r>
              <a:rPr lang="es-ES" sz="2200" b="0" i="0" u="none" baseline="0" dirty="0">
                <a:solidFill>
                  <a:schemeClr val="tx1">
                    <a:lumMod val="85000"/>
                    <a:lumOff val="15000"/>
                  </a:schemeClr>
                </a:solidFill>
              </a:rPr>
              <a:t>	</a:t>
            </a:r>
          </a:p>
          <a:p>
            <a:pPr marL="1073150" lvl="6" indent="-444500" algn="l" defTabSz="180975" rtl="0">
              <a:buClr>
                <a:schemeClr val="accent6">
                  <a:lumMod val="75000"/>
                </a:schemeClr>
              </a:buClr>
              <a:buFont typeface="Wingdings 3" panose="05040102010807070707" pitchFamily="18" charset="2"/>
              <a:buChar char=""/>
              <a:tabLst>
                <a:tab pos="3859213" algn="l"/>
                <a:tab pos="4124325" algn="l"/>
                <a:tab pos="4479925" algn="l"/>
              </a:tabLst>
            </a:pPr>
            <a:r>
              <a:rPr lang="es-ES" b="0" i="0" u="none" baseline="0" dirty="0">
                <a:solidFill>
                  <a:schemeClr val="tx1">
                    <a:lumMod val="85000"/>
                    <a:lumOff val="15000"/>
                  </a:schemeClr>
                </a:solidFill>
              </a:rPr>
              <a:t>para </a:t>
            </a:r>
            <a:r>
              <a:rPr lang="es-ES" b="0" i="0" u="none" baseline="0" dirty="0" smtClean="0">
                <a:solidFill>
                  <a:schemeClr val="tx1">
                    <a:lumMod val="85000"/>
                    <a:lumOff val="15000"/>
                  </a:schemeClr>
                </a:solidFill>
              </a:rPr>
              <a:t>las y los </a:t>
            </a:r>
            <a:r>
              <a:rPr lang="es-ES" b="0" i="0" u="none" baseline="0" dirty="0">
                <a:solidFill>
                  <a:schemeClr val="tx1">
                    <a:lumMod val="85000"/>
                    <a:lumOff val="15000"/>
                  </a:schemeClr>
                </a:solidFill>
              </a:rPr>
              <a:t>jóvenes</a:t>
            </a:r>
          </a:p>
          <a:p>
            <a:pPr marL="1073150" lvl="6" indent="-444500" algn="l" defTabSz="180975" rtl="0">
              <a:spcAft>
                <a:spcPts val="600"/>
              </a:spcAft>
              <a:buClr>
                <a:schemeClr val="accent6">
                  <a:lumMod val="75000"/>
                </a:schemeClr>
              </a:buClr>
              <a:buFont typeface="Wingdings 3" panose="05040102010807070707" pitchFamily="18" charset="2"/>
              <a:buChar char=""/>
              <a:tabLst>
                <a:tab pos="0" algn="l"/>
              </a:tabLst>
            </a:pPr>
            <a:r>
              <a:rPr lang="es-ES" b="0" i="0" u="none" baseline="0" dirty="0">
                <a:solidFill>
                  <a:schemeClr val="tx1">
                    <a:lumMod val="85000"/>
                    <a:lumOff val="15000"/>
                  </a:schemeClr>
                </a:solidFill>
              </a:rPr>
              <a:t>para escuelas</a:t>
            </a:r>
          </a:p>
          <a:p>
            <a:pPr algn="l" rtl="0">
              <a:tabLst>
                <a:tab pos="447675" algn="l"/>
                <a:tab pos="3227388" algn="l"/>
              </a:tabLst>
            </a:pPr>
            <a:r>
              <a:rPr lang="es-ES" sz="2200" b="0" i="0" u="none" baseline="0" dirty="0">
                <a:solidFill>
                  <a:schemeClr val="tx1">
                    <a:lumMod val="85000"/>
                    <a:lumOff val="15000"/>
                  </a:schemeClr>
                </a:solidFill>
              </a:rPr>
              <a:t>7.	Regulaciones de un vistazo</a:t>
            </a:r>
            <a:endParaRPr lang="es-ES" sz="2200" dirty="0">
              <a:solidFill>
                <a:schemeClr val="tx1">
                  <a:lumMod val="85000"/>
                  <a:lumOff val="15000"/>
                </a:schemeClr>
              </a:solidFill>
            </a:endParaRPr>
          </a:p>
        </p:txBody>
      </p:sp>
    </p:spTree>
    <p:extLst>
      <p:ext uri="{BB962C8B-B14F-4D97-AF65-F5344CB8AC3E}">
        <p14:creationId xmlns:p14="http://schemas.microsoft.com/office/powerpoint/2010/main" val="30625044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7692" y="864374"/>
            <a:ext cx="7992700" cy="436910"/>
          </a:xfrm>
        </p:spPr>
        <p:txBody>
          <a:bodyPr/>
          <a:lstStyle/>
          <a:p>
            <a:pPr algn="l" rtl="0"/>
            <a:r>
              <a:rPr lang="es-ES" sz="2250" b="1" i="0" u="none" baseline="0" dirty="0" smtClean="0">
                <a:solidFill>
                  <a:schemeClr val="accent6">
                    <a:lumMod val="75000"/>
                  </a:schemeClr>
                </a:solidFill>
                <a:latin typeface="+mn-lt"/>
              </a:rPr>
              <a:t>Ley </a:t>
            </a:r>
            <a:r>
              <a:rPr lang="es-ES" sz="2250" dirty="0" smtClean="0">
                <a:solidFill>
                  <a:schemeClr val="accent6">
                    <a:lumMod val="75000"/>
                  </a:schemeClr>
                </a:solidFill>
                <a:latin typeface="+mn-lt"/>
              </a:rPr>
              <a:t>Co</a:t>
            </a:r>
            <a:r>
              <a:rPr lang="es-ES" sz="2250" b="1" i="0" u="none" baseline="0" dirty="0" smtClean="0">
                <a:solidFill>
                  <a:schemeClr val="accent6">
                    <a:lumMod val="75000"/>
                  </a:schemeClr>
                </a:solidFill>
                <a:latin typeface="+mn-lt"/>
              </a:rPr>
              <a:t>nstitucional Alemana</a:t>
            </a:r>
            <a:r>
              <a:rPr lang="es-ES" sz="2250" b="1" i="0" u="none" baseline="0" dirty="0">
                <a:solidFill>
                  <a:schemeClr val="accent6">
                    <a:lumMod val="75000"/>
                  </a:schemeClr>
                </a:solidFill>
                <a:latin typeface="+mn-lt"/>
              </a:rPr>
              <a:t>, art. </a:t>
            </a:r>
            <a:r>
              <a:rPr lang="es-ES" sz="2250" b="1" i="0" u="none" baseline="0" dirty="0" smtClean="0">
                <a:solidFill>
                  <a:schemeClr val="accent6">
                    <a:lumMod val="75000"/>
                  </a:schemeClr>
                </a:solidFill>
                <a:latin typeface="+mn-lt"/>
              </a:rPr>
              <a:t>12</a:t>
            </a:r>
            <a:r>
              <a:rPr lang="es-ES" sz="2250" b="1" i="0" u="none" dirty="0" smtClean="0">
                <a:solidFill>
                  <a:schemeClr val="accent6">
                    <a:lumMod val="75000"/>
                  </a:schemeClr>
                </a:solidFill>
                <a:latin typeface="+mn-lt"/>
              </a:rPr>
              <a:t> </a:t>
            </a:r>
            <a:endParaRPr lang="es-ES" sz="1800" b="0" noProof="0" dirty="0">
              <a:solidFill>
                <a:schemeClr val="tx1">
                  <a:lumMod val="75000"/>
                  <a:lumOff val="25000"/>
                </a:schemeClr>
              </a:solidFill>
              <a:latin typeface="+mn-lt"/>
            </a:endParaRPr>
          </a:p>
        </p:txBody>
      </p:sp>
      <p:sp>
        <p:nvSpPr>
          <p:cNvPr id="6" name="Textfeld 5"/>
          <p:cNvSpPr txBox="1"/>
          <p:nvPr/>
        </p:nvSpPr>
        <p:spPr>
          <a:xfrm>
            <a:off x="107503" y="1515304"/>
            <a:ext cx="9001001" cy="1446550"/>
          </a:xfrm>
          <a:prstGeom prst="rect">
            <a:avLst/>
          </a:prstGeom>
          <a:noFill/>
        </p:spPr>
        <p:txBody>
          <a:bodyPr wrap="square" rtlCol="0">
            <a:spAutoFit/>
          </a:bodyPr>
          <a:lstStyle/>
          <a:p>
            <a:pPr algn="l" rtl="0"/>
            <a:r>
              <a:rPr lang="es-ES" sz="2200" b="0" i="0" u="none" baseline="0" dirty="0" smtClean="0">
                <a:solidFill>
                  <a:schemeClr val="tx1">
                    <a:lumMod val="75000"/>
                    <a:lumOff val="25000"/>
                  </a:schemeClr>
                </a:solidFill>
              </a:rPr>
              <a:t>«Todos </a:t>
            </a:r>
            <a:r>
              <a:rPr lang="es-ES" sz="2200" b="0" i="0" u="none" baseline="0" dirty="0">
                <a:solidFill>
                  <a:schemeClr val="tx1">
                    <a:lumMod val="75000"/>
                    <a:lumOff val="25000"/>
                  </a:schemeClr>
                </a:solidFill>
              </a:rPr>
              <a:t>los alemanes tienen derecho a elegir libremente su </a:t>
            </a:r>
            <a:r>
              <a:rPr lang="es-ES" sz="2200" b="0" i="0" u="none" baseline="0" dirty="0" smtClean="0">
                <a:solidFill>
                  <a:schemeClr val="tx1">
                    <a:lumMod val="75000"/>
                    <a:lumOff val="25000"/>
                  </a:schemeClr>
                </a:solidFill>
              </a:rPr>
              <a:t>profesión, su lugar </a:t>
            </a:r>
            <a:r>
              <a:rPr lang="es-ES" sz="2200" b="0" i="0" u="none" baseline="0" dirty="0">
                <a:solidFill>
                  <a:schemeClr val="tx1">
                    <a:lumMod val="75000"/>
                    <a:lumOff val="25000"/>
                  </a:schemeClr>
                </a:solidFill>
              </a:rPr>
              <a:t>de trabajo y </a:t>
            </a:r>
            <a:r>
              <a:rPr lang="es-ES" sz="2200" b="0" i="0" u="none" baseline="0" dirty="0" smtClean="0">
                <a:solidFill>
                  <a:schemeClr val="tx1">
                    <a:lumMod val="75000"/>
                    <a:lumOff val="25000"/>
                  </a:schemeClr>
                </a:solidFill>
              </a:rPr>
              <a:t>de formación profesional. </a:t>
            </a:r>
            <a:r>
              <a:rPr lang="es-ES" sz="2200" b="0" i="0" u="none" baseline="0" dirty="0">
                <a:solidFill>
                  <a:schemeClr val="tx1">
                    <a:lumMod val="75000"/>
                    <a:lumOff val="25000"/>
                  </a:schemeClr>
                </a:solidFill>
              </a:rPr>
              <a:t>El ejercicio </a:t>
            </a:r>
            <a:r>
              <a:rPr lang="es-ES" sz="2200" b="0" i="0" u="none" baseline="0" dirty="0" smtClean="0">
                <a:solidFill>
                  <a:schemeClr val="tx1">
                    <a:lumMod val="75000"/>
                    <a:lumOff val="25000"/>
                  </a:schemeClr>
                </a:solidFill>
              </a:rPr>
              <a:t>de la profesión </a:t>
            </a:r>
            <a:r>
              <a:rPr lang="es-ES" sz="2200" b="0" i="0" u="none" baseline="0" dirty="0">
                <a:solidFill>
                  <a:schemeClr val="tx1">
                    <a:lumMod val="75000"/>
                    <a:lumOff val="25000"/>
                  </a:schemeClr>
                </a:solidFill>
              </a:rPr>
              <a:t>puede </a:t>
            </a:r>
            <a:r>
              <a:rPr lang="es-ES" sz="2200" b="0" i="0" u="none" baseline="0" dirty="0" smtClean="0">
                <a:solidFill>
                  <a:schemeClr val="tx1">
                    <a:lumMod val="75000"/>
                    <a:lumOff val="25000"/>
                  </a:schemeClr>
                </a:solidFill>
              </a:rPr>
              <a:t>ser regulado </a:t>
            </a:r>
            <a:r>
              <a:rPr lang="es-ES" sz="2200" b="0" i="0" u="none" baseline="0" dirty="0">
                <a:solidFill>
                  <a:schemeClr val="tx1">
                    <a:lumMod val="75000"/>
                    <a:lumOff val="25000"/>
                  </a:schemeClr>
                </a:solidFill>
              </a:rPr>
              <a:t>por ley o en </a:t>
            </a:r>
            <a:r>
              <a:rPr lang="es-ES" sz="2200" b="0" i="0" u="none" baseline="0" dirty="0" smtClean="0">
                <a:solidFill>
                  <a:schemeClr val="tx1">
                    <a:lumMod val="75000"/>
                    <a:lumOff val="25000"/>
                  </a:schemeClr>
                </a:solidFill>
              </a:rPr>
              <a:t>virtud de </a:t>
            </a:r>
            <a:r>
              <a:rPr lang="es-ES" sz="2200" b="0" i="0" u="none" baseline="0" dirty="0">
                <a:solidFill>
                  <a:schemeClr val="tx1">
                    <a:lumMod val="75000"/>
                    <a:lumOff val="25000"/>
                  </a:schemeClr>
                </a:solidFill>
              </a:rPr>
              <a:t>una ley.»</a:t>
            </a:r>
          </a:p>
          <a:p>
            <a:pPr algn="l" rtl="0"/>
            <a:r>
              <a:rPr lang="es-ES" sz="2200" b="0" i="0" u="none" baseline="0" dirty="0">
                <a:solidFill>
                  <a:schemeClr val="tx1">
                    <a:lumMod val="75000"/>
                    <a:lumOff val="25000"/>
                  </a:schemeClr>
                </a:solidFill>
              </a:rPr>
              <a:t>        </a:t>
            </a:r>
            <a:r>
              <a:rPr lang="es-ES" sz="2200" b="1" i="0" u="none" baseline="0" dirty="0">
                <a:solidFill>
                  <a:schemeClr val="tx1">
                    <a:lumMod val="75000"/>
                    <a:lumOff val="25000"/>
                  </a:schemeClr>
                </a:solidFill>
              </a:rPr>
              <a:t>Libertad profesional  </a:t>
            </a:r>
            <a:endParaRPr lang="es-ES" sz="2200" b="1" dirty="0">
              <a:solidFill>
                <a:schemeClr val="tx1">
                  <a:lumMod val="75000"/>
                  <a:lumOff val="25000"/>
                </a:schemeClr>
              </a:solidFill>
            </a:endParaRPr>
          </a:p>
        </p:txBody>
      </p:sp>
      <p:sp>
        <p:nvSpPr>
          <p:cNvPr id="3" name="Pfeil nach rechts 2"/>
          <p:cNvSpPr/>
          <p:nvPr/>
        </p:nvSpPr>
        <p:spPr>
          <a:xfrm>
            <a:off x="236656" y="2673486"/>
            <a:ext cx="374904" cy="150875"/>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a:solidFill>
                <a:srgbClr val="FF0000"/>
              </a:solidFill>
            </a:endParaRPr>
          </a:p>
        </p:txBody>
      </p:sp>
      <p:sp>
        <p:nvSpPr>
          <p:cNvPr id="5" name="Textfeld 4"/>
          <p:cNvSpPr txBox="1"/>
          <p:nvPr/>
        </p:nvSpPr>
        <p:spPr>
          <a:xfrm>
            <a:off x="1588" y="61768"/>
            <a:ext cx="5598208" cy="377026"/>
          </a:xfrm>
          <a:prstGeom prst="rect">
            <a:avLst/>
          </a:prstGeom>
          <a:noFill/>
        </p:spPr>
        <p:txBody>
          <a:bodyPr wrap="square" rtlCol="0">
            <a:spAutoFit/>
          </a:bodyPr>
          <a:lstStyle/>
          <a:p>
            <a:pPr algn="l" rtl="0"/>
            <a:r>
              <a:rPr lang="es-ES" sz="1850" b="1" i="0" u="none" baseline="0" dirty="0">
                <a:solidFill>
                  <a:schemeClr val="bg1"/>
                </a:solidFill>
              </a:rPr>
              <a:t>1. La Constitución como base</a:t>
            </a:r>
            <a:endParaRPr lang="es-ES" sz="1850" b="1" dirty="0">
              <a:solidFill>
                <a:schemeClr val="bg1"/>
              </a:solidFill>
            </a:endParaRPr>
          </a:p>
        </p:txBody>
      </p:sp>
      <p:pic>
        <p:nvPicPr>
          <p:cNvPr id="7" name="Picture 2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7802037" y="5767166"/>
            <a:ext cx="296274" cy="776182"/>
          </a:xfrm>
          <a:prstGeom prst="rect">
            <a:avLst/>
          </a:prstGeom>
          <a:ln>
            <a:noFill/>
          </a:ln>
        </p:spPr>
      </p:pic>
      <p:pic>
        <p:nvPicPr>
          <p:cNvPr id="9"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1313160" y="5354648"/>
            <a:ext cx="468820" cy="1186372"/>
          </a:xfrm>
          <a:prstGeom prst="rect">
            <a:avLst/>
          </a:prstGeom>
        </p:spPr>
      </p:pic>
      <p:pic>
        <p:nvPicPr>
          <p:cNvPr id="10" name="Picture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92907" y="4938876"/>
            <a:ext cx="515469" cy="1186372"/>
          </a:xfrm>
          <a:prstGeom prst="rect">
            <a:avLst/>
          </a:prstGeom>
        </p:spPr>
      </p:pic>
      <p:sp>
        <p:nvSpPr>
          <p:cNvPr id="11" name="Cloud 20"/>
          <p:cNvSpPr/>
          <p:nvPr/>
        </p:nvSpPr>
        <p:spPr>
          <a:xfrm>
            <a:off x="210166" y="4085504"/>
            <a:ext cx="1337404" cy="705036"/>
          </a:xfrm>
          <a:prstGeom prst="clou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a:p>
        </p:txBody>
      </p:sp>
      <p:sp>
        <p:nvSpPr>
          <p:cNvPr id="4" name="Textfeld 3"/>
          <p:cNvSpPr txBox="1"/>
          <p:nvPr/>
        </p:nvSpPr>
        <p:spPr>
          <a:xfrm>
            <a:off x="350418" y="4225958"/>
            <a:ext cx="1110834" cy="477054"/>
          </a:xfrm>
          <a:prstGeom prst="rect">
            <a:avLst/>
          </a:prstGeom>
          <a:noFill/>
        </p:spPr>
        <p:txBody>
          <a:bodyPr wrap="square" rtlCol="0">
            <a:spAutoFit/>
          </a:bodyPr>
          <a:lstStyle/>
          <a:p>
            <a:pPr algn="ctr" rtl="0">
              <a:lnSpc>
                <a:spcPts val="1500"/>
              </a:lnSpc>
            </a:pPr>
            <a:r>
              <a:rPr lang="es-ES" sz="1450" b="0" i="0" u="none" baseline="0" dirty="0">
                <a:solidFill>
                  <a:schemeClr val="tx1">
                    <a:lumMod val="75000"/>
                    <a:lumOff val="25000"/>
                  </a:schemeClr>
                </a:solidFill>
              </a:rPr>
              <a:t>¿Empleada de banca?</a:t>
            </a:r>
            <a:endParaRPr lang="es-ES" sz="1450" dirty="0">
              <a:solidFill>
                <a:schemeClr val="tx1">
                  <a:lumMod val="75000"/>
                  <a:lumOff val="25000"/>
                </a:schemeClr>
              </a:solidFill>
            </a:endParaRPr>
          </a:p>
        </p:txBody>
      </p:sp>
      <p:sp>
        <p:nvSpPr>
          <p:cNvPr id="12" name="Cloud 20"/>
          <p:cNvSpPr/>
          <p:nvPr/>
        </p:nvSpPr>
        <p:spPr>
          <a:xfrm>
            <a:off x="1837984" y="4000672"/>
            <a:ext cx="1779624" cy="879920"/>
          </a:xfrm>
          <a:prstGeom prst="clou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a:p>
        </p:txBody>
      </p:sp>
      <p:sp>
        <p:nvSpPr>
          <p:cNvPr id="13" name="Oval 6"/>
          <p:cNvSpPr/>
          <p:nvPr/>
        </p:nvSpPr>
        <p:spPr>
          <a:xfrm>
            <a:off x="1101469" y="5295568"/>
            <a:ext cx="106671" cy="5908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a:p>
        </p:txBody>
      </p:sp>
      <p:sp>
        <p:nvSpPr>
          <p:cNvPr id="14" name="Oval 54"/>
          <p:cNvSpPr/>
          <p:nvPr/>
        </p:nvSpPr>
        <p:spPr>
          <a:xfrm>
            <a:off x="805939" y="4985692"/>
            <a:ext cx="242303" cy="9358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a:p>
        </p:txBody>
      </p:sp>
      <p:sp>
        <p:nvSpPr>
          <p:cNvPr id="16" name="Oval 54"/>
          <p:cNvSpPr/>
          <p:nvPr/>
        </p:nvSpPr>
        <p:spPr>
          <a:xfrm>
            <a:off x="1801408" y="5087417"/>
            <a:ext cx="242303" cy="9358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a:p>
        </p:txBody>
      </p:sp>
      <p:sp>
        <p:nvSpPr>
          <p:cNvPr id="17" name="Textfeld 16"/>
          <p:cNvSpPr txBox="1"/>
          <p:nvPr/>
        </p:nvSpPr>
        <p:spPr>
          <a:xfrm>
            <a:off x="1856272" y="4174606"/>
            <a:ext cx="1690471" cy="477054"/>
          </a:xfrm>
          <a:prstGeom prst="rect">
            <a:avLst/>
          </a:prstGeom>
          <a:noFill/>
        </p:spPr>
        <p:txBody>
          <a:bodyPr wrap="square" rtlCol="0">
            <a:spAutoFit/>
          </a:bodyPr>
          <a:lstStyle/>
          <a:p>
            <a:pPr algn="ctr" rtl="0">
              <a:lnSpc>
                <a:spcPts val="1500"/>
              </a:lnSpc>
            </a:pPr>
            <a:r>
              <a:rPr lang="es-ES" sz="1450" b="0" i="0" u="none" baseline="0" dirty="0" smtClean="0">
                <a:solidFill>
                  <a:schemeClr val="accent6">
                    <a:lumMod val="75000"/>
                  </a:schemeClr>
                </a:solidFill>
              </a:rPr>
              <a:t>¡¡Técnica de informática!!</a:t>
            </a:r>
            <a:endParaRPr lang="es-ES" sz="1450" dirty="0">
              <a:solidFill>
                <a:schemeClr val="accent6">
                  <a:lumMod val="75000"/>
                </a:schemeClr>
              </a:solidFill>
            </a:endParaRPr>
          </a:p>
        </p:txBody>
      </p:sp>
      <p:sp>
        <p:nvSpPr>
          <p:cNvPr id="18" name="Cloud 20"/>
          <p:cNvSpPr/>
          <p:nvPr/>
        </p:nvSpPr>
        <p:spPr>
          <a:xfrm>
            <a:off x="3920973" y="3702831"/>
            <a:ext cx="1344508" cy="912044"/>
          </a:xfrm>
          <a:prstGeom prst="clou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a:p>
        </p:txBody>
      </p:sp>
      <p:sp>
        <p:nvSpPr>
          <p:cNvPr id="19" name="Textfeld 18"/>
          <p:cNvSpPr txBox="1"/>
          <p:nvPr/>
        </p:nvSpPr>
        <p:spPr>
          <a:xfrm>
            <a:off x="3982584" y="3849311"/>
            <a:ext cx="1185595" cy="477054"/>
          </a:xfrm>
          <a:prstGeom prst="rect">
            <a:avLst/>
          </a:prstGeom>
          <a:noFill/>
        </p:spPr>
        <p:txBody>
          <a:bodyPr wrap="square" rtlCol="0">
            <a:spAutoFit/>
          </a:bodyPr>
          <a:lstStyle/>
          <a:p>
            <a:pPr algn="ctr" rtl="0">
              <a:lnSpc>
                <a:spcPts val="1500"/>
              </a:lnSpc>
            </a:pPr>
            <a:r>
              <a:rPr lang="es-ES" sz="1450" b="0" i="0" u="none" baseline="0" dirty="0">
                <a:solidFill>
                  <a:schemeClr val="tx1">
                    <a:lumMod val="75000"/>
                    <a:lumOff val="25000"/>
                  </a:schemeClr>
                </a:solidFill>
              </a:rPr>
              <a:t>¿Mecánico de bicis?</a:t>
            </a:r>
            <a:endParaRPr lang="es-ES" sz="1450" dirty="0">
              <a:solidFill>
                <a:schemeClr val="tx1">
                  <a:lumMod val="75000"/>
                  <a:lumOff val="25000"/>
                </a:schemeClr>
              </a:solidFill>
            </a:endParaRPr>
          </a:p>
        </p:txBody>
      </p:sp>
      <p:sp>
        <p:nvSpPr>
          <p:cNvPr id="20" name="Cloud 20"/>
          <p:cNvSpPr/>
          <p:nvPr/>
        </p:nvSpPr>
        <p:spPr>
          <a:xfrm>
            <a:off x="5136122" y="2879544"/>
            <a:ext cx="1344508" cy="912044"/>
          </a:xfrm>
          <a:prstGeom prst="clou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a:p>
        </p:txBody>
      </p:sp>
      <p:sp>
        <p:nvSpPr>
          <p:cNvPr id="21" name="Textfeld 20"/>
          <p:cNvSpPr txBox="1"/>
          <p:nvPr/>
        </p:nvSpPr>
        <p:spPr>
          <a:xfrm>
            <a:off x="5215578" y="3131096"/>
            <a:ext cx="1185595" cy="489878"/>
          </a:xfrm>
          <a:prstGeom prst="rect">
            <a:avLst/>
          </a:prstGeom>
          <a:noFill/>
        </p:spPr>
        <p:txBody>
          <a:bodyPr wrap="square" rtlCol="0">
            <a:spAutoFit/>
          </a:bodyPr>
          <a:lstStyle/>
          <a:p>
            <a:pPr algn="ctr" rtl="0">
              <a:lnSpc>
                <a:spcPts val="1500"/>
              </a:lnSpc>
            </a:pPr>
            <a:r>
              <a:rPr lang="es-ES" sz="1450" b="0" i="0" u="none" baseline="0" dirty="0">
                <a:solidFill>
                  <a:schemeClr val="tx1">
                    <a:lumMod val="75000"/>
                    <a:lumOff val="25000"/>
                  </a:schemeClr>
                </a:solidFill>
              </a:rPr>
              <a:t>¿¿¿Vendedor???</a:t>
            </a:r>
            <a:endParaRPr lang="es-ES" sz="1450" dirty="0">
              <a:solidFill>
                <a:schemeClr val="tx1">
                  <a:lumMod val="75000"/>
                  <a:lumOff val="25000"/>
                </a:schemeClr>
              </a:solidFill>
            </a:endParaRPr>
          </a:p>
        </p:txBody>
      </p:sp>
      <p:sp>
        <p:nvSpPr>
          <p:cNvPr id="22" name="Cloud 20"/>
          <p:cNvSpPr/>
          <p:nvPr/>
        </p:nvSpPr>
        <p:spPr>
          <a:xfrm>
            <a:off x="6135600" y="3750470"/>
            <a:ext cx="1944816" cy="879920"/>
          </a:xfrm>
          <a:prstGeom prst="clou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a:p>
        </p:txBody>
      </p:sp>
      <p:sp>
        <p:nvSpPr>
          <p:cNvPr id="23" name="Textfeld 22"/>
          <p:cNvSpPr txBox="1"/>
          <p:nvPr/>
        </p:nvSpPr>
        <p:spPr>
          <a:xfrm>
            <a:off x="6207608" y="3920477"/>
            <a:ext cx="1679250" cy="478080"/>
          </a:xfrm>
          <a:prstGeom prst="rect">
            <a:avLst/>
          </a:prstGeom>
          <a:noFill/>
        </p:spPr>
        <p:txBody>
          <a:bodyPr wrap="square" rtlCol="0">
            <a:spAutoFit/>
          </a:bodyPr>
          <a:lstStyle/>
          <a:p>
            <a:pPr algn="ctr" rtl="0">
              <a:lnSpc>
                <a:spcPts val="1500"/>
              </a:lnSpc>
            </a:pPr>
            <a:r>
              <a:rPr lang="es-ES" sz="1450" b="0" i="0" u="none" baseline="0" dirty="0" smtClean="0">
                <a:solidFill>
                  <a:schemeClr val="accent6">
                    <a:lumMod val="75000"/>
                  </a:schemeClr>
                </a:solidFill>
              </a:rPr>
              <a:t>¡¡</a:t>
            </a:r>
            <a:r>
              <a:rPr lang="es-ES" sz="1450" dirty="0" smtClean="0">
                <a:solidFill>
                  <a:schemeClr val="accent6">
                    <a:lumMod val="75000"/>
                  </a:schemeClr>
                </a:solidFill>
              </a:rPr>
              <a:t>Mecánico</a:t>
            </a:r>
            <a:r>
              <a:rPr lang="es-ES" sz="1450" b="0" i="0" u="none" baseline="0" dirty="0" smtClean="0">
                <a:solidFill>
                  <a:schemeClr val="accent6">
                    <a:lumMod val="75000"/>
                  </a:schemeClr>
                </a:solidFill>
              </a:rPr>
              <a:t> automotriz!! </a:t>
            </a:r>
            <a:endParaRPr lang="es-ES" sz="1450" dirty="0">
              <a:solidFill>
                <a:schemeClr val="accent6">
                  <a:lumMod val="75000"/>
                </a:schemeClr>
              </a:solidFill>
            </a:endParaRPr>
          </a:p>
        </p:txBody>
      </p:sp>
      <p:sp>
        <p:nvSpPr>
          <p:cNvPr id="24" name="Cloud 20"/>
          <p:cNvSpPr/>
          <p:nvPr/>
        </p:nvSpPr>
        <p:spPr>
          <a:xfrm>
            <a:off x="6924242" y="5141512"/>
            <a:ext cx="795692" cy="352518"/>
          </a:xfrm>
          <a:prstGeom prst="clou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a:p>
        </p:txBody>
      </p:sp>
      <p:sp>
        <p:nvSpPr>
          <p:cNvPr id="26" name="Textfeld 25"/>
          <p:cNvSpPr txBox="1"/>
          <p:nvPr/>
        </p:nvSpPr>
        <p:spPr>
          <a:xfrm>
            <a:off x="7020272" y="5166116"/>
            <a:ext cx="699662" cy="307777"/>
          </a:xfrm>
          <a:prstGeom prst="rect">
            <a:avLst/>
          </a:prstGeom>
          <a:noFill/>
        </p:spPr>
        <p:txBody>
          <a:bodyPr wrap="square" rtlCol="0">
            <a:spAutoFit/>
          </a:bodyPr>
          <a:lstStyle/>
          <a:p>
            <a:pPr algn="ctr" rtl="0"/>
            <a:r>
              <a:rPr lang="es-ES" sz="1400" b="0" i="0" u="none" baseline="0" dirty="0"/>
              <a:t>¿……?</a:t>
            </a:r>
            <a:endParaRPr lang="es-ES" sz="1400" dirty="0"/>
          </a:p>
        </p:txBody>
      </p:sp>
      <p:sp>
        <p:nvSpPr>
          <p:cNvPr id="27" name="Cloud 20"/>
          <p:cNvSpPr/>
          <p:nvPr/>
        </p:nvSpPr>
        <p:spPr>
          <a:xfrm>
            <a:off x="7975790" y="5073396"/>
            <a:ext cx="962787" cy="352518"/>
          </a:xfrm>
          <a:prstGeom prst="clou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a:p>
        </p:txBody>
      </p:sp>
      <p:sp>
        <p:nvSpPr>
          <p:cNvPr id="28" name="Textfeld 27"/>
          <p:cNvSpPr txBox="1"/>
          <p:nvPr/>
        </p:nvSpPr>
        <p:spPr>
          <a:xfrm>
            <a:off x="8093687" y="5073396"/>
            <a:ext cx="712007" cy="307777"/>
          </a:xfrm>
          <a:prstGeom prst="rect">
            <a:avLst/>
          </a:prstGeom>
          <a:noFill/>
        </p:spPr>
        <p:txBody>
          <a:bodyPr wrap="square" rtlCol="0">
            <a:spAutoFit/>
          </a:bodyPr>
          <a:lstStyle/>
          <a:p>
            <a:pPr algn="ctr" rtl="0"/>
            <a:r>
              <a:rPr lang="es-ES" sz="1400" b="0" i="0" u="none" baseline="0" dirty="0">
                <a:solidFill>
                  <a:schemeClr val="accent6">
                    <a:lumMod val="75000"/>
                  </a:schemeClr>
                </a:solidFill>
              </a:rPr>
              <a:t>¡¡……!!</a:t>
            </a:r>
            <a:endParaRPr lang="es-ES" sz="1400" dirty="0">
              <a:solidFill>
                <a:schemeClr val="accent6">
                  <a:lumMod val="75000"/>
                </a:schemeClr>
              </a:solidFill>
            </a:endParaRPr>
          </a:p>
        </p:txBody>
      </p:sp>
      <p:sp>
        <p:nvSpPr>
          <p:cNvPr id="30" name="Oval 54"/>
          <p:cNvSpPr/>
          <p:nvPr/>
        </p:nvSpPr>
        <p:spPr>
          <a:xfrm>
            <a:off x="5574760" y="3950568"/>
            <a:ext cx="242303" cy="9358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a:p>
        </p:txBody>
      </p:sp>
      <p:sp>
        <p:nvSpPr>
          <p:cNvPr id="31" name="Oval 54"/>
          <p:cNvSpPr/>
          <p:nvPr/>
        </p:nvSpPr>
        <p:spPr>
          <a:xfrm>
            <a:off x="5947390" y="4752576"/>
            <a:ext cx="242303" cy="9358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a:p>
        </p:txBody>
      </p:sp>
      <p:sp>
        <p:nvSpPr>
          <p:cNvPr id="32" name="Oval 54"/>
          <p:cNvSpPr/>
          <p:nvPr/>
        </p:nvSpPr>
        <p:spPr>
          <a:xfrm>
            <a:off x="7519066" y="5551339"/>
            <a:ext cx="95422" cy="46791"/>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a:p>
        </p:txBody>
      </p:sp>
      <p:sp>
        <p:nvSpPr>
          <p:cNvPr id="33" name="Oval 54"/>
          <p:cNvSpPr/>
          <p:nvPr/>
        </p:nvSpPr>
        <p:spPr>
          <a:xfrm>
            <a:off x="7671466" y="5703739"/>
            <a:ext cx="95422" cy="46791"/>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a:p>
        </p:txBody>
      </p:sp>
      <p:sp>
        <p:nvSpPr>
          <p:cNvPr id="34" name="Oval 54"/>
          <p:cNvSpPr/>
          <p:nvPr/>
        </p:nvSpPr>
        <p:spPr>
          <a:xfrm>
            <a:off x="8180482" y="5508667"/>
            <a:ext cx="95422" cy="46791"/>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a:p>
        </p:txBody>
      </p:sp>
      <p:sp>
        <p:nvSpPr>
          <p:cNvPr id="35" name="Oval 54"/>
          <p:cNvSpPr/>
          <p:nvPr/>
        </p:nvSpPr>
        <p:spPr>
          <a:xfrm>
            <a:off x="8089042" y="5664115"/>
            <a:ext cx="95422" cy="46791"/>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a:p>
        </p:txBody>
      </p:sp>
      <p:sp>
        <p:nvSpPr>
          <p:cNvPr id="36" name="Oval 6"/>
          <p:cNvSpPr/>
          <p:nvPr/>
        </p:nvSpPr>
        <p:spPr>
          <a:xfrm>
            <a:off x="5162242" y="4693496"/>
            <a:ext cx="106671" cy="5908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a:p>
        </p:txBody>
      </p:sp>
      <p:sp>
        <p:nvSpPr>
          <p:cNvPr id="37" name="Oval 6"/>
          <p:cNvSpPr/>
          <p:nvPr/>
        </p:nvSpPr>
        <p:spPr>
          <a:xfrm>
            <a:off x="5571728" y="4385269"/>
            <a:ext cx="106671" cy="5908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a:p>
        </p:txBody>
      </p:sp>
    </p:spTree>
    <p:extLst>
      <p:ext uri="{BB962C8B-B14F-4D97-AF65-F5344CB8AC3E}">
        <p14:creationId xmlns:p14="http://schemas.microsoft.com/office/powerpoint/2010/main" val="25585458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extfeld 37"/>
          <p:cNvSpPr txBox="1"/>
          <p:nvPr/>
        </p:nvSpPr>
        <p:spPr>
          <a:xfrm>
            <a:off x="-7937" y="61768"/>
            <a:ext cx="5598208" cy="377026"/>
          </a:xfrm>
          <a:prstGeom prst="rect">
            <a:avLst/>
          </a:prstGeom>
          <a:noFill/>
        </p:spPr>
        <p:txBody>
          <a:bodyPr wrap="square" rtlCol="0">
            <a:spAutoFit/>
          </a:bodyPr>
          <a:lstStyle/>
          <a:p>
            <a:pPr algn="l" rtl="0"/>
            <a:r>
              <a:rPr lang="es-ES" sz="1850" b="1" i="0" u="none" baseline="0" dirty="0">
                <a:solidFill>
                  <a:schemeClr val="bg1"/>
                </a:solidFill>
              </a:rPr>
              <a:t>2. El sistema dual</a:t>
            </a:r>
            <a:endParaRPr lang="es-ES" sz="1850" b="1" dirty="0">
              <a:solidFill>
                <a:schemeClr val="tx1">
                  <a:lumMod val="75000"/>
                  <a:lumOff val="25000"/>
                </a:schemeClr>
              </a:solidFill>
            </a:endParaRPr>
          </a:p>
        </p:txBody>
      </p:sp>
      <p:pic>
        <p:nvPicPr>
          <p:cNvPr id="40" name="Picture 17" descr="96px-Coat_of_Arms_of_Germany">
            <a:hlinkClick r:id="rId3" tooltip="Coat of Arms of Germany.svg"/>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63686" y="4310748"/>
            <a:ext cx="529674" cy="661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 name="Rechteck 17"/>
          <p:cNvSpPr>
            <a:spLocks noChangeArrowheads="1"/>
          </p:cNvSpPr>
          <p:nvPr/>
        </p:nvSpPr>
        <p:spPr bwMode="auto">
          <a:xfrm>
            <a:off x="395536" y="5079472"/>
            <a:ext cx="5024534" cy="1831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400" b="1">
                <a:solidFill>
                  <a:schemeClr val="tx1"/>
                </a:solidFill>
                <a:latin typeface="Arial" charset="0"/>
              </a:defRPr>
            </a:lvl1pPr>
            <a:lvl2pPr marL="742950" indent="-285750">
              <a:defRPr sz="1400" b="1">
                <a:solidFill>
                  <a:schemeClr val="tx1"/>
                </a:solidFill>
                <a:latin typeface="Arial" charset="0"/>
              </a:defRPr>
            </a:lvl2pPr>
            <a:lvl3pPr marL="1143000" indent="-228600">
              <a:defRPr sz="1400" b="1">
                <a:solidFill>
                  <a:schemeClr val="tx1"/>
                </a:solidFill>
                <a:latin typeface="Arial" charset="0"/>
              </a:defRPr>
            </a:lvl3pPr>
            <a:lvl4pPr marL="1600200" indent="-228600">
              <a:defRPr sz="1400" b="1">
                <a:solidFill>
                  <a:schemeClr val="tx1"/>
                </a:solidFill>
                <a:latin typeface="Arial" charset="0"/>
              </a:defRPr>
            </a:lvl4pPr>
            <a:lvl5pPr marL="2057400" indent="-228600">
              <a:defRPr sz="1400" b="1">
                <a:solidFill>
                  <a:schemeClr val="tx1"/>
                </a:solidFill>
                <a:latin typeface="Arial" charset="0"/>
              </a:defRPr>
            </a:lvl5pPr>
            <a:lvl6pPr marL="2514600" indent="-228600" eaLnBrk="0" fontAlgn="base" hangingPunct="0">
              <a:spcBef>
                <a:spcPct val="50000"/>
              </a:spcBef>
              <a:spcAft>
                <a:spcPct val="0"/>
              </a:spcAft>
              <a:defRPr sz="1400" b="1">
                <a:solidFill>
                  <a:schemeClr val="tx1"/>
                </a:solidFill>
                <a:latin typeface="Arial" charset="0"/>
              </a:defRPr>
            </a:lvl6pPr>
            <a:lvl7pPr marL="2971800" indent="-228600" eaLnBrk="0" fontAlgn="base" hangingPunct="0">
              <a:spcBef>
                <a:spcPct val="50000"/>
              </a:spcBef>
              <a:spcAft>
                <a:spcPct val="0"/>
              </a:spcAft>
              <a:defRPr sz="1400" b="1">
                <a:solidFill>
                  <a:schemeClr val="tx1"/>
                </a:solidFill>
                <a:latin typeface="Arial" charset="0"/>
              </a:defRPr>
            </a:lvl7pPr>
            <a:lvl8pPr marL="3429000" indent="-228600" eaLnBrk="0" fontAlgn="base" hangingPunct="0">
              <a:spcBef>
                <a:spcPct val="50000"/>
              </a:spcBef>
              <a:spcAft>
                <a:spcPct val="0"/>
              </a:spcAft>
              <a:defRPr sz="1400" b="1">
                <a:solidFill>
                  <a:schemeClr val="tx1"/>
                </a:solidFill>
                <a:latin typeface="Arial" charset="0"/>
              </a:defRPr>
            </a:lvl8pPr>
            <a:lvl9pPr marL="3886200" indent="-228600" eaLnBrk="0" fontAlgn="base" hangingPunct="0">
              <a:spcBef>
                <a:spcPct val="50000"/>
              </a:spcBef>
              <a:spcAft>
                <a:spcPct val="0"/>
              </a:spcAft>
              <a:defRPr sz="1400" b="1">
                <a:solidFill>
                  <a:schemeClr val="tx1"/>
                </a:solidFill>
                <a:latin typeface="Arial" charset="0"/>
              </a:defRPr>
            </a:lvl9pPr>
          </a:lstStyle>
          <a:p>
            <a:pPr marL="342900" indent="-342900" algn="l" rtl="0" eaLnBrk="0" fontAlgn="base" hangingPunct="0">
              <a:spcAft>
                <a:spcPct val="0"/>
              </a:spcAft>
              <a:buFont typeface="+mj-lt"/>
              <a:buAutoNum type="arabicPeriod"/>
            </a:pPr>
            <a:r>
              <a:rPr lang="es-ES" sz="1800" b="0" i="0" u="none" baseline="0" dirty="0" smtClean="0">
                <a:solidFill>
                  <a:schemeClr val="tx1">
                    <a:lumMod val="75000"/>
                    <a:lumOff val="25000"/>
                  </a:schemeClr>
                </a:solidFill>
                <a:latin typeface="Calibri" panose="020F0502020204030204" pitchFamily="34" charset="0"/>
                <a:cs typeface="Calibri" panose="020F0502020204030204" pitchFamily="34" charset="0"/>
              </a:rPr>
              <a:t>Ley </a:t>
            </a:r>
            <a:r>
              <a:rPr lang="es-ES" sz="1800" b="0" i="0" u="none" baseline="0" dirty="0">
                <a:solidFill>
                  <a:schemeClr val="tx1">
                    <a:lumMod val="75000"/>
                    <a:lumOff val="25000"/>
                  </a:schemeClr>
                </a:solidFill>
                <a:latin typeface="Calibri" panose="020F0502020204030204" pitchFamily="34" charset="0"/>
                <a:cs typeface="Calibri" panose="020F0502020204030204" pitchFamily="34" charset="0"/>
              </a:rPr>
              <a:t>de formación profesional (</a:t>
            </a:r>
            <a:r>
              <a:rPr lang="es-ES" sz="1800" b="0" i="1" u="none" baseline="0" dirty="0">
                <a:solidFill>
                  <a:schemeClr val="tx1">
                    <a:lumMod val="75000"/>
                    <a:lumOff val="25000"/>
                  </a:schemeClr>
                </a:solidFill>
                <a:latin typeface="Calibri" panose="020F0502020204030204" pitchFamily="34" charset="0"/>
                <a:cs typeface="Calibri" panose="020F0502020204030204" pitchFamily="34" charset="0"/>
              </a:rPr>
              <a:t>BBiG</a:t>
            </a:r>
            <a:r>
              <a:rPr lang="es-ES" sz="1800" b="0" i="0" u="none" baseline="0" dirty="0">
                <a:solidFill>
                  <a:schemeClr val="tx1">
                    <a:lumMod val="75000"/>
                    <a:lumOff val="25000"/>
                  </a:schemeClr>
                </a:solidFill>
                <a:latin typeface="Calibri" panose="020F0502020204030204" pitchFamily="34" charset="0"/>
                <a:cs typeface="Calibri" panose="020F0502020204030204" pitchFamily="34" charset="0"/>
              </a:rPr>
              <a:t>) </a:t>
            </a:r>
          </a:p>
          <a:p>
            <a:pPr algn="l" rtl="0" eaLnBrk="0" fontAlgn="base" hangingPunct="0">
              <a:spcAft>
                <a:spcPct val="0"/>
              </a:spcAft>
            </a:pPr>
            <a:r>
              <a:rPr lang="es-ES" sz="1800" b="0" i="0" u="none" baseline="0" dirty="0">
                <a:solidFill>
                  <a:schemeClr val="tx1">
                    <a:lumMod val="75000"/>
                    <a:lumOff val="25000"/>
                  </a:schemeClr>
                </a:solidFill>
                <a:latin typeface="Calibri" panose="020F0502020204030204" pitchFamily="34" charset="0"/>
                <a:cs typeface="Calibri" panose="020F0502020204030204" pitchFamily="34" charset="0"/>
              </a:rPr>
              <a:t>     </a:t>
            </a:r>
            <a:r>
              <a:rPr lang="es-ES" sz="1800" b="0" i="0" u="none" baseline="0" dirty="0" smtClean="0">
                <a:solidFill>
                  <a:schemeClr val="tx1">
                    <a:lumMod val="75000"/>
                    <a:lumOff val="25000"/>
                  </a:schemeClr>
                </a:solidFill>
                <a:latin typeface="Calibri" panose="020F0502020204030204" pitchFamily="34" charset="0"/>
                <a:cs typeface="Calibri" panose="020F0502020204030204" pitchFamily="34" charset="0"/>
              </a:rPr>
              <a:t>  y </a:t>
            </a:r>
            <a:r>
              <a:rPr lang="es-ES" sz="1800" b="0" i="0" u="none" baseline="0" dirty="0">
                <a:solidFill>
                  <a:schemeClr val="tx1">
                    <a:lumMod val="75000"/>
                    <a:lumOff val="25000"/>
                  </a:schemeClr>
                </a:solidFill>
                <a:latin typeface="Calibri" panose="020F0502020204030204" pitchFamily="34" charset="0"/>
                <a:cs typeface="Calibri" panose="020F0502020204030204" pitchFamily="34" charset="0"/>
              </a:rPr>
              <a:t>Regulación </a:t>
            </a:r>
            <a:r>
              <a:rPr lang="es-ES" sz="1800" b="0" i="0" u="none" baseline="0" dirty="0" smtClean="0">
                <a:solidFill>
                  <a:schemeClr val="tx1">
                    <a:lumMod val="75000"/>
                    <a:lumOff val="25000"/>
                  </a:schemeClr>
                </a:solidFill>
                <a:latin typeface="Calibri" panose="020F0502020204030204" pitchFamily="34" charset="0"/>
                <a:cs typeface="Calibri" panose="020F0502020204030204" pitchFamily="34" charset="0"/>
              </a:rPr>
              <a:t>de los artes y  oficios </a:t>
            </a:r>
            <a:r>
              <a:rPr lang="es-ES" sz="1800" b="0" i="0" u="none" baseline="0" dirty="0">
                <a:solidFill>
                  <a:schemeClr val="tx1">
                    <a:lumMod val="75000"/>
                    <a:lumOff val="25000"/>
                  </a:schemeClr>
                </a:solidFill>
                <a:latin typeface="Calibri" panose="020F0502020204030204" pitchFamily="34" charset="0"/>
                <a:cs typeface="Calibri" panose="020F0502020204030204" pitchFamily="34" charset="0"/>
              </a:rPr>
              <a:t>(</a:t>
            </a:r>
            <a:r>
              <a:rPr lang="es-ES" sz="1800" b="0" i="1" u="none" baseline="0" dirty="0">
                <a:solidFill>
                  <a:schemeClr val="tx1">
                    <a:lumMod val="75000"/>
                    <a:lumOff val="25000"/>
                  </a:schemeClr>
                </a:solidFill>
                <a:latin typeface="Calibri" panose="020F0502020204030204" pitchFamily="34" charset="0"/>
                <a:cs typeface="Calibri" panose="020F0502020204030204" pitchFamily="34" charset="0"/>
              </a:rPr>
              <a:t>HwO</a:t>
            </a:r>
            <a:r>
              <a:rPr lang="es-ES" sz="1800" b="0" i="0" u="none" baseline="0" dirty="0">
                <a:solidFill>
                  <a:schemeClr val="tx1">
                    <a:lumMod val="75000"/>
                    <a:lumOff val="25000"/>
                  </a:schemeClr>
                </a:solidFill>
                <a:latin typeface="Calibri" panose="020F0502020204030204" pitchFamily="34" charset="0"/>
                <a:cs typeface="Calibri" panose="020F0502020204030204" pitchFamily="34" charset="0"/>
              </a:rPr>
              <a:t>) </a:t>
            </a:r>
          </a:p>
          <a:p>
            <a:pPr algn="l" rtl="0" eaLnBrk="0" fontAlgn="base" hangingPunct="0">
              <a:spcAft>
                <a:spcPts val="600"/>
              </a:spcAft>
            </a:pPr>
            <a:r>
              <a:rPr lang="es-ES" sz="1800" b="0" i="0" u="none" baseline="0" dirty="0">
                <a:solidFill>
                  <a:schemeClr val="tx1">
                    <a:lumMod val="75000"/>
                    <a:lumOff val="25000"/>
                  </a:schemeClr>
                </a:solidFill>
                <a:latin typeface="Calibri" panose="020F0502020204030204" pitchFamily="34" charset="0"/>
                <a:cs typeface="Calibri" panose="020F0502020204030204" pitchFamily="34" charset="0"/>
              </a:rPr>
              <a:t>      </a:t>
            </a:r>
            <a:r>
              <a:rPr lang="es-ES" sz="1800" b="0" i="0" u="none" baseline="0" dirty="0" smtClean="0">
                <a:solidFill>
                  <a:schemeClr val="tx1">
                    <a:lumMod val="75000"/>
                    <a:lumOff val="25000"/>
                  </a:schemeClr>
                </a:solidFill>
                <a:latin typeface="Calibri" panose="020F0502020204030204" pitchFamily="34" charset="0"/>
                <a:cs typeface="Calibri" panose="020F0502020204030204" pitchFamily="34" charset="0"/>
                <a:sym typeface="Wingdings" panose="05000000000000000000" pitchFamily="2" charset="2"/>
              </a:rPr>
              <a:t></a:t>
            </a:r>
            <a:r>
              <a:rPr lang="es-ES" sz="1800" b="0" i="0" u="none" baseline="0" dirty="0" smtClean="0">
                <a:solidFill>
                  <a:schemeClr val="tx1">
                    <a:lumMod val="75000"/>
                    <a:lumOff val="25000"/>
                  </a:schemeClr>
                </a:solidFill>
                <a:latin typeface="Calibri" panose="020F0502020204030204" pitchFamily="34" charset="0"/>
                <a:cs typeface="Calibri" panose="020F0502020204030204" pitchFamily="34" charset="0"/>
              </a:rPr>
              <a:t> </a:t>
            </a:r>
            <a:r>
              <a:rPr lang="es-ES" sz="1800" b="0" dirty="0" smtClean="0">
                <a:solidFill>
                  <a:schemeClr val="tx1">
                    <a:lumMod val="75000"/>
                    <a:lumOff val="25000"/>
                  </a:schemeClr>
                </a:solidFill>
                <a:latin typeface="Calibri" panose="020F0502020204030204" pitchFamily="34" charset="0"/>
                <a:cs typeface="Calibri" panose="020F0502020204030204" pitchFamily="34" charset="0"/>
              </a:rPr>
              <a:t>Estándar de </a:t>
            </a:r>
            <a:r>
              <a:rPr lang="es-ES" sz="1800" b="0" i="0" u="none" baseline="0" dirty="0" smtClean="0">
                <a:solidFill>
                  <a:schemeClr val="tx1">
                    <a:lumMod val="75000"/>
                    <a:lumOff val="25000"/>
                  </a:schemeClr>
                </a:solidFill>
                <a:latin typeface="Calibri" panose="020F0502020204030204" pitchFamily="34" charset="0"/>
                <a:cs typeface="Calibri" panose="020F0502020204030204" pitchFamily="34" charset="0"/>
              </a:rPr>
              <a:t>formación </a:t>
            </a:r>
            <a:r>
              <a:rPr lang="es-ES" sz="1800" b="0" i="0" u="none" baseline="0" dirty="0">
                <a:solidFill>
                  <a:schemeClr val="tx1">
                    <a:lumMod val="75000"/>
                    <a:lumOff val="25000"/>
                  </a:schemeClr>
                </a:solidFill>
                <a:latin typeface="Calibri" panose="020F0502020204030204" pitchFamily="34" charset="0"/>
                <a:cs typeface="Calibri" panose="020F0502020204030204" pitchFamily="34" charset="0"/>
              </a:rPr>
              <a:t>profesional (</a:t>
            </a:r>
            <a:r>
              <a:rPr lang="es-ES" sz="1800" b="0" i="1" u="none" baseline="0" dirty="0">
                <a:solidFill>
                  <a:schemeClr val="tx1">
                    <a:lumMod val="75000"/>
                    <a:lumOff val="25000"/>
                  </a:schemeClr>
                </a:solidFill>
                <a:latin typeface="Calibri" panose="020F0502020204030204" pitchFamily="34" charset="0"/>
                <a:cs typeface="Calibri" panose="020F0502020204030204" pitchFamily="34" charset="0"/>
              </a:rPr>
              <a:t>AO</a:t>
            </a:r>
            <a:r>
              <a:rPr lang="es-ES" sz="1800" b="0" i="0" u="none" baseline="0" dirty="0" smtClean="0">
                <a:solidFill>
                  <a:schemeClr val="tx1">
                    <a:lumMod val="75000"/>
                    <a:lumOff val="25000"/>
                  </a:schemeClr>
                </a:solidFill>
                <a:latin typeface="Calibri" panose="020F0502020204030204" pitchFamily="34" charset="0"/>
                <a:cs typeface="Calibri" panose="020F0502020204030204" pitchFamily="34" charset="0"/>
              </a:rPr>
              <a:t>)/      	Reglamento</a:t>
            </a:r>
            <a:r>
              <a:rPr lang="es-ES" sz="1800" b="0" i="0" u="none" dirty="0" smtClean="0">
                <a:solidFill>
                  <a:schemeClr val="tx1">
                    <a:lumMod val="75000"/>
                    <a:lumOff val="25000"/>
                  </a:schemeClr>
                </a:solidFill>
                <a:latin typeface="Calibri" panose="020F0502020204030204" pitchFamily="34" charset="0"/>
                <a:cs typeface="Calibri" panose="020F0502020204030204" pitchFamily="34" charset="0"/>
              </a:rPr>
              <a:t> </a:t>
            </a:r>
            <a:endParaRPr lang="es-ES" sz="1800" b="0" i="0" u="none" baseline="0" dirty="0">
              <a:solidFill>
                <a:schemeClr val="tx1">
                  <a:lumMod val="75000"/>
                  <a:lumOff val="25000"/>
                </a:schemeClr>
              </a:solidFill>
              <a:latin typeface="Calibri" panose="020F0502020204030204" pitchFamily="34" charset="0"/>
              <a:cs typeface="Calibri" panose="020F0502020204030204" pitchFamily="34" charset="0"/>
            </a:endParaRPr>
          </a:p>
          <a:p>
            <a:pPr algn="l" rtl="0" eaLnBrk="0" fontAlgn="base" hangingPunct="0">
              <a:spcAft>
                <a:spcPts val="600"/>
              </a:spcAft>
              <a:tabLst>
                <a:tab pos="357188" algn="l"/>
              </a:tabLst>
            </a:pPr>
            <a:r>
              <a:rPr lang="es-ES" sz="1800" b="0" i="0" u="none" baseline="0" dirty="0" smtClean="0">
                <a:solidFill>
                  <a:schemeClr val="tx1">
                    <a:lumMod val="75000"/>
                    <a:lumOff val="25000"/>
                  </a:schemeClr>
                </a:solidFill>
                <a:latin typeface="Calibri" panose="020F0502020204030204" pitchFamily="34" charset="0"/>
                <a:cs typeface="Calibri" panose="020F0502020204030204" pitchFamily="34" charset="0"/>
              </a:rPr>
              <a:t>2</a:t>
            </a:r>
            <a:r>
              <a:rPr lang="es-ES" sz="1800" b="0" i="0" u="none" baseline="0" dirty="0">
                <a:solidFill>
                  <a:schemeClr val="tx1">
                    <a:lumMod val="75000"/>
                    <a:lumOff val="25000"/>
                  </a:schemeClr>
                </a:solidFill>
                <a:latin typeface="Calibri" panose="020F0502020204030204" pitchFamily="34" charset="0"/>
                <a:cs typeface="Calibri" panose="020F0502020204030204" pitchFamily="34" charset="0"/>
              </a:rPr>
              <a:t>.   </a:t>
            </a:r>
            <a:r>
              <a:rPr lang="es-ES" sz="1800" b="0" i="0" u="none" baseline="0" dirty="0" smtClean="0">
                <a:solidFill>
                  <a:schemeClr val="tx1">
                    <a:lumMod val="75000"/>
                    <a:lumOff val="25000"/>
                  </a:schemeClr>
                </a:solidFill>
                <a:latin typeface="Calibri" panose="020F0502020204030204" pitchFamily="34" charset="0"/>
                <a:cs typeface="Calibri" panose="020F0502020204030204" pitchFamily="34" charset="0"/>
              </a:rPr>
              <a:t>Ley </a:t>
            </a:r>
            <a:r>
              <a:rPr lang="es-ES" sz="1800" b="0" i="0" u="none" baseline="0" dirty="0">
                <a:solidFill>
                  <a:schemeClr val="tx1">
                    <a:lumMod val="75000"/>
                    <a:lumOff val="25000"/>
                  </a:schemeClr>
                </a:solidFill>
                <a:latin typeface="Calibri" panose="020F0502020204030204" pitchFamily="34" charset="0"/>
                <a:cs typeface="Calibri" panose="020F0502020204030204" pitchFamily="34" charset="0"/>
              </a:rPr>
              <a:t>de protección de los trabajadores jóvenes </a:t>
            </a:r>
            <a:r>
              <a:rPr lang="es-ES" sz="1800" b="0" i="0" u="none" baseline="0" dirty="0" smtClean="0">
                <a:solidFill>
                  <a:schemeClr val="tx1">
                    <a:lumMod val="75000"/>
                    <a:lumOff val="25000"/>
                  </a:schemeClr>
                </a:solidFill>
                <a:latin typeface="Calibri" panose="020F0502020204030204" pitchFamily="34" charset="0"/>
                <a:cs typeface="Calibri" panose="020F0502020204030204" pitchFamily="34" charset="0"/>
              </a:rPr>
              <a:t>	(</a:t>
            </a:r>
            <a:r>
              <a:rPr lang="es-ES" sz="1800" b="0" i="1" u="none" baseline="0" dirty="0">
                <a:solidFill>
                  <a:schemeClr val="tx1">
                    <a:lumMod val="75000"/>
                    <a:lumOff val="25000"/>
                  </a:schemeClr>
                </a:solidFill>
                <a:latin typeface="Calibri" panose="020F0502020204030204" pitchFamily="34" charset="0"/>
                <a:cs typeface="Calibri" panose="020F0502020204030204" pitchFamily="34" charset="0"/>
              </a:rPr>
              <a:t>JARbSchG</a:t>
            </a:r>
            <a:r>
              <a:rPr lang="es-ES" sz="1800" b="0" i="0" u="none" baseline="0" dirty="0">
                <a:solidFill>
                  <a:schemeClr val="tx1">
                    <a:lumMod val="75000"/>
                    <a:lumOff val="25000"/>
                  </a:schemeClr>
                </a:solidFill>
                <a:latin typeface="Calibri" panose="020F0502020204030204" pitchFamily="34" charset="0"/>
                <a:cs typeface="Calibri" panose="020F0502020204030204" pitchFamily="34" charset="0"/>
              </a:rPr>
              <a:t>)</a:t>
            </a:r>
            <a:endParaRPr lang="es-ES" altLang="de-DE" sz="1800" b="0" dirty="0" smtClean="0">
              <a:solidFill>
                <a:schemeClr val="tx1">
                  <a:lumMod val="75000"/>
                  <a:lumOff val="25000"/>
                </a:schemeClr>
              </a:solidFill>
              <a:latin typeface="Calibri" panose="020F0502020204030204" pitchFamily="34" charset="0"/>
              <a:cs typeface="Calibri" panose="020F0502020204030204" pitchFamily="34" charset="0"/>
            </a:endParaRPr>
          </a:p>
        </p:txBody>
      </p:sp>
      <p:sp>
        <p:nvSpPr>
          <p:cNvPr id="8" name="Textfeld 7"/>
          <p:cNvSpPr txBox="1"/>
          <p:nvPr/>
        </p:nvSpPr>
        <p:spPr>
          <a:xfrm>
            <a:off x="2463671" y="583220"/>
            <a:ext cx="4036433" cy="830997"/>
          </a:xfrm>
          <a:prstGeom prst="rect">
            <a:avLst/>
          </a:prstGeom>
          <a:noFill/>
        </p:spPr>
        <p:txBody>
          <a:bodyPr wrap="square" rtlCol="0">
            <a:spAutoFit/>
          </a:bodyPr>
          <a:lstStyle/>
          <a:p>
            <a:pPr algn="ctr" rtl="0"/>
            <a:r>
              <a:rPr lang="es-ES" sz="2400" b="1" i="0" u="none" baseline="0" dirty="0">
                <a:solidFill>
                  <a:schemeClr val="tx1">
                    <a:lumMod val="75000"/>
                    <a:lumOff val="25000"/>
                  </a:schemeClr>
                </a:solidFill>
              </a:rPr>
              <a:t>Dos lugares de aprendizaje</a:t>
            </a:r>
          </a:p>
          <a:p>
            <a:pPr algn="ctr" rtl="0"/>
            <a:r>
              <a:rPr lang="es-ES" sz="2400" b="1" i="0" u="none" baseline="0" dirty="0">
                <a:solidFill>
                  <a:schemeClr val="tx1">
                    <a:lumMod val="75000"/>
                    <a:lumOff val="25000"/>
                  </a:schemeClr>
                </a:solidFill>
              </a:rPr>
              <a:t>Competencias repartidas</a:t>
            </a:r>
            <a:endParaRPr lang="es-ES" sz="2400" b="1" dirty="0">
              <a:solidFill>
                <a:schemeClr val="tx1">
                  <a:lumMod val="75000"/>
                  <a:lumOff val="25000"/>
                </a:schemeClr>
              </a:solidFill>
            </a:endParaRPr>
          </a:p>
        </p:txBody>
      </p:sp>
      <p:pic>
        <p:nvPicPr>
          <p:cNvPr id="47" name="Picture 21" descr="http://www.medienkarriere.nrw.de/fileadmin/redaktion/magazin/Menschen/mediengestalter_01.jpg"/>
          <p:cNvPicPr>
            <a:picLocks noChangeAspect="1" noChangeArrowheads="1"/>
          </p:cNvPicPr>
          <p:nvPr/>
        </p:nvPicPr>
        <p:blipFill rotWithShape="1">
          <a:blip r:embed="rId5">
            <a:extLst>
              <a:ext uri="{28A0092B-C50C-407E-A947-70E740481C1C}">
                <a14:useLocalDpi xmlns:a14="http://schemas.microsoft.com/office/drawing/2010/main" val="0"/>
              </a:ext>
            </a:extLst>
          </a:blip>
          <a:srcRect l="1804" r="2575" b="1904"/>
          <a:stretch/>
        </p:blipFill>
        <p:spPr bwMode="auto">
          <a:xfrm>
            <a:off x="5703365" y="2093712"/>
            <a:ext cx="2715814" cy="1731922"/>
          </a:xfrm>
          <a:prstGeom prst="rect">
            <a:avLst/>
          </a:prstGeom>
          <a:noFill/>
          <a:ln>
            <a:noFill/>
          </a:ln>
          <a:effectLst>
            <a:softEdge rad="63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 name="Textfeld 1"/>
          <p:cNvSpPr txBox="1">
            <a:spLocks noChangeArrowheads="1"/>
          </p:cNvSpPr>
          <p:nvPr/>
        </p:nvSpPr>
        <p:spPr bwMode="auto">
          <a:xfrm>
            <a:off x="5565320" y="3825633"/>
            <a:ext cx="3327160" cy="343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400" b="1">
                <a:solidFill>
                  <a:schemeClr val="tx1"/>
                </a:solidFill>
                <a:latin typeface="Arial" charset="0"/>
              </a:defRPr>
            </a:lvl1pPr>
            <a:lvl2pPr marL="742950" indent="-285750">
              <a:defRPr sz="1400" b="1">
                <a:solidFill>
                  <a:schemeClr val="tx1"/>
                </a:solidFill>
                <a:latin typeface="Arial" charset="0"/>
              </a:defRPr>
            </a:lvl2pPr>
            <a:lvl3pPr marL="1143000" indent="-228600">
              <a:defRPr sz="1400" b="1">
                <a:solidFill>
                  <a:schemeClr val="tx1"/>
                </a:solidFill>
                <a:latin typeface="Arial" charset="0"/>
              </a:defRPr>
            </a:lvl3pPr>
            <a:lvl4pPr marL="1600200" indent="-228600">
              <a:defRPr sz="1400" b="1">
                <a:solidFill>
                  <a:schemeClr val="tx1"/>
                </a:solidFill>
                <a:latin typeface="Arial" charset="0"/>
              </a:defRPr>
            </a:lvl4pPr>
            <a:lvl5pPr marL="2057400" indent="-228600">
              <a:defRPr sz="1400" b="1">
                <a:solidFill>
                  <a:schemeClr val="tx1"/>
                </a:solidFill>
                <a:latin typeface="Arial" charset="0"/>
              </a:defRPr>
            </a:lvl5pPr>
            <a:lvl6pPr marL="2514600" indent="-228600" eaLnBrk="0" fontAlgn="base" hangingPunct="0">
              <a:spcBef>
                <a:spcPct val="50000"/>
              </a:spcBef>
              <a:spcAft>
                <a:spcPct val="0"/>
              </a:spcAft>
              <a:defRPr sz="1400" b="1">
                <a:solidFill>
                  <a:schemeClr val="tx1"/>
                </a:solidFill>
                <a:latin typeface="Arial" charset="0"/>
              </a:defRPr>
            </a:lvl6pPr>
            <a:lvl7pPr marL="2971800" indent="-228600" eaLnBrk="0" fontAlgn="base" hangingPunct="0">
              <a:spcBef>
                <a:spcPct val="50000"/>
              </a:spcBef>
              <a:spcAft>
                <a:spcPct val="0"/>
              </a:spcAft>
              <a:defRPr sz="1400" b="1">
                <a:solidFill>
                  <a:schemeClr val="tx1"/>
                </a:solidFill>
                <a:latin typeface="Arial" charset="0"/>
              </a:defRPr>
            </a:lvl7pPr>
            <a:lvl8pPr marL="3429000" indent="-228600" eaLnBrk="0" fontAlgn="base" hangingPunct="0">
              <a:spcBef>
                <a:spcPct val="50000"/>
              </a:spcBef>
              <a:spcAft>
                <a:spcPct val="0"/>
              </a:spcAft>
              <a:defRPr sz="1400" b="1">
                <a:solidFill>
                  <a:schemeClr val="tx1"/>
                </a:solidFill>
                <a:latin typeface="Arial" charset="0"/>
              </a:defRPr>
            </a:lvl8pPr>
            <a:lvl9pPr marL="3886200" indent="-228600" eaLnBrk="0" fontAlgn="base" hangingPunct="0">
              <a:spcBef>
                <a:spcPct val="50000"/>
              </a:spcBef>
              <a:spcAft>
                <a:spcPct val="0"/>
              </a:spcAft>
              <a:defRPr sz="1400" b="1">
                <a:solidFill>
                  <a:schemeClr val="tx1"/>
                </a:solidFill>
                <a:latin typeface="Arial" charset="0"/>
              </a:defRPr>
            </a:lvl9pPr>
          </a:lstStyle>
          <a:p>
            <a:pPr marL="357188" marR="0" lvl="0" indent="-357188" algn="l" defTabSz="914400" rtl="0" eaLnBrk="0" fontAlgn="base" latinLnBrk="0" hangingPunct="0">
              <a:lnSpc>
                <a:spcPct val="100000"/>
              </a:lnSpc>
              <a:spcAft>
                <a:spcPct val="0"/>
              </a:spcAft>
              <a:buClrTx/>
              <a:buSzTx/>
              <a:buFontTx/>
              <a:buNone/>
              <a:tabLst/>
              <a:defRPr/>
            </a:pPr>
            <a:r>
              <a:rPr kumimoji="0" lang="es-ES" sz="800" b="1" i="0" u="none" strike="noStrike" kern="0" cap="none" spc="0" normalizeH="0" baseline="0" dirty="0">
                <a:ln>
                  <a:noFill/>
                </a:ln>
                <a:solidFill>
                  <a:srgbClr val="808080"/>
                </a:solidFill>
                <a:effectLst/>
                <a:uLnTx/>
                <a:uFillTx/>
                <a:latin typeface="+mn-lt"/>
              </a:rPr>
              <a:t>Fuente:  Ministerio de Asuntos </a:t>
            </a:r>
            <a:r>
              <a:rPr kumimoji="0" lang="es-ES" sz="800" b="1" i="0" u="none" strike="noStrike" kern="0" cap="none" spc="0" normalizeH="0" baseline="0" dirty="0" smtClean="0">
                <a:ln>
                  <a:noFill/>
                </a:ln>
                <a:solidFill>
                  <a:srgbClr val="808080"/>
                </a:solidFill>
                <a:effectLst/>
                <a:uLnTx/>
                <a:uFillTx/>
                <a:latin typeface="+mn-lt"/>
              </a:rPr>
              <a:t>Federales,</a:t>
            </a:r>
            <a:r>
              <a:rPr kumimoji="0" lang="es-ES" sz="800" b="1" i="0" u="none" strike="noStrike" kern="0" cap="none" spc="0" normalizeH="0" dirty="0" smtClean="0">
                <a:ln>
                  <a:noFill/>
                </a:ln>
                <a:solidFill>
                  <a:srgbClr val="808080"/>
                </a:solidFill>
                <a:effectLst/>
                <a:uLnTx/>
                <a:uFillTx/>
                <a:latin typeface="+mn-lt"/>
              </a:rPr>
              <a:t> </a:t>
            </a:r>
            <a:r>
              <a:rPr kumimoji="0" lang="es-ES" sz="800" b="1" i="0" u="none" strike="noStrike" kern="0" cap="none" spc="0" normalizeH="0" baseline="0" dirty="0" smtClean="0">
                <a:ln>
                  <a:noFill/>
                </a:ln>
                <a:solidFill>
                  <a:srgbClr val="808080"/>
                </a:solidFill>
                <a:effectLst/>
                <a:uLnTx/>
                <a:uFillTx/>
                <a:latin typeface="+mn-lt"/>
              </a:rPr>
              <a:t>Europa </a:t>
            </a:r>
            <a:r>
              <a:rPr kumimoji="0" lang="es-ES" sz="800" b="1" i="0" u="none" strike="noStrike" kern="0" cap="none" spc="0" normalizeH="0" baseline="0" dirty="0">
                <a:ln>
                  <a:noFill/>
                </a:ln>
                <a:solidFill>
                  <a:srgbClr val="808080"/>
                </a:solidFill>
                <a:effectLst/>
                <a:uLnTx/>
                <a:uFillTx/>
                <a:latin typeface="+mn-lt"/>
              </a:rPr>
              <a:t>y </a:t>
            </a:r>
            <a:r>
              <a:rPr kumimoji="0" lang="es-ES" sz="800" b="1" i="0" u="none" strike="noStrike" kern="0" cap="none" spc="0" normalizeH="0" baseline="0" dirty="0" smtClean="0">
                <a:ln>
                  <a:noFill/>
                </a:ln>
                <a:solidFill>
                  <a:srgbClr val="808080"/>
                </a:solidFill>
                <a:effectLst/>
                <a:uLnTx/>
                <a:uFillTx/>
                <a:latin typeface="+mn-lt"/>
              </a:rPr>
              <a:t>Medios</a:t>
            </a:r>
          </a:p>
          <a:p>
            <a:pPr marL="357188" marR="0" lvl="0" indent="-357188" algn="l" defTabSz="914400" rtl="0" eaLnBrk="0" fontAlgn="base" latinLnBrk="0" hangingPunct="0">
              <a:lnSpc>
                <a:spcPct val="100000"/>
              </a:lnSpc>
              <a:spcAft>
                <a:spcPct val="0"/>
              </a:spcAft>
              <a:buClrTx/>
              <a:buSzTx/>
              <a:buFontTx/>
              <a:buNone/>
              <a:tabLst/>
              <a:defRPr/>
            </a:pPr>
            <a:r>
              <a:rPr lang="es-ES" sz="800" kern="0" dirty="0">
                <a:solidFill>
                  <a:srgbClr val="808080"/>
                </a:solidFill>
                <a:latin typeface="+mn-lt"/>
              </a:rPr>
              <a:t>	</a:t>
            </a:r>
            <a:r>
              <a:rPr kumimoji="0" lang="es-ES" sz="800" b="1" i="0" u="none" strike="noStrike" kern="0" cap="none" spc="0" normalizeH="0" baseline="0" dirty="0" smtClean="0">
                <a:ln>
                  <a:noFill/>
                </a:ln>
                <a:solidFill>
                  <a:srgbClr val="808080"/>
                </a:solidFill>
                <a:effectLst/>
                <a:uLnTx/>
                <a:uFillTx/>
                <a:latin typeface="+mn-lt"/>
              </a:rPr>
              <a:t>del </a:t>
            </a:r>
            <a:r>
              <a:rPr kumimoji="0" lang="es-ES" sz="800" b="1" i="0" u="none" strike="noStrike" kern="0" cap="none" spc="0" normalizeH="0" baseline="0" dirty="0">
                <a:ln>
                  <a:noFill/>
                </a:ln>
                <a:solidFill>
                  <a:srgbClr val="808080"/>
                </a:solidFill>
                <a:effectLst/>
                <a:uLnTx/>
                <a:uFillTx/>
                <a:latin typeface="+mn-lt"/>
              </a:rPr>
              <a:t>Estado de Renania del Norte-Westfalia</a:t>
            </a:r>
          </a:p>
        </p:txBody>
      </p:sp>
      <p:sp>
        <p:nvSpPr>
          <p:cNvPr id="15" name="Textfeld 14"/>
          <p:cNvSpPr txBox="1"/>
          <p:nvPr/>
        </p:nvSpPr>
        <p:spPr>
          <a:xfrm>
            <a:off x="1269157" y="1681758"/>
            <a:ext cx="1512168" cy="369332"/>
          </a:xfrm>
          <a:prstGeom prst="rect">
            <a:avLst/>
          </a:prstGeom>
          <a:noFill/>
        </p:spPr>
        <p:txBody>
          <a:bodyPr wrap="square" rtlCol="0">
            <a:spAutoFit/>
          </a:bodyPr>
          <a:lstStyle/>
          <a:p>
            <a:pPr algn="ctr" rtl="0"/>
            <a:r>
              <a:rPr lang="es-ES" sz="1400" b="0" i="0" u="none" baseline="0" dirty="0">
                <a:solidFill>
                  <a:schemeClr val="tx1">
                    <a:lumMod val="75000"/>
                    <a:lumOff val="25000"/>
                  </a:schemeClr>
                </a:solidFill>
              </a:rPr>
              <a:t>Empresa</a:t>
            </a:r>
            <a:r>
              <a:rPr lang="es-ES" b="0" i="0" u="none" baseline="0" dirty="0">
                <a:solidFill>
                  <a:schemeClr val="tx1">
                    <a:lumMod val="75000"/>
                    <a:lumOff val="25000"/>
                  </a:schemeClr>
                </a:solidFill>
              </a:rPr>
              <a:t>	</a:t>
            </a:r>
            <a:endParaRPr lang="es-ES" dirty="0">
              <a:solidFill>
                <a:schemeClr val="tx1">
                  <a:lumMod val="75000"/>
                  <a:lumOff val="25000"/>
                </a:schemeClr>
              </a:solidFill>
            </a:endParaRPr>
          </a:p>
        </p:txBody>
      </p:sp>
      <p:sp>
        <p:nvSpPr>
          <p:cNvPr id="25" name="Textfeld 24"/>
          <p:cNvSpPr txBox="1"/>
          <p:nvPr/>
        </p:nvSpPr>
        <p:spPr>
          <a:xfrm>
            <a:off x="5784849" y="1657375"/>
            <a:ext cx="2634330" cy="523220"/>
          </a:xfrm>
          <a:prstGeom prst="rect">
            <a:avLst/>
          </a:prstGeom>
          <a:noFill/>
        </p:spPr>
        <p:txBody>
          <a:bodyPr wrap="square" rtlCol="0">
            <a:spAutoFit/>
          </a:bodyPr>
          <a:lstStyle/>
          <a:p>
            <a:pPr algn="ctr" rtl="0"/>
            <a:r>
              <a:rPr lang="es-ES" sz="1400" b="0" i="0" u="none" baseline="0" dirty="0">
                <a:solidFill>
                  <a:schemeClr val="tx1">
                    <a:lumMod val="75000"/>
                    <a:lumOff val="25000"/>
                  </a:schemeClr>
                </a:solidFill>
              </a:rPr>
              <a:t>Escuela </a:t>
            </a:r>
            <a:r>
              <a:rPr lang="es-ES" sz="1400" b="0" i="0" u="none" baseline="0" dirty="0" smtClean="0">
                <a:solidFill>
                  <a:schemeClr val="tx1">
                    <a:lumMod val="75000"/>
                    <a:lumOff val="25000"/>
                  </a:schemeClr>
                </a:solidFill>
              </a:rPr>
              <a:t>de formación profesional (FP)</a:t>
            </a:r>
            <a:endParaRPr lang="es-ES" sz="1400" dirty="0">
              <a:solidFill>
                <a:schemeClr val="tx1">
                  <a:lumMod val="75000"/>
                  <a:lumOff val="25000"/>
                </a:schemeClr>
              </a:solidFill>
            </a:endParaRPr>
          </a:p>
        </p:txBody>
      </p:sp>
      <p:sp>
        <p:nvSpPr>
          <p:cNvPr id="29" name="Textfeld 28"/>
          <p:cNvSpPr txBox="1"/>
          <p:nvPr/>
        </p:nvSpPr>
        <p:spPr>
          <a:xfrm>
            <a:off x="5597632" y="5079472"/>
            <a:ext cx="3438864" cy="1554272"/>
          </a:xfrm>
          <a:prstGeom prst="rect">
            <a:avLst/>
          </a:prstGeom>
          <a:noFill/>
        </p:spPr>
        <p:txBody>
          <a:bodyPr wrap="square" rtlCol="0">
            <a:spAutoFit/>
          </a:bodyPr>
          <a:lstStyle/>
          <a:p>
            <a:pPr marL="271463" indent="-271463" algn="l" rtl="0">
              <a:spcBef>
                <a:spcPts val="600"/>
              </a:spcBef>
            </a:pPr>
            <a:r>
              <a:rPr lang="es-ES" b="0" i="0" u="none" baseline="0" dirty="0">
                <a:solidFill>
                  <a:schemeClr val="tx1">
                    <a:lumMod val="75000"/>
                    <a:lumOff val="25000"/>
                  </a:schemeClr>
                </a:solidFill>
              </a:rPr>
              <a:t>1. 	</a:t>
            </a:r>
            <a:r>
              <a:rPr lang="es-ES" b="0" i="0" u="none" baseline="0" dirty="0" smtClean="0">
                <a:solidFill>
                  <a:schemeClr val="tx1">
                    <a:lumMod val="75000"/>
                    <a:lumOff val="25000"/>
                  </a:schemeClr>
                </a:solidFill>
              </a:rPr>
              <a:t>Ley </a:t>
            </a:r>
            <a:r>
              <a:rPr lang="es-ES" b="0" i="0" u="none" baseline="0" dirty="0">
                <a:solidFill>
                  <a:schemeClr val="tx1">
                    <a:lumMod val="75000"/>
                    <a:lumOff val="25000"/>
                  </a:schemeClr>
                </a:solidFill>
              </a:rPr>
              <a:t>de enseñanza obligatoria</a:t>
            </a:r>
          </a:p>
          <a:p>
            <a:pPr marL="271463" indent="-271463" algn="l" rtl="0">
              <a:spcBef>
                <a:spcPts val="600"/>
              </a:spcBef>
            </a:pPr>
            <a:r>
              <a:rPr lang="es-ES" b="0" i="0" u="none" baseline="0" dirty="0" smtClean="0">
                <a:solidFill>
                  <a:schemeClr val="tx1">
                    <a:lumMod val="75000"/>
                    <a:lumOff val="25000"/>
                  </a:schemeClr>
                </a:solidFill>
              </a:rPr>
              <a:t>2. 	Leyes </a:t>
            </a:r>
            <a:r>
              <a:rPr lang="es-ES" b="0" i="0" u="none" baseline="0" dirty="0">
                <a:solidFill>
                  <a:schemeClr val="tx1">
                    <a:lumMod val="75000"/>
                    <a:lumOff val="25000"/>
                  </a:schemeClr>
                </a:solidFill>
              </a:rPr>
              <a:t>educativas de </a:t>
            </a:r>
            <a:r>
              <a:rPr lang="es-ES" b="0" i="0" u="none" baseline="0" dirty="0" smtClean="0">
                <a:solidFill>
                  <a:schemeClr val="tx1">
                    <a:lumMod val="75000"/>
                    <a:lumOff val="25000"/>
                  </a:schemeClr>
                </a:solidFill>
              </a:rPr>
              <a:t>los</a:t>
            </a:r>
            <a:r>
              <a:rPr lang="es-ES" b="0" i="0" u="none" dirty="0" smtClean="0">
                <a:solidFill>
                  <a:schemeClr val="tx1">
                    <a:lumMod val="75000"/>
                    <a:lumOff val="25000"/>
                  </a:schemeClr>
                </a:solidFill>
              </a:rPr>
              <a:t> </a:t>
            </a:r>
            <a:r>
              <a:rPr lang="es-ES" b="0" i="0" u="none" baseline="0" dirty="0" smtClean="0">
                <a:solidFill>
                  <a:schemeClr val="tx1">
                    <a:lumMod val="75000"/>
                    <a:lumOff val="25000"/>
                  </a:schemeClr>
                </a:solidFill>
              </a:rPr>
              <a:t>Estados</a:t>
            </a:r>
            <a:r>
              <a:rPr lang="es-ES" b="0" i="0" u="none" dirty="0" smtClean="0">
                <a:solidFill>
                  <a:schemeClr val="tx1">
                    <a:lumMod val="75000"/>
                    <a:lumOff val="25000"/>
                  </a:schemeClr>
                </a:solidFill>
              </a:rPr>
              <a:t> </a:t>
            </a:r>
            <a:r>
              <a:rPr lang="es-ES" dirty="0" smtClean="0">
                <a:solidFill>
                  <a:schemeClr val="tx1">
                    <a:lumMod val="75000"/>
                    <a:lumOff val="25000"/>
                  </a:schemeClr>
                </a:solidFill>
              </a:rPr>
              <a:t>F</a:t>
            </a:r>
            <a:r>
              <a:rPr lang="es-ES" b="0" i="0" u="none" baseline="0" dirty="0" smtClean="0">
                <a:solidFill>
                  <a:schemeClr val="tx1">
                    <a:lumMod val="75000"/>
                    <a:lumOff val="25000"/>
                  </a:schemeClr>
                </a:solidFill>
              </a:rPr>
              <a:t>ederados</a:t>
            </a:r>
            <a:endParaRPr lang="es-ES" b="0" i="0" u="none" baseline="0" dirty="0">
              <a:solidFill>
                <a:schemeClr val="tx1">
                  <a:lumMod val="75000"/>
                  <a:lumOff val="25000"/>
                </a:schemeClr>
              </a:solidFill>
            </a:endParaRPr>
          </a:p>
          <a:p>
            <a:pPr marL="271463" indent="-271463" algn="l" rtl="0"/>
            <a:r>
              <a:rPr lang="es-ES" b="0" i="0" u="none" baseline="0" dirty="0">
                <a:solidFill>
                  <a:schemeClr val="tx1">
                    <a:lumMod val="75000"/>
                    <a:lumOff val="25000"/>
                  </a:schemeClr>
                </a:solidFill>
              </a:rPr>
              <a:t>    	 </a:t>
            </a:r>
            <a:r>
              <a:rPr lang="es-ES" b="0" i="0" u="none" baseline="0" dirty="0">
                <a:solidFill>
                  <a:schemeClr val="tx1">
                    <a:lumMod val="75000"/>
                    <a:lumOff val="25000"/>
                  </a:schemeClr>
                </a:solidFill>
                <a:sym typeface="Wingdings" panose="05000000000000000000" pitchFamily="2" charset="2"/>
              </a:rPr>
              <a:t> </a:t>
            </a:r>
            <a:r>
              <a:rPr lang="es-ES" b="0" i="0" u="none" baseline="0" dirty="0">
                <a:solidFill>
                  <a:schemeClr val="tx1">
                    <a:lumMod val="75000"/>
                    <a:lumOff val="25000"/>
                  </a:schemeClr>
                </a:solidFill>
              </a:rPr>
              <a:t>Marco curricular (</a:t>
            </a:r>
            <a:r>
              <a:rPr lang="es-ES" b="0" i="1" u="none" baseline="0" dirty="0">
                <a:solidFill>
                  <a:schemeClr val="tx1">
                    <a:lumMod val="75000"/>
                    <a:lumOff val="25000"/>
                  </a:schemeClr>
                </a:solidFill>
              </a:rPr>
              <a:t>RLP</a:t>
            </a:r>
            <a:r>
              <a:rPr lang="es-ES" b="0" i="0" u="none" baseline="0" dirty="0" smtClean="0">
                <a:solidFill>
                  <a:schemeClr val="tx1">
                    <a:lumMod val="75000"/>
                    <a:lumOff val="25000"/>
                  </a:schemeClr>
                </a:solidFill>
              </a:rPr>
              <a:t>)/Ley Marco </a:t>
            </a:r>
            <a:endParaRPr lang="es-ES" dirty="0">
              <a:solidFill>
                <a:schemeClr val="tx1">
                  <a:lumMod val="75000"/>
                  <a:lumOff val="25000"/>
                </a:schemeClr>
              </a:solidFill>
            </a:endParaRPr>
          </a:p>
        </p:txBody>
      </p:sp>
      <p:sp>
        <p:nvSpPr>
          <p:cNvPr id="49" name="Textfeld 48"/>
          <p:cNvSpPr txBox="1"/>
          <p:nvPr/>
        </p:nvSpPr>
        <p:spPr>
          <a:xfrm>
            <a:off x="687885" y="3859248"/>
            <a:ext cx="2658883" cy="215444"/>
          </a:xfrm>
          <a:prstGeom prst="rect">
            <a:avLst/>
          </a:prstGeom>
          <a:noFill/>
        </p:spPr>
        <p:txBody>
          <a:bodyPr wrap="square" rtlCol="0">
            <a:spAutoFit/>
          </a:bodyPr>
          <a:lstStyle/>
          <a:p>
            <a:pPr algn="l" rtl="0"/>
            <a:r>
              <a:rPr lang="es-ES" sz="800" b="1" i="0" u="none" baseline="0">
                <a:solidFill>
                  <a:schemeClr val="tx1">
                    <a:lumMod val="50000"/>
                    <a:lumOff val="50000"/>
                  </a:schemeClr>
                </a:solidFill>
              </a:rPr>
              <a:t>Fuente: Instituto Federal de Formación Profesional (</a:t>
            </a:r>
            <a:r>
              <a:rPr lang="es-ES" sz="800" b="1" i="1" u="none" baseline="0">
                <a:solidFill>
                  <a:schemeClr val="tx1">
                    <a:lumMod val="50000"/>
                    <a:lumOff val="50000"/>
                  </a:schemeClr>
                </a:solidFill>
              </a:rPr>
              <a:t>BIBB</a:t>
            </a:r>
            <a:r>
              <a:rPr lang="es-ES" sz="800" b="1" i="0" u="none" baseline="0">
                <a:solidFill>
                  <a:schemeClr val="tx1">
                    <a:lumMod val="50000"/>
                    <a:lumOff val="50000"/>
                  </a:schemeClr>
                </a:solidFill>
              </a:rPr>
              <a:t>)</a:t>
            </a:r>
            <a:endParaRPr lang="es-ES" sz="800" b="1" dirty="0">
              <a:solidFill>
                <a:schemeClr val="tx1">
                  <a:lumMod val="50000"/>
                  <a:lumOff val="50000"/>
                </a:schemeClr>
              </a:solidFill>
            </a:endParaRPr>
          </a:p>
        </p:txBody>
      </p:sp>
      <p:sp>
        <p:nvSpPr>
          <p:cNvPr id="56" name="Line 1033"/>
          <p:cNvSpPr>
            <a:spLocks noChangeShapeType="1"/>
          </p:cNvSpPr>
          <p:nvPr/>
        </p:nvSpPr>
        <p:spPr bwMode="auto">
          <a:xfrm rot="13500000" flipV="1">
            <a:off x="3262434" y="1349197"/>
            <a:ext cx="0" cy="540000"/>
          </a:xfrm>
          <a:prstGeom prst="line">
            <a:avLst/>
          </a:prstGeom>
          <a:noFill/>
          <a:ln w="76200">
            <a:solidFill>
              <a:schemeClr val="tx1">
                <a:lumMod val="65000"/>
                <a:lumOff val="35000"/>
              </a:schemeClr>
            </a:solidFill>
            <a:round/>
            <a:headEnd/>
            <a:tailEnd type="triangle" w="sm" len="sm"/>
          </a:ln>
          <a:extLst>
            <a:ext uri="{909E8E84-426E-40DD-AFC4-6F175D3DCCD1}">
              <a14:hiddenFill xmlns:a14="http://schemas.microsoft.com/office/drawing/2010/main">
                <a:noFill/>
              </a14:hiddenFill>
            </a:ext>
          </a:extLst>
        </p:spPr>
        <p:txBody>
          <a:bodyPr wrap="square" lIns="90000" tIns="46800" rIns="90000" bIns="46800">
            <a:spAutoFit/>
          </a:bodyPr>
          <a:lstStyle/>
          <a:p>
            <a:endParaRPr lang="es-ES">
              <a:solidFill>
                <a:schemeClr val="tx1">
                  <a:lumMod val="50000"/>
                  <a:lumOff val="50000"/>
                </a:schemeClr>
              </a:solidFill>
            </a:endParaRPr>
          </a:p>
        </p:txBody>
      </p:sp>
      <p:pic>
        <p:nvPicPr>
          <p:cNvPr id="4098"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63888" y="2204864"/>
            <a:ext cx="1836000" cy="16745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0" name="Picture 4"/>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115096" y="4333051"/>
            <a:ext cx="525744" cy="6305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feld 1"/>
          <p:cNvSpPr txBox="1"/>
          <p:nvPr/>
        </p:nvSpPr>
        <p:spPr>
          <a:xfrm>
            <a:off x="3337576" y="1984015"/>
            <a:ext cx="668802" cy="400110"/>
          </a:xfrm>
          <a:prstGeom prst="rect">
            <a:avLst/>
          </a:prstGeom>
          <a:noFill/>
        </p:spPr>
        <p:txBody>
          <a:bodyPr wrap="square" rtlCol="0">
            <a:spAutoFit/>
          </a:bodyPr>
          <a:lstStyle/>
          <a:p>
            <a:pPr algn="l" rtl="0"/>
            <a:r>
              <a:rPr lang="es-ES" sz="2000" b="0" i="0" u="none" baseline="0" dirty="0" smtClean="0">
                <a:solidFill>
                  <a:schemeClr val="tx1">
                    <a:lumMod val="75000"/>
                    <a:lumOff val="25000"/>
                  </a:schemeClr>
                </a:solidFill>
              </a:rPr>
              <a:t>70%</a:t>
            </a:r>
            <a:endParaRPr lang="es-ES" sz="2000" dirty="0">
              <a:solidFill>
                <a:schemeClr val="tx1">
                  <a:lumMod val="75000"/>
                  <a:lumOff val="25000"/>
                </a:schemeClr>
              </a:solidFill>
            </a:endParaRPr>
          </a:p>
        </p:txBody>
      </p:sp>
      <p:sp>
        <p:nvSpPr>
          <p:cNvPr id="3" name="Textfeld 2"/>
          <p:cNvSpPr txBox="1"/>
          <p:nvPr/>
        </p:nvSpPr>
        <p:spPr>
          <a:xfrm>
            <a:off x="5055292" y="1984015"/>
            <a:ext cx="729557" cy="400110"/>
          </a:xfrm>
          <a:prstGeom prst="rect">
            <a:avLst/>
          </a:prstGeom>
          <a:noFill/>
        </p:spPr>
        <p:txBody>
          <a:bodyPr wrap="square" rtlCol="0">
            <a:spAutoFit/>
          </a:bodyPr>
          <a:lstStyle/>
          <a:p>
            <a:pPr algn="l" rtl="0"/>
            <a:r>
              <a:rPr lang="es-ES" sz="2000" b="0" i="0" u="none" baseline="0" dirty="0" smtClean="0">
                <a:solidFill>
                  <a:schemeClr val="tx1">
                    <a:lumMod val="75000"/>
                    <a:lumOff val="25000"/>
                  </a:schemeClr>
                </a:solidFill>
              </a:rPr>
              <a:t>30% </a:t>
            </a:r>
            <a:endParaRPr lang="es-ES" sz="2000" dirty="0">
              <a:solidFill>
                <a:schemeClr val="tx1">
                  <a:lumMod val="75000"/>
                  <a:lumOff val="25000"/>
                </a:schemeClr>
              </a:solidFill>
            </a:endParaRPr>
          </a:p>
        </p:txBody>
      </p:sp>
      <p:pic>
        <p:nvPicPr>
          <p:cNvPr id="22" name="Grafik 21" descr="C:\Users\Public\Pictures\Originalbilder\Bilder Butzweilerhof 2012\2012_09_07_FB_0020728.JPG"/>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61225" y="2110981"/>
            <a:ext cx="2548450" cy="1748267"/>
          </a:xfrm>
          <a:prstGeom prst="rect">
            <a:avLst/>
          </a:prstGeom>
          <a:noFill/>
          <a:ln>
            <a:noFill/>
          </a:ln>
          <a:effectLst>
            <a:softEdge rad="63500"/>
          </a:effectLst>
        </p:spPr>
      </p:pic>
      <p:pic>
        <p:nvPicPr>
          <p:cNvPr id="1028" name="Picture 4"/>
          <p:cNvPicPr>
            <a:picLocks noChangeAspect="1" noChangeArrowheads="1"/>
          </p:cNvPicPr>
          <p:nvPr/>
        </p:nvPicPr>
        <p:blipFill>
          <a:blip r:embed="rId9">
            <a:extLst>
              <a:ext uri="{BEBA8EAE-BF5A-486C-A8C5-ECC9F3942E4B}">
                <a14:imgProps xmlns:a14="http://schemas.microsoft.com/office/drawing/2010/main">
                  <a14:imgLayer r:embed="rId10">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1415008" y="4310748"/>
            <a:ext cx="497610" cy="6618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1" name="Picture 3" descr="C:\Users\baumgarten\Pictures\GOVET\bundeslaender.png"/>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396108" y="4333051"/>
            <a:ext cx="471021" cy="657806"/>
          </a:xfrm>
          <a:prstGeom prst="rect">
            <a:avLst/>
          </a:prstGeom>
          <a:noFill/>
          <a:extLst>
            <a:ext uri="{909E8E84-426E-40DD-AFC4-6F175D3DCCD1}">
              <a14:hiddenFill xmlns:a14="http://schemas.microsoft.com/office/drawing/2010/main">
                <a:solidFill>
                  <a:srgbClr val="FFFFFF"/>
                </a:solidFill>
              </a14:hiddenFill>
            </a:ext>
          </a:extLst>
        </p:spPr>
      </p:pic>
      <p:sp>
        <p:nvSpPr>
          <p:cNvPr id="23" name="Rechteck 22"/>
          <p:cNvSpPr/>
          <p:nvPr/>
        </p:nvSpPr>
        <p:spPr>
          <a:xfrm>
            <a:off x="6751196" y="4750962"/>
            <a:ext cx="133011" cy="669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a:p>
        </p:txBody>
      </p:sp>
      <p:sp>
        <p:nvSpPr>
          <p:cNvPr id="27" name="Line 1033"/>
          <p:cNvSpPr>
            <a:spLocks noChangeShapeType="1"/>
          </p:cNvSpPr>
          <p:nvPr/>
        </p:nvSpPr>
        <p:spPr bwMode="auto">
          <a:xfrm rot="8100000" flipV="1">
            <a:off x="5461201" y="1353861"/>
            <a:ext cx="0" cy="540000"/>
          </a:xfrm>
          <a:prstGeom prst="line">
            <a:avLst/>
          </a:prstGeom>
          <a:noFill/>
          <a:ln w="76200">
            <a:solidFill>
              <a:schemeClr val="tx1">
                <a:lumMod val="65000"/>
                <a:lumOff val="35000"/>
              </a:schemeClr>
            </a:solidFill>
            <a:round/>
            <a:headEnd/>
            <a:tailEnd type="triangle" w="sm" len="sm"/>
          </a:ln>
          <a:extLst>
            <a:ext uri="{909E8E84-426E-40DD-AFC4-6F175D3DCCD1}">
              <a14:hiddenFill xmlns:a14="http://schemas.microsoft.com/office/drawing/2010/main">
                <a:noFill/>
              </a14:hiddenFill>
            </a:ext>
          </a:extLst>
        </p:spPr>
        <p:txBody>
          <a:bodyPr wrap="square" lIns="90000" tIns="46800" rIns="90000" bIns="46800">
            <a:spAutoFit/>
          </a:bodyPr>
          <a:lstStyle/>
          <a:p>
            <a:endParaRPr lang="es-ES">
              <a:solidFill>
                <a:schemeClr val="tx1">
                  <a:lumMod val="50000"/>
                  <a:lumOff val="50000"/>
                </a:schemeClr>
              </a:solidFill>
            </a:endParaRPr>
          </a:p>
        </p:txBody>
      </p:sp>
    </p:spTree>
    <p:extLst>
      <p:ext uri="{BB962C8B-B14F-4D97-AF65-F5344CB8AC3E}">
        <p14:creationId xmlns:p14="http://schemas.microsoft.com/office/powerpoint/2010/main" val="28818346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xtfeld 31"/>
          <p:cNvSpPr txBox="1"/>
          <p:nvPr/>
        </p:nvSpPr>
        <p:spPr>
          <a:xfrm>
            <a:off x="203196" y="1465026"/>
            <a:ext cx="3063872" cy="1692771"/>
          </a:xfrm>
          <a:prstGeom prst="rect">
            <a:avLst/>
          </a:prstGeom>
          <a:solidFill>
            <a:schemeClr val="accent1">
              <a:lumMod val="60000"/>
              <a:lumOff val="40000"/>
            </a:schemeClr>
          </a:solidFill>
        </p:spPr>
        <p:txBody>
          <a:bodyPr wrap="square" rtlCol="0">
            <a:spAutoFit/>
          </a:bodyPr>
          <a:lstStyle/>
          <a:p>
            <a:pPr algn="ctr" rtl="0"/>
            <a:endParaRPr lang="es-ES" sz="600" u="sng" dirty="0" smtClean="0"/>
          </a:p>
          <a:p>
            <a:pPr algn="ctr" rtl="0"/>
            <a:r>
              <a:rPr lang="es-ES" b="0" i="0" u="sng" baseline="0" dirty="0"/>
              <a:t>Empresa</a:t>
            </a:r>
          </a:p>
          <a:p>
            <a:pPr algn="ctr" rtl="0"/>
            <a:endParaRPr lang="es-ES" sz="800" dirty="0" smtClean="0"/>
          </a:p>
          <a:p>
            <a:pPr algn="ctr" rtl="0"/>
            <a:r>
              <a:rPr lang="es-ES" b="0" i="0" u="none" baseline="0" dirty="0"/>
              <a:t>Regulación </a:t>
            </a:r>
            <a:r>
              <a:rPr lang="es-ES" b="0" i="0" u="none" baseline="0" dirty="0" smtClean="0"/>
              <a:t>a nivel de la Federación</a:t>
            </a:r>
            <a:endParaRPr lang="es-ES" b="0" i="0" u="none" baseline="0" dirty="0"/>
          </a:p>
          <a:p>
            <a:pPr algn="ctr" rtl="0"/>
            <a:endParaRPr lang="es-ES" dirty="0"/>
          </a:p>
          <a:p>
            <a:pPr algn="ctr" rtl="0"/>
            <a:endParaRPr lang="es-ES" dirty="0"/>
          </a:p>
        </p:txBody>
      </p:sp>
      <p:sp>
        <p:nvSpPr>
          <p:cNvPr id="6" name="Textfeld 5"/>
          <p:cNvSpPr txBox="1"/>
          <p:nvPr/>
        </p:nvSpPr>
        <p:spPr>
          <a:xfrm>
            <a:off x="6228456" y="1452557"/>
            <a:ext cx="2448000" cy="1969770"/>
          </a:xfrm>
          <a:prstGeom prst="rect">
            <a:avLst/>
          </a:prstGeom>
          <a:solidFill>
            <a:schemeClr val="accent2">
              <a:lumMod val="60000"/>
              <a:lumOff val="40000"/>
            </a:schemeClr>
          </a:solidFill>
        </p:spPr>
        <p:txBody>
          <a:bodyPr wrap="square" rtlCol="0">
            <a:spAutoFit/>
          </a:bodyPr>
          <a:lstStyle/>
          <a:p>
            <a:pPr algn="ctr" rtl="0"/>
            <a:endParaRPr lang="es-ES" sz="600" u="sng" dirty="0" smtClean="0"/>
          </a:p>
          <a:p>
            <a:pPr algn="ctr" rtl="0"/>
            <a:r>
              <a:rPr lang="es-ES" b="0" i="0" u="sng" baseline="0" dirty="0"/>
              <a:t>Escuela de FP</a:t>
            </a:r>
          </a:p>
          <a:p>
            <a:pPr algn="ctr" rtl="0"/>
            <a:r>
              <a:rPr lang="es-ES" sz="800" b="0" i="0" u="none" baseline="0" dirty="0"/>
              <a:t> </a:t>
            </a:r>
          </a:p>
          <a:p>
            <a:pPr algn="ctr" rtl="0"/>
            <a:r>
              <a:rPr lang="es-ES" b="0" i="0" u="none" baseline="0" dirty="0"/>
              <a:t>Regulación a nivel de </a:t>
            </a:r>
            <a:r>
              <a:rPr lang="es-ES" b="0" i="0" u="none" baseline="0" dirty="0" smtClean="0"/>
              <a:t>los Estados </a:t>
            </a:r>
            <a:r>
              <a:rPr lang="es-ES" dirty="0" smtClean="0"/>
              <a:t>F</a:t>
            </a:r>
            <a:r>
              <a:rPr lang="es-ES" b="0" i="0" u="none" baseline="0" dirty="0" smtClean="0"/>
              <a:t>ederados</a:t>
            </a:r>
          </a:p>
          <a:p>
            <a:pPr algn="ctr" rtl="0"/>
            <a:endParaRPr lang="es-ES" b="0" i="0" u="none" baseline="0" dirty="0"/>
          </a:p>
          <a:p>
            <a:pPr algn="ctr" rtl="0"/>
            <a:endParaRPr lang="es-ES" dirty="0"/>
          </a:p>
          <a:p>
            <a:pPr algn="ctr" rtl="0"/>
            <a:endParaRPr lang="es-ES" dirty="0"/>
          </a:p>
        </p:txBody>
      </p:sp>
      <p:sp>
        <p:nvSpPr>
          <p:cNvPr id="10" name="Ellipse 9"/>
          <p:cNvSpPr/>
          <p:nvPr/>
        </p:nvSpPr>
        <p:spPr>
          <a:xfrm>
            <a:off x="3366076" y="2209133"/>
            <a:ext cx="2758275" cy="78583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dirty="0"/>
          </a:p>
        </p:txBody>
      </p:sp>
      <p:sp>
        <p:nvSpPr>
          <p:cNvPr id="2" name="Titel 1"/>
          <p:cNvSpPr>
            <a:spLocks noGrp="1"/>
          </p:cNvSpPr>
          <p:nvPr>
            <p:ph type="title"/>
          </p:nvPr>
        </p:nvSpPr>
        <p:spPr>
          <a:xfrm>
            <a:off x="218121" y="623403"/>
            <a:ext cx="8305326" cy="436910"/>
          </a:xfrm>
        </p:spPr>
        <p:txBody>
          <a:bodyPr/>
          <a:lstStyle/>
          <a:p>
            <a:pPr algn="l" rtl="0"/>
            <a:r>
              <a:rPr lang="es-ES" dirty="0">
                <a:solidFill>
                  <a:schemeClr val="accent6">
                    <a:lumMod val="75000"/>
                  </a:schemeClr>
                </a:solidFill>
                <a:latin typeface="+mn-lt"/>
              </a:rPr>
              <a:t/>
            </a:r>
            <a:br>
              <a:rPr lang="es-ES" dirty="0">
                <a:solidFill>
                  <a:schemeClr val="accent6">
                    <a:lumMod val="75000"/>
                  </a:schemeClr>
                </a:solidFill>
                <a:latin typeface="+mn-lt"/>
              </a:rPr>
            </a:br>
            <a:r>
              <a:rPr lang="es-ES" sz="2250" b="1" i="0" u="none" baseline="0" dirty="0">
                <a:solidFill>
                  <a:schemeClr val="accent6">
                    <a:lumMod val="75000"/>
                  </a:schemeClr>
                </a:solidFill>
                <a:latin typeface="+mn-lt"/>
              </a:rPr>
              <a:t>Condiciones legislativas marco  </a:t>
            </a:r>
            <a:r>
              <a:rPr lang="es-ES" dirty="0">
                <a:solidFill>
                  <a:schemeClr val="accent6">
                    <a:lumMod val="75000"/>
                  </a:schemeClr>
                </a:solidFill>
                <a:latin typeface="+mn-lt"/>
              </a:rPr>
              <a:t/>
            </a:r>
            <a:br>
              <a:rPr lang="es-ES" dirty="0">
                <a:solidFill>
                  <a:schemeClr val="accent6">
                    <a:lumMod val="75000"/>
                  </a:schemeClr>
                </a:solidFill>
                <a:latin typeface="+mn-lt"/>
              </a:rPr>
            </a:br>
            <a:endParaRPr lang="es-ES" noProof="0" dirty="0">
              <a:solidFill>
                <a:schemeClr val="accent6">
                  <a:lumMod val="75000"/>
                </a:schemeClr>
              </a:solidFill>
              <a:latin typeface="+mn-lt"/>
            </a:endParaRPr>
          </a:p>
        </p:txBody>
      </p:sp>
      <p:sp>
        <p:nvSpPr>
          <p:cNvPr id="52" name="Abgerundetes Rechteck 51"/>
          <p:cNvSpPr/>
          <p:nvPr/>
        </p:nvSpPr>
        <p:spPr>
          <a:xfrm>
            <a:off x="6228456" y="2578439"/>
            <a:ext cx="2448000" cy="4201150"/>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a:p>
        </p:txBody>
      </p:sp>
      <p:sp>
        <p:nvSpPr>
          <p:cNvPr id="136" name="Rechteck 224"/>
          <p:cNvSpPr/>
          <p:nvPr/>
        </p:nvSpPr>
        <p:spPr>
          <a:xfrm>
            <a:off x="6312394" y="2784483"/>
            <a:ext cx="2292054" cy="1431161"/>
          </a:xfrm>
          <a:prstGeom prst="rect">
            <a:avLst/>
          </a:prstGeom>
          <a:noFill/>
        </p:spPr>
        <p:txBody>
          <a:bodyPr wrap="square" rtlCol="0">
            <a:spAutoFit/>
          </a:bodyPr>
          <a:lstStyle/>
          <a:p>
            <a:pPr marL="182563" indent="-182563" algn="l" rtl="0">
              <a:buFont typeface="Arial" panose="020B0604020202020204" pitchFamily="34" charset="0"/>
              <a:buChar char="•"/>
            </a:pPr>
            <a:r>
              <a:rPr lang="es-ES" sz="1450" b="1" i="0" u="none" baseline="0" dirty="0"/>
              <a:t>Enseñanza general </a:t>
            </a:r>
            <a:r>
              <a:rPr lang="es-ES" sz="1450" b="1" i="0" u="none" baseline="0" dirty="0" smtClean="0"/>
              <a:t>obligatoria</a:t>
            </a:r>
            <a:r>
              <a:rPr lang="es-ES" sz="1450" b="1" dirty="0" smtClean="0"/>
              <a:t/>
            </a:r>
            <a:br>
              <a:rPr lang="es-ES" sz="1450" b="1" dirty="0" smtClean="0"/>
            </a:br>
            <a:endParaRPr lang="es-ES" sz="1450" b="1" dirty="0" smtClean="0"/>
          </a:p>
          <a:p>
            <a:pPr marL="182563" indent="-182563" algn="l" rtl="0">
              <a:buFont typeface="Arial" panose="020B0604020202020204" pitchFamily="34" charset="0"/>
              <a:buChar char="•"/>
            </a:pPr>
            <a:r>
              <a:rPr lang="es-ES" sz="1450" b="1" i="0" u="none" baseline="0" dirty="0"/>
              <a:t>Leyes educativas de los Estados </a:t>
            </a:r>
            <a:r>
              <a:rPr lang="es-ES" sz="1450" b="1" i="0" u="none" baseline="0" dirty="0" smtClean="0"/>
              <a:t>Federados</a:t>
            </a:r>
            <a:r>
              <a:rPr lang="es-ES" sz="1450" b="1" dirty="0"/>
              <a:t/>
            </a:r>
            <a:br>
              <a:rPr lang="es-ES" sz="1450" b="1" dirty="0"/>
            </a:br>
            <a:endParaRPr lang="es-ES" sz="1450" b="1" dirty="0" smtClean="0"/>
          </a:p>
        </p:txBody>
      </p:sp>
      <p:sp>
        <p:nvSpPr>
          <p:cNvPr id="51" name="Abgerundetes Rechteck 50"/>
          <p:cNvSpPr/>
          <p:nvPr/>
        </p:nvSpPr>
        <p:spPr>
          <a:xfrm>
            <a:off x="203374" y="2578439"/>
            <a:ext cx="3048946" cy="4201150"/>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dirty="0"/>
          </a:p>
        </p:txBody>
      </p:sp>
      <p:sp>
        <p:nvSpPr>
          <p:cNvPr id="14" name="Rectangle 13"/>
          <p:cNvSpPr/>
          <p:nvPr/>
        </p:nvSpPr>
        <p:spPr>
          <a:xfrm>
            <a:off x="474568" y="2578439"/>
            <a:ext cx="2708302" cy="4201150"/>
          </a:xfrm>
          <a:prstGeom prst="rect">
            <a:avLst/>
          </a:prstGeom>
        </p:spPr>
        <p:txBody>
          <a:bodyPr wrap="square">
            <a:spAutoFit/>
          </a:bodyPr>
          <a:lstStyle/>
          <a:p>
            <a:pPr marL="92075" indent="-92075" algn="l" rtl="0">
              <a:spcAft>
                <a:spcPts val="600"/>
              </a:spcAft>
              <a:buFont typeface="Arial" panose="020B0604020202020204" pitchFamily="34" charset="0"/>
              <a:buChar char="•"/>
            </a:pPr>
            <a:r>
              <a:rPr lang="es-ES" sz="1450" b="1" i="0" u="none" baseline="0" dirty="0"/>
              <a:t>Ley de formación profesional </a:t>
            </a:r>
          </a:p>
          <a:p>
            <a:pPr marL="92075" indent="-92075" algn="l" rtl="0">
              <a:buFont typeface="Arial" panose="020B0604020202020204" pitchFamily="34" charset="0"/>
              <a:buChar char="•"/>
            </a:pPr>
            <a:r>
              <a:rPr lang="es-ES" sz="1450" b="1" i="0" u="none" baseline="0" dirty="0" smtClean="0"/>
              <a:t>Regulación de</a:t>
            </a:r>
            <a:r>
              <a:rPr lang="es-ES" sz="1450" b="1" i="0" u="none" dirty="0" smtClean="0"/>
              <a:t> los artes y  oficios</a:t>
            </a:r>
          </a:p>
          <a:p>
            <a:pPr marL="92075" indent="-92075">
              <a:spcAft>
                <a:spcPts val="600"/>
              </a:spcAft>
              <a:buFont typeface="Arial" panose="020B0604020202020204" pitchFamily="34" charset="0"/>
              <a:buChar char="•"/>
            </a:pPr>
            <a:r>
              <a:rPr lang="es-ES" sz="1450" b="1" dirty="0"/>
              <a:t>Ley de protección de los trabajadores jóvenes </a:t>
            </a:r>
            <a:endParaRPr lang="es-ES" sz="1450" b="1" dirty="0" smtClean="0"/>
          </a:p>
          <a:p>
            <a:pPr marL="92075" indent="-92075">
              <a:spcAft>
                <a:spcPts val="600"/>
              </a:spcAft>
              <a:buFont typeface="Arial" panose="020B0604020202020204" pitchFamily="34" charset="0"/>
              <a:buChar char="•"/>
            </a:pPr>
            <a:r>
              <a:rPr lang="es-ES" sz="1450" b="1" dirty="0">
                <a:solidFill>
                  <a:schemeClr val="tx1">
                    <a:lumMod val="65000"/>
                    <a:lumOff val="35000"/>
                  </a:schemeClr>
                </a:solidFill>
              </a:rPr>
              <a:t>Ley de Horas de </a:t>
            </a:r>
            <a:r>
              <a:rPr lang="es-ES" sz="1450" b="1" dirty="0" smtClean="0">
                <a:solidFill>
                  <a:schemeClr val="tx1">
                    <a:lumMod val="65000"/>
                    <a:lumOff val="35000"/>
                  </a:schemeClr>
                </a:solidFill>
              </a:rPr>
              <a:t>Trabajo</a:t>
            </a:r>
          </a:p>
          <a:p>
            <a:pPr marL="92075" indent="-92075">
              <a:spcAft>
                <a:spcPts val="600"/>
              </a:spcAft>
              <a:buFont typeface="Arial" panose="020B0604020202020204" pitchFamily="34" charset="0"/>
              <a:buChar char="•"/>
            </a:pPr>
            <a:r>
              <a:rPr lang="es-ES" sz="1450" b="1" i="0" u="none" baseline="0" dirty="0" smtClean="0">
                <a:solidFill>
                  <a:schemeClr val="tx1">
                    <a:lumMod val="65000"/>
                    <a:lumOff val="35000"/>
                  </a:schemeClr>
                </a:solidFill>
              </a:rPr>
              <a:t>Ley de convenios colectivos</a:t>
            </a:r>
            <a:endParaRPr lang="es-ES" sz="1450" b="1" dirty="0" smtClean="0">
              <a:solidFill>
                <a:schemeClr val="tx1">
                  <a:lumMod val="65000"/>
                  <a:lumOff val="35000"/>
                </a:schemeClr>
              </a:solidFill>
            </a:endParaRPr>
          </a:p>
          <a:p>
            <a:pPr algn="l" rtl="0">
              <a:spcAft>
                <a:spcPts val="600"/>
              </a:spcAft>
              <a:buFont typeface="Arial" panose="020B0604020202020204" pitchFamily="34" charset="0"/>
              <a:buChar char="•"/>
            </a:pPr>
            <a:r>
              <a:rPr lang="es-ES" sz="1450" b="1" i="0" u="none" baseline="0" dirty="0" smtClean="0">
                <a:solidFill>
                  <a:schemeClr val="tx1">
                    <a:lumMod val="65000"/>
                    <a:lumOff val="35000"/>
                  </a:schemeClr>
                </a:solidFill>
              </a:rPr>
              <a:t> </a:t>
            </a:r>
            <a:r>
              <a:rPr lang="es-ES" sz="1450" b="1" i="0" u="none" baseline="0" dirty="0">
                <a:solidFill>
                  <a:schemeClr val="tx1">
                    <a:lumMod val="65000"/>
                    <a:lumOff val="35000"/>
                  </a:schemeClr>
                </a:solidFill>
              </a:rPr>
              <a:t>Ley federal de vacaciones </a:t>
            </a:r>
            <a:r>
              <a:rPr lang="es-ES" sz="1450" b="1" i="0" u="none" baseline="0" dirty="0" smtClean="0">
                <a:solidFill>
                  <a:schemeClr val="tx1">
                    <a:lumMod val="65000"/>
                    <a:lumOff val="35000"/>
                  </a:schemeClr>
                </a:solidFill>
              </a:rPr>
              <a:t/>
            </a:r>
            <a:br>
              <a:rPr lang="es-ES" sz="1450" b="1" i="0" u="none" baseline="0" dirty="0" smtClean="0">
                <a:solidFill>
                  <a:schemeClr val="tx1">
                    <a:lumMod val="65000"/>
                    <a:lumOff val="35000"/>
                  </a:schemeClr>
                </a:solidFill>
              </a:rPr>
            </a:br>
            <a:r>
              <a:rPr lang="es-ES" sz="1450" b="1" i="0" u="none" baseline="0" dirty="0" smtClean="0">
                <a:solidFill>
                  <a:schemeClr val="tx1">
                    <a:lumMod val="65000"/>
                    <a:lumOff val="35000"/>
                  </a:schemeClr>
                </a:solidFill>
              </a:rPr>
              <a:t>  pagadas</a:t>
            </a:r>
            <a:endParaRPr lang="es-ES" sz="1450" b="1" dirty="0" smtClean="0">
              <a:solidFill>
                <a:schemeClr val="tx1">
                  <a:lumMod val="65000"/>
                  <a:lumOff val="35000"/>
                </a:schemeClr>
              </a:solidFill>
            </a:endParaRPr>
          </a:p>
          <a:p>
            <a:pPr marL="92075" indent="-92075" algn="l" rtl="0">
              <a:spcAft>
                <a:spcPts val="600"/>
              </a:spcAft>
              <a:buFont typeface="Arial" panose="020B0604020202020204" pitchFamily="34" charset="0"/>
              <a:buChar char="•"/>
            </a:pPr>
            <a:r>
              <a:rPr lang="es-ES" sz="1450" b="1" i="0" u="none" baseline="0" dirty="0" smtClean="0">
                <a:solidFill>
                  <a:schemeClr val="tx1">
                    <a:lumMod val="65000"/>
                    <a:lumOff val="35000"/>
                  </a:schemeClr>
                </a:solidFill>
              </a:rPr>
              <a:t>Ley </a:t>
            </a:r>
            <a:r>
              <a:rPr lang="es-ES" sz="1450" b="1" i="0" u="none" baseline="0" dirty="0">
                <a:solidFill>
                  <a:schemeClr val="tx1">
                    <a:lumMod val="65000"/>
                    <a:lumOff val="35000"/>
                  </a:schemeClr>
                </a:solidFill>
              </a:rPr>
              <a:t>para la regulación provisional del derecho de </a:t>
            </a:r>
            <a:r>
              <a:rPr lang="es-ES" sz="1450" b="1" dirty="0">
                <a:solidFill>
                  <a:schemeClr val="tx1">
                    <a:lumMod val="65000"/>
                    <a:lumOff val="35000"/>
                  </a:schemeClr>
                </a:solidFill>
              </a:rPr>
              <a:t> </a:t>
            </a:r>
            <a:r>
              <a:rPr lang="es-ES" sz="1450" b="1" i="0" u="none" baseline="0" dirty="0" smtClean="0">
                <a:solidFill>
                  <a:schemeClr val="tx1">
                    <a:lumMod val="65000"/>
                    <a:lumOff val="35000"/>
                  </a:schemeClr>
                </a:solidFill>
              </a:rPr>
              <a:t>las </a:t>
            </a:r>
            <a:r>
              <a:rPr lang="es-ES" sz="1450" b="1" i="0" u="none" baseline="0" dirty="0">
                <a:solidFill>
                  <a:schemeClr val="tx1">
                    <a:lumMod val="65000"/>
                    <a:lumOff val="35000"/>
                  </a:schemeClr>
                </a:solidFill>
              </a:rPr>
              <a:t>cámaras de </a:t>
            </a:r>
            <a:r>
              <a:rPr lang="es-ES" sz="1450" b="1" i="0" u="none" baseline="0" dirty="0" smtClean="0">
                <a:solidFill>
                  <a:schemeClr val="tx1">
                    <a:lumMod val="65000"/>
                    <a:lumOff val="35000"/>
                  </a:schemeClr>
                </a:solidFill>
              </a:rPr>
              <a:t>industria y comercio</a:t>
            </a:r>
          </a:p>
          <a:p>
            <a:pPr marL="92075" indent="-92075">
              <a:spcAft>
                <a:spcPts val="600"/>
              </a:spcAft>
              <a:buFont typeface="Arial" panose="020B0604020202020204" pitchFamily="34" charset="0"/>
              <a:buChar char="•"/>
            </a:pPr>
            <a:r>
              <a:rPr lang="es-ES" sz="1450" dirty="0" smtClean="0">
                <a:solidFill>
                  <a:schemeClr val="tx1">
                    <a:lumMod val="75000"/>
                    <a:lumOff val="25000"/>
                  </a:schemeClr>
                </a:solidFill>
              </a:rPr>
              <a:t>Ley de representación del personal federal</a:t>
            </a:r>
            <a:endParaRPr lang="es-ES" sz="1450" b="1" dirty="0" smtClean="0">
              <a:solidFill>
                <a:schemeClr val="tx1">
                  <a:lumMod val="75000"/>
                  <a:lumOff val="25000"/>
                </a:schemeClr>
              </a:solidFill>
            </a:endParaRPr>
          </a:p>
          <a:p>
            <a:pPr marL="92075" indent="-92075">
              <a:spcAft>
                <a:spcPts val="600"/>
              </a:spcAft>
              <a:buFont typeface="Arial" panose="020B0604020202020204" pitchFamily="34" charset="0"/>
              <a:buChar char="•"/>
            </a:pPr>
            <a:r>
              <a:rPr lang="es-ES" sz="1450" b="1" i="0" u="none" baseline="0" dirty="0" smtClean="0">
                <a:solidFill>
                  <a:schemeClr val="tx1">
                    <a:lumMod val="65000"/>
                    <a:lumOff val="35000"/>
                  </a:schemeClr>
                </a:solidFill>
              </a:rPr>
              <a:t>Ley </a:t>
            </a:r>
            <a:r>
              <a:rPr lang="es-ES" sz="1450" b="1" i="0" u="none" baseline="0" dirty="0">
                <a:solidFill>
                  <a:schemeClr val="tx1">
                    <a:lumMod val="65000"/>
                    <a:lumOff val="35000"/>
                  </a:schemeClr>
                </a:solidFill>
              </a:rPr>
              <a:t>de comités de empresa</a:t>
            </a:r>
            <a:endParaRPr lang="es-ES" sz="1450" b="1" dirty="0" smtClean="0">
              <a:solidFill>
                <a:schemeClr val="tx1">
                  <a:lumMod val="65000"/>
                  <a:lumOff val="35000"/>
                </a:schemeClr>
              </a:solidFill>
            </a:endParaRPr>
          </a:p>
        </p:txBody>
      </p:sp>
      <p:pic>
        <p:nvPicPr>
          <p:cNvPr id="37" name="Picture 3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26392" y="1401328"/>
            <a:ext cx="648000" cy="718395"/>
          </a:xfrm>
          <a:prstGeom prst="rect">
            <a:avLst/>
          </a:prstGeom>
        </p:spPr>
      </p:pic>
      <p:grpSp>
        <p:nvGrpSpPr>
          <p:cNvPr id="38" name="Group 37"/>
          <p:cNvGrpSpPr>
            <a:grpSpLocks noChangeAspect="1"/>
          </p:cNvGrpSpPr>
          <p:nvPr/>
        </p:nvGrpSpPr>
        <p:grpSpPr>
          <a:xfrm>
            <a:off x="3857640" y="3276751"/>
            <a:ext cx="1944000" cy="1747646"/>
            <a:chOff x="2466737" y="1300765"/>
            <a:chExt cx="2982309" cy="2750956"/>
          </a:xfrm>
        </p:grpSpPr>
        <p:sp>
          <p:nvSpPr>
            <p:cNvPr id="49" name="Oval 46"/>
            <p:cNvSpPr/>
            <p:nvPr/>
          </p:nvSpPr>
          <p:spPr>
            <a:xfrm rot="2700000">
              <a:off x="2425660" y="1341842"/>
              <a:ext cx="2750956" cy="2668802"/>
            </a:xfrm>
            <a:prstGeom prst="pie">
              <a:avLst/>
            </a:prstGeom>
            <a:solidFill>
              <a:schemeClr val="accent1">
                <a:lumMod val="60000"/>
                <a:lumOff val="40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rtl="0"/>
              <a:endParaRPr lang="es-ES"/>
            </a:p>
          </p:txBody>
        </p:sp>
        <p:sp>
          <p:nvSpPr>
            <p:cNvPr id="53" name="Ellipse 58"/>
            <p:cNvSpPr/>
            <p:nvPr/>
          </p:nvSpPr>
          <p:spPr>
            <a:xfrm rot="8115584">
              <a:off x="2881174" y="1452292"/>
              <a:ext cx="2556689" cy="2504176"/>
            </a:xfrm>
            <a:prstGeom prst="pie">
              <a:avLst>
                <a:gd name="adj1" fmla="val 10792305"/>
                <a:gd name="adj2" fmla="val 16199999"/>
              </a:avLst>
            </a:prstGeom>
            <a:solidFill>
              <a:schemeClr val="accent2">
                <a:lumMod val="40000"/>
                <a:lumOff val="60000"/>
              </a:schemeClr>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rtl="0"/>
              <a:endParaRPr lang="es-ES"/>
            </a:p>
          </p:txBody>
        </p:sp>
        <p:pic>
          <p:nvPicPr>
            <p:cNvPr id="54" name="Picture 5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2538952" y="2104350"/>
              <a:ext cx="443065" cy="1074586"/>
            </a:xfrm>
            <a:prstGeom prst="rect">
              <a:avLst/>
            </a:prstGeom>
          </p:spPr>
        </p:pic>
        <p:pic>
          <p:nvPicPr>
            <p:cNvPr id="55" name="Picture 5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144809" y="1397300"/>
              <a:ext cx="657345" cy="666971"/>
            </a:xfrm>
            <a:prstGeom prst="rect">
              <a:avLst/>
            </a:prstGeom>
          </p:spPr>
        </p:pic>
        <p:pic>
          <p:nvPicPr>
            <p:cNvPr id="56" name="Picture 5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675366" y="2146836"/>
              <a:ext cx="773680" cy="1155301"/>
            </a:xfrm>
            <a:prstGeom prst="rect">
              <a:avLst/>
            </a:prstGeom>
          </p:spPr>
        </p:pic>
        <p:sp>
          <p:nvSpPr>
            <p:cNvPr id="57" name="Oval 56"/>
            <p:cNvSpPr/>
            <p:nvPr/>
          </p:nvSpPr>
          <p:spPr>
            <a:xfrm>
              <a:off x="3296653" y="2127819"/>
              <a:ext cx="1241769" cy="1241769"/>
            </a:xfrm>
            <a:prstGeom prst="ellipse">
              <a:avLst/>
            </a:prstGeom>
            <a:solidFill>
              <a:schemeClr val="bg1">
                <a:alpha val="4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a:p>
          </p:txBody>
        </p:sp>
        <p:pic>
          <p:nvPicPr>
            <p:cNvPr id="58" name="Picture 5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flipH="1">
              <a:off x="3511076" y="2248223"/>
              <a:ext cx="392791" cy="1029038"/>
            </a:xfrm>
            <a:prstGeom prst="rect">
              <a:avLst/>
            </a:prstGeom>
          </p:spPr>
        </p:pic>
        <p:pic>
          <p:nvPicPr>
            <p:cNvPr id="59" name="Picture 5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flipH="1">
              <a:off x="3920980" y="2267754"/>
              <a:ext cx="438623" cy="1009508"/>
            </a:xfrm>
            <a:prstGeom prst="rect">
              <a:avLst/>
            </a:prstGeom>
          </p:spPr>
        </p:pic>
      </p:grpSp>
      <p:sp>
        <p:nvSpPr>
          <p:cNvPr id="35" name="Rechteck 34"/>
          <p:cNvSpPr/>
          <p:nvPr/>
        </p:nvSpPr>
        <p:spPr>
          <a:xfrm>
            <a:off x="218121" y="1011917"/>
            <a:ext cx="8602494" cy="400110"/>
          </a:xfrm>
          <a:prstGeom prst="rect">
            <a:avLst/>
          </a:prstGeom>
        </p:spPr>
        <p:txBody>
          <a:bodyPr wrap="square">
            <a:spAutoFit/>
          </a:bodyPr>
          <a:lstStyle/>
          <a:p>
            <a:pPr algn="l" rtl="0"/>
            <a:r>
              <a:rPr lang="es-ES" sz="2000" b="0" i="0" u="none" baseline="0" dirty="0">
                <a:solidFill>
                  <a:schemeClr val="accent6">
                    <a:lumMod val="75000"/>
                  </a:schemeClr>
                </a:solidFill>
              </a:rPr>
              <a:t>Marco legal para todos los aspectos de la formación profesional dual</a:t>
            </a:r>
            <a:endParaRPr lang="es-ES" sz="2000" dirty="0"/>
          </a:p>
        </p:txBody>
      </p:sp>
      <p:sp>
        <p:nvSpPr>
          <p:cNvPr id="39" name="Rechteck 38"/>
          <p:cNvSpPr/>
          <p:nvPr/>
        </p:nvSpPr>
        <p:spPr>
          <a:xfrm>
            <a:off x="3126248" y="2266721"/>
            <a:ext cx="3200312" cy="615553"/>
          </a:xfrm>
          <a:prstGeom prst="rect">
            <a:avLst/>
          </a:prstGeom>
        </p:spPr>
        <p:txBody>
          <a:bodyPr wrap="square">
            <a:spAutoFit/>
          </a:bodyPr>
          <a:lstStyle/>
          <a:p>
            <a:pPr algn="ctr" rtl="0"/>
            <a:r>
              <a:rPr lang="es-ES" b="1" dirty="0">
                <a:solidFill>
                  <a:schemeClr val="bg1"/>
                </a:solidFill>
              </a:rPr>
              <a:t>L</a:t>
            </a:r>
            <a:r>
              <a:rPr lang="es-ES" b="1" i="0" u="none" baseline="0" dirty="0" smtClean="0">
                <a:solidFill>
                  <a:schemeClr val="bg1"/>
                </a:solidFill>
              </a:rPr>
              <a:t>ey </a:t>
            </a:r>
            <a:r>
              <a:rPr lang="es-ES" b="1" dirty="0" smtClean="0">
                <a:solidFill>
                  <a:schemeClr val="bg1"/>
                </a:solidFill>
              </a:rPr>
              <a:t>Constitucional</a:t>
            </a:r>
            <a:r>
              <a:rPr lang="es-ES" sz="1600" b="1" i="0" u="none" baseline="0" dirty="0" smtClean="0">
                <a:solidFill>
                  <a:schemeClr val="bg1"/>
                </a:solidFill>
              </a:rPr>
              <a:t>, </a:t>
            </a:r>
            <a:endParaRPr lang="es-ES" sz="1600" b="1" i="0" u="none" baseline="0" dirty="0">
              <a:solidFill>
                <a:schemeClr val="bg1"/>
              </a:solidFill>
            </a:endParaRPr>
          </a:p>
          <a:p>
            <a:pPr algn="ctr" rtl="0"/>
            <a:r>
              <a:rPr lang="es-ES" sz="1600" b="1" i="0" u="none" baseline="0" dirty="0">
                <a:solidFill>
                  <a:schemeClr val="bg1"/>
                </a:solidFill>
              </a:rPr>
              <a:t>art. 12: Libertad profesional</a:t>
            </a:r>
            <a:endParaRPr lang="es-ES" sz="1600" b="1" dirty="0">
              <a:solidFill>
                <a:schemeClr val="bg1"/>
              </a:solidFill>
            </a:endParaRPr>
          </a:p>
        </p:txBody>
      </p:sp>
      <p:sp>
        <p:nvSpPr>
          <p:cNvPr id="9" name="Textfeld 8"/>
          <p:cNvSpPr txBox="1"/>
          <p:nvPr/>
        </p:nvSpPr>
        <p:spPr>
          <a:xfrm>
            <a:off x="-11368" y="77490"/>
            <a:ext cx="5619682" cy="377026"/>
          </a:xfrm>
          <a:prstGeom prst="rect">
            <a:avLst/>
          </a:prstGeom>
          <a:noFill/>
        </p:spPr>
        <p:txBody>
          <a:bodyPr wrap="square" rtlCol="0">
            <a:spAutoFit/>
          </a:bodyPr>
          <a:lstStyle/>
          <a:p>
            <a:pPr algn="l" rtl="0"/>
            <a:r>
              <a:rPr lang="es-ES" sz="1850" b="1" i="0" u="none" baseline="0" dirty="0">
                <a:solidFill>
                  <a:schemeClr val="bg1"/>
                </a:solidFill>
              </a:rPr>
              <a:t>3. Panorama general del marco legislativo</a:t>
            </a:r>
            <a:endParaRPr lang="es-ES" sz="1850" b="1" dirty="0">
              <a:solidFill>
                <a:schemeClr val="bg1"/>
              </a:solidFill>
            </a:endParaRPr>
          </a:p>
        </p:txBody>
      </p:sp>
      <p:sp>
        <p:nvSpPr>
          <p:cNvPr id="11" name="Rechteck 10"/>
          <p:cNvSpPr/>
          <p:nvPr/>
        </p:nvSpPr>
        <p:spPr>
          <a:xfrm>
            <a:off x="6565524" y="2186897"/>
            <a:ext cx="103321" cy="5532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a:p>
        </p:txBody>
      </p:sp>
      <p:sp>
        <p:nvSpPr>
          <p:cNvPr id="34" name="Pfeil nach links und rechts 33"/>
          <p:cNvSpPr/>
          <p:nvPr/>
        </p:nvSpPr>
        <p:spPr>
          <a:xfrm>
            <a:off x="3283535" y="5105405"/>
            <a:ext cx="2917348" cy="107545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s-ES" sz="1200" b="1" i="0" u="none" baseline="0" dirty="0" smtClean="0"/>
              <a:t>Coordinación de los dos lugares </a:t>
            </a:r>
            <a:r>
              <a:rPr lang="es-ES" sz="1200" b="1" i="0" u="none" baseline="0" dirty="0"/>
              <a:t>de aprendizaje entre </a:t>
            </a:r>
            <a:r>
              <a:rPr lang="es-ES" sz="1200" b="1" i="0" u="none" baseline="0" dirty="0" smtClean="0"/>
              <a:t>la Federación </a:t>
            </a:r>
            <a:r>
              <a:rPr lang="es-ES" sz="1200" b="1" i="0" u="none" baseline="0" dirty="0"/>
              <a:t>y los </a:t>
            </a:r>
            <a:r>
              <a:rPr lang="es-ES" sz="1200" b="1" i="0" u="none" baseline="0" dirty="0" smtClean="0"/>
              <a:t>Estados Federados</a:t>
            </a:r>
            <a:endParaRPr lang="es-ES" sz="1200" b="1" dirty="0"/>
          </a:p>
        </p:txBody>
      </p:sp>
      <p:pic>
        <p:nvPicPr>
          <p:cNvPr id="1027" name="Picture 3" descr="C:\Users\baumgarten\Pictures\GOVET\bundeslaender.pn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252108" y="1465633"/>
            <a:ext cx="431663" cy="602840"/>
          </a:xfrm>
          <a:prstGeom prst="rect">
            <a:avLst/>
          </a:prstGeom>
          <a:noFill/>
          <a:extLst>
            <a:ext uri="{909E8E84-426E-40DD-AFC4-6F175D3DCCD1}">
              <a14:hiddenFill xmlns:a14="http://schemas.microsoft.com/office/drawing/2010/main">
                <a:solidFill>
                  <a:srgbClr val="FFFFFF"/>
                </a:solidFill>
              </a14:hiddenFill>
            </a:ext>
          </a:extLst>
        </p:spPr>
      </p:pic>
      <p:pic>
        <p:nvPicPr>
          <p:cNvPr id="4" name="Grafik 3"/>
          <p:cNvPicPr>
            <a:picLocks noChangeAspect="1"/>
          </p:cNvPicPr>
          <p:nvPr/>
        </p:nvPicPr>
        <p:blipFill>
          <a:blip r:embed="rId10"/>
          <a:stretch>
            <a:fillRect/>
          </a:stretch>
        </p:blipFill>
        <p:spPr>
          <a:xfrm>
            <a:off x="8205080" y="1479281"/>
            <a:ext cx="444300" cy="526748"/>
          </a:xfrm>
          <a:prstGeom prst="rect">
            <a:avLst/>
          </a:prstGeom>
        </p:spPr>
      </p:pic>
      <p:pic>
        <p:nvPicPr>
          <p:cNvPr id="29" name="Picture 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403411" y="1482486"/>
            <a:ext cx="476250" cy="6046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 name="Picture 4"/>
          <p:cNvPicPr>
            <a:picLocks noChangeAspect="1" noChangeArrowheads="1"/>
          </p:cNvPicPr>
          <p:nvPr/>
        </p:nvPicPr>
        <p:blipFill>
          <a:blip r:embed="rId12">
            <a:extLst>
              <a:ext uri="{BEBA8EAE-BF5A-486C-A8C5-ECC9F3942E4B}">
                <a14:imgProps xmlns:a14="http://schemas.microsoft.com/office/drawing/2010/main">
                  <a14:imgLayer r:embed="rId13">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518275" y="1477502"/>
            <a:ext cx="432000" cy="5745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feld 2"/>
          <p:cNvSpPr txBox="1"/>
          <p:nvPr/>
        </p:nvSpPr>
        <p:spPr>
          <a:xfrm>
            <a:off x="6593151" y="1981184"/>
            <a:ext cx="104496" cy="92233"/>
          </a:xfrm>
          <a:prstGeom prst="rect">
            <a:avLst/>
          </a:prstGeom>
          <a:solidFill>
            <a:schemeClr val="accent2">
              <a:lumMod val="60000"/>
              <a:lumOff val="40000"/>
            </a:schemeClr>
          </a:solidFill>
        </p:spPr>
        <p:txBody>
          <a:bodyPr wrap="square" rtlCol="0">
            <a:spAutoFit/>
          </a:bodyPr>
          <a:lstStyle/>
          <a:p>
            <a:endParaRPr lang="de-DE" dirty="0"/>
          </a:p>
        </p:txBody>
      </p:sp>
      <p:sp>
        <p:nvSpPr>
          <p:cNvPr id="5" name="Textfeld 4"/>
          <p:cNvSpPr txBox="1"/>
          <p:nvPr/>
        </p:nvSpPr>
        <p:spPr>
          <a:xfrm>
            <a:off x="6256625" y="1740163"/>
            <a:ext cx="154033" cy="100472"/>
          </a:xfrm>
          <a:prstGeom prst="rect">
            <a:avLst/>
          </a:prstGeom>
          <a:solidFill>
            <a:schemeClr val="accent2">
              <a:lumMod val="60000"/>
              <a:lumOff val="40000"/>
            </a:schemeClr>
          </a:solidFill>
        </p:spPr>
        <p:txBody>
          <a:bodyPr wrap="square" rtlCol="0">
            <a:spAutoFit/>
          </a:bodyPr>
          <a:lstStyle/>
          <a:p>
            <a:endParaRPr lang="de-DE" dirty="0"/>
          </a:p>
        </p:txBody>
      </p:sp>
    </p:spTree>
    <p:extLst>
      <p:ext uri="{BB962C8B-B14F-4D97-AF65-F5344CB8AC3E}">
        <p14:creationId xmlns:p14="http://schemas.microsoft.com/office/powerpoint/2010/main" val="24297954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08520" y="1942859"/>
            <a:ext cx="8352928" cy="4031873"/>
          </a:xfrm>
          <a:prstGeom prst="rect">
            <a:avLst/>
          </a:prstGeom>
          <a:noFill/>
        </p:spPr>
        <p:txBody>
          <a:bodyPr wrap="square" rtlCol="0">
            <a:spAutoFit/>
          </a:bodyPr>
          <a:lstStyle/>
          <a:p>
            <a:pPr algn="l" rtl="0">
              <a:spcAft>
                <a:spcPts val="1200"/>
              </a:spcAft>
              <a:tabLst>
                <a:tab pos="357188" algn="l"/>
              </a:tabLst>
            </a:pPr>
            <a:r>
              <a:rPr lang="es-ES" sz="2400" b="0" i="0" u="none" baseline="0" dirty="0">
                <a:solidFill>
                  <a:schemeClr val="accent6">
                    <a:lumMod val="75000"/>
                  </a:schemeClr>
                </a:solidFill>
              </a:rPr>
              <a:t>	</a:t>
            </a:r>
            <a:r>
              <a:rPr lang="es-ES" sz="2250" b="1" i="0" u="none" baseline="0" dirty="0">
                <a:solidFill>
                  <a:schemeClr val="accent6">
                    <a:lumMod val="75000"/>
                  </a:schemeClr>
                </a:solidFill>
              </a:rPr>
              <a:t>La estructura de la ley</a:t>
            </a:r>
            <a:endParaRPr lang="es-ES" altLang="de-DE" sz="2250" b="1" dirty="0" smtClean="0">
              <a:solidFill>
                <a:schemeClr val="accent6">
                  <a:lumMod val="75000"/>
                </a:schemeClr>
              </a:solidFill>
            </a:endParaRPr>
          </a:p>
          <a:p>
            <a:pPr marL="712788" indent="-355600" algn="l" rtl="0">
              <a:spcAft>
                <a:spcPts val="600"/>
              </a:spcAft>
              <a:buAutoNum type="arabicPeriod"/>
              <a:tabLst>
                <a:tab pos="4124325" algn="l"/>
              </a:tabLst>
            </a:pPr>
            <a:r>
              <a:rPr lang="es-ES" sz="2400" b="0" i="0" u="none" baseline="0" dirty="0">
                <a:solidFill>
                  <a:schemeClr val="tx1">
                    <a:lumMod val="75000"/>
                    <a:lumOff val="25000"/>
                  </a:schemeClr>
                </a:solidFill>
              </a:rPr>
              <a:t>Disposiciones generales 	</a:t>
            </a:r>
          </a:p>
          <a:p>
            <a:pPr marL="712788" indent="-355600" algn="l" rtl="0">
              <a:spcAft>
                <a:spcPts val="600"/>
              </a:spcAft>
              <a:buAutoNum type="arabicPeriod"/>
              <a:tabLst>
                <a:tab pos="4124325" algn="l"/>
              </a:tabLst>
            </a:pPr>
            <a:r>
              <a:rPr lang="es-ES" sz="2400" b="1" i="0" u="none" baseline="0" dirty="0">
                <a:solidFill>
                  <a:schemeClr val="tx1">
                    <a:lumMod val="75000"/>
                    <a:lumOff val="25000"/>
                  </a:schemeClr>
                </a:solidFill>
              </a:rPr>
              <a:t>Condiciones de la formación </a:t>
            </a:r>
            <a:r>
              <a:rPr lang="es-ES" sz="2400" b="1" i="0" u="none" baseline="0" dirty="0" smtClean="0">
                <a:solidFill>
                  <a:schemeClr val="tx1">
                    <a:lumMod val="75000"/>
                    <a:lumOff val="25000"/>
                  </a:schemeClr>
                </a:solidFill>
              </a:rPr>
              <a:t>profesional,</a:t>
            </a:r>
            <a:r>
              <a:rPr lang="es-ES" sz="2400" b="1" i="0" u="none" dirty="0" smtClean="0">
                <a:solidFill>
                  <a:schemeClr val="tx1">
                    <a:lumMod val="75000"/>
                    <a:lumOff val="25000"/>
                  </a:schemeClr>
                </a:solidFill>
              </a:rPr>
              <a:t> definición de relaciones de aprendizaje</a:t>
            </a:r>
            <a:r>
              <a:rPr lang="es-ES" sz="2400" b="0" i="0" u="none" baseline="0" dirty="0">
                <a:solidFill>
                  <a:schemeClr val="tx1">
                    <a:lumMod val="75000"/>
                    <a:lumOff val="25000"/>
                  </a:schemeClr>
                </a:solidFill>
              </a:rPr>
              <a:t>	</a:t>
            </a:r>
          </a:p>
          <a:p>
            <a:pPr marL="712788" indent="-355600" algn="l" rtl="0">
              <a:spcAft>
                <a:spcPts val="600"/>
              </a:spcAft>
              <a:buAutoNum type="arabicPeriod"/>
              <a:tabLst>
                <a:tab pos="4214813" algn="l"/>
              </a:tabLst>
            </a:pPr>
            <a:r>
              <a:rPr lang="es-ES" sz="2400" b="1" i="0" u="none" baseline="0" dirty="0">
                <a:solidFill>
                  <a:schemeClr val="tx1">
                    <a:lumMod val="75000"/>
                    <a:lumOff val="25000"/>
                  </a:schemeClr>
                </a:solidFill>
              </a:rPr>
              <a:t>Organización de la formación profesional </a:t>
            </a:r>
          </a:p>
          <a:p>
            <a:pPr marL="712788" indent="-355600" algn="l" rtl="0">
              <a:spcAft>
                <a:spcPts val="600"/>
              </a:spcAft>
              <a:buAutoNum type="arabicPeriod"/>
              <a:tabLst>
                <a:tab pos="4124325" algn="l"/>
              </a:tabLst>
            </a:pPr>
            <a:r>
              <a:rPr lang="es-ES" sz="2400" b="0" i="0" u="none" baseline="0" dirty="0">
                <a:solidFill>
                  <a:schemeClr val="tx1">
                    <a:lumMod val="75000"/>
                    <a:lumOff val="25000"/>
                  </a:schemeClr>
                </a:solidFill>
              </a:rPr>
              <a:t>Investigación, planificación, estadística	</a:t>
            </a:r>
          </a:p>
          <a:p>
            <a:pPr marL="712788" indent="-355600" algn="l" rtl="0">
              <a:spcAft>
                <a:spcPts val="600"/>
              </a:spcAft>
              <a:buAutoNum type="arabicPeriod"/>
              <a:tabLst>
                <a:tab pos="4124325" algn="l"/>
              </a:tabLst>
            </a:pPr>
            <a:r>
              <a:rPr lang="es-ES" sz="2400" b="0" i="0" u="none" baseline="0" dirty="0" smtClean="0">
                <a:solidFill>
                  <a:schemeClr val="tx1">
                    <a:lumMod val="75000"/>
                    <a:lumOff val="25000"/>
                  </a:schemeClr>
                </a:solidFill>
              </a:rPr>
              <a:t>El Instituto Federal </a:t>
            </a:r>
            <a:r>
              <a:rPr lang="es-ES" sz="2400" b="0" i="0" u="none" baseline="0" dirty="0">
                <a:solidFill>
                  <a:schemeClr val="tx1">
                    <a:lumMod val="75000"/>
                    <a:lumOff val="25000"/>
                  </a:schemeClr>
                </a:solidFill>
              </a:rPr>
              <a:t>de Formación Profesional </a:t>
            </a:r>
            <a:r>
              <a:rPr lang="es-ES" sz="2400" b="0" i="0" u="none" baseline="0" dirty="0" smtClean="0">
                <a:solidFill>
                  <a:schemeClr val="tx1">
                    <a:lumMod val="75000"/>
                    <a:lumOff val="25000"/>
                  </a:schemeClr>
                </a:solidFill>
              </a:rPr>
              <a:t>(BIBB)</a:t>
            </a:r>
            <a:r>
              <a:rPr lang="es-ES" sz="2400" b="0" i="0" u="none" baseline="0" dirty="0">
                <a:solidFill>
                  <a:schemeClr val="tx1">
                    <a:lumMod val="75000"/>
                    <a:lumOff val="25000"/>
                  </a:schemeClr>
                </a:solidFill>
              </a:rPr>
              <a:t>	</a:t>
            </a:r>
          </a:p>
          <a:p>
            <a:pPr marL="712788" indent="-355600" algn="l" rtl="0">
              <a:spcAft>
                <a:spcPts val="600"/>
              </a:spcAft>
              <a:buAutoNum type="arabicPeriod"/>
            </a:pPr>
            <a:r>
              <a:rPr lang="es-ES" sz="2400" b="0" i="0" u="none" baseline="0" dirty="0" smtClean="0">
                <a:solidFill>
                  <a:schemeClr val="tx1">
                    <a:lumMod val="75000"/>
                    <a:lumOff val="25000"/>
                  </a:schemeClr>
                </a:solidFill>
              </a:rPr>
              <a:t>Disposiciones sobre multas administrativas</a:t>
            </a:r>
            <a:endParaRPr lang="es-ES" sz="2400" b="0" i="0" u="none" baseline="0" dirty="0">
              <a:solidFill>
                <a:schemeClr val="tx1">
                  <a:lumMod val="75000"/>
                  <a:lumOff val="25000"/>
                </a:schemeClr>
              </a:solidFill>
            </a:endParaRPr>
          </a:p>
          <a:p>
            <a:pPr marL="712788" indent="-355600" algn="l" rtl="0">
              <a:buAutoNum type="arabicPeriod"/>
            </a:pPr>
            <a:r>
              <a:rPr lang="es-ES" sz="2400" b="0" i="0" u="none" baseline="0" dirty="0">
                <a:solidFill>
                  <a:schemeClr val="tx1">
                    <a:lumMod val="75000"/>
                    <a:lumOff val="25000"/>
                  </a:schemeClr>
                </a:solidFill>
              </a:rPr>
              <a:t>Disposiciones transitorias y finales</a:t>
            </a:r>
            <a:endParaRPr lang="es-ES" sz="2400" dirty="0">
              <a:solidFill>
                <a:schemeClr val="tx1">
                  <a:lumMod val="75000"/>
                  <a:lumOff val="25000"/>
                </a:schemeClr>
              </a:solidFill>
            </a:endParaRPr>
          </a:p>
        </p:txBody>
      </p:sp>
      <p:sp>
        <p:nvSpPr>
          <p:cNvPr id="3" name="Textfeld 2"/>
          <p:cNvSpPr txBox="1"/>
          <p:nvPr/>
        </p:nvSpPr>
        <p:spPr>
          <a:xfrm>
            <a:off x="-7937" y="71293"/>
            <a:ext cx="5598208" cy="377026"/>
          </a:xfrm>
          <a:prstGeom prst="rect">
            <a:avLst/>
          </a:prstGeom>
          <a:noFill/>
        </p:spPr>
        <p:txBody>
          <a:bodyPr wrap="square" rtlCol="0">
            <a:spAutoFit/>
          </a:bodyPr>
          <a:lstStyle/>
          <a:p>
            <a:pPr algn="l" rtl="0"/>
            <a:r>
              <a:rPr lang="es-ES" sz="1850" b="1" i="0" u="none" baseline="0" dirty="0">
                <a:solidFill>
                  <a:schemeClr val="bg1"/>
                </a:solidFill>
              </a:rPr>
              <a:t>4. La Ley de formación profesional (</a:t>
            </a:r>
            <a:r>
              <a:rPr lang="es-ES" sz="1850" b="1" i="1" u="none" baseline="0" dirty="0" err="1">
                <a:solidFill>
                  <a:schemeClr val="bg1"/>
                </a:solidFill>
              </a:rPr>
              <a:t>BBiG</a:t>
            </a:r>
            <a:r>
              <a:rPr lang="es-ES" sz="1850" b="1" i="0" u="none" baseline="0" dirty="0">
                <a:solidFill>
                  <a:schemeClr val="bg1"/>
                </a:solidFill>
              </a:rPr>
              <a:t>)</a:t>
            </a:r>
            <a:endParaRPr lang="es-ES" sz="1850" b="1" dirty="0">
              <a:solidFill>
                <a:schemeClr val="bg1"/>
              </a:solidFill>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9476" y="694122"/>
            <a:ext cx="523875"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1404" y="659093"/>
            <a:ext cx="500063"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04323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319088" y="1484784"/>
            <a:ext cx="8458200"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900">
                <a:solidFill>
                  <a:schemeClr val="tx1"/>
                </a:solidFill>
                <a:latin typeface="Arial" charset="0"/>
                <a:cs typeface="Arial" charset="0"/>
              </a:defRPr>
            </a:lvl1pPr>
            <a:lvl2pPr marL="742950" indent="-285750" eaLnBrk="0" hangingPunct="0">
              <a:defRPr sz="900">
                <a:solidFill>
                  <a:schemeClr val="tx1"/>
                </a:solidFill>
                <a:latin typeface="Arial" charset="0"/>
                <a:cs typeface="Arial" charset="0"/>
              </a:defRPr>
            </a:lvl2pPr>
            <a:lvl3pPr marL="1143000" indent="-228600" eaLnBrk="0" hangingPunct="0">
              <a:defRPr sz="900">
                <a:solidFill>
                  <a:schemeClr val="tx1"/>
                </a:solidFill>
                <a:latin typeface="Arial" charset="0"/>
                <a:cs typeface="Arial" charset="0"/>
              </a:defRPr>
            </a:lvl3pPr>
            <a:lvl4pPr marL="1600200" indent="-228600" eaLnBrk="0" hangingPunct="0">
              <a:defRPr sz="900">
                <a:solidFill>
                  <a:schemeClr val="tx1"/>
                </a:solidFill>
                <a:latin typeface="Arial" charset="0"/>
                <a:cs typeface="Arial" charset="0"/>
              </a:defRPr>
            </a:lvl4pPr>
            <a:lvl5pPr marL="2057400" indent="-228600" eaLnBrk="0" hangingPunct="0">
              <a:defRPr sz="900">
                <a:solidFill>
                  <a:schemeClr val="tx1"/>
                </a:solidFill>
                <a:latin typeface="Arial" charset="0"/>
                <a:cs typeface="Arial" charset="0"/>
              </a:defRPr>
            </a:lvl5pPr>
            <a:lvl6pPr marL="2514600" indent="-228600" eaLnBrk="0" fontAlgn="base" hangingPunct="0">
              <a:spcBef>
                <a:spcPct val="0"/>
              </a:spcBef>
              <a:spcAft>
                <a:spcPct val="0"/>
              </a:spcAft>
              <a:defRPr sz="900">
                <a:solidFill>
                  <a:schemeClr val="tx1"/>
                </a:solidFill>
                <a:latin typeface="Arial" charset="0"/>
                <a:cs typeface="Arial" charset="0"/>
              </a:defRPr>
            </a:lvl6pPr>
            <a:lvl7pPr marL="2971800" indent="-228600" eaLnBrk="0" fontAlgn="base" hangingPunct="0">
              <a:spcBef>
                <a:spcPct val="0"/>
              </a:spcBef>
              <a:spcAft>
                <a:spcPct val="0"/>
              </a:spcAft>
              <a:defRPr sz="900">
                <a:solidFill>
                  <a:schemeClr val="tx1"/>
                </a:solidFill>
                <a:latin typeface="Arial" charset="0"/>
                <a:cs typeface="Arial" charset="0"/>
              </a:defRPr>
            </a:lvl7pPr>
            <a:lvl8pPr marL="3429000" indent="-228600" eaLnBrk="0" fontAlgn="base" hangingPunct="0">
              <a:spcBef>
                <a:spcPct val="0"/>
              </a:spcBef>
              <a:spcAft>
                <a:spcPct val="0"/>
              </a:spcAft>
              <a:defRPr sz="900">
                <a:solidFill>
                  <a:schemeClr val="tx1"/>
                </a:solidFill>
                <a:latin typeface="Arial" charset="0"/>
                <a:cs typeface="Arial" charset="0"/>
              </a:defRPr>
            </a:lvl8pPr>
            <a:lvl9pPr marL="3886200" indent="-228600" eaLnBrk="0" fontAlgn="base" hangingPunct="0">
              <a:spcBef>
                <a:spcPct val="0"/>
              </a:spcBef>
              <a:spcAft>
                <a:spcPct val="0"/>
              </a:spcAft>
              <a:defRPr sz="900">
                <a:solidFill>
                  <a:schemeClr val="tx1"/>
                </a:solidFill>
                <a:latin typeface="Arial" charset="0"/>
                <a:cs typeface="Arial" charset="0"/>
              </a:defRPr>
            </a:lvl9pPr>
          </a:lstStyle>
          <a:p>
            <a:pPr algn="ctr" rtl="0" eaLnBrk="1" hangingPunct="1"/>
            <a:endParaRPr lang="es-ES" altLang="de-DE" sz="2400" b="1" dirty="0">
              <a:solidFill>
                <a:schemeClr val="accent6">
                  <a:lumMod val="75000"/>
                </a:schemeClr>
              </a:solidFill>
            </a:endParaRPr>
          </a:p>
          <a:p>
            <a:pPr algn="ctr" rtl="0" eaLnBrk="1" hangingPunct="1"/>
            <a:endParaRPr lang="es-ES" altLang="de-DE" sz="2400" b="1" dirty="0" smtClean="0">
              <a:solidFill>
                <a:schemeClr val="accent6">
                  <a:lumMod val="75000"/>
                </a:schemeClr>
              </a:solidFill>
            </a:endParaRPr>
          </a:p>
          <a:p>
            <a:pPr algn="ctr" rtl="0" eaLnBrk="1" hangingPunct="1"/>
            <a:endParaRPr lang="es-ES" altLang="de-DE" sz="2400" b="1" dirty="0">
              <a:solidFill>
                <a:schemeClr val="accent6">
                  <a:lumMod val="75000"/>
                </a:schemeClr>
              </a:solidFill>
            </a:endParaRPr>
          </a:p>
          <a:p>
            <a:pPr algn="ctr" rtl="0" eaLnBrk="1" hangingPunct="1"/>
            <a:endParaRPr lang="es-ES" altLang="de-DE" sz="2400" b="1" dirty="0" smtClean="0">
              <a:solidFill>
                <a:schemeClr val="accent6">
                  <a:lumMod val="75000"/>
                </a:schemeClr>
              </a:solidFill>
            </a:endParaRPr>
          </a:p>
          <a:p>
            <a:pPr algn="ctr" rtl="0" eaLnBrk="1" hangingPunct="1"/>
            <a:endParaRPr lang="es-ES" altLang="de-DE" sz="2400" b="1" dirty="0">
              <a:solidFill>
                <a:schemeClr val="accent6">
                  <a:lumMod val="75000"/>
                </a:schemeClr>
              </a:solidFill>
            </a:endParaRPr>
          </a:p>
          <a:p>
            <a:pPr algn="ctr" rtl="0" eaLnBrk="1" hangingPunct="1"/>
            <a:endParaRPr lang="es-ES" altLang="de-DE" sz="2400" b="1" dirty="0" smtClean="0">
              <a:solidFill>
                <a:schemeClr val="accent6">
                  <a:lumMod val="75000"/>
                </a:schemeClr>
              </a:solidFill>
            </a:endParaRPr>
          </a:p>
          <a:p>
            <a:pPr algn="ctr" rtl="0" eaLnBrk="1" hangingPunct="1"/>
            <a:endParaRPr lang="es-ES" altLang="de-DE" sz="2400" b="1" dirty="0">
              <a:solidFill>
                <a:schemeClr val="accent6">
                  <a:lumMod val="75000"/>
                </a:schemeClr>
              </a:solidFill>
            </a:endParaRPr>
          </a:p>
          <a:p>
            <a:pPr algn="ctr" rtl="0" eaLnBrk="1" hangingPunct="1"/>
            <a:endParaRPr lang="es-ES" altLang="de-DE" sz="2400" b="1" dirty="0">
              <a:solidFill>
                <a:schemeClr val="accent6">
                  <a:lumMod val="75000"/>
                </a:schemeClr>
              </a:solidFill>
            </a:endParaRPr>
          </a:p>
          <a:p>
            <a:pPr algn="ctr" rtl="0" eaLnBrk="1" hangingPunct="1"/>
            <a:endParaRPr lang="es-ES" altLang="de-DE" sz="2400" b="1" dirty="0">
              <a:solidFill>
                <a:schemeClr val="accent6">
                  <a:lumMod val="75000"/>
                </a:schemeClr>
              </a:solidFill>
            </a:endParaRPr>
          </a:p>
        </p:txBody>
      </p:sp>
      <p:sp>
        <p:nvSpPr>
          <p:cNvPr id="2" name="Textfeld 1"/>
          <p:cNvSpPr txBox="1"/>
          <p:nvPr/>
        </p:nvSpPr>
        <p:spPr>
          <a:xfrm>
            <a:off x="0" y="1337304"/>
            <a:ext cx="9009064" cy="5522024"/>
          </a:xfrm>
          <a:prstGeom prst="rect">
            <a:avLst/>
          </a:prstGeom>
          <a:noFill/>
        </p:spPr>
        <p:txBody>
          <a:bodyPr wrap="square" rtlCol="0">
            <a:spAutoFit/>
          </a:bodyPr>
          <a:lstStyle/>
          <a:p>
            <a:pPr algn="l" rtl="0">
              <a:spcAft>
                <a:spcPts val="1200"/>
              </a:spcAft>
              <a:tabLst>
                <a:tab pos="265113" algn="l"/>
              </a:tabLst>
            </a:pPr>
            <a:r>
              <a:rPr lang="es-ES" sz="2800" b="0" i="0" u="none" baseline="0" dirty="0">
                <a:solidFill>
                  <a:schemeClr val="accent6">
                    <a:lumMod val="75000"/>
                  </a:schemeClr>
                </a:solidFill>
              </a:rPr>
              <a:t>	</a:t>
            </a:r>
            <a:r>
              <a:rPr lang="es-ES" sz="2250" b="1" i="0" u="none" baseline="0" dirty="0" smtClean="0">
                <a:solidFill>
                  <a:schemeClr val="accent6">
                    <a:lumMod val="75000"/>
                  </a:schemeClr>
                </a:solidFill>
              </a:rPr>
              <a:t>Introducción </a:t>
            </a:r>
            <a:r>
              <a:rPr lang="es-ES" sz="2250" b="1" i="0" u="none" baseline="0" dirty="0">
                <a:solidFill>
                  <a:schemeClr val="accent6">
                    <a:lumMod val="75000"/>
                  </a:schemeClr>
                </a:solidFill>
              </a:rPr>
              <a:t>y reorganización de </a:t>
            </a:r>
            <a:r>
              <a:rPr lang="es-ES" sz="2250" b="1" i="0" u="none" baseline="0" dirty="0" smtClean="0">
                <a:solidFill>
                  <a:schemeClr val="accent6">
                    <a:lumMod val="75000"/>
                  </a:schemeClr>
                </a:solidFill>
              </a:rPr>
              <a:t>profesiones </a:t>
            </a:r>
            <a:r>
              <a:rPr lang="es-ES" sz="2250" b="1" i="0" u="none" baseline="0" dirty="0">
                <a:solidFill>
                  <a:schemeClr val="accent6">
                    <a:lumMod val="75000"/>
                  </a:schemeClr>
                </a:solidFill>
              </a:rPr>
              <a:t>de formación</a:t>
            </a:r>
            <a:endParaRPr lang="es-ES" altLang="de-DE" sz="2250" b="1" dirty="0" smtClean="0">
              <a:solidFill>
                <a:schemeClr val="accent6">
                  <a:lumMod val="75000"/>
                </a:schemeClr>
              </a:solidFill>
            </a:endParaRPr>
          </a:p>
          <a:p>
            <a:pPr marL="539750" lvl="2" indent="-274638" algn="l" rtl="0">
              <a:lnSpc>
                <a:spcPts val="2500"/>
              </a:lnSpc>
              <a:buFont typeface="Wingdings" panose="05000000000000000000" pitchFamily="2" charset="2"/>
              <a:buChar char="§"/>
              <a:tabLst>
                <a:tab pos="539750" algn="l"/>
                <a:tab pos="2149475" algn="l"/>
                <a:tab pos="2687638" algn="l"/>
              </a:tabLst>
            </a:pPr>
            <a:r>
              <a:rPr lang="es-ES" sz="2200" b="0" i="0" u="none" baseline="0" dirty="0" smtClean="0">
                <a:solidFill>
                  <a:schemeClr val="tx1">
                    <a:lumMod val="75000"/>
                    <a:lumOff val="25000"/>
                  </a:schemeClr>
                </a:solidFill>
              </a:rPr>
              <a:t>Fundamento:	-</a:t>
            </a:r>
            <a:r>
              <a:rPr lang="es-ES" sz="2200" b="0" i="0" u="none" dirty="0" smtClean="0">
                <a:solidFill>
                  <a:schemeClr val="tx1">
                    <a:lumMod val="75000"/>
                    <a:lumOff val="25000"/>
                  </a:schemeClr>
                </a:solidFill>
              </a:rPr>
              <a:t> </a:t>
            </a:r>
            <a:r>
              <a:rPr lang="es-ES" sz="2200" b="0" i="0" u="none" baseline="0" dirty="0" smtClean="0">
                <a:solidFill>
                  <a:schemeClr val="tx1">
                    <a:lumMod val="75000"/>
                    <a:lumOff val="25000"/>
                  </a:schemeClr>
                </a:solidFill>
              </a:rPr>
              <a:t>Establecimiento </a:t>
            </a:r>
            <a:r>
              <a:rPr lang="es-ES" sz="2200" b="0" i="0" u="none" baseline="0" dirty="0">
                <a:solidFill>
                  <a:schemeClr val="tx1">
                    <a:lumMod val="75000"/>
                    <a:lumOff val="25000"/>
                  </a:schemeClr>
                </a:solidFill>
              </a:rPr>
              <a:t>de profesiones reconocidas a nivel </a:t>
            </a:r>
            <a:r>
              <a:rPr lang="es-ES" sz="2200" b="0" i="0" u="none" baseline="0" dirty="0" smtClean="0">
                <a:solidFill>
                  <a:schemeClr val="tx1">
                    <a:lumMod val="75000"/>
                    <a:lumOff val="25000"/>
                  </a:schemeClr>
                </a:solidFill>
              </a:rPr>
              <a:t>	 	  estatal por </a:t>
            </a:r>
            <a:r>
              <a:rPr lang="es-ES" sz="2200" b="0" i="0" u="none" baseline="0" dirty="0">
                <a:solidFill>
                  <a:schemeClr val="tx1">
                    <a:lumMod val="75000"/>
                    <a:lumOff val="25000"/>
                  </a:schemeClr>
                </a:solidFill>
              </a:rPr>
              <a:t>el propio </a:t>
            </a:r>
            <a:r>
              <a:rPr lang="es-ES" sz="2200" b="0" i="0" u="none" baseline="0" dirty="0" smtClean="0">
                <a:solidFill>
                  <a:schemeClr val="tx1">
                    <a:lumMod val="75000"/>
                    <a:lumOff val="25000"/>
                  </a:schemeClr>
                </a:solidFill>
              </a:rPr>
              <a:t>Estado</a:t>
            </a:r>
          </a:p>
          <a:p>
            <a:pPr marL="722312" lvl="3">
              <a:lnSpc>
                <a:spcPts val="2500"/>
              </a:lnSpc>
              <a:spcAft>
                <a:spcPts val="600"/>
              </a:spcAft>
              <a:tabLst>
                <a:tab pos="539750" algn="l"/>
                <a:tab pos="2149475" algn="l"/>
                <a:tab pos="2687638" algn="l"/>
              </a:tabLst>
            </a:pPr>
            <a:r>
              <a:rPr lang="es-ES" sz="2200" dirty="0">
                <a:solidFill>
                  <a:schemeClr val="tx1">
                    <a:lumMod val="75000"/>
                    <a:lumOff val="25000"/>
                  </a:schemeClr>
                </a:solidFill>
              </a:rPr>
              <a:t>	</a:t>
            </a:r>
            <a:r>
              <a:rPr lang="es-ES" sz="2200" b="0" i="0" u="none" baseline="0" dirty="0" smtClean="0">
                <a:solidFill>
                  <a:schemeClr val="tx1">
                    <a:lumMod val="75000"/>
                    <a:lumOff val="25000"/>
                  </a:schemeClr>
                </a:solidFill>
              </a:rPr>
              <a:t>- </a:t>
            </a:r>
            <a:r>
              <a:rPr lang="es-ES" sz="2200" b="0" i="0" u="none" baseline="0" dirty="0">
                <a:solidFill>
                  <a:schemeClr val="tx1">
                    <a:lumMod val="75000"/>
                    <a:lumOff val="25000"/>
                  </a:schemeClr>
                </a:solidFill>
              </a:rPr>
              <a:t>Establecimiento de </a:t>
            </a:r>
            <a:r>
              <a:rPr lang="es-ES" sz="2200" b="0" i="0" u="none" baseline="0" dirty="0" smtClean="0">
                <a:solidFill>
                  <a:schemeClr val="tx1">
                    <a:lumMod val="75000"/>
                    <a:lumOff val="25000"/>
                  </a:schemeClr>
                </a:solidFill>
              </a:rPr>
              <a:t>estándares nacionales</a:t>
            </a:r>
            <a:r>
              <a:rPr lang="es-ES" sz="2200" b="0" i="0" u="none" dirty="0" smtClean="0">
                <a:solidFill>
                  <a:schemeClr val="tx1">
                    <a:lumMod val="75000"/>
                    <a:lumOff val="25000"/>
                  </a:schemeClr>
                </a:solidFill>
              </a:rPr>
              <a:t> </a:t>
            </a:r>
            <a:r>
              <a:rPr lang="es-ES" sz="2200" b="0" i="0" u="none" baseline="0" dirty="0" smtClean="0">
                <a:solidFill>
                  <a:schemeClr val="tx1">
                    <a:lumMod val="75000"/>
                    <a:lumOff val="25000"/>
                  </a:schemeClr>
                </a:solidFill>
              </a:rPr>
              <a:t>de </a:t>
            </a:r>
            <a:r>
              <a:rPr lang="es-ES" sz="2200" b="0" i="0" u="none" baseline="0" dirty="0">
                <a:solidFill>
                  <a:schemeClr val="tx1">
                    <a:lumMod val="75000"/>
                    <a:lumOff val="25000"/>
                  </a:schemeClr>
                </a:solidFill>
              </a:rPr>
              <a:t>formación </a:t>
            </a:r>
            <a:r>
              <a:rPr lang="es-ES" sz="2200" b="0" i="0" u="none" baseline="0" dirty="0" smtClean="0">
                <a:solidFill>
                  <a:schemeClr val="tx1">
                    <a:lumMod val="75000"/>
                    <a:lumOff val="25000"/>
                  </a:schemeClr>
                </a:solidFill>
              </a:rPr>
              <a:t>	  profesional (actualmente 327</a:t>
            </a:r>
            <a:r>
              <a:rPr lang="es-ES" sz="2200" b="0" i="0" u="none" dirty="0" smtClean="0">
                <a:solidFill>
                  <a:schemeClr val="tx1">
                    <a:lumMod val="75000"/>
                    <a:lumOff val="25000"/>
                  </a:schemeClr>
                </a:solidFill>
              </a:rPr>
              <a:t> profesiones= estándares)</a:t>
            </a:r>
            <a:endParaRPr lang="es-ES" sz="2200" b="0" i="0" u="none" baseline="0" dirty="0">
              <a:solidFill>
                <a:schemeClr val="tx1">
                  <a:lumMod val="75000"/>
                  <a:lumOff val="25000"/>
                </a:schemeClr>
              </a:solidFill>
            </a:endParaRPr>
          </a:p>
          <a:p>
            <a:pPr marL="539750" lvl="2" indent="-274638" algn="l" rtl="0">
              <a:lnSpc>
                <a:spcPts val="2500"/>
              </a:lnSpc>
              <a:buFont typeface="Wingdings" panose="05000000000000000000" pitchFamily="2" charset="2"/>
              <a:buChar char="§"/>
              <a:tabLst>
                <a:tab pos="539750" algn="l"/>
              </a:tabLst>
            </a:pPr>
            <a:r>
              <a:rPr lang="es-ES" sz="2200" b="1" i="0" u="none" baseline="0" dirty="0" smtClean="0">
                <a:solidFill>
                  <a:schemeClr val="tx1">
                    <a:lumMod val="75000"/>
                    <a:lumOff val="25000"/>
                  </a:schemeClr>
                </a:solidFill>
              </a:rPr>
              <a:t>El estándar/reglamento de </a:t>
            </a:r>
            <a:r>
              <a:rPr lang="es-ES" sz="2200" b="0" i="0" u="none" baseline="0" dirty="0" smtClean="0">
                <a:solidFill>
                  <a:schemeClr val="tx1">
                    <a:lumMod val="75000"/>
                    <a:lumOff val="25000"/>
                  </a:schemeClr>
                </a:solidFill>
              </a:rPr>
              <a:t>f</a:t>
            </a:r>
            <a:r>
              <a:rPr lang="es-ES" sz="2200" b="1" i="0" u="none" baseline="0" dirty="0" smtClean="0">
                <a:solidFill>
                  <a:schemeClr val="tx1">
                    <a:lumMod val="75000"/>
                    <a:lumOff val="25000"/>
                  </a:schemeClr>
                </a:solidFill>
              </a:rPr>
              <a:t>ormación </a:t>
            </a:r>
            <a:r>
              <a:rPr lang="es-ES" sz="2200" b="1" i="0" u="none" baseline="0" dirty="0">
                <a:solidFill>
                  <a:schemeClr val="tx1">
                    <a:lumMod val="75000"/>
                    <a:lumOff val="25000"/>
                  </a:schemeClr>
                </a:solidFill>
              </a:rPr>
              <a:t>profesional</a:t>
            </a:r>
          </a:p>
          <a:p>
            <a:pPr marL="265113" lvl="3" algn="l" rtl="0">
              <a:tabLst>
                <a:tab pos="712788" algn="l"/>
                <a:tab pos="1974850" algn="l"/>
                <a:tab pos="2514600" algn="l"/>
              </a:tabLst>
            </a:pPr>
            <a:r>
              <a:rPr lang="es-ES" sz="2200" b="0" i="0" u="none" baseline="0" dirty="0">
                <a:solidFill>
                  <a:schemeClr val="tx1">
                    <a:lumMod val="75000"/>
                    <a:lumOff val="25000"/>
                  </a:schemeClr>
                </a:solidFill>
              </a:rPr>
              <a:t>		</a:t>
            </a:r>
            <a:r>
              <a:rPr lang="es-ES" sz="2200" b="0" i="0" u="none" baseline="0" dirty="0" smtClean="0">
                <a:solidFill>
                  <a:schemeClr val="tx1">
                    <a:lumMod val="75000"/>
                    <a:lumOff val="25000"/>
                  </a:schemeClr>
                </a:solidFill>
              </a:rPr>
              <a:t>- </a:t>
            </a:r>
            <a:r>
              <a:rPr lang="es-ES" sz="2200" b="0" i="0" u="none" baseline="0" dirty="0">
                <a:solidFill>
                  <a:schemeClr val="tx1">
                    <a:lumMod val="75000"/>
                    <a:lumOff val="25000"/>
                  </a:schemeClr>
                </a:solidFill>
              </a:rPr>
              <a:t>contiene la denominación profesional</a:t>
            </a:r>
          </a:p>
          <a:p>
            <a:pPr marL="265113" lvl="3" algn="l" rtl="0">
              <a:tabLst>
                <a:tab pos="712788" algn="l"/>
                <a:tab pos="1974850" algn="l"/>
                <a:tab pos="2514600" algn="l"/>
              </a:tabLst>
            </a:pPr>
            <a:r>
              <a:rPr lang="es-ES" sz="2200" b="0" i="0" u="none" baseline="0" dirty="0">
                <a:solidFill>
                  <a:schemeClr val="tx1">
                    <a:lumMod val="75000"/>
                    <a:lumOff val="25000"/>
                  </a:schemeClr>
                </a:solidFill>
              </a:rPr>
              <a:t>		- describe la profesión</a:t>
            </a:r>
          </a:p>
          <a:p>
            <a:pPr marL="265113" lvl="3" algn="l" rtl="0">
              <a:tabLst>
                <a:tab pos="712788" algn="l"/>
                <a:tab pos="1974850" algn="l"/>
                <a:tab pos="2514600" algn="l"/>
              </a:tabLst>
            </a:pPr>
            <a:r>
              <a:rPr lang="es-ES" sz="2200" b="0" i="0" u="none" baseline="0" dirty="0">
                <a:solidFill>
                  <a:schemeClr val="tx1">
                    <a:lumMod val="75000"/>
                    <a:lumOff val="25000"/>
                  </a:schemeClr>
                </a:solidFill>
              </a:rPr>
              <a:t>		- establece, de manera vinculante, las </a:t>
            </a:r>
            <a:r>
              <a:rPr lang="es-ES" sz="2200" b="0" i="0" u="none" baseline="0" dirty="0" smtClean="0">
                <a:solidFill>
                  <a:schemeClr val="tx1">
                    <a:lumMod val="75000"/>
                    <a:lumOff val="25000"/>
                  </a:schemeClr>
                </a:solidFill>
              </a:rPr>
              <a:t>competencias, 			  habilidades y </a:t>
            </a:r>
            <a:r>
              <a:rPr lang="es-ES" sz="2200" b="0" i="0" u="none" baseline="0" dirty="0">
                <a:solidFill>
                  <a:schemeClr val="tx1">
                    <a:lumMod val="75000"/>
                    <a:lumOff val="25000"/>
                  </a:schemeClr>
                </a:solidFill>
              </a:rPr>
              <a:t>conocimientos que se pretenden adquirir </a:t>
            </a:r>
            <a:endParaRPr lang="es-ES" sz="2200" b="0" i="0" u="none" baseline="0" dirty="0" smtClean="0">
              <a:solidFill>
                <a:schemeClr val="tx1">
                  <a:lumMod val="75000"/>
                  <a:lumOff val="25000"/>
                </a:schemeClr>
              </a:solidFill>
            </a:endParaRPr>
          </a:p>
          <a:p>
            <a:pPr marL="265113" lvl="3" algn="l" rtl="0">
              <a:tabLst>
                <a:tab pos="712788" algn="l"/>
                <a:tab pos="2149475" algn="l"/>
              </a:tabLst>
            </a:pPr>
            <a:r>
              <a:rPr lang="es-ES" sz="2200" dirty="0">
                <a:solidFill>
                  <a:schemeClr val="tx1">
                    <a:lumMod val="75000"/>
                    <a:lumOff val="25000"/>
                  </a:schemeClr>
                </a:solidFill>
              </a:rPr>
              <a:t>	</a:t>
            </a:r>
            <a:r>
              <a:rPr lang="es-ES" sz="2200" dirty="0" smtClean="0">
                <a:solidFill>
                  <a:schemeClr val="tx1">
                    <a:lumMod val="75000"/>
                    <a:lumOff val="25000"/>
                  </a:schemeClr>
                </a:solidFill>
              </a:rPr>
              <a:t>	- define la duración </a:t>
            </a:r>
          </a:p>
          <a:p>
            <a:pPr marL="265113" lvl="3" algn="l" rtl="0">
              <a:tabLst>
                <a:tab pos="1974850" algn="l"/>
                <a:tab pos="2514600" algn="l"/>
              </a:tabLst>
            </a:pPr>
            <a:r>
              <a:rPr lang="es-ES" sz="2200" b="0" i="0" u="none" baseline="0" dirty="0">
                <a:solidFill>
                  <a:schemeClr val="tx1">
                    <a:lumMod val="75000"/>
                    <a:lumOff val="25000"/>
                  </a:schemeClr>
                </a:solidFill>
              </a:rPr>
              <a:t>	- incluye el </a:t>
            </a:r>
            <a:r>
              <a:rPr lang="es-ES" sz="2200" b="1" i="0" u="none" baseline="0" dirty="0">
                <a:solidFill>
                  <a:schemeClr val="tx1">
                    <a:lumMod val="75000"/>
                    <a:lumOff val="25000"/>
                  </a:schemeClr>
                </a:solidFill>
              </a:rPr>
              <a:t>marco </a:t>
            </a:r>
            <a:r>
              <a:rPr lang="es-ES" sz="2200" b="1" i="0" u="none" baseline="0" dirty="0" smtClean="0">
                <a:solidFill>
                  <a:schemeClr val="tx1">
                    <a:lumMod val="75000"/>
                    <a:lumOff val="25000"/>
                  </a:schemeClr>
                </a:solidFill>
              </a:rPr>
              <a:t>formativo </a:t>
            </a:r>
            <a:r>
              <a:rPr lang="es-ES" sz="2200" i="0" u="none" baseline="0" dirty="0" smtClean="0">
                <a:solidFill>
                  <a:schemeClr val="tx1">
                    <a:lumMod val="75000"/>
                    <a:lumOff val="25000"/>
                  </a:schemeClr>
                </a:solidFill>
              </a:rPr>
              <a:t>(de la empresa)</a:t>
            </a:r>
            <a:endParaRPr lang="es-ES" sz="2200" i="0" u="none" baseline="0" dirty="0">
              <a:solidFill>
                <a:schemeClr val="tx1">
                  <a:lumMod val="75000"/>
                  <a:lumOff val="25000"/>
                </a:schemeClr>
              </a:solidFill>
            </a:endParaRPr>
          </a:p>
          <a:p>
            <a:pPr marL="265113" lvl="3" algn="l" rtl="0">
              <a:spcAft>
                <a:spcPts val="1200"/>
              </a:spcAft>
              <a:tabLst>
                <a:tab pos="1974850" algn="l"/>
                <a:tab pos="2514600" algn="l"/>
              </a:tabLst>
            </a:pPr>
            <a:r>
              <a:rPr lang="es-ES" sz="2200" b="0" i="0" u="none" baseline="0" dirty="0">
                <a:solidFill>
                  <a:schemeClr val="tx1">
                    <a:lumMod val="75000"/>
                    <a:lumOff val="25000"/>
                  </a:schemeClr>
                </a:solidFill>
              </a:rPr>
              <a:t>	- puede prever la realización </a:t>
            </a:r>
            <a:r>
              <a:rPr lang="es-ES" sz="2200" b="0" i="0" u="none" baseline="0" dirty="0" smtClean="0">
                <a:solidFill>
                  <a:schemeClr val="tx1">
                    <a:lumMod val="75000"/>
                    <a:lumOff val="25000"/>
                  </a:schemeClr>
                </a:solidFill>
              </a:rPr>
              <a:t>de una memoria </a:t>
            </a:r>
            <a:r>
              <a:rPr lang="es-ES" sz="2200" b="0" i="0" u="none" baseline="0" dirty="0">
                <a:solidFill>
                  <a:schemeClr val="tx1">
                    <a:lumMod val="75000"/>
                    <a:lumOff val="25000"/>
                  </a:schemeClr>
                </a:solidFill>
              </a:rPr>
              <a:t>formativa</a:t>
            </a:r>
          </a:p>
          <a:p>
            <a:pPr marL="265113" lvl="1" algn="l" rtl="0">
              <a:lnSpc>
                <a:spcPts val="2500"/>
              </a:lnSpc>
              <a:spcAft>
                <a:spcPts val="1000"/>
              </a:spcAft>
              <a:tabLst>
                <a:tab pos="1968500" algn="l"/>
              </a:tabLst>
            </a:pPr>
            <a:r>
              <a:rPr lang="es-ES" sz="2200" b="0" i="0" u="none" baseline="0" dirty="0">
                <a:solidFill>
                  <a:schemeClr val="tx1">
                    <a:lumMod val="75000"/>
                    <a:lumOff val="25000"/>
                  </a:schemeClr>
                </a:solidFill>
              </a:rPr>
              <a:t>	</a:t>
            </a:r>
            <a:r>
              <a:rPr lang="es-ES" sz="2200" b="0" i="0" u="none" baseline="0" dirty="0" smtClean="0">
                <a:solidFill>
                  <a:schemeClr val="tx1">
                    <a:lumMod val="75000"/>
                    <a:lumOff val="25000"/>
                  </a:schemeClr>
                </a:solidFill>
              </a:rPr>
              <a:t>Sobre esta base, </a:t>
            </a:r>
            <a:r>
              <a:rPr lang="es-ES" sz="2200" dirty="0" smtClean="0">
                <a:solidFill>
                  <a:schemeClr val="tx1">
                    <a:lumMod val="75000"/>
                    <a:lumOff val="25000"/>
                  </a:schemeClr>
                </a:solidFill>
              </a:rPr>
              <a:t>la empresa </a:t>
            </a:r>
            <a:r>
              <a:rPr lang="es-ES" sz="2200" b="0" i="0" u="none" baseline="0" dirty="0" smtClean="0">
                <a:solidFill>
                  <a:schemeClr val="tx1">
                    <a:lumMod val="75000"/>
                    <a:lumOff val="25000"/>
                  </a:schemeClr>
                </a:solidFill>
              </a:rPr>
              <a:t>elabora </a:t>
            </a:r>
            <a:r>
              <a:rPr lang="es-ES" sz="2200" dirty="0">
                <a:solidFill>
                  <a:schemeClr val="tx1">
                    <a:lumMod val="75000"/>
                    <a:lumOff val="25000"/>
                  </a:schemeClr>
                </a:solidFill>
              </a:rPr>
              <a:t/>
            </a:r>
            <a:br>
              <a:rPr lang="es-ES" sz="2200" dirty="0">
                <a:solidFill>
                  <a:schemeClr val="tx1">
                    <a:lumMod val="75000"/>
                    <a:lumOff val="25000"/>
                  </a:schemeClr>
                </a:solidFill>
              </a:rPr>
            </a:br>
            <a:r>
              <a:rPr lang="es-ES" sz="2200" b="0" i="0" u="none" baseline="0" dirty="0">
                <a:solidFill>
                  <a:schemeClr val="tx1">
                    <a:lumMod val="75000"/>
                    <a:lumOff val="25000"/>
                  </a:schemeClr>
                </a:solidFill>
              </a:rPr>
              <a:t>	</a:t>
            </a:r>
            <a:r>
              <a:rPr lang="es-ES" sz="2200" b="0" i="0" u="none" baseline="0" dirty="0" smtClean="0">
                <a:solidFill>
                  <a:schemeClr val="tx1">
                    <a:lumMod val="75000"/>
                    <a:lumOff val="25000"/>
                  </a:schemeClr>
                </a:solidFill>
              </a:rPr>
              <a:t>un </a:t>
            </a:r>
            <a:r>
              <a:rPr lang="es-ES" sz="2200" b="1" i="0" u="none" baseline="0" dirty="0" smtClean="0">
                <a:solidFill>
                  <a:schemeClr val="tx1">
                    <a:lumMod val="75000"/>
                    <a:lumOff val="25000"/>
                  </a:schemeClr>
                </a:solidFill>
              </a:rPr>
              <a:t>plan </a:t>
            </a:r>
            <a:r>
              <a:rPr lang="es-ES" sz="2200" b="1" i="0" u="none" baseline="0" dirty="0">
                <a:solidFill>
                  <a:schemeClr val="tx1">
                    <a:lumMod val="75000"/>
                    <a:lumOff val="25000"/>
                  </a:schemeClr>
                </a:solidFill>
              </a:rPr>
              <a:t>de formación </a:t>
            </a:r>
            <a:r>
              <a:rPr lang="es-ES" sz="2200" b="1" i="0" u="none" baseline="0" dirty="0" smtClean="0">
                <a:solidFill>
                  <a:schemeClr val="tx1">
                    <a:lumMod val="75000"/>
                    <a:lumOff val="25000"/>
                  </a:schemeClr>
                </a:solidFill>
              </a:rPr>
              <a:t>empresarial y un plan de rotación </a:t>
            </a:r>
            <a:endParaRPr lang="es-ES" sz="2200" b="1" i="0" u="none" baseline="0" dirty="0">
              <a:solidFill>
                <a:schemeClr val="tx1">
                  <a:lumMod val="75000"/>
                  <a:lumOff val="25000"/>
                </a:schemeClr>
              </a:solidFill>
            </a:endParaRPr>
          </a:p>
        </p:txBody>
      </p:sp>
      <p:sp>
        <p:nvSpPr>
          <p:cNvPr id="3" name="Textfeld 2"/>
          <p:cNvSpPr txBox="1"/>
          <p:nvPr/>
        </p:nvSpPr>
        <p:spPr>
          <a:xfrm>
            <a:off x="6921" y="77490"/>
            <a:ext cx="5598208" cy="377026"/>
          </a:xfrm>
          <a:prstGeom prst="rect">
            <a:avLst/>
          </a:prstGeom>
          <a:noFill/>
        </p:spPr>
        <p:txBody>
          <a:bodyPr wrap="square" rtlCol="0">
            <a:spAutoFit/>
          </a:bodyPr>
          <a:lstStyle/>
          <a:p>
            <a:pPr algn="l" rtl="0"/>
            <a:r>
              <a:rPr lang="es-ES" sz="1850" b="1" i="0" u="none" baseline="0" dirty="0">
                <a:solidFill>
                  <a:schemeClr val="bg1"/>
                </a:solidFill>
              </a:rPr>
              <a:t>5. </a:t>
            </a:r>
            <a:r>
              <a:rPr lang="es-ES" sz="1850" b="1" i="0" u="none" baseline="0" dirty="0" smtClean="0">
                <a:solidFill>
                  <a:schemeClr val="bg1"/>
                </a:solidFill>
              </a:rPr>
              <a:t>Regulaciones </a:t>
            </a:r>
            <a:r>
              <a:rPr lang="es-ES" sz="1850" b="1" dirty="0" smtClean="0">
                <a:solidFill>
                  <a:schemeClr val="bg1"/>
                </a:solidFill>
              </a:rPr>
              <a:t>a nivel de la Federación</a:t>
            </a:r>
            <a:r>
              <a:rPr lang="es-ES" sz="1850" b="1" i="0" u="none" baseline="0" dirty="0" smtClean="0">
                <a:solidFill>
                  <a:schemeClr val="bg1"/>
                </a:solidFill>
              </a:rPr>
              <a:t> </a:t>
            </a:r>
            <a:endParaRPr lang="es-ES" sz="1850" b="1" dirty="0">
              <a:solidFill>
                <a:schemeClr val="bg1"/>
              </a:solidFill>
            </a:endParaRPr>
          </a:p>
        </p:txBody>
      </p:sp>
      <p:pic>
        <p:nvPicPr>
          <p:cNvPr id="8" name="Picture 17" descr="96px-Coat_of_Arms_of_Germany">
            <a:hlinkClick r:id="rId3" tooltip="Coat of Arms of Germany.svg"/>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9691" y="653262"/>
            <a:ext cx="529674" cy="661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0997" y="639632"/>
            <a:ext cx="500063"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Pfeil nach rechts 3"/>
          <p:cNvSpPr/>
          <p:nvPr/>
        </p:nvSpPr>
        <p:spPr>
          <a:xfrm>
            <a:off x="1619672" y="6237312"/>
            <a:ext cx="360040" cy="17426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a:solidFill>
                <a:srgbClr val="27894F"/>
              </a:solidFill>
            </a:endParaRPr>
          </a:p>
        </p:txBody>
      </p:sp>
    </p:spTree>
    <p:extLst>
      <p:ext uri="{BB962C8B-B14F-4D97-AF65-F5344CB8AC3E}">
        <p14:creationId xmlns:p14="http://schemas.microsoft.com/office/powerpoint/2010/main" val="35207069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echseck 26"/>
          <p:cNvSpPr/>
          <p:nvPr/>
        </p:nvSpPr>
        <p:spPr>
          <a:xfrm>
            <a:off x="3177648" y="764704"/>
            <a:ext cx="2690496" cy="1208822"/>
          </a:xfrm>
          <a:prstGeom prst="hexagon">
            <a:avLst/>
          </a:prstGeom>
          <a:solidFill>
            <a:schemeClr val="accent6">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a:p>
        </p:txBody>
      </p:sp>
      <p:sp>
        <p:nvSpPr>
          <p:cNvPr id="29" name="Abgerundetes Rechteck 28"/>
          <p:cNvSpPr/>
          <p:nvPr/>
        </p:nvSpPr>
        <p:spPr>
          <a:xfrm>
            <a:off x="6300190" y="3192374"/>
            <a:ext cx="2412000" cy="3315738"/>
          </a:xfrm>
          <a:prstGeom prst="round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a:p>
        </p:txBody>
      </p:sp>
      <p:sp>
        <p:nvSpPr>
          <p:cNvPr id="25" name="Abgerundetes Rechteck 24"/>
          <p:cNvSpPr/>
          <p:nvPr/>
        </p:nvSpPr>
        <p:spPr>
          <a:xfrm>
            <a:off x="476490" y="3192374"/>
            <a:ext cx="2412000" cy="3315738"/>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a:p>
        </p:txBody>
      </p:sp>
      <p:pic>
        <p:nvPicPr>
          <p:cNvPr id="8" name="Picture 2" descr="C:\Users\Lassig\Desktop\Ausbildungsvertrag_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60368" y="2039582"/>
            <a:ext cx="828000" cy="112366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7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67453" y="2254836"/>
            <a:ext cx="966951" cy="1207582"/>
          </a:xfrm>
          <a:prstGeom prst="rect">
            <a:avLst/>
          </a:prstGeom>
        </p:spPr>
      </p:pic>
      <p:pic>
        <p:nvPicPr>
          <p:cNvPr id="10" name="Pictur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flipH="1">
            <a:off x="6825186" y="3861652"/>
            <a:ext cx="586506" cy="1428000"/>
          </a:xfrm>
          <a:prstGeom prst="rect">
            <a:avLst/>
          </a:prstGeom>
        </p:spPr>
      </p:pic>
      <p:pic>
        <p:nvPicPr>
          <p:cNvPr id="14" name="Picture 2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78002" y="4997963"/>
            <a:ext cx="1296887" cy="1315878"/>
          </a:xfrm>
          <a:prstGeom prst="rect">
            <a:avLst/>
          </a:prstGeom>
          <a:scene3d>
            <a:camera prst="orthographicFront">
              <a:rot lat="0" lon="0" rev="0"/>
            </a:camera>
            <a:lightRig rig="threePt" dir="t"/>
          </a:scene3d>
        </p:spPr>
      </p:pic>
      <p:sp>
        <p:nvSpPr>
          <p:cNvPr id="4" name="Textfeld 3"/>
          <p:cNvSpPr txBox="1"/>
          <p:nvPr/>
        </p:nvSpPr>
        <p:spPr>
          <a:xfrm>
            <a:off x="574754" y="3236307"/>
            <a:ext cx="2232248" cy="1754326"/>
          </a:xfrm>
          <a:prstGeom prst="rect">
            <a:avLst/>
          </a:prstGeom>
          <a:noFill/>
        </p:spPr>
        <p:txBody>
          <a:bodyPr wrap="square" rtlCol="0">
            <a:spAutoFit/>
          </a:bodyPr>
          <a:lstStyle/>
          <a:p>
            <a:pPr algn="ctr" rtl="0"/>
            <a:r>
              <a:rPr lang="es-ES" b="1" i="0" u="none" baseline="0" dirty="0" smtClean="0">
                <a:solidFill>
                  <a:schemeClr val="tx1">
                    <a:lumMod val="85000"/>
                    <a:lumOff val="15000"/>
                  </a:schemeClr>
                </a:solidFill>
              </a:rPr>
              <a:t>Empresa</a:t>
            </a:r>
            <a:r>
              <a:rPr lang="es-ES" b="1" i="0" u="none" dirty="0" smtClean="0">
                <a:solidFill>
                  <a:schemeClr val="tx1">
                    <a:lumMod val="85000"/>
                    <a:lumOff val="15000"/>
                  </a:schemeClr>
                </a:solidFill>
              </a:rPr>
              <a:t> como c</a:t>
            </a:r>
            <a:r>
              <a:rPr lang="es-ES" b="1" i="0" u="none" baseline="0" dirty="0" smtClean="0">
                <a:solidFill>
                  <a:schemeClr val="tx1">
                    <a:lumMod val="85000"/>
                    <a:lumOff val="15000"/>
                  </a:schemeClr>
                </a:solidFill>
              </a:rPr>
              <a:t>entro </a:t>
            </a:r>
            <a:r>
              <a:rPr lang="es-ES" b="1" i="0" u="none" baseline="0" dirty="0">
                <a:solidFill>
                  <a:schemeClr val="tx1">
                    <a:lumMod val="85000"/>
                    <a:lumOff val="15000"/>
                  </a:schemeClr>
                </a:solidFill>
              </a:rPr>
              <a:t>de formación</a:t>
            </a:r>
            <a:r>
              <a:rPr lang="es-ES" b="0" i="0" u="none" baseline="0" dirty="0">
                <a:solidFill>
                  <a:schemeClr val="tx1">
                    <a:lumMod val="85000"/>
                    <a:lumOff val="15000"/>
                  </a:schemeClr>
                </a:solidFill>
              </a:rPr>
              <a:t> </a:t>
            </a:r>
          </a:p>
          <a:p>
            <a:pPr algn="ctr" rtl="0"/>
            <a:r>
              <a:rPr lang="es-ES" b="1" dirty="0" smtClean="0">
                <a:solidFill>
                  <a:schemeClr val="tx1">
                    <a:lumMod val="85000"/>
                    <a:lumOff val="15000"/>
                  </a:schemeClr>
                </a:solidFill>
              </a:rPr>
              <a:t>y personal de formación cualificado (instructores, monitores)</a:t>
            </a:r>
            <a:endParaRPr lang="es-ES" sz="1200" b="1" dirty="0">
              <a:solidFill>
                <a:schemeClr val="tx1">
                  <a:lumMod val="65000"/>
                  <a:lumOff val="35000"/>
                </a:schemeClr>
              </a:solidFill>
            </a:endParaRPr>
          </a:p>
        </p:txBody>
      </p:sp>
      <p:pic>
        <p:nvPicPr>
          <p:cNvPr id="15" name="Picture 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flipH="1">
            <a:off x="2235011" y="4892273"/>
            <a:ext cx="603412" cy="1463483"/>
          </a:xfrm>
          <a:prstGeom prst="rect">
            <a:avLst/>
          </a:prstGeom>
        </p:spPr>
      </p:pic>
      <p:sp>
        <p:nvSpPr>
          <p:cNvPr id="16" name="Textfeld 15"/>
          <p:cNvSpPr txBox="1"/>
          <p:nvPr/>
        </p:nvSpPr>
        <p:spPr>
          <a:xfrm>
            <a:off x="6500149" y="5548414"/>
            <a:ext cx="2032291" cy="369332"/>
          </a:xfrm>
          <a:prstGeom prst="rect">
            <a:avLst/>
          </a:prstGeom>
          <a:noFill/>
        </p:spPr>
        <p:txBody>
          <a:bodyPr wrap="square" rtlCol="0">
            <a:spAutoFit/>
          </a:bodyPr>
          <a:lstStyle/>
          <a:p>
            <a:pPr algn="ctr" rtl="0"/>
            <a:r>
              <a:rPr lang="es-ES" b="1" i="0" u="none" baseline="0" dirty="0" smtClean="0">
                <a:solidFill>
                  <a:schemeClr val="tx1">
                    <a:lumMod val="85000"/>
                    <a:lumOff val="15000"/>
                  </a:schemeClr>
                </a:solidFill>
              </a:rPr>
              <a:t>Aprendices</a:t>
            </a:r>
            <a:endParaRPr lang="es-ES" b="1" i="0" u="none" baseline="0" dirty="0">
              <a:solidFill>
                <a:schemeClr val="tx1">
                  <a:lumMod val="85000"/>
                  <a:lumOff val="15000"/>
                </a:schemeClr>
              </a:solidFill>
            </a:endParaRPr>
          </a:p>
        </p:txBody>
      </p:sp>
      <p:sp>
        <p:nvSpPr>
          <p:cNvPr id="18" name="Gleichschenkliges Dreieck 17"/>
          <p:cNvSpPr/>
          <p:nvPr/>
        </p:nvSpPr>
        <p:spPr>
          <a:xfrm>
            <a:off x="3103400" y="3192374"/>
            <a:ext cx="2970480" cy="2471975"/>
          </a:xfrm>
          <a:prstGeom prst="triangle">
            <a:avLst/>
          </a:prstGeom>
          <a:solidFill>
            <a:schemeClr val="tx2">
              <a:lumMod val="60000"/>
              <a:lumOff val="40000"/>
            </a:schemeClr>
          </a:solidFill>
          <a:ln>
            <a:noFill/>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a:p>
        </p:txBody>
      </p:sp>
      <p:sp>
        <p:nvSpPr>
          <p:cNvPr id="17" name="Textfeld 16"/>
          <p:cNvSpPr txBox="1"/>
          <p:nvPr/>
        </p:nvSpPr>
        <p:spPr>
          <a:xfrm>
            <a:off x="3774768" y="4513157"/>
            <a:ext cx="1656184" cy="353943"/>
          </a:xfrm>
          <a:prstGeom prst="rect">
            <a:avLst/>
          </a:prstGeom>
          <a:noFill/>
        </p:spPr>
        <p:txBody>
          <a:bodyPr wrap="square" rtlCol="0">
            <a:spAutoFit/>
          </a:bodyPr>
          <a:lstStyle/>
          <a:p>
            <a:pPr algn="ctr" rtl="0">
              <a:spcAft>
                <a:spcPts val="1200"/>
              </a:spcAft>
            </a:pPr>
            <a:r>
              <a:rPr lang="es-ES" sz="1700" b="1" i="0" u="none" baseline="0" dirty="0">
                <a:solidFill>
                  <a:schemeClr val="bg1"/>
                </a:solidFill>
              </a:rPr>
              <a:t>Estándares</a:t>
            </a:r>
          </a:p>
        </p:txBody>
      </p:sp>
      <p:sp>
        <p:nvSpPr>
          <p:cNvPr id="20" name="Textfeld 19"/>
          <p:cNvSpPr txBox="1"/>
          <p:nvPr/>
        </p:nvSpPr>
        <p:spPr>
          <a:xfrm>
            <a:off x="3292655" y="789158"/>
            <a:ext cx="2492848" cy="1015663"/>
          </a:xfrm>
          <a:prstGeom prst="rect">
            <a:avLst/>
          </a:prstGeom>
          <a:noFill/>
        </p:spPr>
        <p:txBody>
          <a:bodyPr wrap="square" rtlCol="0">
            <a:spAutoFit/>
          </a:bodyPr>
          <a:lstStyle/>
          <a:p>
            <a:pPr algn="ctr" rtl="0"/>
            <a:r>
              <a:rPr lang="es-ES" sz="1500" b="1" i="0" u="none" baseline="0" dirty="0">
                <a:solidFill>
                  <a:schemeClr val="tx1">
                    <a:lumMod val="85000"/>
                    <a:lumOff val="15000"/>
                  </a:schemeClr>
                </a:solidFill>
              </a:rPr>
              <a:t>Profesión de formación </a:t>
            </a:r>
          </a:p>
          <a:p>
            <a:pPr algn="ctr" rtl="0"/>
            <a:r>
              <a:rPr lang="es-ES" sz="1500" b="1" i="0" u="none" baseline="0" dirty="0">
                <a:solidFill>
                  <a:schemeClr val="tx1">
                    <a:lumMod val="85000"/>
                    <a:lumOff val="15000"/>
                  </a:schemeClr>
                </a:solidFill>
              </a:rPr>
              <a:t>y</a:t>
            </a:r>
          </a:p>
          <a:p>
            <a:pPr algn="ctr" rtl="0"/>
            <a:r>
              <a:rPr lang="es-ES" sz="1500" b="1" i="0" u="none" baseline="0" dirty="0">
                <a:solidFill>
                  <a:schemeClr val="tx1">
                    <a:lumMod val="85000"/>
                    <a:lumOff val="15000"/>
                  </a:schemeClr>
                </a:solidFill>
              </a:rPr>
              <a:t> </a:t>
            </a:r>
            <a:r>
              <a:rPr lang="es-ES" sz="1500" b="1" i="0" u="none" baseline="0" dirty="0" smtClean="0">
                <a:solidFill>
                  <a:schemeClr val="tx1">
                    <a:lumMod val="85000"/>
                    <a:lumOff val="15000"/>
                  </a:schemeClr>
                </a:solidFill>
              </a:rPr>
              <a:t>Estándar /reglamento</a:t>
            </a:r>
            <a:r>
              <a:rPr lang="es-ES" sz="1500" b="1" i="0" u="none" dirty="0" smtClean="0">
                <a:solidFill>
                  <a:schemeClr val="tx1">
                    <a:lumMod val="85000"/>
                    <a:lumOff val="15000"/>
                  </a:schemeClr>
                </a:solidFill>
              </a:rPr>
              <a:t> de FD (</a:t>
            </a:r>
            <a:r>
              <a:rPr lang="es-ES" sz="1500" b="1" i="0" u="none" baseline="0" dirty="0" smtClean="0">
                <a:solidFill>
                  <a:schemeClr val="tx1">
                    <a:lumMod val="85000"/>
                    <a:lumOff val="15000"/>
                  </a:schemeClr>
                </a:solidFill>
              </a:rPr>
              <a:t>Marco </a:t>
            </a:r>
            <a:r>
              <a:rPr lang="es-ES" sz="1500" b="1" i="0" u="none" baseline="0" dirty="0">
                <a:solidFill>
                  <a:schemeClr val="tx1">
                    <a:lumMod val="85000"/>
                    <a:lumOff val="15000"/>
                  </a:schemeClr>
                </a:solidFill>
              </a:rPr>
              <a:t>formativo)</a:t>
            </a:r>
            <a:endParaRPr lang="es-ES" sz="1500" b="1" dirty="0">
              <a:solidFill>
                <a:schemeClr val="tx1">
                  <a:lumMod val="85000"/>
                  <a:lumOff val="15000"/>
                </a:schemeClr>
              </a:solidFill>
            </a:endParaRPr>
          </a:p>
        </p:txBody>
      </p:sp>
      <p:sp>
        <p:nvSpPr>
          <p:cNvPr id="21" name="Textfeld 20"/>
          <p:cNvSpPr txBox="1"/>
          <p:nvPr/>
        </p:nvSpPr>
        <p:spPr>
          <a:xfrm>
            <a:off x="5364088" y="2139268"/>
            <a:ext cx="2963057" cy="646331"/>
          </a:xfrm>
          <a:prstGeom prst="rect">
            <a:avLst/>
          </a:prstGeom>
          <a:noFill/>
        </p:spPr>
        <p:txBody>
          <a:bodyPr wrap="square" rtlCol="0">
            <a:spAutoFit/>
          </a:bodyPr>
          <a:lstStyle/>
          <a:p>
            <a:pPr algn="l" rtl="0"/>
            <a:r>
              <a:rPr lang="es-ES" sz="2000" b="1" i="0" u="none" baseline="0">
                <a:solidFill>
                  <a:schemeClr val="tx1">
                    <a:lumMod val="85000"/>
                    <a:lumOff val="15000"/>
                  </a:schemeClr>
                </a:solidFill>
              </a:rPr>
              <a:t>Contrato de formación profesional</a:t>
            </a:r>
            <a:endParaRPr lang="es-ES" b="1" dirty="0" smtClean="0">
              <a:solidFill>
                <a:schemeClr val="tx1">
                  <a:lumMod val="85000"/>
                  <a:lumOff val="15000"/>
                </a:schemeClr>
              </a:solidFill>
            </a:endParaRPr>
          </a:p>
          <a:p>
            <a:pPr algn="l" rtl="0"/>
            <a:r>
              <a:rPr lang="es-ES" sz="1600" b="1" i="0" u="none" baseline="0">
                <a:solidFill>
                  <a:schemeClr val="tx1">
                    <a:lumMod val="85000"/>
                    <a:lumOff val="15000"/>
                  </a:schemeClr>
                </a:solidFill>
              </a:rPr>
              <a:t>+ plan de formación empresarial</a:t>
            </a:r>
          </a:p>
        </p:txBody>
      </p:sp>
      <p:sp>
        <p:nvSpPr>
          <p:cNvPr id="2" name="Textfeld 1"/>
          <p:cNvSpPr txBox="1"/>
          <p:nvPr/>
        </p:nvSpPr>
        <p:spPr>
          <a:xfrm>
            <a:off x="2573556" y="6407527"/>
            <a:ext cx="4058607" cy="369332"/>
          </a:xfrm>
          <a:prstGeom prst="rect">
            <a:avLst/>
          </a:prstGeom>
          <a:noFill/>
        </p:spPr>
        <p:txBody>
          <a:bodyPr wrap="square" rtlCol="0">
            <a:spAutoFit/>
          </a:bodyPr>
          <a:lstStyle/>
          <a:p>
            <a:pPr algn="ctr" rtl="0"/>
            <a:r>
              <a:rPr lang="es-ES" b="1" i="0" u="none" baseline="0" dirty="0">
                <a:solidFill>
                  <a:schemeClr val="tx1">
                    <a:lumMod val="85000"/>
                    <a:lumOff val="15000"/>
                  </a:schemeClr>
                </a:solidFill>
              </a:rPr>
              <a:t>Relación de formación profesional</a:t>
            </a:r>
            <a:endParaRPr lang="es-ES" b="1" dirty="0">
              <a:solidFill>
                <a:schemeClr val="tx1">
                  <a:lumMod val="85000"/>
                  <a:lumOff val="15000"/>
                </a:schemeClr>
              </a:solidFill>
            </a:endParaRPr>
          </a:p>
        </p:txBody>
      </p:sp>
      <p:sp>
        <p:nvSpPr>
          <p:cNvPr id="3" name="Pfeil nach links und rechts 2"/>
          <p:cNvSpPr/>
          <p:nvPr/>
        </p:nvSpPr>
        <p:spPr>
          <a:xfrm>
            <a:off x="3707904" y="6020735"/>
            <a:ext cx="1751483" cy="18466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a:p>
        </p:txBody>
      </p:sp>
      <p:pic>
        <p:nvPicPr>
          <p:cNvPr id="23" name="Picture 17" descr="96px-Coat_of_Arms_of_Germany">
            <a:hlinkClick r:id="rId8" tooltip="Coat of Arms of Germany.svg"/>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43687" y="643170"/>
            <a:ext cx="529674" cy="661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18" name="Picture 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84886" y="643170"/>
            <a:ext cx="500063"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19" name="Picture 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597108" y="3877163"/>
            <a:ext cx="575292" cy="1396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0" name="Picture 2"/>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917740" y="790846"/>
            <a:ext cx="794639" cy="11269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Textfeld 23"/>
          <p:cNvSpPr txBox="1"/>
          <p:nvPr/>
        </p:nvSpPr>
        <p:spPr>
          <a:xfrm>
            <a:off x="-7937" y="61768"/>
            <a:ext cx="5598208" cy="377026"/>
          </a:xfrm>
          <a:prstGeom prst="rect">
            <a:avLst/>
          </a:prstGeom>
          <a:noFill/>
        </p:spPr>
        <p:txBody>
          <a:bodyPr wrap="square" rtlCol="0">
            <a:spAutoFit/>
          </a:bodyPr>
          <a:lstStyle/>
          <a:p>
            <a:pPr algn="l" rtl="0"/>
            <a:r>
              <a:rPr lang="es-ES" sz="1850" b="1" i="0" u="none" baseline="0" dirty="0">
                <a:solidFill>
                  <a:schemeClr val="bg1"/>
                </a:solidFill>
              </a:rPr>
              <a:t>5. </a:t>
            </a:r>
            <a:r>
              <a:rPr lang="es-ES" sz="1850" b="1" i="0" u="none" baseline="0" dirty="0" smtClean="0">
                <a:solidFill>
                  <a:schemeClr val="bg1"/>
                </a:solidFill>
              </a:rPr>
              <a:t>Regulaciones </a:t>
            </a:r>
            <a:r>
              <a:rPr lang="es-ES" sz="1850" b="1" dirty="0" smtClean="0">
                <a:solidFill>
                  <a:schemeClr val="bg1"/>
                </a:solidFill>
              </a:rPr>
              <a:t>a nivel de la Federación</a:t>
            </a:r>
            <a:endParaRPr lang="es-ES" sz="1850" b="1" dirty="0">
              <a:solidFill>
                <a:schemeClr val="bg1"/>
              </a:solidFill>
            </a:endParaRPr>
          </a:p>
        </p:txBody>
      </p:sp>
      <p:sp>
        <p:nvSpPr>
          <p:cNvPr id="5" name="Textfeld 4"/>
          <p:cNvSpPr txBox="1"/>
          <p:nvPr/>
        </p:nvSpPr>
        <p:spPr>
          <a:xfrm>
            <a:off x="3203848" y="5143729"/>
            <a:ext cx="2798024" cy="353943"/>
          </a:xfrm>
          <a:prstGeom prst="rect">
            <a:avLst/>
          </a:prstGeom>
          <a:noFill/>
        </p:spPr>
        <p:txBody>
          <a:bodyPr wrap="square" rtlCol="0">
            <a:spAutoFit/>
          </a:bodyPr>
          <a:lstStyle/>
          <a:p>
            <a:pPr algn="ctr" rtl="0"/>
            <a:r>
              <a:rPr lang="es-ES" sz="1700" b="1" i="0" u="none" baseline="0" dirty="0">
                <a:solidFill>
                  <a:schemeClr val="bg1"/>
                </a:solidFill>
              </a:rPr>
              <a:t>Derechos y deberes</a:t>
            </a:r>
            <a:endParaRPr lang="es-ES" sz="1700" b="1" dirty="0">
              <a:solidFill>
                <a:schemeClr val="bg1"/>
              </a:solidFill>
            </a:endParaRPr>
          </a:p>
        </p:txBody>
      </p:sp>
      <p:sp>
        <p:nvSpPr>
          <p:cNvPr id="6" name="Textfeld 5"/>
          <p:cNvSpPr txBox="1"/>
          <p:nvPr/>
        </p:nvSpPr>
        <p:spPr>
          <a:xfrm>
            <a:off x="4040296" y="3865647"/>
            <a:ext cx="1125128" cy="353943"/>
          </a:xfrm>
          <a:prstGeom prst="rect">
            <a:avLst/>
          </a:prstGeom>
          <a:noFill/>
        </p:spPr>
        <p:txBody>
          <a:bodyPr wrap="square" rtlCol="0">
            <a:spAutoFit/>
          </a:bodyPr>
          <a:lstStyle/>
          <a:p>
            <a:pPr algn="ctr" rtl="0"/>
            <a:r>
              <a:rPr lang="es-ES" sz="1700" b="1" i="0" u="none" baseline="0" dirty="0">
                <a:solidFill>
                  <a:schemeClr val="bg1"/>
                </a:solidFill>
              </a:rPr>
              <a:t>Contenido</a:t>
            </a:r>
            <a:endParaRPr lang="es-ES" sz="1700" b="1" dirty="0">
              <a:solidFill>
                <a:schemeClr val="bg1"/>
              </a:solidFill>
            </a:endParaRPr>
          </a:p>
        </p:txBody>
      </p:sp>
    </p:spTree>
    <p:extLst>
      <p:ext uri="{BB962C8B-B14F-4D97-AF65-F5344CB8AC3E}">
        <p14:creationId xmlns:p14="http://schemas.microsoft.com/office/powerpoint/2010/main" val="405250603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3475</Words>
  <Application>Microsoft Office PowerPoint</Application>
  <PresentationFormat>Bildschirmpräsentation (4:3)</PresentationFormat>
  <Paragraphs>438</Paragraphs>
  <Slides>22</Slides>
  <Notes>22</Notes>
  <HiddenSlides>0</HiddenSlides>
  <MMClips>0</MMClips>
  <ScaleCrop>false</ScaleCrop>
  <HeadingPairs>
    <vt:vector size="6" baseType="variant">
      <vt:variant>
        <vt:lpstr>Verwendete Schriftarten</vt:lpstr>
      </vt:variant>
      <vt:variant>
        <vt:i4>8</vt:i4>
      </vt:variant>
      <vt:variant>
        <vt:lpstr>Design</vt:lpstr>
      </vt:variant>
      <vt:variant>
        <vt:i4>2</vt:i4>
      </vt:variant>
      <vt:variant>
        <vt:lpstr>Folientitel</vt:lpstr>
      </vt:variant>
      <vt:variant>
        <vt:i4>22</vt:i4>
      </vt:variant>
    </vt:vector>
  </HeadingPairs>
  <TitlesOfParts>
    <vt:vector size="32" baseType="lpstr">
      <vt:lpstr>.VnArial Narrow</vt:lpstr>
      <vt:lpstr>Arial</vt:lpstr>
      <vt:lpstr>Arial Narrow</vt:lpstr>
      <vt:lpstr>Arial Unicode MS</vt:lpstr>
      <vt:lpstr>Calibri</vt:lpstr>
      <vt:lpstr>Frutiger 87ExtraBlackCn</vt:lpstr>
      <vt:lpstr>Wingdings</vt:lpstr>
      <vt:lpstr>Wingdings 3</vt:lpstr>
      <vt:lpstr>1_Larissa</vt:lpstr>
      <vt:lpstr>Larissa</vt:lpstr>
      <vt:lpstr>Formación profesional dual Marco legislativo </vt:lpstr>
      <vt:lpstr>PowerPoint-Präsentation</vt:lpstr>
      <vt:lpstr>PowerPoint-Präsentation</vt:lpstr>
      <vt:lpstr>Ley Constitucional Alemana, art. 12 </vt:lpstr>
      <vt:lpstr>PowerPoint-Präsentation</vt:lpstr>
      <vt:lpstr> Condiciones legislativas marco   </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 Regulación de los artes y oficios</vt:lpstr>
      <vt:lpstr>PowerPoint-Präsentation</vt:lpstr>
      <vt:lpstr>PowerPoint-Präsentation</vt:lpstr>
      <vt:lpstr>PowerPoint-Präsentation</vt:lpstr>
      <vt:lpstr>PowerPoint-Präsentation</vt:lpstr>
      <vt:lpstr>PowerPoint-Präsentation</vt:lpstr>
      <vt:lpstr>PowerPoint-Präsentation</vt:lpstr>
    </vt:vector>
  </TitlesOfParts>
  <Company>BiBB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Dual VET Rechtlicher Rahmen</dc:title>
  <dc:creator>Dr. Caroline Baumgarten</dc:creator>
  <cp:lastModifiedBy>Schlich, Thorsten</cp:lastModifiedBy>
  <cp:revision>665</cp:revision>
  <cp:lastPrinted>2017-07-12T07:49:55Z</cp:lastPrinted>
  <dcterms:created xsi:type="dcterms:W3CDTF">2014-07-25T09:50:53Z</dcterms:created>
  <dcterms:modified xsi:type="dcterms:W3CDTF">2019-11-11T13:08:20Z</dcterms:modified>
</cp:coreProperties>
</file>