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312" r:id="rId3"/>
    <p:sldId id="327" r:id="rId4"/>
    <p:sldId id="330" r:id="rId5"/>
    <p:sldId id="332" r:id="rId6"/>
    <p:sldId id="341" r:id="rId7"/>
    <p:sldId id="343" r:id="rId8"/>
    <p:sldId id="345" r:id="rId9"/>
    <p:sldId id="347" r:id="rId10"/>
    <p:sldId id="348" r:id="rId11"/>
    <p:sldId id="349" r:id="rId12"/>
    <p:sldId id="350" r:id="rId13"/>
    <p:sldId id="351" r:id="rId14"/>
    <p:sldId id="352" r:id="rId15"/>
    <p:sldId id="353" r:id="rId16"/>
    <p:sldId id="354" r:id="rId17"/>
    <p:sldId id="355" r:id="rId18"/>
    <p:sldId id="357" r:id="rId19"/>
    <p:sldId id="358" r:id="rId20"/>
    <p:sldId id="359" r:id="rId21"/>
    <p:sldId id="258" r:id="rId22"/>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02E82929-27B7-4D64-8249-41FBCED38C47}">
          <p14:sldIdLst>
            <p14:sldId id="256"/>
            <p14:sldId id="312"/>
            <p14:sldId id="327"/>
            <p14:sldId id="330"/>
            <p14:sldId id="332"/>
            <p14:sldId id="341"/>
            <p14:sldId id="343"/>
            <p14:sldId id="345"/>
            <p14:sldId id="347"/>
            <p14:sldId id="348"/>
            <p14:sldId id="349"/>
            <p14:sldId id="350"/>
            <p14:sldId id="351"/>
            <p14:sldId id="352"/>
            <p14:sldId id="353"/>
            <p14:sldId id="354"/>
            <p14:sldId id="355"/>
            <p14:sldId id="357"/>
            <p14:sldId id="358"/>
            <p14:sldId id="359"/>
            <p14:sldId id="258"/>
          </p14:sldIdLst>
        </p14:section>
      </p14:sectionLst>
    </p:ext>
    <p:ext uri="{EFAFB233-063F-42B5-8137-9DF3F51BA10A}">
      <p15:sldGuideLst xmlns:p15="http://schemas.microsoft.com/office/powerpoint/2012/main">
        <p15:guide id="2" pos="340" userDrawn="1">
          <p15:clr>
            <a:srgbClr val="A4A3A4"/>
          </p15:clr>
        </p15:guide>
        <p15:guide id="7" pos="5420" userDrawn="1">
          <p15:clr>
            <a:srgbClr val="A4A3A4"/>
          </p15:clr>
        </p15:guide>
        <p15:guide id="8" orient="horz" pos="343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ipp Lassig" initials="PL" lastIdx="7" clrIdx="0"/>
  <p:cmAuthor id="2" name="Schlich, Thorsten" initials="TS" lastIdx="15" clrIdx="1"/>
  <p:cmAuthor id="3" name="Grollmann, Dr. Philipp Christian" initials="GDPC" lastIdx="9" clrIdx="2"/>
  <p:cmAuthor id="4" name="*" initials="*"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C0504D"/>
    <a:srgbClr val="376092"/>
    <a:srgbClr val="F2DCDB"/>
    <a:srgbClr val="C6D9F1"/>
    <a:srgbClr val="E6E6E6"/>
    <a:srgbClr val="595959"/>
    <a:srgbClr val="D6851B"/>
    <a:srgbClr val="FF3300"/>
    <a:srgbClr val="6B6B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66" autoAdjust="0"/>
    <p:restoredTop sz="98485" autoAdjust="0"/>
  </p:normalViewPr>
  <p:slideViewPr>
    <p:cSldViewPr showGuides="1">
      <p:cViewPr varScale="1">
        <p:scale>
          <a:sx n="77" d="100"/>
          <a:sy n="77" d="100"/>
        </p:scale>
        <p:origin x="696" y="80"/>
      </p:cViewPr>
      <p:guideLst>
        <p:guide pos="340"/>
        <p:guide pos="5420"/>
        <p:guide orient="horz" pos="343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12702"/>
    </p:cViewPr>
  </p:sorterViewPr>
  <p:notesViewPr>
    <p:cSldViewPr>
      <p:cViewPr varScale="1">
        <p:scale>
          <a:sx n="48" d="100"/>
          <a:sy n="48" d="100"/>
        </p:scale>
        <p:origin x="-1484" y="-8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DB3A106-F91B-4C8F-B645-FF4D2976F544}" type="datetimeFigureOut">
              <a:rPr lang="de-DE" smtClean="0"/>
              <a:t>11.11.2019</a:t>
            </a:fld>
            <a:endParaRPr lang="de-DE"/>
          </a:p>
        </p:txBody>
      </p:sp>
      <p:sp>
        <p:nvSpPr>
          <p:cNvPr id="4" name="Fußzeilenplatzhalt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FEA121F-AC36-4300-9B21-50C4D442AB83}" type="slidenum">
              <a:rPr lang="de-DE" smtClean="0"/>
              <a:t>‹Nr.›</a:t>
            </a:fld>
            <a:endParaRPr lang="de-DE"/>
          </a:p>
        </p:txBody>
      </p:sp>
    </p:spTree>
    <p:extLst>
      <p:ext uri="{BB962C8B-B14F-4D97-AF65-F5344CB8AC3E}">
        <p14:creationId xmlns:p14="http://schemas.microsoft.com/office/powerpoint/2010/main" val="903584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3AB4EEB-2D78-44BD-9F65-F27353983D63}" type="datetimeFigureOut">
              <a:rPr lang="de-DE" smtClean="0"/>
              <a:t>11.11.2019</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F00E79B-7A3D-4728-8EAA-1040FFB33322}" type="slidenum">
              <a:rPr lang="de-DE" smtClean="0"/>
              <a:t>‹Nr.›</a:t>
            </a:fld>
            <a:endParaRPr lang="de-DE"/>
          </a:p>
        </p:txBody>
      </p:sp>
    </p:spTree>
    <p:extLst>
      <p:ext uri="{BB962C8B-B14F-4D97-AF65-F5344CB8AC3E}">
        <p14:creationId xmlns:p14="http://schemas.microsoft.com/office/powerpoint/2010/main" val="169907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zh-CN"/>
          </a:p>
        </p:txBody>
      </p:sp>
      <p:sp>
        <p:nvSpPr>
          <p:cNvPr id="4" name="Foliennummernplatzhalter 3"/>
          <p:cNvSpPr>
            <a:spLocks noGrp="1"/>
          </p:cNvSpPr>
          <p:nvPr>
            <p:ph type="sldNum" sz="quarter" idx="10"/>
          </p:nvPr>
        </p:nvSpPr>
        <p:spPr/>
        <p:txBody>
          <a:bodyPr/>
          <a:lstStyle/>
          <a:p>
            <a:pPr algn="l" rtl="0"/>
            <a:fld id="{7F00E79B-7A3D-4728-8EAA-1040FFB33322}" type="slidenum">
              <a:rPr/>
              <a:t>21</a:t>
            </a:fld>
            <a:endParaRPr lang="zh-CN"/>
          </a:p>
        </p:txBody>
      </p:sp>
    </p:spTree>
    <p:extLst>
      <p:ext uri="{BB962C8B-B14F-4D97-AF65-F5344CB8AC3E}">
        <p14:creationId xmlns:p14="http://schemas.microsoft.com/office/powerpoint/2010/main" val="2784103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0" name="Rechteck 6">
            <a:extLst>
              <a:ext uri="{FF2B5EF4-FFF2-40B4-BE49-F238E27FC236}">
                <a16:creationId xmlns:a16="http://schemas.microsoft.com/office/drawing/2014/main" id="{884C6AC6-480C-41F8-89C2-E217675ABFCB}"/>
              </a:ext>
            </a:extLst>
          </p:cNvPr>
          <p:cNvSpPr/>
          <p:nvPr userDrawn="1"/>
        </p:nvSpPr>
        <p:spPr>
          <a:xfrm>
            <a:off x="-1" y="-1"/>
            <a:ext cx="5857875" cy="736601"/>
          </a:xfrm>
          <a:prstGeom prst="rect">
            <a:avLst/>
          </a:prstGeom>
          <a:gradFill flip="none" rotWithShape="1">
            <a:gsLst>
              <a:gs pos="0">
                <a:srgbClr val="ED7D31"/>
              </a:gs>
              <a:gs pos="74000">
                <a:srgbClr val="F79646"/>
              </a:gs>
              <a:gs pos="100000">
                <a:srgbClr val="F79646">
                  <a:lumMod val="20000"/>
                  <a:lumOff val="80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a:ea typeface="+mn-ea"/>
              <a:cs typeface="+mn-cs"/>
            </a:endParaRPr>
          </a:p>
        </p:txBody>
      </p:sp>
      <p:pic>
        <p:nvPicPr>
          <p:cNvPr id="11" name="Picture 3" descr="O:\Zentralstelle\05 Kommunikation\07 Corporate Design\Logo\Logo\Logo_Go-VET_RGB.png">
            <a:extLst>
              <a:ext uri="{FF2B5EF4-FFF2-40B4-BE49-F238E27FC236}">
                <a16:creationId xmlns:a16="http://schemas.microsoft.com/office/drawing/2014/main" id="{44706F52-5FE8-4ECD-B164-16A059FF463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27043" y="191616"/>
            <a:ext cx="2697882" cy="567808"/>
          </a:xfrm>
          <a:prstGeom prst="rect">
            <a:avLst/>
          </a:prstGeom>
          <a:noFill/>
        </p:spPr>
      </p:pic>
    </p:spTree>
    <p:extLst>
      <p:ext uri="{BB962C8B-B14F-4D97-AF65-F5344CB8AC3E}">
        <p14:creationId xmlns:p14="http://schemas.microsoft.com/office/powerpoint/2010/main" val="372495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357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5611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1356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组合 10">
            <a:extLst>
              <a:ext uri="{FF2B5EF4-FFF2-40B4-BE49-F238E27FC236}">
                <a16:creationId xmlns:a16="http://schemas.microsoft.com/office/drawing/2014/main" id="{F2EB2E59-3ED7-4322-B8A8-B8E46F57BBBD}"/>
              </a:ext>
            </a:extLst>
          </p:cNvPr>
          <p:cNvGrpSpPr/>
          <p:nvPr userDrawn="1"/>
        </p:nvGrpSpPr>
        <p:grpSpPr>
          <a:xfrm>
            <a:off x="0" y="-587178"/>
            <a:ext cx="1827847" cy="452438"/>
            <a:chOff x="0" y="-587178"/>
            <a:chExt cx="1827847" cy="452438"/>
          </a:xfrm>
        </p:grpSpPr>
        <p:sp>
          <p:nvSpPr>
            <p:cNvPr id="12" name="矩形 11">
              <a:extLst>
                <a:ext uri="{FF2B5EF4-FFF2-40B4-BE49-F238E27FC236}">
                  <a16:creationId xmlns:a16="http://schemas.microsoft.com/office/drawing/2014/main" id="{53F3D3F0-1A8F-466D-A28D-9D699F71F257}"/>
                </a:ext>
              </a:extLst>
            </p:cNvPr>
            <p:cNvSpPr/>
            <p:nvPr userDrawn="1"/>
          </p:nvSpPr>
          <p:spPr>
            <a:xfrm>
              <a:off x="0" y="-587178"/>
              <a:ext cx="465772" cy="452438"/>
            </a:xfrm>
            <a:prstGeom prst="rect">
              <a:avLst/>
            </a:prstGeom>
            <a:solidFill>
              <a:srgbClr val="1F497D">
                <a:lumMod val="20000"/>
                <a:lumOff val="80000"/>
              </a:srgbClr>
            </a:solidFill>
            <a:ln w="25400" cap="flat" cmpd="sng" algn="ctr">
              <a:noFill/>
              <a:prstDash val="solid"/>
            </a:ln>
            <a:effectLst/>
          </p:spPr>
          <p:txBody>
            <a:bodyPr rtlCol="0" anchor="ctr"/>
            <a:lstStyle/>
            <a:p>
              <a:pPr marR="0" lvl="0" indent="0" algn="ctr" defTabSz="914400" fontAlgn="auto">
                <a:lnSpc>
                  <a:spcPct val="100000"/>
                </a:lnSpc>
                <a:spcBef>
                  <a:spcPts val="0"/>
                </a:spcBef>
                <a:spcAft>
                  <a:spcPts val="0"/>
                </a:spcAft>
                <a:buClrTx/>
                <a:buSzTx/>
                <a:buFontTx/>
                <a:buNone/>
                <a:tabLst/>
              </a:pPr>
              <a:endParaRPr kumimoji="0" lang="zh-CN" altLang="en-US" b="0" i="0" u="none" strike="noStrike" kern="0" cap="none" spc="0" normalizeH="0" baseline="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3" name="矩形 12">
              <a:extLst>
                <a:ext uri="{FF2B5EF4-FFF2-40B4-BE49-F238E27FC236}">
                  <a16:creationId xmlns:a16="http://schemas.microsoft.com/office/drawing/2014/main" id="{3786A99D-4EDD-4EE6-A3AD-ABAA60144626}"/>
                </a:ext>
              </a:extLst>
            </p:cNvPr>
            <p:cNvSpPr/>
            <p:nvPr userDrawn="1"/>
          </p:nvSpPr>
          <p:spPr>
            <a:xfrm>
              <a:off x="1362075" y="-587178"/>
              <a:ext cx="465772" cy="452438"/>
            </a:xfrm>
            <a:prstGeom prst="rect">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endParaRPr lang="zh-CN" altLang="en-US" sz="1400" dirty="0">
                <a:solidFill>
                  <a:prstClr val="white"/>
                </a:solidFill>
                <a:latin typeface="微软雅黑" panose="020B0503020204020204" charset="-122"/>
                <a:ea typeface="微软雅黑" panose="020B0503020204020204" charset="-122"/>
              </a:endParaRPr>
            </a:p>
          </p:txBody>
        </p:sp>
        <p:sp>
          <p:nvSpPr>
            <p:cNvPr id="14" name="矩形 13">
              <a:extLst>
                <a:ext uri="{FF2B5EF4-FFF2-40B4-BE49-F238E27FC236}">
                  <a16:creationId xmlns:a16="http://schemas.microsoft.com/office/drawing/2014/main" id="{0672F6F3-ABA5-4F69-9B93-446E20246E07}"/>
                </a:ext>
              </a:extLst>
            </p:cNvPr>
            <p:cNvSpPr/>
            <p:nvPr userDrawn="1"/>
          </p:nvSpPr>
          <p:spPr>
            <a:xfrm>
              <a:off x="681037" y="-587178"/>
              <a:ext cx="465772" cy="452438"/>
            </a:xfrm>
            <a:prstGeom prst="rect">
              <a:avLst/>
            </a:prstGeom>
            <a:solidFill>
              <a:srgbClr val="C0504D">
                <a:lumMod val="20000"/>
                <a:lumOff val="80000"/>
              </a:srgbClr>
            </a:solidFill>
            <a:ln w="25400" cap="flat" cmpd="sng" algn="ctr">
              <a:noFill/>
              <a:prstDash val="solid"/>
            </a:ln>
            <a:effectLst/>
          </p:spPr>
          <p:txBody>
            <a:bodyPr rtlCol="0" anchor="ctr"/>
            <a:lstStyle/>
            <a:p>
              <a:pPr marR="0" lvl="0" indent="0" algn="ctr" defTabSz="914400" fontAlgn="auto">
                <a:lnSpc>
                  <a:spcPct val="100000"/>
                </a:lnSpc>
                <a:spcBef>
                  <a:spcPts val="0"/>
                </a:spcBef>
                <a:spcAft>
                  <a:spcPts val="0"/>
                </a:spcAft>
                <a:buClrTx/>
                <a:buSzTx/>
                <a:buFontTx/>
                <a:buNone/>
                <a:tabLst/>
              </a:pPr>
              <a:endParaRPr kumimoji="0" lang="zh-CN" altLang="en-US" b="0" i="0" u="none" strike="noStrike" kern="0" cap="none" spc="0" normalizeH="0" baseline="0">
                <a:ln>
                  <a:noFill/>
                </a:ln>
                <a:solidFill>
                  <a:prstClr val="white"/>
                </a:solidFill>
                <a:effectLst/>
                <a:uLnTx/>
                <a:uFillTx/>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439799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3" r:id="rId4"/>
  </p:sldLayoutIdLst>
  <p:txStyles>
    <p:titleStyle>
      <a:lvl1pPr algn="l" defTabSz="914400" rtl="0" eaLnBrk="1" latinLnBrk="0" hangingPunct="1">
        <a:spcBef>
          <a:spcPct val="0"/>
        </a:spcBef>
        <a:buNone/>
        <a:defRPr sz="2400" b="1" kern="1200">
          <a:solidFill>
            <a:schemeClr val="tx1"/>
          </a:solidFill>
          <a:latin typeface=".VnArial Narrow" panose="020B7200000000000000"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31.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1.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35.pn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4.png"/><Relationship Id="rId5" Type="http://schemas.openxmlformats.org/officeDocument/2006/relationships/image" Target="../media/image31.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1.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1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43.png"/><Relationship Id="rId7" Type="http://schemas.openxmlformats.org/officeDocument/2006/relationships/image" Target="../media/image10.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5.png"/><Relationship Id="rId4" Type="http://schemas.openxmlformats.org/officeDocument/2006/relationships/image" Target="../media/image44.png"/></Relationships>
</file>

<file path=ppt/slides/_rels/slide18.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www.foraus.de/" TargetMode="External"/><Relationship Id="rId3" Type="http://schemas.openxmlformats.org/officeDocument/2006/relationships/hyperlink" Target="https://www.bibb.de/datenreport/de/datenreport2015.php" TargetMode="External"/><Relationship Id="rId7" Type="http://schemas.openxmlformats.org/officeDocument/2006/relationships/hyperlink" Target="mailto:govet@govet.international" TargetMode="External"/><Relationship Id="rId2" Type="http://schemas.openxmlformats.org/officeDocument/2006/relationships/hyperlink" Target="http://www.govet.international/" TargetMode="External"/><Relationship Id="rId1" Type="http://schemas.openxmlformats.org/officeDocument/2006/relationships/slideLayout" Target="../slideLayouts/slideLayout1.xml"/><Relationship Id="rId6" Type="http://schemas.openxmlformats.org/officeDocument/2006/relationships/hyperlink" Target="https://www.destatis.de/DE/Publikationen/Thematisch/BildungForschungKultur/BeruflicheBildung/BerufsbildungBlick0110019129004.pdf?__blob=publicationFile" TargetMode="External"/><Relationship Id="rId5" Type="http://schemas.openxmlformats.org/officeDocument/2006/relationships/hyperlink" Target="http://www.datenportal.bmbf.de/" TargetMode="External"/><Relationship Id="rId4" Type="http://schemas.openxmlformats.org/officeDocument/2006/relationships/hyperlink" Target="https://www.kmk.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15.png"/><Relationship Id="rId3" Type="http://schemas.openxmlformats.org/officeDocument/2006/relationships/image" Target="../media/image48.png"/><Relationship Id="rId7" Type="http://schemas.openxmlformats.org/officeDocument/2006/relationships/image" Target="../media/image52.png"/><Relationship Id="rId12" Type="http://schemas.openxmlformats.org/officeDocument/2006/relationships/image" Target="../media/image57.png"/><Relationship Id="rId2" Type="http://schemas.openxmlformats.org/officeDocument/2006/relationships/image" Target="../media/image47.png"/><Relationship Id="rId1" Type="http://schemas.openxmlformats.org/officeDocument/2006/relationships/slideLayout" Target="../slideLayouts/slideLayout1.xml"/><Relationship Id="rId6" Type="http://schemas.openxmlformats.org/officeDocument/2006/relationships/image" Target="../media/image51.png"/><Relationship Id="rId11" Type="http://schemas.openxmlformats.org/officeDocument/2006/relationships/image" Target="../media/image56.png"/><Relationship Id="rId5" Type="http://schemas.openxmlformats.org/officeDocument/2006/relationships/image" Target="../media/image50.png"/><Relationship Id="rId15" Type="http://schemas.openxmlformats.org/officeDocument/2006/relationships/image" Target="../media/image59.png"/><Relationship Id="rId10" Type="http://schemas.openxmlformats.org/officeDocument/2006/relationships/image" Target="../media/image55.png"/><Relationship Id="rId4" Type="http://schemas.openxmlformats.org/officeDocument/2006/relationships/image" Target="../media/image49.png"/><Relationship Id="rId9" Type="http://schemas.openxmlformats.org/officeDocument/2006/relationships/image" Target="../media/image54.png"/><Relationship Id="rId14" Type="http://schemas.openxmlformats.org/officeDocument/2006/relationships/image" Target="../media/image58.png"/></Relationships>
</file>

<file path=ppt/slides/_rels/slide21.xml.rels><?xml version="1.0" encoding="UTF-8" standalone="yes"?>
<Relationships xmlns="http://schemas.openxmlformats.org/package/2006/relationships"><Relationship Id="rId3" Type="http://schemas.openxmlformats.org/officeDocument/2006/relationships/image" Target="../media/image60.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19.pn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0.png"/><Relationship Id="rId2"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6.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0757CD-BD40-4FF4-A97D-083A26E5142F}"/>
              </a:ext>
            </a:extLst>
          </p:cNvPr>
          <p:cNvSpPr txBox="1">
            <a:spLocks/>
          </p:cNvSpPr>
          <p:nvPr/>
        </p:nvSpPr>
        <p:spPr>
          <a:xfrm>
            <a:off x="2051720" y="1332068"/>
            <a:ext cx="5040560" cy="1287626"/>
          </a:xfrm>
          <a:prstGeom prst="rect">
            <a:avLst/>
          </a:prstGeom>
        </p:spPr>
        <p:txBody>
          <a:bodyPr/>
          <a:lstStyle>
            <a:lvl1pPr algn="l" defTabSz="914400" rtl="0" eaLnBrk="1" latinLnBrk="0" hangingPunct="1">
              <a:spcBef>
                <a:spcPct val="0"/>
              </a:spcBef>
              <a:buNone/>
              <a:defRPr sz="2400" b="1" kern="1200">
                <a:solidFill>
                  <a:schemeClr val="tx1"/>
                </a:solidFill>
                <a:latin typeface=".VnArial Narrow" panose="020B7200000000000000" pitchFamily="34" charset="0"/>
                <a:ea typeface="+mj-ea"/>
                <a:cs typeface="+mj-cs"/>
              </a:defRPr>
            </a:lvl1pPr>
          </a:lstStyle>
          <a:p>
            <a:pPr algn="ctr"/>
            <a:r>
              <a:rPr lang="zh-CN" sz="3600" dirty="0">
                <a:latin typeface="微软雅黑" panose="020B0503020204020204" pitchFamily="34" charset="-122"/>
                <a:ea typeface="微软雅黑" panose="020B0503020204020204" pitchFamily="34" charset="-122"/>
              </a:rPr>
              <a:t>企业和职业学校中的</a:t>
            </a:r>
            <a:br>
              <a:rPr lang="zh-CN" sz="3600" dirty="0">
                <a:latin typeface="微软雅黑" panose="020B0503020204020204" pitchFamily="34" charset="-122"/>
                <a:ea typeface="微软雅黑" panose="020B0503020204020204" pitchFamily="34" charset="-122"/>
              </a:rPr>
            </a:br>
            <a:r>
              <a:rPr lang="zh-CN" sz="3600" dirty="0">
                <a:latin typeface="微软雅黑" panose="020B0503020204020204" pitchFamily="34" charset="-122"/>
                <a:ea typeface="微软雅黑" panose="020B0503020204020204" pitchFamily="34" charset="-122"/>
              </a:rPr>
              <a:t>职业培训人员</a:t>
            </a:r>
            <a:r>
              <a:rPr lang="zh-CN" sz="3600" dirty="0">
                <a:solidFill>
                  <a:schemeClr val="accent6">
                    <a:lumMod val="75000"/>
                  </a:schemeClr>
                </a:solidFill>
                <a:latin typeface="微软雅黑" panose="020B0503020204020204" pitchFamily="34" charset="-122"/>
                <a:ea typeface="微软雅黑" panose="020B0503020204020204" pitchFamily="34" charset="-122"/>
              </a:rPr>
              <a:t/>
            </a:r>
            <a:br>
              <a:rPr lang="zh-CN" sz="3600" dirty="0">
                <a:solidFill>
                  <a:schemeClr val="accent6">
                    <a:lumMod val="75000"/>
                  </a:schemeClr>
                </a:solidFill>
                <a:latin typeface="微软雅黑" panose="020B0503020204020204" pitchFamily="34" charset="-122"/>
                <a:ea typeface="微软雅黑" panose="020B0503020204020204" pitchFamily="34" charset="-122"/>
              </a:rPr>
            </a:br>
            <a:endParaRPr lang="zh-CN" sz="3600" dirty="0">
              <a:solidFill>
                <a:schemeClr val="accent6">
                  <a:lumMod val="75000"/>
                </a:schemeClr>
              </a:solidFill>
              <a:latin typeface="微软雅黑" panose="020B0503020204020204" pitchFamily="34" charset="-122"/>
              <a:ea typeface="微软雅黑" panose="020B0503020204020204" pitchFamily="34" charset="-122"/>
            </a:endParaRPr>
          </a:p>
        </p:txBody>
      </p:sp>
      <p:sp>
        <p:nvSpPr>
          <p:cNvPr id="3" name="Rechteck 3">
            <a:extLst>
              <a:ext uri="{FF2B5EF4-FFF2-40B4-BE49-F238E27FC236}">
                <a16:creationId xmlns:a16="http://schemas.microsoft.com/office/drawing/2014/main" id="{2F445CAD-562C-417A-B760-C7B1BFEEC5AC}"/>
              </a:ext>
            </a:extLst>
          </p:cNvPr>
          <p:cNvSpPr/>
          <p:nvPr/>
        </p:nvSpPr>
        <p:spPr>
          <a:xfrm>
            <a:off x="2483765" y="5055567"/>
            <a:ext cx="4176466" cy="461665"/>
          </a:xfrm>
          <a:prstGeom prst="rect">
            <a:avLst/>
          </a:prstGeom>
          <a:noFill/>
        </p:spPr>
        <p:txBody>
          <a:bodyPr wrap="square" rtlCol="0">
            <a:spAutoFit/>
          </a:bodyPr>
          <a:lstStyle/>
          <a:p>
            <a:pPr algn="ctr"/>
            <a:r>
              <a:rPr lang="zh-CN" altLang="en-US" sz="2400" b="1" dirty="0">
                <a:solidFill>
                  <a:srgbClr val="F79646">
                    <a:lumMod val="75000"/>
                  </a:srgbClr>
                </a:solidFill>
                <a:latin typeface="微软雅黑" panose="020B0503020204020204" pitchFamily="34" charset="-122"/>
                <a:ea typeface="微软雅黑" panose="020B0503020204020204" pitchFamily="34" charset="-122"/>
              </a:rPr>
              <a:t>职业教育 </a:t>
            </a:r>
            <a:r>
              <a:rPr lang="en-US" altLang="zh-CN" sz="2400" b="1" dirty="0">
                <a:solidFill>
                  <a:srgbClr val="F79646">
                    <a:lumMod val="75000"/>
                  </a:srgbClr>
                </a:solidFill>
                <a:latin typeface="微软雅黑" panose="020B0503020204020204" pitchFamily="34" charset="-122"/>
                <a:ea typeface="微软雅黑" panose="020B0503020204020204" pitchFamily="34" charset="-122"/>
              </a:rPr>
              <a:t>"</a:t>
            </a:r>
            <a:r>
              <a:rPr lang="zh-CN" altLang="en-US" sz="2400" b="1" dirty="0">
                <a:solidFill>
                  <a:srgbClr val="F79646">
                    <a:lumMod val="75000"/>
                  </a:srgbClr>
                </a:solidFill>
                <a:latin typeface="微软雅黑" panose="020B0503020204020204" pitchFamily="34" charset="-122"/>
                <a:ea typeface="微软雅黑" panose="020B0503020204020204" pitchFamily="34" charset="-122"/>
              </a:rPr>
              <a:t>德国制造</a:t>
            </a:r>
            <a:r>
              <a:rPr lang="en-US" altLang="zh-CN" sz="2400" b="1" dirty="0">
                <a:solidFill>
                  <a:srgbClr val="F79646">
                    <a:lumMod val="75000"/>
                  </a:srgbClr>
                </a:solidFill>
                <a:latin typeface="微软雅黑" panose="020B0503020204020204" pitchFamily="34" charset="-122"/>
                <a:ea typeface="微软雅黑" panose="020B0503020204020204" pitchFamily="34" charset="-122"/>
              </a:rPr>
              <a:t>"</a:t>
            </a:r>
            <a:endParaRPr lang="zh-CN" altLang="en-US" sz="2400" b="1" dirty="0">
              <a:solidFill>
                <a:srgbClr val="F79646">
                  <a:lumMod val="75000"/>
                </a:srgbClr>
              </a:solidFill>
              <a:latin typeface="微软雅黑" panose="020B0503020204020204" pitchFamily="34" charset="-122"/>
              <a:ea typeface="微软雅黑" panose="020B0503020204020204" pitchFamily="34" charset="-122"/>
            </a:endParaRPr>
          </a:p>
        </p:txBody>
      </p:sp>
      <p:pic>
        <p:nvPicPr>
          <p:cNvPr id="4" name="Picture 2">
            <a:extLst>
              <a:ext uri="{FF2B5EF4-FFF2-40B4-BE49-F238E27FC236}">
                <a16:creationId xmlns:a16="http://schemas.microsoft.com/office/drawing/2014/main" id="{27012872-DC03-40B5-BA8A-7FF127EDD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5394" y="3344567"/>
            <a:ext cx="1213209" cy="1481456"/>
          </a:xfrm>
          <a:prstGeom prst="rect">
            <a:avLst/>
          </a:prstGeom>
        </p:spPr>
      </p:pic>
      <p:sp>
        <p:nvSpPr>
          <p:cNvPr id="7" name="矩形 6">
            <a:extLst>
              <a:ext uri="{FF2B5EF4-FFF2-40B4-BE49-F238E27FC236}">
                <a16:creationId xmlns:a16="http://schemas.microsoft.com/office/drawing/2014/main" id="{DFA9E8DC-E6DE-405A-87D5-42E99D8F6689}"/>
              </a:ext>
            </a:extLst>
          </p:cNvPr>
          <p:cNvSpPr/>
          <p:nvPr/>
        </p:nvSpPr>
        <p:spPr>
          <a:xfrm>
            <a:off x="1914863" y="2433082"/>
            <a:ext cx="5314275" cy="707886"/>
          </a:xfrm>
          <a:prstGeom prst="rect">
            <a:avLst/>
          </a:prstGeom>
        </p:spPr>
        <p:txBody>
          <a:bodyPr/>
          <a:lstStyle/>
          <a:p>
            <a:pPr algn="ctr">
              <a:spcBef>
                <a:spcPct val="0"/>
              </a:spcBef>
            </a:pPr>
            <a:r>
              <a:rPr lang="zh-CN" altLang="zh-CN" sz="4000" b="1" dirty="0">
                <a:solidFill>
                  <a:srgbClr val="E46C0A"/>
                </a:solidFill>
                <a:latin typeface="微软雅黑" panose="020B0503020204020204" pitchFamily="34" charset="-122"/>
                <a:ea typeface="微软雅黑" panose="020B0503020204020204" pitchFamily="34" charset="-122"/>
                <a:cs typeface="+mj-cs"/>
              </a:rPr>
              <a:t>双元制职业教育的核心</a:t>
            </a:r>
            <a:endParaRPr lang="zh-CN" altLang="en-US" sz="4000" b="1" dirty="0">
              <a:solidFill>
                <a:srgbClr val="E46C0A"/>
              </a:solidFill>
              <a:latin typeface="微软雅黑" panose="020B0503020204020204" pitchFamily="34" charset="-122"/>
              <a:ea typeface="微软雅黑" panose="020B0503020204020204" pitchFamily="34" charset="-122"/>
              <a:cs typeface="+mj-cs"/>
            </a:endParaRPr>
          </a:p>
        </p:txBody>
      </p:sp>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9" name="Grafik 8"/>
          <p:cNvPicPr>
            <a:picLocks noChangeAspect="1"/>
          </p:cNvPicPr>
          <p:nvPr/>
        </p:nvPicPr>
        <p:blipFill rotWithShape="1">
          <a:blip r:embed="rId4"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2215773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7">
            <a:extLst>
              <a:ext uri="{FF2B5EF4-FFF2-40B4-BE49-F238E27FC236}">
                <a16:creationId xmlns:a16="http://schemas.microsoft.com/office/drawing/2014/main" id="{2A49B190-21FE-4893-A433-A2B63BDA3341}"/>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3.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企业作为学习地点 </a:t>
            </a: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培训人员</a:t>
            </a:r>
          </a:p>
        </p:txBody>
      </p:sp>
      <p:sp>
        <p:nvSpPr>
          <p:cNvPr id="4" name="Rechteck 32">
            <a:extLst>
              <a:ext uri="{FF2B5EF4-FFF2-40B4-BE49-F238E27FC236}">
                <a16:creationId xmlns:a16="http://schemas.microsoft.com/office/drawing/2014/main" id="{6E72A1B3-56B5-4F24-B732-D310BCBDDE39}"/>
              </a:ext>
            </a:extLst>
          </p:cNvPr>
          <p:cNvSpPr/>
          <p:nvPr/>
        </p:nvSpPr>
        <p:spPr>
          <a:xfrm>
            <a:off x="848695" y="1074337"/>
            <a:ext cx="7920765" cy="400110"/>
          </a:xfrm>
          <a:prstGeom prst="rect">
            <a:avLst/>
          </a:prstGeom>
        </p:spPr>
        <p:txBody>
          <a:bodyPr wrap="square">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对所有参与者的益处</a:t>
            </a:r>
          </a:p>
        </p:txBody>
      </p:sp>
      <p:pic>
        <p:nvPicPr>
          <p:cNvPr id="5" name="Picture 6">
            <a:extLst>
              <a:ext uri="{FF2B5EF4-FFF2-40B4-BE49-F238E27FC236}">
                <a16:creationId xmlns:a16="http://schemas.microsoft.com/office/drawing/2014/main" id="{7D9830CE-4ADD-472D-B430-6219AB6BCE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750" y="1127054"/>
            <a:ext cx="290424" cy="294676"/>
          </a:xfrm>
          <a:prstGeom prst="rect">
            <a:avLst/>
          </a:prstGeom>
        </p:spPr>
      </p:pic>
      <p:sp>
        <p:nvSpPr>
          <p:cNvPr id="31" name="Rechteck 33">
            <a:extLst>
              <a:ext uri="{FF2B5EF4-FFF2-40B4-BE49-F238E27FC236}">
                <a16:creationId xmlns:a16="http://schemas.microsoft.com/office/drawing/2014/main" id="{0C527FF9-A948-4AFE-93A1-2A1653E70F25}"/>
              </a:ext>
            </a:extLst>
          </p:cNvPr>
          <p:cNvSpPr/>
          <p:nvPr/>
        </p:nvSpPr>
        <p:spPr>
          <a:xfrm>
            <a:off x="848695" y="1807486"/>
            <a:ext cx="7056784" cy="4382354"/>
          </a:xfrm>
          <a:prstGeom prst="rect">
            <a:avLst/>
          </a:prstGeom>
        </p:spPr>
        <p:txBody>
          <a:bodyPr wrap="square">
            <a:spAutoFit/>
          </a:bodyPr>
          <a:lstStyle/>
          <a:p>
            <a:pPr>
              <a:lnSpc>
                <a:spcPct val="130000"/>
              </a:lnSpc>
            </a:pP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rPr>
              <a:t>学徒</a:t>
            </a:r>
          </a:p>
          <a:p>
            <a:pPr marL="144000" lvl="1" indent="-14400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获得扎实的企业培训并了解工作环境</a:t>
            </a:r>
            <a:endParaRPr 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gn="l" rtl="0">
              <a:lnSpc>
                <a:spcPct val="130000"/>
              </a:lnSpc>
            </a:pPr>
            <a:endParaRPr lang="en-US" alt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30000"/>
              </a:lnSpc>
            </a:pP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rPr>
              <a:t>专业人员</a:t>
            </a:r>
            <a:r>
              <a:rPr lang="en-US" altLang="zh-CN" b="1"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rPr>
              <a:t>培训人员</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拥有更好的职业晋升机会</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有进修学习的可能（技师、适应及深造进修、大学教育）</a:t>
            </a:r>
          </a:p>
          <a:p>
            <a:pPr algn="l" rtl="0">
              <a:lnSpc>
                <a:spcPct val="130000"/>
              </a:lnSpc>
            </a:pPr>
            <a:endParaRPr lang="en-US" alt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endParaRPr>
          </a:p>
          <a:p>
            <a:pPr algn="l" rtl="0">
              <a:lnSpc>
                <a:spcPct val="130000"/>
              </a:lnSpc>
            </a:pPr>
            <a:r>
              <a:rPr lang="zh-CN" b="1" i="0" u="none" baseline="0" dirty="0">
                <a:solidFill>
                  <a:schemeClr val="tx1">
                    <a:lumMod val="85000"/>
                    <a:lumOff val="15000"/>
                  </a:schemeClr>
                </a:solidFill>
                <a:latin typeface="微软雅黑" panose="020B0503020204020204" pitchFamily="34" charset="-122"/>
                <a:ea typeface="微软雅黑" panose="020B0503020204020204" pitchFamily="34" charset="-122"/>
              </a:rPr>
              <a:t>企业</a:t>
            </a:r>
            <a:endParaRPr lang="zh-CN" b="1"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赢得并确保适合于企业的专业人员</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能更好执行作为双元制职业教育体系中培训机构的角色 </a:t>
            </a:r>
          </a:p>
          <a:p>
            <a:pPr algn="l" rtl="0">
              <a:lnSpc>
                <a:spcPct val="130000"/>
              </a:lnSpc>
            </a:pPr>
            <a:endParaRPr lang="en-US" alt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30000"/>
              </a:lnSpc>
            </a:pP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rPr>
              <a:t>国家</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企业培训的质量和教育政策的角色得到强化</a:t>
            </a:r>
          </a:p>
        </p:txBody>
      </p:sp>
      <p:pic>
        <p:nvPicPr>
          <p:cNvPr id="34" name="Picture 2">
            <a:extLst>
              <a:ext uri="{FF2B5EF4-FFF2-40B4-BE49-F238E27FC236}">
                <a16:creationId xmlns:a16="http://schemas.microsoft.com/office/drawing/2014/main" id="{4299490C-FFB4-4B52-9A77-7E538BBC8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05347" y="2845622"/>
            <a:ext cx="142463" cy="345522"/>
          </a:xfrm>
          <a:prstGeom prst="rect">
            <a:avLst/>
          </a:prstGeom>
        </p:spPr>
      </p:pic>
      <p:pic>
        <p:nvPicPr>
          <p:cNvPr id="37" name="Picture 14">
            <a:extLst>
              <a:ext uri="{FF2B5EF4-FFF2-40B4-BE49-F238E27FC236}">
                <a16:creationId xmlns:a16="http://schemas.microsoft.com/office/drawing/2014/main" id="{C21C712B-4FEE-4D6D-B074-038B8F96DD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005" y="4182322"/>
            <a:ext cx="134440" cy="347051"/>
          </a:xfrm>
          <a:prstGeom prst="rect">
            <a:avLst/>
          </a:prstGeom>
        </p:spPr>
      </p:pic>
      <p:pic>
        <p:nvPicPr>
          <p:cNvPr id="43" name="Picture 11">
            <a:extLst>
              <a:ext uri="{FF2B5EF4-FFF2-40B4-BE49-F238E27FC236}">
                <a16:creationId xmlns:a16="http://schemas.microsoft.com/office/drawing/2014/main" id="{2D702FAD-9973-4971-9E24-E49C49D9C97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2626" y="5497576"/>
            <a:ext cx="222146" cy="246278"/>
          </a:xfrm>
          <a:prstGeom prst="rect">
            <a:avLst/>
          </a:prstGeom>
        </p:spPr>
      </p:pic>
      <p:grpSp>
        <p:nvGrpSpPr>
          <p:cNvPr id="3" name="组合 2">
            <a:extLst>
              <a:ext uri="{FF2B5EF4-FFF2-40B4-BE49-F238E27FC236}">
                <a16:creationId xmlns:a16="http://schemas.microsoft.com/office/drawing/2014/main" id="{F0C621D6-9C4A-4C3B-AE58-78E93D50E04E}"/>
              </a:ext>
            </a:extLst>
          </p:cNvPr>
          <p:cNvGrpSpPr/>
          <p:nvPr/>
        </p:nvGrpSpPr>
        <p:grpSpPr>
          <a:xfrm>
            <a:off x="538857" y="1860327"/>
            <a:ext cx="290424" cy="352208"/>
            <a:chOff x="56607" y="1763653"/>
            <a:chExt cx="715346" cy="867525"/>
          </a:xfrm>
        </p:grpSpPr>
        <p:pic>
          <p:nvPicPr>
            <p:cNvPr id="44" name="Picture 4">
              <a:extLst>
                <a:ext uri="{FF2B5EF4-FFF2-40B4-BE49-F238E27FC236}">
                  <a16:creationId xmlns:a16="http://schemas.microsoft.com/office/drawing/2014/main" id="{4C33EE67-C9A7-43A1-94D5-49705BD1202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6607" y="1763653"/>
              <a:ext cx="331140" cy="867523"/>
            </a:xfrm>
            <a:prstGeom prst="rect">
              <a:avLst/>
            </a:prstGeom>
          </p:spPr>
        </p:pic>
        <p:pic>
          <p:nvPicPr>
            <p:cNvPr id="45" name="Picture 10">
              <a:extLst>
                <a:ext uri="{FF2B5EF4-FFF2-40B4-BE49-F238E27FC236}">
                  <a16:creationId xmlns:a16="http://schemas.microsoft.com/office/drawing/2014/main" id="{DD1787D5-6E6C-471E-AE5D-45F53482CA8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402175" y="1780119"/>
              <a:ext cx="369778" cy="851059"/>
            </a:xfrm>
            <a:prstGeom prst="rect">
              <a:avLst/>
            </a:prstGeom>
          </p:spPr>
        </p:pic>
      </p:grpSp>
    </p:spTree>
    <p:extLst>
      <p:ext uri="{BB962C8B-B14F-4D97-AF65-F5344CB8AC3E}">
        <p14:creationId xmlns:p14="http://schemas.microsoft.com/office/powerpoint/2010/main" val="47795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7">
            <a:extLst>
              <a:ext uri="{FF2B5EF4-FFF2-40B4-BE49-F238E27FC236}">
                <a16:creationId xmlns:a16="http://schemas.microsoft.com/office/drawing/2014/main" id="{2A49B190-21FE-4893-A433-A2B63BDA3341}"/>
              </a:ext>
            </a:extLst>
          </p:cNvPr>
          <p:cNvSpPr/>
          <p:nvPr/>
        </p:nvSpPr>
        <p:spPr>
          <a:xfrm>
            <a:off x="449259" y="118098"/>
            <a:ext cx="642699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4.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职业学校作为学习地点</a:t>
            </a:r>
          </a:p>
        </p:txBody>
      </p:sp>
      <p:sp>
        <p:nvSpPr>
          <p:cNvPr id="82" name="Richtungspfeil 37">
            <a:extLst>
              <a:ext uri="{FF2B5EF4-FFF2-40B4-BE49-F238E27FC236}">
                <a16:creationId xmlns:a16="http://schemas.microsoft.com/office/drawing/2014/main" id="{9215C97B-4DB3-45F8-AEE3-870B84E8ED17}"/>
              </a:ext>
            </a:extLst>
          </p:cNvPr>
          <p:cNvSpPr/>
          <p:nvPr/>
        </p:nvSpPr>
        <p:spPr>
          <a:xfrm>
            <a:off x="6461419" y="4560540"/>
            <a:ext cx="2141526" cy="1169551"/>
          </a:xfrm>
          <a:prstGeom prst="homePlate">
            <a:avLst>
              <a:gd name="adj" fmla="val 34278"/>
            </a:avLst>
          </a:prstGeom>
          <a:solidFill>
            <a:srgbClr val="C6D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1" name="Richtungspfeil 37">
            <a:extLst>
              <a:ext uri="{FF2B5EF4-FFF2-40B4-BE49-F238E27FC236}">
                <a16:creationId xmlns:a16="http://schemas.microsoft.com/office/drawing/2014/main" id="{B4FBF4B2-988B-4127-BA2C-01CA9D2B7139}"/>
              </a:ext>
            </a:extLst>
          </p:cNvPr>
          <p:cNvSpPr/>
          <p:nvPr/>
        </p:nvSpPr>
        <p:spPr>
          <a:xfrm>
            <a:off x="4027628" y="4560540"/>
            <a:ext cx="2141526" cy="1169551"/>
          </a:xfrm>
          <a:prstGeom prst="homePlate">
            <a:avLst>
              <a:gd name="adj" fmla="val 34278"/>
            </a:avLst>
          </a:prstGeom>
          <a:solidFill>
            <a:srgbClr val="C6D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0" name="Richtungspfeil 37">
            <a:extLst>
              <a:ext uri="{FF2B5EF4-FFF2-40B4-BE49-F238E27FC236}">
                <a16:creationId xmlns:a16="http://schemas.microsoft.com/office/drawing/2014/main" id="{67FC879A-F329-4D67-83E2-BC8A36B43321}"/>
              </a:ext>
            </a:extLst>
          </p:cNvPr>
          <p:cNvSpPr/>
          <p:nvPr/>
        </p:nvSpPr>
        <p:spPr>
          <a:xfrm>
            <a:off x="1890841" y="4548076"/>
            <a:ext cx="1812527" cy="1169551"/>
          </a:xfrm>
          <a:prstGeom prst="homePlate">
            <a:avLst>
              <a:gd name="adj" fmla="val 34278"/>
            </a:avLst>
          </a:prstGeom>
          <a:solidFill>
            <a:srgbClr val="F2D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sp>
        <p:nvSpPr>
          <p:cNvPr id="38" name="对话气泡: 圆角矩形 37">
            <a:extLst>
              <a:ext uri="{FF2B5EF4-FFF2-40B4-BE49-F238E27FC236}">
                <a16:creationId xmlns:a16="http://schemas.microsoft.com/office/drawing/2014/main" id="{03F68829-068B-4F1D-ACF2-4AE1FB3C013B}"/>
              </a:ext>
            </a:extLst>
          </p:cNvPr>
          <p:cNvSpPr/>
          <p:nvPr/>
        </p:nvSpPr>
        <p:spPr>
          <a:xfrm>
            <a:off x="1901135" y="2006102"/>
            <a:ext cx="1812527" cy="1346404"/>
          </a:xfrm>
          <a:prstGeom prst="wedgeRoundRectCallout">
            <a:avLst>
              <a:gd name="adj1" fmla="val -3580"/>
              <a:gd name="adj2" fmla="val 71453"/>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9" name="对话气泡: 圆角矩形 38">
            <a:extLst>
              <a:ext uri="{FF2B5EF4-FFF2-40B4-BE49-F238E27FC236}">
                <a16:creationId xmlns:a16="http://schemas.microsoft.com/office/drawing/2014/main" id="{401BA9AB-90DA-4D4D-814A-84F733671EA9}"/>
              </a:ext>
            </a:extLst>
          </p:cNvPr>
          <p:cNvSpPr/>
          <p:nvPr/>
        </p:nvSpPr>
        <p:spPr>
          <a:xfrm flipH="1">
            <a:off x="4031179" y="2006102"/>
            <a:ext cx="2141526" cy="1346404"/>
          </a:xfrm>
          <a:prstGeom prst="wedgeRoundRectCallout">
            <a:avLst>
              <a:gd name="adj1" fmla="val -3580"/>
              <a:gd name="adj2" fmla="val 71453"/>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0" name="对话气泡: 圆角矩形 39">
            <a:extLst>
              <a:ext uri="{FF2B5EF4-FFF2-40B4-BE49-F238E27FC236}">
                <a16:creationId xmlns:a16="http://schemas.microsoft.com/office/drawing/2014/main" id="{8B21DD01-712E-4ADA-A234-3A273602DB2F}"/>
              </a:ext>
            </a:extLst>
          </p:cNvPr>
          <p:cNvSpPr/>
          <p:nvPr/>
        </p:nvSpPr>
        <p:spPr>
          <a:xfrm flipH="1">
            <a:off x="6453666" y="2006102"/>
            <a:ext cx="2141526" cy="1346404"/>
          </a:xfrm>
          <a:prstGeom prst="wedgeRoundRectCallout">
            <a:avLst>
              <a:gd name="adj1" fmla="val -3580"/>
              <a:gd name="adj2" fmla="val 71453"/>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6" name="Rechteck 32">
            <a:extLst>
              <a:ext uri="{FF2B5EF4-FFF2-40B4-BE49-F238E27FC236}">
                <a16:creationId xmlns:a16="http://schemas.microsoft.com/office/drawing/2014/main" id="{28C3DF6C-686E-4A96-ADCF-AC2E6337099A}"/>
              </a:ext>
            </a:extLst>
          </p:cNvPr>
          <p:cNvSpPr/>
          <p:nvPr/>
        </p:nvSpPr>
        <p:spPr>
          <a:xfrm>
            <a:off x="848695" y="1429652"/>
            <a:ext cx="7920765" cy="400110"/>
          </a:xfrm>
          <a:prstGeom prst="rect">
            <a:avLst/>
          </a:prstGeom>
        </p:spPr>
        <p:txBody>
          <a:bodyPr wrap="square">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如何成为专业理论和一般教育方面的教师 ： 一条可能的途径</a:t>
            </a:r>
          </a:p>
        </p:txBody>
      </p:sp>
      <p:sp>
        <p:nvSpPr>
          <p:cNvPr id="18" name="Rechteck 32">
            <a:extLst>
              <a:ext uri="{FF2B5EF4-FFF2-40B4-BE49-F238E27FC236}">
                <a16:creationId xmlns:a16="http://schemas.microsoft.com/office/drawing/2014/main" id="{0688B6CF-A591-4F26-B2C5-50EF992E3A59}"/>
              </a:ext>
            </a:extLst>
          </p:cNvPr>
          <p:cNvSpPr/>
          <p:nvPr/>
        </p:nvSpPr>
        <p:spPr>
          <a:xfrm>
            <a:off x="467659" y="925483"/>
            <a:ext cx="7920765" cy="461665"/>
          </a:xfrm>
          <a:prstGeom prst="rect">
            <a:avLst/>
          </a:prstGeom>
        </p:spPr>
        <p:txBody>
          <a:bodyPr wrap="square">
            <a:spAutoFit/>
          </a:bodyPr>
          <a:lstStyle/>
          <a:p>
            <a:r>
              <a:rPr lang="zh-CN" altLang="en-US" sz="2400" b="1" dirty="0">
                <a:solidFill>
                  <a:schemeClr val="accent6">
                    <a:lumMod val="75000"/>
                  </a:schemeClr>
                </a:solidFill>
                <a:latin typeface="微软雅黑" panose="020B0503020204020204" pitchFamily="34" charset="-122"/>
                <a:ea typeface="微软雅黑" panose="020B0503020204020204" pitchFamily="34" charset="-122"/>
              </a:rPr>
              <a:t>焦点：教学人员</a:t>
            </a:r>
          </a:p>
        </p:txBody>
      </p:sp>
      <p:pic>
        <p:nvPicPr>
          <p:cNvPr id="19" name="Picture 2" descr="C:\Users\Lassig\Desktop\School.png">
            <a:extLst>
              <a:ext uri="{FF2B5EF4-FFF2-40B4-BE49-F238E27FC236}">
                <a16:creationId xmlns:a16="http://schemas.microsoft.com/office/drawing/2014/main" id="{7177D5D3-9D24-4901-9F05-3427D16E67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1519581"/>
            <a:ext cx="308945" cy="220253"/>
          </a:xfrm>
          <a:prstGeom prst="rect">
            <a:avLst/>
          </a:prstGeom>
          <a:noFill/>
          <a:extLst>
            <a:ext uri="{909E8E84-426E-40DD-AFC4-6F175D3DCCD1}">
              <a14:hiddenFill xmlns:a14="http://schemas.microsoft.com/office/drawing/2010/main">
                <a:solidFill>
                  <a:srgbClr val="FFFFFF"/>
                </a:solidFill>
              </a14:hiddenFill>
            </a:ext>
          </a:extLst>
        </p:spPr>
      </p:pic>
      <p:sp>
        <p:nvSpPr>
          <p:cNvPr id="27" name="对话气泡: 圆角矩形 26">
            <a:extLst>
              <a:ext uri="{FF2B5EF4-FFF2-40B4-BE49-F238E27FC236}">
                <a16:creationId xmlns:a16="http://schemas.microsoft.com/office/drawing/2014/main" id="{30589698-002E-4AAC-902B-B59EAC97E6C0}"/>
              </a:ext>
            </a:extLst>
          </p:cNvPr>
          <p:cNvSpPr/>
          <p:nvPr/>
        </p:nvSpPr>
        <p:spPr>
          <a:xfrm>
            <a:off x="554259" y="2006102"/>
            <a:ext cx="1017270" cy="1346404"/>
          </a:xfrm>
          <a:prstGeom prst="wedgeRoundRectCallout">
            <a:avLst>
              <a:gd name="adj1" fmla="val -3580"/>
              <a:gd name="adj2" fmla="val 71453"/>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3" name="组合 2">
            <a:extLst>
              <a:ext uri="{FF2B5EF4-FFF2-40B4-BE49-F238E27FC236}">
                <a16:creationId xmlns:a16="http://schemas.microsoft.com/office/drawing/2014/main" id="{174EB394-3842-4904-9A66-56342099657C}"/>
              </a:ext>
            </a:extLst>
          </p:cNvPr>
          <p:cNvGrpSpPr/>
          <p:nvPr/>
        </p:nvGrpSpPr>
        <p:grpSpPr>
          <a:xfrm>
            <a:off x="584366" y="2233958"/>
            <a:ext cx="7924773" cy="890693"/>
            <a:chOff x="546266" y="2390477"/>
            <a:chExt cx="7924773" cy="890693"/>
          </a:xfrm>
        </p:grpSpPr>
        <p:sp>
          <p:nvSpPr>
            <p:cNvPr id="21" name="Rectangle 36">
              <a:extLst>
                <a:ext uri="{FF2B5EF4-FFF2-40B4-BE49-F238E27FC236}">
                  <a16:creationId xmlns:a16="http://schemas.microsoft.com/office/drawing/2014/main" id="{F55C1DD5-4958-452E-9991-781DF8FE5CD3}"/>
                </a:ext>
              </a:extLst>
            </p:cNvPr>
            <p:cNvSpPr/>
            <p:nvPr/>
          </p:nvSpPr>
          <p:spPr>
            <a:xfrm>
              <a:off x="6711170" y="2390477"/>
              <a:ext cx="1759869" cy="484428"/>
            </a:xfrm>
            <a:prstGeom prst="rect">
              <a:avLst/>
            </a:prstGeom>
          </p:spPr>
          <p:txBody>
            <a:bodyPr wrap="square">
              <a:spAutoFit/>
            </a:bodyPr>
            <a:lstStyle/>
            <a:p>
              <a:pPr>
                <a:lnSpc>
                  <a:spcPct val="11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完成考试后，</a:t>
              </a:r>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rPr>
                <a:t>我就能</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从事教师类工作</a:t>
              </a:r>
            </a:p>
          </p:txBody>
        </p:sp>
        <p:sp>
          <p:nvSpPr>
            <p:cNvPr id="25" name="Rectangle 2">
              <a:extLst>
                <a:ext uri="{FF2B5EF4-FFF2-40B4-BE49-F238E27FC236}">
                  <a16:creationId xmlns:a16="http://schemas.microsoft.com/office/drawing/2014/main" id="{8C2C4B35-C80E-43CD-B283-CFBA59ED1842}"/>
                </a:ext>
              </a:extLst>
            </p:cNvPr>
            <p:cNvSpPr/>
            <p:nvPr/>
          </p:nvSpPr>
          <p:spPr>
            <a:xfrm>
              <a:off x="1969353" y="2390477"/>
              <a:ext cx="1828491" cy="890693"/>
            </a:xfrm>
            <a:prstGeom prst="rect">
              <a:avLst/>
            </a:prstGeom>
          </p:spPr>
          <p:txBody>
            <a:bodyPr wrap="square">
              <a:spAutoFit/>
            </a:bodyPr>
            <a:lstStyle/>
            <a:p>
              <a:pPr>
                <a:lnSpc>
                  <a:spcPct val="11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我在一所大学学习职业教育学。另外，我的专业方向是例如汽车工程和历史</a:t>
              </a:r>
            </a:p>
          </p:txBody>
        </p:sp>
        <p:sp>
          <p:nvSpPr>
            <p:cNvPr id="29" name="Rectangle 4">
              <a:extLst>
                <a:ext uri="{FF2B5EF4-FFF2-40B4-BE49-F238E27FC236}">
                  <a16:creationId xmlns:a16="http://schemas.microsoft.com/office/drawing/2014/main" id="{A6979DC7-0B5B-44CE-82E7-547F91CB9966}"/>
                </a:ext>
              </a:extLst>
            </p:cNvPr>
            <p:cNvSpPr/>
            <p:nvPr/>
          </p:nvSpPr>
          <p:spPr>
            <a:xfrm>
              <a:off x="546266" y="2390477"/>
              <a:ext cx="1263484" cy="484428"/>
            </a:xfrm>
            <a:prstGeom prst="rect">
              <a:avLst/>
            </a:prstGeom>
          </p:spPr>
          <p:txBody>
            <a:bodyPr wrap="square">
              <a:spAutoFit/>
            </a:bodyPr>
            <a:lstStyle/>
            <a:p>
              <a:pPr>
                <a:lnSpc>
                  <a:spcPct val="11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我</a:t>
              </a:r>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rPr>
                <a:t>在进行高</a:t>
              </a:r>
              <a:endParaRPr lang="en-US" altLang="zh-CN" sz="120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10000"/>
                </a:lnSpc>
              </a:pPr>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rPr>
                <a:t>中毕业考试</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5" name="Rectangle 3">
              <a:extLst>
                <a:ext uri="{FF2B5EF4-FFF2-40B4-BE49-F238E27FC236}">
                  <a16:creationId xmlns:a16="http://schemas.microsoft.com/office/drawing/2014/main" id="{F4ADCC75-F6A6-4692-93BE-7022FFC7EA34}"/>
                </a:ext>
              </a:extLst>
            </p:cNvPr>
            <p:cNvSpPr/>
            <p:nvPr/>
          </p:nvSpPr>
          <p:spPr>
            <a:xfrm>
              <a:off x="4237970" y="2390477"/>
              <a:ext cx="1886606" cy="687561"/>
            </a:xfrm>
            <a:prstGeom prst="rect">
              <a:avLst/>
            </a:prstGeom>
          </p:spPr>
          <p:txBody>
            <a:bodyPr wrap="square">
              <a:spAutoFit/>
            </a:bodyPr>
            <a:lstStyle/>
            <a:p>
              <a:pPr>
                <a:lnSpc>
                  <a:spcPct val="11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大学毕业后，我在一家</a:t>
              </a:r>
            </a:p>
            <a:p>
              <a:pPr>
                <a:lnSpc>
                  <a:spcPct val="11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职业学校积累教学实践</a:t>
              </a:r>
            </a:p>
            <a:p>
              <a:pPr>
                <a:lnSpc>
                  <a:spcPct val="11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经验和必要的教学理论</a:t>
              </a:r>
            </a:p>
          </p:txBody>
        </p:sp>
      </p:grpSp>
      <p:grpSp>
        <p:nvGrpSpPr>
          <p:cNvPr id="42" name="组合 41">
            <a:extLst>
              <a:ext uri="{FF2B5EF4-FFF2-40B4-BE49-F238E27FC236}">
                <a16:creationId xmlns:a16="http://schemas.microsoft.com/office/drawing/2014/main" id="{BA109B88-B286-4372-98C9-E04BC66FD6E5}"/>
              </a:ext>
            </a:extLst>
          </p:cNvPr>
          <p:cNvGrpSpPr/>
          <p:nvPr/>
        </p:nvGrpSpPr>
        <p:grpSpPr>
          <a:xfrm>
            <a:off x="676186" y="3642021"/>
            <a:ext cx="895343" cy="869311"/>
            <a:chOff x="607310" y="3704729"/>
            <a:chExt cx="895343" cy="869311"/>
          </a:xfrm>
        </p:grpSpPr>
        <p:pic>
          <p:nvPicPr>
            <p:cNvPr id="46" name="Picture 10">
              <a:extLst>
                <a:ext uri="{FF2B5EF4-FFF2-40B4-BE49-F238E27FC236}">
                  <a16:creationId xmlns:a16="http://schemas.microsoft.com/office/drawing/2014/main" id="{FEE44B74-3298-4193-B2E2-1BF4D83EE6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4677" y="3834419"/>
              <a:ext cx="427976" cy="609930"/>
            </a:xfrm>
            <a:prstGeom prst="rect">
              <a:avLst/>
            </a:prstGeom>
          </p:spPr>
        </p:pic>
        <p:pic>
          <p:nvPicPr>
            <p:cNvPr id="47" name="Picture 4">
              <a:extLst>
                <a:ext uri="{FF2B5EF4-FFF2-40B4-BE49-F238E27FC236}">
                  <a16:creationId xmlns:a16="http://schemas.microsoft.com/office/drawing/2014/main" id="{17057678-BF59-42C4-8A3F-5B067BD0CB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07310" y="3704729"/>
              <a:ext cx="377708" cy="869311"/>
            </a:xfrm>
            <a:prstGeom prst="rect">
              <a:avLst/>
            </a:prstGeom>
          </p:spPr>
        </p:pic>
      </p:grpSp>
      <p:pic>
        <p:nvPicPr>
          <p:cNvPr id="48" name="Picture 4">
            <a:extLst>
              <a:ext uri="{FF2B5EF4-FFF2-40B4-BE49-F238E27FC236}">
                <a16:creationId xmlns:a16="http://schemas.microsoft.com/office/drawing/2014/main" id="{3E0078A4-F346-4E96-8E50-DA7A20CA0C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714027" y="3642021"/>
            <a:ext cx="377708" cy="869311"/>
          </a:xfrm>
          <a:prstGeom prst="rect">
            <a:avLst/>
          </a:prstGeom>
        </p:spPr>
      </p:pic>
      <p:grpSp>
        <p:nvGrpSpPr>
          <p:cNvPr id="52" name="组合 51">
            <a:extLst>
              <a:ext uri="{FF2B5EF4-FFF2-40B4-BE49-F238E27FC236}">
                <a16:creationId xmlns:a16="http://schemas.microsoft.com/office/drawing/2014/main" id="{A788DEB5-1B81-4CFE-BBD2-BBA58867890C}"/>
              </a:ext>
            </a:extLst>
          </p:cNvPr>
          <p:cNvGrpSpPr/>
          <p:nvPr/>
        </p:nvGrpSpPr>
        <p:grpSpPr>
          <a:xfrm>
            <a:off x="4255912" y="3501008"/>
            <a:ext cx="1219882" cy="1010324"/>
            <a:chOff x="4528652" y="3071457"/>
            <a:chExt cx="1219882" cy="1010324"/>
          </a:xfrm>
        </p:grpSpPr>
        <p:pic>
          <p:nvPicPr>
            <p:cNvPr id="53" name="Picture 10">
              <a:extLst>
                <a:ext uri="{FF2B5EF4-FFF2-40B4-BE49-F238E27FC236}">
                  <a16:creationId xmlns:a16="http://schemas.microsoft.com/office/drawing/2014/main" id="{0F210C92-8A65-4B6D-A13E-FE47FFB869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28652" y="3271654"/>
              <a:ext cx="427976" cy="609930"/>
            </a:xfrm>
            <a:prstGeom prst="rect">
              <a:avLst/>
            </a:prstGeom>
          </p:spPr>
        </p:pic>
        <p:pic>
          <p:nvPicPr>
            <p:cNvPr id="54" name="Picture 8">
              <a:extLst>
                <a:ext uri="{FF2B5EF4-FFF2-40B4-BE49-F238E27FC236}">
                  <a16:creationId xmlns:a16="http://schemas.microsoft.com/office/drawing/2014/main" id="{4B2E1E8F-BE68-4F52-BF65-24B8001F9B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71941" y="3071457"/>
              <a:ext cx="676593" cy="1010324"/>
            </a:xfrm>
            <a:prstGeom prst="rect">
              <a:avLst/>
            </a:prstGeom>
          </p:spPr>
        </p:pic>
      </p:grpSp>
      <p:grpSp>
        <p:nvGrpSpPr>
          <p:cNvPr id="55" name="组合 54">
            <a:extLst>
              <a:ext uri="{FF2B5EF4-FFF2-40B4-BE49-F238E27FC236}">
                <a16:creationId xmlns:a16="http://schemas.microsoft.com/office/drawing/2014/main" id="{C493C173-78CC-4BEA-979B-8FE720E4974D}"/>
              </a:ext>
            </a:extLst>
          </p:cNvPr>
          <p:cNvGrpSpPr/>
          <p:nvPr/>
        </p:nvGrpSpPr>
        <p:grpSpPr>
          <a:xfrm>
            <a:off x="6699224" y="3501008"/>
            <a:ext cx="1219882" cy="1010324"/>
            <a:chOff x="4528652" y="3071457"/>
            <a:chExt cx="1219882" cy="1010324"/>
          </a:xfrm>
        </p:grpSpPr>
        <p:pic>
          <p:nvPicPr>
            <p:cNvPr id="56" name="Picture 10">
              <a:extLst>
                <a:ext uri="{FF2B5EF4-FFF2-40B4-BE49-F238E27FC236}">
                  <a16:creationId xmlns:a16="http://schemas.microsoft.com/office/drawing/2014/main" id="{89548BB8-DBE7-4420-9F1B-BB02879C48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28652" y="3271654"/>
              <a:ext cx="427976" cy="609930"/>
            </a:xfrm>
            <a:prstGeom prst="rect">
              <a:avLst/>
            </a:prstGeom>
          </p:spPr>
        </p:pic>
        <p:pic>
          <p:nvPicPr>
            <p:cNvPr id="57" name="Picture 8">
              <a:extLst>
                <a:ext uri="{FF2B5EF4-FFF2-40B4-BE49-F238E27FC236}">
                  <a16:creationId xmlns:a16="http://schemas.microsoft.com/office/drawing/2014/main" id="{F1E86FD4-AC94-4F7D-BD0F-05AB8A2C82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71941" y="3071457"/>
              <a:ext cx="676593" cy="1010324"/>
            </a:xfrm>
            <a:prstGeom prst="rect">
              <a:avLst/>
            </a:prstGeom>
          </p:spPr>
        </p:pic>
      </p:grpSp>
      <p:sp>
        <p:nvSpPr>
          <p:cNvPr id="70" name="Richtungspfeil 37">
            <a:extLst>
              <a:ext uri="{FF2B5EF4-FFF2-40B4-BE49-F238E27FC236}">
                <a16:creationId xmlns:a16="http://schemas.microsoft.com/office/drawing/2014/main" id="{7EAA8DB1-161E-4600-B6BC-F2BB0E06EED9}"/>
              </a:ext>
            </a:extLst>
          </p:cNvPr>
          <p:cNvSpPr/>
          <p:nvPr/>
        </p:nvSpPr>
        <p:spPr>
          <a:xfrm>
            <a:off x="534802" y="4548076"/>
            <a:ext cx="1031779" cy="1169551"/>
          </a:xfrm>
          <a:prstGeom prst="homePlate">
            <a:avLst>
              <a:gd name="adj" fmla="val 34278"/>
            </a:avLst>
          </a:prstGeom>
          <a:solidFill>
            <a:srgbClr val="F2D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sp>
        <p:nvSpPr>
          <p:cNvPr id="71" name="Rectangle 4">
            <a:extLst>
              <a:ext uri="{FF2B5EF4-FFF2-40B4-BE49-F238E27FC236}">
                <a16:creationId xmlns:a16="http://schemas.microsoft.com/office/drawing/2014/main" id="{C33BE462-42C9-49F5-B07E-D2D3C7E3725E}"/>
              </a:ext>
            </a:extLst>
          </p:cNvPr>
          <p:cNvSpPr/>
          <p:nvPr/>
        </p:nvSpPr>
        <p:spPr>
          <a:xfrm>
            <a:off x="533400" y="4713943"/>
            <a:ext cx="915678" cy="549766"/>
          </a:xfrm>
          <a:prstGeom prst="rect">
            <a:avLst/>
          </a:prstGeom>
        </p:spPr>
        <p:txBody>
          <a:bodyPr wrap="square">
            <a:spAutoFit/>
          </a:bodyPr>
          <a:lstStyle/>
          <a:p>
            <a:pPr>
              <a:lnSpc>
                <a:spcPct val="110000"/>
              </a:lnSpc>
            </a:pPr>
            <a:r>
              <a:rPr lang="zh-CN" altLang="en-US" sz="1400" b="1">
                <a:solidFill>
                  <a:schemeClr val="tx1">
                    <a:lumMod val="95000"/>
                    <a:lumOff val="5000"/>
                  </a:schemeClr>
                </a:solidFill>
                <a:latin typeface="微软雅黑" panose="020B0503020204020204" pitchFamily="34" charset="-122"/>
                <a:ea typeface="微软雅黑" panose="020B0503020204020204" pitchFamily="34" charset="-122"/>
              </a:rPr>
              <a:t>大学</a:t>
            </a:r>
            <a:endParaRPr lang="en-US" altLang="zh-CN" sz="1400" b="1">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10000"/>
              </a:lnSpc>
            </a:pPr>
            <a:r>
              <a:rPr lang="zh-CN" altLang="en-US" sz="1400" b="1">
                <a:solidFill>
                  <a:schemeClr val="tx1">
                    <a:lumMod val="95000"/>
                    <a:lumOff val="5000"/>
                  </a:schemeClr>
                </a:solidFill>
                <a:latin typeface="微软雅黑" panose="020B0503020204020204" pitchFamily="34" charset="-122"/>
                <a:ea typeface="微软雅黑" panose="020B0503020204020204" pitchFamily="34" charset="-122"/>
              </a:rPr>
              <a:t>入学资格 </a:t>
            </a:r>
            <a:endParaRPr lang="zh-CN" altLang="en-US" sz="14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73" name="Rectangle 5">
            <a:extLst>
              <a:ext uri="{FF2B5EF4-FFF2-40B4-BE49-F238E27FC236}">
                <a16:creationId xmlns:a16="http://schemas.microsoft.com/office/drawing/2014/main" id="{C11F22C4-BCA0-4850-ACE8-DEB874022878}"/>
              </a:ext>
            </a:extLst>
          </p:cNvPr>
          <p:cNvSpPr/>
          <p:nvPr/>
        </p:nvSpPr>
        <p:spPr>
          <a:xfrm>
            <a:off x="1954358" y="4651167"/>
            <a:ext cx="2241182" cy="1023742"/>
          </a:xfrm>
          <a:prstGeom prst="rect">
            <a:avLst/>
          </a:prstGeom>
        </p:spPr>
        <p:txBody>
          <a:bodyPr wrap="square">
            <a:spAutoFit/>
          </a:bodyPr>
          <a:lstStyle/>
          <a:p>
            <a:pPr rtl="0">
              <a:lnSpc>
                <a:spcPct val="110000"/>
              </a:lnSpc>
            </a:pPr>
            <a:r>
              <a:rPr lang="zh-CN" sz="14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本科+硕士学习</a:t>
            </a:r>
            <a:r>
              <a:rPr lang="zh-CN" sz="1400" b="1" dirty="0">
                <a:solidFill>
                  <a:schemeClr val="tx1">
                    <a:lumMod val="95000"/>
                    <a:lumOff val="5000"/>
                  </a:schemeClr>
                </a:solidFill>
                <a:latin typeface="微软雅黑" panose="020B0503020204020204" pitchFamily="34" charset="-122"/>
                <a:ea typeface="微软雅黑" panose="020B0503020204020204" pitchFamily="34" charset="-122"/>
              </a:rPr>
              <a:t/>
            </a:r>
            <a:br>
              <a:rPr lang="zh-CN" sz="1400" b="1" dirty="0">
                <a:solidFill>
                  <a:schemeClr val="tx1">
                    <a:lumMod val="95000"/>
                    <a:lumOff val="5000"/>
                  </a:schemeClr>
                </a:solidFill>
                <a:latin typeface="微软雅黑" panose="020B0503020204020204" pitchFamily="34" charset="-122"/>
                <a:ea typeface="微软雅黑" panose="020B0503020204020204" pitchFamily="34" charset="-122"/>
              </a:rPr>
            </a:br>
            <a:r>
              <a:rPr lang="zh-CN" sz="1400" b="0" i="0" u="none" baseline="0" dirty="0">
                <a:solidFill>
                  <a:schemeClr val="tx1">
                    <a:lumMod val="95000"/>
                    <a:lumOff val="5000"/>
                  </a:schemeClr>
                </a:solidFill>
                <a:latin typeface="微软雅黑" panose="020B0503020204020204" pitchFamily="34" charset="-122"/>
                <a:ea typeface="微软雅黑" panose="020B0503020204020204" pitchFamily="34" charset="-122"/>
              </a:rPr>
              <a:t>包括在职业学校</a:t>
            </a:r>
            <a:endParaRPr lang="en-US" altLang="zh-CN" sz="1400" b="0" i="0" u="none" baseline="0" dirty="0">
              <a:solidFill>
                <a:schemeClr val="tx1">
                  <a:lumMod val="95000"/>
                  <a:lumOff val="5000"/>
                </a:schemeClr>
              </a:solidFill>
              <a:latin typeface="微软雅黑" panose="020B0503020204020204" pitchFamily="34" charset="-122"/>
              <a:ea typeface="微软雅黑" panose="020B0503020204020204" pitchFamily="34" charset="-122"/>
            </a:endParaRPr>
          </a:p>
          <a:p>
            <a:pPr rtl="0">
              <a:lnSpc>
                <a:spcPct val="110000"/>
              </a:lnSpc>
            </a:pPr>
            <a:r>
              <a:rPr lang="zh-CN" sz="1400" b="0" i="0" u="none" baseline="0" dirty="0">
                <a:solidFill>
                  <a:schemeClr val="tx1">
                    <a:lumMod val="95000"/>
                    <a:lumOff val="5000"/>
                  </a:schemeClr>
                </a:solidFill>
                <a:latin typeface="微软雅黑" panose="020B0503020204020204" pitchFamily="34" charset="-122"/>
                <a:ea typeface="微软雅黑" panose="020B0503020204020204" pitchFamily="34" charset="-122"/>
              </a:rPr>
              <a:t>的实习阶段</a:t>
            </a:r>
            <a:endParaRPr lang="en-US" altLang="zh-CN" sz="1400" b="0" i="0" u="none" baseline="0" dirty="0">
              <a:solidFill>
                <a:schemeClr val="tx1">
                  <a:lumMod val="95000"/>
                  <a:lumOff val="5000"/>
                </a:schemeClr>
              </a:solidFill>
              <a:latin typeface="微软雅黑" panose="020B0503020204020204" pitchFamily="34" charset="-122"/>
              <a:ea typeface="微软雅黑" panose="020B0503020204020204" pitchFamily="34" charset="-122"/>
            </a:endParaRPr>
          </a:p>
          <a:p>
            <a:pPr rtl="0">
              <a:lnSpc>
                <a:spcPct val="110000"/>
              </a:lnSpc>
            </a:pPr>
            <a:r>
              <a:rPr lang="zh-CN" sz="1400" b="0" i="0" u="none" baseline="0" dirty="0">
                <a:solidFill>
                  <a:schemeClr val="tx1">
                    <a:lumMod val="95000"/>
                    <a:lumOff val="5000"/>
                  </a:schemeClr>
                </a:solidFill>
                <a:latin typeface="微软雅黑" panose="020B0503020204020204" pitchFamily="34" charset="-122"/>
                <a:ea typeface="微软雅黑" panose="020B0503020204020204" pitchFamily="34" charset="-122"/>
              </a:rPr>
              <a:t>（约5年） </a:t>
            </a:r>
            <a:endParaRPr lang="zh-CN" sz="14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77" name="Rectangle 5">
            <a:extLst>
              <a:ext uri="{FF2B5EF4-FFF2-40B4-BE49-F238E27FC236}">
                <a16:creationId xmlns:a16="http://schemas.microsoft.com/office/drawing/2014/main" id="{930A11D3-3E6E-4A8C-A9FC-1039A64DB484}"/>
              </a:ext>
            </a:extLst>
          </p:cNvPr>
          <p:cNvSpPr/>
          <p:nvPr/>
        </p:nvSpPr>
        <p:spPr>
          <a:xfrm>
            <a:off x="4031207" y="4662771"/>
            <a:ext cx="2618248" cy="549766"/>
          </a:xfrm>
          <a:prstGeom prst="rect">
            <a:avLst/>
          </a:prstGeom>
        </p:spPr>
        <p:txBody>
          <a:bodyPr wrap="square">
            <a:spAutoFit/>
          </a:bodyPr>
          <a:lstStyle/>
          <a:p>
            <a:pPr>
              <a:lnSpc>
                <a:spcPct val="110000"/>
              </a:lnSpc>
            </a:pPr>
            <a:r>
              <a:rPr lang="zh-CN" altLang="en-US" sz="1400" b="1" dirty="0">
                <a:solidFill>
                  <a:schemeClr val="tx1">
                    <a:lumMod val="95000"/>
                    <a:lumOff val="5000"/>
                  </a:schemeClr>
                </a:solidFill>
                <a:latin typeface="微软雅黑" panose="020B0503020204020204" pitchFamily="34" charset="-122"/>
                <a:ea typeface="微软雅黑" panose="020B0503020204020204" pitchFamily="34" charset="-122"/>
              </a:rPr>
              <a:t>实习阶段</a:t>
            </a:r>
            <a:r>
              <a:rPr lang="zh-CN" altLang="en-US" sz="1400" dirty="0">
                <a:solidFill>
                  <a:schemeClr val="tx1">
                    <a:lumMod val="95000"/>
                    <a:lumOff val="5000"/>
                  </a:schemeClr>
                </a:solidFill>
                <a:latin typeface="微软雅黑" panose="020B0503020204020204" pitchFamily="34" charset="-122"/>
                <a:ea typeface="微软雅黑" panose="020B0503020204020204" pitchFamily="34" charset="-122"/>
              </a:rPr>
              <a:t>（见习期）</a:t>
            </a:r>
            <a:br>
              <a:rPr lang="zh-CN" altLang="en-US" sz="1400" dirty="0">
                <a:solidFill>
                  <a:schemeClr val="tx1">
                    <a:lumMod val="95000"/>
                    <a:lumOff val="5000"/>
                  </a:schemeClr>
                </a:solidFill>
                <a:latin typeface="微软雅黑" panose="020B0503020204020204" pitchFamily="34" charset="-122"/>
                <a:ea typeface="微软雅黑" panose="020B0503020204020204" pitchFamily="34" charset="-122"/>
              </a:rPr>
            </a:br>
            <a:r>
              <a:rPr lang="zh-CN" altLang="en-US" sz="1400" dirty="0">
                <a:solidFill>
                  <a:schemeClr val="tx1">
                    <a:lumMod val="95000"/>
                    <a:lumOff val="5000"/>
                  </a:schemeClr>
                </a:solidFill>
                <a:latin typeface="微软雅黑" panose="020B0503020204020204" pitchFamily="34" charset="-122"/>
                <a:ea typeface="微软雅黑" panose="020B0503020204020204" pitchFamily="34" charset="-122"/>
              </a:rPr>
              <a:t>职业学校（</a:t>
            </a:r>
            <a:r>
              <a:rPr lang="en-US" altLang="zh-CN" sz="1400" dirty="0">
                <a:solidFill>
                  <a:schemeClr val="tx1">
                    <a:lumMod val="95000"/>
                    <a:lumOff val="5000"/>
                  </a:schemeClr>
                </a:solidFill>
                <a:latin typeface="微软雅黑" panose="020B0503020204020204" pitchFamily="34" charset="-122"/>
                <a:ea typeface="微软雅黑" panose="020B0503020204020204" pitchFamily="34" charset="-122"/>
              </a:rPr>
              <a:t>1-2</a:t>
            </a:r>
            <a:r>
              <a:rPr lang="zh-CN" altLang="en-US" sz="1400" dirty="0">
                <a:solidFill>
                  <a:schemeClr val="tx1">
                    <a:lumMod val="95000"/>
                    <a:lumOff val="5000"/>
                  </a:schemeClr>
                </a:solidFill>
                <a:latin typeface="微软雅黑" panose="020B0503020204020204" pitchFamily="34" charset="-122"/>
                <a:ea typeface="微软雅黑" panose="020B0503020204020204" pitchFamily="34" charset="-122"/>
              </a:rPr>
              <a:t>年）</a:t>
            </a:r>
          </a:p>
        </p:txBody>
      </p:sp>
      <p:sp>
        <p:nvSpPr>
          <p:cNvPr id="78" name="Richtungspfeil 37">
            <a:extLst>
              <a:ext uri="{FF2B5EF4-FFF2-40B4-BE49-F238E27FC236}">
                <a16:creationId xmlns:a16="http://schemas.microsoft.com/office/drawing/2014/main" id="{2A5A836D-850C-4B24-9A2C-2EB1947EAC56}"/>
              </a:ext>
            </a:extLst>
          </p:cNvPr>
          <p:cNvSpPr/>
          <p:nvPr/>
        </p:nvSpPr>
        <p:spPr>
          <a:xfrm>
            <a:off x="4027628" y="5220741"/>
            <a:ext cx="1886696" cy="413046"/>
          </a:xfrm>
          <a:prstGeom prst="homePlate">
            <a:avLst>
              <a:gd name="adj" fmla="val 34615"/>
            </a:avLst>
          </a:prstGeom>
          <a:solidFill>
            <a:srgbClr val="F2D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sp>
        <p:nvSpPr>
          <p:cNvPr id="79" name="Rectangle 2">
            <a:extLst>
              <a:ext uri="{FF2B5EF4-FFF2-40B4-BE49-F238E27FC236}">
                <a16:creationId xmlns:a16="http://schemas.microsoft.com/office/drawing/2014/main" id="{7CA1673E-997A-4DE2-9ACC-AB64048EF998}"/>
              </a:ext>
            </a:extLst>
          </p:cNvPr>
          <p:cNvSpPr/>
          <p:nvPr/>
        </p:nvSpPr>
        <p:spPr>
          <a:xfrm>
            <a:off x="4031207" y="5288765"/>
            <a:ext cx="2241180" cy="276999"/>
          </a:xfrm>
          <a:prstGeom prst="rect">
            <a:avLst/>
          </a:prstGeom>
        </p:spPr>
        <p:txBody>
          <a:bodyPr wrap="square">
            <a:spAutoFit/>
          </a:bodyPr>
          <a:lstStyle/>
          <a:p>
            <a:pPr rtl="0"/>
            <a:r>
              <a:rPr lang="zh-CN" sz="1200" b="0" i="0" u="none" baseline="0" dirty="0">
                <a:solidFill>
                  <a:schemeClr val="tx1">
                    <a:lumMod val="95000"/>
                    <a:lumOff val="5000"/>
                  </a:schemeClr>
                </a:solidFill>
                <a:latin typeface="微软雅黑" panose="020B0503020204020204" pitchFamily="34" charset="-122"/>
                <a:ea typeface="微软雅黑" panose="020B0503020204020204" pitchFamily="34" charset="-122"/>
              </a:rPr>
              <a:t>教育方面的进修州研究所 </a:t>
            </a:r>
            <a:endParaRPr lang="zh-CN" sz="12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83" name="Rechteck 48">
            <a:extLst>
              <a:ext uri="{FF2B5EF4-FFF2-40B4-BE49-F238E27FC236}">
                <a16:creationId xmlns:a16="http://schemas.microsoft.com/office/drawing/2014/main" id="{BECDAF09-C162-445D-AA59-AFAB5A5847C6}"/>
              </a:ext>
            </a:extLst>
          </p:cNvPr>
          <p:cNvSpPr/>
          <p:nvPr/>
        </p:nvSpPr>
        <p:spPr>
          <a:xfrm>
            <a:off x="991430" y="5905848"/>
            <a:ext cx="7253016" cy="786754"/>
          </a:xfrm>
          <a:prstGeom prst="rect">
            <a:avLst/>
          </a:prstGeom>
        </p:spPr>
        <p:txBody>
          <a:bodyPr wrap="square">
            <a:spAutoFit/>
          </a:bodyPr>
          <a:lstStyle/>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掌握了</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职业教育、以及职业和普通教育学科的理论及实践</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就可成为职业学校教师</a:t>
            </a:r>
          </a:p>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在职业学校授课需要有</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硕士学位</a:t>
            </a:r>
          </a:p>
          <a:p>
            <a:pPr marL="180975" indent="-180975">
              <a:lnSpc>
                <a:spcPct val="110000"/>
              </a:lnSpc>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国家</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对职业学校教师资质方面进行多方位的投资 </a:t>
            </a:r>
          </a:p>
        </p:txBody>
      </p:sp>
      <p:sp>
        <p:nvSpPr>
          <p:cNvPr id="84" name="Right Arrow 84">
            <a:extLst>
              <a:ext uri="{FF2B5EF4-FFF2-40B4-BE49-F238E27FC236}">
                <a16:creationId xmlns:a16="http://schemas.microsoft.com/office/drawing/2014/main" id="{D8AD64FA-82B1-41AA-B772-7580BD1BE520}"/>
              </a:ext>
            </a:extLst>
          </p:cNvPr>
          <p:cNvSpPr/>
          <p:nvPr/>
        </p:nvSpPr>
        <p:spPr>
          <a:xfrm>
            <a:off x="539750" y="6001491"/>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grpSp>
        <p:nvGrpSpPr>
          <p:cNvPr id="11" name="组合 10">
            <a:extLst>
              <a:ext uri="{FF2B5EF4-FFF2-40B4-BE49-F238E27FC236}">
                <a16:creationId xmlns:a16="http://schemas.microsoft.com/office/drawing/2014/main" id="{A9912F24-2E2C-419C-B685-4EA73C90DECF}"/>
              </a:ext>
            </a:extLst>
          </p:cNvPr>
          <p:cNvGrpSpPr/>
          <p:nvPr/>
        </p:nvGrpSpPr>
        <p:grpSpPr>
          <a:xfrm>
            <a:off x="6676614" y="4699888"/>
            <a:ext cx="2175263" cy="890854"/>
            <a:chOff x="6725283" y="4799736"/>
            <a:chExt cx="2175263" cy="890854"/>
          </a:xfrm>
        </p:grpSpPr>
        <p:sp>
          <p:nvSpPr>
            <p:cNvPr id="74" name="Rectangle 4">
              <a:extLst>
                <a:ext uri="{FF2B5EF4-FFF2-40B4-BE49-F238E27FC236}">
                  <a16:creationId xmlns:a16="http://schemas.microsoft.com/office/drawing/2014/main" id="{3BBC9B6F-6E0D-4359-A394-5DD20D59DE5C}"/>
                </a:ext>
              </a:extLst>
            </p:cNvPr>
            <p:cNvSpPr/>
            <p:nvPr/>
          </p:nvSpPr>
          <p:spPr>
            <a:xfrm>
              <a:off x="6725283" y="4799736"/>
              <a:ext cx="1440160" cy="615168"/>
            </a:xfrm>
            <a:prstGeom prst="rect">
              <a:avLst/>
            </a:prstGeom>
          </p:spPr>
          <p:txBody>
            <a:bodyPr wrap="square">
              <a:spAutoFit/>
            </a:bodyPr>
            <a:lstStyle/>
            <a:p>
              <a:pPr>
                <a:lnSpc>
                  <a:spcPct val="110000"/>
                </a:lnSpc>
              </a:pPr>
              <a:r>
                <a:rPr lang="zh-CN" altLang="en-US" sz="1600" b="1" dirty="0">
                  <a:solidFill>
                    <a:schemeClr val="tx1">
                      <a:lumMod val="95000"/>
                      <a:lumOff val="5000"/>
                    </a:schemeClr>
                  </a:solidFill>
                  <a:latin typeface="微软雅黑" panose="020B0503020204020204" pitchFamily="34" charset="-122"/>
                  <a:ea typeface="微软雅黑" panose="020B0503020204020204" pitchFamily="34" charset="-122"/>
                </a:rPr>
                <a:t>在职业学校</a:t>
              </a:r>
              <a:endParaRPr lang="en-US" altLang="zh-CN" sz="1600" b="1"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10000"/>
                </a:lnSpc>
              </a:pPr>
              <a:r>
                <a:rPr lang="zh-CN" altLang="en-US" sz="1600" b="1" dirty="0">
                  <a:solidFill>
                    <a:schemeClr val="tx1">
                      <a:lumMod val="95000"/>
                      <a:lumOff val="5000"/>
                    </a:schemeClr>
                  </a:solidFill>
                  <a:latin typeface="微软雅黑" panose="020B0503020204020204" pitchFamily="34" charset="-122"/>
                  <a:ea typeface="微软雅黑" panose="020B0503020204020204" pitchFamily="34" charset="-122"/>
                </a:rPr>
                <a:t>工作</a:t>
              </a:r>
            </a:p>
          </p:txBody>
        </p:sp>
        <p:sp>
          <p:nvSpPr>
            <p:cNvPr id="86" name="Rectangle 2">
              <a:extLst>
                <a:ext uri="{FF2B5EF4-FFF2-40B4-BE49-F238E27FC236}">
                  <a16:creationId xmlns:a16="http://schemas.microsoft.com/office/drawing/2014/main" id="{7F4F0985-989B-47AD-BB95-B1FDD55643FE}"/>
                </a:ext>
              </a:extLst>
            </p:cNvPr>
            <p:cNvSpPr/>
            <p:nvPr/>
          </p:nvSpPr>
          <p:spPr>
            <a:xfrm>
              <a:off x="6725283" y="5382813"/>
              <a:ext cx="2175263" cy="307777"/>
            </a:xfrm>
            <a:prstGeom prst="rect">
              <a:avLst/>
            </a:prstGeom>
          </p:spPr>
          <p:txBody>
            <a:bodyPr wrap="square">
              <a:spAutoFit/>
            </a:bodyPr>
            <a:lstStyle/>
            <a:p>
              <a:pPr rtl="0"/>
              <a:r>
                <a:rPr lang="zh-CN" sz="1400" b="0" i="0" u="none" baseline="0" dirty="0">
                  <a:solidFill>
                    <a:schemeClr val="tx1">
                      <a:lumMod val="95000"/>
                      <a:lumOff val="5000"/>
                    </a:schemeClr>
                  </a:solidFill>
                  <a:latin typeface="微软雅黑" panose="020B0503020204020204" pitchFamily="34" charset="-122"/>
                  <a:ea typeface="微软雅黑" panose="020B0503020204020204" pitchFamily="34" charset="-122"/>
                </a:rPr>
                <a:t>进修</a:t>
              </a:r>
              <a:endParaRPr lang="zh-CN" sz="1400"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944420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7">
            <a:extLst>
              <a:ext uri="{FF2B5EF4-FFF2-40B4-BE49-F238E27FC236}">
                <a16:creationId xmlns:a16="http://schemas.microsoft.com/office/drawing/2014/main" id="{2A49B190-21FE-4893-A433-A2B63BDA3341}"/>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4.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职业学校作为学习地点 </a:t>
            </a: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教学人员</a:t>
            </a:r>
          </a:p>
        </p:txBody>
      </p:sp>
      <p:sp>
        <p:nvSpPr>
          <p:cNvPr id="52" name="对话气泡: 圆角矩形 51">
            <a:extLst>
              <a:ext uri="{FF2B5EF4-FFF2-40B4-BE49-F238E27FC236}">
                <a16:creationId xmlns:a16="http://schemas.microsoft.com/office/drawing/2014/main" id="{CBAA0670-066D-4CCF-B99A-F5E396BEF723}"/>
              </a:ext>
            </a:extLst>
          </p:cNvPr>
          <p:cNvSpPr/>
          <p:nvPr/>
        </p:nvSpPr>
        <p:spPr>
          <a:xfrm flipH="1">
            <a:off x="6084168" y="1654271"/>
            <a:ext cx="2521056" cy="1202803"/>
          </a:xfrm>
          <a:prstGeom prst="wedgeRoundRectCallout">
            <a:avLst>
              <a:gd name="adj1" fmla="val 59925"/>
              <a:gd name="adj2" fmla="val 44925"/>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53" name="对话气泡: 圆角矩形 52">
            <a:extLst>
              <a:ext uri="{FF2B5EF4-FFF2-40B4-BE49-F238E27FC236}">
                <a16:creationId xmlns:a16="http://schemas.microsoft.com/office/drawing/2014/main" id="{54C0FD09-63C9-4779-A30A-A4F82785FB86}"/>
              </a:ext>
            </a:extLst>
          </p:cNvPr>
          <p:cNvSpPr/>
          <p:nvPr/>
        </p:nvSpPr>
        <p:spPr>
          <a:xfrm flipH="1">
            <a:off x="6084168" y="3000331"/>
            <a:ext cx="2521056" cy="1202803"/>
          </a:xfrm>
          <a:prstGeom prst="wedgeRoundRectCallout">
            <a:avLst>
              <a:gd name="adj1" fmla="val 59547"/>
              <a:gd name="adj2" fmla="val 23228"/>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54" name="对话气泡: 圆角矩形 53">
            <a:extLst>
              <a:ext uri="{FF2B5EF4-FFF2-40B4-BE49-F238E27FC236}">
                <a16:creationId xmlns:a16="http://schemas.microsoft.com/office/drawing/2014/main" id="{18A44E7C-ED73-4F10-AF78-7C9D8C999317}"/>
              </a:ext>
            </a:extLst>
          </p:cNvPr>
          <p:cNvSpPr/>
          <p:nvPr/>
        </p:nvSpPr>
        <p:spPr>
          <a:xfrm flipH="1">
            <a:off x="6084168" y="4346391"/>
            <a:ext cx="2521056" cy="1202803"/>
          </a:xfrm>
          <a:prstGeom prst="wedgeRoundRectCallout">
            <a:avLst>
              <a:gd name="adj1" fmla="val 65517"/>
              <a:gd name="adj2" fmla="val 3272"/>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4" name="Rechteck 32">
            <a:extLst>
              <a:ext uri="{FF2B5EF4-FFF2-40B4-BE49-F238E27FC236}">
                <a16:creationId xmlns:a16="http://schemas.microsoft.com/office/drawing/2014/main" id="{6E72A1B3-56B5-4F24-B732-D310BCBDDE39}"/>
              </a:ext>
            </a:extLst>
          </p:cNvPr>
          <p:cNvSpPr/>
          <p:nvPr/>
        </p:nvSpPr>
        <p:spPr>
          <a:xfrm>
            <a:off x="848695" y="1074337"/>
            <a:ext cx="7920765" cy="400110"/>
          </a:xfrm>
          <a:prstGeom prst="rect">
            <a:avLst/>
          </a:prstGeom>
        </p:spPr>
        <p:txBody>
          <a:bodyPr wrap="square">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核心任务 </a:t>
            </a:r>
            <a:r>
              <a:rPr lang="en-US" altLang="zh-CN" sz="2000" b="1" dirty="0">
                <a:solidFill>
                  <a:schemeClr val="accent6">
                    <a:lumMod val="75000"/>
                  </a:schemeClr>
                </a:solidFill>
                <a:latin typeface="微软雅黑" panose="020B0503020204020204" pitchFamily="34" charset="-122"/>
                <a:ea typeface="微软雅黑" panose="020B0503020204020204" pitchFamily="34" charset="-122"/>
              </a:rPr>
              <a:t>- </a:t>
            </a:r>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示例</a:t>
            </a:r>
          </a:p>
        </p:txBody>
      </p:sp>
      <p:sp>
        <p:nvSpPr>
          <p:cNvPr id="6" name="Rechteck 48">
            <a:extLst>
              <a:ext uri="{FF2B5EF4-FFF2-40B4-BE49-F238E27FC236}">
                <a16:creationId xmlns:a16="http://schemas.microsoft.com/office/drawing/2014/main" id="{AF1295AE-3440-42B8-85A2-EDA9D18366DC}"/>
              </a:ext>
            </a:extLst>
          </p:cNvPr>
          <p:cNvSpPr/>
          <p:nvPr/>
        </p:nvSpPr>
        <p:spPr>
          <a:xfrm>
            <a:off x="991430" y="5810598"/>
            <a:ext cx="7253016" cy="786754"/>
          </a:xfrm>
          <a:prstGeom prst="rect">
            <a:avLst/>
          </a:prstGeom>
        </p:spPr>
        <p:txBody>
          <a:bodyPr wrap="square">
            <a:spAutoFit/>
          </a:bodyPr>
          <a:lstStyle/>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教师教授</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专业理论、专业实践及一般教育的基础</a:t>
            </a:r>
          </a:p>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职责不仅限于单纯的教学工作</a:t>
            </a:r>
          </a:p>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工作的基础是</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国家的教育使命</a:t>
            </a:r>
          </a:p>
        </p:txBody>
      </p:sp>
      <p:sp>
        <p:nvSpPr>
          <p:cNvPr id="7" name="Right Arrow 84">
            <a:extLst>
              <a:ext uri="{FF2B5EF4-FFF2-40B4-BE49-F238E27FC236}">
                <a16:creationId xmlns:a16="http://schemas.microsoft.com/office/drawing/2014/main" id="{56B79780-ED56-4A7C-BFAE-15B8749205E0}"/>
              </a:ext>
            </a:extLst>
          </p:cNvPr>
          <p:cNvSpPr/>
          <p:nvPr/>
        </p:nvSpPr>
        <p:spPr>
          <a:xfrm>
            <a:off x="539750" y="5906241"/>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sp>
        <p:nvSpPr>
          <p:cNvPr id="10" name="Rectangle 52">
            <a:extLst>
              <a:ext uri="{FF2B5EF4-FFF2-40B4-BE49-F238E27FC236}">
                <a16:creationId xmlns:a16="http://schemas.microsoft.com/office/drawing/2014/main" id="{A890EEEE-1E68-4DC0-AAFB-5651AC96962D}"/>
              </a:ext>
            </a:extLst>
          </p:cNvPr>
          <p:cNvSpPr/>
          <p:nvPr/>
        </p:nvSpPr>
        <p:spPr>
          <a:xfrm>
            <a:off x="3597151" y="2677452"/>
            <a:ext cx="1949698" cy="646331"/>
          </a:xfrm>
          <a:prstGeom prst="rect">
            <a:avLst/>
          </a:prstGeom>
        </p:spPr>
        <p:txBody>
          <a:bodyPr wrap="square">
            <a:spAutoFit/>
          </a:bodyPr>
          <a:lstStyle/>
          <a:p>
            <a:pPr algn="ctr">
              <a:spcBef>
                <a:spcPts val="300"/>
              </a:spcBef>
              <a:spcAft>
                <a:spcPts val="300"/>
              </a:spcAft>
            </a:pPr>
            <a:r>
              <a:rPr lang="zh-CN" altLang="en-US" b="1" dirty="0">
                <a:solidFill>
                  <a:srgbClr val="E46C0A"/>
                </a:solidFill>
                <a:latin typeface="微软雅黑" panose="020B0503020204020204" pitchFamily="34" charset="-122"/>
                <a:ea typeface="微软雅黑" panose="020B0503020204020204" pitchFamily="34" charset="-122"/>
              </a:rPr>
              <a:t>专业理论和一般教育方面的教师</a:t>
            </a:r>
          </a:p>
        </p:txBody>
      </p:sp>
      <p:sp>
        <p:nvSpPr>
          <p:cNvPr id="13" name="对话气泡: 圆角矩形 12">
            <a:extLst>
              <a:ext uri="{FF2B5EF4-FFF2-40B4-BE49-F238E27FC236}">
                <a16:creationId xmlns:a16="http://schemas.microsoft.com/office/drawing/2014/main" id="{F9F281DF-F97F-4924-89C7-E0C010DE3209}"/>
              </a:ext>
            </a:extLst>
          </p:cNvPr>
          <p:cNvSpPr/>
          <p:nvPr/>
        </p:nvSpPr>
        <p:spPr>
          <a:xfrm>
            <a:off x="538776" y="1654271"/>
            <a:ext cx="2521056" cy="981355"/>
          </a:xfrm>
          <a:prstGeom prst="wedgeRoundRectCallout">
            <a:avLst>
              <a:gd name="adj1" fmla="val 59925"/>
              <a:gd name="adj2" fmla="val 44925"/>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15" name="Rectangle 2">
            <a:extLst>
              <a:ext uri="{FF2B5EF4-FFF2-40B4-BE49-F238E27FC236}">
                <a16:creationId xmlns:a16="http://schemas.microsoft.com/office/drawing/2014/main" id="{AFE8CA13-E1AC-442F-9136-46745BFFA142}"/>
              </a:ext>
            </a:extLst>
          </p:cNvPr>
          <p:cNvSpPr/>
          <p:nvPr/>
        </p:nvSpPr>
        <p:spPr>
          <a:xfrm>
            <a:off x="711002" y="1870065"/>
            <a:ext cx="2176605" cy="549766"/>
          </a:xfrm>
          <a:prstGeom prst="rect">
            <a:avLst/>
          </a:prstGeom>
        </p:spPr>
        <p:txBody>
          <a:bodyPr wrap="square">
            <a:spAutoFit/>
          </a:bodyPr>
          <a:lstStyle/>
          <a:p>
            <a:pPr>
              <a:lnSpc>
                <a:spcPct val="110000"/>
              </a:lnSpc>
            </a:pP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我在职业学校教课，例如</a:t>
            </a:r>
            <a:b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b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汽车工程和历史</a:t>
            </a:r>
          </a:p>
        </p:txBody>
      </p:sp>
      <p:sp>
        <p:nvSpPr>
          <p:cNvPr id="25" name="对话气泡: 圆角矩形 24">
            <a:extLst>
              <a:ext uri="{FF2B5EF4-FFF2-40B4-BE49-F238E27FC236}">
                <a16:creationId xmlns:a16="http://schemas.microsoft.com/office/drawing/2014/main" id="{A7D398D0-DF3D-4BDB-A643-AB8DD82A12A1}"/>
              </a:ext>
            </a:extLst>
          </p:cNvPr>
          <p:cNvSpPr/>
          <p:nvPr/>
        </p:nvSpPr>
        <p:spPr>
          <a:xfrm>
            <a:off x="538776" y="2765862"/>
            <a:ext cx="2521056" cy="1456513"/>
          </a:xfrm>
          <a:prstGeom prst="wedgeRoundRectCallout">
            <a:avLst>
              <a:gd name="adj1" fmla="val 59547"/>
              <a:gd name="adj2" fmla="val 23228"/>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26" name="Rectangle 2">
            <a:extLst>
              <a:ext uri="{FF2B5EF4-FFF2-40B4-BE49-F238E27FC236}">
                <a16:creationId xmlns:a16="http://schemas.microsoft.com/office/drawing/2014/main" id="{17A34639-9597-40FC-88DE-FB4986D56297}"/>
              </a:ext>
            </a:extLst>
          </p:cNvPr>
          <p:cNvSpPr/>
          <p:nvPr/>
        </p:nvSpPr>
        <p:spPr>
          <a:xfrm>
            <a:off x="603975" y="2982247"/>
            <a:ext cx="2390658" cy="1023742"/>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在汽车工程方面，我为学徒</a:t>
            </a:r>
          </a:p>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教授相关专业知识的职业实践：例如： 如何建造发动机以及如何运作</a:t>
            </a:r>
          </a:p>
        </p:txBody>
      </p:sp>
      <p:sp>
        <p:nvSpPr>
          <p:cNvPr id="28" name="对话气泡: 圆角矩形 27">
            <a:extLst>
              <a:ext uri="{FF2B5EF4-FFF2-40B4-BE49-F238E27FC236}">
                <a16:creationId xmlns:a16="http://schemas.microsoft.com/office/drawing/2014/main" id="{5235D5D0-9907-4054-9288-31F68F080989}"/>
              </a:ext>
            </a:extLst>
          </p:cNvPr>
          <p:cNvSpPr/>
          <p:nvPr/>
        </p:nvSpPr>
        <p:spPr>
          <a:xfrm>
            <a:off x="538776" y="4346391"/>
            <a:ext cx="2521056" cy="1202803"/>
          </a:xfrm>
          <a:prstGeom prst="wedgeRoundRectCallout">
            <a:avLst>
              <a:gd name="adj1" fmla="val 65517"/>
              <a:gd name="adj2" fmla="val 3272"/>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29" name="Rectangle 2">
            <a:extLst>
              <a:ext uri="{FF2B5EF4-FFF2-40B4-BE49-F238E27FC236}">
                <a16:creationId xmlns:a16="http://schemas.microsoft.com/office/drawing/2014/main" id="{5F09EA92-0A8D-41E7-AEB5-B4E9DD440D24}"/>
              </a:ext>
            </a:extLst>
          </p:cNvPr>
          <p:cNvSpPr/>
          <p:nvPr/>
        </p:nvSpPr>
        <p:spPr>
          <a:xfrm>
            <a:off x="603975" y="4554415"/>
            <a:ext cx="2390658" cy="786754"/>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我提供实践的基础。学徒们</a:t>
            </a:r>
          </a:p>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学习如何加工、安装零件以及在其中应注意什么</a:t>
            </a:r>
          </a:p>
        </p:txBody>
      </p:sp>
      <p:sp>
        <p:nvSpPr>
          <p:cNvPr id="35" name="Rectangle 2">
            <a:extLst>
              <a:ext uri="{FF2B5EF4-FFF2-40B4-BE49-F238E27FC236}">
                <a16:creationId xmlns:a16="http://schemas.microsoft.com/office/drawing/2014/main" id="{F7FB0D36-394E-494E-86CC-5E35A0226186}"/>
              </a:ext>
            </a:extLst>
          </p:cNvPr>
          <p:cNvSpPr/>
          <p:nvPr/>
        </p:nvSpPr>
        <p:spPr>
          <a:xfrm>
            <a:off x="6184286" y="1862295"/>
            <a:ext cx="2320820" cy="786754"/>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我向学生教授“软技能” 同时还是青少年社会问题的联系人</a:t>
            </a:r>
          </a:p>
        </p:txBody>
      </p:sp>
      <p:sp>
        <p:nvSpPr>
          <p:cNvPr id="38" name="Rectangle 2">
            <a:extLst>
              <a:ext uri="{FF2B5EF4-FFF2-40B4-BE49-F238E27FC236}">
                <a16:creationId xmlns:a16="http://schemas.microsoft.com/office/drawing/2014/main" id="{79FE82FE-AA8C-42C5-B155-A52BB0016D06}"/>
              </a:ext>
            </a:extLst>
          </p:cNvPr>
          <p:cNvSpPr/>
          <p:nvPr/>
        </p:nvSpPr>
        <p:spPr>
          <a:xfrm>
            <a:off x="6184286" y="3208355"/>
            <a:ext cx="2320820" cy="786754"/>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我独立计划和评估课程。在此，我以国家框架教学计划为标准</a:t>
            </a:r>
          </a:p>
        </p:txBody>
      </p:sp>
      <p:sp>
        <p:nvSpPr>
          <p:cNvPr id="41" name="Rectangle 2">
            <a:extLst>
              <a:ext uri="{FF2B5EF4-FFF2-40B4-BE49-F238E27FC236}">
                <a16:creationId xmlns:a16="http://schemas.microsoft.com/office/drawing/2014/main" id="{AE92532D-80B2-48A8-B771-9CF9724FA55C}"/>
              </a:ext>
            </a:extLst>
          </p:cNvPr>
          <p:cNvSpPr/>
          <p:nvPr/>
        </p:nvSpPr>
        <p:spPr>
          <a:xfrm>
            <a:off x="6184286" y="4554415"/>
            <a:ext cx="2320820" cy="786754"/>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我和职业学校领导、企业培训人员、父母、商会和就业局交换信息</a:t>
            </a:r>
          </a:p>
        </p:txBody>
      </p:sp>
      <p:pic>
        <p:nvPicPr>
          <p:cNvPr id="31" name="Picture 2" descr="C:\Users\Lassig\Desktop\School.png">
            <a:extLst>
              <a:ext uri="{FF2B5EF4-FFF2-40B4-BE49-F238E27FC236}">
                <a16:creationId xmlns:a16="http://schemas.microsoft.com/office/drawing/2014/main" id="{546CE36E-0742-48B0-8F04-AD84EA5A9EB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1164266"/>
            <a:ext cx="308945" cy="220253"/>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8">
            <a:extLst>
              <a:ext uri="{FF2B5EF4-FFF2-40B4-BE49-F238E27FC236}">
                <a16:creationId xmlns:a16="http://schemas.microsoft.com/office/drawing/2014/main" id="{11E90D72-12FD-4C49-90C2-FFEBA2E192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056" y="3366435"/>
            <a:ext cx="1047921" cy="1564812"/>
          </a:xfrm>
          <a:prstGeom prst="rect">
            <a:avLst/>
          </a:prstGeom>
        </p:spPr>
      </p:pic>
    </p:spTree>
    <p:extLst>
      <p:ext uri="{BB962C8B-B14F-4D97-AF65-F5344CB8AC3E}">
        <p14:creationId xmlns:p14="http://schemas.microsoft.com/office/powerpoint/2010/main" val="4275107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对话气泡: 圆角矩形 30">
            <a:extLst>
              <a:ext uri="{FF2B5EF4-FFF2-40B4-BE49-F238E27FC236}">
                <a16:creationId xmlns:a16="http://schemas.microsoft.com/office/drawing/2014/main" id="{58A7A273-9B77-4617-BAC7-FAE36D0AF22A}"/>
              </a:ext>
            </a:extLst>
          </p:cNvPr>
          <p:cNvSpPr/>
          <p:nvPr/>
        </p:nvSpPr>
        <p:spPr>
          <a:xfrm flipH="1" flipV="1">
            <a:off x="5796138" y="1736401"/>
            <a:ext cx="2809088" cy="1768109"/>
          </a:xfrm>
          <a:prstGeom prst="wedgeRoundRectCallout">
            <a:avLst>
              <a:gd name="adj1" fmla="val 68589"/>
              <a:gd name="adj2" fmla="val 961"/>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34" name="对话气泡: 圆角矩形 33">
            <a:extLst>
              <a:ext uri="{FF2B5EF4-FFF2-40B4-BE49-F238E27FC236}">
                <a16:creationId xmlns:a16="http://schemas.microsoft.com/office/drawing/2014/main" id="{614A25D1-47CA-4325-B04C-7943F5F2246A}"/>
              </a:ext>
            </a:extLst>
          </p:cNvPr>
          <p:cNvSpPr/>
          <p:nvPr/>
        </p:nvSpPr>
        <p:spPr>
          <a:xfrm flipH="1">
            <a:off x="5796138" y="3629591"/>
            <a:ext cx="2809088" cy="1768109"/>
          </a:xfrm>
          <a:prstGeom prst="wedgeRoundRectCallout">
            <a:avLst>
              <a:gd name="adj1" fmla="val 68589"/>
              <a:gd name="adj2" fmla="val 961"/>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30" name="对话气泡: 圆角矩形 29">
            <a:extLst>
              <a:ext uri="{FF2B5EF4-FFF2-40B4-BE49-F238E27FC236}">
                <a16:creationId xmlns:a16="http://schemas.microsoft.com/office/drawing/2014/main" id="{4E6AD15C-FE8F-44C2-8F3A-C61FAEA4C943}"/>
              </a:ext>
            </a:extLst>
          </p:cNvPr>
          <p:cNvSpPr/>
          <p:nvPr/>
        </p:nvSpPr>
        <p:spPr>
          <a:xfrm flipV="1">
            <a:off x="538776" y="1746567"/>
            <a:ext cx="2809088" cy="1768109"/>
          </a:xfrm>
          <a:prstGeom prst="wedgeRoundRectCallout">
            <a:avLst>
              <a:gd name="adj1" fmla="val 68589"/>
              <a:gd name="adj2" fmla="val 961"/>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2" name="矩形 17">
            <a:extLst>
              <a:ext uri="{FF2B5EF4-FFF2-40B4-BE49-F238E27FC236}">
                <a16:creationId xmlns:a16="http://schemas.microsoft.com/office/drawing/2014/main" id="{2A49B190-21FE-4893-A433-A2B63BDA3341}"/>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4.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职业学校作为学习地点 </a:t>
            </a: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教学人员</a:t>
            </a:r>
          </a:p>
        </p:txBody>
      </p:sp>
      <p:sp>
        <p:nvSpPr>
          <p:cNvPr id="4" name="Rechteck 32">
            <a:extLst>
              <a:ext uri="{FF2B5EF4-FFF2-40B4-BE49-F238E27FC236}">
                <a16:creationId xmlns:a16="http://schemas.microsoft.com/office/drawing/2014/main" id="{6E72A1B3-56B5-4F24-B732-D310BCBDDE39}"/>
              </a:ext>
            </a:extLst>
          </p:cNvPr>
          <p:cNvSpPr/>
          <p:nvPr/>
        </p:nvSpPr>
        <p:spPr>
          <a:xfrm>
            <a:off x="848695" y="1074337"/>
            <a:ext cx="7920765" cy="400110"/>
          </a:xfrm>
          <a:prstGeom prst="rect">
            <a:avLst/>
          </a:prstGeom>
        </p:spPr>
        <p:txBody>
          <a:bodyPr wrap="square">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为什么对国家非常重要</a:t>
            </a:r>
          </a:p>
        </p:txBody>
      </p:sp>
      <p:sp>
        <p:nvSpPr>
          <p:cNvPr id="6" name="Rechteck 48">
            <a:extLst>
              <a:ext uri="{FF2B5EF4-FFF2-40B4-BE49-F238E27FC236}">
                <a16:creationId xmlns:a16="http://schemas.microsoft.com/office/drawing/2014/main" id="{AF1295AE-3440-42B8-85A2-EDA9D18366DC}"/>
              </a:ext>
            </a:extLst>
          </p:cNvPr>
          <p:cNvSpPr/>
          <p:nvPr/>
        </p:nvSpPr>
        <p:spPr>
          <a:xfrm>
            <a:off x="1182569" y="5709732"/>
            <a:ext cx="7253016" cy="765209"/>
          </a:xfrm>
          <a:prstGeom prst="rect">
            <a:avLst/>
          </a:prstGeom>
        </p:spPr>
        <p:txBody>
          <a:bodyPr wrap="square">
            <a:spAutoFit/>
          </a:bodyPr>
          <a:lstStyle/>
          <a:p>
            <a:r>
              <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rPr>
              <a:t>专业理论和一般教育方面的教师至关重要</a:t>
            </a:r>
          </a:p>
          <a:p>
            <a:pPr marL="180975" indent="-180975">
              <a:lnSpc>
                <a:spcPct val="110000"/>
              </a:lnSpc>
              <a:buFont typeface="Arial" panose="020B0604020202020204" pitchFamily="34" charset="0"/>
              <a:buChar char="•"/>
            </a:pPr>
            <a:r>
              <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rPr>
              <a:t>教授年轻人</a:t>
            </a:r>
            <a:r>
              <a:rPr lang="zh-CN" altLang="zh-CN" sz="1400" b="1" dirty="0">
                <a:solidFill>
                  <a:schemeClr val="tx1">
                    <a:lumMod val="75000"/>
                    <a:lumOff val="25000"/>
                  </a:schemeClr>
                </a:solidFill>
                <a:latin typeface="微软雅黑" panose="020B0503020204020204" pitchFamily="34" charset="-122"/>
                <a:ea typeface="微软雅黑" panose="020B0503020204020204" pitchFamily="34" charset="-122"/>
              </a:rPr>
              <a:t>扎实的专业基础和一般教育</a:t>
            </a:r>
          </a:p>
          <a:p>
            <a:pPr marL="180975" indent="-180975">
              <a:lnSpc>
                <a:spcPct val="110000"/>
              </a:lnSpc>
              <a:buFont typeface="Arial" panose="020B0604020202020204" pitchFamily="34" charset="0"/>
              <a:buChar char="•"/>
            </a:pPr>
            <a:r>
              <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rPr>
              <a:t>由此在职业学校实现</a:t>
            </a:r>
            <a:r>
              <a:rPr lang="zh-CN" altLang="zh-CN" sz="1400" b="1" dirty="0">
                <a:solidFill>
                  <a:schemeClr val="tx1">
                    <a:lumMod val="75000"/>
                    <a:lumOff val="25000"/>
                  </a:schemeClr>
                </a:solidFill>
                <a:latin typeface="微软雅黑" panose="020B0503020204020204" pitchFamily="34" charset="-122"/>
                <a:ea typeface="微软雅黑" panose="020B0503020204020204" pitchFamily="34" charset="-122"/>
              </a:rPr>
              <a:t>教育政策的目标</a:t>
            </a:r>
          </a:p>
        </p:txBody>
      </p:sp>
      <p:sp>
        <p:nvSpPr>
          <p:cNvPr id="25" name="对话气泡: 圆角矩形 24">
            <a:extLst>
              <a:ext uri="{FF2B5EF4-FFF2-40B4-BE49-F238E27FC236}">
                <a16:creationId xmlns:a16="http://schemas.microsoft.com/office/drawing/2014/main" id="{A7D398D0-DF3D-4BDB-A643-AB8DD82A12A1}"/>
              </a:ext>
            </a:extLst>
          </p:cNvPr>
          <p:cNvSpPr/>
          <p:nvPr/>
        </p:nvSpPr>
        <p:spPr>
          <a:xfrm>
            <a:off x="538776" y="3630023"/>
            <a:ext cx="2809088" cy="1768109"/>
          </a:xfrm>
          <a:prstGeom prst="wedgeRoundRectCallout">
            <a:avLst>
              <a:gd name="adj1" fmla="val 68589"/>
              <a:gd name="adj2" fmla="val 961"/>
              <a:gd name="adj3" fmla="val 16667"/>
            </a:avLst>
          </a:prstGeom>
          <a:solidFill>
            <a:srgbClr val="F2DCD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微软雅黑" panose="020B0503020204020204" pitchFamily="34" charset="-122"/>
              <a:ea typeface="微软雅黑" panose="020B0503020204020204" pitchFamily="34" charset="-122"/>
            </a:endParaRPr>
          </a:p>
        </p:txBody>
      </p:sp>
      <p:pic>
        <p:nvPicPr>
          <p:cNvPr id="28" name="Picture 2" descr="C:\Users\Lassig\Desktop\School.png">
            <a:extLst>
              <a:ext uri="{FF2B5EF4-FFF2-40B4-BE49-F238E27FC236}">
                <a16:creationId xmlns:a16="http://schemas.microsoft.com/office/drawing/2014/main" id="{EC0E6C83-DC56-4A4C-9651-2A2379CEE23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1164266"/>
            <a:ext cx="308945" cy="220253"/>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0">
            <a:extLst>
              <a:ext uri="{FF2B5EF4-FFF2-40B4-BE49-F238E27FC236}">
                <a16:creationId xmlns:a16="http://schemas.microsoft.com/office/drawing/2014/main" id="{D9BF630C-6D23-4AEE-8B0E-5F7E73D952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9824" y="2903390"/>
            <a:ext cx="1128370" cy="1250950"/>
          </a:xfrm>
          <a:prstGeom prst="rect">
            <a:avLst/>
          </a:prstGeom>
        </p:spPr>
      </p:pic>
      <p:pic>
        <p:nvPicPr>
          <p:cNvPr id="43" name="Picture 8">
            <a:extLst>
              <a:ext uri="{FF2B5EF4-FFF2-40B4-BE49-F238E27FC236}">
                <a16:creationId xmlns:a16="http://schemas.microsoft.com/office/drawing/2014/main" id="{253911F9-578E-4FB6-8D60-5C387861B65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906" y="5819568"/>
            <a:ext cx="337555" cy="504056"/>
          </a:xfrm>
          <a:prstGeom prst="rect">
            <a:avLst/>
          </a:prstGeom>
        </p:spPr>
      </p:pic>
      <p:sp>
        <p:nvSpPr>
          <p:cNvPr id="10" name="矩形 9">
            <a:extLst>
              <a:ext uri="{FF2B5EF4-FFF2-40B4-BE49-F238E27FC236}">
                <a16:creationId xmlns:a16="http://schemas.microsoft.com/office/drawing/2014/main" id="{B6F1C1EE-9809-46A1-84FC-7202AF0F269D}"/>
              </a:ext>
            </a:extLst>
          </p:cNvPr>
          <p:cNvSpPr/>
          <p:nvPr/>
        </p:nvSpPr>
        <p:spPr>
          <a:xfrm>
            <a:off x="539750" y="5783663"/>
            <a:ext cx="575866" cy="575866"/>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Rectangle 2">
            <a:extLst>
              <a:ext uri="{FF2B5EF4-FFF2-40B4-BE49-F238E27FC236}">
                <a16:creationId xmlns:a16="http://schemas.microsoft.com/office/drawing/2014/main" id="{AFE8CA13-E1AC-442F-9136-46745BFFA142}"/>
              </a:ext>
            </a:extLst>
          </p:cNvPr>
          <p:cNvSpPr/>
          <p:nvPr/>
        </p:nvSpPr>
        <p:spPr>
          <a:xfrm>
            <a:off x="783397" y="2118750"/>
            <a:ext cx="2319846" cy="1023742"/>
          </a:xfrm>
          <a:prstGeom prst="rect">
            <a:avLst/>
          </a:prstGeom>
        </p:spPr>
        <p:txBody>
          <a:bodyPr wrap="square">
            <a:spAutoFit/>
          </a:bodyPr>
          <a:lstStyle/>
          <a:p>
            <a:pPr>
              <a:lnSpc>
                <a:spcPct val="110000"/>
              </a:lnSpc>
            </a:pP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我们希望使年轻人具备职业行为能力从而融入社会。我们需要优秀的专业人员创造强劲的国民经济</a:t>
            </a:r>
          </a:p>
        </p:txBody>
      </p:sp>
      <p:sp>
        <p:nvSpPr>
          <p:cNvPr id="26" name="Rectangle 2">
            <a:extLst>
              <a:ext uri="{FF2B5EF4-FFF2-40B4-BE49-F238E27FC236}">
                <a16:creationId xmlns:a16="http://schemas.microsoft.com/office/drawing/2014/main" id="{17A34639-9597-40FC-88DE-FB4986D56297}"/>
              </a:ext>
            </a:extLst>
          </p:cNvPr>
          <p:cNvSpPr/>
          <p:nvPr/>
        </p:nvSpPr>
        <p:spPr>
          <a:xfrm>
            <a:off x="680844" y="3883712"/>
            <a:ext cx="2524953" cy="1260730"/>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为了实现这些经济和社会目标职业教育应旨在能够“从事职业、共同创造工作环境、使社会承担社会、经济和生态任。” （出处：</a:t>
            </a: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rPr>
              <a:t>KMK</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a:t>
            </a:r>
          </a:p>
        </p:txBody>
      </p:sp>
      <p:sp>
        <p:nvSpPr>
          <p:cNvPr id="38" name="Rectangle 2">
            <a:extLst>
              <a:ext uri="{FF2B5EF4-FFF2-40B4-BE49-F238E27FC236}">
                <a16:creationId xmlns:a16="http://schemas.microsoft.com/office/drawing/2014/main" id="{79FE82FE-AA8C-42C5-B155-A52BB0016D06}"/>
              </a:ext>
            </a:extLst>
          </p:cNvPr>
          <p:cNvSpPr/>
          <p:nvPr/>
        </p:nvSpPr>
        <p:spPr>
          <a:xfrm>
            <a:off x="6040759" y="4120268"/>
            <a:ext cx="2319846" cy="786754"/>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我们在大学培养为此需要的教学人员，让其作为公职人员在职业学校工作</a:t>
            </a:r>
          </a:p>
        </p:txBody>
      </p:sp>
      <p:grpSp>
        <p:nvGrpSpPr>
          <p:cNvPr id="13" name="组合 12">
            <a:extLst>
              <a:ext uri="{FF2B5EF4-FFF2-40B4-BE49-F238E27FC236}">
                <a16:creationId xmlns:a16="http://schemas.microsoft.com/office/drawing/2014/main" id="{3592EFDF-C4DB-4270-9DDA-8776A967484F}"/>
              </a:ext>
            </a:extLst>
          </p:cNvPr>
          <p:cNvGrpSpPr/>
          <p:nvPr/>
        </p:nvGrpSpPr>
        <p:grpSpPr>
          <a:xfrm>
            <a:off x="6040759" y="1991589"/>
            <a:ext cx="2319846" cy="1257733"/>
            <a:chOff x="6040759" y="2144575"/>
            <a:chExt cx="2319846" cy="1257733"/>
          </a:xfrm>
        </p:grpSpPr>
        <p:sp>
          <p:nvSpPr>
            <p:cNvPr id="35" name="Rectangle 2">
              <a:extLst>
                <a:ext uri="{FF2B5EF4-FFF2-40B4-BE49-F238E27FC236}">
                  <a16:creationId xmlns:a16="http://schemas.microsoft.com/office/drawing/2014/main" id="{F7FB0D36-394E-494E-86CC-5E35A0226186}"/>
                </a:ext>
              </a:extLst>
            </p:cNvPr>
            <p:cNvSpPr/>
            <p:nvPr/>
          </p:nvSpPr>
          <p:spPr>
            <a:xfrm>
              <a:off x="6040759" y="2615554"/>
              <a:ext cx="2319846" cy="786754"/>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职业学校旨在教授学生获得职业行为能力尤其是专业理论和一般教育</a:t>
              </a:r>
            </a:p>
          </p:txBody>
        </p:sp>
        <p:sp>
          <p:nvSpPr>
            <p:cNvPr id="12" name="矩形 11">
              <a:extLst>
                <a:ext uri="{FF2B5EF4-FFF2-40B4-BE49-F238E27FC236}">
                  <a16:creationId xmlns:a16="http://schemas.microsoft.com/office/drawing/2014/main" id="{BD0CF928-031B-47C9-BD94-A333B5B37535}"/>
                </a:ext>
              </a:extLst>
            </p:cNvPr>
            <p:cNvSpPr/>
            <p:nvPr/>
          </p:nvSpPr>
          <p:spPr>
            <a:xfrm>
              <a:off x="6040759" y="2144575"/>
              <a:ext cx="2319846" cy="549766"/>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为此我们提供包括认证教师的学习地点</a:t>
              </a: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职业学校</a:t>
              </a:r>
            </a:p>
          </p:txBody>
        </p:sp>
      </p:grpSp>
    </p:spTree>
    <p:extLst>
      <p:ext uri="{BB962C8B-B14F-4D97-AF65-F5344CB8AC3E}">
        <p14:creationId xmlns:p14="http://schemas.microsoft.com/office/powerpoint/2010/main" val="388491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7">
            <a:extLst>
              <a:ext uri="{FF2B5EF4-FFF2-40B4-BE49-F238E27FC236}">
                <a16:creationId xmlns:a16="http://schemas.microsoft.com/office/drawing/2014/main" id="{2A49B190-21FE-4893-A433-A2B63BDA3341}"/>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4.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职业学校作为学习地点 </a:t>
            </a:r>
          </a:p>
        </p:txBody>
      </p:sp>
      <p:pic>
        <p:nvPicPr>
          <p:cNvPr id="37" name="Picture 14">
            <a:extLst>
              <a:ext uri="{FF2B5EF4-FFF2-40B4-BE49-F238E27FC236}">
                <a16:creationId xmlns:a16="http://schemas.microsoft.com/office/drawing/2014/main" id="{C21C712B-4FEE-4D6D-B074-038B8F96DD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8967" y="3874149"/>
            <a:ext cx="205654" cy="530886"/>
          </a:xfrm>
          <a:prstGeom prst="rect">
            <a:avLst/>
          </a:prstGeom>
        </p:spPr>
      </p:pic>
      <p:grpSp>
        <p:nvGrpSpPr>
          <p:cNvPr id="3" name="组合 2">
            <a:extLst>
              <a:ext uri="{FF2B5EF4-FFF2-40B4-BE49-F238E27FC236}">
                <a16:creationId xmlns:a16="http://schemas.microsoft.com/office/drawing/2014/main" id="{F0C621D6-9C4A-4C3B-AE58-78E93D50E04E}"/>
              </a:ext>
            </a:extLst>
          </p:cNvPr>
          <p:cNvGrpSpPr/>
          <p:nvPr/>
        </p:nvGrpSpPr>
        <p:grpSpPr>
          <a:xfrm>
            <a:off x="527288" y="2562225"/>
            <a:ext cx="440464" cy="534168"/>
            <a:chOff x="56607" y="1763653"/>
            <a:chExt cx="715346" cy="867525"/>
          </a:xfrm>
        </p:grpSpPr>
        <p:pic>
          <p:nvPicPr>
            <p:cNvPr id="44" name="Picture 4">
              <a:extLst>
                <a:ext uri="{FF2B5EF4-FFF2-40B4-BE49-F238E27FC236}">
                  <a16:creationId xmlns:a16="http://schemas.microsoft.com/office/drawing/2014/main" id="{4C33EE67-C9A7-43A1-94D5-49705BD120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6607" y="1763653"/>
              <a:ext cx="331140" cy="867523"/>
            </a:xfrm>
            <a:prstGeom prst="rect">
              <a:avLst/>
            </a:prstGeom>
          </p:spPr>
        </p:pic>
        <p:pic>
          <p:nvPicPr>
            <p:cNvPr id="45" name="Picture 10">
              <a:extLst>
                <a:ext uri="{FF2B5EF4-FFF2-40B4-BE49-F238E27FC236}">
                  <a16:creationId xmlns:a16="http://schemas.microsoft.com/office/drawing/2014/main" id="{DD1787D5-6E6C-471E-AE5D-45F53482CA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02175" y="1780119"/>
              <a:ext cx="369778" cy="851059"/>
            </a:xfrm>
            <a:prstGeom prst="rect">
              <a:avLst/>
            </a:prstGeom>
          </p:spPr>
        </p:pic>
      </p:grpSp>
      <p:sp>
        <p:nvSpPr>
          <p:cNvPr id="12" name="Rechteck 32">
            <a:extLst>
              <a:ext uri="{FF2B5EF4-FFF2-40B4-BE49-F238E27FC236}">
                <a16:creationId xmlns:a16="http://schemas.microsoft.com/office/drawing/2014/main" id="{36DC3319-DCA2-4663-9F97-331ED6F1ADFB}"/>
              </a:ext>
            </a:extLst>
          </p:cNvPr>
          <p:cNvSpPr/>
          <p:nvPr/>
        </p:nvSpPr>
        <p:spPr>
          <a:xfrm>
            <a:off x="848695" y="1429652"/>
            <a:ext cx="7920765" cy="400110"/>
          </a:xfrm>
          <a:prstGeom prst="rect">
            <a:avLst/>
          </a:prstGeom>
        </p:spPr>
        <p:txBody>
          <a:bodyPr wrap="square">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对所有参与者的益处</a:t>
            </a:r>
          </a:p>
        </p:txBody>
      </p:sp>
      <p:sp>
        <p:nvSpPr>
          <p:cNvPr id="13" name="Rechteck 32">
            <a:extLst>
              <a:ext uri="{FF2B5EF4-FFF2-40B4-BE49-F238E27FC236}">
                <a16:creationId xmlns:a16="http://schemas.microsoft.com/office/drawing/2014/main" id="{371FEB21-672C-4558-B048-2B27E0F3A9B7}"/>
              </a:ext>
            </a:extLst>
          </p:cNvPr>
          <p:cNvSpPr/>
          <p:nvPr/>
        </p:nvSpPr>
        <p:spPr>
          <a:xfrm>
            <a:off x="467659" y="925483"/>
            <a:ext cx="7920765" cy="461665"/>
          </a:xfrm>
          <a:prstGeom prst="rect">
            <a:avLst/>
          </a:prstGeom>
        </p:spPr>
        <p:txBody>
          <a:bodyPr wrap="square">
            <a:spAutoFit/>
          </a:bodyPr>
          <a:lstStyle/>
          <a:p>
            <a:r>
              <a:rPr lang="zh-CN" altLang="en-US" sz="2400" b="1" dirty="0">
                <a:solidFill>
                  <a:schemeClr val="accent6">
                    <a:lumMod val="75000"/>
                  </a:schemeClr>
                </a:solidFill>
                <a:latin typeface="微软雅黑" panose="020B0503020204020204" pitchFamily="34" charset="-122"/>
                <a:ea typeface="微软雅黑" panose="020B0503020204020204" pitchFamily="34" charset="-122"/>
              </a:rPr>
              <a:t>专业理论和一般教育方面的教师</a:t>
            </a:r>
          </a:p>
        </p:txBody>
      </p:sp>
      <p:pic>
        <p:nvPicPr>
          <p:cNvPr id="14" name="Picture 2" descr="C:\Users\Lassig\Desktop\School.png">
            <a:extLst>
              <a:ext uri="{FF2B5EF4-FFF2-40B4-BE49-F238E27FC236}">
                <a16:creationId xmlns:a16="http://schemas.microsoft.com/office/drawing/2014/main" id="{A57C2431-3D69-4CE6-8BD0-A8B8ABF0C9D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750" y="1519581"/>
            <a:ext cx="308945" cy="220253"/>
          </a:xfrm>
          <a:prstGeom prst="rect">
            <a:avLst/>
          </a:prstGeom>
          <a:noFill/>
          <a:extLst>
            <a:ext uri="{909E8E84-426E-40DD-AFC4-6F175D3DCCD1}">
              <a14:hiddenFill xmlns:a14="http://schemas.microsoft.com/office/drawing/2010/main">
                <a:solidFill>
                  <a:srgbClr val="FFFFFF"/>
                </a:solidFill>
              </a14:hiddenFill>
            </a:ext>
          </a:extLst>
        </p:spPr>
      </p:pic>
      <p:sp>
        <p:nvSpPr>
          <p:cNvPr id="15" name="Rechteck 29">
            <a:extLst>
              <a:ext uri="{FF2B5EF4-FFF2-40B4-BE49-F238E27FC236}">
                <a16:creationId xmlns:a16="http://schemas.microsoft.com/office/drawing/2014/main" id="{DDE4C79A-6F0C-409E-875C-E7C07210D667}"/>
              </a:ext>
            </a:extLst>
          </p:cNvPr>
          <p:cNvSpPr/>
          <p:nvPr/>
        </p:nvSpPr>
        <p:spPr>
          <a:xfrm>
            <a:off x="1067770" y="2448887"/>
            <a:ext cx="6624736" cy="2941959"/>
          </a:xfrm>
          <a:prstGeom prst="rect">
            <a:avLst/>
          </a:prstGeom>
        </p:spPr>
        <p:txBody>
          <a:bodyPr wrap="square">
            <a:spAutoFit/>
          </a:bodyPr>
          <a:lstStyle/>
          <a:p>
            <a:pPr algn="l" rtl="0">
              <a:lnSpc>
                <a:spcPct val="130000"/>
              </a:lnSpc>
            </a:pP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学生 </a:t>
            </a:r>
            <a:endParaRPr lang="zh-CN" sz="1600" b="1"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获得跨企业正式认可的职业能力（专业理论、专业实践基础）</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接受一般教育、获得进修的基础知识 </a:t>
            </a:r>
          </a:p>
          <a:p>
            <a:pPr algn="l" rtl="0">
              <a:lnSpc>
                <a:spcPct val="130000"/>
              </a:lnSpc>
            </a:pPr>
            <a:endParaRPr lang="en-US" alt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endParaRPr>
          </a:p>
          <a:p>
            <a:pPr algn="l" rtl="0">
              <a:lnSpc>
                <a:spcPct val="130000"/>
              </a:lnSpc>
            </a:pP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企业</a:t>
            </a:r>
            <a:endParaRPr lang="zh-CN" sz="1600" b="1"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得到具有深入理论知识和一般教育的学徒</a:t>
            </a:r>
          </a:p>
          <a:p>
            <a:pPr algn="l" rtl="0">
              <a:lnSpc>
                <a:spcPct val="130000"/>
              </a:lnSpc>
            </a:pPr>
            <a:endParaRPr lang="en-US" alt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endParaRPr>
          </a:p>
          <a:p>
            <a:pPr algn="l" rtl="0">
              <a:lnSpc>
                <a:spcPct val="130000"/>
              </a:lnSpc>
            </a:pP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国家/职业学校</a:t>
            </a:r>
            <a:endParaRPr lang="zh-CN" sz="1600" b="1"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满足国家教育任务、具备高等学历的教学人员</a:t>
            </a:r>
          </a:p>
        </p:txBody>
      </p:sp>
      <p:grpSp>
        <p:nvGrpSpPr>
          <p:cNvPr id="6" name="组合 5">
            <a:extLst>
              <a:ext uri="{FF2B5EF4-FFF2-40B4-BE49-F238E27FC236}">
                <a16:creationId xmlns:a16="http://schemas.microsoft.com/office/drawing/2014/main" id="{FF970D22-F2C9-4F4C-9C86-C251AB4FF139}"/>
              </a:ext>
            </a:extLst>
          </p:cNvPr>
          <p:cNvGrpSpPr/>
          <p:nvPr/>
        </p:nvGrpSpPr>
        <p:grpSpPr>
          <a:xfrm>
            <a:off x="458807" y="4790654"/>
            <a:ext cx="494264" cy="528544"/>
            <a:chOff x="1031001" y="5459741"/>
            <a:chExt cx="323111" cy="345523"/>
          </a:xfrm>
        </p:grpSpPr>
        <p:pic>
          <p:nvPicPr>
            <p:cNvPr id="16" name="Picture 8">
              <a:extLst>
                <a:ext uri="{FF2B5EF4-FFF2-40B4-BE49-F238E27FC236}">
                  <a16:creationId xmlns:a16="http://schemas.microsoft.com/office/drawing/2014/main" id="{5F8AD299-D743-4DA9-80DF-EBF84F7AF59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31001" y="5459741"/>
              <a:ext cx="231389" cy="345523"/>
            </a:xfrm>
            <a:prstGeom prst="rect">
              <a:avLst/>
            </a:prstGeom>
          </p:spPr>
        </p:pic>
        <p:pic>
          <p:nvPicPr>
            <p:cNvPr id="17" name="Picture 11">
              <a:extLst>
                <a:ext uri="{FF2B5EF4-FFF2-40B4-BE49-F238E27FC236}">
                  <a16:creationId xmlns:a16="http://schemas.microsoft.com/office/drawing/2014/main" id="{D5C7A5FF-4604-4473-9E99-7DB44ACBACD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7624" y="5595328"/>
              <a:ext cx="166488" cy="184575"/>
            </a:xfrm>
            <a:prstGeom prst="rect">
              <a:avLst/>
            </a:prstGeom>
          </p:spPr>
        </p:pic>
      </p:grpSp>
    </p:spTree>
    <p:extLst>
      <p:ext uri="{BB962C8B-B14F-4D97-AF65-F5344CB8AC3E}">
        <p14:creationId xmlns:p14="http://schemas.microsoft.com/office/powerpoint/2010/main" val="2180882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7">
            <a:extLst>
              <a:ext uri="{FF2B5EF4-FFF2-40B4-BE49-F238E27FC236}">
                <a16:creationId xmlns:a16="http://schemas.microsoft.com/office/drawing/2014/main" id="{69294986-CDA5-4910-A29F-378793528442}"/>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5.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总结</a:t>
            </a:r>
          </a:p>
        </p:txBody>
      </p:sp>
      <p:sp>
        <p:nvSpPr>
          <p:cNvPr id="10" name="Rechteck 32">
            <a:extLst>
              <a:ext uri="{FF2B5EF4-FFF2-40B4-BE49-F238E27FC236}">
                <a16:creationId xmlns:a16="http://schemas.microsoft.com/office/drawing/2014/main" id="{0E070387-1021-44CD-B4F3-FB1C5C8E6ED9}"/>
              </a:ext>
            </a:extLst>
          </p:cNvPr>
          <p:cNvSpPr/>
          <p:nvPr/>
        </p:nvSpPr>
        <p:spPr>
          <a:xfrm>
            <a:off x="449259" y="1074337"/>
            <a:ext cx="7920765" cy="400110"/>
          </a:xfrm>
          <a:prstGeom prst="rect">
            <a:avLst/>
          </a:prstGeom>
        </p:spPr>
        <p:txBody>
          <a:bodyPr wrap="square">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企业和职业学校中的职业培训人员的工作</a:t>
            </a:r>
          </a:p>
        </p:txBody>
      </p:sp>
      <p:sp>
        <p:nvSpPr>
          <p:cNvPr id="19" name="Rechteck 48">
            <a:extLst>
              <a:ext uri="{FF2B5EF4-FFF2-40B4-BE49-F238E27FC236}">
                <a16:creationId xmlns:a16="http://schemas.microsoft.com/office/drawing/2014/main" id="{CBCEF8F7-F35D-4964-A3EB-9E13C2D62E84}"/>
              </a:ext>
            </a:extLst>
          </p:cNvPr>
          <p:cNvSpPr/>
          <p:nvPr/>
        </p:nvSpPr>
        <p:spPr>
          <a:xfrm>
            <a:off x="991430" y="5696046"/>
            <a:ext cx="7901050" cy="549766"/>
          </a:xfrm>
          <a:prstGeom prst="rect">
            <a:avLst/>
          </a:prstGeom>
        </p:spPr>
        <p:txBody>
          <a:bodyPr wrap="square">
            <a:spAutoFit/>
          </a:bodyPr>
          <a:lstStyle/>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企业和职业学校中的职业培训人员完成双元制职业教育的中心任务</a:t>
            </a:r>
          </a:p>
          <a:p>
            <a:pPr marL="180975" indent="-180975">
              <a:lnSpc>
                <a:spcPct val="110000"/>
              </a:lnSpc>
              <a:buFont typeface="Arial" panose="020B0604020202020204" pitchFamily="34" charset="0"/>
              <a:buChar char="•"/>
            </a:pPr>
            <a:r>
              <a:rPr lang="zh-CN" altLang="en-US" sz="1400" spc="-30" dirty="0">
                <a:solidFill>
                  <a:schemeClr val="tx1">
                    <a:lumMod val="75000"/>
                    <a:lumOff val="25000"/>
                  </a:schemeClr>
                </a:solidFill>
                <a:latin typeface="微软雅黑" panose="020B0503020204020204" pitchFamily="34" charset="-122"/>
                <a:ea typeface="微软雅黑" panose="020B0503020204020204" pitchFamily="34" charset="-122"/>
              </a:rPr>
              <a:t>工作内容符合这两个学习地点的要求和目标，因此：两个学习地点的职业培训人员（“双元制”）</a:t>
            </a:r>
          </a:p>
        </p:txBody>
      </p:sp>
      <p:sp>
        <p:nvSpPr>
          <p:cNvPr id="24" name="Right Arrow 84">
            <a:extLst>
              <a:ext uri="{FF2B5EF4-FFF2-40B4-BE49-F238E27FC236}">
                <a16:creationId xmlns:a16="http://schemas.microsoft.com/office/drawing/2014/main" id="{781A4B31-5960-408C-ADAB-160B0283B5C5}"/>
              </a:ext>
            </a:extLst>
          </p:cNvPr>
          <p:cNvSpPr/>
          <p:nvPr/>
        </p:nvSpPr>
        <p:spPr>
          <a:xfrm>
            <a:off x="539750" y="5673195"/>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sp>
        <p:nvSpPr>
          <p:cNvPr id="28" name="Oval 46">
            <a:extLst>
              <a:ext uri="{FF2B5EF4-FFF2-40B4-BE49-F238E27FC236}">
                <a16:creationId xmlns:a16="http://schemas.microsoft.com/office/drawing/2014/main" id="{0C93E3F9-788E-42F6-96BD-B735E2EBA3C7}"/>
              </a:ext>
            </a:extLst>
          </p:cNvPr>
          <p:cNvSpPr/>
          <p:nvPr/>
        </p:nvSpPr>
        <p:spPr>
          <a:xfrm rot="2700000">
            <a:off x="526499" y="2013433"/>
            <a:ext cx="3144925" cy="3051004"/>
          </a:xfrm>
          <a:prstGeom prst="pie">
            <a:avLst/>
          </a:prstGeom>
          <a:solidFill>
            <a:srgbClr val="C6D9F1"/>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sp>
        <p:nvSpPr>
          <p:cNvPr id="29" name="Ellipse 58">
            <a:extLst>
              <a:ext uri="{FF2B5EF4-FFF2-40B4-BE49-F238E27FC236}">
                <a16:creationId xmlns:a16="http://schemas.microsoft.com/office/drawing/2014/main" id="{BDC3CA96-258D-4617-9904-B7495982FC75}"/>
              </a:ext>
            </a:extLst>
          </p:cNvPr>
          <p:cNvSpPr/>
          <p:nvPr/>
        </p:nvSpPr>
        <p:spPr>
          <a:xfrm rot="8115584">
            <a:off x="1047249" y="2139699"/>
            <a:ext cx="2922835" cy="2862803"/>
          </a:xfrm>
          <a:prstGeom prst="pie">
            <a:avLst>
              <a:gd name="adj1" fmla="val 10792305"/>
              <a:gd name="adj2" fmla="val 16199999"/>
            </a:avLst>
          </a:prstGeom>
          <a:solidFill>
            <a:srgbClr val="F2DCDB"/>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pic>
        <p:nvPicPr>
          <p:cNvPr id="30" name="Picture 2">
            <a:extLst>
              <a:ext uri="{FF2B5EF4-FFF2-40B4-BE49-F238E27FC236}">
                <a16:creationId xmlns:a16="http://schemas.microsoft.com/office/drawing/2014/main" id="{175CB7C2-26CF-475E-8697-7297FB87EC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07860" y="3288106"/>
            <a:ext cx="358313" cy="869033"/>
          </a:xfrm>
          <a:prstGeom prst="rect">
            <a:avLst/>
          </a:prstGeom>
        </p:spPr>
      </p:pic>
      <p:pic>
        <p:nvPicPr>
          <p:cNvPr id="31" name="Picture 6">
            <a:extLst>
              <a:ext uri="{FF2B5EF4-FFF2-40B4-BE49-F238E27FC236}">
                <a16:creationId xmlns:a16="http://schemas.microsoft.com/office/drawing/2014/main" id="{EEF6758A-49E9-4077-90B6-0A2E32838C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0232" y="2696720"/>
            <a:ext cx="462834" cy="469612"/>
          </a:xfrm>
          <a:prstGeom prst="rect">
            <a:avLst/>
          </a:prstGeom>
        </p:spPr>
      </p:pic>
      <p:pic>
        <p:nvPicPr>
          <p:cNvPr id="32" name="Picture 8">
            <a:extLst>
              <a:ext uri="{FF2B5EF4-FFF2-40B4-BE49-F238E27FC236}">
                <a16:creationId xmlns:a16="http://schemas.microsoft.com/office/drawing/2014/main" id="{249F3766-7FAF-479E-8B64-3B8D4B848C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2413" y="3071945"/>
            <a:ext cx="697462" cy="1041488"/>
          </a:xfrm>
          <a:prstGeom prst="rect">
            <a:avLst/>
          </a:prstGeom>
        </p:spPr>
      </p:pic>
      <p:sp>
        <p:nvSpPr>
          <p:cNvPr id="33" name="Oval 9">
            <a:extLst>
              <a:ext uri="{FF2B5EF4-FFF2-40B4-BE49-F238E27FC236}">
                <a16:creationId xmlns:a16="http://schemas.microsoft.com/office/drawing/2014/main" id="{DCBA3482-A217-47F9-B41B-A9D6FFC616D0}"/>
              </a:ext>
            </a:extLst>
          </p:cNvPr>
          <p:cNvSpPr/>
          <p:nvPr/>
        </p:nvSpPr>
        <p:spPr>
          <a:xfrm>
            <a:off x="1522229" y="2911970"/>
            <a:ext cx="1419604" cy="1419605"/>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grpSp>
        <p:nvGrpSpPr>
          <p:cNvPr id="2" name="组合 1">
            <a:extLst>
              <a:ext uri="{FF2B5EF4-FFF2-40B4-BE49-F238E27FC236}">
                <a16:creationId xmlns:a16="http://schemas.microsoft.com/office/drawing/2014/main" id="{F8DC4D2E-CBE0-492D-AD11-B9482D52CD04}"/>
              </a:ext>
            </a:extLst>
          </p:cNvPr>
          <p:cNvGrpSpPr/>
          <p:nvPr/>
        </p:nvGrpSpPr>
        <p:grpSpPr>
          <a:xfrm>
            <a:off x="1852134" y="3178849"/>
            <a:ext cx="759794" cy="885847"/>
            <a:chOff x="1853761" y="3340179"/>
            <a:chExt cx="759794" cy="885847"/>
          </a:xfrm>
        </p:grpSpPr>
        <p:pic>
          <p:nvPicPr>
            <p:cNvPr id="34" name="Picture 4">
              <a:extLst>
                <a:ext uri="{FF2B5EF4-FFF2-40B4-BE49-F238E27FC236}">
                  <a16:creationId xmlns:a16="http://schemas.microsoft.com/office/drawing/2014/main" id="{10733811-54E8-40C3-A6C8-9B484768D8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853761" y="3340179"/>
              <a:ext cx="338133" cy="885846"/>
            </a:xfrm>
            <a:prstGeom prst="rect">
              <a:avLst/>
            </a:prstGeom>
          </p:spPr>
        </p:pic>
        <p:pic>
          <p:nvPicPr>
            <p:cNvPr id="35" name="Picture 10">
              <a:extLst>
                <a:ext uri="{FF2B5EF4-FFF2-40B4-BE49-F238E27FC236}">
                  <a16:creationId xmlns:a16="http://schemas.microsoft.com/office/drawing/2014/main" id="{0EA4D0BD-441E-4C82-8989-5114FF80CB2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2235967" y="3356992"/>
              <a:ext cx="377588" cy="869034"/>
            </a:xfrm>
            <a:prstGeom prst="rect">
              <a:avLst/>
            </a:prstGeom>
          </p:spPr>
        </p:pic>
      </p:grpSp>
      <p:sp>
        <p:nvSpPr>
          <p:cNvPr id="36" name="Rechteck 27">
            <a:extLst>
              <a:ext uri="{FF2B5EF4-FFF2-40B4-BE49-F238E27FC236}">
                <a16:creationId xmlns:a16="http://schemas.microsoft.com/office/drawing/2014/main" id="{659018C8-2A51-4D78-8D24-C3E12DB72B79}"/>
              </a:ext>
            </a:extLst>
          </p:cNvPr>
          <p:cNvSpPr/>
          <p:nvPr/>
        </p:nvSpPr>
        <p:spPr>
          <a:xfrm>
            <a:off x="4211960" y="2430009"/>
            <a:ext cx="4954527" cy="2217851"/>
          </a:xfrm>
          <a:prstGeom prst="rect">
            <a:avLst/>
          </a:prstGeom>
        </p:spPr>
        <p:txBody>
          <a:bodyPr wrap="square">
            <a:spAutoFit/>
          </a:bodyPr>
          <a:lstStyle/>
          <a:p>
            <a:pPr marL="0" lvl="2" algn="l" rtl="0">
              <a:lnSpc>
                <a:spcPct val="130000"/>
              </a:lnSpc>
            </a:pPr>
            <a:r>
              <a:rPr lang="zh-CN" b="1" i="0" u="none" baseline="0" dirty="0">
                <a:solidFill>
                  <a:schemeClr val="tx1">
                    <a:lumMod val="85000"/>
                    <a:lumOff val="15000"/>
                  </a:schemeClr>
                </a:solidFill>
                <a:latin typeface="微软雅黑" panose="020B0503020204020204" pitchFamily="34" charset="-122"/>
                <a:ea typeface="微软雅黑" panose="020B0503020204020204" pitchFamily="34" charset="-122"/>
              </a:rPr>
              <a:t>职业培训人员</a:t>
            </a:r>
          </a:p>
          <a:p>
            <a:pPr marL="144000" lvl="2" indent="-144000" algn="l" rtl="0">
              <a:lnSpc>
                <a:spcPct val="130000"/>
              </a:lnSpc>
              <a:buFont typeface="Arial" panose="020B0604020202020204" pitchFamily="34" charset="0"/>
              <a:buChar char="•"/>
            </a:pPr>
            <a:r>
              <a:rPr lang="zh-CN" b="0" i="0" u="none" baseline="0" dirty="0">
                <a:solidFill>
                  <a:schemeClr val="tx1">
                    <a:lumMod val="85000"/>
                    <a:lumOff val="15000"/>
                  </a:schemeClr>
                </a:solidFill>
                <a:latin typeface="微软雅黑" panose="020B0503020204020204" pitchFamily="34" charset="-122"/>
                <a:ea typeface="微软雅黑" panose="020B0503020204020204" pitchFamily="34" charset="-122"/>
              </a:rPr>
              <a:t>教授职业理论、职业实践、一般教育以及</a:t>
            </a:r>
            <a:endParaRPr lang="en-US" altLang="zh-CN" b="0" i="0" u="none" baseline="0"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lvl="2" indent="-144000" algn="l" rtl="0">
              <a:lnSpc>
                <a:spcPct val="130000"/>
              </a:lnSpc>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b="0" i="0" u="none" baseline="0" dirty="0">
                <a:solidFill>
                  <a:schemeClr val="tx1">
                    <a:lumMod val="85000"/>
                    <a:lumOff val="15000"/>
                  </a:schemeClr>
                </a:solidFill>
                <a:latin typeface="微软雅黑" panose="020B0503020204020204" pitchFamily="34" charset="-122"/>
                <a:ea typeface="微软雅黑" panose="020B0503020204020204" pitchFamily="34" charset="-122"/>
              </a:rPr>
              <a:t>价值和行为方式</a:t>
            </a:r>
            <a:endParaRPr lang="zh-CN"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lvl="2" indent="-144000" algn="l" rtl="0">
              <a:lnSpc>
                <a:spcPct val="130000"/>
              </a:lnSpc>
              <a:buFont typeface="Arial" panose="020B0604020202020204" pitchFamily="34" charset="0"/>
              <a:buChar char="•"/>
            </a:pPr>
            <a:r>
              <a:rPr lang="zh-CN" b="0" i="0" u="none" baseline="0" dirty="0">
                <a:solidFill>
                  <a:schemeClr val="tx1">
                    <a:lumMod val="85000"/>
                    <a:lumOff val="15000"/>
                  </a:schemeClr>
                </a:solidFill>
                <a:latin typeface="微软雅黑" panose="020B0503020204020204" pitchFamily="34" charset="-122"/>
                <a:ea typeface="微软雅黑" panose="020B0503020204020204" pitchFamily="34" charset="-122"/>
              </a:rPr>
              <a:t>负责教育内外的多种任务（社会化、监护</a:t>
            </a:r>
            <a:endParaRPr lang="en-US" altLang="zh-CN" dirty="0">
              <a:solidFill>
                <a:schemeClr val="tx1">
                  <a:lumMod val="85000"/>
                  <a:lumOff val="15000"/>
                </a:schemeClr>
              </a:solidFill>
              <a:latin typeface="微软雅黑" panose="020B0503020204020204" pitchFamily="34" charset="-122"/>
              <a:ea typeface="微软雅黑" panose="020B0503020204020204" pitchFamily="34" charset="-122"/>
            </a:endParaRPr>
          </a:p>
          <a:p>
            <a:pPr marL="0" lvl="2" algn="l" rtl="0">
              <a:lnSpc>
                <a:spcPct val="130000"/>
              </a:lnSpc>
            </a:pPr>
            <a:r>
              <a:rPr lang="en-US" altLang="zh-CN" b="0" i="0" u="none" baseline="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协调、督促、管理、激励） </a:t>
            </a:r>
            <a:endParaRPr lang="zh-CN"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lvl="2" indent="-144000" algn="l" rtl="0">
              <a:lnSpc>
                <a:spcPct val="130000"/>
              </a:lnSpc>
              <a:buFont typeface="Arial" panose="020B0604020202020204" pitchFamily="34" charset="0"/>
              <a:buChar char="•"/>
            </a:pPr>
            <a:r>
              <a:rPr lang="zh-CN"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培训师和教师在职业培训领域互相补充 </a:t>
            </a:r>
            <a:endParaRPr lang="zh-CN"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97421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7">
            <a:extLst>
              <a:ext uri="{FF2B5EF4-FFF2-40B4-BE49-F238E27FC236}">
                <a16:creationId xmlns:a16="http://schemas.microsoft.com/office/drawing/2014/main" id="{69294986-CDA5-4910-A29F-378793528442}"/>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5.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总结</a:t>
            </a:r>
          </a:p>
        </p:txBody>
      </p:sp>
      <p:sp>
        <p:nvSpPr>
          <p:cNvPr id="10" name="Rechteck 32">
            <a:extLst>
              <a:ext uri="{FF2B5EF4-FFF2-40B4-BE49-F238E27FC236}">
                <a16:creationId xmlns:a16="http://schemas.microsoft.com/office/drawing/2014/main" id="{0E070387-1021-44CD-B4F3-FB1C5C8E6ED9}"/>
              </a:ext>
            </a:extLst>
          </p:cNvPr>
          <p:cNvSpPr/>
          <p:nvPr/>
        </p:nvSpPr>
        <p:spPr>
          <a:xfrm>
            <a:off x="449259" y="1074337"/>
            <a:ext cx="7920765" cy="400110"/>
          </a:xfrm>
          <a:prstGeom prst="rect">
            <a:avLst/>
          </a:prstGeom>
        </p:spPr>
        <p:txBody>
          <a:bodyPr wrap="square">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专业化 </a:t>
            </a:r>
            <a:r>
              <a:rPr lang="en-US" altLang="zh-CN" sz="2000" b="1" dirty="0">
                <a:solidFill>
                  <a:schemeClr val="accent6">
                    <a:lumMod val="75000"/>
                  </a:schemeClr>
                </a:solidFill>
                <a:latin typeface="微软雅黑" panose="020B0503020204020204" pitchFamily="34" charset="-122"/>
                <a:ea typeface="微软雅黑" panose="020B0503020204020204" pitchFamily="34" charset="-122"/>
              </a:rPr>
              <a:t>- </a:t>
            </a:r>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双元资格 </a:t>
            </a:r>
          </a:p>
        </p:txBody>
      </p:sp>
      <p:sp>
        <p:nvSpPr>
          <p:cNvPr id="19" name="Rechteck 48">
            <a:extLst>
              <a:ext uri="{FF2B5EF4-FFF2-40B4-BE49-F238E27FC236}">
                <a16:creationId xmlns:a16="http://schemas.microsoft.com/office/drawing/2014/main" id="{CBCEF8F7-F35D-4964-A3EB-9E13C2D62E84}"/>
              </a:ext>
            </a:extLst>
          </p:cNvPr>
          <p:cNvSpPr/>
          <p:nvPr/>
        </p:nvSpPr>
        <p:spPr>
          <a:xfrm>
            <a:off x="991430" y="5709319"/>
            <a:ext cx="7253016" cy="549766"/>
          </a:xfrm>
          <a:prstGeom prst="rect">
            <a:avLst/>
          </a:prstGeom>
        </p:spPr>
        <p:txBody>
          <a:bodyPr wrap="square">
            <a:spAutoFit/>
          </a:bodyPr>
          <a:lstStyle/>
          <a:p>
            <a:pPr marL="180975" indent="-180975">
              <a:lnSpc>
                <a:spcPct val="110000"/>
              </a:lnSpc>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资格针对两个学习地点的要求</a:t>
            </a:r>
          </a:p>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资格证明：在双元制职业教育体系中</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职业培训人员的专业化已得到制度化 </a:t>
            </a:r>
          </a:p>
        </p:txBody>
      </p:sp>
      <p:sp>
        <p:nvSpPr>
          <p:cNvPr id="24" name="Right Arrow 84">
            <a:extLst>
              <a:ext uri="{FF2B5EF4-FFF2-40B4-BE49-F238E27FC236}">
                <a16:creationId xmlns:a16="http://schemas.microsoft.com/office/drawing/2014/main" id="{781A4B31-5960-408C-ADAB-160B0283B5C5}"/>
              </a:ext>
            </a:extLst>
          </p:cNvPr>
          <p:cNvSpPr/>
          <p:nvPr/>
        </p:nvSpPr>
        <p:spPr>
          <a:xfrm>
            <a:off x="539750" y="5673195"/>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sp>
        <p:nvSpPr>
          <p:cNvPr id="16" name="Rechteck 2">
            <a:extLst>
              <a:ext uri="{FF2B5EF4-FFF2-40B4-BE49-F238E27FC236}">
                <a16:creationId xmlns:a16="http://schemas.microsoft.com/office/drawing/2014/main" id="{903DA8AC-F6EB-42AE-8093-03DD2C56B1EC}"/>
              </a:ext>
            </a:extLst>
          </p:cNvPr>
          <p:cNvSpPr/>
          <p:nvPr/>
        </p:nvSpPr>
        <p:spPr>
          <a:xfrm>
            <a:off x="848695" y="1737767"/>
            <a:ext cx="7109781" cy="3582134"/>
          </a:xfrm>
          <a:prstGeom prst="rect">
            <a:avLst/>
          </a:prstGeom>
        </p:spPr>
        <p:txBody>
          <a:bodyPr wrap="square">
            <a:spAutoFit/>
          </a:bodyPr>
          <a:lstStyle/>
          <a:p>
            <a:pPr algn="l" rtl="0">
              <a:lnSpc>
                <a:spcPct val="130000"/>
              </a:lnSpc>
            </a:pP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职业培训人员的“双元”资格 </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加强满足职业培训任务的人员</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帮助确保企业和职业学校的教学质量</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加强社会对职业培训人员的认可</a:t>
            </a:r>
          </a:p>
          <a:p>
            <a:pPr marL="0" lvl="1" algn="l" rtl="0">
              <a:lnSpc>
                <a:spcPct val="130000"/>
              </a:lnSpc>
            </a:pPr>
            <a:endParaRPr lang="en-US" alt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lvl="1" algn="l" rtl="0">
              <a:lnSpc>
                <a:spcPct val="130000"/>
              </a:lnSpc>
            </a:pP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资格</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理论与实践相结合</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通过法律确定 </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得到国家和经济界的支持</a:t>
            </a:r>
          </a:p>
          <a:p>
            <a:pPr marL="144000" lvl="1" indent="-144000">
              <a:lnSpc>
                <a:spcPct val="130000"/>
              </a:lnSpc>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以职业培训工作为目标</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lvl="1">
              <a:lnSpc>
                <a:spcPct val="13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（“培训师”、“职业学校教师”） </a:t>
            </a:r>
          </a:p>
        </p:txBody>
      </p:sp>
      <p:grpSp>
        <p:nvGrpSpPr>
          <p:cNvPr id="3" name="组合 2">
            <a:extLst>
              <a:ext uri="{FF2B5EF4-FFF2-40B4-BE49-F238E27FC236}">
                <a16:creationId xmlns:a16="http://schemas.microsoft.com/office/drawing/2014/main" id="{8A8B647E-2ECC-43EC-8D74-B8E9295A243C}"/>
              </a:ext>
            </a:extLst>
          </p:cNvPr>
          <p:cNvGrpSpPr/>
          <p:nvPr/>
        </p:nvGrpSpPr>
        <p:grpSpPr>
          <a:xfrm>
            <a:off x="539749" y="1829975"/>
            <a:ext cx="325535" cy="232030"/>
            <a:chOff x="275099" y="1940391"/>
            <a:chExt cx="929380" cy="662429"/>
          </a:xfrm>
        </p:grpSpPr>
        <p:pic>
          <p:nvPicPr>
            <p:cNvPr id="17" name="Picture 10">
              <a:extLst>
                <a:ext uri="{FF2B5EF4-FFF2-40B4-BE49-F238E27FC236}">
                  <a16:creationId xmlns:a16="http://schemas.microsoft.com/office/drawing/2014/main" id="{EF29F334-E262-4B96-9FA7-2E68155CBC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831" y="1944902"/>
              <a:ext cx="461648" cy="657918"/>
            </a:xfrm>
            <a:prstGeom prst="rect">
              <a:avLst/>
            </a:prstGeom>
          </p:spPr>
        </p:pic>
        <p:pic>
          <p:nvPicPr>
            <p:cNvPr id="18" name="Picture 10">
              <a:extLst>
                <a:ext uri="{FF2B5EF4-FFF2-40B4-BE49-F238E27FC236}">
                  <a16:creationId xmlns:a16="http://schemas.microsoft.com/office/drawing/2014/main" id="{50A322A8-8533-427F-BC1E-ED17619EF2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5099" y="1940391"/>
              <a:ext cx="464814" cy="662429"/>
            </a:xfrm>
            <a:prstGeom prst="rect">
              <a:avLst/>
            </a:prstGeom>
          </p:spPr>
        </p:pic>
      </p:grpSp>
    </p:spTree>
    <p:extLst>
      <p:ext uri="{BB962C8B-B14F-4D97-AF65-F5344CB8AC3E}">
        <p14:creationId xmlns:p14="http://schemas.microsoft.com/office/powerpoint/2010/main" val="586696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7">
            <a:extLst>
              <a:ext uri="{FF2B5EF4-FFF2-40B4-BE49-F238E27FC236}">
                <a16:creationId xmlns:a16="http://schemas.microsoft.com/office/drawing/2014/main" id="{69294986-CDA5-4910-A29F-378793528442}"/>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5.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总结</a:t>
            </a:r>
          </a:p>
        </p:txBody>
      </p:sp>
      <p:sp>
        <p:nvSpPr>
          <p:cNvPr id="10" name="Rechteck 32">
            <a:extLst>
              <a:ext uri="{FF2B5EF4-FFF2-40B4-BE49-F238E27FC236}">
                <a16:creationId xmlns:a16="http://schemas.microsoft.com/office/drawing/2014/main" id="{0E070387-1021-44CD-B4F3-FB1C5C8E6ED9}"/>
              </a:ext>
            </a:extLst>
          </p:cNvPr>
          <p:cNvSpPr/>
          <p:nvPr/>
        </p:nvSpPr>
        <p:spPr>
          <a:xfrm>
            <a:off x="449259" y="1074337"/>
            <a:ext cx="7920765" cy="400110"/>
          </a:xfrm>
          <a:prstGeom prst="rect">
            <a:avLst/>
          </a:prstGeom>
        </p:spPr>
        <p:txBody>
          <a:bodyPr wrap="square">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国家和经济界的支持 </a:t>
            </a:r>
          </a:p>
        </p:txBody>
      </p:sp>
      <p:sp>
        <p:nvSpPr>
          <p:cNvPr id="19" name="Rechteck 48">
            <a:extLst>
              <a:ext uri="{FF2B5EF4-FFF2-40B4-BE49-F238E27FC236}">
                <a16:creationId xmlns:a16="http://schemas.microsoft.com/office/drawing/2014/main" id="{CBCEF8F7-F35D-4964-A3EB-9E13C2D62E84}"/>
              </a:ext>
            </a:extLst>
          </p:cNvPr>
          <p:cNvSpPr/>
          <p:nvPr/>
        </p:nvSpPr>
        <p:spPr>
          <a:xfrm>
            <a:off x="991430" y="6045640"/>
            <a:ext cx="7253016" cy="307777"/>
          </a:xfrm>
          <a:prstGeom prst="rect">
            <a:avLst/>
          </a:prstGeom>
        </p:spPr>
        <p:txBody>
          <a:bodyPr wrap="square">
            <a:spAutoFit/>
          </a:bodyPr>
          <a:lstStyle/>
          <a:p>
            <a:r>
              <a:rPr lang="zh-CN" altLang="zh-CN" sz="1400" b="1" dirty="0">
                <a:solidFill>
                  <a:schemeClr val="tx1">
                    <a:lumMod val="75000"/>
                    <a:lumOff val="25000"/>
                  </a:schemeClr>
                </a:solidFill>
                <a:latin typeface="微软雅黑" panose="020B0503020204020204" pitchFamily="34" charset="-122"/>
                <a:ea typeface="微软雅黑" panose="020B0503020204020204" pitchFamily="34" charset="-122"/>
              </a:rPr>
              <a:t>经济界和国家为双元制职业培训人员提供资格、框架和资源</a:t>
            </a:r>
          </a:p>
        </p:txBody>
      </p:sp>
      <p:sp>
        <p:nvSpPr>
          <p:cNvPr id="24" name="Right Arrow 84">
            <a:extLst>
              <a:ext uri="{FF2B5EF4-FFF2-40B4-BE49-F238E27FC236}">
                <a16:creationId xmlns:a16="http://schemas.microsoft.com/office/drawing/2014/main" id="{781A4B31-5960-408C-ADAB-160B0283B5C5}"/>
              </a:ext>
            </a:extLst>
          </p:cNvPr>
          <p:cNvSpPr/>
          <p:nvPr/>
        </p:nvSpPr>
        <p:spPr>
          <a:xfrm>
            <a:off x="539750" y="5901795"/>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sp>
        <p:nvSpPr>
          <p:cNvPr id="11" name="Rectangle 9">
            <a:extLst>
              <a:ext uri="{FF2B5EF4-FFF2-40B4-BE49-F238E27FC236}">
                <a16:creationId xmlns:a16="http://schemas.microsoft.com/office/drawing/2014/main" id="{9415B515-9AF0-481B-BF31-DBA440F99422}"/>
              </a:ext>
            </a:extLst>
          </p:cNvPr>
          <p:cNvSpPr/>
          <p:nvPr/>
        </p:nvSpPr>
        <p:spPr>
          <a:xfrm>
            <a:off x="449259" y="2111169"/>
            <a:ext cx="2951872" cy="2941959"/>
          </a:xfrm>
          <a:prstGeom prst="rect">
            <a:avLst/>
          </a:prstGeom>
        </p:spPr>
        <p:txBody>
          <a:bodyPr wrap="square">
            <a:spAutoFit/>
          </a:bodyPr>
          <a:lstStyle/>
          <a:p>
            <a:pPr algn="l" rtl="0">
              <a:lnSpc>
                <a:spcPct val="130000"/>
              </a:lnSpc>
            </a:pP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经济界 </a:t>
            </a:r>
            <a:endParaRPr lang="zh-CN" sz="1600" b="1" dirty="0">
              <a:solidFill>
                <a:schemeClr val="tx1">
                  <a:lumMod val="85000"/>
                  <a:lumOff val="15000"/>
                </a:schemeClr>
              </a:solidFill>
              <a:latin typeface="微软雅黑" panose="020B0503020204020204" pitchFamily="34" charset="-122"/>
              <a:ea typeface="微软雅黑" panose="020B0503020204020204" pitchFamily="34" charset="-122"/>
            </a:endParaRPr>
          </a:p>
          <a:p>
            <a:pPr marL="171450" indent="-17145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投入专业人员作为培训人员</a:t>
            </a:r>
            <a:endParaRPr 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marL="171450" indent="-17145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支持专业人员取得培训人员的资格</a:t>
            </a:r>
            <a:endParaRPr 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marL="171450" indent="-17145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实现培训人员在企业内的职业晋升</a:t>
            </a:r>
            <a:endParaRPr 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marL="171450" indent="-17145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承认培训工作的意义</a:t>
            </a:r>
          </a:p>
          <a:p>
            <a:pPr marL="171450" indent="-17145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确保培训人员（商会）的质量</a:t>
            </a:r>
          </a:p>
        </p:txBody>
      </p:sp>
      <p:sp>
        <p:nvSpPr>
          <p:cNvPr id="12" name="Rechteck 2">
            <a:extLst>
              <a:ext uri="{FF2B5EF4-FFF2-40B4-BE49-F238E27FC236}">
                <a16:creationId xmlns:a16="http://schemas.microsoft.com/office/drawing/2014/main" id="{3AE7AEB0-C638-4339-AAAC-10342143B7DD}"/>
              </a:ext>
            </a:extLst>
          </p:cNvPr>
          <p:cNvSpPr/>
          <p:nvPr/>
        </p:nvSpPr>
        <p:spPr>
          <a:xfrm>
            <a:off x="5580112" y="2111169"/>
            <a:ext cx="3177942" cy="3262047"/>
          </a:xfrm>
          <a:prstGeom prst="rect">
            <a:avLst/>
          </a:prstGeom>
        </p:spPr>
        <p:txBody>
          <a:bodyPr wrap="square">
            <a:spAutoFit/>
          </a:bodyPr>
          <a:lstStyle/>
          <a:p>
            <a:pPr algn="l" rtl="0">
              <a:lnSpc>
                <a:spcPct val="130000"/>
              </a:lnSpc>
            </a:pP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国家</a:t>
            </a:r>
            <a:endParaRPr 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marL="171450" indent="-17145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向职业学校的教师提供资金</a:t>
            </a:r>
            <a:endParaRPr lang="en-US" alt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endParaRPr>
          </a:p>
          <a:p>
            <a:pPr algn="l" rtl="0">
              <a:lnSpc>
                <a:spcPct val="130000"/>
              </a:lnSpc>
            </a:pP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支持 </a:t>
            </a:r>
          </a:p>
          <a:p>
            <a:pPr marL="171450" indent="-17145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为职业培训教师提供有吸引力</a:t>
            </a:r>
            <a:endParaRPr lang="en-US" alt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endParaRPr>
          </a:p>
          <a:p>
            <a:pPr algn="l" rtl="0">
              <a:lnSpc>
                <a:spcPct val="130000"/>
              </a:lnSpc>
            </a:pP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的框架条件</a:t>
            </a:r>
            <a:endParaRPr 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marL="171450" indent="-17145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在大学培养教师 </a:t>
            </a:r>
          </a:p>
          <a:p>
            <a:pPr marL="171450" indent="-17145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法律确定培训人员的资格</a:t>
            </a:r>
            <a:endParaRPr 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marL="171450" indent="-17145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确保教师的质量（学校监督等）</a:t>
            </a:r>
          </a:p>
          <a:p>
            <a:pPr marL="171450" indent="-171450" algn="l" rtl="0">
              <a:lnSpc>
                <a:spcPct val="130000"/>
              </a:lnSpc>
              <a:buFont typeface="Arial" panose="020B0604020202020204" pitchFamily="34" charset="0"/>
              <a:buChar char="•"/>
            </a:pP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通过职业义务教育确保职业学校在社会中的地位</a:t>
            </a:r>
            <a:endParaRPr 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13" name="Picture 111">
            <a:extLst>
              <a:ext uri="{FF2B5EF4-FFF2-40B4-BE49-F238E27FC236}">
                <a16:creationId xmlns:a16="http://schemas.microsoft.com/office/drawing/2014/main" id="{DAD7A386-2044-426E-9379-BF4A5B63F8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1727707"/>
            <a:ext cx="547170" cy="333141"/>
          </a:xfrm>
          <a:prstGeom prst="rect">
            <a:avLst/>
          </a:prstGeom>
        </p:spPr>
      </p:pic>
      <p:pic>
        <p:nvPicPr>
          <p:cNvPr id="14" name="Picture 11">
            <a:extLst>
              <a:ext uri="{FF2B5EF4-FFF2-40B4-BE49-F238E27FC236}">
                <a16:creationId xmlns:a16="http://schemas.microsoft.com/office/drawing/2014/main" id="{FAEB5763-FE6C-4AE0-8226-0E80E6CFBB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1630731"/>
            <a:ext cx="432048" cy="478983"/>
          </a:xfrm>
          <a:prstGeom prst="rect">
            <a:avLst/>
          </a:prstGeom>
        </p:spPr>
      </p:pic>
      <p:pic>
        <p:nvPicPr>
          <p:cNvPr id="21" name="Picture 3">
            <a:extLst>
              <a:ext uri="{FF2B5EF4-FFF2-40B4-BE49-F238E27FC236}">
                <a16:creationId xmlns:a16="http://schemas.microsoft.com/office/drawing/2014/main" id="{8CE8EDCC-5380-4C60-BB46-02CF88F8A9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0041" y="3860790"/>
            <a:ext cx="549871" cy="720338"/>
          </a:xfrm>
          <a:prstGeom prst="rect">
            <a:avLst/>
          </a:prstGeom>
        </p:spPr>
      </p:pic>
      <p:pic>
        <p:nvPicPr>
          <p:cNvPr id="29" name="Picture 4">
            <a:extLst>
              <a:ext uri="{FF2B5EF4-FFF2-40B4-BE49-F238E27FC236}">
                <a16:creationId xmlns:a16="http://schemas.microsoft.com/office/drawing/2014/main" id="{F19FE235-41BF-488D-A2A5-478B9EC4244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1466" y="4573106"/>
            <a:ext cx="754396" cy="631171"/>
          </a:xfrm>
          <a:prstGeom prst="rect">
            <a:avLst/>
          </a:prstGeom>
        </p:spPr>
      </p:pic>
      <p:grpSp>
        <p:nvGrpSpPr>
          <p:cNvPr id="30" name="Gruppieren 9">
            <a:extLst>
              <a:ext uri="{FF2B5EF4-FFF2-40B4-BE49-F238E27FC236}">
                <a16:creationId xmlns:a16="http://schemas.microsoft.com/office/drawing/2014/main" id="{4CFA62D8-BAAC-4A18-A91A-69FE739F0448}"/>
              </a:ext>
            </a:extLst>
          </p:cNvPr>
          <p:cNvGrpSpPr/>
          <p:nvPr/>
        </p:nvGrpSpPr>
        <p:grpSpPr>
          <a:xfrm>
            <a:off x="3719816" y="2819528"/>
            <a:ext cx="1369049" cy="1313992"/>
            <a:chOff x="3623636" y="3271465"/>
            <a:chExt cx="1369049" cy="1313992"/>
          </a:xfrm>
        </p:grpSpPr>
        <p:sp>
          <p:nvSpPr>
            <p:cNvPr id="31" name="Oval 7">
              <a:extLst>
                <a:ext uri="{FF2B5EF4-FFF2-40B4-BE49-F238E27FC236}">
                  <a16:creationId xmlns:a16="http://schemas.microsoft.com/office/drawing/2014/main" id="{784829E5-2B56-42D2-9378-34E7CB8E7D09}"/>
                </a:ext>
              </a:extLst>
            </p:cNvPr>
            <p:cNvSpPr/>
            <p:nvPr/>
          </p:nvSpPr>
          <p:spPr>
            <a:xfrm>
              <a:off x="3623636" y="3271465"/>
              <a:ext cx="1313992" cy="1313992"/>
            </a:xfrm>
            <a:prstGeom prst="ellipse">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pic>
          <p:nvPicPr>
            <p:cNvPr id="32" name="Picture 2">
              <a:extLst>
                <a:ext uri="{FF2B5EF4-FFF2-40B4-BE49-F238E27FC236}">
                  <a16:creationId xmlns:a16="http://schemas.microsoft.com/office/drawing/2014/main" id="{1721076C-7DF8-4202-A5DA-A7ABB22CE0B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3849497" y="3485298"/>
              <a:ext cx="356278" cy="864097"/>
            </a:xfrm>
            <a:prstGeom prst="rect">
              <a:avLst/>
            </a:prstGeom>
          </p:spPr>
        </p:pic>
        <p:pic>
          <p:nvPicPr>
            <p:cNvPr id="33" name="Picture 8">
              <a:extLst>
                <a:ext uri="{FF2B5EF4-FFF2-40B4-BE49-F238E27FC236}">
                  <a16:creationId xmlns:a16="http://schemas.microsoft.com/office/drawing/2014/main" id="{374E24AA-1951-45AB-B53C-8E55BA89B92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06680" y="3338539"/>
              <a:ext cx="686005" cy="1024380"/>
            </a:xfrm>
            <a:prstGeom prst="rect">
              <a:avLst/>
            </a:prstGeom>
          </p:spPr>
        </p:pic>
      </p:grpSp>
      <p:pic>
        <p:nvPicPr>
          <p:cNvPr id="34" name="Picture 10">
            <a:extLst>
              <a:ext uri="{FF2B5EF4-FFF2-40B4-BE49-F238E27FC236}">
                <a16:creationId xmlns:a16="http://schemas.microsoft.com/office/drawing/2014/main" id="{FF1E85C7-BB34-4172-8BDC-7F26DD9BCD8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79928" y="2471787"/>
            <a:ext cx="427976" cy="609930"/>
          </a:xfrm>
          <a:prstGeom prst="rect">
            <a:avLst/>
          </a:prstGeom>
        </p:spPr>
      </p:pic>
      <p:pic>
        <p:nvPicPr>
          <p:cNvPr id="35" name="Picture 10">
            <a:extLst>
              <a:ext uri="{FF2B5EF4-FFF2-40B4-BE49-F238E27FC236}">
                <a16:creationId xmlns:a16="http://schemas.microsoft.com/office/drawing/2014/main" id="{BACE1ADC-8C8D-4AA6-8476-96D3BC1EF94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96820" y="2430697"/>
            <a:ext cx="427976" cy="609930"/>
          </a:xfrm>
          <a:prstGeom prst="rect">
            <a:avLst/>
          </a:prstGeom>
        </p:spPr>
      </p:pic>
      <p:pic>
        <p:nvPicPr>
          <p:cNvPr id="36" name="Picture 21">
            <a:extLst>
              <a:ext uri="{FF2B5EF4-FFF2-40B4-BE49-F238E27FC236}">
                <a16:creationId xmlns:a16="http://schemas.microsoft.com/office/drawing/2014/main" id="{B65C2E01-5581-45E6-86B9-98393AD9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4048" y="3860790"/>
            <a:ext cx="549871" cy="720338"/>
          </a:xfrm>
          <a:prstGeom prst="rect">
            <a:avLst/>
          </a:prstGeom>
        </p:spPr>
      </p:pic>
    </p:spTree>
    <p:extLst>
      <p:ext uri="{BB962C8B-B14F-4D97-AF65-F5344CB8AC3E}">
        <p14:creationId xmlns:p14="http://schemas.microsoft.com/office/powerpoint/2010/main" val="3009337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7">
            <a:extLst>
              <a:ext uri="{FF2B5EF4-FFF2-40B4-BE49-F238E27FC236}">
                <a16:creationId xmlns:a16="http://schemas.microsoft.com/office/drawing/2014/main" id="{69294986-CDA5-4910-A29F-378793528442}"/>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6.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结论</a:t>
            </a: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职业培训人员的成功因素</a:t>
            </a:r>
          </a:p>
        </p:txBody>
      </p:sp>
      <p:sp>
        <p:nvSpPr>
          <p:cNvPr id="21" name="Rechteck 48">
            <a:extLst>
              <a:ext uri="{FF2B5EF4-FFF2-40B4-BE49-F238E27FC236}">
                <a16:creationId xmlns:a16="http://schemas.microsoft.com/office/drawing/2014/main" id="{811D6930-B4D2-4A3D-B889-66A6726D0A08}"/>
              </a:ext>
            </a:extLst>
          </p:cNvPr>
          <p:cNvSpPr/>
          <p:nvPr/>
        </p:nvSpPr>
        <p:spPr>
          <a:xfrm>
            <a:off x="991430" y="5709319"/>
            <a:ext cx="7253016" cy="549766"/>
          </a:xfrm>
          <a:prstGeom prst="rect">
            <a:avLst/>
          </a:prstGeom>
        </p:spPr>
        <p:txBody>
          <a:bodyPr wrap="square">
            <a:spAutoFit/>
          </a:bodyPr>
          <a:lstStyle/>
          <a:p>
            <a:pPr marL="180975" indent="-180975">
              <a:lnSpc>
                <a:spcPct val="110000"/>
              </a:lnSpc>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好的职业教育需要有能力和敬业的人员</a:t>
            </a:r>
          </a:p>
          <a:p>
            <a:pPr marL="180975" indent="-180975">
              <a:lnSpc>
                <a:spcPct val="110000"/>
              </a:lnSpc>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职业培训人员德国职业教育的一个成功因素</a:t>
            </a:r>
          </a:p>
        </p:txBody>
      </p:sp>
      <p:sp>
        <p:nvSpPr>
          <p:cNvPr id="29" name="Right Arrow 84">
            <a:extLst>
              <a:ext uri="{FF2B5EF4-FFF2-40B4-BE49-F238E27FC236}">
                <a16:creationId xmlns:a16="http://schemas.microsoft.com/office/drawing/2014/main" id="{F3A8B77E-208C-474B-BF6B-75F6FB79C261}"/>
              </a:ext>
            </a:extLst>
          </p:cNvPr>
          <p:cNvSpPr/>
          <p:nvPr/>
        </p:nvSpPr>
        <p:spPr>
          <a:xfrm>
            <a:off x="539750" y="5673195"/>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grpSp>
        <p:nvGrpSpPr>
          <p:cNvPr id="2" name="组合 1">
            <a:extLst>
              <a:ext uri="{FF2B5EF4-FFF2-40B4-BE49-F238E27FC236}">
                <a16:creationId xmlns:a16="http://schemas.microsoft.com/office/drawing/2014/main" id="{613E994F-4CC0-4D18-9282-5E8E92086493}"/>
              </a:ext>
            </a:extLst>
          </p:cNvPr>
          <p:cNvGrpSpPr/>
          <p:nvPr/>
        </p:nvGrpSpPr>
        <p:grpSpPr>
          <a:xfrm>
            <a:off x="2483768" y="1196752"/>
            <a:ext cx="3960440" cy="3449792"/>
            <a:chOff x="2483768" y="1451830"/>
            <a:chExt cx="3960440" cy="3449792"/>
          </a:xfrm>
        </p:grpSpPr>
        <p:sp>
          <p:nvSpPr>
            <p:cNvPr id="34" name="TextBox 24">
              <a:extLst>
                <a:ext uri="{FF2B5EF4-FFF2-40B4-BE49-F238E27FC236}">
                  <a16:creationId xmlns:a16="http://schemas.microsoft.com/office/drawing/2014/main" id="{A0C173AF-08A3-4F1C-A3D6-3B843D9EFD21}"/>
                </a:ext>
              </a:extLst>
            </p:cNvPr>
            <p:cNvSpPr txBox="1"/>
            <p:nvPr/>
          </p:nvSpPr>
          <p:spPr>
            <a:xfrm>
              <a:off x="2483768" y="1451830"/>
              <a:ext cx="3960440" cy="646331"/>
            </a:xfrm>
            <a:prstGeom prst="rect">
              <a:avLst/>
            </a:prstGeom>
            <a:noFill/>
          </p:spPr>
          <p:txBody>
            <a:bodyPr wrap="square" rtlCol="0">
              <a:spAutoFit/>
            </a:bodyPr>
            <a:lstStyle/>
            <a:p>
              <a:pPr algn="ctr" rtl="0"/>
              <a:r>
                <a:rPr lang="zh-CN" b="1" u="none" baseline="0" dirty="0">
                  <a:solidFill>
                    <a:srgbClr val="E46C0A"/>
                  </a:solidFill>
                  <a:latin typeface="微软雅黑" panose="020B0503020204020204" pitchFamily="34" charset="-122"/>
                  <a:ea typeface="微软雅黑" panose="020B0503020204020204" pitchFamily="34" charset="-122"/>
                </a:rPr>
                <a:t>职业培训人员</a:t>
              </a:r>
            </a:p>
            <a:p>
              <a:pPr algn="ctr" rtl="0"/>
              <a:r>
                <a:rPr lang="zh-CN" b="1" u="none" baseline="0" dirty="0">
                  <a:solidFill>
                    <a:srgbClr val="E46C0A"/>
                  </a:solidFill>
                  <a:latin typeface="微软雅黑" panose="020B0503020204020204" pitchFamily="34" charset="-122"/>
                  <a:ea typeface="微软雅黑" panose="020B0503020204020204" pitchFamily="34" charset="-122"/>
                </a:rPr>
                <a:t>拥有高度责任心的专家</a:t>
              </a:r>
              <a:endParaRPr lang="zh-CN" b="1" dirty="0">
                <a:solidFill>
                  <a:srgbClr val="E46C0A"/>
                </a:solidFill>
                <a:latin typeface="微软雅黑" panose="020B0503020204020204" pitchFamily="34" charset="-122"/>
                <a:ea typeface="微软雅黑" panose="020B0503020204020204" pitchFamily="34" charset="-122"/>
              </a:endParaRPr>
            </a:p>
          </p:txBody>
        </p:sp>
        <p:pic>
          <p:nvPicPr>
            <p:cNvPr id="35" name="Picture 2">
              <a:extLst>
                <a:ext uri="{FF2B5EF4-FFF2-40B4-BE49-F238E27FC236}">
                  <a16:creationId xmlns:a16="http://schemas.microsoft.com/office/drawing/2014/main" id="{DDAE94B6-B0C4-463B-B7AC-D63F6BD2CD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0318" y="2565484"/>
              <a:ext cx="2167340" cy="2336138"/>
            </a:xfrm>
            <a:prstGeom prst="rect">
              <a:avLst/>
            </a:prstGeom>
          </p:spPr>
        </p:pic>
      </p:grpSp>
      <p:grpSp>
        <p:nvGrpSpPr>
          <p:cNvPr id="5" name="组合 4">
            <a:extLst>
              <a:ext uri="{FF2B5EF4-FFF2-40B4-BE49-F238E27FC236}">
                <a16:creationId xmlns:a16="http://schemas.microsoft.com/office/drawing/2014/main" id="{E766A2D8-D6EC-4330-8401-538F123B2F7A}"/>
              </a:ext>
            </a:extLst>
          </p:cNvPr>
          <p:cNvGrpSpPr/>
          <p:nvPr/>
        </p:nvGrpSpPr>
        <p:grpSpPr>
          <a:xfrm>
            <a:off x="449259" y="2246895"/>
            <a:ext cx="8474470" cy="2578267"/>
            <a:chOff x="449259" y="2132595"/>
            <a:chExt cx="8474470" cy="2578267"/>
          </a:xfrm>
        </p:grpSpPr>
        <p:grpSp>
          <p:nvGrpSpPr>
            <p:cNvPr id="3" name="组合 2">
              <a:extLst>
                <a:ext uri="{FF2B5EF4-FFF2-40B4-BE49-F238E27FC236}">
                  <a16:creationId xmlns:a16="http://schemas.microsoft.com/office/drawing/2014/main" id="{6AD30A16-5A09-4CC5-B109-4D0768057409}"/>
                </a:ext>
              </a:extLst>
            </p:cNvPr>
            <p:cNvGrpSpPr/>
            <p:nvPr/>
          </p:nvGrpSpPr>
          <p:grpSpPr>
            <a:xfrm>
              <a:off x="449259" y="2132595"/>
              <a:ext cx="8474470" cy="2559067"/>
              <a:chOff x="449259" y="2387673"/>
              <a:chExt cx="8474470" cy="2559067"/>
            </a:xfrm>
          </p:grpSpPr>
          <p:sp>
            <p:nvSpPr>
              <p:cNvPr id="30" name="TextBox 3">
                <a:extLst>
                  <a:ext uri="{FF2B5EF4-FFF2-40B4-BE49-F238E27FC236}">
                    <a16:creationId xmlns:a16="http://schemas.microsoft.com/office/drawing/2014/main" id="{CEA78E03-0D65-4FF1-8450-2C7C9C095353}"/>
                  </a:ext>
                </a:extLst>
              </p:cNvPr>
              <p:cNvSpPr txBox="1"/>
              <p:nvPr/>
            </p:nvSpPr>
            <p:spPr>
              <a:xfrm>
                <a:off x="449259" y="2387673"/>
                <a:ext cx="3094906" cy="1323439"/>
              </a:xfrm>
              <a:prstGeom prst="rect">
                <a:avLst/>
              </a:prstGeom>
              <a:noFill/>
            </p:spPr>
            <p:txBody>
              <a:bodyPr wrap="square" rtlCol="0">
                <a:spAutoFit/>
              </a:bodyPr>
              <a:lstStyle/>
              <a:p>
                <a:pPr algn="l" rtl="0"/>
                <a:r>
                  <a:rPr lang="zh-CN" sz="1600" b="1" u="none" baseline="0" dirty="0">
                    <a:solidFill>
                      <a:schemeClr val="tx1">
                        <a:lumMod val="85000"/>
                        <a:lumOff val="15000"/>
                      </a:schemeClr>
                    </a:solidFill>
                    <a:latin typeface="微软雅黑" panose="020B0503020204020204" pitchFamily="34" charset="-122"/>
                    <a:ea typeface="微软雅黑" panose="020B0503020204020204" pitchFamily="34" charset="-122"/>
                  </a:rPr>
                  <a:t>国家、经济界和社会</a:t>
                </a:r>
                <a:r>
                  <a:rPr lang="zh-CN" sz="1600" b="1" u="none" baseline="0">
                    <a:solidFill>
                      <a:schemeClr val="tx1">
                        <a:lumMod val="85000"/>
                        <a:lumOff val="15000"/>
                      </a:schemeClr>
                    </a:solidFill>
                    <a:latin typeface="微软雅黑" panose="020B0503020204020204" pitchFamily="34" charset="-122"/>
                    <a:ea typeface="微软雅黑" panose="020B0503020204020204" pitchFamily="34" charset="-122"/>
                  </a:rPr>
                  <a:t>的共</a:t>
                </a:r>
                <a:endParaRPr lang="en-US" altLang="zh-CN" sz="1600" b="1" u="none" baseline="0">
                  <a:solidFill>
                    <a:schemeClr val="tx1">
                      <a:lumMod val="85000"/>
                      <a:lumOff val="15000"/>
                    </a:schemeClr>
                  </a:solidFill>
                  <a:latin typeface="微软雅黑" panose="020B0503020204020204" pitchFamily="34" charset="-122"/>
                  <a:ea typeface="微软雅黑" panose="020B0503020204020204" pitchFamily="34" charset="-122"/>
                </a:endParaRPr>
              </a:p>
              <a:p>
                <a:pPr algn="l" rtl="0"/>
                <a:r>
                  <a:rPr lang="zh-CN" sz="1600" b="1" u="none" baseline="0">
                    <a:solidFill>
                      <a:schemeClr val="tx1">
                        <a:lumMod val="85000"/>
                        <a:lumOff val="15000"/>
                      </a:schemeClr>
                    </a:solidFill>
                    <a:latin typeface="微软雅黑" panose="020B0503020204020204" pitchFamily="34" charset="-122"/>
                    <a:ea typeface="微软雅黑" panose="020B0503020204020204" pitchFamily="34" charset="-122"/>
                  </a:rPr>
                  <a:t>同合作</a:t>
                </a:r>
                <a:endParaRPr lang="zh-CN" sz="1600" b="1" u="none" baseline="0"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indent="-144000" algn="l" rtl="0">
                  <a:buFont typeface="Arial" panose="020B0604020202020204" pitchFamily="34" charset="0"/>
                  <a:buChar char="•"/>
                </a:pPr>
                <a:r>
                  <a:rPr lang="zh-CN" sz="1600" b="0" u="none" baseline="0" dirty="0">
                    <a:solidFill>
                      <a:schemeClr val="tx1">
                        <a:lumMod val="85000"/>
                        <a:lumOff val="15000"/>
                      </a:schemeClr>
                    </a:solidFill>
                    <a:latin typeface="微软雅黑" panose="020B0503020204020204" pitchFamily="34" charset="-122"/>
                    <a:ea typeface="微软雅黑" panose="020B0503020204020204" pitchFamily="34" charset="-122"/>
                  </a:rPr>
                  <a:t>例如：国家</a:t>
                </a:r>
                <a:r>
                  <a:rPr lang="zh-CN" sz="1600" b="0" u="sng" baseline="0" dirty="0">
                    <a:solidFill>
                      <a:schemeClr val="tx1">
                        <a:lumMod val="85000"/>
                        <a:lumOff val="15000"/>
                      </a:schemeClr>
                    </a:solidFill>
                    <a:latin typeface="微软雅黑" panose="020B0503020204020204" pitchFamily="34" charset="-122"/>
                    <a:ea typeface="微软雅黑" panose="020B0503020204020204" pitchFamily="34" charset="-122"/>
                  </a:rPr>
                  <a:t>和</a:t>
                </a:r>
                <a:r>
                  <a:rPr lang="zh-CN" sz="1600" b="0" u="none" baseline="0" dirty="0">
                    <a:solidFill>
                      <a:schemeClr val="tx1">
                        <a:lumMod val="85000"/>
                        <a:lumOff val="15000"/>
                      </a:schemeClr>
                    </a:solidFill>
                    <a:latin typeface="微软雅黑" panose="020B0503020204020204" pitchFamily="34" charset="-122"/>
                    <a:ea typeface="微软雅黑" panose="020B0503020204020204" pitchFamily="34" charset="-122"/>
                  </a:rPr>
                  <a:t>经济界对</a:t>
                </a:r>
                <a:endParaRPr lang="en-US" altLang="zh-CN" sz="1600" b="0" u="none" baseline="0" dirty="0">
                  <a:solidFill>
                    <a:schemeClr val="tx1">
                      <a:lumMod val="85000"/>
                      <a:lumOff val="15000"/>
                    </a:schemeClr>
                  </a:solidFill>
                  <a:latin typeface="微软雅黑" panose="020B0503020204020204" pitchFamily="34" charset="-122"/>
                  <a:ea typeface="微软雅黑" panose="020B0503020204020204" pitchFamily="34" charset="-122"/>
                </a:endParaRPr>
              </a:p>
              <a:p>
                <a:pPr algn="l" rtl="0"/>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sz="1600" b="0" u="none" baseline="0" dirty="0">
                    <a:solidFill>
                      <a:schemeClr val="tx1">
                        <a:lumMod val="85000"/>
                        <a:lumOff val="15000"/>
                      </a:schemeClr>
                    </a:solidFill>
                    <a:latin typeface="微软雅黑" panose="020B0503020204020204" pitchFamily="34" charset="-122"/>
                    <a:ea typeface="微软雅黑" panose="020B0503020204020204" pitchFamily="34" charset="-122"/>
                  </a:rPr>
                  <a:t>人员的支持</a:t>
                </a:r>
              </a:p>
              <a:p>
                <a:pPr marL="742950" lvl="1" indent="-285750" algn="l" rtl="0">
                  <a:buFont typeface="Arial" panose="020B0604020202020204" pitchFamily="34" charset="0"/>
                  <a:buChar char="•"/>
                </a:pPr>
                <a:endParaRPr lang="zh-CN" sz="16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1" name="TextBox 21">
                <a:extLst>
                  <a:ext uri="{FF2B5EF4-FFF2-40B4-BE49-F238E27FC236}">
                    <a16:creationId xmlns:a16="http://schemas.microsoft.com/office/drawing/2014/main" id="{A36F1AD1-43C6-460B-9331-272436A407B1}"/>
                  </a:ext>
                </a:extLst>
              </p:cNvPr>
              <p:cNvSpPr txBox="1"/>
              <p:nvPr/>
            </p:nvSpPr>
            <p:spPr>
              <a:xfrm>
                <a:off x="5940152" y="2387673"/>
                <a:ext cx="2983577" cy="830997"/>
              </a:xfrm>
              <a:prstGeom prst="rect">
                <a:avLst/>
              </a:prstGeom>
              <a:noFill/>
            </p:spPr>
            <p:txBody>
              <a:bodyPr wrap="square" rtlCol="0">
                <a:spAutoFit/>
              </a:bodyPr>
              <a:lstStyle/>
              <a:p>
                <a:pPr algn="l" rtl="0"/>
                <a:r>
                  <a:rPr lang="zh-CN" sz="1600" b="1" u="none" baseline="0" dirty="0">
                    <a:solidFill>
                      <a:schemeClr val="tx1">
                        <a:lumMod val="85000"/>
                        <a:lumOff val="15000"/>
                      </a:schemeClr>
                    </a:solidFill>
                    <a:latin typeface="微软雅黑" panose="020B0503020204020204" pitchFamily="34" charset="-122"/>
                    <a:ea typeface="微软雅黑" panose="020B0503020204020204" pitchFamily="34" charset="-122"/>
                  </a:rPr>
                  <a:t>制度化的研究和咨询</a:t>
                </a:r>
              </a:p>
              <a:p>
                <a:pPr marL="144000" indent="-144000">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例如：关于培训人员的研究</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和数据（商会和</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BIBB</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p:txBody>
          </p:sp>
          <p:sp>
            <p:nvSpPr>
              <p:cNvPr id="32" name="TextBox 22">
                <a:extLst>
                  <a:ext uri="{FF2B5EF4-FFF2-40B4-BE49-F238E27FC236}">
                    <a16:creationId xmlns:a16="http://schemas.microsoft.com/office/drawing/2014/main" id="{A7A8C49D-17F9-4446-AE00-572EC90E23B5}"/>
                  </a:ext>
                </a:extLst>
              </p:cNvPr>
              <p:cNvSpPr txBox="1"/>
              <p:nvPr/>
            </p:nvSpPr>
            <p:spPr>
              <a:xfrm>
                <a:off x="5940152" y="4115743"/>
                <a:ext cx="2983577" cy="584775"/>
              </a:xfrm>
              <a:prstGeom prst="rect">
                <a:avLst/>
              </a:prstGeom>
              <a:noFill/>
            </p:spPr>
            <p:txBody>
              <a:bodyPr wrap="square" rtlCol="0">
                <a:spAutoFit/>
              </a:bodyPr>
              <a:lstStyle/>
              <a:p>
                <a:pPr algn="l" rtl="0"/>
                <a:r>
                  <a:rPr lang="zh-CN" sz="1600" b="1" u="none" baseline="0" dirty="0">
                    <a:solidFill>
                      <a:schemeClr val="tx1">
                        <a:lumMod val="85000"/>
                        <a:lumOff val="15000"/>
                      </a:schemeClr>
                    </a:solidFill>
                    <a:latin typeface="微软雅黑" panose="020B0503020204020204" pitchFamily="34" charset="-122"/>
                    <a:ea typeface="微软雅黑" panose="020B0503020204020204" pitchFamily="34" charset="-122"/>
                  </a:rPr>
                  <a:t>认证标准</a:t>
                </a:r>
              </a:p>
              <a:p>
                <a:pPr marL="144000" indent="-144000">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例如：培训师认证考试标准</a:t>
                </a:r>
              </a:p>
            </p:txBody>
          </p:sp>
          <p:sp>
            <p:nvSpPr>
              <p:cNvPr id="33" name="TextBox 23">
                <a:extLst>
                  <a:ext uri="{FF2B5EF4-FFF2-40B4-BE49-F238E27FC236}">
                    <a16:creationId xmlns:a16="http://schemas.microsoft.com/office/drawing/2014/main" id="{15877D41-E1E5-45BB-862E-6C3AEB30BA36}"/>
                  </a:ext>
                </a:extLst>
              </p:cNvPr>
              <p:cNvSpPr txBox="1"/>
              <p:nvPr/>
            </p:nvSpPr>
            <p:spPr>
              <a:xfrm>
                <a:off x="449259" y="4115743"/>
                <a:ext cx="2672210" cy="830997"/>
              </a:xfrm>
              <a:prstGeom prst="rect">
                <a:avLst/>
              </a:prstGeom>
              <a:noFill/>
            </p:spPr>
            <p:txBody>
              <a:bodyPr wrap="square" rtlCol="0">
                <a:spAutoFit/>
              </a:bodyPr>
              <a:lstStyle/>
              <a:p>
                <a:pPr algn="l" rtl="0"/>
                <a:r>
                  <a:rPr lang="zh-CN" sz="1600" b="1" u="none" baseline="0" dirty="0">
                    <a:solidFill>
                      <a:schemeClr val="tx1">
                        <a:lumMod val="85000"/>
                        <a:lumOff val="15000"/>
                      </a:schemeClr>
                    </a:solidFill>
                    <a:latin typeface="微软雅黑" panose="020B0503020204020204" pitchFamily="34" charset="-122"/>
                    <a:ea typeface="微软雅黑" panose="020B0503020204020204" pitchFamily="34" charset="-122"/>
                  </a:rPr>
                  <a:t>学习以工作为基础</a:t>
                </a:r>
              </a:p>
              <a:p>
                <a:pPr marL="144000" indent="-144000">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例如：以实践为导向</a:t>
                </a:r>
                <a:b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b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的人员培训</a:t>
                </a:r>
              </a:p>
            </p:txBody>
          </p:sp>
        </p:grpSp>
        <p:sp>
          <p:nvSpPr>
            <p:cNvPr id="9" name="矩形 8">
              <a:extLst>
                <a:ext uri="{FF2B5EF4-FFF2-40B4-BE49-F238E27FC236}">
                  <a16:creationId xmlns:a16="http://schemas.microsoft.com/office/drawing/2014/main" id="{5DE3C8E9-8E45-4E34-9BB6-31AC64FF60BA}"/>
                </a:ext>
              </a:extLst>
            </p:cNvPr>
            <p:cNvSpPr/>
            <p:nvPr/>
          </p:nvSpPr>
          <p:spPr>
            <a:xfrm>
              <a:off x="5943687" y="4372308"/>
              <a:ext cx="1145057" cy="338554"/>
            </a:xfrm>
            <a:prstGeom prst="rect">
              <a:avLst/>
            </a:prstGeom>
          </p:spPr>
          <p:txBody>
            <a:bodyPr wrap="none">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AVEO</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endParaRPr lang="zh-CN" altLang="en-US" sz="1600" dirty="0">
                <a:solidFill>
                  <a:schemeClr val="tx1">
                    <a:lumMod val="85000"/>
                    <a:lumOff val="15000"/>
                  </a:schemeClr>
                </a:solidFill>
              </a:endParaRPr>
            </a:p>
          </p:txBody>
        </p:sp>
      </p:grpSp>
    </p:spTree>
    <p:extLst>
      <p:ext uri="{BB962C8B-B14F-4D97-AF65-F5344CB8AC3E}">
        <p14:creationId xmlns:p14="http://schemas.microsoft.com/office/powerpoint/2010/main" val="3536370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7">
            <a:extLst>
              <a:ext uri="{FF2B5EF4-FFF2-40B4-BE49-F238E27FC236}">
                <a16:creationId xmlns:a16="http://schemas.microsoft.com/office/drawing/2014/main" id="{69294986-CDA5-4910-A29F-378793528442}"/>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6.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更多信息</a:t>
            </a:r>
          </a:p>
        </p:txBody>
      </p:sp>
      <p:sp>
        <p:nvSpPr>
          <p:cNvPr id="17" name="Inhaltsplatzhalter 4">
            <a:extLst>
              <a:ext uri="{FF2B5EF4-FFF2-40B4-BE49-F238E27FC236}">
                <a16:creationId xmlns:a16="http://schemas.microsoft.com/office/drawing/2014/main" id="{FE4CC88A-6087-45D4-A754-E8E073D6A8E8}"/>
              </a:ext>
            </a:extLst>
          </p:cNvPr>
          <p:cNvSpPr txBox="1">
            <a:spLocks/>
          </p:cNvSpPr>
          <p:nvPr/>
        </p:nvSpPr>
        <p:spPr>
          <a:xfrm>
            <a:off x="457200" y="1268760"/>
            <a:ext cx="8229600" cy="1104461"/>
          </a:xfrm>
        </p:spPr>
        <p:txBody>
          <a:bodyPr numCol="1">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spcBef>
                <a:spcPts val="0"/>
              </a:spcBef>
              <a:buFont typeface="Arial" panose="020B0604020202020204" pitchFamily="34" charset="0"/>
              <a:buNone/>
            </a:pPr>
            <a:r>
              <a:rPr lang="zh-CN" sz="1600" dirty="0">
                <a:latin typeface="微软雅黑" panose="020B0503020204020204" pitchFamily="34" charset="-122"/>
                <a:ea typeface="微软雅黑" panose="020B0503020204020204" pitchFamily="34" charset="-122"/>
              </a:rPr>
              <a:t>有关德国职业教育和国际职业教育合作的演示、其他介绍及信息，请访问我们的网站</a:t>
            </a:r>
          </a:p>
          <a:p>
            <a:pPr marL="0" indent="0">
              <a:lnSpc>
                <a:spcPct val="130000"/>
              </a:lnSpc>
              <a:spcBef>
                <a:spcPts val="0"/>
              </a:spcBef>
              <a:buFont typeface="Arial" panose="020B0604020202020204" pitchFamily="34" charset="0"/>
              <a:buNone/>
            </a:pPr>
            <a:r>
              <a:rPr lang="zh-CN" sz="1800" b="1" dirty="0">
                <a:solidFill>
                  <a:srgbClr val="E46C0A"/>
                </a:solidFill>
                <a:latin typeface="微软雅黑" panose="020B0503020204020204" pitchFamily="34" charset="-122"/>
                <a:ea typeface="微软雅黑" panose="020B0503020204020204" pitchFamily="34" charset="-122"/>
                <a:hlinkClick r:id="rId2">
                  <a:extLst>
                    <a:ext uri="{A12FA001-AC4F-418D-AE19-62706E023703}">
                      <ahyp:hlinkClr xmlns:ahyp="http://schemas.microsoft.com/office/drawing/2018/hyperlinkcolor" xmlns="" val="tx"/>
                    </a:ext>
                  </a:extLst>
                </a:hlinkClick>
              </a:rPr>
              <a:t>www.govet.international</a:t>
            </a:r>
            <a:endParaRPr lang="zh-CN" sz="1800" b="1" dirty="0">
              <a:solidFill>
                <a:srgbClr val="E46C0A"/>
              </a:solidFill>
              <a:latin typeface="微软雅黑" panose="020B0503020204020204" pitchFamily="34" charset="-122"/>
              <a:ea typeface="微软雅黑" panose="020B0503020204020204" pitchFamily="34" charset="-122"/>
            </a:endParaRPr>
          </a:p>
          <a:p>
            <a:pPr marL="0" indent="0">
              <a:buFont typeface="Arial" panose="020B0604020202020204" pitchFamily="34" charset="0"/>
              <a:buNone/>
            </a:pPr>
            <a:endParaRPr lang="zh-CN" sz="1400" b="1" dirty="0">
              <a:latin typeface="微软雅黑" panose="020B0503020204020204" pitchFamily="34" charset="-122"/>
              <a:ea typeface="微软雅黑" panose="020B0503020204020204" pitchFamily="34" charset="-122"/>
            </a:endParaRPr>
          </a:p>
        </p:txBody>
      </p:sp>
      <p:sp>
        <p:nvSpPr>
          <p:cNvPr id="18" name="Inhaltsplatzhalter 4">
            <a:extLst>
              <a:ext uri="{FF2B5EF4-FFF2-40B4-BE49-F238E27FC236}">
                <a16:creationId xmlns:a16="http://schemas.microsoft.com/office/drawing/2014/main" id="{95B11463-7F79-471B-AA19-EB3EC8BF7330}"/>
              </a:ext>
            </a:extLst>
          </p:cNvPr>
          <p:cNvSpPr txBox="1">
            <a:spLocks/>
          </p:cNvSpPr>
          <p:nvPr/>
        </p:nvSpPr>
        <p:spPr>
          <a:xfrm>
            <a:off x="462210" y="2605541"/>
            <a:ext cx="8574285" cy="1368152"/>
          </a:xfrm>
          <a:prstGeom prst="rect">
            <a:avLst/>
          </a:prstGeom>
        </p:spPr>
        <p:txBody>
          <a:bodyPr vert="horz" lIns="91440" tIns="45720" rIns="91440" bIns="45720" numCol="2"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rtl="0">
              <a:buFont typeface="Arial" panose="020B0604020202020204" pitchFamily="34" charset="0"/>
              <a:buNone/>
            </a:pPr>
            <a:r>
              <a:rPr lang="zh-CN" sz="1400" b="1" i="0" u="none" baseline="0" dirty="0">
                <a:latin typeface="微软雅黑" panose="020B0503020204020204" pitchFamily="34" charset="-122"/>
                <a:ea typeface="微软雅黑" panose="020B0503020204020204" pitchFamily="34" charset="-122"/>
              </a:rPr>
              <a:t>出处</a:t>
            </a:r>
            <a:endParaRPr lang="zh-CN" sz="1400" b="1" dirty="0">
              <a:latin typeface="微软雅黑" panose="020B0503020204020204" pitchFamily="34" charset="-122"/>
              <a:ea typeface="微软雅黑" panose="020B0503020204020204" pitchFamily="34" charset="-122"/>
            </a:endParaRPr>
          </a:p>
          <a:p>
            <a:pPr marL="266700" indent="-266700" algn="l" rtl="0"/>
            <a:r>
              <a:rPr lang="zh-CN" sz="1400" b="0" i="0" u="none" baseline="0" dirty="0">
                <a:latin typeface="微软雅黑" panose="020B0503020204020204" pitchFamily="34" charset="-122"/>
                <a:ea typeface="微软雅黑" panose="020B0503020204020204" pitchFamily="34" charset="-122"/>
              </a:rPr>
              <a:t>BIBB数据报告（</a:t>
            </a:r>
            <a:r>
              <a:rPr lang="zh-CN" sz="1400" b="0" i="0" u="none" baseline="0" dirty="0">
                <a:solidFill>
                  <a:srgbClr val="E46C0A"/>
                </a:solidFill>
                <a:latin typeface="微软雅黑" panose="020B0503020204020204" pitchFamily="34" charset="-122"/>
                <a:ea typeface="微软雅黑" panose="020B0503020204020204" pitchFamily="34" charset="-122"/>
                <a:hlinkClick r:id="rId3">
                  <a:extLst>
                    <a:ext uri="{A12FA001-AC4F-418D-AE19-62706E023703}">
                      <ahyp:hlinkClr xmlns:ahyp="http://schemas.microsoft.com/office/drawing/2018/hyperlinkcolor" xmlns="" val="tx"/>
                    </a:ext>
                  </a:extLst>
                </a:hlinkClick>
              </a:rPr>
              <a:t>链接</a:t>
            </a:r>
            <a:r>
              <a:rPr lang="zh-CN" sz="1400" b="0" i="0" u="none" baseline="0" dirty="0">
                <a:latin typeface="微软雅黑" panose="020B0503020204020204" pitchFamily="34" charset="-122"/>
                <a:ea typeface="微软雅黑" panose="020B0503020204020204" pitchFamily="34" charset="-122"/>
              </a:rPr>
              <a:t>）</a:t>
            </a:r>
            <a:r>
              <a:rPr lang="en-US" altLang="zh-CN" sz="1400" b="0" i="0" u="none" baseline="0" dirty="0">
                <a:latin typeface="微软雅黑" panose="020B0503020204020204" pitchFamily="34" charset="-122"/>
                <a:ea typeface="微软雅黑" panose="020B0503020204020204" pitchFamily="34" charset="-122"/>
              </a:rPr>
              <a:t>              </a:t>
            </a:r>
            <a:endParaRPr lang="zh-CN" sz="1400" b="0" i="0" u="none" baseline="0" dirty="0">
              <a:latin typeface="微软雅黑" panose="020B0503020204020204" pitchFamily="34" charset="-122"/>
              <a:ea typeface="微软雅黑" panose="020B0503020204020204" pitchFamily="34" charset="-122"/>
            </a:endParaRPr>
          </a:p>
          <a:p>
            <a:pPr marL="266700" indent="-266700" algn="l" rtl="0"/>
            <a:r>
              <a:rPr lang="zh-CN" sz="1400" b="0" i="0" u="none" baseline="0" dirty="0">
                <a:latin typeface="微软雅黑" panose="020B0503020204020204" pitchFamily="34" charset="-122"/>
                <a:ea typeface="微软雅黑" panose="020B0503020204020204" pitchFamily="34" charset="-122"/>
              </a:rPr>
              <a:t>KMK（</a:t>
            </a:r>
            <a:r>
              <a:rPr lang="zh-CN" sz="1400" b="0" i="0" u="none" baseline="0" dirty="0">
                <a:solidFill>
                  <a:srgbClr val="E46C0A"/>
                </a:solidFill>
                <a:latin typeface="微软雅黑" panose="020B0503020204020204" pitchFamily="34" charset="-122"/>
                <a:ea typeface="微软雅黑" panose="020B0503020204020204" pitchFamily="34" charset="-122"/>
                <a:hlinkClick r:id="rId4">
                  <a:extLst>
                    <a:ext uri="{A12FA001-AC4F-418D-AE19-62706E023703}">
                      <ahyp:hlinkClr xmlns:ahyp="http://schemas.microsoft.com/office/drawing/2018/hyperlinkcolor" xmlns="" val="tx"/>
                    </a:ext>
                  </a:extLst>
                </a:hlinkClick>
              </a:rPr>
              <a:t>链接</a:t>
            </a:r>
            <a:r>
              <a:rPr lang="zh-CN" sz="1400" b="0" i="0" u="none" baseline="0" dirty="0">
                <a:latin typeface="微软雅黑" panose="020B0503020204020204" pitchFamily="34" charset="-122"/>
                <a:ea typeface="微软雅黑" panose="020B0503020204020204" pitchFamily="34" charset="-122"/>
              </a:rPr>
              <a:t>）</a:t>
            </a:r>
          </a:p>
          <a:p>
            <a:pPr marL="266700" indent="-266700" algn="l" rtl="0"/>
            <a:r>
              <a:rPr lang="zh-CN" sz="1400" b="0" i="0" u="none" baseline="0" dirty="0">
                <a:latin typeface="微软雅黑" panose="020B0503020204020204" pitchFamily="34" charset="-122"/>
                <a:ea typeface="微软雅黑" panose="020B0503020204020204" pitchFamily="34" charset="-122"/>
              </a:rPr>
              <a:t>BMBF数据平台（</a:t>
            </a:r>
            <a:r>
              <a:rPr lang="zh-CN" sz="1400" b="0" i="0" u="none" baseline="0" dirty="0">
                <a:solidFill>
                  <a:srgbClr val="E46C0A"/>
                </a:solidFill>
                <a:latin typeface="微软雅黑" panose="020B0503020204020204" pitchFamily="34" charset="-122"/>
                <a:ea typeface="微软雅黑" panose="020B0503020204020204" pitchFamily="34" charset="-122"/>
                <a:hlinkClick r:id="rId5">
                  <a:extLst>
                    <a:ext uri="{A12FA001-AC4F-418D-AE19-62706E023703}">
                      <ahyp:hlinkClr xmlns:ahyp="http://schemas.microsoft.com/office/drawing/2018/hyperlinkcolor" xmlns="" val="tx"/>
                    </a:ext>
                  </a:extLst>
                </a:hlinkClick>
              </a:rPr>
              <a:t>链接</a:t>
            </a:r>
            <a:r>
              <a:rPr lang="zh-CN" sz="1400" b="0" i="0" u="none" baseline="0" dirty="0">
                <a:latin typeface="微软雅黑" panose="020B0503020204020204" pitchFamily="34" charset="-122"/>
                <a:ea typeface="微软雅黑" panose="020B0503020204020204" pitchFamily="34" charset="-122"/>
              </a:rPr>
              <a:t>）</a:t>
            </a:r>
          </a:p>
          <a:p>
            <a:pPr marL="266700" indent="-266700" algn="l" rtl="0"/>
            <a:r>
              <a:rPr lang="zh-CN" sz="1400" b="0" i="0" u="none" baseline="0" dirty="0">
                <a:latin typeface="微软雅黑" panose="020B0503020204020204" pitchFamily="34" charset="-122"/>
                <a:ea typeface="微软雅黑" panose="020B0503020204020204" pitchFamily="34" charset="-122"/>
              </a:rPr>
              <a:t>德国联邦统计局有关职业培训人员的统计（</a:t>
            </a:r>
            <a:r>
              <a:rPr lang="zh-CN" sz="1400" b="0" i="0" u="none" baseline="0" dirty="0">
                <a:solidFill>
                  <a:srgbClr val="E46C0A"/>
                </a:solidFill>
                <a:latin typeface="微软雅黑" panose="020B0503020204020204" pitchFamily="34" charset="-122"/>
                <a:ea typeface="微软雅黑" panose="020B0503020204020204" pitchFamily="34" charset="-122"/>
                <a:hlinkClick r:id="rId6">
                  <a:extLst>
                    <a:ext uri="{A12FA001-AC4F-418D-AE19-62706E023703}">
                      <ahyp:hlinkClr xmlns:ahyp="http://schemas.microsoft.com/office/drawing/2018/hyperlinkcolor" xmlns="" val="tx"/>
                    </a:ext>
                  </a:extLst>
                </a:hlinkClick>
              </a:rPr>
              <a:t>链接</a:t>
            </a:r>
            <a:r>
              <a:rPr lang="zh-CN" sz="1400" b="0" i="0" u="none" baseline="0" dirty="0">
                <a:latin typeface="微软雅黑" panose="020B0503020204020204" pitchFamily="34" charset="-122"/>
                <a:ea typeface="微软雅黑" panose="020B0503020204020204" pitchFamily="34" charset="-122"/>
              </a:rPr>
              <a:t>）</a:t>
            </a:r>
          </a:p>
        </p:txBody>
      </p:sp>
      <p:sp>
        <p:nvSpPr>
          <p:cNvPr id="19" name="Textfeld 2">
            <a:extLst>
              <a:ext uri="{FF2B5EF4-FFF2-40B4-BE49-F238E27FC236}">
                <a16:creationId xmlns:a16="http://schemas.microsoft.com/office/drawing/2014/main" id="{C97B9441-6188-4352-B442-CC23DFE15133}"/>
              </a:ext>
            </a:extLst>
          </p:cNvPr>
          <p:cNvSpPr txBox="1"/>
          <p:nvPr/>
        </p:nvSpPr>
        <p:spPr>
          <a:xfrm>
            <a:off x="462211" y="4663518"/>
            <a:ext cx="7638181" cy="584775"/>
          </a:xfrm>
          <a:prstGeom prst="rect">
            <a:avLst/>
          </a:prstGeom>
          <a:noFill/>
        </p:spPr>
        <p:txBody>
          <a:bodyPr wrap="square" rtlCol="0">
            <a:spAutoFit/>
          </a:bodyPr>
          <a:lstStyle/>
          <a:p>
            <a:pPr algn="l" rtl="0"/>
            <a:r>
              <a:rPr lang="zh-CN" sz="1400" b="1" i="0" u="none" baseline="0" dirty="0">
                <a:latin typeface="微软雅黑" panose="020B0503020204020204" pitchFamily="34" charset="-122"/>
                <a:ea typeface="微软雅黑" panose="020B0503020204020204" pitchFamily="34" charset="-122"/>
              </a:rPr>
              <a:t>其它问题，请联系: </a:t>
            </a:r>
            <a:r>
              <a:rPr lang="zh-CN" sz="1400" b="1" i="0" u="none" baseline="0" dirty="0">
                <a:solidFill>
                  <a:srgbClr val="E46C0A"/>
                </a:solidFill>
                <a:latin typeface="微软雅黑" panose="020B0503020204020204" pitchFamily="34" charset="-122"/>
                <a:ea typeface="微软雅黑" panose="020B0503020204020204" pitchFamily="34" charset="-122"/>
                <a:hlinkClick r:id="rId7">
                  <a:extLst>
                    <a:ext uri="{A12FA001-AC4F-418D-AE19-62706E023703}">
                      <ahyp:hlinkClr xmlns:ahyp="http://schemas.microsoft.com/office/drawing/2018/hyperlinkcolor" xmlns="" val="tx"/>
                    </a:ext>
                  </a:extLst>
                </a:hlinkClick>
              </a:rPr>
              <a:t>govet@govet.international</a:t>
            </a:r>
            <a:endParaRPr lang="zh-CN" sz="1400" b="1" dirty="0">
              <a:solidFill>
                <a:srgbClr val="E46C0A"/>
              </a:solidFill>
              <a:latin typeface="微软雅黑" panose="020B0503020204020204" pitchFamily="34" charset="-122"/>
              <a:ea typeface="微软雅黑" panose="020B0503020204020204" pitchFamily="34" charset="-122"/>
            </a:endParaRPr>
          </a:p>
          <a:p>
            <a:endParaRPr lang="zh-CN" dirty="0">
              <a:latin typeface="微软雅黑" panose="020B0503020204020204" pitchFamily="34" charset="-122"/>
              <a:ea typeface="微软雅黑" panose="020B0503020204020204" pitchFamily="34" charset="-122"/>
            </a:endParaRPr>
          </a:p>
        </p:txBody>
      </p:sp>
      <p:sp>
        <p:nvSpPr>
          <p:cNvPr id="22" name="Inhaltsplatzhalter 4">
            <a:extLst>
              <a:ext uri="{FF2B5EF4-FFF2-40B4-BE49-F238E27FC236}">
                <a16:creationId xmlns:a16="http://schemas.microsoft.com/office/drawing/2014/main" id="{BF929748-B2EF-4F68-860A-6CDD5845C706}"/>
              </a:ext>
            </a:extLst>
          </p:cNvPr>
          <p:cNvSpPr txBox="1">
            <a:spLocks/>
          </p:cNvSpPr>
          <p:nvPr/>
        </p:nvSpPr>
        <p:spPr>
          <a:xfrm>
            <a:off x="6228184" y="2605541"/>
            <a:ext cx="4808116" cy="967475"/>
          </a:xfrm>
          <a:prstGeom prst="rect">
            <a:avLst/>
          </a:prstGeom>
        </p:spPr>
        <p:txBody>
          <a:bodyPr vert="horz" lIns="91440" tIns="45720" rIns="91440" bIns="45720" numCol="2"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indent="-276225" algn="l" rtl="0">
              <a:buNone/>
            </a:pPr>
            <a:r>
              <a:rPr lang="zh-CN" sz="1400" b="1" i="0" u="none" baseline="0" dirty="0">
                <a:latin typeface="微软雅黑" panose="020B0503020204020204" pitchFamily="34" charset="-122"/>
                <a:ea typeface="微软雅黑" panose="020B0503020204020204" pitchFamily="34" charset="-122"/>
              </a:rPr>
              <a:t>互联网上的</a:t>
            </a:r>
            <a:r>
              <a:rPr lang="zh-CN" sz="1400" b="1" i="0" u="none" baseline="0">
                <a:latin typeface="微软雅黑" panose="020B0503020204020204" pitchFamily="34" charset="-122"/>
                <a:ea typeface="微软雅黑" panose="020B0503020204020204" pitchFamily="34" charset="-122"/>
              </a:rPr>
              <a:t>更多信息</a:t>
            </a:r>
          </a:p>
          <a:p>
            <a:pPr marL="361950" indent="-276225" algn="l" rtl="0"/>
            <a:r>
              <a:rPr lang="zh-CN" sz="1400" b="0" i="0" u="none" baseline="0">
                <a:latin typeface="微软雅黑" panose="020B0503020204020204" pitchFamily="34" charset="-122"/>
                <a:ea typeface="微软雅黑" panose="020B0503020204020204" pitchFamily="34" charset="-122"/>
              </a:rPr>
              <a:t>www.lehrer-werden.de</a:t>
            </a:r>
            <a:endParaRPr lang="zh-CN" sz="1400" b="1">
              <a:latin typeface="微软雅黑" panose="020B0503020204020204" pitchFamily="34" charset="-122"/>
              <a:ea typeface="微软雅黑" panose="020B0503020204020204" pitchFamily="34" charset="-122"/>
            </a:endParaRPr>
          </a:p>
          <a:p>
            <a:pPr marL="361950" indent="-276225" algn="l" rtl="0"/>
            <a:r>
              <a:rPr lang="zh-CN" sz="1400" b="0" i="0" u="none" baseline="0">
                <a:solidFill>
                  <a:srgbClr val="E46C0A"/>
                </a:solidFill>
                <a:latin typeface="微软雅黑" panose="020B0503020204020204" pitchFamily="34" charset="-122"/>
                <a:ea typeface="微软雅黑" panose="020B0503020204020204" pitchFamily="34" charset="-122"/>
                <a:hlinkClick r:id="rId8">
                  <a:extLst>
                    <a:ext uri="{A12FA001-AC4F-418D-AE19-62706E023703}">
                      <ahyp:hlinkClr xmlns:ahyp="http://schemas.microsoft.com/office/drawing/2018/hyperlinkcolor" xmlns="" val="tx"/>
                    </a:ext>
                  </a:extLst>
                </a:hlinkClick>
              </a:rPr>
              <a:t>www</a:t>
            </a:r>
            <a:r>
              <a:rPr lang="zh-CN" sz="1400" b="0" i="0" u="none" baseline="0" dirty="0">
                <a:solidFill>
                  <a:srgbClr val="E46C0A"/>
                </a:solidFill>
                <a:latin typeface="微软雅黑" panose="020B0503020204020204" pitchFamily="34" charset="-122"/>
                <a:ea typeface="微软雅黑" panose="020B0503020204020204" pitchFamily="34" charset="-122"/>
                <a:hlinkClick r:id="rId8">
                  <a:extLst>
                    <a:ext uri="{A12FA001-AC4F-418D-AE19-62706E023703}">
                      <ahyp:hlinkClr xmlns:ahyp="http://schemas.microsoft.com/office/drawing/2018/hyperlinkcolor" xmlns="" val="tx"/>
                    </a:ext>
                  </a:extLst>
                </a:hlinkClick>
              </a:rPr>
              <a:t>.foraus.de</a:t>
            </a:r>
            <a:endParaRPr lang="zh-CN" sz="1400" dirty="0">
              <a:solidFill>
                <a:srgbClr val="E46C0A"/>
              </a:solidFill>
              <a:latin typeface="微软雅黑" panose="020B0503020204020204" pitchFamily="34" charset="-122"/>
              <a:ea typeface="微软雅黑" panose="020B0503020204020204" pitchFamily="34" charset="-122"/>
            </a:endParaRPr>
          </a:p>
          <a:p>
            <a:pPr marL="0" indent="0" algn="l" rtl="0">
              <a:buFont typeface="Arial" panose="020B0604020202020204" pitchFamily="34" charset="0"/>
              <a:buNone/>
            </a:pPr>
            <a:endParaRPr lang="zh-CN" sz="1400" b="1" dirty="0">
              <a:latin typeface="微软雅黑" panose="020B0503020204020204" pitchFamily="34" charset="-122"/>
              <a:ea typeface="微软雅黑" panose="020B0503020204020204" pitchFamily="34" charset="-122"/>
            </a:endParaRPr>
          </a:p>
          <a:p>
            <a:pPr marL="0" indent="0" algn="l" rtl="0">
              <a:buFont typeface="Arial" panose="020B0604020202020204" pitchFamily="34" charset="0"/>
              <a:buNone/>
            </a:pPr>
            <a:endParaRPr lang="zh-CN"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42441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2">
            <a:extLst>
              <a:ext uri="{FF2B5EF4-FFF2-40B4-BE49-F238E27FC236}">
                <a16:creationId xmlns:a16="http://schemas.microsoft.com/office/drawing/2014/main" id="{4FB0B040-BF5D-49AB-AB04-D48CF96C3768}"/>
              </a:ext>
            </a:extLst>
          </p:cNvPr>
          <p:cNvSpPr txBox="1">
            <a:spLocks/>
          </p:cNvSpPr>
          <p:nvPr/>
        </p:nvSpPr>
        <p:spPr>
          <a:xfrm>
            <a:off x="449259" y="1611914"/>
            <a:ext cx="6768752" cy="3193935"/>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14000"/>
              </a:lnSpc>
              <a:spcBef>
                <a:spcPts val="800"/>
              </a:spcBef>
              <a:spcAft>
                <a:spcPts val="400"/>
              </a:spcAft>
              <a:buNone/>
            </a:pPr>
            <a:r>
              <a:rPr lang="en-US" altLang="zh-CN" sz="2200">
                <a:solidFill>
                  <a:schemeClr val="tx1">
                    <a:lumMod val="95000"/>
                    <a:lumOff val="5000"/>
                  </a:schemeClr>
                </a:solidFill>
                <a:latin typeface="微软雅黑" panose="020B0503020204020204" pitchFamily="34" charset="-122"/>
                <a:ea typeface="微软雅黑" panose="020B0503020204020204" pitchFamily="34" charset="-122"/>
              </a:rPr>
              <a:t>1</a:t>
            </a:r>
            <a:r>
              <a:rPr lang="zh-CN" altLang="en-US" sz="2200">
                <a:solidFill>
                  <a:schemeClr val="tx1">
                    <a:lumMod val="95000"/>
                    <a:lumOff val="5000"/>
                  </a:schemeClr>
                </a:solidFill>
                <a:latin typeface="微软雅黑" panose="020B0503020204020204" pitchFamily="34" charset="-122"/>
                <a:ea typeface="微软雅黑" panose="020B0503020204020204" pitchFamily="34" charset="-122"/>
              </a:rPr>
              <a:t>、</a:t>
            </a:r>
            <a:r>
              <a:rPr lang="zh-CN" sz="2200">
                <a:solidFill>
                  <a:schemeClr val="tx1">
                    <a:lumMod val="95000"/>
                    <a:lumOff val="5000"/>
                  </a:schemeClr>
                </a:solidFill>
                <a:latin typeface="微软雅黑" panose="020B0503020204020204" pitchFamily="34" charset="-122"/>
                <a:ea typeface="微软雅黑" panose="020B0503020204020204" pitchFamily="34" charset="-122"/>
              </a:rPr>
              <a:t>哪些</a:t>
            </a:r>
            <a:r>
              <a:rPr lang="zh-CN" sz="2200" dirty="0">
                <a:solidFill>
                  <a:schemeClr val="tx1">
                    <a:lumMod val="95000"/>
                    <a:lumOff val="5000"/>
                  </a:schemeClr>
                </a:solidFill>
                <a:latin typeface="微软雅黑" panose="020B0503020204020204" pitchFamily="34" charset="-122"/>
                <a:ea typeface="微软雅黑" panose="020B0503020204020204" pitchFamily="34" charset="-122"/>
              </a:rPr>
              <a:t>人在从事双元制职业教育</a:t>
            </a:r>
            <a:r>
              <a:rPr lang="zh-CN" sz="2200">
                <a:solidFill>
                  <a:schemeClr val="tx1">
                    <a:lumMod val="95000"/>
                    <a:lumOff val="5000"/>
                  </a:schemeClr>
                </a:solidFill>
                <a:latin typeface="微软雅黑" panose="020B0503020204020204" pitchFamily="34" charset="-122"/>
                <a:ea typeface="微软雅黑" panose="020B0503020204020204" pitchFamily="34" charset="-122"/>
              </a:rPr>
              <a:t>工作？</a:t>
            </a:r>
          </a:p>
          <a:p>
            <a:pPr marL="0" indent="0">
              <a:lnSpc>
                <a:spcPct val="114000"/>
              </a:lnSpc>
              <a:spcBef>
                <a:spcPts val="800"/>
              </a:spcBef>
              <a:spcAft>
                <a:spcPts val="400"/>
              </a:spcAft>
              <a:buNone/>
            </a:pPr>
            <a:r>
              <a:rPr lang="en-US" altLang="zh-CN" sz="2200">
                <a:solidFill>
                  <a:schemeClr val="tx1">
                    <a:lumMod val="95000"/>
                    <a:lumOff val="5000"/>
                  </a:schemeClr>
                </a:solidFill>
                <a:latin typeface="微软雅黑" panose="020B0503020204020204" pitchFamily="34" charset="-122"/>
                <a:ea typeface="微软雅黑" panose="020B0503020204020204" pitchFamily="34" charset="-122"/>
              </a:rPr>
              <a:t>2</a:t>
            </a:r>
            <a:r>
              <a:rPr lang="zh-CN" altLang="en-US" sz="2200">
                <a:solidFill>
                  <a:schemeClr val="tx1">
                    <a:lumMod val="95000"/>
                    <a:lumOff val="5000"/>
                  </a:schemeClr>
                </a:solidFill>
                <a:latin typeface="微软雅黑" panose="020B0503020204020204" pitchFamily="34" charset="-122"/>
                <a:ea typeface="微软雅黑" panose="020B0503020204020204" pitchFamily="34" charset="-122"/>
              </a:rPr>
              <a:t>、</a:t>
            </a:r>
            <a:r>
              <a:rPr lang="zh-CN" sz="2200">
                <a:solidFill>
                  <a:schemeClr val="tx1">
                    <a:lumMod val="95000"/>
                    <a:lumOff val="5000"/>
                  </a:schemeClr>
                </a:solidFill>
                <a:latin typeface="微软雅黑" panose="020B0503020204020204" pitchFamily="34" charset="-122"/>
                <a:ea typeface="微软雅黑" panose="020B0503020204020204" pitchFamily="34" charset="-122"/>
              </a:rPr>
              <a:t>职业教育体系的任务</a:t>
            </a:r>
          </a:p>
          <a:p>
            <a:pPr marL="0" indent="0">
              <a:lnSpc>
                <a:spcPct val="114000"/>
              </a:lnSpc>
              <a:spcBef>
                <a:spcPts val="800"/>
              </a:spcBef>
              <a:spcAft>
                <a:spcPts val="400"/>
              </a:spcAft>
              <a:buNone/>
            </a:pPr>
            <a:r>
              <a:rPr lang="en-US" altLang="zh-CN" sz="2200">
                <a:solidFill>
                  <a:schemeClr val="tx1">
                    <a:lumMod val="95000"/>
                    <a:lumOff val="5000"/>
                  </a:schemeClr>
                </a:solidFill>
                <a:latin typeface="微软雅黑" panose="020B0503020204020204" pitchFamily="34" charset="-122"/>
                <a:ea typeface="微软雅黑" panose="020B0503020204020204" pitchFamily="34" charset="-122"/>
              </a:rPr>
              <a:t>3</a:t>
            </a:r>
            <a:r>
              <a:rPr lang="zh-CN" altLang="en-US" sz="2200">
                <a:solidFill>
                  <a:schemeClr val="tx1">
                    <a:lumMod val="95000"/>
                    <a:lumOff val="5000"/>
                  </a:schemeClr>
                </a:solidFill>
                <a:latin typeface="微软雅黑" panose="020B0503020204020204" pitchFamily="34" charset="-122"/>
                <a:ea typeface="微软雅黑" panose="020B0503020204020204" pitchFamily="34" charset="-122"/>
              </a:rPr>
              <a:t>、</a:t>
            </a:r>
            <a:r>
              <a:rPr lang="zh-CN" sz="2200">
                <a:solidFill>
                  <a:schemeClr val="tx1">
                    <a:lumMod val="95000"/>
                    <a:lumOff val="5000"/>
                  </a:schemeClr>
                </a:solidFill>
                <a:latin typeface="微软雅黑" panose="020B0503020204020204" pitchFamily="34" charset="-122"/>
                <a:ea typeface="微软雅黑" panose="020B0503020204020204" pitchFamily="34" charset="-122"/>
              </a:rPr>
              <a:t>企业作为学习地点 - 焦点：培训人员 </a:t>
            </a:r>
          </a:p>
          <a:p>
            <a:pPr marL="0" indent="0">
              <a:lnSpc>
                <a:spcPct val="114000"/>
              </a:lnSpc>
              <a:spcBef>
                <a:spcPts val="800"/>
              </a:spcBef>
              <a:spcAft>
                <a:spcPts val="400"/>
              </a:spcAft>
              <a:buNone/>
            </a:pPr>
            <a:r>
              <a:rPr lang="en-US" altLang="zh-CN" sz="2200">
                <a:solidFill>
                  <a:schemeClr val="tx1">
                    <a:lumMod val="95000"/>
                    <a:lumOff val="5000"/>
                  </a:schemeClr>
                </a:solidFill>
                <a:latin typeface="微软雅黑" panose="020B0503020204020204" pitchFamily="34" charset="-122"/>
                <a:ea typeface="微软雅黑" panose="020B0503020204020204" pitchFamily="34" charset="-122"/>
              </a:rPr>
              <a:t>4</a:t>
            </a:r>
            <a:r>
              <a:rPr lang="zh-CN" altLang="en-US" sz="2200">
                <a:solidFill>
                  <a:schemeClr val="tx1">
                    <a:lumMod val="95000"/>
                    <a:lumOff val="5000"/>
                  </a:schemeClr>
                </a:solidFill>
                <a:latin typeface="微软雅黑" panose="020B0503020204020204" pitchFamily="34" charset="-122"/>
                <a:ea typeface="微软雅黑" panose="020B0503020204020204" pitchFamily="34" charset="-122"/>
              </a:rPr>
              <a:t>、</a:t>
            </a:r>
            <a:r>
              <a:rPr lang="zh-CN" sz="2200">
                <a:solidFill>
                  <a:schemeClr val="tx1">
                    <a:lumMod val="95000"/>
                    <a:lumOff val="5000"/>
                  </a:schemeClr>
                </a:solidFill>
                <a:latin typeface="微软雅黑" panose="020B0503020204020204" pitchFamily="34" charset="-122"/>
                <a:ea typeface="微软雅黑" panose="020B0503020204020204" pitchFamily="34" charset="-122"/>
              </a:rPr>
              <a:t>职业学校作为学习地点 - 焦点：教学人员</a:t>
            </a:r>
          </a:p>
          <a:p>
            <a:pPr marL="0" indent="0">
              <a:lnSpc>
                <a:spcPct val="114000"/>
              </a:lnSpc>
              <a:spcBef>
                <a:spcPts val="800"/>
              </a:spcBef>
              <a:spcAft>
                <a:spcPts val="400"/>
              </a:spcAft>
              <a:buNone/>
            </a:pPr>
            <a:r>
              <a:rPr lang="en-US" altLang="zh-CN" sz="2200">
                <a:solidFill>
                  <a:schemeClr val="tx1">
                    <a:lumMod val="95000"/>
                    <a:lumOff val="5000"/>
                  </a:schemeClr>
                </a:solidFill>
                <a:latin typeface="微软雅黑" panose="020B0503020204020204" pitchFamily="34" charset="-122"/>
                <a:ea typeface="微软雅黑" panose="020B0503020204020204" pitchFamily="34" charset="-122"/>
              </a:rPr>
              <a:t>5</a:t>
            </a:r>
            <a:r>
              <a:rPr lang="zh-CN" altLang="en-US" sz="2200">
                <a:solidFill>
                  <a:schemeClr val="tx1">
                    <a:lumMod val="95000"/>
                    <a:lumOff val="5000"/>
                  </a:schemeClr>
                </a:solidFill>
                <a:latin typeface="微软雅黑" panose="020B0503020204020204" pitchFamily="34" charset="-122"/>
                <a:ea typeface="微软雅黑" panose="020B0503020204020204" pitchFamily="34" charset="-122"/>
              </a:rPr>
              <a:t>、</a:t>
            </a:r>
            <a:r>
              <a:rPr lang="zh-CN" sz="2200">
                <a:solidFill>
                  <a:schemeClr val="tx1">
                    <a:lumMod val="95000"/>
                    <a:lumOff val="5000"/>
                  </a:schemeClr>
                </a:solidFill>
                <a:latin typeface="微软雅黑" panose="020B0503020204020204" pitchFamily="34" charset="-122"/>
                <a:ea typeface="微软雅黑" panose="020B0503020204020204" pitchFamily="34" charset="-122"/>
              </a:rPr>
              <a:t>总结</a:t>
            </a:r>
          </a:p>
          <a:p>
            <a:pPr marL="0" indent="0">
              <a:lnSpc>
                <a:spcPct val="114000"/>
              </a:lnSpc>
              <a:spcBef>
                <a:spcPts val="800"/>
              </a:spcBef>
              <a:spcAft>
                <a:spcPts val="400"/>
              </a:spcAft>
              <a:buNone/>
            </a:pPr>
            <a:r>
              <a:rPr lang="en-US" altLang="zh-CN" sz="2200">
                <a:solidFill>
                  <a:schemeClr val="tx1">
                    <a:lumMod val="95000"/>
                    <a:lumOff val="5000"/>
                  </a:schemeClr>
                </a:solidFill>
                <a:latin typeface="微软雅黑" panose="020B0503020204020204" pitchFamily="34" charset="-122"/>
                <a:ea typeface="微软雅黑" panose="020B0503020204020204" pitchFamily="34" charset="-122"/>
              </a:rPr>
              <a:t>6</a:t>
            </a:r>
            <a:r>
              <a:rPr lang="zh-CN" altLang="en-US" sz="2200">
                <a:solidFill>
                  <a:schemeClr val="tx1">
                    <a:lumMod val="95000"/>
                    <a:lumOff val="5000"/>
                  </a:schemeClr>
                </a:solidFill>
                <a:latin typeface="微软雅黑" panose="020B0503020204020204" pitchFamily="34" charset="-122"/>
                <a:ea typeface="微软雅黑" panose="020B0503020204020204" pitchFamily="34" charset="-122"/>
              </a:rPr>
              <a:t>、</a:t>
            </a:r>
            <a:r>
              <a:rPr lang="zh-CN" sz="2200">
                <a:solidFill>
                  <a:schemeClr val="tx1">
                    <a:lumMod val="95000"/>
                    <a:lumOff val="5000"/>
                  </a:schemeClr>
                </a:solidFill>
                <a:latin typeface="微软雅黑" panose="020B0503020204020204" pitchFamily="34" charset="-122"/>
                <a:ea typeface="微软雅黑" panose="020B0503020204020204" pitchFamily="34" charset="-122"/>
              </a:rPr>
              <a:t>更多</a:t>
            </a:r>
            <a:r>
              <a:rPr lang="zh-CN" sz="2200" dirty="0">
                <a:solidFill>
                  <a:schemeClr val="tx1">
                    <a:lumMod val="95000"/>
                    <a:lumOff val="5000"/>
                  </a:schemeClr>
                </a:solidFill>
                <a:latin typeface="微软雅黑" panose="020B0503020204020204" pitchFamily="34" charset="-122"/>
                <a:ea typeface="微软雅黑" panose="020B0503020204020204" pitchFamily="34" charset="-122"/>
              </a:rPr>
              <a:t>信息</a:t>
            </a:r>
          </a:p>
        </p:txBody>
      </p:sp>
      <p:sp>
        <p:nvSpPr>
          <p:cNvPr id="9" name="矩形 17">
            <a:extLst>
              <a:ext uri="{FF2B5EF4-FFF2-40B4-BE49-F238E27FC236}">
                <a16:creationId xmlns:a16="http://schemas.microsoft.com/office/drawing/2014/main" id="{CDBF8147-6F54-49F3-AB39-E48C7BD1C747}"/>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目录</a:t>
            </a:r>
          </a:p>
        </p:txBody>
      </p:sp>
    </p:spTree>
    <p:extLst>
      <p:ext uri="{BB962C8B-B14F-4D97-AF65-F5344CB8AC3E}">
        <p14:creationId xmlns:p14="http://schemas.microsoft.com/office/powerpoint/2010/main" val="3968471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7">
            <a:extLst>
              <a:ext uri="{FF2B5EF4-FFF2-40B4-BE49-F238E27FC236}">
                <a16:creationId xmlns:a16="http://schemas.microsoft.com/office/drawing/2014/main" id="{69294986-CDA5-4910-A29F-378793528442}"/>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7.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图例</a:t>
            </a:r>
          </a:p>
        </p:txBody>
      </p:sp>
      <p:grpSp>
        <p:nvGrpSpPr>
          <p:cNvPr id="66" name="组合 65">
            <a:extLst>
              <a:ext uri="{FF2B5EF4-FFF2-40B4-BE49-F238E27FC236}">
                <a16:creationId xmlns:a16="http://schemas.microsoft.com/office/drawing/2014/main" id="{BF18BFC8-065A-493E-946C-CAEA3ECF5D66}"/>
              </a:ext>
            </a:extLst>
          </p:cNvPr>
          <p:cNvGrpSpPr/>
          <p:nvPr/>
        </p:nvGrpSpPr>
        <p:grpSpPr>
          <a:xfrm>
            <a:off x="457577" y="1166452"/>
            <a:ext cx="8252673" cy="5286884"/>
            <a:chOff x="457577" y="1237377"/>
            <a:chExt cx="8252673" cy="5286884"/>
          </a:xfrm>
        </p:grpSpPr>
        <p:grpSp>
          <p:nvGrpSpPr>
            <p:cNvPr id="52" name="组合 51">
              <a:extLst>
                <a:ext uri="{FF2B5EF4-FFF2-40B4-BE49-F238E27FC236}">
                  <a16:creationId xmlns:a16="http://schemas.microsoft.com/office/drawing/2014/main" id="{9940B0A4-5D58-441F-97D3-66BA3FE84C1B}"/>
                </a:ext>
              </a:extLst>
            </p:cNvPr>
            <p:cNvGrpSpPr/>
            <p:nvPr/>
          </p:nvGrpSpPr>
          <p:grpSpPr>
            <a:xfrm>
              <a:off x="457577" y="5750114"/>
              <a:ext cx="1554974" cy="774147"/>
              <a:chOff x="457577" y="5331014"/>
              <a:chExt cx="1554974" cy="774147"/>
            </a:xfrm>
          </p:grpSpPr>
          <p:grpSp>
            <p:nvGrpSpPr>
              <p:cNvPr id="3" name="组合 2">
                <a:extLst>
                  <a:ext uri="{FF2B5EF4-FFF2-40B4-BE49-F238E27FC236}">
                    <a16:creationId xmlns:a16="http://schemas.microsoft.com/office/drawing/2014/main" id="{28A77BE7-4AAE-45B2-A040-770025E72E22}"/>
                  </a:ext>
                </a:extLst>
              </p:cNvPr>
              <p:cNvGrpSpPr/>
              <p:nvPr/>
            </p:nvGrpSpPr>
            <p:grpSpPr>
              <a:xfrm>
                <a:off x="1020909" y="5331014"/>
                <a:ext cx="428311" cy="420519"/>
                <a:chOff x="492034" y="5020499"/>
                <a:chExt cx="652621" cy="640749"/>
              </a:xfrm>
            </p:grpSpPr>
            <p:pic>
              <p:nvPicPr>
                <p:cNvPr id="10" name="Picture 26">
                  <a:extLst>
                    <a:ext uri="{FF2B5EF4-FFF2-40B4-BE49-F238E27FC236}">
                      <a16:creationId xmlns:a16="http://schemas.microsoft.com/office/drawing/2014/main" id="{C6FA1F7F-E769-4944-A6E5-FA0E7241FF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034" y="5020499"/>
                  <a:ext cx="264189" cy="640749"/>
                </a:xfrm>
                <a:prstGeom prst="rect">
                  <a:avLst/>
                </a:prstGeom>
              </p:spPr>
            </p:pic>
            <p:pic>
              <p:nvPicPr>
                <p:cNvPr id="23" name="Picture 20">
                  <a:extLst>
                    <a:ext uri="{FF2B5EF4-FFF2-40B4-BE49-F238E27FC236}">
                      <a16:creationId xmlns:a16="http://schemas.microsoft.com/office/drawing/2014/main" id="{976D8B48-CBEE-42A1-9EC3-2498810947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156" y="5180307"/>
                  <a:ext cx="316499" cy="321133"/>
                </a:xfrm>
                <a:prstGeom prst="rect">
                  <a:avLst/>
                </a:prstGeom>
              </p:spPr>
            </p:pic>
          </p:grpSp>
          <p:sp>
            <p:nvSpPr>
              <p:cNvPr id="34" name="Textfeld 16">
                <a:extLst>
                  <a:ext uri="{FF2B5EF4-FFF2-40B4-BE49-F238E27FC236}">
                    <a16:creationId xmlns:a16="http://schemas.microsoft.com/office/drawing/2014/main" id="{BA033CF7-029D-48CF-B789-5457F96A3100}"/>
                  </a:ext>
                </a:extLst>
              </p:cNvPr>
              <p:cNvSpPr txBox="1"/>
              <p:nvPr/>
            </p:nvSpPr>
            <p:spPr>
              <a:xfrm>
                <a:off x="457577" y="5735829"/>
                <a:ext cx="1554974" cy="369332"/>
              </a:xfrm>
              <a:prstGeom prst="rect">
                <a:avLst/>
              </a:prstGeom>
              <a:noFill/>
            </p:spPr>
            <p:txBody>
              <a:bodyPr wrap="square" rtlCol="0">
                <a:spAutoFit/>
              </a:bodyPr>
              <a:lstStyle>
                <a:defPPr>
                  <a:defRPr lang="de-DE"/>
                </a:defPPr>
                <a:lvl1pPr>
                  <a:spcBef>
                    <a:spcPts val="3000"/>
                  </a:spcBef>
                  <a:spcAft>
                    <a:spcPts val="3000"/>
                  </a:spcAft>
                  <a:defRPr b="1">
                    <a:latin typeface="微软雅黑" panose="020B0503020204020204" pitchFamily="34" charset="-122"/>
                    <a:ea typeface="微软雅黑" panose="020B0503020204020204" pitchFamily="34" charset="-122"/>
                  </a:defRPr>
                </a:lvl1pPr>
              </a:lstStyle>
              <a:p>
                <a:pPr algn="ctr"/>
                <a:r>
                  <a:rPr lang="zh-CN" altLang="en-US" dirty="0"/>
                  <a:t>企业培训人员</a:t>
                </a:r>
              </a:p>
            </p:txBody>
          </p:sp>
        </p:grpSp>
        <p:grpSp>
          <p:nvGrpSpPr>
            <p:cNvPr id="58" name="组合 57">
              <a:extLst>
                <a:ext uri="{FF2B5EF4-FFF2-40B4-BE49-F238E27FC236}">
                  <a16:creationId xmlns:a16="http://schemas.microsoft.com/office/drawing/2014/main" id="{769A9F03-B669-45AE-9B6B-1AFE43164FC0}"/>
                </a:ext>
              </a:extLst>
            </p:cNvPr>
            <p:cNvGrpSpPr/>
            <p:nvPr/>
          </p:nvGrpSpPr>
          <p:grpSpPr>
            <a:xfrm>
              <a:off x="858517" y="2448233"/>
              <a:ext cx="7553491" cy="803362"/>
              <a:chOff x="858517" y="2448233"/>
              <a:chExt cx="7553491" cy="803362"/>
            </a:xfrm>
          </p:grpSpPr>
          <p:grpSp>
            <p:nvGrpSpPr>
              <p:cNvPr id="43" name="组合 42">
                <a:extLst>
                  <a:ext uri="{FF2B5EF4-FFF2-40B4-BE49-F238E27FC236}">
                    <a16:creationId xmlns:a16="http://schemas.microsoft.com/office/drawing/2014/main" id="{B23DDDFF-54C5-4CC9-8B16-6E0D8C62951B}"/>
                  </a:ext>
                </a:extLst>
              </p:cNvPr>
              <p:cNvGrpSpPr/>
              <p:nvPr/>
            </p:nvGrpSpPr>
            <p:grpSpPr>
              <a:xfrm>
                <a:off x="3720693" y="2649768"/>
                <a:ext cx="2005840" cy="601827"/>
                <a:chOff x="3745804" y="3530371"/>
                <a:chExt cx="2005840" cy="601827"/>
              </a:xfrm>
            </p:grpSpPr>
            <p:pic>
              <p:nvPicPr>
                <p:cNvPr id="16" name="Picture 3">
                  <a:extLst>
                    <a:ext uri="{FF2B5EF4-FFF2-40B4-BE49-F238E27FC236}">
                      <a16:creationId xmlns:a16="http://schemas.microsoft.com/office/drawing/2014/main" id="{92D5C032-E80A-43CC-965B-5454D3EE60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62058" y="3530371"/>
                  <a:ext cx="573333" cy="217388"/>
                </a:xfrm>
                <a:prstGeom prst="rect">
                  <a:avLst/>
                </a:prstGeom>
              </p:spPr>
            </p:pic>
            <p:sp>
              <p:nvSpPr>
                <p:cNvPr id="39" name="Textfeld 16">
                  <a:extLst>
                    <a:ext uri="{FF2B5EF4-FFF2-40B4-BE49-F238E27FC236}">
                      <a16:creationId xmlns:a16="http://schemas.microsoft.com/office/drawing/2014/main" id="{628C5F1B-9C7F-4592-ABA9-882C1109E55C}"/>
                    </a:ext>
                  </a:extLst>
                </p:cNvPr>
                <p:cNvSpPr txBox="1"/>
                <p:nvPr/>
              </p:nvSpPr>
              <p:spPr>
                <a:xfrm>
                  <a:off x="3745804" y="3762866"/>
                  <a:ext cx="2005840" cy="369332"/>
                </a:xfrm>
                <a:prstGeom prst="rect">
                  <a:avLst/>
                </a:prstGeom>
                <a:noFill/>
              </p:spPr>
              <p:txBody>
                <a:bodyPr wrap="square" rtlCol="0">
                  <a:spAutoFit/>
                </a:bodyPr>
                <a:lstStyle>
                  <a:defPPr>
                    <a:defRPr lang="de-DE"/>
                  </a:defPPr>
                  <a:lvl1pPr>
                    <a:spcBef>
                      <a:spcPts val="3000"/>
                    </a:spcBef>
                    <a:spcAft>
                      <a:spcPts val="3000"/>
                    </a:spcAft>
                    <a:defRPr b="1">
                      <a:latin typeface="微软雅黑" panose="020B0503020204020204" pitchFamily="34" charset="-122"/>
                      <a:ea typeface="微软雅黑" panose="020B0503020204020204" pitchFamily="34" charset="-122"/>
                    </a:defRPr>
                  </a:lvl1pPr>
                </a:lstStyle>
                <a:p>
                  <a:pPr algn="ctr"/>
                  <a:r>
                    <a:rPr lang="zh-CN" altLang="en-US" dirty="0"/>
                    <a:t>考试委员会</a:t>
                  </a:r>
                </a:p>
              </p:txBody>
            </p:sp>
          </p:grpSp>
          <p:grpSp>
            <p:nvGrpSpPr>
              <p:cNvPr id="22" name="组合 21">
                <a:extLst>
                  <a:ext uri="{FF2B5EF4-FFF2-40B4-BE49-F238E27FC236}">
                    <a16:creationId xmlns:a16="http://schemas.microsoft.com/office/drawing/2014/main" id="{479AC26A-1298-429A-B0EC-FFEDA1227FA3}"/>
                  </a:ext>
                </a:extLst>
              </p:cNvPr>
              <p:cNvGrpSpPr/>
              <p:nvPr/>
            </p:nvGrpSpPr>
            <p:grpSpPr>
              <a:xfrm>
                <a:off x="858517" y="2494949"/>
                <a:ext cx="753094" cy="756646"/>
                <a:chOff x="858517" y="2494288"/>
                <a:chExt cx="753094" cy="756646"/>
              </a:xfrm>
            </p:grpSpPr>
            <p:grpSp>
              <p:nvGrpSpPr>
                <p:cNvPr id="2" name="组合 1">
                  <a:extLst>
                    <a:ext uri="{FF2B5EF4-FFF2-40B4-BE49-F238E27FC236}">
                      <a16:creationId xmlns:a16="http://schemas.microsoft.com/office/drawing/2014/main" id="{06EC4E0D-F6BB-44CC-BAC5-81EDF3F69133}"/>
                    </a:ext>
                  </a:extLst>
                </p:cNvPr>
                <p:cNvGrpSpPr/>
                <p:nvPr/>
              </p:nvGrpSpPr>
              <p:grpSpPr>
                <a:xfrm>
                  <a:off x="1070945" y="2494288"/>
                  <a:ext cx="328239" cy="411239"/>
                  <a:chOff x="543467" y="1938295"/>
                  <a:chExt cx="500141" cy="626609"/>
                </a:xfrm>
              </p:grpSpPr>
              <p:pic>
                <p:nvPicPr>
                  <p:cNvPr id="14" name="Picture 23">
                    <a:extLst>
                      <a:ext uri="{FF2B5EF4-FFF2-40B4-BE49-F238E27FC236}">
                        <a16:creationId xmlns:a16="http://schemas.microsoft.com/office/drawing/2014/main" id="{C6889210-ECF4-4B52-AEF3-98071FF1C3E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543467" y="1938295"/>
                    <a:ext cx="239181" cy="626609"/>
                  </a:xfrm>
                  <a:prstGeom prst="rect">
                    <a:avLst/>
                  </a:prstGeom>
                  <a:ln>
                    <a:noFill/>
                  </a:ln>
                </p:spPr>
              </p:pic>
              <p:pic>
                <p:nvPicPr>
                  <p:cNvPr id="15" name="Picture 24">
                    <a:extLst>
                      <a:ext uri="{FF2B5EF4-FFF2-40B4-BE49-F238E27FC236}">
                        <a16:creationId xmlns:a16="http://schemas.microsoft.com/office/drawing/2014/main" id="{0A3C14B5-941A-45AC-A686-C619C11EF9A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1099" y="1952481"/>
                    <a:ext cx="252509" cy="612423"/>
                  </a:xfrm>
                  <a:prstGeom prst="rect">
                    <a:avLst/>
                  </a:prstGeom>
                  <a:ln>
                    <a:noFill/>
                  </a:ln>
                </p:spPr>
              </p:pic>
            </p:grpSp>
            <p:sp>
              <p:nvSpPr>
                <p:cNvPr id="30" name="Textfeld 16">
                  <a:extLst>
                    <a:ext uri="{FF2B5EF4-FFF2-40B4-BE49-F238E27FC236}">
                      <a16:creationId xmlns:a16="http://schemas.microsoft.com/office/drawing/2014/main" id="{88B22D56-BDAE-4280-888D-8DD7EBDAA2DE}"/>
                    </a:ext>
                  </a:extLst>
                </p:cNvPr>
                <p:cNvSpPr txBox="1"/>
                <p:nvPr/>
              </p:nvSpPr>
              <p:spPr>
                <a:xfrm>
                  <a:off x="858517" y="2881602"/>
                  <a:ext cx="753094" cy="369332"/>
                </a:xfrm>
                <a:prstGeom prst="rect">
                  <a:avLst/>
                </a:prstGeom>
                <a:noFill/>
              </p:spPr>
              <p:txBody>
                <a:bodyPr wrap="square" rtlCol="0">
                  <a:spAutoFit/>
                </a:bodyPr>
                <a:lstStyle/>
                <a:p>
                  <a:pPr algn="ctr" rtl="0">
                    <a:spcBef>
                      <a:spcPts val="3000"/>
                    </a:spcBef>
                    <a:spcAft>
                      <a:spcPts val="3000"/>
                    </a:spcAft>
                  </a:pPr>
                  <a:r>
                    <a:rPr lang="zh-CN" altLang="en-US" b="1" dirty="0">
                      <a:latin typeface="微软雅黑" panose="020B0503020204020204" pitchFamily="34" charset="-122"/>
                      <a:ea typeface="微软雅黑" panose="020B0503020204020204" pitchFamily="34" charset="-122"/>
                    </a:rPr>
                    <a:t>学徒</a:t>
                  </a:r>
                  <a:endParaRPr lang="zh-CN" dirty="0">
                    <a:latin typeface="微软雅黑" panose="020B0503020204020204" pitchFamily="34" charset="-122"/>
                    <a:ea typeface="微软雅黑" panose="020B0503020204020204" pitchFamily="34" charset="-122"/>
                  </a:endParaRPr>
                </a:p>
              </p:txBody>
            </p:sp>
          </p:grpSp>
          <p:grpSp>
            <p:nvGrpSpPr>
              <p:cNvPr id="55" name="组合 54">
                <a:extLst>
                  <a:ext uri="{FF2B5EF4-FFF2-40B4-BE49-F238E27FC236}">
                    <a16:creationId xmlns:a16="http://schemas.microsoft.com/office/drawing/2014/main" id="{ECD0C5D6-697B-424A-80D5-E3D838C9E5C8}"/>
                  </a:ext>
                </a:extLst>
              </p:cNvPr>
              <p:cNvGrpSpPr/>
              <p:nvPr/>
            </p:nvGrpSpPr>
            <p:grpSpPr>
              <a:xfrm>
                <a:off x="7453518" y="2448233"/>
                <a:ext cx="958490" cy="803362"/>
                <a:chOff x="7453518" y="2448233"/>
                <a:chExt cx="958490" cy="803362"/>
              </a:xfrm>
            </p:grpSpPr>
            <p:grpSp>
              <p:nvGrpSpPr>
                <p:cNvPr id="46" name="组合 45">
                  <a:extLst>
                    <a:ext uri="{FF2B5EF4-FFF2-40B4-BE49-F238E27FC236}">
                      <a16:creationId xmlns:a16="http://schemas.microsoft.com/office/drawing/2014/main" id="{3BAD3EE8-40BE-4AE0-AA74-0CCF92849A5E}"/>
                    </a:ext>
                  </a:extLst>
                </p:cNvPr>
                <p:cNvGrpSpPr/>
                <p:nvPr/>
              </p:nvGrpSpPr>
              <p:grpSpPr>
                <a:xfrm>
                  <a:off x="7761090" y="2448233"/>
                  <a:ext cx="343346" cy="416955"/>
                  <a:chOff x="8071022" y="1857057"/>
                  <a:chExt cx="523159" cy="635318"/>
                </a:xfrm>
              </p:grpSpPr>
              <p:pic>
                <p:nvPicPr>
                  <p:cNvPr id="24" name="Picture 2">
                    <a:extLst>
                      <a:ext uri="{FF2B5EF4-FFF2-40B4-BE49-F238E27FC236}">
                        <a16:creationId xmlns:a16="http://schemas.microsoft.com/office/drawing/2014/main" id="{27932C61-4CA9-4330-BAC6-F9EB8800423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8071022" y="1857057"/>
                    <a:ext cx="243777" cy="616890"/>
                  </a:xfrm>
                  <a:prstGeom prst="rect">
                    <a:avLst/>
                  </a:prstGeom>
                </p:spPr>
              </p:pic>
              <p:pic>
                <p:nvPicPr>
                  <p:cNvPr id="25" name="Picture 3">
                    <a:extLst>
                      <a:ext uri="{FF2B5EF4-FFF2-40B4-BE49-F238E27FC236}">
                        <a16:creationId xmlns:a16="http://schemas.microsoft.com/office/drawing/2014/main" id="{84284697-1B28-4BDA-B48B-1C4D5650B7C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324304" y="1871243"/>
                    <a:ext cx="269877" cy="621132"/>
                  </a:xfrm>
                  <a:prstGeom prst="rect">
                    <a:avLst/>
                  </a:prstGeom>
                </p:spPr>
              </p:pic>
            </p:grpSp>
            <p:sp>
              <p:nvSpPr>
                <p:cNvPr id="35" name="Textfeld 16">
                  <a:extLst>
                    <a:ext uri="{FF2B5EF4-FFF2-40B4-BE49-F238E27FC236}">
                      <a16:creationId xmlns:a16="http://schemas.microsoft.com/office/drawing/2014/main" id="{3C7CF8F3-D7CB-4A88-8013-16681D00DBB6}"/>
                    </a:ext>
                  </a:extLst>
                </p:cNvPr>
                <p:cNvSpPr txBox="1"/>
                <p:nvPr/>
              </p:nvSpPr>
              <p:spPr>
                <a:xfrm>
                  <a:off x="7453518" y="2882263"/>
                  <a:ext cx="958490" cy="369332"/>
                </a:xfrm>
                <a:prstGeom prst="rect">
                  <a:avLst/>
                </a:prstGeom>
                <a:noFill/>
              </p:spPr>
              <p:txBody>
                <a:bodyPr wrap="square" rtlCol="0">
                  <a:spAutoFit/>
                </a:bodyPr>
                <a:lstStyle>
                  <a:defPPr>
                    <a:defRPr lang="de-DE"/>
                  </a:defPPr>
                  <a:lvl1pPr>
                    <a:spcBef>
                      <a:spcPts val="3000"/>
                    </a:spcBef>
                    <a:spcAft>
                      <a:spcPts val="3000"/>
                    </a:spcAft>
                    <a:defRPr b="1">
                      <a:latin typeface="微软雅黑" panose="020B0503020204020204" pitchFamily="34" charset="-122"/>
                      <a:ea typeface="微软雅黑" panose="020B0503020204020204" pitchFamily="34" charset="-122"/>
                    </a:defRPr>
                  </a:lvl1pPr>
                </a:lstStyle>
                <a:p>
                  <a:pPr algn="ctr"/>
                  <a:r>
                    <a:rPr lang="zh-CN" altLang="en-US" dirty="0"/>
                    <a:t>青少年</a:t>
                  </a:r>
                </a:p>
              </p:txBody>
            </p:sp>
          </p:grpSp>
        </p:grpSp>
        <p:grpSp>
          <p:nvGrpSpPr>
            <p:cNvPr id="59" name="组合 58">
              <a:extLst>
                <a:ext uri="{FF2B5EF4-FFF2-40B4-BE49-F238E27FC236}">
                  <a16:creationId xmlns:a16="http://schemas.microsoft.com/office/drawing/2014/main" id="{76214FB6-1DE5-4F5C-8746-BA1E08E66349}"/>
                </a:ext>
              </a:extLst>
            </p:cNvPr>
            <p:cNvGrpSpPr/>
            <p:nvPr/>
          </p:nvGrpSpPr>
          <p:grpSpPr>
            <a:xfrm>
              <a:off x="637597" y="1237377"/>
              <a:ext cx="7892633" cy="909748"/>
              <a:chOff x="637597" y="1237377"/>
              <a:chExt cx="7892633" cy="909748"/>
            </a:xfrm>
          </p:grpSpPr>
          <p:sp>
            <p:nvSpPr>
              <p:cNvPr id="21" name="Textfeld 2">
                <a:extLst>
                  <a:ext uri="{FF2B5EF4-FFF2-40B4-BE49-F238E27FC236}">
                    <a16:creationId xmlns:a16="http://schemas.microsoft.com/office/drawing/2014/main" id="{3B834883-28CA-4C99-BB7E-04840DBF5DDD}"/>
                  </a:ext>
                </a:extLst>
              </p:cNvPr>
              <p:cNvSpPr txBox="1"/>
              <p:nvPr/>
            </p:nvSpPr>
            <p:spPr>
              <a:xfrm>
                <a:off x="678648" y="1399833"/>
                <a:ext cx="1112833" cy="400110"/>
              </a:xfrm>
              <a:prstGeom prst="rect">
                <a:avLst/>
              </a:prstGeom>
              <a:noFill/>
            </p:spPr>
            <p:txBody>
              <a:bodyPr wrap="square" rtlCol="0">
                <a:spAutoFit/>
              </a:bodyPr>
              <a:lstStyle/>
              <a:p>
                <a:pPr algn="ctr" rtl="0"/>
                <a:r>
                  <a:rPr lang="zh-CN" sz="2000" b="1" i="0" u="none" baseline="0" dirty="0">
                    <a:solidFill>
                      <a:schemeClr val="tx2">
                        <a:lumMod val="60000"/>
                        <a:lumOff val="40000"/>
                      </a:schemeClr>
                    </a:solidFill>
                    <a:latin typeface="微软雅黑" panose="020B0503020204020204" pitchFamily="34" charset="-122"/>
                    <a:ea typeface="微软雅黑" panose="020B0503020204020204" pitchFamily="34" charset="-122"/>
                  </a:rPr>
                  <a:t>蓝色</a:t>
                </a:r>
              </a:p>
            </p:txBody>
          </p:sp>
          <p:sp>
            <p:nvSpPr>
              <p:cNvPr id="29" name="Textfeld 23">
                <a:extLst>
                  <a:ext uri="{FF2B5EF4-FFF2-40B4-BE49-F238E27FC236}">
                    <a16:creationId xmlns:a16="http://schemas.microsoft.com/office/drawing/2014/main" id="{BE45958C-06E4-40B1-A63F-EAB967104752}"/>
                  </a:ext>
                </a:extLst>
              </p:cNvPr>
              <p:cNvSpPr txBox="1"/>
              <p:nvPr/>
            </p:nvSpPr>
            <p:spPr>
              <a:xfrm>
                <a:off x="7500715" y="1350532"/>
                <a:ext cx="864096" cy="400110"/>
              </a:xfrm>
              <a:prstGeom prst="rect">
                <a:avLst/>
              </a:prstGeom>
              <a:noFill/>
            </p:spPr>
            <p:txBody>
              <a:bodyPr wrap="square" rtlCol="0">
                <a:spAutoFit/>
              </a:bodyPr>
              <a:lstStyle/>
              <a:p>
                <a:pPr algn="ctr" rtl="0"/>
                <a:r>
                  <a:rPr lang="zh-CN" sz="2000" b="1" i="0" u="none" baseline="0" dirty="0">
                    <a:solidFill>
                      <a:srgbClr val="C0504D"/>
                    </a:solidFill>
                    <a:latin typeface="微软雅黑" panose="020B0503020204020204" pitchFamily="34" charset="-122"/>
                    <a:ea typeface="微软雅黑" panose="020B0503020204020204" pitchFamily="34" charset="-122"/>
                  </a:rPr>
                  <a:t>红色</a:t>
                </a:r>
                <a:endParaRPr lang="zh-CN" sz="2000" b="1" dirty="0">
                  <a:solidFill>
                    <a:srgbClr val="C0504D"/>
                  </a:solidFill>
                  <a:latin typeface="微软雅黑" panose="020B0503020204020204" pitchFamily="34" charset="-122"/>
                  <a:ea typeface="微软雅黑" panose="020B0503020204020204" pitchFamily="34" charset="-122"/>
                </a:endParaRPr>
              </a:p>
            </p:txBody>
          </p:sp>
          <p:grpSp>
            <p:nvGrpSpPr>
              <p:cNvPr id="6" name="组合 5">
                <a:extLst>
                  <a:ext uri="{FF2B5EF4-FFF2-40B4-BE49-F238E27FC236}">
                    <a16:creationId xmlns:a16="http://schemas.microsoft.com/office/drawing/2014/main" id="{1D6FDA57-EE1C-4066-920B-79C56E7A1F60}"/>
                  </a:ext>
                </a:extLst>
              </p:cNvPr>
              <p:cNvGrpSpPr/>
              <p:nvPr/>
            </p:nvGrpSpPr>
            <p:grpSpPr>
              <a:xfrm>
                <a:off x="3448291" y="1237377"/>
                <a:ext cx="2550644" cy="909748"/>
                <a:chOff x="3473402" y="2194396"/>
                <a:chExt cx="2550644" cy="909748"/>
              </a:xfrm>
            </p:grpSpPr>
            <p:pic>
              <p:nvPicPr>
                <p:cNvPr id="12" name="Picture 11">
                  <a:extLst>
                    <a:ext uri="{FF2B5EF4-FFF2-40B4-BE49-F238E27FC236}">
                      <a16:creationId xmlns:a16="http://schemas.microsoft.com/office/drawing/2014/main" id="{AF0940FB-96E0-4247-A4CC-50016625C8B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18735" y="2194396"/>
                  <a:ext cx="459979" cy="509948"/>
                </a:xfrm>
                <a:prstGeom prst="rect">
                  <a:avLst/>
                </a:prstGeom>
              </p:spPr>
            </p:pic>
            <p:sp>
              <p:nvSpPr>
                <p:cNvPr id="40" name="Textfeld 16">
                  <a:extLst>
                    <a:ext uri="{FF2B5EF4-FFF2-40B4-BE49-F238E27FC236}">
                      <a16:creationId xmlns:a16="http://schemas.microsoft.com/office/drawing/2014/main" id="{08C23138-9488-49A5-922B-0A26736189B9}"/>
                    </a:ext>
                  </a:extLst>
                </p:cNvPr>
                <p:cNvSpPr txBox="1"/>
                <p:nvPr/>
              </p:nvSpPr>
              <p:spPr>
                <a:xfrm>
                  <a:off x="3473402" y="2734812"/>
                  <a:ext cx="2550644" cy="369332"/>
                </a:xfrm>
                <a:prstGeom prst="rect">
                  <a:avLst/>
                </a:prstGeom>
                <a:noFill/>
              </p:spPr>
              <p:txBody>
                <a:bodyPr wrap="square" rtlCol="0">
                  <a:spAutoFit/>
                </a:bodyPr>
                <a:lstStyle/>
                <a:p>
                  <a:pPr algn="ctr">
                    <a:spcBef>
                      <a:spcPts val="3000"/>
                    </a:spcBef>
                    <a:spcAft>
                      <a:spcPts val="3000"/>
                    </a:spcAft>
                  </a:pPr>
                  <a:r>
                    <a:rPr lang="zh-CN" altLang="en-US" b="1" dirty="0">
                      <a:latin typeface="微软雅黑" panose="020B0503020204020204" pitchFamily="34" charset="-122"/>
                      <a:ea typeface="微软雅黑" panose="020B0503020204020204" pitchFamily="34" charset="-122"/>
                    </a:rPr>
                    <a:t>政策</a:t>
                  </a:r>
                  <a:r>
                    <a:rPr lang="zh-CN" altLang="zh-CN" dirty="0">
                      <a:latin typeface="微软雅黑" panose="020B0503020204020204" pitchFamily="34" charset="-122"/>
                      <a:ea typeface="微软雅黑" panose="020B0503020204020204" pitchFamily="34" charset="-122"/>
                    </a:rPr>
                    <a:t>（联邦和州）</a:t>
                  </a:r>
                </a:p>
              </p:txBody>
            </p:sp>
          </p:grpSp>
          <p:sp>
            <p:nvSpPr>
              <p:cNvPr id="31" name="Textfeld 16">
                <a:extLst>
                  <a:ext uri="{FF2B5EF4-FFF2-40B4-BE49-F238E27FC236}">
                    <a16:creationId xmlns:a16="http://schemas.microsoft.com/office/drawing/2014/main" id="{8991C8DD-EBE6-40E6-A1D0-59276FF973D8}"/>
                  </a:ext>
                </a:extLst>
              </p:cNvPr>
              <p:cNvSpPr txBox="1"/>
              <p:nvPr/>
            </p:nvSpPr>
            <p:spPr>
              <a:xfrm>
                <a:off x="637597" y="1777793"/>
                <a:ext cx="1194934" cy="369332"/>
              </a:xfrm>
              <a:prstGeom prst="rect">
                <a:avLst/>
              </a:prstGeom>
              <a:noFill/>
            </p:spPr>
            <p:txBody>
              <a:bodyPr wrap="square" rtlCol="0">
                <a:spAutoFit/>
              </a:bodyPr>
              <a:lstStyle/>
              <a:p>
                <a:pPr algn="ctr" rtl="0">
                  <a:spcBef>
                    <a:spcPts val="3000"/>
                  </a:spcBef>
                  <a:spcAft>
                    <a:spcPts val="3000"/>
                  </a:spcAft>
                </a:pPr>
                <a:r>
                  <a:rPr lang="zh-CN" altLang="en-US" b="1" dirty="0">
                    <a:latin typeface="微软雅黑" panose="020B0503020204020204" pitchFamily="34" charset="-122"/>
                    <a:ea typeface="微软雅黑" panose="020B0503020204020204" pitchFamily="34" charset="-122"/>
                  </a:rPr>
                  <a:t>工作环境</a:t>
                </a:r>
                <a:endParaRPr lang="zh-CN" dirty="0">
                  <a:latin typeface="微软雅黑" panose="020B0503020204020204" pitchFamily="34" charset="-122"/>
                  <a:ea typeface="微软雅黑" panose="020B0503020204020204" pitchFamily="34" charset="-122"/>
                </a:endParaRPr>
              </a:p>
            </p:txBody>
          </p:sp>
          <p:sp>
            <p:nvSpPr>
              <p:cNvPr id="36" name="Textfeld 16">
                <a:extLst>
                  <a:ext uri="{FF2B5EF4-FFF2-40B4-BE49-F238E27FC236}">
                    <a16:creationId xmlns:a16="http://schemas.microsoft.com/office/drawing/2014/main" id="{851DAB0B-2868-4B89-87D4-C844EF895339}"/>
                  </a:ext>
                </a:extLst>
              </p:cNvPr>
              <p:cNvSpPr txBox="1"/>
              <p:nvPr/>
            </p:nvSpPr>
            <p:spPr>
              <a:xfrm>
                <a:off x="7335296" y="1777793"/>
                <a:ext cx="1194934" cy="369332"/>
              </a:xfrm>
              <a:prstGeom prst="rect">
                <a:avLst/>
              </a:prstGeom>
              <a:noFill/>
            </p:spPr>
            <p:txBody>
              <a:bodyPr wrap="square" rtlCol="0">
                <a:spAutoFit/>
              </a:bodyPr>
              <a:lstStyle/>
              <a:p>
                <a:pPr algn="ctr" rtl="0">
                  <a:spcBef>
                    <a:spcPts val="3000"/>
                  </a:spcBef>
                  <a:spcAft>
                    <a:spcPts val="3000"/>
                  </a:spcAft>
                </a:pPr>
                <a:r>
                  <a:rPr lang="zh-CN" altLang="en-US" b="1" dirty="0">
                    <a:latin typeface="微软雅黑" panose="020B0503020204020204" pitchFamily="34" charset="-122"/>
                    <a:ea typeface="微软雅黑" panose="020B0503020204020204" pitchFamily="34" charset="-122"/>
                  </a:rPr>
                  <a:t>教育体系</a:t>
                </a:r>
                <a:endParaRPr lang="zh-CN" dirty="0">
                  <a:latin typeface="微软雅黑" panose="020B0503020204020204" pitchFamily="34" charset="-122"/>
                  <a:ea typeface="微软雅黑" panose="020B0503020204020204" pitchFamily="34" charset="-122"/>
                </a:endParaRPr>
              </a:p>
            </p:txBody>
          </p:sp>
        </p:grpSp>
        <p:grpSp>
          <p:nvGrpSpPr>
            <p:cNvPr id="57" name="组合 56">
              <a:extLst>
                <a:ext uri="{FF2B5EF4-FFF2-40B4-BE49-F238E27FC236}">
                  <a16:creationId xmlns:a16="http://schemas.microsoft.com/office/drawing/2014/main" id="{DF872669-1086-40C4-A21C-1436E72DE3D1}"/>
                </a:ext>
              </a:extLst>
            </p:cNvPr>
            <p:cNvGrpSpPr/>
            <p:nvPr/>
          </p:nvGrpSpPr>
          <p:grpSpPr>
            <a:xfrm>
              <a:off x="637597" y="3587544"/>
              <a:ext cx="7892633" cy="791838"/>
              <a:chOff x="637597" y="3447844"/>
              <a:chExt cx="7892633" cy="791838"/>
            </a:xfrm>
          </p:grpSpPr>
          <p:grpSp>
            <p:nvGrpSpPr>
              <p:cNvPr id="44" name="组合 43">
                <a:extLst>
                  <a:ext uri="{FF2B5EF4-FFF2-40B4-BE49-F238E27FC236}">
                    <a16:creationId xmlns:a16="http://schemas.microsoft.com/office/drawing/2014/main" id="{C541205C-F051-42EC-9FD1-B309267F5297}"/>
                  </a:ext>
                </a:extLst>
              </p:cNvPr>
              <p:cNvGrpSpPr/>
              <p:nvPr/>
            </p:nvGrpSpPr>
            <p:grpSpPr>
              <a:xfrm>
                <a:off x="3388168" y="3447844"/>
                <a:ext cx="2670890" cy="791838"/>
                <a:chOff x="3413279" y="4368414"/>
                <a:chExt cx="2670890" cy="791838"/>
              </a:xfrm>
            </p:grpSpPr>
            <p:pic>
              <p:nvPicPr>
                <p:cNvPr id="26" name="Picture 10">
                  <a:extLst>
                    <a:ext uri="{FF2B5EF4-FFF2-40B4-BE49-F238E27FC236}">
                      <a16:creationId xmlns:a16="http://schemas.microsoft.com/office/drawing/2014/main" id="{CC2AB6C1-F6E1-4284-A327-097356EE84E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601401" y="4368414"/>
                  <a:ext cx="294647" cy="419916"/>
                </a:xfrm>
                <a:prstGeom prst="rect">
                  <a:avLst/>
                </a:prstGeom>
              </p:spPr>
            </p:pic>
            <p:sp>
              <p:nvSpPr>
                <p:cNvPr id="41" name="Textfeld 16">
                  <a:extLst>
                    <a:ext uri="{FF2B5EF4-FFF2-40B4-BE49-F238E27FC236}">
                      <a16:creationId xmlns:a16="http://schemas.microsoft.com/office/drawing/2014/main" id="{9F9683A9-EC04-41B9-AB2C-041A0BA8D8BB}"/>
                    </a:ext>
                  </a:extLst>
                </p:cNvPr>
                <p:cNvSpPr txBox="1"/>
                <p:nvPr/>
              </p:nvSpPr>
              <p:spPr>
                <a:xfrm>
                  <a:off x="3413279" y="4790920"/>
                  <a:ext cx="2670890" cy="369332"/>
                </a:xfrm>
                <a:prstGeom prst="rect">
                  <a:avLst/>
                </a:prstGeom>
                <a:noFill/>
              </p:spPr>
              <p:txBody>
                <a:bodyPr wrap="square" rtlCol="0">
                  <a:spAutoFit/>
                </a:bodyPr>
                <a:lstStyle/>
                <a:p>
                  <a:pPr algn="ctr">
                    <a:spcBef>
                      <a:spcPts val="2800"/>
                    </a:spcBef>
                    <a:spcAft>
                      <a:spcPts val="2800"/>
                    </a:spcAft>
                  </a:pPr>
                  <a:r>
                    <a:rPr lang="zh-CN" altLang="zh-CN" b="1" dirty="0">
                      <a:latin typeface="微软雅黑" panose="020B0503020204020204" pitchFamily="34" charset="-122"/>
                      <a:ea typeface="微软雅黑" panose="020B0503020204020204" pitchFamily="34" charset="-122"/>
                    </a:rPr>
                    <a:t>毕业证书/资格证书</a:t>
                  </a:r>
                </a:p>
              </p:txBody>
            </p:sp>
          </p:grpSp>
          <p:grpSp>
            <p:nvGrpSpPr>
              <p:cNvPr id="50" name="组合 49">
                <a:extLst>
                  <a:ext uri="{FF2B5EF4-FFF2-40B4-BE49-F238E27FC236}">
                    <a16:creationId xmlns:a16="http://schemas.microsoft.com/office/drawing/2014/main" id="{AEE05111-9856-4E68-B0D7-A98BA0D2B9A4}"/>
                  </a:ext>
                </a:extLst>
              </p:cNvPr>
              <p:cNvGrpSpPr/>
              <p:nvPr/>
            </p:nvGrpSpPr>
            <p:grpSpPr>
              <a:xfrm>
                <a:off x="637597" y="3453169"/>
                <a:ext cx="1194934" cy="786513"/>
                <a:chOff x="637597" y="3415830"/>
                <a:chExt cx="1194934" cy="786513"/>
              </a:xfrm>
            </p:grpSpPr>
            <p:pic>
              <p:nvPicPr>
                <p:cNvPr id="13" name="Picture 14">
                  <a:extLst>
                    <a:ext uri="{FF2B5EF4-FFF2-40B4-BE49-F238E27FC236}">
                      <a16:creationId xmlns:a16="http://schemas.microsoft.com/office/drawing/2014/main" id="{839316B4-4A43-4881-8AFB-0A3ADAA7B28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56578" y="3415830"/>
                  <a:ext cx="156973" cy="405217"/>
                </a:xfrm>
                <a:prstGeom prst="rect">
                  <a:avLst/>
                </a:prstGeom>
              </p:spPr>
            </p:pic>
            <p:sp>
              <p:nvSpPr>
                <p:cNvPr id="32" name="Textfeld 16">
                  <a:extLst>
                    <a:ext uri="{FF2B5EF4-FFF2-40B4-BE49-F238E27FC236}">
                      <a16:creationId xmlns:a16="http://schemas.microsoft.com/office/drawing/2014/main" id="{3349C41D-4648-4175-B8D2-B32CC0D21BE8}"/>
                    </a:ext>
                  </a:extLst>
                </p:cNvPr>
                <p:cNvSpPr txBox="1"/>
                <p:nvPr/>
              </p:nvSpPr>
              <p:spPr>
                <a:xfrm>
                  <a:off x="637597" y="3833011"/>
                  <a:ext cx="1194934" cy="369332"/>
                </a:xfrm>
                <a:prstGeom prst="rect">
                  <a:avLst/>
                </a:prstGeom>
                <a:noFill/>
              </p:spPr>
              <p:txBody>
                <a:bodyPr wrap="square" rtlCol="0">
                  <a:spAutoFit/>
                </a:bodyPr>
                <a:lstStyle>
                  <a:defPPr>
                    <a:defRPr lang="de-DE"/>
                  </a:defPPr>
                  <a:lvl1pPr>
                    <a:spcBef>
                      <a:spcPts val="3000"/>
                    </a:spcBef>
                    <a:spcAft>
                      <a:spcPts val="3000"/>
                    </a:spcAft>
                    <a:defRPr b="1">
                      <a:latin typeface="微软雅黑" panose="020B0503020204020204" pitchFamily="34" charset="-122"/>
                      <a:ea typeface="微软雅黑" panose="020B0503020204020204" pitchFamily="34" charset="-122"/>
                    </a:defRPr>
                  </a:lvl1pPr>
                </a:lstStyle>
                <a:p>
                  <a:pPr algn="ctr"/>
                  <a:r>
                    <a:rPr lang="zh-CN" altLang="en-US" dirty="0"/>
                    <a:t>雇主</a:t>
                  </a:r>
                </a:p>
              </p:txBody>
            </p:sp>
          </p:grpSp>
          <p:grpSp>
            <p:nvGrpSpPr>
              <p:cNvPr id="54" name="组合 53">
                <a:extLst>
                  <a:ext uri="{FF2B5EF4-FFF2-40B4-BE49-F238E27FC236}">
                    <a16:creationId xmlns:a16="http://schemas.microsoft.com/office/drawing/2014/main" id="{9BFF3CE0-40CE-4498-A20D-EEEFCB24715C}"/>
                  </a:ext>
                </a:extLst>
              </p:cNvPr>
              <p:cNvGrpSpPr/>
              <p:nvPr/>
            </p:nvGrpSpPr>
            <p:grpSpPr>
              <a:xfrm>
                <a:off x="7335296" y="3468860"/>
                <a:ext cx="1194934" cy="770822"/>
                <a:chOff x="7335296" y="3432843"/>
                <a:chExt cx="1194934" cy="770822"/>
              </a:xfrm>
            </p:grpSpPr>
            <p:pic>
              <p:nvPicPr>
                <p:cNvPr id="28" name="Picture 4">
                  <a:extLst>
                    <a:ext uri="{FF2B5EF4-FFF2-40B4-BE49-F238E27FC236}">
                      <a16:creationId xmlns:a16="http://schemas.microsoft.com/office/drawing/2014/main" id="{324CA0D8-1EBA-46C4-90D6-0614CAF184E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863293" y="3432843"/>
                  <a:ext cx="138941" cy="390711"/>
                </a:xfrm>
                <a:prstGeom prst="rect">
                  <a:avLst/>
                </a:prstGeom>
              </p:spPr>
            </p:pic>
            <p:sp>
              <p:nvSpPr>
                <p:cNvPr id="37" name="Textfeld 16">
                  <a:extLst>
                    <a:ext uri="{FF2B5EF4-FFF2-40B4-BE49-F238E27FC236}">
                      <a16:creationId xmlns:a16="http://schemas.microsoft.com/office/drawing/2014/main" id="{76095E10-E17D-42DF-8872-06DB65977759}"/>
                    </a:ext>
                  </a:extLst>
                </p:cNvPr>
                <p:cNvSpPr txBox="1"/>
                <p:nvPr/>
              </p:nvSpPr>
              <p:spPr>
                <a:xfrm>
                  <a:off x="7335296" y="3834333"/>
                  <a:ext cx="1194934" cy="369332"/>
                </a:xfrm>
                <a:prstGeom prst="rect">
                  <a:avLst/>
                </a:prstGeom>
                <a:noFill/>
              </p:spPr>
              <p:txBody>
                <a:bodyPr wrap="square" rtlCol="0">
                  <a:spAutoFit/>
                </a:bodyPr>
                <a:lstStyle>
                  <a:defPPr>
                    <a:defRPr lang="de-DE"/>
                  </a:defPPr>
                  <a:lvl1pPr>
                    <a:spcBef>
                      <a:spcPts val="3000"/>
                    </a:spcBef>
                    <a:spcAft>
                      <a:spcPts val="3000"/>
                    </a:spcAft>
                    <a:defRPr b="1">
                      <a:latin typeface="微软雅黑" panose="020B0503020204020204" pitchFamily="34" charset="-122"/>
                      <a:ea typeface="微软雅黑" panose="020B0503020204020204" pitchFamily="34" charset="-122"/>
                    </a:defRPr>
                  </a:lvl1pPr>
                </a:lstStyle>
                <a:p>
                  <a:pPr algn="ctr"/>
                  <a:r>
                    <a:rPr lang="zh-CN" altLang="en-US" dirty="0"/>
                    <a:t>学校领导</a:t>
                  </a:r>
                </a:p>
              </p:txBody>
            </p:sp>
          </p:grpSp>
        </p:grpSp>
        <p:grpSp>
          <p:nvGrpSpPr>
            <p:cNvPr id="56" name="组合 55">
              <a:extLst>
                <a:ext uri="{FF2B5EF4-FFF2-40B4-BE49-F238E27FC236}">
                  <a16:creationId xmlns:a16="http://schemas.microsoft.com/office/drawing/2014/main" id="{1CF2CD06-FC93-4BDC-B35C-830F44B675EE}"/>
                </a:ext>
              </a:extLst>
            </p:cNvPr>
            <p:cNvGrpSpPr/>
            <p:nvPr/>
          </p:nvGrpSpPr>
          <p:grpSpPr>
            <a:xfrm>
              <a:off x="457577" y="4593871"/>
              <a:ext cx="8252673" cy="810747"/>
              <a:chOff x="457577" y="4403371"/>
              <a:chExt cx="8252673" cy="810747"/>
            </a:xfrm>
          </p:grpSpPr>
          <p:grpSp>
            <p:nvGrpSpPr>
              <p:cNvPr id="45" name="组合 44">
                <a:extLst>
                  <a:ext uri="{FF2B5EF4-FFF2-40B4-BE49-F238E27FC236}">
                    <a16:creationId xmlns:a16="http://schemas.microsoft.com/office/drawing/2014/main" id="{D3A90F83-AD6B-4738-9582-B1557B21D7D2}"/>
                  </a:ext>
                </a:extLst>
              </p:cNvPr>
              <p:cNvGrpSpPr/>
              <p:nvPr/>
            </p:nvGrpSpPr>
            <p:grpSpPr>
              <a:xfrm>
                <a:off x="2812105" y="4493298"/>
                <a:ext cx="3823016" cy="720820"/>
                <a:chOff x="2837216" y="5467487"/>
                <a:chExt cx="3823016" cy="720820"/>
              </a:xfrm>
            </p:grpSpPr>
            <p:pic>
              <p:nvPicPr>
                <p:cNvPr id="20" name="Picture 111">
                  <a:extLst>
                    <a:ext uri="{FF2B5EF4-FFF2-40B4-BE49-F238E27FC236}">
                      <a16:creationId xmlns:a16="http://schemas.microsoft.com/office/drawing/2014/main" id="{AF2A7F44-D19A-4D55-B892-3DE55ED1BA9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474358" y="5467487"/>
                  <a:ext cx="548733" cy="334092"/>
                </a:xfrm>
                <a:prstGeom prst="rect">
                  <a:avLst/>
                </a:prstGeom>
              </p:spPr>
            </p:pic>
            <p:sp>
              <p:nvSpPr>
                <p:cNvPr id="42" name="Textfeld 16">
                  <a:extLst>
                    <a:ext uri="{FF2B5EF4-FFF2-40B4-BE49-F238E27FC236}">
                      <a16:creationId xmlns:a16="http://schemas.microsoft.com/office/drawing/2014/main" id="{F1989B99-53B7-4693-9210-70B240613E8C}"/>
                    </a:ext>
                  </a:extLst>
                </p:cNvPr>
                <p:cNvSpPr txBox="1"/>
                <p:nvPr/>
              </p:nvSpPr>
              <p:spPr>
                <a:xfrm>
                  <a:off x="2837216" y="5818975"/>
                  <a:ext cx="3823016" cy="369332"/>
                </a:xfrm>
                <a:prstGeom prst="rect">
                  <a:avLst/>
                </a:prstGeom>
                <a:noFill/>
              </p:spPr>
              <p:txBody>
                <a:bodyPr wrap="square" rtlCol="0">
                  <a:spAutoFit/>
                </a:bodyPr>
                <a:lstStyle>
                  <a:defPPr>
                    <a:defRPr lang="de-DE"/>
                  </a:defPPr>
                  <a:lvl1pPr>
                    <a:spcBef>
                      <a:spcPts val="3000"/>
                    </a:spcBef>
                    <a:spcAft>
                      <a:spcPts val="3000"/>
                    </a:spcAft>
                    <a:defRPr b="1">
                      <a:latin typeface="微软雅黑" panose="020B0503020204020204" pitchFamily="34" charset="-122"/>
                      <a:ea typeface="微软雅黑" panose="020B0503020204020204" pitchFamily="34" charset="-122"/>
                    </a:defRPr>
                  </a:lvl1pPr>
                </a:lstStyle>
                <a:p>
                  <a:pPr algn="ctr">
                    <a:spcBef>
                      <a:spcPts val="2800"/>
                    </a:spcBef>
                    <a:spcAft>
                      <a:spcPts val="2800"/>
                    </a:spcAft>
                  </a:pPr>
                  <a:r>
                    <a:rPr lang="zh-CN" altLang="zh-CN" dirty="0"/>
                    <a:t>社会伙伴</a:t>
                  </a:r>
                  <a:r>
                    <a:rPr lang="zh-CN" altLang="zh-CN" b="0" dirty="0"/>
                    <a:t>（工会和雇主协会）</a:t>
                  </a:r>
                </a:p>
              </p:txBody>
            </p:sp>
          </p:grpSp>
          <p:grpSp>
            <p:nvGrpSpPr>
              <p:cNvPr id="51" name="组合 50">
                <a:extLst>
                  <a:ext uri="{FF2B5EF4-FFF2-40B4-BE49-F238E27FC236}">
                    <a16:creationId xmlns:a16="http://schemas.microsoft.com/office/drawing/2014/main" id="{6E8490A4-8F54-4F27-B2DA-0D33D34F5F04}"/>
                  </a:ext>
                </a:extLst>
              </p:cNvPr>
              <p:cNvGrpSpPr/>
              <p:nvPr/>
            </p:nvGrpSpPr>
            <p:grpSpPr>
              <a:xfrm>
                <a:off x="457577" y="4433030"/>
                <a:ext cx="1554974" cy="781088"/>
                <a:chOff x="457577" y="4372664"/>
                <a:chExt cx="1554974" cy="781088"/>
              </a:xfrm>
            </p:grpSpPr>
            <p:pic>
              <p:nvPicPr>
                <p:cNvPr id="27" name="Picture 23">
                  <a:extLst>
                    <a:ext uri="{FF2B5EF4-FFF2-40B4-BE49-F238E27FC236}">
                      <a16:creationId xmlns:a16="http://schemas.microsoft.com/office/drawing/2014/main" id="{3B0D35AC-56AF-4EEB-8E81-A5993F9D0DA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66859" y="4372664"/>
                  <a:ext cx="136411" cy="386994"/>
                </a:xfrm>
                <a:prstGeom prst="rect">
                  <a:avLst/>
                </a:prstGeom>
              </p:spPr>
            </p:pic>
            <p:sp>
              <p:nvSpPr>
                <p:cNvPr id="33" name="Textfeld 16">
                  <a:extLst>
                    <a:ext uri="{FF2B5EF4-FFF2-40B4-BE49-F238E27FC236}">
                      <a16:creationId xmlns:a16="http://schemas.microsoft.com/office/drawing/2014/main" id="{86B32B1C-A2AE-4FD6-A435-B5A62FA1BE85}"/>
                    </a:ext>
                  </a:extLst>
                </p:cNvPr>
                <p:cNvSpPr txBox="1"/>
                <p:nvPr/>
              </p:nvSpPr>
              <p:spPr>
                <a:xfrm>
                  <a:off x="457577" y="4784420"/>
                  <a:ext cx="1554974" cy="369332"/>
                </a:xfrm>
                <a:prstGeom prst="rect">
                  <a:avLst/>
                </a:prstGeom>
                <a:noFill/>
              </p:spPr>
              <p:txBody>
                <a:bodyPr wrap="square" rtlCol="0">
                  <a:spAutoFit/>
                </a:bodyPr>
                <a:lstStyle>
                  <a:defPPr>
                    <a:defRPr lang="de-DE"/>
                  </a:defPPr>
                  <a:lvl1pPr>
                    <a:spcBef>
                      <a:spcPts val="3000"/>
                    </a:spcBef>
                    <a:spcAft>
                      <a:spcPts val="3000"/>
                    </a:spcAft>
                    <a:defRPr b="1">
                      <a:latin typeface="微软雅黑" panose="020B0503020204020204" pitchFamily="34" charset="-122"/>
                      <a:ea typeface="微软雅黑" panose="020B0503020204020204" pitchFamily="34" charset="-122"/>
                    </a:defRPr>
                  </a:lvl1pPr>
                </a:lstStyle>
                <a:p>
                  <a:pPr algn="ctr"/>
                  <a:r>
                    <a:rPr lang="zh-CN" altLang="en-US" dirty="0"/>
                    <a:t>培训负责人</a:t>
                  </a:r>
                </a:p>
              </p:txBody>
            </p:sp>
          </p:grpSp>
          <p:grpSp>
            <p:nvGrpSpPr>
              <p:cNvPr id="53" name="组合 52">
                <a:extLst>
                  <a:ext uri="{FF2B5EF4-FFF2-40B4-BE49-F238E27FC236}">
                    <a16:creationId xmlns:a16="http://schemas.microsoft.com/office/drawing/2014/main" id="{2051FAD9-5BA6-44C6-8FA9-67633D6E9BB0}"/>
                  </a:ext>
                </a:extLst>
              </p:cNvPr>
              <p:cNvGrpSpPr/>
              <p:nvPr/>
            </p:nvGrpSpPr>
            <p:grpSpPr>
              <a:xfrm>
                <a:off x="7155276" y="4403371"/>
                <a:ext cx="1554974" cy="810747"/>
                <a:chOff x="7155276" y="4344989"/>
                <a:chExt cx="1554974" cy="810747"/>
              </a:xfrm>
            </p:grpSpPr>
            <p:pic>
              <p:nvPicPr>
                <p:cNvPr id="11" name="Picture 27">
                  <a:extLst>
                    <a:ext uri="{FF2B5EF4-FFF2-40B4-BE49-F238E27FC236}">
                      <a16:creationId xmlns:a16="http://schemas.microsoft.com/office/drawing/2014/main" id="{EFCD9784-5031-42B5-A910-26FE868AF2E9}"/>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778150" y="4344989"/>
                  <a:ext cx="309226" cy="461753"/>
                </a:xfrm>
                <a:prstGeom prst="rect">
                  <a:avLst/>
                </a:prstGeom>
              </p:spPr>
            </p:pic>
            <p:sp>
              <p:nvSpPr>
                <p:cNvPr id="38" name="Textfeld 16">
                  <a:extLst>
                    <a:ext uri="{FF2B5EF4-FFF2-40B4-BE49-F238E27FC236}">
                      <a16:creationId xmlns:a16="http://schemas.microsoft.com/office/drawing/2014/main" id="{7DA7E1DE-B52B-4844-8585-E88FD800E305}"/>
                    </a:ext>
                  </a:extLst>
                </p:cNvPr>
                <p:cNvSpPr txBox="1"/>
                <p:nvPr/>
              </p:nvSpPr>
              <p:spPr>
                <a:xfrm>
                  <a:off x="7155276" y="4786404"/>
                  <a:ext cx="1554974" cy="369332"/>
                </a:xfrm>
                <a:prstGeom prst="rect">
                  <a:avLst/>
                </a:prstGeom>
                <a:noFill/>
              </p:spPr>
              <p:txBody>
                <a:bodyPr wrap="square" rtlCol="0">
                  <a:spAutoFit/>
                </a:bodyPr>
                <a:lstStyle>
                  <a:defPPr>
                    <a:defRPr lang="de-DE"/>
                  </a:defPPr>
                  <a:lvl1pPr>
                    <a:spcBef>
                      <a:spcPts val="3000"/>
                    </a:spcBef>
                    <a:spcAft>
                      <a:spcPts val="3000"/>
                    </a:spcAft>
                    <a:defRPr b="1">
                      <a:latin typeface="微软雅黑" panose="020B0503020204020204" pitchFamily="34" charset="-122"/>
                      <a:ea typeface="微软雅黑" panose="020B0503020204020204" pitchFamily="34" charset="-122"/>
                    </a:defRPr>
                  </a:lvl1pPr>
                </a:lstStyle>
                <a:p>
                  <a:pPr algn="ctr"/>
                  <a:r>
                    <a:rPr lang="zh-CN" altLang="en-US" dirty="0"/>
                    <a:t>职业学校教师</a:t>
                  </a:r>
                </a:p>
              </p:txBody>
            </p:sp>
          </p:grpSp>
        </p:grpSp>
        <p:cxnSp>
          <p:nvCxnSpPr>
            <p:cNvPr id="61" name="直接连接符 60">
              <a:extLst>
                <a:ext uri="{FF2B5EF4-FFF2-40B4-BE49-F238E27FC236}">
                  <a16:creationId xmlns:a16="http://schemas.microsoft.com/office/drawing/2014/main" id="{D1FFDA80-309F-46DF-8FE8-7739B6199E89}"/>
                </a:ext>
              </a:extLst>
            </p:cNvPr>
            <p:cNvCxnSpPr>
              <a:cxnSpLocks/>
            </p:cNvCxnSpPr>
            <p:nvPr/>
          </p:nvCxnSpPr>
          <p:spPr>
            <a:xfrm>
              <a:off x="561975" y="2286000"/>
              <a:ext cx="8061325" cy="0"/>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3" name="直接连接符 62">
              <a:extLst>
                <a:ext uri="{FF2B5EF4-FFF2-40B4-BE49-F238E27FC236}">
                  <a16:creationId xmlns:a16="http://schemas.microsoft.com/office/drawing/2014/main" id="{8ACAE57F-B355-4E45-85AA-299864D13E7D}"/>
                </a:ext>
              </a:extLst>
            </p:cNvPr>
            <p:cNvCxnSpPr>
              <a:cxnSpLocks/>
            </p:cNvCxnSpPr>
            <p:nvPr/>
          </p:nvCxnSpPr>
          <p:spPr>
            <a:xfrm>
              <a:off x="561975" y="3409950"/>
              <a:ext cx="8061325" cy="0"/>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4" name="直接连接符 63">
              <a:extLst>
                <a:ext uri="{FF2B5EF4-FFF2-40B4-BE49-F238E27FC236}">
                  <a16:creationId xmlns:a16="http://schemas.microsoft.com/office/drawing/2014/main" id="{2F5D01DE-E83F-4F71-B4BF-4118558A4ADB}"/>
                </a:ext>
              </a:extLst>
            </p:cNvPr>
            <p:cNvCxnSpPr>
              <a:cxnSpLocks/>
            </p:cNvCxnSpPr>
            <p:nvPr/>
          </p:nvCxnSpPr>
          <p:spPr>
            <a:xfrm>
              <a:off x="561975" y="4514850"/>
              <a:ext cx="8061325" cy="0"/>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5" name="直接连接符 64">
              <a:extLst>
                <a:ext uri="{FF2B5EF4-FFF2-40B4-BE49-F238E27FC236}">
                  <a16:creationId xmlns:a16="http://schemas.microsoft.com/office/drawing/2014/main" id="{504E0F80-B155-447B-BCD6-F5612E441333}"/>
                </a:ext>
              </a:extLst>
            </p:cNvPr>
            <p:cNvCxnSpPr>
              <a:cxnSpLocks/>
            </p:cNvCxnSpPr>
            <p:nvPr/>
          </p:nvCxnSpPr>
          <p:spPr>
            <a:xfrm>
              <a:off x="561975" y="5549900"/>
              <a:ext cx="8061325" cy="0"/>
            </a:xfrm>
            <a:prstGeom prst="line">
              <a:avLst/>
            </a:prstGeom>
            <a:ln w="63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71573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67544" y="1944065"/>
            <a:ext cx="5184576" cy="584775"/>
          </a:xfrm>
          <a:prstGeom prst="rect">
            <a:avLst/>
          </a:prstGeom>
          <a:noFill/>
        </p:spPr>
        <p:txBody>
          <a:bodyPr wrap="square" rtlCol="0">
            <a:spAutoFit/>
          </a:bodyPr>
          <a:lstStyle/>
          <a:p>
            <a:pPr algn="l" rtl="0"/>
            <a:r>
              <a:rPr lang="zh-CN" sz="1600" b="1" i="0" u="none" baseline="0">
                <a:solidFill>
                  <a:schemeClr val="bg1">
                    <a:lumMod val="50000"/>
                  </a:schemeClr>
                </a:solidFill>
                <a:latin typeface="微软雅黑" panose="020B0503020204020204" pitchFamily="34" charset="-122"/>
                <a:ea typeface="微软雅黑" panose="020B0503020204020204" pitchFamily="34" charset="-122"/>
              </a:rPr>
              <a:t>一站式国际平台 </a:t>
            </a:r>
          </a:p>
          <a:p>
            <a:pPr algn="l" rtl="0"/>
            <a:r>
              <a:rPr lang="zh-CN" sz="1600" b="1" i="0" u="none" baseline="0">
                <a:solidFill>
                  <a:schemeClr val="bg1">
                    <a:lumMod val="50000"/>
                  </a:schemeClr>
                </a:solidFill>
                <a:latin typeface="微软雅黑" panose="020B0503020204020204" pitchFamily="34" charset="-122"/>
                <a:ea typeface="微软雅黑" panose="020B0503020204020204" pitchFamily="34" charset="-122"/>
              </a:rPr>
              <a:t>职业教育和培训合作 </a:t>
            </a:r>
            <a:endParaRPr lang="zh-CN" sz="16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Rechteck 4"/>
          <p:cNvSpPr/>
          <p:nvPr/>
        </p:nvSpPr>
        <p:spPr>
          <a:xfrm>
            <a:off x="0" y="1988840"/>
            <a:ext cx="9144000" cy="2808312"/>
          </a:xfrm>
          <a:prstGeom prst="rect">
            <a:avLst/>
          </a:prstGeom>
          <a:gradFill flip="none" rotWithShape="1">
            <a:gsLst>
              <a:gs pos="58000">
                <a:srgbClr val="E46C0A"/>
              </a:gs>
              <a:gs pos="100000">
                <a:srgbClr val="E46C0A">
                  <a:alpha val="5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solidFill>
                <a:prstClr val="white"/>
              </a:solidFill>
            </a:endParaRPr>
          </a:p>
        </p:txBody>
      </p:sp>
      <p:pic>
        <p:nvPicPr>
          <p:cNvPr id="3074" name="Picture 2" descr="C:\Users\Schlich\Desktop\Logo_Go-VET_RGB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286" y="603175"/>
            <a:ext cx="5557428" cy="1169641"/>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p:cNvSpPr txBox="1"/>
          <p:nvPr/>
        </p:nvSpPr>
        <p:spPr>
          <a:xfrm>
            <a:off x="899592" y="2910118"/>
            <a:ext cx="7344816" cy="1077218"/>
          </a:xfrm>
          <a:prstGeom prst="rect">
            <a:avLst/>
          </a:prstGeom>
          <a:noFill/>
        </p:spPr>
        <p:txBody>
          <a:bodyPr wrap="square" rtlCol="0">
            <a:spAutoFit/>
          </a:bodyPr>
          <a:lstStyle/>
          <a:p>
            <a:pPr algn="ctr" rtl="0"/>
            <a:r>
              <a:rPr lang="zh-CN" sz="3200" b="1" i="0" u="none" baseline="0" dirty="0">
                <a:solidFill>
                  <a:schemeClr val="bg1"/>
                </a:solidFill>
                <a:latin typeface="微软雅黑" panose="020B0503020204020204" pitchFamily="34" charset="-122"/>
                <a:ea typeface="微软雅黑" panose="020B0503020204020204" pitchFamily="34" charset="-122"/>
              </a:rPr>
              <a:t>一站式国际平台 </a:t>
            </a:r>
          </a:p>
          <a:p>
            <a:pPr algn="ctr" rtl="0"/>
            <a:r>
              <a:rPr lang="zh-CN" sz="3200" b="1" i="0" u="none" baseline="0" dirty="0">
                <a:solidFill>
                  <a:schemeClr val="bg1"/>
                </a:solidFill>
                <a:latin typeface="微软雅黑" panose="020B0503020204020204" pitchFamily="34" charset="-122"/>
                <a:ea typeface="微软雅黑" panose="020B0503020204020204" pitchFamily="34" charset="-122"/>
              </a:rPr>
              <a:t>职业教育和培训合作 </a:t>
            </a:r>
            <a:endParaRPr lang="zh-CN" sz="3200" b="1" dirty="0">
              <a:solidFill>
                <a:schemeClr val="bg1"/>
              </a:solidFill>
              <a:latin typeface="微软雅黑" panose="020B0503020204020204" pitchFamily="34" charset="-122"/>
              <a:ea typeface="微软雅黑" panose="020B0503020204020204" pitchFamily="34" charset="-122"/>
            </a:endParaRPr>
          </a:p>
        </p:txBody>
      </p:sp>
      <p:sp>
        <p:nvSpPr>
          <p:cNvPr id="7" name="Textfeld 6"/>
          <p:cNvSpPr txBox="1"/>
          <p:nvPr/>
        </p:nvSpPr>
        <p:spPr>
          <a:xfrm>
            <a:off x="1827937" y="5333292"/>
            <a:ext cx="5112568" cy="1311128"/>
          </a:xfrm>
          <a:prstGeom prst="rect">
            <a:avLst/>
          </a:prstGeom>
          <a:noFill/>
        </p:spPr>
        <p:txBody>
          <a:bodyPr wrap="square" rtlCol="0">
            <a:spAutoFit/>
          </a:bodyPr>
          <a:lstStyle/>
          <a:p>
            <a:pPr algn="ctr" rtl="0">
              <a:lnSpc>
                <a:spcPct val="110000"/>
              </a:lnSpc>
            </a:pPr>
            <a:r>
              <a:rPr lang="zh-CN" sz="1200" b="0" i="0" u="none" baseline="0" dirty="0">
                <a:latin typeface="微软雅黑" panose="020B0503020204020204" pitchFamily="34" charset="-122"/>
                <a:ea typeface="微软雅黑" panose="020B0503020204020204" pitchFamily="34" charset="-122"/>
              </a:rPr>
              <a:t>GOVET - 国际职业教育合作的中心机构</a:t>
            </a:r>
          </a:p>
          <a:p>
            <a:pPr algn="ctr" rtl="0">
              <a:lnSpc>
                <a:spcPct val="110000"/>
              </a:lnSpc>
            </a:pPr>
            <a:r>
              <a:rPr lang="zh-CN" sz="1200" b="0" i="0" u="none" baseline="0" dirty="0">
                <a:latin typeface="微软雅黑" panose="020B0503020204020204" pitchFamily="34" charset="-122"/>
                <a:ea typeface="微软雅黑" panose="020B0503020204020204" pitchFamily="34" charset="-122"/>
              </a:rPr>
              <a:t>联邦职业教育研究所</a:t>
            </a:r>
          </a:p>
          <a:p>
            <a:pPr algn="ctr" rtl="0">
              <a:lnSpc>
                <a:spcPct val="110000"/>
              </a:lnSpc>
            </a:pPr>
            <a:r>
              <a:rPr lang="zh-CN" sz="1200" b="0" i="0" u="none" baseline="0" dirty="0">
                <a:latin typeface="微软雅黑" panose="020B0503020204020204" pitchFamily="34" charset="-122"/>
                <a:ea typeface="微软雅黑" panose="020B0503020204020204" pitchFamily="34" charset="-122"/>
              </a:rPr>
              <a:t>Robert Schuman-Platz 3 </a:t>
            </a:r>
          </a:p>
          <a:p>
            <a:pPr algn="ctr" rtl="0">
              <a:lnSpc>
                <a:spcPct val="110000"/>
              </a:lnSpc>
            </a:pPr>
            <a:r>
              <a:rPr lang="zh-CN" sz="1200" b="0" i="0" u="none" baseline="0" dirty="0">
                <a:latin typeface="微软雅黑" panose="020B0503020204020204" pitchFamily="34" charset="-122"/>
                <a:ea typeface="微软雅黑" panose="020B0503020204020204" pitchFamily="34" charset="-122"/>
              </a:rPr>
              <a:t>53175 Bonn</a:t>
            </a:r>
          </a:p>
          <a:p>
            <a:pPr algn="ctr" rtl="0">
              <a:lnSpc>
                <a:spcPct val="110000"/>
              </a:lnSpc>
            </a:pPr>
            <a:r>
              <a:rPr lang="zh-CN" sz="1200" b="0" i="0" u="none" baseline="0" dirty="0">
                <a:latin typeface="微软雅黑" panose="020B0503020204020204" pitchFamily="34" charset="-122"/>
                <a:ea typeface="微软雅黑" panose="020B0503020204020204" pitchFamily="34" charset="-122"/>
              </a:rPr>
              <a:t>www.govet.international</a:t>
            </a:r>
          </a:p>
          <a:p>
            <a:pPr algn="ctr" rtl="0">
              <a:lnSpc>
                <a:spcPct val="110000"/>
              </a:lnSpc>
            </a:pPr>
            <a:r>
              <a:rPr lang="zh-CN" sz="1200" b="0" i="0" u="none" baseline="0" dirty="0">
                <a:latin typeface="微软雅黑" panose="020B0503020204020204" pitchFamily="34" charset="-122"/>
                <a:ea typeface="微软雅黑" panose="020B0503020204020204" pitchFamily="34" charset="-122"/>
              </a:rPr>
              <a:t>govet@govet.internationa</a:t>
            </a:r>
            <a:r>
              <a:rPr lang="zh-CN" sz="1200" b="0" i="0" u="none" baseline="0" dirty="0" smtClean="0">
                <a:latin typeface="微软雅黑" panose="020B0503020204020204" pitchFamily="34" charset="-122"/>
                <a:ea typeface="微软雅黑" panose="020B0503020204020204" pitchFamily="34" charset="-122"/>
              </a:rPr>
              <a:t>l</a:t>
            </a:r>
            <a:endParaRPr lang="zh-CN" sz="1200" dirty="0">
              <a:latin typeface="微软雅黑" panose="020B0503020204020204" pitchFamily="34" charset="-122"/>
              <a:ea typeface="微软雅黑" panose="020B0503020204020204" pitchFamily="34" charset="-122"/>
            </a:endParaRPr>
          </a:p>
        </p:txBody>
      </p:sp>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10" name="Grafik 9"/>
          <p:cNvPicPr>
            <a:picLocks noChangeAspect="1"/>
          </p:cNvPicPr>
          <p:nvPr/>
        </p:nvPicPr>
        <p:blipFill rotWithShape="1">
          <a:blip r:embed="rId5"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2633269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D3BC330B-FEA1-43B9-8548-226076894F4A}"/>
              </a:ext>
            </a:extLst>
          </p:cNvPr>
          <p:cNvSpPr/>
          <p:nvPr/>
        </p:nvSpPr>
        <p:spPr>
          <a:xfrm>
            <a:off x="179512"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1.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哪些人在从事双元制职业教育工作？</a:t>
            </a:r>
          </a:p>
        </p:txBody>
      </p:sp>
      <p:sp>
        <p:nvSpPr>
          <p:cNvPr id="7" name="Rectangle 41">
            <a:extLst>
              <a:ext uri="{FF2B5EF4-FFF2-40B4-BE49-F238E27FC236}">
                <a16:creationId xmlns:a16="http://schemas.microsoft.com/office/drawing/2014/main" id="{C781B966-BCDC-48E4-A865-C36225D0AD07}"/>
              </a:ext>
            </a:extLst>
          </p:cNvPr>
          <p:cNvSpPr/>
          <p:nvPr/>
        </p:nvSpPr>
        <p:spPr>
          <a:xfrm>
            <a:off x="4628388" y="1539018"/>
            <a:ext cx="3975862" cy="3897158"/>
          </a:xfrm>
          <a:prstGeom prst="rect">
            <a:avLst/>
          </a:prstGeom>
          <a:solidFill>
            <a:srgbClr val="F2DCD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sp>
        <p:nvSpPr>
          <p:cNvPr id="8" name="Rectangle 19">
            <a:extLst>
              <a:ext uri="{FF2B5EF4-FFF2-40B4-BE49-F238E27FC236}">
                <a16:creationId xmlns:a16="http://schemas.microsoft.com/office/drawing/2014/main" id="{627C2F9B-DB09-428C-BC1D-6EF2593CD32E}"/>
              </a:ext>
            </a:extLst>
          </p:cNvPr>
          <p:cNvSpPr/>
          <p:nvPr/>
        </p:nvSpPr>
        <p:spPr>
          <a:xfrm>
            <a:off x="539552" y="1539017"/>
            <a:ext cx="3971614" cy="3897159"/>
          </a:xfrm>
          <a:prstGeom prst="rect">
            <a:avLst/>
          </a:prstGeom>
          <a:solidFill>
            <a:srgbClr val="C6D9F1">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sp>
        <p:nvSpPr>
          <p:cNvPr id="9" name="Rectangle 9">
            <a:extLst>
              <a:ext uri="{FF2B5EF4-FFF2-40B4-BE49-F238E27FC236}">
                <a16:creationId xmlns:a16="http://schemas.microsoft.com/office/drawing/2014/main" id="{623E6F4D-2305-4546-8992-5BC5C7526538}"/>
              </a:ext>
            </a:extLst>
          </p:cNvPr>
          <p:cNvSpPr/>
          <p:nvPr/>
        </p:nvSpPr>
        <p:spPr>
          <a:xfrm>
            <a:off x="1645103" y="1052736"/>
            <a:ext cx="1760512" cy="400110"/>
          </a:xfrm>
          <a:prstGeom prst="rect">
            <a:avLst/>
          </a:prstGeom>
        </p:spPr>
        <p:txBody>
          <a:bodyPr wrap="square">
            <a:spAutoFit/>
          </a:bodyPr>
          <a:lstStyle/>
          <a:p>
            <a:pPr algn="ctr" rtl="0">
              <a:spcBef>
                <a:spcPts val="600"/>
              </a:spcBef>
              <a:spcAft>
                <a:spcPts val="600"/>
              </a:spcAft>
            </a:pPr>
            <a:r>
              <a:rPr lang="zh-CN" sz="2000" b="1" i="0" u="none" baseline="0" dirty="0">
                <a:solidFill>
                  <a:srgbClr val="E46C0A"/>
                </a:solidFill>
                <a:latin typeface="微软雅黑" panose="020B0503020204020204" pitchFamily="34" charset="-122"/>
                <a:ea typeface="微软雅黑" panose="020B0503020204020204" pitchFamily="34" charset="-122"/>
              </a:rPr>
              <a:t>工作环境</a:t>
            </a:r>
            <a:endParaRPr lang="zh-CN" sz="2000" b="1" dirty="0">
              <a:solidFill>
                <a:srgbClr val="E46C0A"/>
              </a:solidFill>
              <a:latin typeface="微软雅黑" panose="020B0503020204020204" pitchFamily="34" charset="-122"/>
              <a:ea typeface="微软雅黑" panose="020B0503020204020204" pitchFamily="34" charset="-122"/>
            </a:endParaRPr>
          </a:p>
        </p:txBody>
      </p:sp>
      <p:sp>
        <p:nvSpPr>
          <p:cNvPr id="17" name="Rectangle 9">
            <a:extLst>
              <a:ext uri="{FF2B5EF4-FFF2-40B4-BE49-F238E27FC236}">
                <a16:creationId xmlns:a16="http://schemas.microsoft.com/office/drawing/2014/main" id="{221EFE18-74FB-4960-9433-5CE5605C46EA}"/>
              </a:ext>
            </a:extLst>
          </p:cNvPr>
          <p:cNvSpPr/>
          <p:nvPr/>
        </p:nvSpPr>
        <p:spPr>
          <a:xfrm>
            <a:off x="5104151" y="1052736"/>
            <a:ext cx="3024336" cy="400110"/>
          </a:xfrm>
          <a:prstGeom prst="rect">
            <a:avLst/>
          </a:prstGeom>
        </p:spPr>
        <p:txBody>
          <a:bodyPr wrap="square">
            <a:spAutoFit/>
          </a:bodyPr>
          <a:lstStyle/>
          <a:p>
            <a:pPr algn="ctr" rtl="0">
              <a:spcBef>
                <a:spcPts val="600"/>
              </a:spcBef>
              <a:spcAft>
                <a:spcPts val="600"/>
              </a:spcAft>
            </a:pPr>
            <a:r>
              <a:rPr lang="zh-CN" sz="2000" b="1" i="0" u="none" baseline="0" dirty="0">
                <a:solidFill>
                  <a:srgbClr val="E46C0A"/>
                </a:solidFill>
                <a:latin typeface="微软雅黑" panose="020B0503020204020204" pitchFamily="34" charset="-122"/>
                <a:ea typeface="微软雅黑" panose="020B0503020204020204" pitchFamily="34" charset="-122"/>
              </a:rPr>
              <a:t>国家教育体系</a:t>
            </a:r>
            <a:endParaRPr lang="zh-CN" sz="2000" b="1" dirty="0">
              <a:solidFill>
                <a:srgbClr val="E46C0A"/>
              </a:solidFill>
              <a:latin typeface="微软雅黑" panose="020B0503020204020204" pitchFamily="34" charset="-122"/>
              <a:ea typeface="微软雅黑" panose="020B0503020204020204" pitchFamily="34" charset="-122"/>
            </a:endParaRPr>
          </a:p>
        </p:txBody>
      </p:sp>
      <p:sp>
        <p:nvSpPr>
          <p:cNvPr id="19" name="Rechteck 48">
            <a:extLst>
              <a:ext uri="{FF2B5EF4-FFF2-40B4-BE49-F238E27FC236}">
                <a16:creationId xmlns:a16="http://schemas.microsoft.com/office/drawing/2014/main" id="{74488EA1-A44E-454E-90FC-DCB5A8A118B4}"/>
              </a:ext>
            </a:extLst>
          </p:cNvPr>
          <p:cNvSpPr/>
          <p:nvPr/>
        </p:nvSpPr>
        <p:spPr>
          <a:xfrm>
            <a:off x="991430" y="5709319"/>
            <a:ext cx="7253016" cy="786754"/>
          </a:xfrm>
          <a:prstGeom prst="rect">
            <a:avLst/>
          </a:prstGeom>
        </p:spPr>
        <p:txBody>
          <a:bodyPr wrap="square">
            <a:spAutoFit/>
          </a:bodyPr>
          <a:lstStyle/>
          <a:p>
            <a:pPr marL="180975" indent="-180975" algn="l" rtl="0">
              <a:lnSpc>
                <a:spcPct val="110000"/>
              </a:lnSpc>
              <a:buFont typeface="Arial" panose="020B0604020202020204" pitchFamily="34" charset="0"/>
              <a:buChar char="•"/>
            </a:pPr>
            <a:r>
              <a:rPr lang="zh-CN" sz="14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职业培训人员也从事例如培训、管理和协调工作 </a:t>
            </a:r>
          </a:p>
          <a:p>
            <a:pPr marL="180975" indent="-180975" algn="l" rtl="0">
              <a:lnSpc>
                <a:spcPct val="110000"/>
              </a:lnSpc>
              <a:buFont typeface="Arial" panose="020B0604020202020204" pitchFamily="34" charset="0"/>
              <a:buChar char="•"/>
            </a:pPr>
            <a:r>
              <a:rPr lang="zh-CN" sz="14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双元世界 </a:t>
            </a:r>
            <a:r>
              <a:rPr lang="zh-CN" sz="1400" b="0" i="0" u="none" baseline="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sz="14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 “双元”人员</a:t>
            </a:r>
          </a:p>
          <a:p>
            <a:pPr marL="180975" indent="-180975" algn="l" rtl="0">
              <a:lnSpc>
                <a:spcPct val="110000"/>
              </a:lnSpc>
              <a:buFont typeface="Arial" panose="020B0604020202020204" pitchFamily="34" charset="0"/>
              <a:buChar char="•"/>
            </a:pPr>
            <a:r>
              <a:rPr lang="zh-CN" sz="14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共同目标</a:t>
            </a:r>
            <a:r>
              <a:rPr lang="zh-CN" sz="1400" b="0" i="0" u="none" baseline="0" dirty="0">
                <a:solidFill>
                  <a:schemeClr val="tx1">
                    <a:lumMod val="75000"/>
                    <a:lumOff val="25000"/>
                  </a:schemeClr>
                </a:solidFill>
                <a:latin typeface="微软雅黑" panose="020B0503020204020204" pitchFamily="34" charset="-122"/>
                <a:ea typeface="微软雅黑" panose="020B0503020204020204" pitchFamily="34" charset="-122"/>
              </a:rPr>
              <a:t>：学徒/学生获得资格</a:t>
            </a:r>
            <a:endParaRPr 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Oval 2">
            <a:extLst>
              <a:ext uri="{FF2B5EF4-FFF2-40B4-BE49-F238E27FC236}">
                <a16:creationId xmlns:a16="http://schemas.microsoft.com/office/drawing/2014/main" id="{D1D026F8-2F8E-48F0-B089-B25EAB8A003F}"/>
              </a:ext>
            </a:extLst>
          </p:cNvPr>
          <p:cNvSpPr>
            <a:spLocks noChangeAspect="1"/>
          </p:cNvSpPr>
          <p:nvPr/>
        </p:nvSpPr>
        <p:spPr>
          <a:xfrm>
            <a:off x="3780000" y="3154824"/>
            <a:ext cx="1584000" cy="1584000"/>
          </a:xfrm>
          <a:prstGeom prst="ellipse">
            <a:avLst/>
          </a:prstGeom>
          <a:solidFill>
            <a:schemeClr val="bg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grpSp>
        <p:nvGrpSpPr>
          <p:cNvPr id="38" name="组合 37">
            <a:extLst>
              <a:ext uri="{FF2B5EF4-FFF2-40B4-BE49-F238E27FC236}">
                <a16:creationId xmlns:a16="http://schemas.microsoft.com/office/drawing/2014/main" id="{549AC946-8EA9-4FDD-ADF7-C42BFFECC556}"/>
              </a:ext>
            </a:extLst>
          </p:cNvPr>
          <p:cNvGrpSpPr/>
          <p:nvPr/>
        </p:nvGrpSpPr>
        <p:grpSpPr>
          <a:xfrm>
            <a:off x="3092061" y="1897609"/>
            <a:ext cx="2959878" cy="728032"/>
            <a:chOff x="3059832" y="1915384"/>
            <a:chExt cx="2959878" cy="728032"/>
          </a:xfrm>
        </p:grpSpPr>
        <p:pic>
          <p:nvPicPr>
            <p:cNvPr id="15" name="Picture 3">
              <a:extLst>
                <a:ext uri="{FF2B5EF4-FFF2-40B4-BE49-F238E27FC236}">
                  <a16:creationId xmlns:a16="http://schemas.microsoft.com/office/drawing/2014/main" id="{72FD4835-E17E-41BF-ABD6-AAF8D25843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96408" y="1915384"/>
              <a:ext cx="886726" cy="336217"/>
            </a:xfrm>
            <a:prstGeom prst="rect">
              <a:avLst/>
            </a:prstGeom>
          </p:spPr>
        </p:pic>
        <p:sp>
          <p:nvSpPr>
            <p:cNvPr id="23" name="Rectangle 39">
              <a:extLst>
                <a:ext uri="{FF2B5EF4-FFF2-40B4-BE49-F238E27FC236}">
                  <a16:creationId xmlns:a16="http://schemas.microsoft.com/office/drawing/2014/main" id="{B457F2DC-132A-4A1F-9660-ED760C958C71}"/>
                </a:ext>
              </a:extLst>
            </p:cNvPr>
            <p:cNvSpPr/>
            <p:nvPr/>
          </p:nvSpPr>
          <p:spPr>
            <a:xfrm>
              <a:off x="3059832" y="2304862"/>
              <a:ext cx="2959878" cy="338554"/>
            </a:xfrm>
            <a:prstGeom prst="rect">
              <a:avLst/>
            </a:prstGeom>
          </p:spPr>
          <p:txBody>
            <a:bodyPr wrap="square">
              <a:spAutoFit/>
            </a:bodyPr>
            <a:lstStyle/>
            <a:p>
              <a:pPr algn="ctr" rtl="0">
                <a:spcAft>
                  <a:spcPts val="300"/>
                </a:spcAft>
              </a:pPr>
              <a:r>
                <a:rPr 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社会合作伙伴、国家和经济界</a:t>
              </a:r>
            </a:p>
          </p:txBody>
        </p:sp>
      </p:grpSp>
      <p:pic>
        <p:nvPicPr>
          <p:cNvPr id="13" name="Picture 2">
            <a:extLst>
              <a:ext uri="{FF2B5EF4-FFF2-40B4-BE49-F238E27FC236}">
                <a16:creationId xmlns:a16="http://schemas.microsoft.com/office/drawing/2014/main" id="{5C840586-F19B-4753-9A34-CAC741FFDD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148981" y="4192130"/>
            <a:ext cx="295760" cy="717322"/>
          </a:xfrm>
          <a:prstGeom prst="rect">
            <a:avLst/>
          </a:prstGeom>
        </p:spPr>
      </p:pic>
      <p:sp>
        <p:nvSpPr>
          <p:cNvPr id="24" name="Rectangle 40">
            <a:extLst>
              <a:ext uri="{FF2B5EF4-FFF2-40B4-BE49-F238E27FC236}">
                <a16:creationId xmlns:a16="http://schemas.microsoft.com/office/drawing/2014/main" id="{C33BCE61-6F29-48D6-ADCF-8D08138EF921}"/>
              </a:ext>
            </a:extLst>
          </p:cNvPr>
          <p:cNvSpPr/>
          <p:nvPr/>
        </p:nvSpPr>
        <p:spPr>
          <a:xfrm>
            <a:off x="997966" y="3601717"/>
            <a:ext cx="2597791" cy="338554"/>
          </a:xfrm>
          <a:prstGeom prst="rect">
            <a:avLst/>
          </a:prstGeom>
        </p:spPr>
        <p:txBody>
          <a:bodyPr wrap="square">
            <a:spAutoFit/>
          </a:bodyPr>
          <a:lstStyle/>
          <a:p>
            <a:pPr algn="ctr" rtl="0">
              <a:spcAft>
                <a:spcPts val="300"/>
              </a:spcAft>
            </a:pP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企业领导层、培训负责人</a:t>
            </a:r>
          </a:p>
        </p:txBody>
      </p:sp>
      <p:sp>
        <p:nvSpPr>
          <p:cNvPr id="25" name="Rectangle 45">
            <a:extLst>
              <a:ext uri="{FF2B5EF4-FFF2-40B4-BE49-F238E27FC236}">
                <a16:creationId xmlns:a16="http://schemas.microsoft.com/office/drawing/2014/main" id="{BEE6999A-FDDC-4782-994D-19DB02F9D91F}"/>
              </a:ext>
            </a:extLst>
          </p:cNvPr>
          <p:cNvSpPr/>
          <p:nvPr/>
        </p:nvSpPr>
        <p:spPr>
          <a:xfrm>
            <a:off x="1042838" y="4934157"/>
            <a:ext cx="2508047" cy="338554"/>
          </a:xfrm>
          <a:prstGeom prst="rect">
            <a:avLst/>
          </a:prstGeom>
        </p:spPr>
        <p:txBody>
          <a:bodyPr wrap="square">
            <a:spAutoFit/>
          </a:bodyPr>
          <a:lstStyle/>
          <a:p>
            <a:pPr algn="ctr" rtl="0">
              <a:spcAft>
                <a:spcPts val="300"/>
              </a:spcAft>
            </a:pP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工作岗位上的培训人员</a:t>
            </a:r>
            <a:endParaRPr lang="zh-CN" sz="16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36" name="组合 35">
            <a:extLst>
              <a:ext uri="{FF2B5EF4-FFF2-40B4-BE49-F238E27FC236}">
                <a16:creationId xmlns:a16="http://schemas.microsoft.com/office/drawing/2014/main" id="{A94EB85D-2B78-4821-A60F-6E326B894C38}"/>
              </a:ext>
            </a:extLst>
          </p:cNvPr>
          <p:cNvGrpSpPr/>
          <p:nvPr/>
        </p:nvGrpSpPr>
        <p:grpSpPr>
          <a:xfrm>
            <a:off x="1555738" y="2874794"/>
            <a:ext cx="1482247" cy="678450"/>
            <a:chOff x="1686599" y="2726281"/>
            <a:chExt cx="1482247" cy="678450"/>
          </a:xfrm>
        </p:grpSpPr>
        <p:pic>
          <p:nvPicPr>
            <p:cNvPr id="11" name="Picture 6">
              <a:extLst>
                <a:ext uri="{FF2B5EF4-FFF2-40B4-BE49-F238E27FC236}">
                  <a16:creationId xmlns:a16="http://schemas.microsoft.com/office/drawing/2014/main" id="{8FF764FE-9E86-4E5F-B975-1FB547803C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6599" y="2737693"/>
              <a:ext cx="652242" cy="661791"/>
            </a:xfrm>
            <a:prstGeom prst="rect">
              <a:avLst/>
            </a:prstGeom>
          </p:spPr>
        </p:pic>
        <p:grpSp>
          <p:nvGrpSpPr>
            <p:cNvPr id="35" name="组合 34">
              <a:extLst>
                <a:ext uri="{FF2B5EF4-FFF2-40B4-BE49-F238E27FC236}">
                  <a16:creationId xmlns:a16="http://schemas.microsoft.com/office/drawing/2014/main" id="{67887C84-3399-44CF-9489-90A482486260}"/>
                </a:ext>
              </a:extLst>
            </p:cNvPr>
            <p:cNvGrpSpPr/>
            <p:nvPr/>
          </p:nvGrpSpPr>
          <p:grpSpPr>
            <a:xfrm>
              <a:off x="2634603" y="2726281"/>
              <a:ext cx="534243" cy="678450"/>
              <a:chOff x="2855909" y="2850753"/>
              <a:chExt cx="587629" cy="746246"/>
            </a:xfrm>
          </p:grpSpPr>
          <p:pic>
            <p:nvPicPr>
              <p:cNvPr id="16" name="Picture 14">
                <a:extLst>
                  <a:ext uri="{FF2B5EF4-FFF2-40B4-BE49-F238E27FC236}">
                    <a16:creationId xmlns:a16="http://schemas.microsoft.com/office/drawing/2014/main" id="{0BD5204F-4CC7-4622-98FE-1ABD8CC036B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55909" y="2850754"/>
                <a:ext cx="289080" cy="746245"/>
              </a:xfrm>
              <a:prstGeom prst="rect">
                <a:avLst/>
              </a:prstGeom>
            </p:spPr>
          </p:pic>
          <p:pic>
            <p:nvPicPr>
              <p:cNvPr id="27" name="Picture 23">
                <a:extLst>
                  <a:ext uri="{FF2B5EF4-FFF2-40B4-BE49-F238E27FC236}">
                    <a16:creationId xmlns:a16="http://schemas.microsoft.com/office/drawing/2014/main" id="{3128F08B-858A-4D66-B4A5-5C7F6D81D54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80496" y="2850753"/>
                <a:ext cx="263042" cy="746246"/>
              </a:xfrm>
              <a:prstGeom prst="rect">
                <a:avLst/>
              </a:prstGeom>
            </p:spPr>
          </p:pic>
        </p:grpSp>
      </p:grpSp>
      <p:pic>
        <p:nvPicPr>
          <p:cNvPr id="14" name="Picture 8">
            <a:extLst>
              <a:ext uri="{FF2B5EF4-FFF2-40B4-BE49-F238E27FC236}">
                <a16:creationId xmlns:a16="http://schemas.microsoft.com/office/drawing/2014/main" id="{251FE57D-4E0C-4B48-A37E-45BC33B711E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28743" y="4085771"/>
            <a:ext cx="551601" cy="823680"/>
          </a:xfrm>
          <a:prstGeom prst="rect">
            <a:avLst/>
          </a:prstGeom>
        </p:spPr>
      </p:pic>
      <p:sp>
        <p:nvSpPr>
          <p:cNvPr id="18" name="Rectangle 37">
            <a:extLst>
              <a:ext uri="{FF2B5EF4-FFF2-40B4-BE49-F238E27FC236}">
                <a16:creationId xmlns:a16="http://schemas.microsoft.com/office/drawing/2014/main" id="{3B432869-6D88-4DDE-8C9F-8EEA3849B6DB}"/>
              </a:ext>
            </a:extLst>
          </p:cNvPr>
          <p:cNvSpPr/>
          <p:nvPr/>
        </p:nvSpPr>
        <p:spPr>
          <a:xfrm>
            <a:off x="5663052" y="3601717"/>
            <a:ext cx="2482982" cy="338554"/>
          </a:xfrm>
          <a:prstGeom prst="rect">
            <a:avLst/>
          </a:prstGeom>
        </p:spPr>
        <p:txBody>
          <a:bodyPr wrap="square">
            <a:spAutoFit/>
          </a:bodyPr>
          <a:lstStyle/>
          <a:p>
            <a:pPr algn="l" rtl="0">
              <a:spcAft>
                <a:spcPts val="300"/>
              </a:spcAft>
            </a:pP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学校监督</a:t>
            </a: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学校领导管理</a:t>
            </a:r>
          </a:p>
        </p:txBody>
      </p:sp>
      <p:sp>
        <p:nvSpPr>
          <p:cNvPr id="26" name="Rectangle 46">
            <a:extLst>
              <a:ext uri="{FF2B5EF4-FFF2-40B4-BE49-F238E27FC236}">
                <a16:creationId xmlns:a16="http://schemas.microsoft.com/office/drawing/2014/main" id="{097C16D4-ECDF-40BF-8908-A16F7DACAB63}"/>
              </a:ext>
            </a:extLst>
          </p:cNvPr>
          <p:cNvSpPr/>
          <p:nvPr/>
        </p:nvSpPr>
        <p:spPr>
          <a:xfrm>
            <a:off x="5794859" y="4934157"/>
            <a:ext cx="2219369" cy="338554"/>
          </a:xfrm>
          <a:prstGeom prst="rect">
            <a:avLst/>
          </a:prstGeom>
        </p:spPr>
        <p:txBody>
          <a:bodyPr wrap="square">
            <a:spAutoFit/>
          </a:bodyPr>
          <a:lstStyle/>
          <a:p>
            <a:pPr algn="l" rtl="0">
              <a:spcAft>
                <a:spcPts val="300"/>
              </a:spcAft>
            </a:pPr>
            <a:r>
              <a:rPr lang="zh-CN" sz="16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职业学校的教学人员</a:t>
            </a:r>
          </a:p>
        </p:txBody>
      </p:sp>
      <p:grpSp>
        <p:nvGrpSpPr>
          <p:cNvPr id="37" name="组合 36">
            <a:extLst>
              <a:ext uri="{FF2B5EF4-FFF2-40B4-BE49-F238E27FC236}">
                <a16:creationId xmlns:a16="http://schemas.microsoft.com/office/drawing/2014/main" id="{A878CF52-78BF-4A77-B32C-672B5A825C9F}"/>
              </a:ext>
            </a:extLst>
          </p:cNvPr>
          <p:cNvGrpSpPr/>
          <p:nvPr/>
        </p:nvGrpSpPr>
        <p:grpSpPr>
          <a:xfrm>
            <a:off x="6224354" y="2820364"/>
            <a:ext cx="1360379" cy="677366"/>
            <a:chOff x="7536566" y="2671851"/>
            <a:chExt cx="1360379" cy="677366"/>
          </a:xfrm>
        </p:grpSpPr>
        <p:pic>
          <p:nvPicPr>
            <p:cNvPr id="12" name="Picture 2" descr="C:\Users\Lassig\Desktop\School.png">
              <a:extLst>
                <a:ext uri="{FF2B5EF4-FFF2-40B4-BE49-F238E27FC236}">
                  <a16:creationId xmlns:a16="http://schemas.microsoft.com/office/drawing/2014/main" id="{BC023314-E077-4BD7-904D-C868C013831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73457" y="2764731"/>
              <a:ext cx="923488" cy="58448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a:extLst>
                <a:ext uri="{FF2B5EF4-FFF2-40B4-BE49-F238E27FC236}">
                  <a16:creationId xmlns:a16="http://schemas.microsoft.com/office/drawing/2014/main" id="{C70704B3-723D-4AD8-96A6-5097784657E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36566" y="2671851"/>
              <a:ext cx="238702" cy="671249"/>
            </a:xfrm>
            <a:prstGeom prst="rect">
              <a:avLst/>
            </a:prstGeom>
          </p:spPr>
        </p:pic>
      </p:grpSp>
      <p:grpSp>
        <p:nvGrpSpPr>
          <p:cNvPr id="42" name="组合 41">
            <a:extLst>
              <a:ext uri="{FF2B5EF4-FFF2-40B4-BE49-F238E27FC236}">
                <a16:creationId xmlns:a16="http://schemas.microsoft.com/office/drawing/2014/main" id="{9AC25F1A-5EFA-4BB7-94AD-38F984F80237}"/>
              </a:ext>
            </a:extLst>
          </p:cNvPr>
          <p:cNvGrpSpPr/>
          <p:nvPr/>
        </p:nvGrpSpPr>
        <p:grpSpPr>
          <a:xfrm>
            <a:off x="4020407" y="3421868"/>
            <a:ext cx="1103187" cy="1049912"/>
            <a:chOff x="4020407" y="3530859"/>
            <a:chExt cx="1103187" cy="1049912"/>
          </a:xfrm>
        </p:grpSpPr>
        <p:grpSp>
          <p:nvGrpSpPr>
            <p:cNvPr id="33" name="组合 32">
              <a:extLst>
                <a:ext uri="{FF2B5EF4-FFF2-40B4-BE49-F238E27FC236}">
                  <a16:creationId xmlns:a16="http://schemas.microsoft.com/office/drawing/2014/main" id="{40F16278-BA96-4A0C-BEAD-6405649D7192}"/>
                </a:ext>
              </a:extLst>
            </p:cNvPr>
            <p:cNvGrpSpPr/>
            <p:nvPr/>
          </p:nvGrpSpPr>
          <p:grpSpPr>
            <a:xfrm>
              <a:off x="4288050" y="3530859"/>
              <a:ext cx="567900" cy="695174"/>
              <a:chOff x="4087193" y="3323690"/>
              <a:chExt cx="715346" cy="875665"/>
            </a:xfrm>
          </p:grpSpPr>
          <p:pic>
            <p:nvPicPr>
              <p:cNvPr id="21" name="Picture 4">
                <a:extLst>
                  <a:ext uri="{FF2B5EF4-FFF2-40B4-BE49-F238E27FC236}">
                    <a16:creationId xmlns:a16="http://schemas.microsoft.com/office/drawing/2014/main" id="{F64AA5F3-8253-4DE4-8205-01C9ED3687F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4087193" y="3323690"/>
                <a:ext cx="331140" cy="867523"/>
              </a:xfrm>
              <a:prstGeom prst="rect">
                <a:avLst/>
              </a:prstGeom>
              <a:ln>
                <a:solidFill>
                  <a:schemeClr val="bg1"/>
                </a:solidFill>
              </a:ln>
            </p:spPr>
          </p:pic>
          <p:pic>
            <p:nvPicPr>
              <p:cNvPr id="22" name="Picture 10">
                <a:extLst>
                  <a:ext uri="{FF2B5EF4-FFF2-40B4-BE49-F238E27FC236}">
                    <a16:creationId xmlns:a16="http://schemas.microsoft.com/office/drawing/2014/main" id="{0195B83F-F5FA-4CFD-8DB0-71721168D8B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4432761" y="3348296"/>
                <a:ext cx="369778" cy="851059"/>
              </a:xfrm>
              <a:prstGeom prst="rect">
                <a:avLst/>
              </a:prstGeom>
              <a:ln>
                <a:solidFill>
                  <a:schemeClr val="bg1"/>
                </a:solidFill>
              </a:ln>
            </p:spPr>
          </p:pic>
        </p:grpSp>
        <p:sp>
          <p:nvSpPr>
            <p:cNvPr id="29" name="Rectangle 40">
              <a:extLst>
                <a:ext uri="{FF2B5EF4-FFF2-40B4-BE49-F238E27FC236}">
                  <a16:creationId xmlns:a16="http://schemas.microsoft.com/office/drawing/2014/main" id="{6542EC51-C0BD-45D9-93FB-6D2DAEE87C88}"/>
                </a:ext>
              </a:extLst>
            </p:cNvPr>
            <p:cNvSpPr/>
            <p:nvPr/>
          </p:nvSpPr>
          <p:spPr>
            <a:xfrm>
              <a:off x="4020407" y="4242217"/>
              <a:ext cx="1103187" cy="338554"/>
            </a:xfrm>
            <a:prstGeom prst="rect">
              <a:avLst/>
            </a:prstGeom>
          </p:spPr>
          <p:txBody>
            <a:bodyPr wrap="none">
              <a:spAutoFit/>
            </a:bodyPr>
            <a:lstStyle/>
            <a:p>
              <a:pPr algn="ctr" rtl="0">
                <a:spcAft>
                  <a:spcPts val="300"/>
                </a:spcAft>
              </a:pPr>
              <a:r>
                <a:rPr lang="zh-CN" sz="1600" b="1" i="0" u="none" baseline="0" dirty="0">
                  <a:solidFill>
                    <a:srgbClr val="E46C0A"/>
                  </a:solidFill>
                  <a:latin typeface="微软雅黑" panose="020B0503020204020204" pitchFamily="34" charset="-122"/>
                  <a:ea typeface="微软雅黑" panose="020B0503020204020204" pitchFamily="34" charset="-122"/>
                </a:rPr>
                <a:t>学徒/学生</a:t>
              </a:r>
            </a:p>
          </p:txBody>
        </p:sp>
      </p:grpSp>
      <p:pic>
        <p:nvPicPr>
          <p:cNvPr id="30" name="Picture 111">
            <a:extLst>
              <a:ext uri="{FF2B5EF4-FFF2-40B4-BE49-F238E27FC236}">
                <a16:creationId xmlns:a16="http://schemas.microsoft.com/office/drawing/2014/main" id="{83F68082-F645-4706-9A99-7D3C836051E7}"/>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294756" y="1810815"/>
            <a:ext cx="725651" cy="441808"/>
          </a:xfrm>
          <a:prstGeom prst="rect">
            <a:avLst/>
          </a:prstGeom>
        </p:spPr>
      </p:pic>
      <p:pic>
        <p:nvPicPr>
          <p:cNvPr id="31" name="Picture 11">
            <a:extLst>
              <a:ext uri="{FF2B5EF4-FFF2-40B4-BE49-F238E27FC236}">
                <a16:creationId xmlns:a16="http://schemas.microsoft.com/office/drawing/2014/main" id="{B5FCDD9F-8F1A-4540-9AA8-D7CA3860C77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220072" y="1652563"/>
            <a:ext cx="547170" cy="606611"/>
          </a:xfrm>
          <a:prstGeom prst="rect">
            <a:avLst/>
          </a:prstGeom>
        </p:spPr>
      </p:pic>
      <p:sp>
        <p:nvSpPr>
          <p:cNvPr id="43" name="Right Arrow 84">
            <a:extLst>
              <a:ext uri="{FF2B5EF4-FFF2-40B4-BE49-F238E27FC236}">
                <a16:creationId xmlns:a16="http://schemas.microsoft.com/office/drawing/2014/main" id="{B085B662-F91C-4FD6-8FAF-B812591A0092}"/>
              </a:ext>
            </a:extLst>
          </p:cNvPr>
          <p:cNvSpPr/>
          <p:nvPr/>
        </p:nvSpPr>
        <p:spPr>
          <a:xfrm>
            <a:off x="539750" y="5804962"/>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7616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7">
            <a:extLst>
              <a:ext uri="{FF2B5EF4-FFF2-40B4-BE49-F238E27FC236}">
                <a16:creationId xmlns:a16="http://schemas.microsoft.com/office/drawing/2014/main" id="{55493B27-DA6E-48B1-B789-1F8CEE23BEDE}"/>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2.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职业教育体系人员的职责</a:t>
            </a:r>
          </a:p>
        </p:txBody>
      </p:sp>
      <p:sp>
        <p:nvSpPr>
          <p:cNvPr id="16" name="Pentagon 50">
            <a:extLst>
              <a:ext uri="{FF2B5EF4-FFF2-40B4-BE49-F238E27FC236}">
                <a16:creationId xmlns:a16="http://schemas.microsoft.com/office/drawing/2014/main" id="{07733BBD-B6E1-404C-8B4F-D347DDF203DE}"/>
              </a:ext>
            </a:extLst>
          </p:cNvPr>
          <p:cNvSpPr/>
          <p:nvPr/>
        </p:nvSpPr>
        <p:spPr>
          <a:xfrm>
            <a:off x="6623641" y="1129387"/>
            <a:ext cx="1981218" cy="922388"/>
          </a:xfrm>
          <a:prstGeom prst="homePlate">
            <a:avLst>
              <a:gd name="adj" fmla="val 1902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400">
              <a:latin typeface="微软雅黑" panose="020B0503020204020204" pitchFamily="34" charset="-122"/>
              <a:ea typeface="微软雅黑" panose="020B0503020204020204" pitchFamily="34" charset="-122"/>
            </a:endParaRPr>
          </a:p>
        </p:txBody>
      </p:sp>
      <p:sp>
        <p:nvSpPr>
          <p:cNvPr id="17" name="Rectangle 45">
            <a:extLst>
              <a:ext uri="{FF2B5EF4-FFF2-40B4-BE49-F238E27FC236}">
                <a16:creationId xmlns:a16="http://schemas.microsoft.com/office/drawing/2014/main" id="{077CEC30-AF6A-4E30-902A-B1DE99CE4862}"/>
              </a:ext>
            </a:extLst>
          </p:cNvPr>
          <p:cNvSpPr/>
          <p:nvPr/>
        </p:nvSpPr>
        <p:spPr>
          <a:xfrm>
            <a:off x="6732240" y="1217402"/>
            <a:ext cx="1700892" cy="746358"/>
          </a:xfrm>
          <a:prstGeom prst="rect">
            <a:avLst/>
          </a:prstGeom>
          <a:noFill/>
        </p:spPr>
        <p:txBody>
          <a:bodyPr wrap="square">
            <a:spAutoFit/>
          </a:bodyPr>
          <a:lstStyle/>
          <a:p>
            <a:pPr algn="l" rtl="0">
              <a:spcAft>
                <a:spcPts val="300"/>
              </a:spcAft>
            </a:pPr>
            <a:r>
              <a:rPr 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职责：</a:t>
            </a:r>
            <a:endParaRPr lang="en-US" alt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endParaRPr>
          </a:p>
          <a:p>
            <a:pPr algn="l" rtl="0">
              <a:spcAft>
                <a:spcPts val="300"/>
              </a:spcAft>
            </a:pPr>
            <a:r>
              <a:rPr 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审查与认证</a:t>
            </a:r>
          </a:p>
        </p:txBody>
      </p:sp>
      <p:sp>
        <p:nvSpPr>
          <p:cNvPr id="19" name="Pentagon 4">
            <a:extLst>
              <a:ext uri="{FF2B5EF4-FFF2-40B4-BE49-F238E27FC236}">
                <a16:creationId xmlns:a16="http://schemas.microsoft.com/office/drawing/2014/main" id="{AFCB37DF-02C9-4B5D-8046-28F8E7D06C6E}"/>
              </a:ext>
            </a:extLst>
          </p:cNvPr>
          <p:cNvSpPr/>
          <p:nvPr/>
        </p:nvSpPr>
        <p:spPr>
          <a:xfrm>
            <a:off x="548301" y="1130330"/>
            <a:ext cx="1889410" cy="919409"/>
          </a:xfrm>
          <a:prstGeom prst="homePlate">
            <a:avLst>
              <a:gd name="adj" fmla="val 1961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40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20" name="Rectangle 35">
            <a:extLst>
              <a:ext uri="{FF2B5EF4-FFF2-40B4-BE49-F238E27FC236}">
                <a16:creationId xmlns:a16="http://schemas.microsoft.com/office/drawing/2014/main" id="{4FD1AAC1-BDA0-4C04-9EC4-66CC0F22654F}"/>
              </a:ext>
            </a:extLst>
          </p:cNvPr>
          <p:cNvSpPr/>
          <p:nvPr/>
        </p:nvSpPr>
        <p:spPr>
          <a:xfrm>
            <a:off x="639227" y="1216855"/>
            <a:ext cx="1707558" cy="746358"/>
          </a:xfrm>
          <a:prstGeom prst="rect">
            <a:avLst/>
          </a:prstGeom>
          <a:noFill/>
        </p:spPr>
        <p:txBody>
          <a:bodyPr wrap="square">
            <a:spAutoFit/>
          </a:bodyPr>
          <a:lstStyle/>
          <a:p>
            <a:pPr algn="l" rtl="0">
              <a:spcAft>
                <a:spcPts val="300"/>
              </a:spcAft>
            </a:pPr>
            <a:r>
              <a:rPr 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职责：</a:t>
            </a:r>
            <a:endParaRPr lang="en-US" alt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endParaRPr>
          </a:p>
          <a:p>
            <a:pPr algn="l" rtl="0">
              <a:spcAft>
                <a:spcPts val="300"/>
              </a:spcAft>
            </a:pPr>
            <a:r>
              <a:rPr 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制定标准</a:t>
            </a:r>
          </a:p>
        </p:txBody>
      </p:sp>
      <p:sp>
        <p:nvSpPr>
          <p:cNvPr id="22" name="Pentagon 49">
            <a:extLst>
              <a:ext uri="{FF2B5EF4-FFF2-40B4-BE49-F238E27FC236}">
                <a16:creationId xmlns:a16="http://schemas.microsoft.com/office/drawing/2014/main" id="{B724B563-BADF-424C-A8F1-9505C3C9D6A2}"/>
              </a:ext>
            </a:extLst>
          </p:cNvPr>
          <p:cNvSpPr/>
          <p:nvPr/>
        </p:nvSpPr>
        <p:spPr>
          <a:xfrm>
            <a:off x="2580866" y="1126929"/>
            <a:ext cx="3899621" cy="930158"/>
          </a:xfrm>
          <a:prstGeom prst="homePlate">
            <a:avLst>
              <a:gd name="adj" fmla="val 2132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400">
              <a:latin typeface="微软雅黑" panose="020B0503020204020204" pitchFamily="34" charset="-122"/>
              <a:ea typeface="微软雅黑" panose="020B0503020204020204" pitchFamily="34" charset="-122"/>
            </a:endParaRPr>
          </a:p>
        </p:txBody>
      </p:sp>
      <p:sp>
        <p:nvSpPr>
          <p:cNvPr id="23" name="Rectangle 36">
            <a:extLst>
              <a:ext uri="{FF2B5EF4-FFF2-40B4-BE49-F238E27FC236}">
                <a16:creationId xmlns:a16="http://schemas.microsoft.com/office/drawing/2014/main" id="{C3D664CD-04C6-4005-A194-0E0E2E28FFE3}"/>
              </a:ext>
            </a:extLst>
          </p:cNvPr>
          <p:cNvSpPr/>
          <p:nvPr/>
        </p:nvSpPr>
        <p:spPr>
          <a:xfrm>
            <a:off x="2699792" y="1218829"/>
            <a:ext cx="3312971" cy="746358"/>
          </a:xfrm>
          <a:prstGeom prst="rect">
            <a:avLst/>
          </a:prstGeom>
          <a:noFill/>
        </p:spPr>
        <p:txBody>
          <a:bodyPr wrap="square">
            <a:spAutoFit/>
          </a:bodyPr>
          <a:lstStyle/>
          <a:p>
            <a:pPr rtl="0">
              <a:spcAft>
                <a:spcPts val="300"/>
              </a:spcAft>
            </a:pPr>
            <a:r>
              <a:rPr lang="zh-CN" sz="2000" b="1" i="0" u="none" baseline="0" dirty="0">
                <a:solidFill>
                  <a:schemeClr val="bg1"/>
                </a:solidFill>
                <a:latin typeface="微软雅黑" panose="020B0503020204020204" pitchFamily="34" charset="-122"/>
                <a:ea typeface="微软雅黑" panose="020B0503020204020204" pitchFamily="34" charset="-122"/>
              </a:rPr>
              <a:t>职责：</a:t>
            </a:r>
            <a:endParaRPr lang="en-US" altLang="zh-CN" sz="2000" b="1" i="0" u="none" baseline="0" dirty="0">
              <a:solidFill>
                <a:schemeClr val="bg1"/>
              </a:solidFill>
              <a:latin typeface="微软雅黑" panose="020B0503020204020204" pitchFamily="34" charset="-122"/>
              <a:ea typeface="微软雅黑" panose="020B0503020204020204" pitchFamily="34" charset="-122"/>
            </a:endParaRPr>
          </a:p>
          <a:p>
            <a:pPr rtl="0">
              <a:spcAft>
                <a:spcPts val="300"/>
              </a:spcAft>
            </a:pPr>
            <a:r>
              <a:rPr lang="zh-CN" sz="2000" b="1" i="0" u="none" baseline="0" dirty="0">
                <a:solidFill>
                  <a:schemeClr val="bg1"/>
                </a:solidFill>
                <a:latin typeface="微软雅黑" panose="020B0503020204020204" pitchFamily="34" charset="-122"/>
                <a:ea typeface="微软雅黑" panose="020B0503020204020204" pitchFamily="34" charset="-122"/>
              </a:rPr>
              <a:t>组织、实践、支持职业教育</a:t>
            </a:r>
          </a:p>
        </p:txBody>
      </p:sp>
      <p:sp>
        <p:nvSpPr>
          <p:cNvPr id="5" name="Rechteck 31">
            <a:extLst>
              <a:ext uri="{FF2B5EF4-FFF2-40B4-BE49-F238E27FC236}">
                <a16:creationId xmlns:a16="http://schemas.microsoft.com/office/drawing/2014/main" id="{04457639-5F01-44BD-AB49-2AE98FF2F22A}"/>
              </a:ext>
            </a:extLst>
          </p:cNvPr>
          <p:cNvSpPr/>
          <p:nvPr/>
        </p:nvSpPr>
        <p:spPr>
          <a:xfrm>
            <a:off x="6624250" y="2973804"/>
            <a:ext cx="1980000" cy="2542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sp>
        <p:nvSpPr>
          <p:cNvPr id="6" name="Rechteck 6">
            <a:extLst>
              <a:ext uri="{FF2B5EF4-FFF2-40B4-BE49-F238E27FC236}">
                <a16:creationId xmlns:a16="http://schemas.microsoft.com/office/drawing/2014/main" id="{76542B03-9790-47B2-9D7B-66841F145952}"/>
              </a:ext>
            </a:extLst>
          </p:cNvPr>
          <p:cNvSpPr/>
          <p:nvPr/>
        </p:nvSpPr>
        <p:spPr>
          <a:xfrm>
            <a:off x="548300" y="2973804"/>
            <a:ext cx="1890000" cy="25423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pic>
        <p:nvPicPr>
          <p:cNvPr id="9" name="Picture 3">
            <a:extLst>
              <a:ext uri="{FF2B5EF4-FFF2-40B4-BE49-F238E27FC236}">
                <a16:creationId xmlns:a16="http://schemas.microsoft.com/office/drawing/2014/main" id="{8CAF3DB6-8B78-45BF-A46C-D2CA7E6A59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888" y="2344072"/>
            <a:ext cx="972824" cy="368864"/>
          </a:xfrm>
          <a:prstGeom prst="rect">
            <a:avLst/>
          </a:prstGeom>
        </p:spPr>
      </p:pic>
      <p:sp>
        <p:nvSpPr>
          <p:cNvPr id="12" name="Rechteck 28">
            <a:extLst>
              <a:ext uri="{FF2B5EF4-FFF2-40B4-BE49-F238E27FC236}">
                <a16:creationId xmlns:a16="http://schemas.microsoft.com/office/drawing/2014/main" id="{7F1F5A70-B6EB-4325-9F73-6E4EC75C432B}"/>
              </a:ext>
            </a:extLst>
          </p:cNvPr>
          <p:cNvSpPr/>
          <p:nvPr/>
        </p:nvSpPr>
        <p:spPr>
          <a:xfrm>
            <a:off x="2563637" y="2967712"/>
            <a:ext cx="3898800" cy="16572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solidFill>
                <a:srgbClr val="C6D9F1"/>
              </a:solidFill>
              <a:latin typeface="微软雅黑" panose="020B0503020204020204" pitchFamily="34" charset="-122"/>
              <a:ea typeface="微软雅黑" panose="020B0503020204020204" pitchFamily="34" charset="-122"/>
            </a:endParaRPr>
          </a:p>
        </p:txBody>
      </p:sp>
      <p:sp>
        <p:nvSpPr>
          <p:cNvPr id="13" name="Rechteck 7">
            <a:extLst>
              <a:ext uri="{FF2B5EF4-FFF2-40B4-BE49-F238E27FC236}">
                <a16:creationId xmlns:a16="http://schemas.microsoft.com/office/drawing/2014/main" id="{EB463509-9544-45C6-A053-FA2400A498EB}"/>
              </a:ext>
            </a:extLst>
          </p:cNvPr>
          <p:cNvSpPr/>
          <p:nvPr/>
        </p:nvSpPr>
        <p:spPr>
          <a:xfrm>
            <a:off x="2563637" y="4631035"/>
            <a:ext cx="3898800" cy="88513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sp>
        <p:nvSpPr>
          <p:cNvPr id="14" name="Rectangle 37">
            <a:extLst>
              <a:ext uri="{FF2B5EF4-FFF2-40B4-BE49-F238E27FC236}">
                <a16:creationId xmlns:a16="http://schemas.microsoft.com/office/drawing/2014/main" id="{D6DA2142-533F-4199-B5C4-FC1A8B027751}"/>
              </a:ext>
            </a:extLst>
          </p:cNvPr>
          <p:cNvSpPr/>
          <p:nvPr/>
        </p:nvSpPr>
        <p:spPr>
          <a:xfrm>
            <a:off x="2699792" y="3062638"/>
            <a:ext cx="3727532" cy="1497718"/>
          </a:xfrm>
          <a:prstGeom prst="rect">
            <a:avLst/>
          </a:prstGeom>
        </p:spPr>
        <p:txBody>
          <a:bodyPr wrap="square">
            <a:spAutoFit/>
          </a:bodyPr>
          <a:lstStyle/>
          <a:p>
            <a:pPr algn="l" rtl="0">
              <a:lnSpc>
                <a:spcPct val="110000"/>
              </a:lnSpc>
            </a:pPr>
            <a:r>
              <a:rPr lang="zh-CN" sz="1400" b="1" i="0" u="none" baseline="0" dirty="0">
                <a:solidFill>
                  <a:schemeClr val="tx1">
                    <a:lumMod val="85000"/>
                    <a:lumOff val="15000"/>
                  </a:schemeClr>
                </a:solidFill>
                <a:latin typeface="微软雅黑" panose="020B0503020204020204" pitchFamily="34" charset="-122"/>
                <a:ea typeface="微软雅黑" panose="020B0503020204020204" pitchFamily="34" charset="-122"/>
              </a:rPr>
              <a:t>企业中的职业培训人员</a:t>
            </a:r>
          </a:p>
          <a:p>
            <a:pPr marL="108000" indent="-108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企业/培训领导层</a:t>
            </a:r>
          </a:p>
          <a:p>
            <a:pPr marL="108000" indent="-108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培训咨询人员</a:t>
            </a:r>
            <a:endParaRPr 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marL="108000" indent="-108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跨公司培训的人员</a:t>
            </a:r>
          </a:p>
          <a:p>
            <a:pPr marL="108000" indent="-108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入行跟踪辅助</a:t>
            </a:r>
          </a:p>
          <a:p>
            <a:pPr marL="108000" indent="-108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等</a:t>
            </a:r>
            <a:endParaRPr 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5" name="Rectangle 39">
            <a:extLst>
              <a:ext uri="{FF2B5EF4-FFF2-40B4-BE49-F238E27FC236}">
                <a16:creationId xmlns:a16="http://schemas.microsoft.com/office/drawing/2014/main" id="{7EB70816-8081-4628-9364-C40E9AD4BA3F}"/>
              </a:ext>
            </a:extLst>
          </p:cNvPr>
          <p:cNvSpPr/>
          <p:nvPr/>
        </p:nvSpPr>
        <p:spPr>
          <a:xfrm>
            <a:off x="639227" y="3062638"/>
            <a:ext cx="723275" cy="1260730"/>
          </a:xfrm>
          <a:prstGeom prst="rect">
            <a:avLst/>
          </a:prstGeom>
        </p:spPr>
        <p:txBody>
          <a:bodyPr wrap="none">
            <a:spAutoFit/>
          </a:bodyPr>
          <a:lstStyle/>
          <a:p>
            <a:pPr algn="l" rtl="0">
              <a:lnSpc>
                <a:spcPct val="110000"/>
              </a:lnSpc>
            </a:pPr>
            <a:r>
              <a:rPr lang="zh-CN" sz="1400" i="0" u="none" baseline="0" dirty="0">
                <a:solidFill>
                  <a:schemeClr val="tx1">
                    <a:lumMod val="85000"/>
                    <a:lumOff val="15000"/>
                  </a:schemeClr>
                </a:solidFill>
                <a:latin typeface="微软雅黑" panose="020B0503020204020204" pitchFamily="34" charset="-122"/>
                <a:ea typeface="微软雅黑" panose="020B0503020204020204" pitchFamily="34" charset="-122"/>
              </a:rPr>
              <a:t>代表：</a:t>
            </a:r>
          </a:p>
          <a:p>
            <a:pPr marL="144000" indent="-144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雇主</a:t>
            </a:r>
          </a:p>
          <a:p>
            <a:pPr marL="144000" indent="-144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雇员</a:t>
            </a:r>
          </a:p>
          <a:p>
            <a:pPr marL="144000" indent="-144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国家</a:t>
            </a:r>
            <a:endParaRPr 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indent="-144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商会</a:t>
            </a:r>
          </a:p>
        </p:txBody>
      </p:sp>
      <p:pic>
        <p:nvPicPr>
          <p:cNvPr id="24" name="Picture 3">
            <a:extLst>
              <a:ext uri="{FF2B5EF4-FFF2-40B4-BE49-F238E27FC236}">
                <a16:creationId xmlns:a16="http://schemas.microsoft.com/office/drawing/2014/main" id="{6EA4579A-4198-4AC9-A2B6-C1A8888D1C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7838" y="2344072"/>
            <a:ext cx="972824" cy="368864"/>
          </a:xfrm>
          <a:prstGeom prst="rect">
            <a:avLst/>
          </a:prstGeom>
        </p:spPr>
      </p:pic>
      <p:sp>
        <p:nvSpPr>
          <p:cNvPr id="25" name="Rectangle 48">
            <a:extLst>
              <a:ext uri="{FF2B5EF4-FFF2-40B4-BE49-F238E27FC236}">
                <a16:creationId xmlns:a16="http://schemas.microsoft.com/office/drawing/2014/main" id="{A859EF5D-D174-4880-BFEF-D18DB4FF422D}"/>
              </a:ext>
            </a:extLst>
          </p:cNvPr>
          <p:cNvSpPr/>
          <p:nvPr/>
        </p:nvSpPr>
        <p:spPr>
          <a:xfrm>
            <a:off x="6732240" y="3062638"/>
            <a:ext cx="1048364" cy="1023742"/>
          </a:xfrm>
          <a:prstGeom prst="rect">
            <a:avLst/>
          </a:prstGeom>
        </p:spPr>
        <p:txBody>
          <a:bodyPr wrap="none">
            <a:spAutoFit/>
          </a:bodyPr>
          <a:lstStyle/>
          <a:p>
            <a:pPr algn="l" rtl="0">
              <a:lnSpc>
                <a:spcPct val="110000"/>
              </a:lnSpc>
            </a:pPr>
            <a:r>
              <a:rPr lang="zh-CN" sz="1400" i="0" u="none" baseline="0" dirty="0">
                <a:solidFill>
                  <a:schemeClr val="tx1">
                    <a:lumMod val="85000"/>
                    <a:lumOff val="15000"/>
                  </a:schemeClr>
                </a:solidFill>
                <a:latin typeface="微软雅黑" panose="020B0503020204020204" pitchFamily="34" charset="-122"/>
                <a:ea typeface="微软雅黑" panose="020B0503020204020204" pitchFamily="34" charset="-122"/>
              </a:rPr>
              <a:t>代表：</a:t>
            </a:r>
          </a:p>
          <a:p>
            <a:pPr marL="144000" indent="-144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雇主</a:t>
            </a:r>
          </a:p>
          <a:p>
            <a:pPr marL="144000" indent="-144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雇员</a:t>
            </a:r>
          </a:p>
          <a:p>
            <a:pPr marL="144000" indent="-144000" algn="l" rtl="0">
              <a:lnSpc>
                <a:spcPct val="110000"/>
              </a:lnSpc>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职业学校</a:t>
            </a:r>
            <a:endParaRPr 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 name="组合 1">
            <a:extLst>
              <a:ext uri="{FF2B5EF4-FFF2-40B4-BE49-F238E27FC236}">
                <a16:creationId xmlns:a16="http://schemas.microsoft.com/office/drawing/2014/main" id="{F20C5F7F-ED6D-4B20-9A74-FEA8D0BAD22C}"/>
              </a:ext>
            </a:extLst>
          </p:cNvPr>
          <p:cNvGrpSpPr/>
          <p:nvPr/>
        </p:nvGrpSpPr>
        <p:grpSpPr>
          <a:xfrm>
            <a:off x="3553961" y="2219569"/>
            <a:ext cx="1918152" cy="617870"/>
            <a:chOff x="3454469" y="2187521"/>
            <a:chExt cx="2117136" cy="681966"/>
          </a:xfrm>
        </p:grpSpPr>
        <p:pic>
          <p:nvPicPr>
            <p:cNvPr id="7" name="Picture 2">
              <a:extLst>
                <a:ext uri="{FF2B5EF4-FFF2-40B4-BE49-F238E27FC236}">
                  <a16:creationId xmlns:a16="http://schemas.microsoft.com/office/drawing/2014/main" id="{F4FAEDB4-7D4A-41E2-BE9D-FEB53DEABC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454469" y="2187521"/>
              <a:ext cx="281182" cy="681966"/>
            </a:xfrm>
            <a:prstGeom prst="rect">
              <a:avLst/>
            </a:prstGeom>
          </p:spPr>
        </p:pic>
        <p:pic>
          <p:nvPicPr>
            <p:cNvPr id="8" name="Picture 8">
              <a:extLst>
                <a:ext uri="{FF2B5EF4-FFF2-40B4-BE49-F238E27FC236}">
                  <a16:creationId xmlns:a16="http://schemas.microsoft.com/office/drawing/2014/main" id="{9845DBA9-2E84-460C-B282-DC821F0B9B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3696" y="2187521"/>
              <a:ext cx="456698" cy="681966"/>
            </a:xfrm>
            <a:prstGeom prst="rect">
              <a:avLst/>
            </a:prstGeom>
          </p:spPr>
        </p:pic>
        <p:pic>
          <p:nvPicPr>
            <p:cNvPr id="10" name="Picture 14">
              <a:extLst>
                <a:ext uri="{FF2B5EF4-FFF2-40B4-BE49-F238E27FC236}">
                  <a16:creationId xmlns:a16="http://schemas.microsoft.com/office/drawing/2014/main" id="{2DD99402-5F63-4C31-B010-1D5490463B2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07425" y="2187521"/>
              <a:ext cx="264180" cy="681966"/>
            </a:xfrm>
            <a:prstGeom prst="rect">
              <a:avLst/>
            </a:prstGeom>
          </p:spPr>
        </p:pic>
        <p:pic>
          <p:nvPicPr>
            <p:cNvPr id="26" name="Picture 23">
              <a:extLst>
                <a:ext uri="{FF2B5EF4-FFF2-40B4-BE49-F238E27FC236}">
                  <a16:creationId xmlns:a16="http://schemas.microsoft.com/office/drawing/2014/main" id="{6D0D1C05-ED02-4F13-974D-F761F763583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08438" y="2187521"/>
              <a:ext cx="240384" cy="681966"/>
            </a:xfrm>
            <a:prstGeom prst="rect">
              <a:avLst/>
            </a:prstGeom>
          </p:spPr>
        </p:pic>
        <p:pic>
          <p:nvPicPr>
            <p:cNvPr id="27" name="Picture 4">
              <a:extLst>
                <a:ext uri="{FF2B5EF4-FFF2-40B4-BE49-F238E27FC236}">
                  <a16:creationId xmlns:a16="http://schemas.microsoft.com/office/drawing/2014/main" id="{56C0001D-A317-42CA-B3A0-CC60417A5FF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06867" y="2187521"/>
              <a:ext cx="242513" cy="681966"/>
            </a:xfrm>
            <a:prstGeom prst="rect">
              <a:avLst/>
            </a:prstGeom>
          </p:spPr>
        </p:pic>
      </p:grpSp>
      <p:sp>
        <p:nvSpPr>
          <p:cNvPr id="31" name="矩形 30">
            <a:extLst>
              <a:ext uri="{FF2B5EF4-FFF2-40B4-BE49-F238E27FC236}">
                <a16:creationId xmlns:a16="http://schemas.microsoft.com/office/drawing/2014/main" id="{2CCF51AA-D2FC-4770-9251-4BDA99319405}"/>
              </a:ext>
            </a:extLst>
          </p:cNvPr>
          <p:cNvSpPr/>
          <p:nvPr/>
        </p:nvSpPr>
        <p:spPr>
          <a:xfrm>
            <a:off x="2699792" y="4665797"/>
            <a:ext cx="3344705" cy="815608"/>
          </a:xfrm>
          <a:prstGeom prst="rect">
            <a:avLst/>
          </a:prstGeom>
        </p:spPr>
        <p:txBody>
          <a:bodyPr wrap="square">
            <a:spAutoFit/>
          </a:bodyPr>
          <a:lstStyle/>
          <a:p>
            <a:pPr>
              <a:lnSpc>
                <a:spcPct val="110000"/>
              </a:lnSpc>
            </a:pPr>
            <a:r>
              <a:rPr lang="zh-CN" altLang="zh-CN" sz="1400" b="1" dirty="0">
                <a:solidFill>
                  <a:schemeClr val="tx1">
                    <a:lumMod val="85000"/>
                    <a:lumOff val="15000"/>
                  </a:schemeClr>
                </a:solidFill>
                <a:latin typeface="微软雅黑" panose="020B0503020204020204" pitchFamily="34" charset="-122"/>
                <a:ea typeface="微软雅黑" panose="020B0503020204020204" pitchFamily="34" charset="-122"/>
              </a:rPr>
              <a:t>职业学校教师</a:t>
            </a:r>
          </a:p>
          <a:p>
            <a:pPr marL="144000" indent="-144000">
              <a:lnSpc>
                <a:spcPct val="110000"/>
              </a:lnSpc>
              <a:buFont typeface="Arial" panose="020B0604020202020204" pitchFamily="34" charset="0"/>
              <a:buChar char="•"/>
            </a:pPr>
            <a:r>
              <a:rPr lang="zh-CN" altLang="zh-CN" sz="1400" dirty="0">
                <a:solidFill>
                  <a:schemeClr val="tx1">
                    <a:lumMod val="85000"/>
                    <a:lumOff val="15000"/>
                  </a:schemeClr>
                </a:solidFill>
                <a:latin typeface="微软雅黑" panose="020B0503020204020204" pitchFamily="34" charset="-122"/>
                <a:ea typeface="微软雅黑" panose="020B0503020204020204" pitchFamily="34" charset="-122"/>
              </a:rPr>
              <a:t>学校管理</a:t>
            </a:r>
          </a:p>
          <a:p>
            <a:pPr marL="144000" indent="-144000">
              <a:lnSpc>
                <a:spcPct val="110000"/>
              </a:lnSpc>
              <a:buFont typeface="Arial" panose="020B0604020202020204" pitchFamily="34" charset="0"/>
              <a:buChar char="•"/>
            </a:pPr>
            <a:r>
              <a:rPr lang="zh-CN" altLang="zh-CN" sz="1400" dirty="0">
                <a:solidFill>
                  <a:schemeClr val="tx1">
                    <a:lumMod val="85000"/>
                    <a:lumOff val="15000"/>
                  </a:schemeClr>
                </a:solidFill>
                <a:latin typeface="微软雅黑" panose="020B0503020204020204" pitchFamily="34" charset="-122"/>
                <a:ea typeface="微软雅黑" panose="020B0503020204020204" pitchFamily="34" charset="-122"/>
              </a:rPr>
              <a:t>等</a:t>
            </a:r>
            <a:endParaRPr lang="zh-CN" altLang="en-US" sz="1400" dirty="0">
              <a:solidFill>
                <a:schemeClr val="tx1">
                  <a:lumMod val="85000"/>
                  <a:lumOff val="15000"/>
                </a:schemeClr>
              </a:solidFill>
            </a:endParaRPr>
          </a:p>
        </p:txBody>
      </p:sp>
      <p:sp>
        <p:nvSpPr>
          <p:cNvPr id="32" name="Rechteck 48">
            <a:extLst>
              <a:ext uri="{FF2B5EF4-FFF2-40B4-BE49-F238E27FC236}">
                <a16:creationId xmlns:a16="http://schemas.microsoft.com/office/drawing/2014/main" id="{7C22EB9F-2FFA-45F9-BF15-4A53C323162A}"/>
              </a:ext>
            </a:extLst>
          </p:cNvPr>
          <p:cNvSpPr/>
          <p:nvPr/>
        </p:nvSpPr>
        <p:spPr>
          <a:xfrm>
            <a:off x="991430" y="5709319"/>
            <a:ext cx="7253016" cy="786754"/>
          </a:xfrm>
          <a:prstGeom prst="rect">
            <a:avLst/>
          </a:prstGeom>
        </p:spPr>
        <p:txBody>
          <a:bodyPr wrap="square">
            <a:spAutoFit/>
          </a:bodyPr>
          <a:lstStyle/>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人员在</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职业教育的所有“控制中心”</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发挥作用 </a:t>
            </a:r>
          </a:p>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人员由</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国家和经济界支持</a:t>
            </a:r>
            <a:r>
              <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资助</a:t>
            </a:r>
          </a:p>
          <a:p>
            <a:pPr marL="180975" indent="-180975">
              <a:lnSpc>
                <a:spcPct val="110000"/>
              </a:lnSpc>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培训和教学人员的核心角色</a:t>
            </a:r>
          </a:p>
        </p:txBody>
      </p:sp>
      <p:sp>
        <p:nvSpPr>
          <p:cNvPr id="33" name="Right Arrow 84">
            <a:extLst>
              <a:ext uri="{FF2B5EF4-FFF2-40B4-BE49-F238E27FC236}">
                <a16:creationId xmlns:a16="http://schemas.microsoft.com/office/drawing/2014/main" id="{9FBAA227-0B1D-41E3-921D-FF9C42412726}"/>
              </a:ext>
            </a:extLst>
          </p:cNvPr>
          <p:cNvSpPr/>
          <p:nvPr/>
        </p:nvSpPr>
        <p:spPr>
          <a:xfrm>
            <a:off x="539750" y="5804962"/>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sp>
        <p:nvSpPr>
          <p:cNvPr id="35" name="矩形 34">
            <a:extLst>
              <a:ext uri="{FF2B5EF4-FFF2-40B4-BE49-F238E27FC236}">
                <a16:creationId xmlns:a16="http://schemas.microsoft.com/office/drawing/2014/main" id="{B8522673-C947-4415-8A15-B31487564463}"/>
              </a:ext>
            </a:extLst>
          </p:cNvPr>
          <p:cNvSpPr/>
          <p:nvPr/>
        </p:nvSpPr>
        <p:spPr>
          <a:xfrm>
            <a:off x="6732240" y="4047814"/>
            <a:ext cx="1313176" cy="549766"/>
          </a:xfrm>
          <a:prstGeom prst="rect">
            <a:avLst/>
          </a:prstGeom>
        </p:spPr>
        <p:txBody>
          <a:bodyPr wrap="square">
            <a:spAutoFit/>
          </a:bodyPr>
          <a:lstStyle/>
          <a:p>
            <a:pPr>
              <a:lnSpc>
                <a:spcPct val="110000"/>
              </a:lnSpc>
            </a:pPr>
            <a:r>
              <a:rPr lang="zh-CN" altLang="zh-CN" sz="1400" dirty="0">
                <a:solidFill>
                  <a:schemeClr val="tx1">
                    <a:lumMod val="85000"/>
                    <a:lumOff val="15000"/>
                  </a:schemeClr>
                </a:solidFill>
                <a:latin typeface="微软雅黑" panose="020B0503020204020204" pitchFamily="34" charset="-122"/>
                <a:ea typeface="微软雅黑" panose="020B0503020204020204" pitchFamily="34" charset="-122"/>
              </a:rPr>
              <a:t>组织者为</a:t>
            </a:r>
          </a:p>
          <a:p>
            <a:pPr marL="144000" indent="-144000">
              <a:lnSpc>
                <a:spcPct val="110000"/>
              </a:lnSpc>
              <a:buFont typeface="Arial" panose="020B0604020202020204" pitchFamily="34" charset="0"/>
              <a:buChar char="•"/>
            </a:pPr>
            <a:r>
              <a:rPr lang="zh-CN" altLang="zh-CN" sz="1400" dirty="0">
                <a:solidFill>
                  <a:schemeClr val="tx1">
                    <a:lumMod val="85000"/>
                    <a:lumOff val="15000"/>
                  </a:schemeClr>
                </a:solidFill>
                <a:latin typeface="微软雅黑" panose="020B0503020204020204" pitchFamily="34" charset="-122"/>
                <a:ea typeface="微软雅黑" panose="020B0503020204020204" pitchFamily="34" charset="-122"/>
              </a:rPr>
              <a:t>商会</a:t>
            </a:r>
          </a:p>
        </p:txBody>
      </p:sp>
    </p:spTree>
    <p:extLst>
      <p:ext uri="{BB962C8B-B14F-4D97-AF65-F5344CB8AC3E}">
        <p14:creationId xmlns:p14="http://schemas.microsoft.com/office/powerpoint/2010/main" val="289425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7">
            <a:extLst>
              <a:ext uri="{FF2B5EF4-FFF2-40B4-BE49-F238E27FC236}">
                <a16:creationId xmlns:a16="http://schemas.microsoft.com/office/drawing/2014/main" id="{69294986-CDA5-4910-A29F-378793528442}"/>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2.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职业教育体系人员的职责</a:t>
            </a:r>
          </a:p>
        </p:txBody>
      </p:sp>
      <p:sp>
        <p:nvSpPr>
          <p:cNvPr id="10" name="Rechteck 32">
            <a:extLst>
              <a:ext uri="{FF2B5EF4-FFF2-40B4-BE49-F238E27FC236}">
                <a16:creationId xmlns:a16="http://schemas.microsoft.com/office/drawing/2014/main" id="{0E070387-1021-44CD-B4F3-FB1C5C8E6ED9}"/>
              </a:ext>
            </a:extLst>
          </p:cNvPr>
          <p:cNvSpPr/>
          <p:nvPr/>
        </p:nvSpPr>
        <p:spPr>
          <a:xfrm>
            <a:off x="449259" y="1074337"/>
            <a:ext cx="7920765" cy="400110"/>
          </a:xfrm>
          <a:prstGeom prst="rect">
            <a:avLst/>
          </a:prstGeom>
        </p:spPr>
        <p:txBody>
          <a:bodyPr wrap="square">
            <a:spAutoFit/>
          </a:bodyPr>
          <a:lstStyle/>
          <a:p>
            <a:pPr algn="l" rtl="0"/>
            <a:r>
              <a:rPr lang="zh-CN" sz="2000" b="1" i="0" u="none" baseline="0" dirty="0">
                <a:solidFill>
                  <a:schemeClr val="accent6">
                    <a:lumMod val="75000"/>
                  </a:schemeClr>
                </a:solidFill>
                <a:latin typeface="微软雅黑" panose="020B0503020204020204" pitchFamily="34" charset="-122"/>
                <a:ea typeface="微软雅黑" panose="020B0503020204020204" pitchFamily="34" charset="-122"/>
              </a:rPr>
              <a:t>焦点：组织、实践、支持职业教育</a:t>
            </a:r>
          </a:p>
        </p:txBody>
      </p:sp>
      <p:sp>
        <p:nvSpPr>
          <p:cNvPr id="13" name="Rectangle 2">
            <a:extLst>
              <a:ext uri="{FF2B5EF4-FFF2-40B4-BE49-F238E27FC236}">
                <a16:creationId xmlns:a16="http://schemas.microsoft.com/office/drawing/2014/main" id="{C68C7910-7BB9-406A-93DA-FC4B49FB6474}"/>
              </a:ext>
            </a:extLst>
          </p:cNvPr>
          <p:cNvSpPr/>
          <p:nvPr/>
        </p:nvSpPr>
        <p:spPr>
          <a:xfrm>
            <a:off x="5603787" y="1534802"/>
            <a:ext cx="2492990" cy="369332"/>
          </a:xfrm>
          <a:prstGeom prst="rect">
            <a:avLst/>
          </a:prstGeom>
        </p:spPr>
        <p:txBody>
          <a:bodyPr wrap="none">
            <a:spAutoFit/>
          </a:bodyPr>
          <a:lstStyle/>
          <a:p>
            <a:pPr algn="l" rtl="0"/>
            <a:r>
              <a:rPr lang="zh-CN" b="1" i="0" u="none" baseline="0" dirty="0">
                <a:solidFill>
                  <a:schemeClr val="tx1">
                    <a:lumMod val="75000"/>
                    <a:lumOff val="25000"/>
                  </a:schemeClr>
                </a:solidFill>
                <a:latin typeface="微软雅黑" panose="020B0503020204020204" pitchFamily="34" charset="-122"/>
                <a:ea typeface="微软雅黑" panose="020B0503020204020204" pitchFamily="34" charset="-122"/>
              </a:rPr>
              <a:t>职业学校作为学习地点</a:t>
            </a:r>
            <a:endParaRPr 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Rectangle 17">
            <a:extLst>
              <a:ext uri="{FF2B5EF4-FFF2-40B4-BE49-F238E27FC236}">
                <a16:creationId xmlns:a16="http://schemas.microsoft.com/office/drawing/2014/main" id="{6DF8418F-EEBC-49FE-922A-A1F6CD49F3FC}"/>
              </a:ext>
            </a:extLst>
          </p:cNvPr>
          <p:cNvSpPr/>
          <p:nvPr/>
        </p:nvSpPr>
        <p:spPr>
          <a:xfrm>
            <a:off x="449259" y="1534802"/>
            <a:ext cx="2031325" cy="369332"/>
          </a:xfrm>
          <a:prstGeom prst="rect">
            <a:avLst/>
          </a:prstGeom>
        </p:spPr>
        <p:txBody>
          <a:bodyPr wrap="none">
            <a:spAutoFit/>
          </a:bodyPr>
          <a:lstStyle/>
          <a:p>
            <a:pPr algn="l" rtl="0"/>
            <a:r>
              <a:rPr lang="zh-CN" b="1" i="0" u="none" baseline="0">
                <a:solidFill>
                  <a:schemeClr val="tx1">
                    <a:lumMod val="75000"/>
                    <a:lumOff val="25000"/>
                  </a:schemeClr>
                </a:solidFill>
                <a:latin typeface="微软雅黑" panose="020B0503020204020204" pitchFamily="34" charset="-122"/>
                <a:ea typeface="微软雅黑" panose="020B0503020204020204" pitchFamily="34" charset="-122"/>
              </a:rPr>
              <a:t>企业作为学习地点</a:t>
            </a:r>
            <a:endParaRPr 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5" name="Group 18">
            <a:extLst>
              <a:ext uri="{FF2B5EF4-FFF2-40B4-BE49-F238E27FC236}">
                <a16:creationId xmlns:a16="http://schemas.microsoft.com/office/drawing/2014/main" id="{DFEAD328-5209-4EE7-8749-E1EEE2358688}"/>
              </a:ext>
            </a:extLst>
          </p:cNvPr>
          <p:cNvGrpSpPr/>
          <p:nvPr/>
        </p:nvGrpSpPr>
        <p:grpSpPr>
          <a:xfrm>
            <a:off x="3321451" y="1901244"/>
            <a:ext cx="1431524" cy="1431524"/>
            <a:chOff x="3450304" y="3379897"/>
            <a:chExt cx="1461157" cy="1461157"/>
          </a:xfrm>
        </p:grpSpPr>
        <p:sp>
          <p:nvSpPr>
            <p:cNvPr id="16" name="Oval 19">
              <a:extLst>
                <a:ext uri="{FF2B5EF4-FFF2-40B4-BE49-F238E27FC236}">
                  <a16:creationId xmlns:a16="http://schemas.microsoft.com/office/drawing/2014/main" id="{2280EBBF-8556-482A-AF27-816F1450CDB6}"/>
                </a:ext>
              </a:extLst>
            </p:cNvPr>
            <p:cNvSpPr/>
            <p:nvPr/>
          </p:nvSpPr>
          <p:spPr>
            <a:xfrm>
              <a:off x="3450304" y="3379897"/>
              <a:ext cx="1461157" cy="1461157"/>
            </a:xfrm>
            <a:prstGeom prst="ellipse">
              <a:avLst/>
            </a:prstGeom>
            <a:solidFill>
              <a:schemeClr val="bg1"/>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pic>
          <p:nvPicPr>
            <p:cNvPr id="17" name="Picture 4">
              <a:extLst>
                <a:ext uri="{FF2B5EF4-FFF2-40B4-BE49-F238E27FC236}">
                  <a16:creationId xmlns:a16="http://schemas.microsoft.com/office/drawing/2014/main" id="{080DFA82-9884-4A01-A19A-266A7F8B56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835768" y="3648040"/>
              <a:ext cx="331140" cy="867523"/>
            </a:xfrm>
            <a:prstGeom prst="rect">
              <a:avLst/>
            </a:prstGeom>
          </p:spPr>
        </p:pic>
        <p:pic>
          <p:nvPicPr>
            <p:cNvPr id="18" name="Picture 10">
              <a:extLst>
                <a:ext uri="{FF2B5EF4-FFF2-40B4-BE49-F238E27FC236}">
                  <a16:creationId xmlns:a16="http://schemas.microsoft.com/office/drawing/2014/main" id="{E952025C-AC13-42F0-85ED-2BE2B36369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4181336" y="3664506"/>
              <a:ext cx="369778" cy="851059"/>
            </a:xfrm>
            <a:prstGeom prst="rect">
              <a:avLst/>
            </a:prstGeom>
          </p:spPr>
        </p:pic>
      </p:grpSp>
      <p:grpSp>
        <p:nvGrpSpPr>
          <p:cNvPr id="26" name="组合 25">
            <a:extLst>
              <a:ext uri="{FF2B5EF4-FFF2-40B4-BE49-F238E27FC236}">
                <a16:creationId xmlns:a16="http://schemas.microsoft.com/office/drawing/2014/main" id="{FDD4FC54-B0AE-4AB3-AEE8-DF32363A00A3}"/>
              </a:ext>
            </a:extLst>
          </p:cNvPr>
          <p:cNvGrpSpPr/>
          <p:nvPr/>
        </p:nvGrpSpPr>
        <p:grpSpPr>
          <a:xfrm>
            <a:off x="1032972" y="2252930"/>
            <a:ext cx="863898" cy="728153"/>
            <a:chOff x="539750" y="2046450"/>
            <a:chExt cx="1185328" cy="999076"/>
          </a:xfrm>
        </p:grpSpPr>
        <p:pic>
          <p:nvPicPr>
            <p:cNvPr id="5" name="Picture 6">
              <a:extLst>
                <a:ext uri="{FF2B5EF4-FFF2-40B4-BE49-F238E27FC236}">
                  <a16:creationId xmlns:a16="http://schemas.microsoft.com/office/drawing/2014/main" id="{8C61BFDA-7F61-4494-A242-E2C9F1C74A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750" y="2218830"/>
              <a:ext cx="644874" cy="654316"/>
            </a:xfrm>
            <a:prstGeom prst="rect">
              <a:avLst/>
            </a:prstGeom>
          </p:spPr>
        </p:pic>
        <p:pic>
          <p:nvPicPr>
            <p:cNvPr id="7" name="Picture 2">
              <a:extLst>
                <a:ext uri="{FF2B5EF4-FFF2-40B4-BE49-F238E27FC236}">
                  <a16:creationId xmlns:a16="http://schemas.microsoft.com/office/drawing/2014/main" id="{83F8493D-219D-4CCD-9D64-633A835A2CF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313147" y="2046450"/>
              <a:ext cx="411931" cy="999076"/>
            </a:xfrm>
            <a:prstGeom prst="rect">
              <a:avLst/>
            </a:prstGeom>
          </p:spPr>
        </p:pic>
      </p:grpSp>
      <p:grpSp>
        <p:nvGrpSpPr>
          <p:cNvPr id="27" name="组合 26">
            <a:extLst>
              <a:ext uri="{FF2B5EF4-FFF2-40B4-BE49-F238E27FC236}">
                <a16:creationId xmlns:a16="http://schemas.microsoft.com/office/drawing/2014/main" id="{B777BFB7-705E-4590-A2D8-174311C3DFF2}"/>
              </a:ext>
            </a:extLst>
          </p:cNvPr>
          <p:cNvGrpSpPr/>
          <p:nvPr/>
        </p:nvGrpSpPr>
        <p:grpSpPr>
          <a:xfrm>
            <a:off x="6177557" y="2177273"/>
            <a:ext cx="1345451" cy="879467"/>
            <a:chOff x="6106869" y="1848091"/>
            <a:chExt cx="1843417" cy="1204967"/>
          </a:xfrm>
        </p:grpSpPr>
        <p:pic>
          <p:nvPicPr>
            <p:cNvPr id="6" name="Picture 2" descr="C:\Users\Lassig\Desktop\School.png">
              <a:extLst>
                <a:ext uri="{FF2B5EF4-FFF2-40B4-BE49-F238E27FC236}">
                  <a16:creationId xmlns:a16="http://schemas.microsoft.com/office/drawing/2014/main" id="{343E46CE-2B0C-41BA-8871-5A9FFC8FB53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26798" y="2158331"/>
              <a:ext cx="923488" cy="58448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a:extLst>
                <a:ext uri="{FF2B5EF4-FFF2-40B4-BE49-F238E27FC236}">
                  <a16:creationId xmlns:a16="http://schemas.microsoft.com/office/drawing/2014/main" id="{9D264C0C-26D6-44A3-8A8E-7211B67F1C2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06869" y="1848091"/>
              <a:ext cx="806942" cy="1204967"/>
            </a:xfrm>
            <a:prstGeom prst="rect">
              <a:avLst/>
            </a:prstGeom>
          </p:spPr>
        </p:pic>
      </p:grpSp>
      <p:sp>
        <p:nvSpPr>
          <p:cNvPr id="11" name="Rectangle 5">
            <a:extLst>
              <a:ext uri="{FF2B5EF4-FFF2-40B4-BE49-F238E27FC236}">
                <a16:creationId xmlns:a16="http://schemas.microsoft.com/office/drawing/2014/main" id="{6BA1CF16-61FB-4857-8606-DA1DB2DA6233}"/>
              </a:ext>
            </a:extLst>
          </p:cNvPr>
          <p:cNvSpPr/>
          <p:nvPr/>
        </p:nvSpPr>
        <p:spPr>
          <a:xfrm>
            <a:off x="449259" y="3313050"/>
            <a:ext cx="4896429" cy="1950149"/>
          </a:xfrm>
          <a:prstGeom prst="rect">
            <a:avLst/>
          </a:prstGeom>
        </p:spPr>
        <p:txBody>
          <a:bodyPr wrap="square">
            <a:spAutoFit/>
          </a:bodyPr>
          <a:lstStyle/>
          <a:p>
            <a:pPr marL="0" lvl="1" algn="l" rtl="0">
              <a:lnSpc>
                <a:spcPct val="110000"/>
              </a:lnSpc>
              <a:spcBef>
                <a:spcPts val="300"/>
              </a:spcBef>
              <a:spcAft>
                <a:spcPts val="300"/>
              </a:spcAft>
            </a:pPr>
            <a:r>
              <a:rPr lang="zh-CN" b="1" i="0" u="none" baseline="0" dirty="0">
                <a:solidFill>
                  <a:schemeClr val="tx1">
                    <a:lumMod val="75000"/>
                    <a:lumOff val="25000"/>
                  </a:schemeClr>
                </a:solidFill>
                <a:latin typeface="微软雅黑" panose="020B0503020204020204" pitchFamily="34" charset="-122"/>
                <a:ea typeface="微软雅黑" panose="020B0503020204020204" pitchFamily="34" charset="-122"/>
              </a:rPr>
              <a:t>培训人员 </a:t>
            </a:r>
            <a:endParaRPr 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lvl="1" algn="l" rtl="0">
              <a:lnSpc>
                <a:spcPct val="110000"/>
              </a:lnSpc>
              <a:spcBef>
                <a:spcPts val="300"/>
              </a:spcBef>
              <a:spcAft>
                <a:spcPts val="300"/>
              </a:spcAft>
            </a:pPr>
            <a:r>
              <a:rPr lang="zh-CN" sz="1400" b="1" i="0" u="none" baseline="0" dirty="0">
                <a:solidFill>
                  <a:schemeClr val="accent6">
                    <a:lumMod val="75000"/>
                  </a:schemeClr>
                </a:solidFill>
                <a:latin typeface="微软雅黑" panose="020B0503020204020204" pitchFamily="34" charset="-122"/>
                <a:ea typeface="微软雅黑" panose="020B0503020204020204" pitchFamily="34" charset="-122"/>
              </a:rPr>
              <a:t>根据（BBiG、AEVO），全德国有大约650,000名</a:t>
            </a:r>
            <a:endParaRPr lang="en-US" altLang="zh-CN" sz="1400" b="1" i="0" u="none" baseline="0" dirty="0">
              <a:solidFill>
                <a:schemeClr val="accent6">
                  <a:lumMod val="75000"/>
                </a:schemeClr>
              </a:solidFill>
              <a:latin typeface="微软雅黑" panose="020B0503020204020204" pitchFamily="34" charset="-122"/>
              <a:ea typeface="微软雅黑" panose="020B0503020204020204" pitchFamily="34" charset="-122"/>
            </a:endParaRPr>
          </a:p>
          <a:p>
            <a:pPr marL="0" lvl="1" algn="l" rtl="0">
              <a:lnSpc>
                <a:spcPct val="110000"/>
              </a:lnSpc>
              <a:spcBef>
                <a:spcPts val="300"/>
              </a:spcBef>
              <a:spcAft>
                <a:spcPts val="300"/>
              </a:spcAft>
            </a:pPr>
            <a:r>
              <a:rPr lang="zh-CN" sz="1400" b="1" i="0" u="none" baseline="0" dirty="0">
                <a:solidFill>
                  <a:schemeClr val="accent6">
                    <a:lumMod val="75000"/>
                  </a:schemeClr>
                </a:solidFill>
                <a:latin typeface="微软雅黑" panose="020B0503020204020204" pitchFamily="34" charset="-122"/>
                <a:ea typeface="微软雅黑" panose="020B0503020204020204" pitchFamily="34" charset="-122"/>
              </a:rPr>
              <a:t>在负责机构注册的培训人员</a:t>
            </a:r>
            <a:endParaRPr lang="en-US" altLang="zh-CN" sz="1400" b="1" i="0" u="none" baseline="0" dirty="0">
              <a:solidFill>
                <a:schemeClr val="accent6">
                  <a:lumMod val="75000"/>
                </a:schemeClr>
              </a:solidFill>
              <a:latin typeface="微软雅黑" panose="020B0503020204020204" pitchFamily="34" charset="-122"/>
              <a:ea typeface="微软雅黑" panose="020B0503020204020204" pitchFamily="34" charset="-122"/>
            </a:endParaRPr>
          </a:p>
          <a:p>
            <a:pPr marL="144000" lvl="1" indent="-144000" algn="l" rtl="0">
              <a:lnSpc>
                <a:spcPct val="110000"/>
              </a:lnSpc>
              <a:spcBef>
                <a:spcPts val="300"/>
              </a:spcBef>
              <a:spcAft>
                <a:spcPts val="300"/>
              </a:spcAft>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大多数人不是全职，而是兼职培训 </a:t>
            </a:r>
            <a:endParaRPr 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lvl="1" indent="-144000" algn="l" rtl="0">
              <a:lnSpc>
                <a:spcPct val="110000"/>
              </a:lnSpc>
              <a:spcBef>
                <a:spcPts val="300"/>
              </a:spcBef>
              <a:spcAft>
                <a:spcPts val="300"/>
              </a:spcAft>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培训人员/学徒比例关系：1/2</a:t>
            </a:r>
          </a:p>
          <a:p>
            <a:pPr marL="144000" lvl="1" indent="-144000" algn="l" rtl="0">
              <a:lnSpc>
                <a:spcPct val="110000"/>
              </a:lnSpc>
              <a:spcBef>
                <a:spcPts val="300"/>
              </a:spcBef>
              <a:spcAft>
                <a:spcPts val="300"/>
              </a:spcAft>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6百万培训专业人员</a:t>
            </a:r>
            <a:r>
              <a:rPr lang="en-US" alt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无证书、或有证书但没在商会注册）</a:t>
            </a:r>
          </a:p>
        </p:txBody>
      </p:sp>
      <p:sp>
        <p:nvSpPr>
          <p:cNvPr id="12" name="Rectangle 6">
            <a:extLst>
              <a:ext uri="{FF2B5EF4-FFF2-40B4-BE49-F238E27FC236}">
                <a16:creationId xmlns:a16="http://schemas.microsoft.com/office/drawing/2014/main" id="{5C889313-1E93-4002-B139-8138427EFA44}"/>
              </a:ext>
            </a:extLst>
          </p:cNvPr>
          <p:cNvSpPr/>
          <p:nvPr/>
        </p:nvSpPr>
        <p:spPr>
          <a:xfrm>
            <a:off x="5603787" y="3313050"/>
            <a:ext cx="3252493" cy="1636217"/>
          </a:xfrm>
          <a:prstGeom prst="rect">
            <a:avLst/>
          </a:prstGeom>
        </p:spPr>
        <p:txBody>
          <a:bodyPr wrap="none">
            <a:spAutoFit/>
          </a:bodyPr>
          <a:lstStyle/>
          <a:p>
            <a:pPr marL="0" lvl="1" algn="l" rtl="0">
              <a:lnSpc>
                <a:spcPct val="110000"/>
              </a:lnSpc>
              <a:spcBef>
                <a:spcPts val="300"/>
              </a:spcBef>
              <a:spcAft>
                <a:spcPts val="300"/>
              </a:spcAft>
            </a:pPr>
            <a:r>
              <a:rPr lang="zh-CN" b="1" i="0" u="none" baseline="0" dirty="0">
                <a:solidFill>
                  <a:schemeClr val="tx1">
                    <a:lumMod val="75000"/>
                    <a:lumOff val="25000"/>
                  </a:schemeClr>
                </a:solidFill>
                <a:latin typeface="微软雅黑" panose="020B0503020204020204" pitchFamily="34" charset="-122"/>
                <a:ea typeface="微软雅黑" panose="020B0503020204020204" pitchFamily="34" charset="-122"/>
              </a:rPr>
              <a:t>教师</a:t>
            </a:r>
            <a:endParaRPr lang="en-US" altLang="zh-CN" b="1" i="0" u="none" baseline="0" dirty="0">
              <a:solidFill>
                <a:schemeClr val="tx1">
                  <a:lumMod val="75000"/>
                  <a:lumOff val="25000"/>
                </a:schemeClr>
              </a:solidFill>
              <a:latin typeface="微软雅黑" panose="020B0503020204020204" pitchFamily="34" charset="-122"/>
              <a:ea typeface="微软雅黑" panose="020B0503020204020204" pitchFamily="34" charset="-122"/>
            </a:endParaRPr>
          </a:p>
          <a:p>
            <a:pPr marL="0" lvl="1" algn="l" rtl="0">
              <a:lnSpc>
                <a:spcPct val="110000"/>
              </a:lnSpc>
              <a:spcBef>
                <a:spcPts val="300"/>
              </a:spcBef>
              <a:spcAft>
                <a:spcPts val="300"/>
              </a:spcAft>
            </a:pPr>
            <a:r>
              <a:rPr lang="zh-CN" sz="1400" b="1" i="0" u="none" baseline="0" dirty="0">
                <a:solidFill>
                  <a:schemeClr val="accent6">
                    <a:lumMod val="75000"/>
                  </a:schemeClr>
                </a:solidFill>
                <a:latin typeface="微软雅黑" panose="020B0503020204020204" pitchFamily="34" charset="-122"/>
                <a:ea typeface="微软雅黑" panose="020B0503020204020204" pitchFamily="34" charset="-122"/>
              </a:rPr>
              <a:t>大约42,000名全职教师</a:t>
            </a:r>
            <a:r>
              <a:rPr lang="zh-CN" sz="1400" b="0" i="0" u="none" baseline="0" dirty="0">
                <a:solidFill>
                  <a:schemeClr val="tx1">
                    <a:lumMod val="65000"/>
                    <a:lumOff val="35000"/>
                  </a:schemeClr>
                </a:solidFill>
                <a:latin typeface="微软雅黑" panose="020B0503020204020204" pitchFamily="34" charset="-122"/>
                <a:ea typeface="微软雅黑" panose="020B0503020204020204" pitchFamily="34" charset="-122"/>
              </a:rPr>
              <a:t>（2014）</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marL="144000" lvl="1" indent="-144000" algn="l" rtl="0">
              <a:lnSpc>
                <a:spcPct val="110000"/>
              </a:lnSpc>
              <a:spcBef>
                <a:spcPts val="300"/>
              </a:spcBef>
              <a:spcAft>
                <a:spcPts val="300"/>
              </a:spcAft>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专业理论和一般教育方面的教师</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lvl="1" indent="-144000" algn="l" rtl="0">
              <a:lnSpc>
                <a:spcPct val="110000"/>
              </a:lnSpc>
              <a:spcBef>
                <a:spcPts val="300"/>
              </a:spcBef>
              <a:spcAft>
                <a:spcPts val="300"/>
              </a:spcAft>
              <a:buFont typeface="Arial" panose="020B0604020202020204" pitchFamily="34" charset="0"/>
              <a:buChar char="•"/>
            </a:pP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专业实践的教师</a:t>
            </a:r>
            <a:endParaRPr lang="zh-CN" altLang="de-DE"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marL="144000" indent="-144000" algn="l" rtl="0">
              <a:lnSpc>
                <a:spcPct val="110000"/>
              </a:lnSpc>
              <a:spcBef>
                <a:spcPts val="300"/>
              </a:spcBef>
              <a:spcAft>
                <a:spcPts val="300"/>
              </a:spcAft>
              <a:buFont typeface="Arial" panose="020B0604020202020204" pitchFamily="34" charset="0"/>
              <a:buChar char="•"/>
            </a:pPr>
            <a:r>
              <a:rPr lang="en-US" alt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sz="14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教师/学生比例关系：1/35（2014）</a:t>
            </a:r>
          </a:p>
        </p:txBody>
      </p:sp>
      <p:grpSp>
        <p:nvGrpSpPr>
          <p:cNvPr id="25" name="组合 24">
            <a:extLst>
              <a:ext uri="{FF2B5EF4-FFF2-40B4-BE49-F238E27FC236}">
                <a16:creationId xmlns:a16="http://schemas.microsoft.com/office/drawing/2014/main" id="{FAEB4A27-D56A-49E4-9DEB-4EF16707DBED}"/>
              </a:ext>
            </a:extLst>
          </p:cNvPr>
          <p:cNvGrpSpPr/>
          <p:nvPr/>
        </p:nvGrpSpPr>
        <p:grpSpPr>
          <a:xfrm>
            <a:off x="991430" y="5709319"/>
            <a:ext cx="7253016" cy="778988"/>
            <a:chOff x="5465223" y="5534696"/>
            <a:chExt cx="7253016" cy="778988"/>
          </a:xfrm>
        </p:grpSpPr>
        <p:sp>
          <p:nvSpPr>
            <p:cNvPr id="19" name="Rechteck 48">
              <a:extLst>
                <a:ext uri="{FF2B5EF4-FFF2-40B4-BE49-F238E27FC236}">
                  <a16:creationId xmlns:a16="http://schemas.microsoft.com/office/drawing/2014/main" id="{CBCEF8F7-F35D-4964-A3EB-9E13C2D62E84}"/>
                </a:ext>
              </a:extLst>
            </p:cNvPr>
            <p:cNvSpPr/>
            <p:nvPr/>
          </p:nvSpPr>
          <p:spPr>
            <a:xfrm>
              <a:off x="5465223" y="5534696"/>
              <a:ext cx="7253016" cy="549766"/>
            </a:xfrm>
            <a:prstGeom prst="rect">
              <a:avLst/>
            </a:prstGeom>
          </p:spPr>
          <p:txBody>
            <a:bodyPr wrap="square">
              <a:spAutoFit/>
            </a:bodyPr>
            <a:lstStyle/>
            <a:p>
              <a:pPr marL="180975" indent="-180975">
                <a:lnSpc>
                  <a:spcPct val="110000"/>
                </a:lnSpc>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职责分配：</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在企业和职业学校活跃着不同的人员</a:t>
              </a:r>
            </a:p>
            <a:p>
              <a:pPr marL="180975" indent="-180975">
                <a:lnSpc>
                  <a:spcPct val="110000"/>
                </a:lnSpc>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演示焦点：</a:t>
              </a:r>
            </a:p>
          </p:txBody>
        </p:sp>
        <p:sp>
          <p:nvSpPr>
            <p:cNvPr id="21" name="矩形 20">
              <a:extLst>
                <a:ext uri="{FF2B5EF4-FFF2-40B4-BE49-F238E27FC236}">
                  <a16:creationId xmlns:a16="http://schemas.microsoft.com/office/drawing/2014/main" id="{4B4D5727-3DF5-4F13-B5B8-899BE8EBB3D0}"/>
                </a:ext>
              </a:extLst>
            </p:cNvPr>
            <p:cNvSpPr/>
            <p:nvPr/>
          </p:nvSpPr>
          <p:spPr>
            <a:xfrm>
              <a:off x="6453505" y="6005907"/>
              <a:ext cx="4060727" cy="307777"/>
            </a:xfrm>
            <a:prstGeom prst="rect">
              <a:avLst/>
            </a:prstGeom>
          </p:spPr>
          <p:txBody>
            <a:bodyPr wrap="squar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（“专业理论和一般教育方面的教师”）</a:t>
              </a:r>
            </a:p>
          </p:txBody>
        </p:sp>
        <p:sp>
          <p:nvSpPr>
            <p:cNvPr id="22" name="矩形 21">
              <a:extLst>
                <a:ext uri="{FF2B5EF4-FFF2-40B4-BE49-F238E27FC236}">
                  <a16:creationId xmlns:a16="http://schemas.microsoft.com/office/drawing/2014/main" id="{51C3BDE5-EE66-4A4A-BD7A-8B838B65AF12}"/>
                </a:ext>
              </a:extLst>
            </p:cNvPr>
            <p:cNvSpPr/>
            <p:nvPr/>
          </p:nvSpPr>
          <p:spPr>
            <a:xfrm>
              <a:off x="6440458" y="5774657"/>
              <a:ext cx="5263369" cy="307777"/>
            </a:xfrm>
            <a:prstGeom prst="rect">
              <a:avLst/>
            </a:prstGeom>
          </p:spPr>
          <p:txBody>
            <a:bodyPr wrap="squar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“国家认证的职业培训人员” 和职业学校教师</a:t>
              </a:r>
            </a:p>
          </p:txBody>
        </p:sp>
      </p:grpSp>
      <p:sp>
        <p:nvSpPr>
          <p:cNvPr id="24" name="Right Arrow 84">
            <a:extLst>
              <a:ext uri="{FF2B5EF4-FFF2-40B4-BE49-F238E27FC236}">
                <a16:creationId xmlns:a16="http://schemas.microsoft.com/office/drawing/2014/main" id="{781A4B31-5960-408C-ADAB-160B0283B5C5}"/>
              </a:ext>
            </a:extLst>
          </p:cNvPr>
          <p:cNvSpPr/>
          <p:nvPr/>
        </p:nvSpPr>
        <p:spPr>
          <a:xfrm>
            <a:off x="539750" y="5673195"/>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35918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7">
            <a:extLst>
              <a:ext uri="{FF2B5EF4-FFF2-40B4-BE49-F238E27FC236}">
                <a16:creationId xmlns:a16="http://schemas.microsoft.com/office/drawing/2014/main" id="{69294986-CDA5-4910-A29F-378793528442}"/>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2.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职业教育体系人员的职责</a:t>
            </a:r>
          </a:p>
        </p:txBody>
      </p:sp>
      <p:sp>
        <p:nvSpPr>
          <p:cNvPr id="23" name="Rounded Rectangle 96">
            <a:extLst>
              <a:ext uri="{FF2B5EF4-FFF2-40B4-BE49-F238E27FC236}">
                <a16:creationId xmlns:a16="http://schemas.microsoft.com/office/drawing/2014/main" id="{B33DA6DA-940D-45A3-82DA-A41866B4985D}"/>
              </a:ext>
            </a:extLst>
          </p:cNvPr>
          <p:cNvSpPr/>
          <p:nvPr/>
        </p:nvSpPr>
        <p:spPr>
          <a:xfrm>
            <a:off x="539751" y="1430337"/>
            <a:ext cx="4032249" cy="4001543"/>
          </a:xfrm>
          <a:prstGeom prst="rect">
            <a:avLst/>
          </a:prstGeom>
          <a:solidFill>
            <a:srgbClr val="C6D9F1">
              <a:alpha val="5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lnSpc>
                <a:spcPct val="110000"/>
              </a:lnSpc>
            </a:pPr>
            <a:endParaRPr lang="en-US" altLang="zh-CN" sz="1600" b="1" i="0" u="none" baseline="0" dirty="0">
              <a:solidFill>
                <a:schemeClr val="tx1"/>
              </a:solidFill>
              <a:latin typeface="微软雅黑" panose="020B0503020204020204" pitchFamily="34" charset="-122"/>
              <a:ea typeface="微软雅黑" panose="020B0503020204020204" pitchFamily="34" charset="-122"/>
            </a:endParaRPr>
          </a:p>
          <a:p>
            <a:pPr algn="l" rtl="0">
              <a:lnSpc>
                <a:spcPct val="110000"/>
              </a:lnSpc>
            </a:pPr>
            <a:r>
              <a:rPr lang="zh-CN" sz="1600" b="1" i="0" u="none" baseline="0" dirty="0">
                <a:solidFill>
                  <a:schemeClr val="tx1"/>
                </a:solidFill>
                <a:latin typeface="微软雅黑" panose="020B0503020204020204" pitchFamily="34" charset="-122"/>
                <a:ea typeface="微软雅黑" panose="020B0503020204020204" pitchFamily="34" charset="-122"/>
              </a:rPr>
              <a:t>国家认证的培训人员</a:t>
            </a:r>
            <a:r>
              <a:rPr lang="zh-CN" sz="1600" b="1" dirty="0">
                <a:solidFill>
                  <a:schemeClr val="tx1"/>
                </a:solidFill>
                <a:latin typeface="微软雅黑" panose="020B0503020204020204" pitchFamily="34" charset="-122"/>
                <a:ea typeface="微软雅黑" panose="020B0503020204020204" pitchFamily="34" charset="-122"/>
              </a:rPr>
              <a:t/>
            </a:r>
            <a:br>
              <a:rPr lang="zh-CN" sz="1600" b="1" dirty="0">
                <a:solidFill>
                  <a:schemeClr val="tx1"/>
                </a:solidFill>
                <a:latin typeface="微软雅黑" panose="020B0503020204020204" pitchFamily="34" charset="-122"/>
                <a:ea typeface="微软雅黑" panose="020B0503020204020204" pitchFamily="34" charset="-122"/>
              </a:rPr>
            </a:br>
            <a:r>
              <a:rPr lang="zh-CN" sz="1600" b="0" u="none" baseline="0" dirty="0">
                <a:solidFill>
                  <a:schemeClr val="tx1"/>
                </a:solidFill>
                <a:latin typeface="微软雅黑" panose="020B0503020204020204" pitchFamily="34" charset="-122"/>
                <a:ea typeface="微软雅黑" panose="020B0503020204020204" pitchFamily="34" charset="-122"/>
              </a:rPr>
              <a:t>企业培训的核心任务：</a:t>
            </a:r>
            <a:r>
              <a:rPr lang="zh-CN" sz="1600" dirty="0">
                <a:solidFill>
                  <a:schemeClr val="tx1"/>
                </a:solidFill>
                <a:latin typeface="微软雅黑" panose="020B0503020204020204" pitchFamily="34" charset="-122"/>
                <a:ea typeface="微软雅黑" panose="020B0503020204020204" pitchFamily="34" charset="-122"/>
              </a:rPr>
              <a:t/>
            </a:r>
            <a:br>
              <a:rPr lang="zh-CN" sz="1600" dirty="0">
                <a:solidFill>
                  <a:schemeClr val="tx1"/>
                </a:solidFill>
                <a:latin typeface="微软雅黑" panose="020B0503020204020204" pitchFamily="34" charset="-122"/>
                <a:ea typeface="微软雅黑" panose="020B0503020204020204" pitchFamily="34" charset="-122"/>
              </a:rPr>
            </a:br>
            <a:endParaRPr lang="zh-CN" sz="1600" dirty="0">
              <a:solidFill>
                <a:schemeClr val="tx1"/>
              </a:solidFill>
              <a:latin typeface="微软雅黑" panose="020B0503020204020204" pitchFamily="34" charset="-122"/>
              <a:ea typeface="微软雅黑" panose="020B0503020204020204" pitchFamily="34" charset="-122"/>
            </a:endParaRPr>
          </a:p>
          <a:p>
            <a:pPr marL="144000" indent="-144000" algn="l" rtl="0">
              <a:lnSpc>
                <a:spcPct val="110000"/>
              </a:lnSpc>
              <a:buFont typeface="Arial" panose="020B0604020202020204" pitchFamily="34" charset="0"/>
              <a:buChar char="•"/>
            </a:pPr>
            <a:r>
              <a:rPr lang="zh-CN" sz="1400" b="0" i="0" u="none" baseline="0" dirty="0">
                <a:solidFill>
                  <a:schemeClr val="tx1"/>
                </a:solidFill>
                <a:latin typeface="微软雅黑" panose="020B0503020204020204" pitchFamily="34" charset="-122"/>
                <a:ea typeface="微软雅黑" panose="020B0503020204020204" pitchFamily="34" charset="-122"/>
              </a:rPr>
              <a:t>以培训标准为基础（培训条例）创建企业</a:t>
            </a:r>
            <a:endParaRPr lang="en-US" altLang="zh-CN" sz="1400" b="0" i="0" u="none" baseline="0" dirty="0">
              <a:solidFill>
                <a:schemeClr val="tx1"/>
              </a:solidFill>
              <a:latin typeface="微软雅黑" panose="020B0503020204020204" pitchFamily="34" charset="-122"/>
              <a:ea typeface="微软雅黑" panose="020B0503020204020204" pitchFamily="34" charset="-122"/>
            </a:endParaRPr>
          </a:p>
          <a:p>
            <a:pPr marL="144000" indent="-144000" algn="l" rtl="0">
              <a:lnSpc>
                <a:spcPct val="11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sz="1400" b="0" i="0" u="none" baseline="0" dirty="0">
                <a:solidFill>
                  <a:schemeClr val="tx1"/>
                </a:solidFill>
                <a:latin typeface="微软雅黑" panose="020B0503020204020204" pitchFamily="34" charset="-122"/>
                <a:ea typeface="微软雅黑" panose="020B0503020204020204" pitchFamily="34" charset="-122"/>
              </a:rPr>
              <a:t>培训计划</a:t>
            </a:r>
          </a:p>
          <a:p>
            <a:pPr marL="144000" indent="-144000" algn="l" rtl="0">
              <a:lnSpc>
                <a:spcPct val="110000"/>
              </a:lnSpc>
              <a:buFont typeface="Arial" panose="020B0604020202020204" pitchFamily="34" charset="0"/>
              <a:buChar char="•"/>
            </a:pPr>
            <a:r>
              <a:rPr lang="zh-CN" sz="1400" b="0" i="0" u="none" baseline="0" dirty="0">
                <a:solidFill>
                  <a:schemeClr val="tx1"/>
                </a:solidFill>
                <a:latin typeface="微软雅黑" panose="020B0503020204020204" pitchFamily="34" charset="-122"/>
                <a:ea typeface="微软雅黑" panose="020B0503020204020204" pitchFamily="34" charset="-122"/>
              </a:rPr>
              <a:t>教授范围广泛的专业技能以及专业知识和</a:t>
            </a:r>
            <a:endParaRPr lang="en-US" altLang="zh-CN" sz="1400" b="0" i="0" u="none" baseline="0" dirty="0">
              <a:solidFill>
                <a:schemeClr val="tx1"/>
              </a:solidFill>
              <a:latin typeface="微软雅黑" panose="020B0503020204020204" pitchFamily="34" charset="-122"/>
              <a:ea typeface="微软雅黑" panose="020B0503020204020204" pitchFamily="34" charset="-122"/>
            </a:endParaRPr>
          </a:p>
          <a:p>
            <a:pPr marL="144000" indent="-144000" algn="l" rtl="0">
              <a:lnSpc>
                <a:spcPct val="11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sz="1400" b="0" i="0" u="none" baseline="0" dirty="0">
                <a:solidFill>
                  <a:schemeClr val="tx1"/>
                </a:solidFill>
                <a:latin typeface="微软雅黑" panose="020B0503020204020204" pitchFamily="34" charset="-122"/>
                <a:ea typeface="微软雅黑" panose="020B0503020204020204" pitchFamily="34" charset="-122"/>
              </a:rPr>
              <a:t>个人能力（行为方式、团队合作、独立性等）</a:t>
            </a:r>
          </a:p>
          <a:p>
            <a:pPr marL="144000" indent="-144000" algn="l" rtl="0">
              <a:lnSpc>
                <a:spcPct val="110000"/>
              </a:lnSpc>
              <a:buFont typeface="Arial" panose="020B0604020202020204" pitchFamily="34" charset="0"/>
              <a:buChar char="•"/>
            </a:pPr>
            <a:r>
              <a:rPr lang="zh-CN" sz="1400" b="0" i="0" u="none" baseline="0" dirty="0">
                <a:solidFill>
                  <a:schemeClr val="tx1"/>
                </a:solidFill>
                <a:latin typeface="微软雅黑" panose="020B0503020204020204" pitchFamily="34" charset="-122"/>
                <a:ea typeface="微软雅黑" panose="020B0503020204020204" pitchFamily="34" charset="-122"/>
              </a:rPr>
              <a:t>将学徒整合到公司中，并为其可能的接收</a:t>
            </a:r>
            <a:endParaRPr lang="en-US" altLang="zh-CN" sz="1400" b="0" i="0" u="none" baseline="0" dirty="0">
              <a:solidFill>
                <a:schemeClr val="tx1"/>
              </a:solidFill>
              <a:latin typeface="微软雅黑" panose="020B0503020204020204" pitchFamily="34" charset="-122"/>
              <a:ea typeface="微软雅黑" panose="020B0503020204020204" pitchFamily="34" charset="-122"/>
            </a:endParaRPr>
          </a:p>
          <a:p>
            <a:pPr marL="144000" indent="-144000" algn="l" rtl="0">
              <a:lnSpc>
                <a:spcPct val="110000"/>
              </a:lnSpc>
            </a:pPr>
            <a:r>
              <a:rPr lang="en-US" altLang="zh-CN" sz="1400" dirty="0">
                <a:solidFill>
                  <a:schemeClr val="tx1"/>
                </a:solidFill>
                <a:latin typeface="微软雅黑" panose="020B0503020204020204" pitchFamily="34" charset="-122"/>
                <a:ea typeface="微软雅黑" panose="020B0503020204020204" pitchFamily="34" charset="-122"/>
              </a:rPr>
              <a:t> </a:t>
            </a:r>
            <a:r>
              <a:rPr lang="zh-CN" sz="1400" b="0" i="0" u="none" baseline="0" dirty="0">
                <a:solidFill>
                  <a:schemeClr val="tx1"/>
                </a:solidFill>
                <a:latin typeface="微软雅黑" panose="020B0503020204020204" pitchFamily="34" charset="-122"/>
                <a:ea typeface="微软雅黑" panose="020B0503020204020204" pitchFamily="34" charset="-122"/>
              </a:rPr>
              <a:t>（招聘）提供跟踪辅助</a:t>
            </a:r>
          </a:p>
          <a:p>
            <a:pPr marL="144000" indent="-144000" algn="l" rtl="0">
              <a:lnSpc>
                <a:spcPct val="110000"/>
              </a:lnSpc>
              <a:buFont typeface="Arial" panose="020B0604020202020204" pitchFamily="34" charset="0"/>
              <a:buChar char="•"/>
            </a:pPr>
            <a:r>
              <a:rPr lang="zh-CN" sz="1400" b="0" i="0" u="none" baseline="0" dirty="0">
                <a:solidFill>
                  <a:schemeClr val="tx1"/>
                </a:solidFill>
                <a:latin typeface="微软雅黑" panose="020B0503020204020204" pitchFamily="34" charset="-122"/>
                <a:ea typeface="微软雅黑" panose="020B0503020204020204" pitchFamily="34" charset="-122"/>
              </a:rPr>
              <a:t>组织培训流程 </a:t>
            </a:r>
            <a:endParaRPr lang="zh-CN" sz="1400" dirty="0">
              <a:solidFill>
                <a:schemeClr val="tx1"/>
              </a:solidFill>
              <a:latin typeface="微软雅黑" panose="020B0503020204020204" pitchFamily="34" charset="-122"/>
              <a:ea typeface="微软雅黑" panose="020B0503020204020204" pitchFamily="34" charset="-122"/>
            </a:endParaRPr>
          </a:p>
        </p:txBody>
      </p:sp>
      <p:sp>
        <p:nvSpPr>
          <p:cNvPr id="28" name="Textfeld 76">
            <a:extLst>
              <a:ext uri="{FF2B5EF4-FFF2-40B4-BE49-F238E27FC236}">
                <a16:creationId xmlns:a16="http://schemas.microsoft.com/office/drawing/2014/main" id="{71C3CF31-43AE-49C9-9482-C42C989455D0}"/>
              </a:ext>
            </a:extLst>
          </p:cNvPr>
          <p:cNvSpPr txBox="1"/>
          <p:nvPr/>
        </p:nvSpPr>
        <p:spPr>
          <a:xfrm>
            <a:off x="4572000" y="1426118"/>
            <a:ext cx="4032250" cy="4003200"/>
          </a:xfrm>
          <a:prstGeom prst="rect">
            <a:avLst/>
          </a:prstGeom>
          <a:solidFill>
            <a:srgbClr val="F2DCDB">
              <a:alpha val="50000"/>
            </a:srgbClr>
          </a:solidFill>
        </p:spPr>
        <p:txBody>
          <a:bodyPr wrap="square" rtlCol="0">
            <a:spAutoFit/>
          </a:bodyPr>
          <a:lstStyle/>
          <a:p>
            <a:pPr marL="0" lvl="1" algn="l" rtl="0">
              <a:lnSpc>
                <a:spcPct val="110000"/>
              </a:lnSpc>
            </a:pPr>
            <a:endParaRPr lang="en-US" altLang="zh-CN" sz="1600" b="1" u="none" baseline="0" dirty="0">
              <a:latin typeface="微软雅黑" panose="020B0503020204020204" pitchFamily="34" charset="-122"/>
              <a:ea typeface="微软雅黑" panose="020B0503020204020204" pitchFamily="34" charset="-122"/>
            </a:endParaRPr>
          </a:p>
          <a:p>
            <a:pPr marL="0" lvl="1" algn="l" rtl="0">
              <a:lnSpc>
                <a:spcPct val="110000"/>
              </a:lnSpc>
            </a:pPr>
            <a:r>
              <a:rPr lang="zh-CN" sz="1600" b="1" u="none" baseline="0" dirty="0">
                <a:latin typeface="微软雅黑" panose="020B0503020204020204" pitchFamily="34" charset="-122"/>
                <a:ea typeface="微软雅黑" panose="020B0503020204020204" pitchFamily="34" charset="-122"/>
              </a:rPr>
              <a:t>专业理论和一般教育方面的教师</a:t>
            </a:r>
            <a:r>
              <a:rPr lang="zh-CN" sz="1600" b="1" dirty="0">
                <a:latin typeface="微软雅黑" panose="020B0503020204020204" pitchFamily="34" charset="-122"/>
                <a:ea typeface="微软雅黑" panose="020B0503020204020204" pitchFamily="34" charset="-122"/>
              </a:rPr>
              <a:t/>
            </a:r>
            <a:br>
              <a:rPr lang="zh-CN" sz="1600" b="1" dirty="0">
                <a:latin typeface="微软雅黑" panose="020B0503020204020204" pitchFamily="34" charset="-122"/>
                <a:ea typeface="微软雅黑" panose="020B0503020204020204" pitchFamily="34" charset="-122"/>
              </a:rPr>
            </a:br>
            <a:r>
              <a:rPr lang="zh-CN" sz="1600" b="0" u="none" baseline="0" dirty="0">
                <a:latin typeface="微软雅黑" panose="020B0503020204020204" pitchFamily="34" charset="-122"/>
                <a:ea typeface="微软雅黑" panose="020B0503020204020204" pitchFamily="34" charset="-122"/>
              </a:rPr>
              <a:t>职业学校课程的核心任务：</a:t>
            </a:r>
          </a:p>
          <a:p>
            <a:pPr marL="0" lvl="1" algn="l" rtl="0">
              <a:lnSpc>
                <a:spcPct val="110000"/>
              </a:lnSpc>
            </a:pPr>
            <a:endParaRPr lang="zh-CN" sz="1600" dirty="0">
              <a:latin typeface="微软雅黑" panose="020B0503020204020204" pitchFamily="34" charset="-122"/>
              <a:ea typeface="微软雅黑" panose="020B0503020204020204" pitchFamily="34" charset="-122"/>
            </a:endParaRPr>
          </a:p>
          <a:p>
            <a:pPr marL="144000" lvl="1" indent="-144000" algn="l" rtl="0">
              <a:lnSpc>
                <a:spcPct val="110000"/>
              </a:lnSpc>
              <a:buFont typeface="Arial" panose="020B0604020202020204" pitchFamily="34" charset="0"/>
              <a:buChar char="•"/>
            </a:pPr>
            <a:r>
              <a:rPr lang="zh-CN" sz="1400" b="0" u="none" baseline="0" dirty="0">
                <a:latin typeface="微软雅黑" panose="020B0503020204020204" pitchFamily="34" charset="-122"/>
                <a:ea typeface="微软雅黑" panose="020B0503020204020204" pitchFamily="34" charset="-122"/>
              </a:rPr>
              <a:t>以框架教学计划为基础安排课程</a:t>
            </a:r>
            <a:endParaRPr lang="zh-CN" sz="1400" dirty="0">
              <a:latin typeface="微软雅黑" panose="020B0503020204020204" pitchFamily="34" charset="-122"/>
              <a:ea typeface="微软雅黑" panose="020B0503020204020204" pitchFamily="34" charset="-122"/>
            </a:endParaRPr>
          </a:p>
          <a:p>
            <a:pPr marL="144000" lvl="1" indent="-144000" algn="l" rtl="0">
              <a:lnSpc>
                <a:spcPct val="110000"/>
              </a:lnSpc>
              <a:buFont typeface="Arial" panose="020B0604020202020204" pitchFamily="34" charset="0"/>
              <a:buChar char="•"/>
            </a:pPr>
            <a:r>
              <a:rPr lang="zh-CN" sz="1400" b="0" u="none" baseline="0" dirty="0">
                <a:latin typeface="微软雅黑" panose="020B0503020204020204" pitchFamily="34" charset="-122"/>
                <a:ea typeface="微软雅黑" panose="020B0503020204020204" pitchFamily="34" charset="-122"/>
              </a:rPr>
              <a:t>教授范围广泛的专业理论和专业实践基础</a:t>
            </a:r>
            <a:endParaRPr lang="zh-CN" sz="1400" dirty="0">
              <a:latin typeface="微软雅黑" panose="020B0503020204020204" pitchFamily="34" charset="-122"/>
              <a:ea typeface="微软雅黑" panose="020B0503020204020204" pitchFamily="34" charset="-122"/>
            </a:endParaRPr>
          </a:p>
          <a:p>
            <a:pPr marL="144000" lvl="1" indent="-144000" algn="l" rtl="0">
              <a:lnSpc>
                <a:spcPct val="110000"/>
              </a:lnSpc>
              <a:buFont typeface="Arial" panose="020B0604020202020204" pitchFamily="34" charset="0"/>
              <a:buChar char="•"/>
            </a:pPr>
            <a:r>
              <a:rPr lang="zh-CN" sz="1400" b="0" u="none" baseline="0" dirty="0">
                <a:latin typeface="微软雅黑" panose="020B0503020204020204" pitchFamily="34" charset="-122"/>
                <a:ea typeface="微软雅黑" panose="020B0503020204020204" pitchFamily="34" charset="-122"/>
              </a:rPr>
              <a:t>教授通识</a:t>
            </a:r>
            <a:endParaRPr lang="zh-CN" sz="1400" dirty="0">
              <a:latin typeface="微软雅黑" panose="020B0503020204020204" pitchFamily="34" charset="-122"/>
              <a:ea typeface="微软雅黑" panose="020B0503020204020204" pitchFamily="34" charset="-122"/>
            </a:endParaRPr>
          </a:p>
          <a:p>
            <a:pPr marL="144000" lvl="1" indent="-144000" algn="l" rtl="0">
              <a:lnSpc>
                <a:spcPct val="110000"/>
              </a:lnSpc>
              <a:buFont typeface="Arial" panose="020B0604020202020204" pitchFamily="34" charset="0"/>
              <a:buChar char="•"/>
            </a:pPr>
            <a:r>
              <a:rPr lang="zh-CN" sz="1400" b="0" u="none" baseline="0" dirty="0">
                <a:latin typeface="微软雅黑" panose="020B0503020204020204" pitchFamily="34" charset="-122"/>
                <a:ea typeface="微软雅黑" panose="020B0503020204020204" pitchFamily="34" charset="-122"/>
              </a:rPr>
              <a:t>教授个人能力</a:t>
            </a:r>
            <a:endParaRPr lang="zh-CN" sz="1400" dirty="0">
              <a:latin typeface="微软雅黑" panose="020B0503020204020204" pitchFamily="34" charset="-122"/>
              <a:ea typeface="微软雅黑" panose="020B0503020204020204" pitchFamily="34" charset="-122"/>
            </a:endParaRPr>
          </a:p>
          <a:p>
            <a:pPr marL="285750" lvl="1" indent="-285750" algn="l" rtl="0">
              <a:lnSpc>
                <a:spcPct val="110000"/>
              </a:lnSpc>
              <a:buFont typeface="Arial" panose="020B0604020202020204" pitchFamily="34" charset="0"/>
              <a:buChar char="•"/>
            </a:pPr>
            <a:endParaRPr lang="zh-CN" sz="1400" dirty="0">
              <a:latin typeface="微软雅黑" panose="020B0503020204020204" pitchFamily="34" charset="-122"/>
              <a:ea typeface="微软雅黑" panose="020B0503020204020204" pitchFamily="34" charset="-122"/>
            </a:endParaRPr>
          </a:p>
          <a:p>
            <a:pPr marL="285750" lvl="1" indent="-285750" algn="l" rtl="0">
              <a:buFont typeface="Arial" panose="020B0604020202020204" pitchFamily="34" charset="0"/>
              <a:buChar char="•"/>
            </a:pPr>
            <a:endParaRPr lang="zh-CN" sz="1400" dirty="0">
              <a:latin typeface="微软雅黑" panose="020B0503020204020204" pitchFamily="34" charset="-122"/>
              <a:ea typeface="微软雅黑" panose="020B0503020204020204" pitchFamily="34" charset="-122"/>
            </a:endParaRPr>
          </a:p>
          <a:p>
            <a:pPr marL="285750" lvl="1" indent="-285750" algn="l" rtl="0">
              <a:buFont typeface="Arial" panose="020B0604020202020204" pitchFamily="34" charset="0"/>
              <a:buChar char="•"/>
            </a:pPr>
            <a:endParaRPr lang="zh-CN" sz="1400" dirty="0">
              <a:latin typeface="微软雅黑" panose="020B0503020204020204" pitchFamily="34" charset="-122"/>
              <a:ea typeface="微软雅黑" panose="020B0503020204020204" pitchFamily="34" charset="-122"/>
            </a:endParaRPr>
          </a:p>
          <a:p>
            <a:pPr marL="285750" lvl="1" indent="-285750" algn="l" rtl="0">
              <a:buFont typeface="Arial" panose="020B0604020202020204" pitchFamily="34" charset="0"/>
              <a:buChar char="•"/>
            </a:pPr>
            <a:endParaRPr lang="zh-CN" sz="1400" dirty="0">
              <a:latin typeface="微软雅黑" panose="020B0503020204020204" pitchFamily="34" charset="-122"/>
              <a:ea typeface="微软雅黑" panose="020B0503020204020204" pitchFamily="34" charset="-122"/>
            </a:endParaRPr>
          </a:p>
          <a:p>
            <a:pPr marL="0" lvl="1" algn="l" rtl="0"/>
            <a:endParaRPr lang="zh-CN" sz="1300" kern="0" dirty="0">
              <a:latin typeface="微软雅黑" panose="020B0503020204020204" pitchFamily="34" charset="-122"/>
              <a:ea typeface="微软雅黑" panose="020B0503020204020204" pitchFamily="34" charset="-122"/>
            </a:endParaRPr>
          </a:p>
          <a:p>
            <a:pPr marL="0" lvl="1" algn="l" rtl="0"/>
            <a:endParaRPr lang="zh-CN" sz="1300" kern="0" dirty="0">
              <a:latin typeface="微软雅黑" panose="020B0503020204020204" pitchFamily="34" charset="-122"/>
              <a:ea typeface="微软雅黑" panose="020B0503020204020204" pitchFamily="34" charset="-122"/>
            </a:endParaRPr>
          </a:p>
          <a:p>
            <a:pPr marL="0" lvl="1" algn="l" rtl="0"/>
            <a:endParaRPr lang="zh-CN" sz="1300" kern="0" dirty="0">
              <a:latin typeface="微软雅黑" panose="020B0503020204020204" pitchFamily="34" charset="-122"/>
              <a:ea typeface="微软雅黑" panose="020B0503020204020204" pitchFamily="34" charset="-122"/>
            </a:endParaRPr>
          </a:p>
        </p:txBody>
      </p:sp>
      <p:graphicFrame>
        <p:nvGraphicFramePr>
          <p:cNvPr id="29" name="Tabelle 4">
            <a:extLst>
              <a:ext uri="{FF2B5EF4-FFF2-40B4-BE49-F238E27FC236}">
                <a16:creationId xmlns:a16="http://schemas.microsoft.com/office/drawing/2014/main" id="{1D5A0CE5-9304-440E-88DE-D98C05AE4E1A}"/>
              </a:ext>
            </a:extLst>
          </p:cNvPr>
          <p:cNvGraphicFramePr>
            <a:graphicFrameLocks noGrp="1"/>
          </p:cNvGraphicFramePr>
          <p:nvPr>
            <p:extLst>
              <p:ext uri="{D42A27DB-BD31-4B8C-83A1-F6EECF244321}">
                <p14:modId xmlns:p14="http://schemas.microsoft.com/office/powerpoint/2010/main" val="1485320053"/>
              </p:ext>
            </p:extLst>
          </p:nvPr>
        </p:nvGraphicFramePr>
        <p:xfrm>
          <a:off x="539750" y="1125538"/>
          <a:ext cx="8064499" cy="304800"/>
        </p:xfrm>
        <a:graphic>
          <a:graphicData uri="http://schemas.openxmlformats.org/drawingml/2006/table">
            <a:tbl>
              <a:tblPr firstRow="1" bandRow="1">
                <a:tableStyleId>{5C22544A-7EE6-4342-B048-85BDC9FD1C3A}</a:tableStyleId>
              </a:tblPr>
              <a:tblGrid>
                <a:gridCol w="1546212">
                  <a:extLst>
                    <a:ext uri="{9D8B030D-6E8A-4147-A177-3AD203B41FA5}">
                      <a16:colId xmlns:a16="http://schemas.microsoft.com/office/drawing/2014/main" val="20000"/>
                    </a:ext>
                  </a:extLst>
                </a:gridCol>
                <a:gridCol w="1546211">
                  <a:extLst>
                    <a:ext uri="{9D8B030D-6E8A-4147-A177-3AD203B41FA5}">
                      <a16:colId xmlns:a16="http://schemas.microsoft.com/office/drawing/2014/main" val="20001"/>
                    </a:ext>
                  </a:extLst>
                </a:gridCol>
                <a:gridCol w="1602294">
                  <a:extLst>
                    <a:ext uri="{9D8B030D-6E8A-4147-A177-3AD203B41FA5}">
                      <a16:colId xmlns:a16="http://schemas.microsoft.com/office/drawing/2014/main" val="20002"/>
                    </a:ext>
                  </a:extLst>
                </a:gridCol>
                <a:gridCol w="1650234">
                  <a:extLst>
                    <a:ext uri="{9D8B030D-6E8A-4147-A177-3AD203B41FA5}">
                      <a16:colId xmlns:a16="http://schemas.microsoft.com/office/drawing/2014/main" val="20003"/>
                    </a:ext>
                  </a:extLst>
                </a:gridCol>
                <a:gridCol w="1719548">
                  <a:extLst>
                    <a:ext uri="{9D8B030D-6E8A-4147-A177-3AD203B41FA5}">
                      <a16:colId xmlns:a16="http://schemas.microsoft.com/office/drawing/2014/main" val="20004"/>
                    </a:ext>
                  </a:extLst>
                </a:gridCol>
              </a:tblGrid>
              <a:tr h="294304">
                <a:tc>
                  <a:txBody>
                    <a:bodyPr/>
                    <a:lstStyle/>
                    <a:p>
                      <a:pPr algn="ctr" rtl="0"/>
                      <a:r>
                        <a:rPr lang="zh-CN" sz="1400" b="1" i="0" u="none" baseline="0" dirty="0"/>
                        <a:t>第1天</a:t>
                      </a:r>
                      <a:endParaRPr lang="zh-CN" sz="1400" noProof="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rtl="0"/>
                      <a:r>
                        <a:rPr lang="zh-CN" sz="1400" b="1" i="0" u="none" baseline="0" dirty="0"/>
                        <a:t>第2天</a:t>
                      </a:r>
                      <a:endParaRPr lang="zh-CN"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rtl="0"/>
                      <a:r>
                        <a:rPr lang="zh-CN" sz="1400" b="1" i="0" u="none" baseline="0" dirty="0"/>
                        <a:t>第3天</a:t>
                      </a:r>
                      <a:endParaRPr lang="zh-CN"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rtl="0"/>
                      <a:r>
                        <a:rPr lang="zh-CN" sz="1400" b="1" i="0" u="none" baseline="0" dirty="0"/>
                        <a:t>第4天</a:t>
                      </a:r>
                      <a:endParaRPr lang="zh-CN"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rtl="0"/>
                      <a:r>
                        <a:rPr lang="zh-CN" sz="1400" b="1" i="0" u="none" baseline="0" dirty="0"/>
                        <a:t>第5天</a:t>
                      </a:r>
                      <a:endParaRPr lang="zh-CN" sz="1400" noProof="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bl>
          </a:graphicData>
        </a:graphic>
      </p:graphicFrame>
      <p:sp>
        <p:nvSpPr>
          <p:cNvPr id="19" name="Rechteck 48">
            <a:extLst>
              <a:ext uri="{FF2B5EF4-FFF2-40B4-BE49-F238E27FC236}">
                <a16:creationId xmlns:a16="http://schemas.microsoft.com/office/drawing/2014/main" id="{CBCEF8F7-F35D-4964-A3EB-9E13C2D62E84}"/>
              </a:ext>
            </a:extLst>
          </p:cNvPr>
          <p:cNvSpPr/>
          <p:nvPr/>
        </p:nvSpPr>
        <p:spPr>
          <a:xfrm>
            <a:off x="991430" y="5814540"/>
            <a:ext cx="7253016" cy="312778"/>
          </a:xfrm>
          <a:prstGeom prst="rect">
            <a:avLst/>
          </a:prstGeom>
        </p:spPr>
        <p:txBody>
          <a:bodyPr wrap="square">
            <a:spAutoFit/>
          </a:bodyPr>
          <a:lstStyle/>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学习地点人员的</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不同任务</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在双元制职业教育体系中的学习地点协调范围内相互补充 </a:t>
            </a:r>
          </a:p>
        </p:txBody>
      </p:sp>
      <p:sp>
        <p:nvSpPr>
          <p:cNvPr id="24" name="Right Arrow 84">
            <a:extLst>
              <a:ext uri="{FF2B5EF4-FFF2-40B4-BE49-F238E27FC236}">
                <a16:creationId xmlns:a16="http://schemas.microsoft.com/office/drawing/2014/main" id="{781A4B31-5960-408C-ADAB-160B0283B5C5}"/>
              </a:ext>
            </a:extLst>
          </p:cNvPr>
          <p:cNvSpPr/>
          <p:nvPr/>
        </p:nvSpPr>
        <p:spPr>
          <a:xfrm>
            <a:off x="539750" y="5673195"/>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pic>
        <p:nvPicPr>
          <p:cNvPr id="31" name="Picture 2" descr="C:\Users\Lassig\Desktop\School.png">
            <a:extLst>
              <a:ext uri="{FF2B5EF4-FFF2-40B4-BE49-F238E27FC236}">
                <a16:creationId xmlns:a16="http://schemas.microsoft.com/office/drawing/2014/main" id="{B8067BE2-278F-49C3-92DF-247B401407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4625496"/>
            <a:ext cx="735738" cy="465657"/>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8">
            <a:extLst>
              <a:ext uri="{FF2B5EF4-FFF2-40B4-BE49-F238E27FC236}">
                <a16:creationId xmlns:a16="http://schemas.microsoft.com/office/drawing/2014/main" id="{FE19FF76-1F56-495B-80E9-05435E616B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427" y="4318444"/>
            <a:ext cx="643519" cy="960935"/>
          </a:xfrm>
          <a:prstGeom prst="rect">
            <a:avLst/>
          </a:prstGeom>
        </p:spPr>
      </p:pic>
      <p:pic>
        <p:nvPicPr>
          <p:cNvPr id="30" name="Picture 2">
            <a:extLst>
              <a:ext uri="{FF2B5EF4-FFF2-40B4-BE49-F238E27FC236}">
                <a16:creationId xmlns:a16="http://schemas.microsoft.com/office/drawing/2014/main" id="{FFF435D9-4F12-4AB2-B56B-BF8680493A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54968" y="4385563"/>
            <a:ext cx="340857" cy="826696"/>
          </a:xfrm>
          <a:prstGeom prst="rect">
            <a:avLst/>
          </a:prstGeom>
        </p:spPr>
      </p:pic>
      <p:pic>
        <p:nvPicPr>
          <p:cNvPr id="33" name="Picture 6">
            <a:extLst>
              <a:ext uri="{FF2B5EF4-FFF2-40B4-BE49-F238E27FC236}">
                <a16:creationId xmlns:a16="http://schemas.microsoft.com/office/drawing/2014/main" id="{5C78645E-ECCB-4D10-A3E8-102B63733BC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6436" y="4471753"/>
            <a:ext cx="644874" cy="654316"/>
          </a:xfrm>
          <a:prstGeom prst="rect">
            <a:avLst/>
          </a:prstGeom>
        </p:spPr>
      </p:pic>
      <p:sp>
        <p:nvSpPr>
          <p:cNvPr id="34" name="Rechteck 13">
            <a:extLst>
              <a:ext uri="{FF2B5EF4-FFF2-40B4-BE49-F238E27FC236}">
                <a16:creationId xmlns:a16="http://schemas.microsoft.com/office/drawing/2014/main" id="{1E11ADB9-7B2E-4BFD-ABA1-40F2797EB20C}"/>
              </a:ext>
            </a:extLst>
          </p:cNvPr>
          <p:cNvSpPr/>
          <p:nvPr/>
        </p:nvSpPr>
        <p:spPr>
          <a:xfrm>
            <a:off x="2615584" y="4629634"/>
            <a:ext cx="3912833" cy="338554"/>
          </a:xfrm>
          <a:prstGeom prst="rect">
            <a:avLst/>
          </a:prstGeom>
          <a:solidFill>
            <a:schemeClr val="bg1"/>
          </a:solidFill>
          <a:ln>
            <a:solidFill>
              <a:schemeClr val="bg1"/>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zh-CN" sz="1600" b="1" i="0" u="none" baseline="0">
                <a:solidFill>
                  <a:schemeClr val="accent6">
                    <a:lumMod val="75000"/>
                  </a:schemeClr>
                </a:solidFill>
                <a:latin typeface="微软雅黑" panose="020B0503020204020204" pitchFamily="34" charset="-122"/>
                <a:ea typeface="微软雅黑" panose="020B0503020204020204" pitchFamily="34" charset="-122"/>
              </a:rPr>
              <a:t>双元制职业教育的持续时间：2 – 3.5年</a:t>
            </a:r>
            <a:endParaRPr lang="zh-CN" sz="1600" b="1" dirty="0">
              <a:solidFill>
                <a:schemeClr val="accent6">
                  <a:lumMod val="7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95228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17">
            <a:extLst>
              <a:ext uri="{FF2B5EF4-FFF2-40B4-BE49-F238E27FC236}">
                <a16:creationId xmlns:a16="http://schemas.microsoft.com/office/drawing/2014/main" id="{C6537A9D-11E5-46B9-B35F-3C4BABBCBF31}"/>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a:lnSpc>
                <a:spcPct val="120000"/>
              </a:lnSpc>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3.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企业作为学习地点</a:t>
            </a:r>
          </a:p>
        </p:txBody>
      </p:sp>
      <p:sp>
        <p:nvSpPr>
          <p:cNvPr id="8" name="Richtungspfeil 75">
            <a:extLst>
              <a:ext uri="{FF2B5EF4-FFF2-40B4-BE49-F238E27FC236}">
                <a16:creationId xmlns:a16="http://schemas.microsoft.com/office/drawing/2014/main" id="{E71F455E-1987-4469-BBE6-DE35FC42CB8E}"/>
              </a:ext>
            </a:extLst>
          </p:cNvPr>
          <p:cNvSpPr/>
          <p:nvPr/>
        </p:nvSpPr>
        <p:spPr>
          <a:xfrm>
            <a:off x="3821748" y="4319303"/>
            <a:ext cx="1414028" cy="527977"/>
          </a:xfrm>
          <a:prstGeom prst="homePlate">
            <a:avLst/>
          </a:prstGeom>
          <a:solidFill>
            <a:srgbClr val="F2D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sp>
        <p:nvSpPr>
          <p:cNvPr id="7" name="Rechteck 32">
            <a:extLst>
              <a:ext uri="{FF2B5EF4-FFF2-40B4-BE49-F238E27FC236}">
                <a16:creationId xmlns:a16="http://schemas.microsoft.com/office/drawing/2014/main" id="{CFA3BB44-3F3E-41E9-A741-33319D77A0F8}"/>
              </a:ext>
            </a:extLst>
          </p:cNvPr>
          <p:cNvSpPr/>
          <p:nvPr/>
        </p:nvSpPr>
        <p:spPr>
          <a:xfrm>
            <a:off x="848695" y="1429652"/>
            <a:ext cx="7920765" cy="400110"/>
          </a:xfrm>
          <a:prstGeom prst="rect">
            <a:avLst/>
          </a:prstGeom>
        </p:spPr>
        <p:txBody>
          <a:bodyPr wrap="square">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如何成为国家认证的培训师 ： 一条可能的途径</a:t>
            </a:r>
          </a:p>
        </p:txBody>
      </p:sp>
      <p:pic>
        <p:nvPicPr>
          <p:cNvPr id="11" name="Picture 6">
            <a:extLst>
              <a:ext uri="{FF2B5EF4-FFF2-40B4-BE49-F238E27FC236}">
                <a16:creationId xmlns:a16="http://schemas.microsoft.com/office/drawing/2014/main" id="{71EA4CAA-43A1-46A5-9946-3DC2065F04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750" y="1482369"/>
            <a:ext cx="290424" cy="294676"/>
          </a:xfrm>
          <a:prstGeom prst="rect">
            <a:avLst/>
          </a:prstGeom>
        </p:spPr>
      </p:pic>
      <p:sp>
        <p:nvSpPr>
          <p:cNvPr id="25" name="Rechteck 15">
            <a:extLst>
              <a:ext uri="{FF2B5EF4-FFF2-40B4-BE49-F238E27FC236}">
                <a16:creationId xmlns:a16="http://schemas.microsoft.com/office/drawing/2014/main" id="{FB3754D1-F5FF-4891-9F31-BFE6E0A872A9}"/>
              </a:ext>
            </a:extLst>
          </p:cNvPr>
          <p:cNvSpPr/>
          <p:nvPr/>
        </p:nvSpPr>
        <p:spPr>
          <a:xfrm>
            <a:off x="3843618" y="4414014"/>
            <a:ext cx="1370289" cy="338554"/>
          </a:xfrm>
          <a:prstGeom prst="rect">
            <a:avLst/>
          </a:prstGeom>
        </p:spPr>
        <p:txBody>
          <a:bodyPr wrap="square">
            <a:spAutoFit/>
          </a:bodyPr>
          <a:lstStyle/>
          <a:p>
            <a:pPr algn="l" rtl="0"/>
            <a:r>
              <a:rPr lang="zh-CN" sz="16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进修和考试</a:t>
            </a:r>
            <a:endParaRPr lang="zh-CN" sz="14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26" name="Richtungspfeil 74">
            <a:extLst>
              <a:ext uri="{FF2B5EF4-FFF2-40B4-BE49-F238E27FC236}">
                <a16:creationId xmlns:a16="http://schemas.microsoft.com/office/drawing/2014/main" id="{16D55FD2-E84B-46AC-AA4B-27CD6E866C3B}"/>
              </a:ext>
            </a:extLst>
          </p:cNvPr>
          <p:cNvSpPr/>
          <p:nvPr/>
        </p:nvSpPr>
        <p:spPr>
          <a:xfrm>
            <a:off x="2195684" y="4918645"/>
            <a:ext cx="4758530" cy="644225"/>
          </a:xfrm>
          <a:prstGeom prst="homePlate">
            <a:avLst/>
          </a:prstGeom>
          <a:solidFill>
            <a:srgbClr val="C6D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sp>
        <p:nvSpPr>
          <p:cNvPr id="27" name="Richtungspfeil 77">
            <a:extLst>
              <a:ext uri="{FF2B5EF4-FFF2-40B4-BE49-F238E27FC236}">
                <a16:creationId xmlns:a16="http://schemas.microsoft.com/office/drawing/2014/main" id="{4C5B8D65-E9CD-4676-8D59-70E4FA93E27F}"/>
              </a:ext>
            </a:extLst>
          </p:cNvPr>
          <p:cNvSpPr/>
          <p:nvPr/>
        </p:nvSpPr>
        <p:spPr>
          <a:xfrm>
            <a:off x="5372562" y="4702267"/>
            <a:ext cx="3231688" cy="860603"/>
          </a:xfrm>
          <a:prstGeom prst="homePlate">
            <a:avLst>
              <a:gd name="adj" fmla="val 22189"/>
            </a:avLst>
          </a:prstGeom>
          <a:solidFill>
            <a:srgbClr val="C6D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atin typeface="微软雅黑" panose="020B0503020204020204" pitchFamily="34" charset="-122"/>
              <a:ea typeface="微软雅黑" panose="020B0503020204020204" pitchFamily="34" charset="-122"/>
            </a:endParaRPr>
          </a:p>
        </p:txBody>
      </p:sp>
      <p:sp>
        <p:nvSpPr>
          <p:cNvPr id="28" name="Rectangle 4">
            <a:extLst>
              <a:ext uri="{FF2B5EF4-FFF2-40B4-BE49-F238E27FC236}">
                <a16:creationId xmlns:a16="http://schemas.microsoft.com/office/drawing/2014/main" id="{5A46DD74-B551-4A03-8272-A78FEDAF68E9}"/>
              </a:ext>
            </a:extLst>
          </p:cNvPr>
          <p:cNvSpPr/>
          <p:nvPr/>
        </p:nvSpPr>
        <p:spPr>
          <a:xfrm>
            <a:off x="5342047" y="4728676"/>
            <a:ext cx="1983210" cy="338554"/>
          </a:xfrm>
          <a:prstGeom prst="rect">
            <a:avLst/>
          </a:prstGeom>
        </p:spPr>
        <p:txBody>
          <a:bodyPr wrap="square">
            <a:spAutoFit/>
          </a:bodyPr>
          <a:lstStyle/>
          <a:p>
            <a:pPr algn="l" rtl="0">
              <a:spcBef>
                <a:spcPts val="300"/>
              </a:spcBef>
              <a:spcAft>
                <a:spcPts val="300"/>
              </a:spcAft>
            </a:pPr>
            <a:r>
              <a:rPr lang="zh-CN" sz="16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培训工作 </a:t>
            </a:r>
            <a:endParaRPr lang="zh-CN" sz="16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pic>
        <p:nvPicPr>
          <p:cNvPr id="29" name="Picture 5">
            <a:extLst>
              <a:ext uri="{FF2B5EF4-FFF2-40B4-BE49-F238E27FC236}">
                <a16:creationId xmlns:a16="http://schemas.microsoft.com/office/drawing/2014/main" id="{48930E11-8C71-42E6-ADA0-7297EDC8EE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90336" y="2482761"/>
            <a:ext cx="347465" cy="985755"/>
          </a:xfrm>
          <a:prstGeom prst="rect">
            <a:avLst/>
          </a:prstGeom>
        </p:spPr>
      </p:pic>
      <p:sp>
        <p:nvSpPr>
          <p:cNvPr id="78" name="对话气泡: 圆角矩形 77">
            <a:extLst>
              <a:ext uri="{FF2B5EF4-FFF2-40B4-BE49-F238E27FC236}">
                <a16:creationId xmlns:a16="http://schemas.microsoft.com/office/drawing/2014/main" id="{5C6888FF-1CEE-47A1-9FF5-741B66267016}"/>
              </a:ext>
            </a:extLst>
          </p:cNvPr>
          <p:cNvSpPr/>
          <p:nvPr/>
        </p:nvSpPr>
        <p:spPr>
          <a:xfrm>
            <a:off x="5908059" y="2076450"/>
            <a:ext cx="2125767" cy="1184226"/>
          </a:xfrm>
          <a:prstGeom prst="wedgeRoundRectCallout">
            <a:avLst>
              <a:gd name="adj1" fmla="val 40659"/>
              <a:gd name="adj2" fmla="val 58719"/>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Rectangle 36">
            <a:extLst>
              <a:ext uri="{FF2B5EF4-FFF2-40B4-BE49-F238E27FC236}">
                <a16:creationId xmlns:a16="http://schemas.microsoft.com/office/drawing/2014/main" id="{A0D5E689-A386-4839-BF26-DBCB964B38D7}"/>
              </a:ext>
            </a:extLst>
          </p:cNvPr>
          <p:cNvSpPr/>
          <p:nvPr/>
        </p:nvSpPr>
        <p:spPr>
          <a:xfrm>
            <a:off x="6138633" y="2223217"/>
            <a:ext cx="1759869" cy="687561"/>
          </a:xfrm>
          <a:prstGeom prst="rect">
            <a:avLst/>
          </a:prstGeom>
        </p:spPr>
        <p:txBody>
          <a:bodyPr wrap="square">
            <a:spAutoFit/>
          </a:bodyPr>
          <a:lstStyle/>
          <a:p>
            <a:pPr>
              <a:lnSpc>
                <a:spcPct val="11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因为我接受</a:t>
            </a:r>
            <a:r>
              <a:rPr lang="zh-CN" altLang="en-US" sz="1200">
                <a:solidFill>
                  <a:schemeClr val="tx1">
                    <a:lumMod val="95000"/>
                    <a:lumOff val="5000"/>
                  </a:schemeClr>
                </a:solidFill>
                <a:latin typeface="微软雅黑" panose="020B0503020204020204" pitchFamily="34" charset="-122"/>
                <a:ea typeface="微软雅黑" panose="020B0503020204020204" pitchFamily="34" charset="-122"/>
              </a:rPr>
              <a:t>培训并且进一步</a:t>
            </a: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发展自己，从而开拓新的职业前景</a:t>
            </a:r>
          </a:p>
        </p:txBody>
      </p:sp>
      <p:sp>
        <p:nvSpPr>
          <p:cNvPr id="76" name="对话气泡: 圆角矩形 75">
            <a:extLst>
              <a:ext uri="{FF2B5EF4-FFF2-40B4-BE49-F238E27FC236}">
                <a16:creationId xmlns:a16="http://schemas.microsoft.com/office/drawing/2014/main" id="{37B488DB-7514-46E5-AF22-5241B4703000}"/>
              </a:ext>
            </a:extLst>
          </p:cNvPr>
          <p:cNvSpPr/>
          <p:nvPr/>
        </p:nvSpPr>
        <p:spPr>
          <a:xfrm>
            <a:off x="1707996" y="2076450"/>
            <a:ext cx="1501173" cy="1184226"/>
          </a:xfrm>
          <a:prstGeom prst="wedgeRoundRectCallout">
            <a:avLst>
              <a:gd name="adj1" fmla="val -1947"/>
              <a:gd name="adj2" fmla="val 82064"/>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12" name="Picture 2">
            <a:extLst>
              <a:ext uri="{FF2B5EF4-FFF2-40B4-BE49-F238E27FC236}">
                <a16:creationId xmlns:a16="http://schemas.microsoft.com/office/drawing/2014/main" id="{C3B3D83A-6F3F-4947-9273-9E8DA0FD29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712653" y="3709506"/>
            <a:ext cx="404571" cy="981226"/>
          </a:xfrm>
          <a:prstGeom prst="rect">
            <a:avLst/>
          </a:prstGeom>
        </p:spPr>
      </p:pic>
      <p:sp>
        <p:nvSpPr>
          <p:cNvPr id="18" name="Rectangle 2">
            <a:extLst>
              <a:ext uri="{FF2B5EF4-FFF2-40B4-BE49-F238E27FC236}">
                <a16:creationId xmlns:a16="http://schemas.microsoft.com/office/drawing/2014/main" id="{0C0FC1BD-8B1B-4CBA-AD7F-782B1E9ACF2A}"/>
              </a:ext>
            </a:extLst>
          </p:cNvPr>
          <p:cNvSpPr/>
          <p:nvPr/>
        </p:nvSpPr>
        <p:spPr>
          <a:xfrm>
            <a:off x="1758067" y="2223217"/>
            <a:ext cx="1613783" cy="687561"/>
          </a:xfrm>
          <a:prstGeom prst="rect">
            <a:avLst/>
          </a:prstGeom>
        </p:spPr>
        <p:txBody>
          <a:bodyPr wrap="square">
            <a:spAutoFit/>
          </a:bodyPr>
          <a:lstStyle/>
          <a:p>
            <a:pPr>
              <a:lnSpc>
                <a:spcPct val="11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我从事自己的职业</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1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并且乐意将自己的</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1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知识教授给年轻人</a:t>
            </a:r>
          </a:p>
        </p:txBody>
      </p:sp>
      <p:pic>
        <p:nvPicPr>
          <p:cNvPr id="14" name="Picture 10">
            <a:extLst>
              <a:ext uri="{FF2B5EF4-FFF2-40B4-BE49-F238E27FC236}">
                <a16:creationId xmlns:a16="http://schemas.microsoft.com/office/drawing/2014/main" id="{62CFA57A-1893-49BF-BE1A-4903EA5AD6B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14403" y="3958845"/>
            <a:ext cx="420478" cy="599244"/>
          </a:xfrm>
          <a:prstGeom prst="rect">
            <a:avLst/>
          </a:prstGeom>
        </p:spPr>
      </p:pic>
      <p:pic>
        <p:nvPicPr>
          <p:cNvPr id="15" name="Picture 4">
            <a:extLst>
              <a:ext uri="{FF2B5EF4-FFF2-40B4-BE49-F238E27FC236}">
                <a16:creationId xmlns:a16="http://schemas.microsoft.com/office/drawing/2014/main" id="{E874B879-E38D-4FDD-AB41-9E7D69B961A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10875" y="3784311"/>
            <a:ext cx="371091" cy="854081"/>
          </a:xfrm>
          <a:prstGeom prst="rect">
            <a:avLst/>
          </a:prstGeom>
        </p:spPr>
      </p:pic>
      <p:sp>
        <p:nvSpPr>
          <p:cNvPr id="53" name="对话气泡: 圆角矩形 52">
            <a:extLst>
              <a:ext uri="{FF2B5EF4-FFF2-40B4-BE49-F238E27FC236}">
                <a16:creationId xmlns:a16="http://schemas.microsoft.com/office/drawing/2014/main" id="{7207F59F-EF37-4977-A095-4BC30B008F2C}"/>
              </a:ext>
            </a:extLst>
          </p:cNvPr>
          <p:cNvSpPr/>
          <p:nvPr/>
        </p:nvSpPr>
        <p:spPr>
          <a:xfrm>
            <a:off x="538777" y="2076450"/>
            <a:ext cx="1017270" cy="1184226"/>
          </a:xfrm>
          <a:prstGeom prst="wedgeRoundRectCallout">
            <a:avLst>
              <a:gd name="adj1" fmla="val -3580"/>
              <a:gd name="adj2" fmla="val 71453"/>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6" name="Rectangle 4">
            <a:extLst>
              <a:ext uri="{FF2B5EF4-FFF2-40B4-BE49-F238E27FC236}">
                <a16:creationId xmlns:a16="http://schemas.microsoft.com/office/drawing/2014/main" id="{EBD397A5-6E8B-4ED7-A3EB-44863FDD79F5}"/>
              </a:ext>
            </a:extLst>
          </p:cNvPr>
          <p:cNvSpPr/>
          <p:nvPr/>
        </p:nvSpPr>
        <p:spPr>
          <a:xfrm>
            <a:off x="506023" y="2223217"/>
            <a:ext cx="1082778" cy="484428"/>
          </a:xfrm>
          <a:prstGeom prst="rect">
            <a:avLst/>
          </a:prstGeom>
        </p:spPr>
        <p:txBody>
          <a:bodyPr wrap="square">
            <a:spAutoFit/>
          </a:bodyPr>
          <a:lstStyle/>
          <a:p>
            <a:pPr algn="ctr" rtl="0">
              <a:lnSpc>
                <a:spcPct val="110000"/>
              </a:lnSpc>
            </a:pPr>
            <a:r>
              <a:rPr lang="zh-CN" sz="1200" b="0" i="0" u="none" baseline="0" dirty="0">
                <a:solidFill>
                  <a:schemeClr val="tx1">
                    <a:lumMod val="95000"/>
                    <a:lumOff val="5000"/>
                  </a:schemeClr>
                </a:solidFill>
                <a:latin typeface="微软雅黑" panose="020B0503020204020204" pitchFamily="34" charset="-122"/>
                <a:ea typeface="微软雅黑" panose="020B0503020204020204" pitchFamily="34" charset="-122"/>
              </a:rPr>
              <a:t>我学习</a:t>
            </a:r>
            <a:endParaRPr lang="en-US" altLang="zh-CN" sz="1200" b="0" i="0" u="none" baseline="0" dirty="0">
              <a:solidFill>
                <a:schemeClr val="tx1">
                  <a:lumMod val="95000"/>
                  <a:lumOff val="5000"/>
                </a:schemeClr>
              </a:solidFill>
              <a:latin typeface="微软雅黑" panose="020B0503020204020204" pitchFamily="34" charset="-122"/>
              <a:ea typeface="微软雅黑" panose="020B0503020204020204" pitchFamily="34" charset="-122"/>
            </a:endParaRPr>
          </a:p>
          <a:p>
            <a:pPr algn="ctr" rtl="0">
              <a:lnSpc>
                <a:spcPct val="110000"/>
              </a:lnSpc>
            </a:pPr>
            <a:r>
              <a:rPr lang="zh-CN" sz="1200" b="0" i="0" u="none" baseline="0" dirty="0">
                <a:solidFill>
                  <a:schemeClr val="tx1">
                    <a:lumMod val="95000"/>
                    <a:lumOff val="5000"/>
                  </a:schemeClr>
                </a:solidFill>
                <a:latin typeface="微软雅黑" panose="020B0503020204020204" pitchFamily="34" charset="-122"/>
                <a:ea typeface="微软雅黑" panose="020B0503020204020204" pitchFamily="34" charset="-122"/>
              </a:rPr>
              <a:t>一项职业</a:t>
            </a:r>
            <a:endParaRPr lang="zh-CN" sz="12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77" name="对话气泡: 圆角矩形 76">
            <a:extLst>
              <a:ext uri="{FF2B5EF4-FFF2-40B4-BE49-F238E27FC236}">
                <a16:creationId xmlns:a16="http://schemas.microsoft.com/office/drawing/2014/main" id="{07A586B0-3D83-4B28-96CF-77092C6237A9}"/>
              </a:ext>
            </a:extLst>
          </p:cNvPr>
          <p:cNvSpPr/>
          <p:nvPr/>
        </p:nvSpPr>
        <p:spPr>
          <a:xfrm>
            <a:off x="3361266" y="2076450"/>
            <a:ext cx="2373767" cy="1184226"/>
          </a:xfrm>
          <a:prstGeom prst="wedgeRoundRectCallout">
            <a:avLst>
              <a:gd name="adj1" fmla="val -1574"/>
              <a:gd name="adj2" fmla="val 81357"/>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20" name="Picture 2">
            <a:extLst>
              <a:ext uri="{FF2B5EF4-FFF2-40B4-BE49-F238E27FC236}">
                <a16:creationId xmlns:a16="http://schemas.microsoft.com/office/drawing/2014/main" id="{B86C43D0-912D-4F0C-94C6-F3F7AECFED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353722" y="3395997"/>
            <a:ext cx="406438" cy="985755"/>
          </a:xfrm>
          <a:prstGeom prst="rect">
            <a:avLst/>
          </a:prstGeom>
        </p:spPr>
      </p:pic>
      <p:pic>
        <p:nvPicPr>
          <p:cNvPr id="22" name="Picture 10">
            <a:extLst>
              <a:ext uri="{FF2B5EF4-FFF2-40B4-BE49-F238E27FC236}">
                <a16:creationId xmlns:a16="http://schemas.microsoft.com/office/drawing/2014/main" id="{8D0CC9A5-07A4-4046-B589-27092B478A7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67130" y="3576830"/>
            <a:ext cx="340397" cy="485117"/>
          </a:xfrm>
          <a:prstGeom prst="rect">
            <a:avLst/>
          </a:prstGeom>
        </p:spPr>
      </p:pic>
      <p:sp>
        <p:nvSpPr>
          <p:cNvPr id="21" name="Rectangle 3">
            <a:extLst>
              <a:ext uri="{FF2B5EF4-FFF2-40B4-BE49-F238E27FC236}">
                <a16:creationId xmlns:a16="http://schemas.microsoft.com/office/drawing/2014/main" id="{4FA01109-81E9-44D6-B6CE-302104B9102C}"/>
              </a:ext>
            </a:extLst>
          </p:cNvPr>
          <p:cNvSpPr/>
          <p:nvPr/>
        </p:nvSpPr>
        <p:spPr>
          <a:xfrm>
            <a:off x="3444171" y="2223217"/>
            <a:ext cx="2303207" cy="890693"/>
          </a:xfrm>
          <a:prstGeom prst="rect">
            <a:avLst/>
          </a:prstGeom>
        </p:spPr>
        <p:txBody>
          <a:bodyPr wrap="square">
            <a:spAutoFit/>
          </a:bodyPr>
          <a:lstStyle/>
          <a:p>
            <a:pPr>
              <a:lnSpc>
                <a:spcPct val="11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我在教育方面进修，通过负责机构的考试获得国家认证的培训师资（</a:t>
            </a:r>
            <a:r>
              <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rPr>
              <a:t>AEVO</a:t>
            </a: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），同时还受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1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公司委托正式成为兼职人员</a:t>
            </a:r>
          </a:p>
        </p:txBody>
      </p:sp>
      <p:sp>
        <p:nvSpPr>
          <p:cNvPr id="39" name="Richtungspfeil 76">
            <a:extLst>
              <a:ext uri="{FF2B5EF4-FFF2-40B4-BE49-F238E27FC236}">
                <a16:creationId xmlns:a16="http://schemas.microsoft.com/office/drawing/2014/main" id="{D75B0747-BDBD-441C-89E7-C169A5228150}"/>
              </a:ext>
            </a:extLst>
          </p:cNvPr>
          <p:cNvSpPr/>
          <p:nvPr/>
        </p:nvSpPr>
        <p:spPr>
          <a:xfrm>
            <a:off x="6252817" y="4247770"/>
            <a:ext cx="1695900" cy="401420"/>
          </a:xfrm>
          <a:prstGeom prst="homePlate">
            <a:avLst>
              <a:gd name="adj" fmla="val 27448"/>
            </a:avLst>
          </a:prstGeom>
          <a:solidFill>
            <a:srgbClr val="C6D9F1">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Rectangle 4">
            <a:extLst>
              <a:ext uri="{FF2B5EF4-FFF2-40B4-BE49-F238E27FC236}">
                <a16:creationId xmlns:a16="http://schemas.microsoft.com/office/drawing/2014/main" id="{FFDBB1C9-F4DF-411E-9567-64BC180D5B6F}"/>
              </a:ext>
            </a:extLst>
          </p:cNvPr>
          <p:cNvSpPr/>
          <p:nvPr/>
        </p:nvSpPr>
        <p:spPr>
          <a:xfrm>
            <a:off x="6011195" y="4279203"/>
            <a:ext cx="2179140" cy="338554"/>
          </a:xfrm>
          <a:prstGeom prst="rect">
            <a:avLst/>
          </a:prstGeom>
        </p:spPr>
        <p:txBody>
          <a:bodyPr wrap="square">
            <a:spAutoFit/>
          </a:bodyPr>
          <a:lstStyle/>
          <a:p>
            <a:pPr algn="ctr" rtl="0">
              <a:spcBef>
                <a:spcPts val="300"/>
              </a:spcBef>
              <a:spcAft>
                <a:spcPts val="300"/>
              </a:spcAft>
            </a:pPr>
            <a:r>
              <a:rPr lang="zh-CN" sz="1600" b="0" i="0" u="none" baseline="0" dirty="0">
                <a:solidFill>
                  <a:schemeClr val="tx1">
                    <a:lumMod val="75000"/>
                    <a:lumOff val="25000"/>
                  </a:schemeClr>
                </a:solidFill>
                <a:latin typeface="微软雅黑" panose="020B0503020204020204" pitchFamily="34" charset="-122"/>
                <a:ea typeface="微软雅黑" panose="020B0503020204020204" pitchFamily="34" charset="-122"/>
              </a:rPr>
              <a:t>全职培训工作</a:t>
            </a:r>
            <a:endParaRPr 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41" name="Straight Connector 8">
            <a:extLst>
              <a:ext uri="{FF2B5EF4-FFF2-40B4-BE49-F238E27FC236}">
                <a16:creationId xmlns:a16="http://schemas.microsoft.com/office/drawing/2014/main" id="{877EF4BA-10C1-4A05-A200-9DA26D496A08}"/>
              </a:ext>
            </a:extLst>
          </p:cNvPr>
          <p:cNvCxnSpPr>
            <a:cxnSpLocks/>
          </p:cNvCxnSpPr>
          <p:nvPr/>
        </p:nvCxnSpPr>
        <p:spPr>
          <a:xfrm>
            <a:off x="5308724" y="4451350"/>
            <a:ext cx="0" cy="435969"/>
          </a:xfrm>
          <a:prstGeom prst="line">
            <a:avLst/>
          </a:prstGeom>
          <a:ln w="19050">
            <a:solidFill>
              <a:schemeClr val="tx1">
                <a:lumMod val="75000"/>
                <a:lumOff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3" name="Richtungspfeil 42">
            <a:extLst>
              <a:ext uri="{FF2B5EF4-FFF2-40B4-BE49-F238E27FC236}">
                <a16:creationId xmlns:a16="http://schemas.microsoft.com/office/drawing/2014/main" id="{39C8807F-C290-4B3D-A2E1-CE12983B3B05}"/>
              </a:ext>
            </a:extLst>
          </p:cNvPr>
          <p:cNvSpPr/>
          <p:nvPr/>
        </p:nvSpPr>
        <p:spPr>
          <a:xfrm>
            <a:off x="6346177" y="3557113"/>
            <a:ext cx="2270866" cy="633493"/>
          </a:xfrm>
          <a:prstGeom prst="homePlate">
            <a:avLst>
              <a:gd name="adj" fmla="val 27448"/>
            </a:avLst>
          </a:prstGeom>
          <a:solidFill>
            <a:srgbClr val="C6D9F1">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solidFill>
                <a:schemeClr val="tx1">
                  <a:lumMod val="75000"/>
                  <a:lumOff val="25000"/>
                </a:schemeClr>
              </a:solidFill>
            </a:endParaRPr>
          </a:p>
        </p:txBody>
      </p:sp>
      <p:sp>
        <p:nvSpPr>
          <p:cNvPr id="44" name="Rectangle 4">
            <a:extLst>
              <a:ext uri="{FF2B5EF4-FFF2-40B4-BE49-F238E27FC236}">
                <a16:creationId xmlns:a16="http://schemas.microsoft.com/office/drawing/2014/main" id="{96C536A3-57B2-472A-9A76-20664CBA0FBC}"/>
              </a:ext>
            </a:extLst>
          </p:cNvPr>
          <p:cNvSpPr/>
          <p:nvPr/>
        </p:nvSpPr>
        <p:spPr>
          <a:xfrm>
            <a:off x="6461833" y="3568050"/>
            <a:ext cx="2701327" cy="338554"/>
          </a:xfrm>
          <a:prstGeom prst="rect">
            <a:avLst/>
          </a:prstGeom>
        </p:spPr>
        <p:txBody>
          <a:bodyPr wrap="square">
            <a:spAutoFit/>
          </a:bodyPr>
          <a:lstStyle/>
          <a:p>
            <a:pPr rtl="0">
              <a:spcBef>
                <a:spcPts val="300"/>
              </a:spcBef>
              <a:spcAft>
                <a:spcPts val="300"/>
              </a:spcAft>
            </a:pPr>
            <a:r>
              <a:rPr lang="zh-CN" sz="1600" b="0" i="0" u="none" baseline="0">
                <a:solidFill>
                  <a:schemeClr val="tx1">
                    <a:lumMod val="95000"/>
                    <a:lumOff val="5000"/>
                  </a:schemeClr>
                </a:solidFill>
                <a:latin typeface="微软雅黑" panose="020B0503020204020204" pitchFamily="34" charset="-122"/>
                <a:ea typeface="微软雅黑" panose="020B0503020204020204" pitchFamily="34" charset="-122"/>
              </a:rPr>
              <a:t>领导职责</a:t>
            </a:r>
            <a:endParaRPr lang="zh-CN" sz="16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49" name="Rectangle 4">
            <a:extLst>
              <a:ext uri="{FF2B5EF4-FFF2-40B4-BE49-F238E27FC236}">
                <a16:creationId xmlns:a16="http://schemas.microsoft.com/office/drawing/2014/main" id="{43F69C86-425E-46B0-ACF1-52DB991D628A}"/>
              </a:ext>
            </a:extLst>
          </p:cNvPr>
          <p:cNvSpPr/>
          <p:nvPr/>
        </p:nvSpPr>
        <p:spPr>
          <a:xfrm>
            <a:off x="5853331" y="5187389"/>
            <a:ext cx="2643771" cy="338554"/>
          </a:xfrm>
          <a:prstGeom prst="rect">
            <a:avLst/>
          </a:prstGeom>
        </p:spPr>
        <p:txBody>
          <a:bodyPr wrap="square">
            <a:spAutoFit/>
          </a:bodyPr>
          <a:lstStyle/>
          <a:p>
            <a:pPr algn="l" rtl="0">
              <a:spcBef>
                <a:spcPts val="300"/>
              </a:spcBef>
              <a:spcAft>
                <a:spcPts val="300"/>
              </a:spcAft>
            </a:pPr>
            <a:r>
              <a:rPr lang="zh-CN" sz="1600" b="0" i="0" u="none" baseline="0" dirty="0">
                <a:solidFill>
                  <a:schemeClr val="tx1">
                    <a:lumMod val="95000"/>
                    <a:lumOff val="5000"/>
                  </a:schemeClr>
                </a:solidFill>
                <a:latin typeface="微软雅黑" panose="020B0503020204020204" pitchFamily="34" charset="-122"/>
                <a:ea typeface="微软雅黑" panose="020B0503020204020204" pitchFamily="34" charset="-122"/>
              </a:rPr>
              <a:t>进修机会</a:t>
            </a:r>
            <a:endParaRPr lang="zh-CN" sz="16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50" name="Rechteck 48">
            <a:extLst>
              <a:ext uri="{FF2B5EF4-FFF2-40B4-BE49-F238E27FC236}">
                <a16:creationId xmlns:a16="http://schemas.microsoft.com/office/drawing/2014/main" id="{862D3352-4BAD-4078-9E40-E0B122813CDD}"/>
              </a:ext>
            </a:extLst>
          </p:cNvPr>
          <p:cNvSpPr/>
          <p:nvPr/>
        </p:nvSpPr>
        <p:spPr>
          <a:xfrm>
            <a:off x="991430" y="5810598"/>
            <a:ext cx="7253016" cy="786754"/>
          </a:xfrm>
          <a:prstGeom prst="rect">
            <a:avLst/>
          </a:prstGeom>
        </p:spPr>
        <p:txBody>
          <a:bodyPr wrap="square">
            <a:spAutoFit/>
          </a:bodyPr>
          <a:lstStyle/>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培训人员结合了</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教育资格和职业的专业性 </a:t>
            </a:r>
          </a:p>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多数在</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工作同时获得</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资格证书（进修：持续数周）</a:t>
            </a:r>
          </a:p>
          <a:p>
            <a:pPr marL="180975" indent="-180975">
              <a:lnSpc>
                <a:spcPct val="110000"/>
              </a:lnSpc>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企业对培训人员的重视</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至关重要</a:t>
            </a:r>
          </a:p>
        </p:txBody>
      </p:sp>
      <p:sp>
        <p:nvSpPr>
          <p:cNvPr id="51" name="Right Arrow 84">
            <a:extLst>
              <a:ext uri="{FF2B5EF4-FFF2-40B4-BE49-F238E27FC236}">
                <a16:creationId xmlns:a16="http://schemas.microsoft.com/office/drawing/2014/main" id="{7E07F1D2-22AD-4B5F-9BF6-C616FD24914B}"/>
              </a:ext>
            </a:extLst>
          </p:cNvPr>
          <p:cNvSpPr/>
          <p:nvPr/>
        </p:nvSpPr>
        <p:spPr>
          <a:xfrm>
            <a:off x="539750" y="5906241"/>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sp>
        <p:nvSpPr>
          <p:cNvPr id="37" name="Rectangle 4">
            <a:extLst>
              <a:ext uri="{FF2B5EF4-FFF2-40B4-BE49-F238E27FC236}">
                <a16:creationId xmlns:a16="http://schemas.microsoft.com/office/drawing/2014/main" id="{A347BD21-522F-42DA-B3E9-25F99D0A536E}"/>
              </a:ext>
            </a:extLst>
          </p:cNvPr>
          <p:cNvSpPr/>
          <p:nvPr/>
        </p:nvSpPr>
        <p:spPr>
          <a:xfrm>
            <a:off x="1867643" y="4925204"/>
            <a:ext cx="3474404" cy="338554"/>
          </a:xfrm>
          <a:prstGeom prst="rect">
            <a:avLst/>
          </a:prstGeom>
        </p:spPr>
        <p:txBody>
          <a:bodyPr wrap="square">
            <a:spAutoFit/>
          </a:bodyPr>
          <a:lstStyle/>
          <a:p>
            <a:pPr algn="ctr" rtl="0">
              <a:spcBef>
                <a:spcPts val="300"/>
              </a:spcBef>
              <a:spcAft>
                <a:spcPts val="300"/>
              </a:spcAft>
            </a:pPr>
            <a:r>
              <a:rPr lang="zh-CN" sz="16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在企业中工作</a:t>
            </a:r>
            <a:endParaRPr lang="zh-CN" sz="16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81" name="矩形 80">
            <a:extLst>
              <a:ext uri="{FF2B5EF4-FFF2-40B4-BE49-F238E27FC236}">
                <a16:creationId xmlns:a16="http://schemas.microsoft.com/office/drawing/2014/main" id="{0F55A7BF-457E-46EB-AD35-8CC22F2E58CC}"/>
              </a:ext>
            </a:extLst>
          </p:cNvPr>
          <p:cNvSpPr/>
          <p:nvPr/>
        </p:nvSpPr>
        <p:spPr>
          <a:xfrm>
            <a:off x="2127518" y="5171425"/>
            <a:ext cx="2954655" cy="369332"/>
          </a:xfrm>
          <a:prstGeom prst="rect">
            <a:avLst/>
          </a:prstGeom>
        </p:spPr>
        <p:txBody>
          <a:bodyPr wrap="none">
            <a:spAutoFit/>
          </a:bodyPr>
          <a:lstStyle/>
          <a:p>
            <a:pPr algn="ctr"/>
            <a:r>
              <a:rPr lang="zh-CN" altLang="zh-CN" dirty="0">
                <a:solidFill>
                  <a:schemeClr val="tx1">
                    <a:lumMod val="95000"/>
                    <a:lumOff val="5000"/>
                  </a:schemeClr>
                </a:solidFill>
                <a:latin typeface="微软雅黑" panose="020B0503020204020204" pitchFamily="34" charset="-122"/>
                <a:ea typeface="微软雅黑" panose="020B0503020204020204" pitchFamily="34" charset="-122"/>
              </a:rPr>
              <a:t>（包括非正式的培训任务）</a:t>
            </a:r>
            <a:endParaRPr lang="zh-CN" altLang="en-US" dirty="0">
              <a:solidFill>
                <a:schemeClr val="tx1">
                  <a:lumMod val="95000"/>
                  <a:lumOff val="5000"/>
                </a:schemeClr>
              </a:solidFill>
            </a:endParaRPr>
          </a:p>
        </p:txBody>
      </p:sp>
      <p:sp>
        <p:nvSpPr>
          <p:cNvPr id="87" name="任意多边形: 形状 86">
            <a:extLst>
              <a:ext uri="{FF2B5EF4-FFF2-40B4-BE49-F238E27FC236}">
                <a16:creationId xmlns:a16="http://schemas.microsoft.com/office/drawing/2014/main" id="{8AE47041-8043-415E-B230-403DFC84326C}"/>
              </a:ext>
            </a:extLst>
          </p:cNvPr>
          <p:cNvSpPr/>
          <p:nvPr/>
        </p:nvSpPr>
        <p:spPr>
          <a:xfrm>
            <a:off x="539954" y="4645189"/>
            <a:ext cx="1528987" cy="919844"/>
          </a:xfrm>
          <a:custGeom>
            <a:avLst/>
            <a:gdLst>
              <a:gd name="connsiteX0" fmla="*/ 0 w 1528987"/>
              <a:gd name="connsiteY0" fmla="*/ 0 h 597573"/>
              <a:gd name="connsiteX1" fmla="*/ 1 w 1528987"/>
              <a:gd name="connsiteY1" fmla="*/ 0 h 597573"/>
              <a:gd name="connsiteX2" fmla="*/ 1 w 1528987"/>
              <a:gd name="connsiteY2" fmla="*/ 298786 h 597573"/>
              <a:gd name="connsiteX3" fmla="*/ 1528986 w 1528987"/>
              <a:gd name="connsiteY3" fmla="*/ 298786 h 597573"/>
              <a:gd name="connsiteX4" fmla="*/ 1528987 w 1528987"/>
              <a:gd name="connsiteY4" fmla="*/ 298787 h 597573"/>
              <a:gd name="connsiteX5" fmla="*/ 1230201 w 1528987"/>
              <a:gd name="connsiteY5" fmla="*/ 597573 h 597573"/>
              <a:gd name="connsiteX6" fmla="*/ 0 w 1528987"/>
              <a:gd name="connsiteY6" fmla="*/ 597573 h 597573"/>
              <a:gd name="connsiteX7" fmla="*/ 0 w 1528987"/>
              <a:gd name="connsiteY7" fmla="*/ 0 h 59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8987" h="597573">
                <a:moveTo>
                  <a:pt x="0" y="0"/>
                </a:moveTo>
                <a:lnTo>
                  <a:pt x="1" y="0"/>
                </a:lnTo>
                <a:lnTo>
                  <a:pt x="1" y="298786"/>
                </a:lnTo>
                <a:lnTo>
                  <a:pt x="1528986" y="298786"/>
                </a:lnTo>
                <a:lnTo>
                  <a:pt x="1528987" y="298787"/>
                </a:lnTo>
                <a:lnTo>
                  <a:pt x="1230201" y="597573"/>
                </a:lnTo>
                <a:lnTo>
                  <a:pt x="0" y="597573"/>
                </a:lnTo>
                <a:lnTo>
                  <a:pt x="0" y="0"/>
                </a:lnTo>
                <a:close/>
              </a:path>
            </a:pathLst>
          </a:custGeom>
          <a:solidFill>
            <a:srgbClr val="F2D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8" name="任意多边形: 形状 87">
            <a:extLst>
              <a:ext uri="{FF2B5EF4-FFF2-40B4-BE49-F238E27FC236}">
                <a16:creationId xmlns:a16="http://schemas.microsoft.com/office/drawing/2014/main" id="{EE8D4E9D-A806-4C45-B036-1E9991B0943D}"/>
              </a:ext>
            </a:extLst>
          </p:cNvPr>
          <p:cNvSpPr/>
          <p:nvPr/>
        </p:nvSpPr>
        <p:spPr>
          <a:xfrm flipV="1">
            <a:off x="539954" y="4651985"/>
            <a:ext cx="1528987" cy="919844"/>
          </a:xfrm>
          <a:custGeom>
            <a:avLst/>
            <a:gdLst>
              <a:gd name="connsiteX0" fmla="*/ 0 w 1528987"/>
              <a:gd name="connsiteY0" fmla="*/ 0 h 597573"/>
              <a:gd name="connsiteX1" fmla="*/ 1 w 1528987"/>
              <a:gd name="connsiteY1" fmla="*/ 0 h 597573"/>
              <a:gd name="connsiteX2" fmla="*/ 1 w 1528987"/>
              <a:gd name="connsiteY2" fmla="*/ 298786 h 597573"/>
              <a:gd name="connsiteX3" fmla="*/ 1528986 w 1528987"/>
              <a:gd name="connsiteY3" fmla="*/ 298786 h 597573"/>
              <a:gd name="connsiteX4" fmla="*/ 1528987 w 1528987"/>
              <a:gd name="connsiteY4" fmla="*/ 298787 h 597573"/>
              <a:gd name="connsiteX5" fmla="*/ 1230201 w 1528987"/>
              <a:gd name="connsiteY5" fmla="*/ 597573 h 597573"/>
              <a:gd name="connsiteX6" fmla="*/ 0 w 1528987"/>
              <a:gd name="connsiteY6" fmla="*/ 597573 h 597573"/>
              <a:gd name="connsiteX7" fmla="*/ 0 w 1528987"/>
              <a:gd name="connsiteY7" fmla="*/ 0 h 59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8987" h="597573">
                <a:moveTo>
                  <a:pt x="0" y="0"/>
                </a:moveTo>
                <a:lnTo>
                  <a:pt x="1" y="0"/>
                </a:lnTo>
                <a:lnTo>
                  <a:pt x="1" y="298786"/>
                </a:lnTo>
                <a:lnTo>
                  <a:pt x="1528986" y="298786"/>
                </a:lnTo>
                <a:lnTo>
                  <a:pt x="1528987" y="298787"/>
                </a:lnTo>
                <a:lnTo>
                  <a:pt x="1230201" y="597573"/>
                </a:lnTo>
                <a:lnTo>
                  <a:pt x="0" y="597573"/>
                </a:lnTo>
                <a:lnTo>
                  <a:pt x="0" y="0"/>
                </a:lnTo>
                <a:close/>
              </a:path>
            </a:pathLst>
          </a:custGeom>
          <a:solidFill>
            <a:srgbClr val="C6D9F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zh-CN">
              <a:latin typeface="微软雅黑" panose="020B0503020204020204" pitchFamily="34" charset="-122"/>
              <a:ea typeface="微软雅黑" panose="020B0503020204020204" pitchFamily="34" charset="-122"/>
            </a:endParaRPr>
          </a:p>
        </p:txBody>
      </p:sp>
      <p:sp>
        <p:nvSpPr>
          <p:cNvPr id="48" name="Rectangle 4">
            <a:extLst>
              <a:ext uri="{FF2B5EF4-FFF2-40B4-BE49-F238E27FC236}">
                <a16:creationId xmlns:a16="http://schemas.microsoft.com/office/drawing/2014/main" id="{A8CAC05F-EC7F-4B39-956B-E76B1C281513}"/>
              </a:ext>
            </a:extLst>
          </p:cNvPr>
          <p:cNvSpPr/>
          <p:nvPr/>
        </p:nvSpPr>
        <p:spPr>
          <a:xfrm>
            <a:off x="505774" y="4693011"/>
            <a:ext cx="1383986" cy="830997"/>
          </a:xfrm>
          <a:prstGeom prst="rect">
            <a:avLst/>
          </a:prstGeom>
        </p:spPr>
        <p:txBody>
          <a:bodyPr wrap="square">
            <a:spAutoFit/>
          </a:bodyPr>
          <a:lstStyle/>
          <a:p>
            <a:pPr algn="ctr" rtl="0">
              <a:spcBef>
                <a:spcPts val="300"/>
              </a:spcBef>
              <a:spcAft>
                <a:spcPts val="300"/>
              </a:spcAft>
            </a:pPr>
            <a:r>
              <a:rPr lang="zh-CN" sz="16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双元制职业教育体系</a:t>
            </a:r>
            <a:r>
              <a:rPr lang="zh-CN" sz="1600" b="1" dirty="0">
                <a:solidFill>
                  <a:schemeClr val="tx1">
                    <a:lumMod val="95000"/>
                    <a:lumOff val="5000"/>
                  </a:schemeClr>
                </a:solidFill>
                <a:latin typeface="微软雅黑" panose="020B0503020204020204" pitchFamily="34" charset="-122"/>
                <a:ea typeface="微软雅黑" panose="020B0503020204020204" pitchFamily="34" charset="-122"/>
              </a:rPr>
              <a:t/>
            </a:r>
            <a:br>
              <a:rPr lang="zh-CN" sz="1600" b="1" dirty="0">
                <a:solidFill>
                  <a:schemeClr val="tx1">
                    <a:lumMod val="95000"/>
                    <a:lumOff val="5000"/>
                  </a:schemeClr>
                </a:solidFill>
                <a:latin typeface="微软雅黑" panose="020B0503020204020204" pitchFamily="34" charset="-122"/>
                <a:ea typeface="微软雅黑" panose="020B0503020204020204" pitchFamily="34" charset="-122"/>
              </a:rPr>
            </a:br>
            <a:r>
              <a:rPr lang="zh-CN" sz="1600" b="0" i="0" u="none" baseline="0" dirty="0">
                <a:solidFill>
                  <a:schemeClr val="tx1">
                    <a:lumMod val="95000"/>
                    <a:lumOff val="5000"/>
                  </a:schemeClr>
                </a:solidFill>
                <a:latin typeface="微软雅黑" panose="020B0503020204020204" pitchFamily="34" charset="-122"/>
                <a:ea typeface="微软雅黑" panose="020B0503020204020204" pitchFamily="34" charset="-122"/>
              </a:rPr>
              <a:t>（2-3.5年）</a:t>
            </a:r>
            <a:endParaRPr lang="zh-CN" sz="16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00" name="Rechteck 32">
            <a:extLst>
              <a:ext uri="{FF2B5EF4-FFF2-40B4-BE49-F238E27FC236}">
                <a16:creationId xmlns:a16="http://schemas.microsoft.com/office/drawing/2014/main" id="{DF21E912-2098-4BCC-A497-43D5BE9E2904}"/>
              </a:ext>
            </a:extLst>
          </p:cNvPr>
          <p:cNvSpPr/>
          <p:nvPr/>
        </p:nvSpPr>
        <p:spPr>
          <a:xfrm>
            <a:off x="467659" y="925483"/>
            <a:ext cx="7920765" cy="461665"/>
          </a:xfrm>
          <a:prstGeom prst="rect">
            <a:avLst/>
          </a:prstGeom>
        </p:spPr>
        <p:txBody>
          <a:bodyPr wrap="square">
            <a:spAutoFit/>
          </a:bodyPr>
          <a:lstStyle/>
          <a:p>
            <a:r>
              <a:rPr lang="zh-CN" altLang="en-US" sz="2400" b="1" dirty="0">
                <a:solidFill>
                  <a:schemeClr val="accent6">
                    <a:lumMod val="75000"/>
                  </a:schemeClr>
                </a:solidFill>
                <a:latin typeface="微软雅黑" panose="020B0503020204020204" pitchFamily="34" charset="-122"/>
                <a:ea typeface="微软雅黑" panose="020B0503020204020204" pitchFamily="34" charset="-122"/>
              </a:rPr>
              <a:t>焦点：培训人员</a:t>
            </a:r>
          </a:p>
        </p:txBody>
      </p:sp>
      <p:sp>
        <p:nvSpPr>
          <p:cNvPr id="46" name="Rectangle 4">
            <a:extLst>
              <a:ext uri="{FF2B5EF4-FFF2-40B4-BE49-F238E27FC236}">
                <a16:creationId xmlns:a16="http://schemas.microsoft.com/office/drawing/2014/main" id="{AEE48864-222D-46C2-922B-12BAD345A9E4}"/>
              </a:ext>
            </a:extLst>
          </p:cNvPr>
          <p:cNvSpPr/>
          <p:nvPr/>
        </p:nvSpPr>
        <p:spPr>
          <a:xfrm>
            <a:off x="6341183" y="3815700"/>
            <a:ext cx="2701327" cy="338554"/>
          </a:xfrm>
          <a:prstGeom prst="rect">
            <a:avLst/>
          </a:prstGeom>
        </p:spPr>
        <p:txBody>
          <a:bodyPr wrap="square">
            <a:spAutoFit/>
          </a:bodyPr>
          <a:lstStyle/>
          <a:p>
            <a:pPr>
              <a:spcBef>
                <a:spcPts val="300"/>
              </a:spcBef>
              <a:spcAft>
                <a:spcPts val="300"/>
              </a:spcAft>
            </a:pPr>
            <a:r>
              <a:rPr lang="zh-CN" altLang="zh-CN" sz="1600">
                <a:solidFill>
                  <a:schemeClr val="tx1">
                    <a:lumMod val="95000"/>
                    <a:lumOff val="5000"/>
                  </a:schemeClr>
                </a:solidFill>
                <a:latin typeface="微软雅黑" panose="020B0503020204020204" pitchFamily="34" charset="-122"/>
                <a:ea typeface="微软雅黑" panose="020B0503020204020204" pitchFamily="34" charset="-122"/>
              </a:rPr>
              <a:t>（例如培训负责人）</a:t>
            </a:r>
            <a:endParaRPr lang="zh-CN" sz="16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4351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7">
            <a:extLst>
              <a:ext uri="{FF2B5EF4-FFF2-40B4-BE49-F238E27FC236}">
                <a16:creationId xmlns:a16="http://schemas.microsoft.com/office/drawing/2014/main" id="{2A49B190-21FE-4893-A433-A2B63BDA3341}"/>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3.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企业作为学习地点 </a:t>
            </a: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培训人员</a:t>
            </a:r>
          </a:p>
        </p:txBody>
      </p:sp>
      <p:sp>
        <p:nvSpPr>
          <p:cNvPr id="4" name="Rechteck 32">
            <a:extLst>
              <a:ext uri="{FF2B5EF4-FFF2-40B4-BE49-F238E27FC236}">
                <a16:creationId xmlns:a16="http://schemas.microsoft.com/office/drawing/2014/main" id="{6E72A1B3-56B5-4F24-B732-D310BCBDDE39}"/>
              </a:ext>
            </a:extLst>
          </p:cNvPr>
          <p:cNvSpPr/>
          <p:nvPr/>
        </p:nvSpPr>
        <p:spPr>
          <a:xfrm>
            <a:off x="848695" y="1074337"/>
            <a:ext cx="7920765" cy="400110"/>
          </a:xfrm>
          <a:prstGeom prst="rect">
            <a:avLst/>
          </a:prstGeom>
        </p:spPr>
        <p:txBody>
          <a:bodyPr wrap="square">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核心任务 </a:t>
            </a:r>
            <a:r>
              <a:rPr lang="en-US" altLang="zh-CN" sz="2000" b="1" dirty="0">
                <a:solidFill>
                  <a:schemeClr val="accent6">
                    <a:lumMod val="75000"/>
                  </a:schemeClr>
                </a:solidFill>
                <a:latin typeface="微软雅黑" panose="020B0503020204020204" pitchFamily="34" charset="-122"/>
                <a:ea typeface="微软雅黑" panose="020B0503020204020204" pitchFamily="34" charset="-122"/>
              </a:rPr>
              <a:t>- </a:t>
            </a:r>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示例</a:t>
            </a:r>
          </a:p>
        </p:txBody>
      </p:sp>
      <p:pic>
        <p:nvPicPr>
          <p:cNvPr id="5" name="Picture 6">
            <a:extLst>
              <a:ext uri="{FF2B5EF4-FFF2-40B4-BE49-F238E27FC236}">
                <a16:creationId xmlns:a16="http://schemas.microsoft.com/office/drawing/2014/main" id="{7D9830CE-4ADD-472D-B430-6219AB6BCE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750" y="1127054"/>
            <a:ext cx="290424" cy="294676"/>
          </a:xfrm>
          <a:prstGeom prst="rect">
            <a:avLst/>
          </a:prstGeom>
        </p:spPr>
      </p:pic>
      <p:sp>
        <p:nvSpPr>
          <p:cNvPr id="52" name="对话气泡: 圆角矩形 51">
            <a:extLst>
              <a:ext uri="{FF2B5EF4-FFF2-40B4-BE49-F238E27FC236}">
                <a16:creationId xmlns:a16="http://schemas.microsoft.com/office/drawing/2014/main" id="{CBAA0670-066D-4CCF-B99A-F5E396BEF723}"/>
              </a:ext>
            </a:extLst>
          </p:cNvPr>
          <p:cNvSpPr/>
          <p:nvPr/>
        </p:nvSpPr>
        <p:spPr>
          <a:xfrm flipH="1">
            <a:off x="6084168" y="1654271"/>
            <a:ext cx="2521056" cy="1202803"/>
          </a:xfrm>
          <a:prstGeom prst="wedgeRoundRectCallout">
            <a:avLst>
              <a:gd name="adj1" fmla="val 59925"/>
              <a:gd name="adj2" fmla="val 44925"/>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3" name="对话气泡: 圆角矩形 52">
            <a:extLst>
              <a:ext uri="{FF2B5EF4-FFF2-40B4-BE49-F238E27FC236}">
                <a16:creationId xmlns:a16="http://schemas.microsoft.com/office/drawing/2014/main" id="{54C0FD09-63C9-4779-A30A-A4F82785FB86}"/>
              </a:ext>
            </a:extLst>
          </p:cNvPr>
          <p:cNvSpPr/>
          <p:nvPr/>
        </p:nvSpPr>
        <p:spPr>
          <a:xfrm flipH="1">
            <a:off x="6084168" y="3000331"/>
            <a:ext cx="2521056" cy="1202803"/>
          </a:xfrm>
          <a:prstGeom prst="wedgeRoundRectCallout">
            <a:avLst>
              <a:gd name="adj1" fmla="val 59547"/>
              <a:gd name="adj2" fmla="val 23228"/>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4" name="对话气泡: 圆角矩形 53">
            <a:extLst>
              <a:ext uri="{FF2B5EF4-FFF2-40B4-BE49-F238E27FC236}">
                <a16:creationId xmlns:a16="http://schemas.microsoft.com/office/drawing/2014/main" id="{18A44E7C-ED73-4F10-AF78-7C9D8C999317}"/>
              </a:ext>
            </a:extLst>
          </p:cNvPr>
          <p:cNvSpPr/>
          <p:nvPr/>
        </p:nvSpPr>
        <p:spPr>
          <a:xfrm flipH="1">
            <a:off x="6084168" y="4346391"/>
            <a:ext cx="2521056" cy="1202803"/>
          </a:xfrm>
          <a:prstGeom prst="wedgeRoundRectCallout">
            <a:avLst>
              <a:gd name="adj1" fmla="val 65517"/>
              <a:gd name="adj2" fmla="val 3272"/>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6" name="Rechteck 48">
            <a:extLst>
              <a:ext uri="{FF2B5EF4-FFF2-40B4-BE49-F238E27FC236}">
                <a16:creationId xmlns:a16="http://schemas.microsoft.com/office/drawing/2014/main" id="{AF1295AE-3440-42B8-85A2-EDA9D18366DC}"/>
              </a:ext>
            </a:extLst>
          </p:cNvPr>
          <p:cNvSpPr/>
          <p:nvPr/>
        </p:nvSpPr>
        <p:spPr>
          <a:xfrm>
            <a:off x="991430" y="5810598"/>
            <a:ext cx="7253016" cy="786754"/>
          </a:xfrm>
          <a:prstGeom prst="rect">
            <a:avLst/>
          </a:prstGeom>
        </p:spPr>
        <p:txBody>
          <a:bodyPr wrap="square">
            <a:spAutoFit/>
          </a:bodyPr>
          <a:lstStyle/>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企业培训人员优先于</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提供培训的专业人员</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（大多为兼职）</a:t>
            </a:r>
          </a:p>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培训任务主要针对</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企业需求</a:t>
            </a:r>
          </a:p>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任务通常远远</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超出纯粹的培训工作</a:t>
            </a:r>
          </a:p>
        </p:txBody>
      </p:sp>
      <p:sp>
        <p:nvSpPr>
          <p:cNvPr id="7" name="Right Arrow 84">
            <a:extLst>
              <a:ext uri="{FF2B5EF4-FFF2-40B4-BE49-F238E27FC236}">
                <a16:creationId xmlns:a16="http://schemas.microsoft.com/office/drawing/2014/main" id="{56B79780-ED56-4A7C-BFAE-15B8749205E0}"/>
              </a:ext>
            </a:extLst>
          </p:cNvPr>
          <p:cNvSpPr/>
          <p:nvPr/>
        </p:nvSpPr>
        <p:spPr>
          <a:xfrm>
            <a:off x="539750" y="5906241"/>
            <a:ext cx="419248" cy="595468"/>
          </a:xfrm>
          <a:prstGeom prst="rightArrow">
            <a:avLst>
              <a:gd name="adj1" fmla="val 62664"/>
              <a:gd name="adj2" fmla="val 5234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baseline="-25000" dirty="0">
              <a:latin typeface="微软雅黑" panose="020B0503020204020204" pitchFamily="34" charset="-122"/>
              <a:ea typeface="微软雅黑" panose="020B0503020204020204" pitchFamily="34" charset="-122"/>
            </a:endParaRPr>
          </a:p>
        </p:txBody>
      </p:sp>
      <p:sp>
        <p:nvSpPr>
          <p:cNvPr id="10" name="Rectangle 52">
            <a:extLst>
              <a:ext uri="{FF2B5EF4-FFF2-40B4-BE49-F238E27FC236}">
                <a16:creationId xmlns:a16="http://schemas.microsoft.com/office/drawing/2014/main" id="{A890EEEE-1E68-4DC0-AAFB-5651AC96962D}"/>
              </a:ext>
            </a:extLst>
          </p:cNvPr>
          <p:cNvSpPr/>
          <p:nvPr/>
        </p:nvSpPr>
        <p:spPr>
          <a:xfrm>
            <a:off x="3775206" y="2852936"/>
            <a:ext cx="1685464" cy="369332"/>
          </a:xfrm>
          <a:prstGeom prst="rect">
            <a:avLst/>
          </a:prstGeom>
        </p:spPr>
        <p:txBody>
          <a:bodyPr wrap="square">
            <a:spAutoFit/>
          </a:bodyPr>
          <a:lstStyle/>
          <a:p>
            <a:pPr algn="ctr" rtl="0">
              <a:spcBef>
                <a:spcPts val="300"/>
              </a:spcBef>
              <a:spcAft>
                <a:spcPts val="300"/>
              </a:spcAft>
            </a:pPr>
            <a:r>
              <a:rPr lang="zh-CN" b="1" i="0" u="none" baseline="0" dirty="0">
                <a:solidFill>
                  <a:srgbClr val="E46C0A"/>
                </a:solidFill>
                <a:latin typeface="微软雅黑" panose="020B0503020204020204" pitchFamily="34" charset="-122"/>
                <a:ea typeface="微软雅黑" panose="020B0503020204020204" pitchFamily="34" charset="-122"/>
              </a:rPr>
              <a:t>认证培训师</a:t>
            </a:r>
            <a:endParaRPr lang="zh-CN" b="1" dirty="0">
              <a:solidFill>
                <a:srgbClr val="E46C0A"/>
              </a:solidFill>
              <a:latin typeface="微软雅黑" panose="020B0503020204020204" pitchFamily="34" charset="-122"/>
              <a:ea typeface="微软雅黑" panose="020B0503020204020204" pitchFamily="34" charset="-122"/>
            </a:endParaRPr>
          </a:p>
        </p:txBody>
      </p:sp>
      <p:grpSp>
        <p:nvGrpSpPr>
          <p:cNvPr id="12" name="组合 11">
            <a:extLst>
              <a:ext uri="{FF2B5EF4-FFF2-40B4-BE49-F238E27FC236}">
                <a16:creationId xmlns:a16="http://schemas.microsoft.com/office/drawing/2014/main" id="{566D18CC-CB99-483A-AE64-DF14F146CF63}"/>
              </a:ext>
            </a:extLst>
          </p:cNvPr>
          <p:cNvGrpSpPr/>
          <p:nvPr/>
        </p:nvGrpSpPr>
        <p:grpSpPr>
          <a:xfrm>
            <a:off x="3697908" y="3374827"/>
            <a:ext cx="1840060" cy="1306108"/>
            <a:chOff x="3831086" y="3051874"/>
            <a:chExt cx="1840060" cy="1306108"/>
          </a:xfrm>
        </p:grpSpPr>
        <p:pic>
          <p:nvPicPr>
            <p:cNvPr id="9" name="Picture 2">
              <a:extLst>
                <a:ext uri="{FF2B5EF4-FFF2-40B4-BE49-F238E27FC236}">
                  <a16:creationId xmlns:a16="http://schemas.microsoft.com/office/drawing/2014/main" id="{488D7057-0D84-40D9-9A1A-999036C502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831086" y="3051874"/>
              <a:ext cx="538523" cy="1306108"/>
            </a:xfrm>
            <a:prstGeom prst="rect">
              <a:avLst/>
            </a:prstGeom>
          </p:spPr>
        </p:pic>
        <p:pic>
          <p:nvPicPr>
            <p:cNvPr id="11" name="Picture 36">
              <a:extLst>
                <a:ext uri="{FF2B5EF4-FFF2-40B4-BE49-F238E27FC236}">
                  <a16:creationId xmlns:a16="http://schemas.microsoft.com/office/drawing/2014/main" id="{F83298E7-BBAA-40BB-89FD-7D6AA74B51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6535" y="3356992"/>
              <a:ext cx="1324611" cy="872768"/>
            </a:xfrm>
            <a:prstGeom prst="rect">
              <a:avLst/>
            </a:prstGeom>
          </p:spPr>
        </p:pic>
      </p:grpSp>
      <p:sp>
        <p:nvSpPr>
          <p:cNvPr id="13" name="对话气泡: 圆角矩形 12">
            <a:extLst>
              <a:ext uri="{FF2B5EF4-FFF2-40B4-BE49-F238E27FC236}">
                <a16:creationId xmlns:a16="http://schemas.microsoft.com/office/drawing/2014/main" id="{F9F281DF-F97F-4924-89C7-E0C010DE3209}"/>
              </a:ext>
            </a:extLst>
          </p:cNvPr>
          <p:cNvSpPr/>
          <p:nvPr/>
        </p:nvSpPr>
        <p:spPr>
          <a:xfrm>
            <a:off x="538776" y="1654271"/>
            <a:ext cx="2521056" cy="1202803"/>
          </a:xfrm>
          <a:prstGeom prst="wedgeRoundRectCallout">
            <a:avLst>
              <a:gd name="adj1" fmla="val 59925"/>
              <a:gd name="adj2" fmla="val 44925"/>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Rectangle 2">
            <a:extLst>
              <a:ext uri="{FF2B5EF4-FFF2-40B4-BE49-F238E27FC236}">
                <a16:creationId xmlns:a16="http://schemas.microsoft.com/office/drawing/2014/main" id="{AFE8CA13-E1AC-442F-9136-46745BFFA142}"/>
              </a:ext>
            </a:extLst>
          </p:cNvPr>
          <p:cNvSpPr/>
          <p:nvPr/>
        </p:nvSpPr>
        <p:spPr>
          <a:xfrm>
            <a:off x="661869" y="1862295"/>
            <a:ext cx="2320622" cy="786754"/>
          </a:xfrm>
          <a:prstGeom prst="rect">
            <a:avLst/>
          </a:prstGeom>
        </p:spPr>
        <p:txBody>
          <a:bodyPr wrap="square">
            <a:spAutoFit/>
          </a:bodyPr>
          <a:lstStyle/>
          <a:p>
            <a:pPr>
              <a:lnSpc>
                <a:spcPct val="110000"/>
              </a:lnSpc>
            </a:pP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作为一家汽车企业的机动车机电工，我将我的工作教授给年轻人</a:t>
            </a:r>
          </a:p>
        </p:txBody>
      </p:sp>
      <p:sp>
        <p:nvSpPr>
          <p:cNvPr id="25" name="对话气泡: 圆角矩形 24">
            <a:extLst>
              <a:ext uri="{FF2B5EF4-FFF2-40B4-BE49-F238E27FC236}">
                <a16:creationId xmlns:a16="http://schemas.microsoft.com/office/drawing/2014/main" id="{A7D398D0-DF3D-4BDB-A643-AB8DD82A12A1}"/>
              </a:ext>
            </a:extLst>
          </p:cNvPr>
          <p:cNvSpPr/>
          <p:nvPr/>
        </p:nvSpPr>
        <p:spPr>
          <a:xfrm>
            <a:off x="538776" y="3000331"/>
            <a:ext cx="2521056" cy="1202803"/>
          </a:xfrm>
          <a:prstGeom prst="wedgeRoundRectCallout">
            <a:avLst>
              <a:gd name="adj1" fmla="val 59547"/>
              <a:gd name="adj2" fmla="val 23228"/>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6" name="Rectangle 2">
            <a:extLst>
              <a:ext uri="{FF2B5EF4-FFF2-40B4-BE49-F238E27FC236}">
                <a16:creationId xmlns:a16="http://schemas.microsoft.com/office/drawing/2014/main" id="{17A34639-9597-40FC-88DE-FB4986D56297}"/>
              </a:ext>
            </a:extLst>
          </p:cNvPr>
          <p:cNvSpPr/>
          <p:nvPr/>
        </p:nvSpPr>
        <p:spPr>
          <a:xfrm>
            <a:off x="661869" y="3208355"/>
            <a:ext cx="2320623" cy="786754"/>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学徒从我这里学习企业是</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如何运转的。他通过我融</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入团队并加入社会生活</a:t>
            </a:r>
          </a:p>
        </p:txBody>
      </p:sp>
      <p:sp>
        <p:nvSpPr>
          <p:cNvPr id="28" name="对话气泡: 圆角矩形 27">
            <a:extLst>
              <a:ext uri="{FF2B5EF4-FFF2-40B4-BE49-F238E27FC236}">
                <a16:creationId xmlns:a16="http://schemas.microsoft.com/office/drawing/2014/main" id="{5235D5D0-9907-4054-9288-31F68F080989}"/>
              </a:ext>
            </a:extLst>
          </p:cNvPr>
          <p:cNvSpPr/>
          <p:nvPr/>
        </p:nvSpPr>
        <p:spPr>
          <a:xfrm>
            <a:off x="538776" y="4346391"/>
            <a:ext cx="2521056" cy="1202803"/>
          </a:xfrm>
          <a:prstGeom prst="wedgeRoundRectCallout">
            <a:avLst>
              <a:gd name="adj1" fmla="val 65517"/>
              <a:gd name="adj2" fmla="val 3272"/>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9" name="Rectangle 2">
            <a:extLst>
              <a:ext uri="{FF2B5EF4-FFF2-40B4-BE49-F238E27FC236}">
                <a16:creationId xmlns:a16="http://schemas.microsoft.com/office/drawing/2014/main" id="{5F09EA92-0A8D-41E7-AEB5-B4E9DD440D24}"/>
              </a:ext>
            </a:extLst>
          </p:cNvPr>
          <p:cNvSpPr/>
          <p:nvPr/>
        </p:nvSpPr>
        <p:spPr>
          <a:xfrm>
            <a:off x="661869" y="4554415"/>
            <a:ext cx="2408221" cy="786754"/>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我向学徒解释，例如一辆</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汽车如何运行，并且展示</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如何修理它</a:t>
            </a:r>
          </a:p>
        </p:txBody>
      </p:sp>
      <p:sp>
        <p:nvSpPr>
          <p:cNvPr id="35" name="Rectangle 2">
            <a:extLst>
              <a:ext uri="{FF2B5EF4-FFF2-40B4-BE49-F238E27FC236}">
                <a16:creationId xmlns:a16="http://schemas.microsoft.com/office/drawing/2014/main" id="{F7FB0D36-394E-494E-86CC-5E35A0226186}"/>
              </a:ext>
            </a:extLst>
          </p:cNvPr>
          <p:cNvSpPr/>
          <p:nvPr/>
        </p:nvSpPr>
        <p:spPr>
          <a:xfrm>
            <a:off x="6241436" y="1980789"/>
            <a:ext cx="2320821" cy="549766"/>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我总让有经验的学徒独立</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修理汽车并从旁提供支持</a:t>
            </a:r>
          </a:p>
        </p:txBody>
      </p:sp>
      <p:sp>
        <p:nvSpPr>
          <p:cNvPr id="38" name="Rectangle 2">
            <a:extLst>
              <a:ext uri="{FF2B5EF4-FFF2-40B4-BE49-F238E27FC236}">
                <a16:creationId xmlns:a16="http://schemas.microsoft.com/office/drawing/2014/main" id="{79FE82FE-AA8C-42C5-B155-A52BB0016D06}"/>
              </a:ext>
            </a:extLst>
          </p:cNvPr>
          <p:cNvSpPr/>
          <p:nvPr/>
        </p:nvSpPr>
        <p:spPr>
          <a:xfrm>
            <a:off x="6241436" y="3326849"/>
            <a:ext cx="2320821" cy="549766"/>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以职业特定标准为基础</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我独立计划和设计培训</a:t>
            </a:r>
          </a:p>
        </p:txBody>
      </p:sp>
      <p:sp>
        <p:nvSpPr>
          <p:cNvPr id="41" name="Rectangle 2">
            <a:extLst>
              <a:ext uri="{FF2B5EF4-FFF2-40B4-BE49-F238E27FC236}">
                <a16:creationId xmlns:a16="http://schemas.microsoft.com/office/drawing/2014/main" id="{AE92532D-80B2-48A8-B771-9CF9724FA55C}"/>
              </a:ext>
            </a:extLst>
          </p:cNvPr>
          <p:cNvSpPr/>
          <p:nvPr/>
        </p:nvSpPr>
        <p:spPr>
          <a:xfrm>
            <a:off x="6241436" y="4672909"/>
            <a:ext cx="2320820" cy="549766"/>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我与我的上级、父母、商会</a:t>
            </a:r>
          </a:p>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职业学校和就业局交换信息</a:t>
            </a:r>
          </a:p>
        </p:txBody>
      </p:sp>
    </p:spTree>
    <p:extLst>
      <p:ext uri="{BB962C8B-B14F-4D97-AF65-F5344CB8AC3E}">
        <p14:creationId xmlns:p14="http://schemas.microsoft.com/office/powerpoint/2010/main" val="2729186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7">
            <a:extLst>
              <a:ext uri="{FF2B5EF4-FFF2-40B4-BE49-F238E27FC236}">
                <a16:creationId xmlns:a16="http://schemas.microsoft.com/office/drawing/2014/main" id="{2A49B190-21FE-4893-A433-A2B63BDA3341}"/>
              </a:ext>
            </a:extLst>
          </p:cNvPr>
          <p:cNvSpPr/>
          <p:nvPr/>
        </p:nvSpPr>
        <p:spPr>
          <a:xfrm>
            <a:off x="449259" y="118098"/>
            <a:ext cx="6066957"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3.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企业作为学习地点 </a:t>
            </a: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培训人员</a:t>
            </a:r>
          </a:p>
        </p:txBody>
      </p:sp>
      <p:sp>
        <p:nvSpPr>
          <p:cNvPr id="4" name="Rechteck 32">
            <a:extLst>
              <a:ext uri="{FF2B5EF4-FFF2-40B4-BE49-F238E27FC236}">
                <a16:creationId xmlns:a16="http://schemas.microsoft.com/office/drawing/2014/main" id="{6E72A1B3-56B5-4F24-B732-D310BCBDDE39}"/>
              </a:ext>
            </a:extLst>
          </p:cNvPr>
          <p:cNvSpPr/>
          <p:nvPr/>
        </p:nvSpPr>
        <p:spPr>
          <a:xfrm>
            <a:off x="848695" y="1074337"/>
            <a:ext cx="7920765" cy="400110"/>
          </a:xfrm>
          <a:prstGeom prst="rect">
            <a:avLst/>
          </a:prstGeom>
        </p:spPr>
        <p:txBody>
          <a:bodyPr wrap="square">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为什么对企业十分重要</a:t>
            </a:r>
          </a:p>
        </p:txBody>
      </p:sp>
      <p:pic>
        <p:nvPicPr>
          <p:cNvPr id="5" name="Picture 6">
            <a:extLst>
              <a:ext uri="{FF2B5EF4-FFF2-40B4-BE49-F238E27FC236}">
                <a16:creationId xmlns:a16="http://schemas.microsoft.com/office/drawing/2014/main" id="{7D9830CE-4ADD-472D-B430-6219AB6BCE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750" y="1127054"/>
            <a:ext cx="290424" cy="294676"/>
          </a:xfrm>
          <a:prstGeom prst="rect">
            <a:avLst/>
          </a:prstGeom>
        </p:spPr>
      </p:pic>
      <p:sp>
        <p:nvSpPr>
          <p:cNvPr id="6" name="Rechteck 48">
            <a:extLst>
              <a:ext uri="{FF2B5EF4-FFF2-40B4-BE49-F238E27FC236}">
                <a16:creationId xmlns:a16="http://schemas.microsoft.com/office/drawing/2014/main" id="{AF1295AE-3440-42B8-85A2-EDA9D18366DC}"/>
              </a:ext>
            </a:extLst>
          </p:cNvPr>
          <p:cNvSpPr/>
          <p:nvPr/>
        </p:nvSpPr>
        <p:spPr>
          <a:xfrm>
            <a:off x="1495906" y="5709319"/>
            <a:ext cx="7253016" cy="1023742"/>
          </a:xfrm>
          <a:prstGeom prst="rect">
            <a:avLst/>
          </a:prstGeom>
        </p:spPr>
        <p:txBody>
          <a:bodyPr wrap="square">
            <a:spAutoFit/>
          </a:bodyPr>
          <a:lstStyle/>
          <a:p>
            <a:pPr>
              <a:lnSpc>
                <a:spcPct val="11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国家认证的培训人员对于企业非常重要：</a:t>
            </a:r>
          </a:p>
          <a:p>
            <a:pPr marL="180975" indent="-180975">
              <a:lnSpc>
                <a:spcPct val="110000"/>
              </a:lnSpc>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企业将赢得</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并确保新的专业人员</a:t>
            </a:r>
          </a:p>
          <a:p>
            <a:pPr marL="180975" indent="-180975">
              <a:lnSpc>
                <a:spcPct val="110000"/>
              </a:lnSpc>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通过额外技能强化</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（教育方面）专业人员，创造</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吸引力</a:t>
            </a:r>
          </a:p>
          <a:p>
            <a:pPr marL="180975" indent="-180975">
              <a:lnSpc>
                <a:spcPct val="110000"/>
              </a:lnSpc>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允许</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在双元制职业教育体系中进行</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培训</a:t>
            </a:r>
          </a:p>
        </p:txBody>
      </p:sp>
      <p:sp>
        <p:nvSpPr>
          <p:cNvPr id="13" name="对话气泡: 圆角矩形 12">
            <a:extLst>
              <a:ext uri="{FF2B5EF4-FFF2-40B4-BE49-F238E27FC236}">
                <a16:creationId xmlns:a16="http://schemas.microsoft.com/office/drawing/2014/main" id="{F9F281DF-F97F-4924-89C7-E0C010DE3209}"/>
              </a:ext>
            </a:extLst>
          </p:cNvPr>
          <p:cNvSpPr/>
          <p:nvPr/>
        </p:nvSpPr>
        <p:spPr>
          <a:xfrm>
            <a:off x="538776" y="1956158"/>
            <a:ext cx="2809088" cy="1202803"/>
          </a:xfrm>
          <a:prstGeom prst="wedgeRoundRectCallout">
            <a:avLst>
              <a:gd name="adj1" fmla="val 59925"/>
              <a:gd name="adj2" fmla="val 44925"/>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Rectangle 2">
            <a:extLst>
              <a:ext uri="{FF2B5EF4-FFF2-40B4-BE49-F238E27FC236}">
                <a16:creationId xmlns:a16="http://schemas.microsoft.com/office/drawing/2014/main" id="{AFE8CA13-E1AC-442F-9136-46745BFFA142}"/>
              </a:ext>
            </a:extLst>
          </p:cNvPr>
          <p:cNvSpPr/>
          <p:nvPr/>
        </p:nvSpPr>
        <p:spPr>
          <a:xfrm>
            <a:off x="783397" y="2164182"/>
            <a:ext cx="2319846" cy="786754"/>
          </a:xfrm>
          <a:prstGeom prst="rect">
            <a:avLst/>
          </a:prstGeom>
        </p:spPr>
        <p:txBody>
          <a:bodyPr wrap="square">
            <a:spAutoFit/>
          </a:bodyPr>
          <a:lstStyle/>
          <a:p>
            <a:pPr>
              <a:lnSpc>
                <a:spcPct val="110000"/>
              </a:lnSpc>
            </a:pPr>
            <a:r>
              <a:rPr lang="zh-CN" altLang="en-US" sz="1400" b="1" dirty="0">
                <a:solidFill>
                  <a:schemeClr val="tx1">
                    <a:lumMod val="95000"/>
                    <a:lumOff val="5000"/>
                  </a:schemeClr>
                </a:solidFill>
                <a:latin typeface="微软雅黑" panose="020B0503020204020204" pitchFamily="34" charset="-122"/>
                <a:ea typeface="微软雅黑" panose="020B0503020204020204" pitchFamily="34" charset="-122"/>
              </a:rPr>
              <a:t>我的企业进行培训，因为我发现并留住了如此有能力的员工</a:t>
            </a:r>
            <a:r>
              <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400" b="1" dirty="0">
                <a:solidFill>
                  <a:schemeClr val="tx1">
                    <a:lumMod val="95000"/>
                    <a:lumOff val="5000"/>
                  </a:schemeClr>
                </a:solidFill>
                <a:latin typeface="微软雅黑" panose="020B0503020204020204" pitchFamily="34" charset="-122"/>
                <a:ea typeface="微软雅黑" panose="020B0503020204020204" pitchFamily="34" charset="-122"/>
              </a:rPr>
              <a:t>成功的核心因素</a:t>
            </a:r>
          </a:p>
        </p:txBody>
      </p:sp>
      <p:sp>
        <p:nvSpPr>
          <p:cNvPr id="25" name="对话气泡: 圆角矩形 24">
            <a:extLst>
              <a:ext uri="{FF2B5EF4-FFF2-40B4-BE49-F238E27FC236}">
                <a16:creationId xmlns:a16="http://schemas.microsoft.com/office/drawing/2014/main" id="{A7D398D0-DF3D-4BDB-A643-AB8DD82A12A1}"/>
              </a:ext>
            </a:extLst>
          </p:cNvPr>
          <p:cNvSpPr/>
          <p:nvPr/>
        </p:nvSpPr>
        <p:spPr>
          <a:xfrm>
            <a:off x="538776" y="3479197"/>
            <a:ext cx="2809088" cy="1768109"/>
          </a:xfrm>
          <a:prstGeom prst="wedgeRoundRectCallout">
            <a:avLst>
              <a:gd name="adj1" fmla="val 59547"/>
              <a:gd name="adj2" fmla="val 23228"/>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6" name="Rectangle 2">
            <a:extLst>
              <a:ext uri="{FF2B5EF4-FFF2-40B4-BE49-F238E27FC236}">
                <a16:creationId xmlns:a16="http://schemas.microsoft.com/office/drawing/2014/main" id="{17A34639-9597-40FC-88DE-FB4986D56297}"/>
              </a:ext>
            </a:extLst>
          </p:cNvPr>
          <p:cNvSpPr/>
          <p:nvPr/>
        </p:nvSpPr>
        <p:spPr>
          <a:xfrm>
            <a:off x="680844" y="3851380"/>
            <a:ext cx="2524953" cy="1023742"/>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我们的企业须正式认证为培训企业，才允许在双元制体系中提供培训。一个标准：国家认证的培训人员（职业教育法）</a:t>
            </a:r>
          </a:p>
        </p:txBody>
      </p:sp>
      <p:sp>
        <p:nvSpPr>
          <p:cNvPr id="52" name="对话气泡: 圆角矩形 51">
            <a:extLst>
              <a:ext uri="{FF2B5EF4-FFF2-40B4-BE49-F238E27FC236}">
                <a16:creationId xmlns:a16="http://schemas.microsoft.com/office/drawing/2014/main" id="{CBAA0670-066D-4CCF-B99A-F5E396BEF723}"/>
              </a:ext>
            </a:extLst>
          </p:cNvPr>
          <p:cNvSpPr/>
          <p:nvPr/>
        </p:nvSpPr>
        <p:spPr>
          <a:xfrm flipH="1">
            <a:off x="5796136" y="1654271"/>
            <a:ext cx="2809088" cy="1202803"/>
          </a:xfrm>
          <a:prstGeom prst="wedgeRoundRectCallout">
            <a:avLst>
              <a:gd name="adj1" fmla="val 59925"/>
              <a:gd name="adj2" fmla="val 44925"/>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3" name="对话气泡: 圆角矩形 52">
            <a:extLst>
              <a:ext uri="{FF2B5EF4-FFF2-40B4-BE49-F238E27FC236}">
                <a16:creationId xmlns:a16="http://schemas.microsoft.com/office/drawing/2014/main" id="{54C0FD09-63C9-4779-A30A-A4F82785FB86}"/>
              </a:ext>
            </a:extLst>
          </p:cNvPr>
          <p:cNvSpPr/>
          <p:nvPr/>
        </p:nvSpPr>
        <p:spPr>
          <a:xfrm flipH="1">
            <a:off x="5796136" y="3000331"/>
            <a:ext cx="2809088" cy="1202803"/>
          </a:xfrm>
          <a:prstGeom prst="wedgeRoundRectCallout">
            <a:avLst>
              <a:gd name="adj1" fmla="val 59547"/>
              <a:gd name="adj2" fmla="val 23228"/>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4" name="对话气泡: 圆角矩形 53">
            <a:extLst>
              <a:ext uri="{FF2B5EF4-FFF2-40B4-BE49-F238E27FC236}">
                <a16:creationId xmlns:a16="http://schemas.microsoft.com/office/drawing/2014/main" id="{18A44E7C-ED73-4F10-AF78-7C9D8C999317}"/>
              </a:ext>
            </a:extLst>
          </p:cNvPr>
          <p:cNvSpPr/>
          <p:nvPr/>
        </p:nvSpPr>
        <p:spPr>
          <a:xfrm flipH="1">
            <a:off x="5796136" y="4346391"/>
            <a:ext cx="2809088" cy="1202803"/>
          </a:xfrm>
          <a:prstGeom prst="wedgeRoundRectCallout">
            <a:avLst>
              <a:gd name="adj1" fmla="val 65517"/>
              <a:gd name="adj2" fmla="val 3272"/>
              <a:gd name="adj3" fmla="val 16667"/>
            </a:avLst>
          </a:prstGeom>
          <a:solidFill>
            <a:srgbClr val="C6D9F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5" name="Rectangle 2">
            <a:extLst>
              <a:ext uri="{FF2B5EF4-FFF2-40B4-BE49-F238E27FC236}">
                <a16:creationId xmlns:a16="http://schemas.microsoft.com/office/drawing/2014/main" id="{F7FB0D36-394E-494E-86CC-5E35A0226186}"/>
              </a:ext>
            </a:extLst>
          </p:cNvPr>
          <p:cNvSpPr/>
          <p:nvPr/>
        </p:nvSpPr>
        <p:spPr>
          <a:xfrm>
            <a:off x="6040757" y="1862295"/>
            <a:ext cx="2319846" cy="786754"/>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我的专业员工已经在非正式地培训其他员工，但他们还需要更好的资格培训</a:t>
            </a:r>
          </a:p>
        </p:txBody>
      </p:sp>
      <p:sp>
        <p:nvSpPr>
          <p:cNvPr id="38" name="Rectangle 2">
            <a:extLst>
              <a:ext uri="{FF2B5EF4-FFF2-40B4-BE49-F238E27FC236}">
                <a16:creationId xmlns:a16="http://schemas.microsoft.com/office/drawing/2014/main" id="{79FE82FE-AA8C-42C5-B155-A52BB0016D06}"/>
              </a:ext>
            </a:extLst>
          </p:cNvPr>
          <p:cNvSpPr/>
          <p:nvPr/>
        </p:nvSpPr>
        <p:spPr>
          <a:xfrm>
            <a:off x="6040757" y="3326849"/>
            <a:ext cx="2319846" cy="549766"/>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为了成为培训师，我让专业人员进修并通过商会的考试</a:t>
            </a:r>
          </a:p>
        </p:txBody>
      </p:sp>
      <p:sp>
        <p:nvSpPr>
          <p:cNvPr id="41" name="Rectangle 2">
            <a:extLst>
              <a:ext uri="{FF2B5EF4-FFF2-40B4-BE49-F238E27FC236}">
                <a16:creationId xmlns:a16="http://schemas.microsoft.com/office/drawing/2014/main" id="{AE92532D-80B2-48A8-B771-9CF9724FA55C}"/>
              </a:ext>
            </a:extLst>
          </p:cNvPr>
          <p:cNvSpPr/>
          <p:nvPr/>
        </p:nvSpPr>
        <p:spPr>
          <a:xfrm>
            <a:off x="6040757" y="4554415"/>
            <a:ext cx="2319846" cy="786754"/>
          </a:xfrm>
          <a:prstGeom prst="rect">
            <a:avLst/>
          </a:prstGeom>
        </p:spPr>
        <p:txBody>
          <a:bodyPr wrap="square">
            <a:spAutoFit/>
          </a:bodyPr>
          <a:lstStyle/>
          <a:p>
            <a:pPr>
              <a:lnSpc>
                <a:spcPct val="110000"/>
              </a:lnSpc>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我的企业在双元制体系中进行培训。员工拥有更好的机会获得职业上的进一步发展</a:t>
            </a:r>
          </a:p>
        </p:txBody>
      </p:sp>
      <p:pic>
        <p:nvPicPr>
          <p:cNvPr id="32" name="Picture 2">
            <a:extLst>
              <a:ext uri="{FF2B5EF4-FFF2-40B4-BE49-F238E27FC236}">
                <a16:creationId xmlns:a16="http://schemas.microsoft.com/office/drawing/2014/main" id="{EC27F303-876D-4C30-9BB8-181211C0D7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10604" y="5830467"/>
            <a:ext cx="322190" cy="781425"/>
          </a:xfrm>
          <a:prstGeom prst="rect">
            <a:avLst/>
          </a:prstGeom>
        </p:spPr>
      </p:pic>
      <p:grpSp>
        <p:nvGrpSpPr>
          <p:cNvPr id="46" name="组合 45">
            <a:extLst>
              <a:ext uri="{FF2B5EF4-FFF2-40B4-BE49-F238E27FC236}">
                <a16:creationId xmlns:a16="http://schemas.microsoft.com/office/drawing/2014/main" id="{EBD357F9-D096-4279-B565-E85300AF0CFD}"/>
              </a:ext>
            </a:extLst>
          </p:cNvPr>
          <p:cNvGrpSpPr/>
          <p:nvPr/>
        </p:nvGrpSpPr>
        <p:grpSpPr>
          <a:xfrm>
            <a:off x="3729268" y="2852936"/>
            <a:ext cx="1685464" cy="1827380"/>
            <a:chOff x="3775206" y="2852936"/>
            <a:chExt cx="1685464" cy="1827380"/>
          </a:xfrm>
        </p:grpSpPr>
        <p:pic>
          <p:nvPicPr>
            <p:cNvPr id="33" name="Picture 24">
              <a:extLst>
                <a:ext uri="{FF2B5EF4-FFF2-40B4-BE49-F238E27FC236}">
                  <a16:creationId xmlns:a16="http://schemas.microsoft.com/office/drawing/2014/main" id="{14DA48D8-FD12-42FD-965B-6FAFC9F0C32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64958" y="3374208"/>
              <a:ext cx="505960" cy="1306108"/>
            </a:xfrm>
            <a:prstGeom prst="rect">
              <a:avLst/>
            </a:prstGeom>
          </p:spPr>
        </p:pic>
        <p:sp>
          <p:nvSpPr>
            <p:cNvPr id="40" name="Rectangle 52">
              <a:extLst>
                <a:ext uri="{FF2B5EF4-FFF2-40B4-BE49-F238E27FC236}">
                  <a16:creationId xmlns:a16="http://schemas.microsoft.com/office/drawing/2014/main" id="{96D00388-1A54-4494-9159-1DFF6903B5C8}"/>
                </a:ext>
              </a:extLst>
            </p:cNvPr>
            <p:cNvSpPr/>
            <p:nvPr/>
          </p:nvSpPr>
          <p:spPr>
            <a:xfrm>
              <a:off x="3775206" y="2852936"/>
              <a:ext cx="1685464" cy="369332"/>
            </a:xfrm>
            <a:prstGeom prst="rect">
              <a:avLst/>
            </a:prstGeom>
          </p:spPr>
          <p:txBody>
            <a:bodyPr wrap="square">
              <a:spAutoFit/>
            </a:bodyPr>
            <a:lstStyle/>
            <a:p>
              <a:pPr algn="ctr" rtl="0">
                <a:spcBef>
                  <a:spcPts val="300"/>
                </a:spcBef>
                <a:spcAft>
                  <a:spcPts val="300"/>
                </a:spcAft>
              </a:pPr>
              <a:r>
                <a:rPr lang="zh-CN" altLang="en-US" b="1" dirty="0">
                  <a:solidFill>
                    <a:srgbClr val="E46C0A"/>
                  </a:solidFill>
                  <a:latin typeface="微软雅黑" panose="020B0503020204020204" pitchFamily="34" charset="-122"/>
                  <a:ea typeface="微软雅黑" panose="020B0503020204020204" pitchFamily="34" charset="-122"/>
                </a:rPr>
                <a:t>企业家</a:t>
              </a:r>
              <a:endParaRPr lang="zh-CN" b="1" dirty="0">
                <a:solidFill>
                  <a:srgbClr val="E46C0A"/>
                </a:solidFill>
                <a:latin typeface="微软雅黑" panose="020B0503020204020204" pitchFamily="34" charset="-122"/>
                <a:ea typeface="微软雅黑" panose="020B0503020204020204" pitchFamily="34" charset="-122"/>
              </a:endParaRPr>
            </a:p>
          </p:txBody>
        </p:sp>
      </p:grpSp>
      <p:sp>
        <p:nvSpPr>
          <p:cNvPr id="48" name="矩形 47">
            <a:extLst>
              <a:ext uri="{FF2B5EF4-FFF2-40B4-BE49-F238E27FC236}">
                <a16:creationId xmlns:a16="http://schemas.microsoft.com/office/drawing/2014/main" id="{B905242F-1C6A-4AE5-949A-F867471C10E6}"/>
              </a:ext>
            </a:extLst>
          </p:cNvPr>
          <p:cNvSpPr/>
          <p:nvPr/>
        </p:nvSpPr>
        <p:spPr>
          <a:xfrm>
            <a:off x="539750" y="5789230"/>
            <a:ext cx="863898" cy="86389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668570330"/>
      </p:ext>
    </p:extLst>
  </p:cSld>
  <p:clrMapOvr>
    <a:masterClrMapping/>
  </p:clrMapOvr>
</p:sld>
</file>

<file path=ppt/theme/theme1.xml><?xml version="1.0" encoding="utf-8"?>
<a:theme xmlns:a="http://schemas.openxmlformats.org/drawingml/2006/main" name="Larissa">
  <a:themeElements>
    <a:clrScheme name="Benutzerdefiniert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6851B"/>
      </a:hlink>
      <a:folHlink>
        <a:srgbClr val="595959"/>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3709</Words>
  <Application>Microsoft Office PowerPoint</Application>
  <PresentationFormat>Bildschirmpräsentation (4:3)</PresentationFormat>
  <Paragraphs>327</Paragraphs>
  <Slides>21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微软雅黑</vt:lpstr>
      <vt:lpstr>宋体</vt:lpstr>
      <vt:lpstr>.VnArial Narrow</vt:lpstr>
      <vt:lpstr>Arial</vt:lpstr>
      <vt:lpstr>Calibri</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BiBB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Schlich, Thorsten</dc:creator>
  <cp:lastModifiedBy>Schlich, Thorsten</cp:lastModifiedBy>
  <cp:revision>1247</cp:revision>
  <cp:lastPrinted>2016-02-29T08:05:28Z</cp:lastPrinted>
  <dcterms:created xsi:type="dcterms:W3CDTF">2014-03-13T13:47:18Z</dcterms:created>
  <dcterms:modified xsi:type="dcterms:W3CDTF">2019-11-11T13:00:32Z</dcterms:modified>
</cp:coreProperties>
</file>