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 &gt;&gt;&gt;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Eine Berufsausbildung sichert den sozialen Status junger Menschen als Bürger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Gewährleistung von Durchlässigkeit: Hochschulzugang für Azubis mit Abschluss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etwas Praktisches lernen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eigenes Geld verdienen (Selbstständigkeit)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Traum verwirklichen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soziales Prestige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loyale Mitarbeiter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wissen selbst am besten, welche Qualifikationen bei uns gebraucht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möchten sozial verantwortlich handeln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den Input und das innovative Potenzial von jungen Leuten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Urlaubsanspruch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r>
              <a:rPr lang="de-DE" dirty="0"/>
              <a:t>Montags bis Mittwoch: im Betrieb</a:t>
            </a:r>
          </a:p>
          <a:p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96% aller Absolventen in Deutschland finden im Anschluss an ihre Ausbildung eine Anstellung.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74%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höhere Identifikation mit dem Ausbildungsbetrieb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fast 80.000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Bewerber/innen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2018: 57.700 – fast Verdreifachung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„Ausbildungsreife“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Azubis sind im Durchschnitt 19,9 Jahre alt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Investition pro Auszubildenden pro Jahr beträgt im Durchschnitt 18.000 Euro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70 % davon (ca. 13.600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internationaler Wettbewerbsvorteil für deutsche KMUs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zukünftiges Personal nach eigenem Bedarf ausgebildet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drei Akteure sichern durch eine ausdifferenzierte Rollenverteilung die Rahmenbedingungen der Berufsbildung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„Ownership“ liegt bei allen drei Akteuren; Sie alle tragen es zugleich und übernehmen Verantwortung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gewährleisten die ständige Innovationsfähigkeit des Systems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7,7 Mrd. € in Berufsbildung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Finanzierung durch den Staat beläuft sich auf rund 6,8 Mrd. €, davon über 3 Mrd. € für 1.550 Berufsschulen und ca. 2,4 Mrd. € für Steuerungs-, Monitoring- und Fördermaßnahmen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jarbschg/index.html" TargetMode="External"/><Relationship Id="rId13" Type="http://schemas.openxmlformats.org/officeDocument/2006/relationships/hyperlink" Target="https://www.bibb.de/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govet.international/de/54887.php" TargetMode="External"/><Relationship Id="rId12" Type="http://schemas.openxmlformats.org/officeDocument/2006/relationships/hyperlink" Target="https://www.bmbf.de/" TargetMode="External"/><Relationship Id="rId2" Type="http://schemas.openxmlformats.org/officeDocument/2006/relationships/hyperlink" Target="https://www.bibb.de/datenreport/de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vet.international/de/54899.php" TargetMode="External"/><Relationship Id="rId11" Type="http://schemas.openxmlformats.org/officeDocument/2006/relationships/hyperlink" Target="http://www.gesetze-im-internet.de/betrvg/" TargetMode="External"/><Relationship Id="rId5" Type="http://schemas.openxmlformats.org/officeDocument/2006/relationships/hyperlink" Target="https://www.bibb.de/dienst/veroeffentlichungen/de/publication/show/8269" TargetMode="External"/><Relationship Id="rId10" Type="http://schemas.openxmlformats.org/officeDocument/2006/relationships/hyperlink" Target="http://www.gesetze-im-internet.de/tvg/index.html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ihkg/index.html" TargetMode="External"/><Relationship Id="rId14" Type="http://schemas.openxmlformats.org/officeDocument/2006/relationships/hyperlink" Target="mailto:govet@govet.internationa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584767"/>
          </a:xfrm>
        </p:spPr>
        <p:txBody>
          <a:bodyPr/>
          <a:lstStyle/>
          <a:p>
            <a:pPr algn="ctr" rtl="1"/>
            <a:r>
              <a:rPr lang="he-IL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ההכשרה המקצועית הדואלית בגרמניה</a:t>
            </a:r>
            <a:endParaRPr 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328467"/>
            <a:ext cx="11053762" cy="433255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מדינה – המסגרת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ניהול משא ומתן על תקנות ההכשרה עם השותפים החברתיים (הכשרה בחברה)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ההכשרה בבתי הספר המקצועיים: </a:t>
            </a:r>
            <a:r>
              <a:rPr lang="he-IL" u="sng" dirty="0"/>
              <a:t>מסגרת תכנית הלימודים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מימון, ארגון ובדיקת המערכת הציבורית של החינוך המקצועי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ביצוע מחקרים בתחומי ההכשרה המקצועית (</a:t>
            </a:r>
            <a:r>
              <a:rPr lang="de-DE" dirty="0"/>
              <a:t>BIBB</a:t>
            </a:r>
            <a:r>
              <a:rPr lang="he-IL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תמיכה בחיפוש אחר מקומות להכשרה (לדוגמא עבור צעירים, מובטלים, קבוצות מקופחות)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452" y="1475117"/>
            <a:ext cx="11053762" cy="418590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יישום ההכשרה המקצועית הדואלית בחברות ובבתי ספר מקצועיים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הבטחת בקרת איכות וקידום הכשרה מקצועית דואלית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תקפות ומחויבות בפריסה ארצית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77557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פיתוח</a:t>
            </a:r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1. המעסיקים </a:t>
            </a:r>
            <a:r>
              <a:rPr lang="he-IL" dirty="0"/>
              <a:t>מזהים תחומי פעילות וכישורים חדשים בחברה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2. השותפים הסוציאליים והמדינה </a:t>
            </a:r>
            <a:r>
              <a:rPr lang="he-IL" dirty="0"/>
              <a:t>מנהלים משא ומתן בנחיית ה- </a:t>
            </a:r>
            <a:r>
              <a:rPr lang="en-US" dirty="0"/>
              <a:t>BIBB</a:t>
            </a:r>
            <a:r>
              <a:rPr lang="he-IL" dirty="0"/>
              <a:t> ומאמצים תקני הכשרה חדשים עבור החברות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3. המדינה </a:t>
            </a:r>
            <a:r>
              <a:rPr lang="he-IL" dirty="0"/>
              <a:t>מעדכנת את תוכניות הלימוד בהתאם לתקנות ההכשרה החדשות</a:t>
            </a:r>
            <a:endParaRPr lang="de-DE" dirty="0"/>
          </a:p>
          <a:p>
            <a:pPr marL="0" indent="0" algn="l">
              <a:buNone/>
            </a:pPr>
            <a:endParaRPr lang="he-IL" sz="1200" b="1" dirty="0"/>
          </a:p>
          <a:p>
            <a:pPr marL="0" indent="0" algn="r" rtl="1">
              <a:buNone/>
            </a:pPr>
            <a:r>
              <a:rPr lang="he-IL" b="1" dirty="0"/>
              <a:t>התקנים שאומצו נקבעים בתקנות הכשרה (חברות) ובתוכניות המסגרת ללימוד (בית ספר מקצועי).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10020689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המסגרת: תקנים - תקנות הכשרה</a:t>
            </a:r>
          </a:p>
          <a:p>
            <a:pPr marL="0" indent="0" algn="r" rtl="1">
              <a:buNone/>
            </a:pPr>
            <a:endParaRPr lang="de-DE" sz="1600" b="1" dirty="0"/>
          </a:p>
          <a:p>
            <a:pPr marL="0" indent="0" algn="r" rtl="1">
              <a:buNone/>
            </a:pPr>
            <a:r>
              <a:rPr lang="he-IL" dirty="0"/>
              <a:t>תקני הכשרה עבור </a:t>
            </a:r>
            <a:r>
              <a:rPr lang="he-IL" u="sng" dirty="0"/>
              <a:t>ההכשרה בתוך החברה</a:t>
            </a:r>
            <a:r>
              <a:rPr lang="he-IL" dirty="0"/>
              <a:t> נקבעים </a:t>
            </a:r>
            <a:r>
              <a:rPr lang="he-IL" u="sng" dirty="0"/>
              <a:t>בתקנות ההכשרה</a:t>
            </a:r>
            <a:r>
              <a:rPr lang="he-IL" dirty="0"/>
              <a:t>:</a:t>
            </a:r>
          </a:p>
          <a:p>
            <a:pPr marL="0" indent="0" algn="r" rtl="1">
              <a:buNone/>
            </a:pPr>
            <a:endParaRPr lang="de-DE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שם מקצוע</a:t>
            </a:r>
            <a:r>
              <a:rPr lang="de-DE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פרופיל מקצוע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מסגרת זמן ומבנה זמן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דרישות הבחינה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86183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מסגרת תכנית לימוד</a:t>
            </a:r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</a:t>
            </a:r>
            <a:r>
              <a:rPr lang="he-IL" u="sng" dirty="0"/>
              <a:t>בבית הספר המקצועי</a:t>
            </a:r>
            <a:r>
              <a:rPr lang="he-IL" dirty="0"/>
              <a:t> מעבירה את הידע המקצועי התיאורטי הנדרש ומרחיבה את ההשכלה הכללית</a:t>
            </a:r>
            <a:r>
              <a:rPr lang="de-DE" dirty="0"/>
              <a:t>. </a:t>
            </a:r>
          </a:p>
          <a:p>
            <a:pPr marL="0" indent="0" algn="r" rtl="1">
              <a:buNone/>
            </a:pPr>
            <a:r>
              <a:rPr lang="he-IL" dirty="0"/>
              <a:t>תקני הכשרה אלה מוגדרים </a:t>
            </a:r>
            <a:r>
              <a:rPr lang="he-IL" u="sng" dirty="0"/>
              <a:t>במסגרת תכנית הלימודים</a:t>
            </a:r>
            <a:r>
              <a:rPr lang="he-IL" dirty="0"/>
              <a:t>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מטרת למידה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תחומי למידה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" y="1052513"/>
            <a:ext cx="11053762" cy="1005846"/>
          </a:xfrm>
        </p:spPr>
        <p:txBody>
          <a:bodyPr/>
          <a:lstStyle/>
          <a:p>
            <a:pPr algn="r" rtl="1"/>
            <a:r>
              <a:rPr lang="he-IL" dirty="0"/>
              <a:t>המסגרת החוקית</a:t>
            </a:r>
            <a:endParaRPr lang="de-DE" dirty="0"/>
          </a:p>
          <a:p>
            <a:pPr algn="r" rtl="1"/>
            <a:r>
              <a:rPr lang="he-IL" b="1" dirty="0"/>
              <a:t>חופש העיסוק חל בהתאם לסעיף 12 לחוק יסוד.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258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חקיקה חברה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258" y="2751515"/>
            <a:ext cx="4860000" cy="2618510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חוק הכשרה מקצועית</a:t>
            </a:r>
            <a:endParaRPr lang="de-DE" dirty="0"/>
          </a:p>
          <a:p>
            <a:pPr algn="r" rtl="1"/>
            <a:r>
              <a:rPr lang="he-IL" dirty="0"/>
              <a:t>חוק הגנת עבודת נוער</a:t>
            </a:r>
            <a:endParaRPr lang="de-DE" dirty="0"/>
          </a:p>
          <a:p>
            <a:pPr algn="r" rtl="1"/>
            <a:r>
              <a:rPr lang="he-IL" dirty="0"/>
              <a:t>תקנות עבודת כפיים</a:t>
            </a:r>
            <a:endParaRPr lang="de-DE" dirty="0"/>
          </a:p>
          <a:p>
            <a:pPr algn="r" rtl="1"/>
            <a:r>
              <a:rPr lang="he-IL" dirty="0"/>
              <a:t>חוק הסכם קיבוצי</a:t>
            </a:r>
            <a:endParaRPr lang="de-DE" dirty="0"/>
          </a:p>
          <a:p>
            <a:pPr algn="r" rtl="1"/>
            <a:r>
              <a:rPr lang="he-IL" dirty="0"/>
              <a:t>חוק להסדרה הזמנית של חוק לשכת המסחר והתעשייה</a:t>
            </a:r>
          </a:p>
          <a:p>
            <a:pPr algn="r" rtl="1"/>
            <a:r>
              <a:rPr lang="he-IL" dirty="0"/>
              <a:t>חוק חוקת העבודה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993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חקיקת בית הספר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993" y="2751515"/>
            <a:ext cx="4860000" cy="2618510"/>
          </a:xfrm>
        </p:spPr>
        <p:txBody>
          <a:bodyPr/>
          <a:lstStyle/>
          <a:p>
            <a:pPr algn="r" rtl="1"/>
            <a:r>
              <a:rPr lang="he-IL" dirty="0"/>
              <a:t>חוק חינוך חובה כללי</a:t>
            </a:r>
            <a:endParaRPr lang="de-DE" dirty="0"/>
          </a:p>
          <a:p>
            <a:pPr algn="r" rtl="1"/>
            <a:r>
              <a:rPr lang="he-IL" dirty="0"/>
              <a:t>חוקי בתי ספר אזוריים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102241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61505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מוטיבציות, אינטרסים ותהליך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0" y="1043277"/>
            <a:ext cx="9903056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המדינה – מוטיבציה </a:t>
            </a:r>
            <a:r>
              <a:rPr lang="he-IL" b="1" dirty="0" smtClean="0"/>
              <a:t>ופעולות</a:t>
            </a:r>
            <a:endParaRPr lang="de-DE" b="1" dirty="0" smtClean="0"/>
          </a:p>
          <a:p>
            <a:pPr marL="0" indent="0" algn="r" rtl="1">
              <a:buNone/>
            </a:pPr>
            <a:endParaRPr lang="de-DE" sz="1200" b="1" dirty="0" smtClean="0"/>
          </a:p>
          <a:p>
            <a:pPr marL="0" indent="0" algn="r" rtl="1">
              <a:buNone/>
            </a:pPr>
            <a:r>
              <a:rPr lang="he-IL" b="1" dirty="0" smtClean="0"/>
              <a:t>מוטיבציה: </a:t>
            </a:r>
            <a:r>
              <a:rPr lang="he-IL" dirty="0" smtClean="0"/>
              <a:t>גרמניה זקוקה למומחים מוסמכים בכדי להבטיח צמיחה והתפתחות</a:t>
            </a:r>
            <a:r>
              <a:rPr lang="de-DE" dirty="0" smtClean="0"/>
              <a:t>.</a:t>
            </a:r>
          </a:p>
          <a:p>
            <a:pPr marL="0" indent="0" algn="r" rtl="1">
              <a:buNone/>
            </a:pPr>
            <a:r>
              <a:rPr lang="he-IL" b="1" dirty="0" smtClean="0"/>
              <a:t>מסקנה</a:t>
            </a:r>
            <a:r>
              <a:rPr lang="he-IL" b="1" dirty="0"/>
              <a:t>: </a:t>
            </a:r>
            <a:r>
              <a:rPr lang="he-IL" dirty="0"/>
              <a:t>עלינו לחזק ולנווט את מערכת החינוך וההכשרה המקצועית הדואלית.</a:t>
            </a:r>
          </a:p>
          <a:p>
            <a:pPr marL="0" indent="0" algn="r" rtl="1">
              <a:buNone/>
            </a:pPr>
            <a:endParaRPr lang="he-IL" sz="1100" b="1" dirty="0"/>
          </a:p>
          <a:p>
            <a:pPr marL="0" indent="0" algn="r" rtl="1">
              <a:buNone/>
            </a:pPr>
            <a:r>
              <a:rPr lang="he-IL" b="1" dirty="0"/>
              <a:t>פעולות: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יצירת </a:t>
            </a:r>
            <a:r>
              <a:rPr lang="he-IL" dirty="0" err="1"/>
              <a:t>ועידכון</a:t>
            </a:r>
            <a:r>
              <a:rPr lang="he-IL" dirty="0"/>
              <a:t> מסגרת משפטית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הזמנת שאר המשתתפים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סקירה ופיתוח המערכת (בין היתר על ידי ה- </a:t>
            </a:r>
            <a:r>
              <a:rPr lang="en-US" dirty="0"/>
              <a:t>BIBB</a:t>
            </a:r>
            <a:r>
              <a:rPr lang="he-IL" dirty="0"/>
              <a:t>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6" y="2700083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50829"/>
            <a:ext cx="10279481" cy="441019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צעירים</a:t>
            </a:r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להיות ל.....!"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חיפוש חברות פוטנציאליות ובדיקת הצעות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הגשת מועמדות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במידה ורלבנטי – הליכי בחירה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2" y="117637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13283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ביטחון למילוי משרות פנויות"</a:t>
            </a:r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קבלת אישור של חברה 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הצעת מקומות להכשרה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הערכת מועמדויות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החניכים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" y="2825307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תוכן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865413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ההכשרה המקצועית הדואלית בגרמניה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עקרונות ותנאי מסגרת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מוטיבציות, אינטרסים, תהליך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המודל להצלחה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85" y="1268082"/>
            <a:ext cx="6965669" cy="441028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dirty="0"/>
              <a:t>חוזה ההכשרה</a:t>
            </a:r>
            <a:endParaRPr lang="de-DE" b="1" dirty="0"/>
          </a:p>
          <a:p>
            <a:pPr marL="0" indent="0" algn="r" rtl="1">
              <a:buNone/>
            </a:pPr>
            <a:endParaRPr lang="de-DE" sz="1400" b="1" dirty="0"/>
          </a:p>
          <a:p>
            <a:pPr marL="0" indent="0" algn="r" rtl="1">
              <a:buNone/>
            </a:pPr>
            <a:r>
              <a:rPr lang="he-IL" dirty="0"/>
              <a:t>ההכשרה המקצועית מתחילה בחתימת חוזה ההכשרה בין המעסיק לבין החניך.</a:t>
            </a:r>
          </a:p>
          <a:p>
            <a:pPr marL="0" indent="0" algn="r" rtl="1">
              <a:buNone/>
            </a:pPr>
            <a:r>
              <a:rPr lang="he-IL" dirty="0"/>
              <a:t>חוזה ההכשרה מסדיר: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משך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תקופת ניסיון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תוכן העניינים ולוח זמנים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זכויות וחובות של שני הצדדים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217704" y="1330852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776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70% הכשרה בחברה</a:t>
            </a: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0877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30% לימודים בבית הספר המקצועי</a:t>
            </a:r>
            <a:endParaRPr lang="de-DE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8499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776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הכשרה מובנית בתנאי עבודה אמיתיים</a:t>
            </a:r>
          </a:p>
          <a:p>
            <a:pPr algn="r" rtl="1"/>
            <a:r>
              <a:rPr lang="he-IL" dirty="0"/>
              <a:t>החניכים עובדים בתהליכים קונקרטיים</a:t>
            </a:r>
          </a:p>
          <a:p>
            <a:pPr algn="r" rtl="1"/>
            <a:r>
              <a:rPr lang="he-IL" dirty="0"/>
              <a:t>החניכים מקבלים דמי הכשרה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0877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הדרכה בכיתה</a:t>
            </a:r>
            <a:endParaRPr lang="de-DE" dirty="0"/>
          </a:p>
          <a:p>
            <a:pPr algn="r" rtl="1"/>
            <a:r>
              <a:rPr lang="he-IL" dirty="0"/>
              <a:t>2/3 נושאים הקשורים למקצוע</a:t>
            </a:r>
            <a:endParaRPr lang="de-DE" dirty="0"/>
          </a:p>
          <a:p>
            <a:pPr algn="r" rtl="1"/>
            <a:r>
              <a:rPr lang="he-IL" dirty="0"/>
              <a:t>1/3 השכלה כללית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15" y="921318"/>
            <a:ext cx="11053762" cy="552679"/>
          </a:xfrm>
        </p:spPr>
        <p:txBody>
          <a:bodyPr>
            <a:normAutofit/>
          </a:bodyPr>
          <a:lstStyle/>
          <a:p>
            <a:pPr algn="r" rtl="1"/>
            <a:r>
              <a:rPr lang="he-IL" b="1" dirty="0"/>
              <a:t>למידה דואלית בשני מוקדי הכשרה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0187" y="5385593"/>
            <a:ext cx="8873376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הכשרה מקצועית דואלית אורכת שנתיים עד שלוש וחצי שנים.</a:t>
            </a:r>
            <a:endParaRPr lang="de-DE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71" y="3411728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9986183" cy="434118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marL="0" indent="0" algn="r" rtl="1">
              <a:buNone/>
            </a:pPr>
            <a:endParaRPr lang="de-DE" sz="1200" dirty="0"/>
          </a:p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מאורגנת על ידי הלשכות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חלק תיאורטי וחלק מעשי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ועדת הבחינה מורכבת מ –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מעסיקים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עובדים (בתפקיד נציגי האיגוד המקצועי)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מורים בבתי ספר מקצועיים (בתפקיד נציגי המדינה)</a:t>
            </a:r>
          </a:p>
          <a:p>
            <a:pPr lvl="2"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9874040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הגמר</a:t>
            </a:r>
            <a:endParaRPr lang="de-DE" b="1" dirty="0"/>
          </a:p>
          <a:p>
            <a:pPr marL="0" indent="0" algn="r" rtl="1">
              <a:buNone/>
            </a:pPr>
            <a:endParaRPr lang="de-DE" sz="1400" dirty="0"/>
          </a:p>
          <a:p>
            <a:pPr marL="0" indent="0" algn="r" rtl="1">
              <a:buNone/>
            </a:pPr>
            <a:r>
              <a:rPr lang="he-IL" b="1" dirty="0"/>
              <a:t>תעודת הכשרה</a:t>
            </a:r>
            <a:endParaRPr lang="de-DE" b="1" dirty="0"/>
          </a:p>
          <a:p>
            <a:pPr lvl="1" algn="r" rtl="1"/>
            <a:r>
              <a:rPr lang="he-IL" dirty="0"/>
              <a:t>מונפקת על ידי הלשכה</a:t>
            </a:r>
            <a:endParaRPr lang="de-DE" dirty="0"/>
          </a:p>
          <a:p>
            <a:pPr lvl="1" algn="r" rtl="1"/>
            <a:r>
              <a:rPr lang="he-IL" dirty="0"/>
              <a:t>הסמכה מוכרת מהמדינה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סיום מוצלח מסיים את ההכשרה. </a:t>
            </a:r>
          </a:p>
          <a:p>
            <a:pPr marL="0" indent="0" algn="r" rtl="1">
              <a:buNone/>
            </a:pPr>
            <a:r>
              <a:rPr lang="he-IL" b="1" dirty="0"/>
              <a:t>הקריירה המקצועית מתחילה</a:t>
            </a:r>
            <a:r>
              <a:rPr lang="de-D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917172" cy="429805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תחילת הקריירה המקצועית: הזדמנויות</a:t>
            </a:r>
          </a:p>
          <a:p>
            <a:pPr marL="0" indent="0" algn="r" rtl="1">
              <a:buNone/>
            </a:pPr>
            <a:endParaRPr lang="de-DE" sz="1200" b="1" dirty="0"/>
          </a:p>
          <a:p>
            <a:pPr marL="0" indent="0" algn="r" rtl="1">
              <a:buNone/>
            </a:pPr>
            <a:r>
              <a:rPr lang="he-IL" b="1" dirty="0"/>
              <a:t>בשוק העבודה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ישיר עם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בחברה אחרת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תעסוקה בתחום מקצועי אחר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המשך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הכשרת-המשך והכשרה משלימה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לימודים ("תחום שלישוני")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9" y="1689333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מודל ההצלחה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02931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תהליך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במקביל בחברה (70%) ובבית הספר המקצועי (30%): "דואלי"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עם תוכן מוגדר ומשך (חוזה הכשרה)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הדרכה בתהליך העבודה הקונקרטי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בחינת גמר בפני ועדה עצמאית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3"/>
            <a:ext cx="9960304" cy="420316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sz="1800" b="1" dirty="0"/>
          </a:p>
          <a:p>
            <a:pPr marL="0" indent="0" algn="r" rtl="1">
              <a:buNone/>
            </a:pPr>
            <a:r>
              <a:rPr lang="he-IL" b="1" dirty="0"/>
              <a:t>מסגרת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מבטיחה את המסגרת החוקית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מארגנת את החלק ההכשרתי בבית הספר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והשותפים החברתיים מגדירים את היקף ותוכן ההכשרה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כגוף מוסמך מפקחים על ההכשרה בחברה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מדוע מצליחה ההכשרה המקצועית הדואלית בגרמניה?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10081074" cy="434118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גורמי הצלחה</a:t>
            </a:r>
            <a:endParaRPr lang="de-DE" b="1" dirty="0"/>
          </a:p>
          <a:p>
            <a:pPr algn="r" rtl="1">
              <a:buFont typeface="Wingdings 3" panose="05040102010807070707" pitchFamily="18" charset="2"/>
              <a:buChar char="t"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מערכת שצמחה באופן היסטורי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הכרה חברתית גבוהה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מצב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win-win</a:t>
            </a:r>
            <a:r>
              <a:rPr lang="de-DE" dirty="0"/>
              <a:t> </a:t>
            </a:r>
            <a:r>
              <a:rPr lang="he-IL" dirty="0"/>
              <a:t> לחניכים וחברות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בהתאם לצורך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מוסדות חזקים (לשכות, שותפים חברתיים, חברות קטנות ובינוניות)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כל המעורבים עוזרים לעצב את המערכת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גמישות והתאמה גבוהה של המערכת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חמש אבני יסוד של הכשרה מקצועית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9623"/>
            <a:ext cx="10098327" cy="41514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אבני היסוד</a:t>
            </a:r>
            <a:endParaRPr lang="de-DE" b="1" dirty="0"/>
          </a:p>
          <a:p>
            <a:pPr marL="0" indent="0" algn="r" rtl="1">
              <a:buNone/>
            </a:pPr>
            <a:endParaRPr lang="de-DE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שיתוף פעולה בין המדינה, הכלכלה והשותפים החברתיים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למידה בהליך העבודה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תקנים לאומיים כלליים מוכרים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צוות הכשרה מקצועי מוסמך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מחקר ויעוץ ממוסדים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ההכשרה הדואלית המקצועית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עקרונות ותנאי מסגרת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5"/>
            <a:ext cx="10055195" cy="4203160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לחניכים: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היא ההכנה האידיאלית לכניסה חיי עבודה: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כישורים מיוחדים וכישורים לתפקיד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תנאי עבודה אמיתיים (מכונות, תהליכים, אווירת עבודה)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521021" cy="432393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לחברות: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מבטיחה צוות מוסמך מצוין: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כוחות עבודה מיומנים בהתאם לדרישות החברה (בניגוד לדורשי עבודה חיצוניים)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פרודוקטיביות (אמורטיזציה מהירה)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פעילה של הכלכלה בפיתוח תקני הכשרה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תרומה לאחריות חברתית תאגידית (</a:t>
            </a:r>
            <a:r>
              <a:rPr lang="en-US" dirty="0"/>
              <a:t>CSR</a:t>
            </a:r>
            <a:r>
              <a:rPr lang="he-IL" dirty="0"/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23357"/>
            <a:ext cx="9977557" cy="423766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למדינה ולחברה: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תועלת הדדית, שגשוג ושלום חברתי: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תפוקה כלכלית גבוהה </a:t>
            </a:r>
            <a:r>
              <a:rPr lang="he-IL" dirty="0" err="1"/>
              <a:t>ופיריון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שוק עבודה מתואם (היצע / ביקוש)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שילוב כלכלי וחברתי של צעירים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השפעה של כל המעורבים בתהליך ההכשרה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95887"/>
            <a:ext cx="10227723" cy="40651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החניכים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(חוסר במקומות)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גישה להכשרה מקצועית דואלית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הגדלת הדרישות המקצועיות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למידה לכל החיים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החברות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(מחסור במועמדים)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"בשלות להכשרה"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אנשים בעלי מוגבלויות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מהגרים ומהגרות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49237"/>
            <a:ext cx="10063821" cy="421178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המדינה והחברה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שינוי דמוגרפי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מחסור צפוי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מגמת אקדמיזציה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הבדלים בין אזורים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מידע נוסף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96" y="1052513"/>
            <a:ext cx="11193881" cy="4608512"/>
          </a:xfrm>
        </p:spPr>
        <p:txBody>
          <a:bodyPr numCol="2" spcCol="360000"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he-IL" b="1" dirty="0"/>
              <a:t>מספרים ועובדות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sz="2000" noProof="0" dirty="0"/>
              <a:t>דו"ח נתונים </a:t>
            </a:r>
            <a:r>
              <a:rPr lang="en-US" sz="2000" noProof="0" dirty="0"/>
              <a:t>BIBB</a:t>
            </a:r>
            <a:r>
              <a:rPr lang="he-IL" sz="2000" noProof="0" dirty="0"/>
              <a:t> </a:t>
            </a:r>
            <a:r>
              <a:rPr lang="de-DE" dirty="0"/>
              <a:t>(</a:t>
            </a:r>
            <a:r>
              <a:rPr lang="de-DE" dirty="0">
                <a:hlinkClick r:id="rId2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הלשכה המרכזית לסטטיסטיקה </a:t>
            </a:r>
            <a:r>
              <a:rPr lang="de-DE" dirty="0"/>
              <a:t>(</a:t>
            </a:r>
            <a:r>
              <a:rPr lang="de-DE" dirty="0">
                <a:hlinkClick r:id="rId3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פורטל נתוני המשרד הפדרלי לחינוך ומחקר</a:t>
            </a:r>
            <a:r>
              <a:rPr lang="de-DE" dirty="0"/>
              <a:t>(</a:t>
            </a:r>
            <a:r>
              <a:rPr lang="de-DE" dirty="0">
                <a:hlinkClick r:id="rId4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דין וחשבון ההכשרה המקצועית </a:t>
            </a:r>
            <a:r>
              <a:rPr lang="de-DE" dirty="0"/>
              <a:t> (link)</a:t>
            </a:r>
          </a:p>
          <a:p>
            <a:pPr marL="0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תקני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חוברות </a:t>
            </a:r>
            <a:r>
              <a:rPr lang="en-US" dirty="0"/>
              <a:t>BIBB</a:t>
            </a:r>
            <a:r>
              <a:rPr lang="he-IL" dirty="0"/>
              <a:t>: תקנות הכשרה וכיצד הן נוצרות</a:t>
            </a:r>
            <a:r>
              <a:rPr lang="de-DE" dirty="0"/>
              <a:t>(</a:t>
            </a:r>
            <a:r>
              <a:rPr lang="de-DE" dirty="0">
                <a:hlinkClick r:id="rId5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דוגמאות לתקנות הכשרה </a:t>
            </a:r>
            <a:r>
              <a:rPr lang="he-IL" dirty="0" err="1"/>
              <a:t>ותכניות</a:t>
            </a:r>
            <a:r>
              <a:rPr lang="he-IL" dirty="0"/>
              <a:t> לימודי מסגרת </a:t>
            </a:r>
            <a:r>
              <a:rPr lang="en-US" dirty="0"/>
              <a:t>BIBB</a:t>
            </a:r>
            <a:r>
              <a:rPr lang="he-IL" dirty="0"/>
              <a:t> </a:t>
            </a:r>
            <a:r>
              <a:rPr lang="de-DE" dirty="0"/>
              <a:t>(</a:t>
            </a:r>
            <a:r>
              <a:rPr lang="de-DE" dirty="0">
                <a:hlinkClick r:id="rId6"/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מסמכים משפטיים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הכשרה מקצועית </a:t>
            </a:r>
            <a:r>
              <a:rPr lang="de-DE" dirty="0"/>
              <a:t> (</a:t>
            </a:r>
            <a:r>
              <a:rPr lang="de-DE" dirty="0">
                <a:hlinkClick r:id="rId7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הגנת תעסוקה לנוער </a:t>
            </a:r>
            <a:r>
              <a:rPr lang="de-DE" dirty="0"/>
              <a:t> (</a:t>
            </a:r>
            <a:r>
              <a:rPr lang="de-DE" dirty="0">
                <a:hlinkClick r:id="rId8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הלשכות </a:t>
            </a:r>
            <a:r>
              <a:rPr lang="de-DE" dirty="0"/>
              <a:t> (</a:t>
            </a:r>
            <a:r>
              <a:rPr lang="de-DE" dirty="0">
                <a:hlinkClick r:id="rId9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הסכמי השכר הקיבוציים </a:t>
            </a:r>
            <a:r>
              <a:rPr lang="de-DE" dirty="0"/>
              <a:t> (</a:t>
            </a:r>
            <a:r>
              <a:rPr lang="de-DE" dirty="0">
                <a:hlinkClick r:id="rId10"/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תקנון החברה </a:t>
            </a:r>
            <a:r>
              <a:rPr lang="de-DE" dirty="0"/>
              <a:t> (</a:t>
            </a:r>
            <a:r>
              <a:rPr lang="de-DE" dirty="0">
                <a:hlinkClick r:id="rId11"/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עמודי אינטרנט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>
                <a:hlinkClick r:id="rId7"/>
              </a:rPr>
              <a:t>GOVET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>
                <a:hlinkClick r:id="rId12"/>
              </a:rPr>
              <a:t>BMBF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>
                <a:hlinkClick r:id="rId13"/>
              </a:rPr>
              <a:t>BIBB</a:t>
            </a:r>
            <a:endParaRPr lang="de-DE" dirty="0"/>
          </a:p>
          <a:p>
            <a:pPr marL="357187" lvl="1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קישור לשאלות נוספות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 err="1">
                <a:hlinkClick r:id="rId14"/>
              </a:rPr>
              <a:t>govet@govet.international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943051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ההכשרה המקצועית הדואלית במערכת ההכשרה הגרמנית במבט אחד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שוק העבודה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כללית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מוסדות להשכלה גבוהה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דואלית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בית ספר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מקצועי בהיקף מלא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33659"/>
            <a:ext cx="993442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חניכים</a:t>
            </a:r>
            <a:endParaRPr lang="de-DE" b="1" dirty="0"/>
          </a:p>
          <a:p>
            <a:pPr marL="0" indent="0" algn="r" rtl="1">
              <a:buNone/>
            </a:pPr>
            <a:endParaRPr lang="de-DE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he-IL" dirty="0"/>
              <a:t>1.32</a:t>
            </a:r>
            <a:r>
              <a:rPr lang="he-IL" dirty="0"/>
              <a:t> מיליון חניכים בשנה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he-IL" dirty="0"/>
              <a:t>ב- 325 מקצועות הכשרה מוכרים</a:t>
            </a:r>
            <a:endParaRPr lang="de-DE" dirty="0"/>
          </a:p>
          <a:p>
            <a:pPr marL="0" indent="0" algn="r" rtl="1">
              <a:buNone/>
            </a:pPr>
            <a:endParaRPr lang="de-DE" sz="800" dirty="0"/>
          </a:p>
          <a:p>
            <a:pPr marL="0" indent="0" algn="r" rtl="1">
              <a:buNone/>
            </a:pPr>
            <a:r>
              <a:rPr lang="he-IL" dirty="0"/>
              <a:t>שפירושו: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5% מכלל המועסקים כיום</a:t>
            </a:r>
            <a:r>
              <a:rPr lang="de-DE" dirty="0"/>
              <a:t/>
            </a:r>
            <a:br>
              <a:rPr lang="de-DE" dirty="0"/>
            </a:br>
            <a:r>
              <a:rPr lang="he-IL" dirty="0"/>
              <a:t>הם חניכים</a:t>
            </a:r>
            <a:endParaRPr lang="de-DE" dirty="0"/>
          </a:p>
          <a:p>
            <a:pPr marL="0" indent="0" algn="r" rtl="1">
              <a:buNone/>
            </a:pPr>
            <a:endParaRPr lang="de-DE" sz="1100" dirty="0"/>
          </a:p>
          <a:p>
            <a:pPr marL="0" indent="0" algn="r" rtl="1">
              <a:buNone/>
            </a:pPr>
            <a:r>
              <a:rPr lang="he-IL" b="1" dirty="0"/>
              <a:t>כ- 93% מהם מסיימים את ההכשרה בהצלחה</a:t>
            </a:r>
            <a:endParaRPr lang="de-DE" b="1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232896" y="115817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0" y="4763645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03" y="1225034"/>
            <a:ext cx="5947434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המעסיקים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מדי שנה מכשירות כ- 20%</a:t>
            </a:r>
            <a:r>
              <a:rPr lang="de-DE" dirty="0"/>
              <a:t> </a:t>
            </a:r>
            <a:r>
              <a:rPr lang="he-IL" dirty="0"/>
              <a:t>מכל החברות בעלות עובדים הכפופים לביטוח סוציאלי (כ- 430,000 מתוך 2.2 מיליון)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המדובר ב- 500,000 לערך חניכים חדשים מדי 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74% מהם נלקחים מיד לאחר ההכשרה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4" y="1785737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9" y="105251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הכלכלה, השותפים החברתיים והמדינה מבטיחים את תנאי המסגרת להכשרה מקצועית דואלית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שותפים חברתיים (איגודי עובדים והתאחדות המעסיקים)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מדינה</a:t>
            </a:r>
            <a:endParaRPr lang="de-DE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הלשכות והשותפים החברתיים: </a:t>
            </a:r>
            <a:r>
              <a:rPr lang="he-IL" dirty="0"/>
              <a:t>מגדירים ובודקים את תכני ההדרכה בחברה</a:t>
            </a:r>
          </a:p>
          <a:p>
            <a:pPr marL="0" indent="0" algn="r" rtl="1">
              <a:buNone/>
            </a:pPr>
            <a:r>
              <a:rPr lang="he-IL" b="1" dirty="0"/>
              <a:t>מדינה: </a:t>
            </a:r>
            <a:r>
              <a:rPr lang="he-IL" dirty="0"/>
              <a:t>יוצרת את המסגרת המשפטית ומספקת את המשאבים לחינוך בית ספרי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003436" cy="4323931"/>
          </a:xfrm>
        </p:spPr>
        <p:txBody>
          <a:bodyPr/>
          <a:lstStyle/>
          <a:p>
            <a:pPr marL="1588" indent="0" algn="r" rtl="1">
              <a:buNone/>
            </a:pPr>
            <a:r>
              <a:rPr lang="he-IL" b="1" dirty="0"/>
              <a:t>המשתתפים: הלשכות – הגוף האחראי</a:t>
            </a:r>
            <a:endParaRPr lang="de-DE" b="1" dirty="0"/>
          </a:p>
          <a:p>
            <a:pPr marL="344488" indent="-342900"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בדיקה ורשימת חברות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פיקוח ובדיקת ההכשרה בתוך החברה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 את צוותי ההדרכה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בחינות</a:t>
            </a: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אירועי מידע וייעוץ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224951"/>
            <a:ext cx="11053762" cy="4436074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משתתפים: השותפים החברתיים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איגודי העובדים והתאחדות המעסיקים מנהלים משא ומתן זה עם זה ועם המדינה על </a:t>
            </a:r>
            <a:r>
              <a:rPr lang="he-IL" u="sng" dirty="0"/>
              <a:t>התקנים המתאימים לאותו חלק של ההכשרה בחברה</a:t>
            </a:r>
            <a:endParaRPr lang="de-DE" u="sng" dirty="0"/>
          </a:p>
          <a:p>
            <a:pPr marL="0" indent="0" algn="r" rtl="1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קצבת חניכות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מעקב אחר ההכשרה בחברה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בוועדת הבחינות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" y="2420908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Microsoft Office PowerPoint</Application>
  <PresentationFormat>Breitbild</PresentationFormat>
  <Paragraphs>565</Paragraphs>
  <Slides>37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תוכן</vt:lpstr>
      <vt:lpstr> 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PowerPoint-Präsentation</vt:lpstr>
      <vt:lpstr>שלב ההתחלה</vt:lpstr>
      <vt:lpstr>שלב ההתחלה</vt:lpstr>
      <vt:lpstr>שלב ההתחלה</vt:lpstr>
      <vt:lpstr>תהליך</vt:lpstr>
      <vt:lpstr>תהליך</vt:lpstr>
      <vt:lpstr>תהליך</vt:lpstr>
      <vt:lpstr>תהליך</vt:lpstr>
      <vt:lpstr>תהליך</vt:lpstr>
      <vt:lpstr>PowerPoint-Präsentation</vt:lpstr>
      <vt:lpstr>כיצד פועלת ההכשרה המקצועית הדואלית?</vt:lpstr>
      <vt:lpstr>כיצד פועלת ההכשרה המקצועית הדואלית?</vt:lpstr>
      <vt:lpstr>מדוע מצליחה ההכשרה המקצועית הדואלית בגרמניה?</vt:lpstr>
      <vt:lpstr>חמש אבני יסוד של הכשרה מקצועית</vt:lpstr>
      <vt:lpstr>יתרונות</vt:lpstr>
      <vt:lpstr>יתרונות</vt:lpstr>
      <vt:lpstr>יתרונות</vt:lpstr>
      <vt:lpstr>אתגרים</vt:lpstr>
      <vt:lpstr>אתגרים</vt:lpstr>
      <vt:lpstr>אתגרים</vt:lpstr>
      <vt:lpstr>מידע נוסף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Schlich, Thorsten</cp:lastModifiedBy>
  <cp:revision>72</cp:revision>
  <dcterms:created xsi:type="dcterms:W3CDTF">2020-12-18T10:19:10Z</dcterms:created>
  <dcterms:modified xsi:type="dcterms:W3CDTF">2021-09-30T13:35:31Z</dcterms:modified>
</cp:coreProperties>
</file>