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2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5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 &gt;&gt;&gt;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Eine Berufsausbildung sichert den sozialen Status junger Menschen als Bürger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Gewährleistung von Durchlässigkeit: Hochschulzugang für Azubis mit Abschluss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etwas Praktisches lernen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eigenes Geld verdienen (Selbstständigkeit)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Traum verwirklichen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soziales Prestige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loyale Mitarbeiter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wissen selbst am besten, welche Qualifikationen bei uns gebraucht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möchten sozial verantwortlich handeln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den Input und das innovative Potenzial von jungen Leuten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Urlaubsanspruch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r>
              <a:rPr lang="de-DE" dirty="0"/>
              <a:t>Montags bis Mittwoch: im Betrieb</a:t>
            </a:r>
          </a:p>
          <a:p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96% aller Absolventen in Deutschland finden im Anschluss an ihre Ausbildung eine Anstellung.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74%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234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höhere Identifikation mit dem Ausbildungsbetrieb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fast 80.000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Bewerber/innen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2018: 57.700 – fast Verdreifachung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„Ausbildungsreife“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  <a:endParaRPr lang="de-DE" b="1" baseline="0" dirty="0" smtClean="0"/>
          </a:p>
          <a:p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resources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case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information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31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Azubis sind im Durchschnitt 19,9 Jahre alt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Investition pro Auszubildenden pro Jahr beträgt im Durchschnitt 18.000 Euro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70 % davon (ca. 13.600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internationaler Wettbewerbsvorteil für deutsche KMUs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zukünftiges Personal nach eigenem Bedarf ausgebildet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5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drei Akteure sichern durch eine ausdifferenzierte Rollenverteilung die Rahmenbedingungen der Berufsbildung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„Ownership“ liegt bei allen drei Akteuren; Sie alle tragen es zugleich und übernehmen Verantwortung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gewährleisten die ständige Innovationsfähigkeit des Systems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216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7,7 Mrd. € in Berufsbildung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97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08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Finanzierung durch den Staat beläuft sich auf rund 6,8 Mrd. €, davon über 3 Mrd. € für 1.550 Berufsschulen und ca. 2,4 Mrd. € für Steuerungs-, Monitoring- und Fördermaßnahmen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 smtClean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en/54887.php" TargetMode="External"/><Relationship Id="rId13" Type="http://schemas.openxmlformats.org/officeDocument/2006/relationships/hyperlink" Target="http://www.bibb.de/en/index.htm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govet/de/54899.php" TargetMode="External"/><Relationship Id="rId12" Type="http://schemas.openxmlformats.org/officeDocument/2006/relationships/hyperlink" Target="http://www.bibb.de/en/64979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ibb.de/veroeffentlichungen/de/publication/show/id/2062" TargetMode="External"/><Relationship Id="rId11" Type="http://schemas.openxmlformats.org/officeDocument/2006/relationships/hyperlink" Target="http://www.bibb.de/en/govet_index.php" TargetMode="External"/><Relationship Id="rId5" Type="http://schemas.openxmlformats.org/officeDocument/2006/relationships/hyperlink" Target="http://www.datenportal.bmbf.de/portal/en/index.html" TargetMode="External"/><Relationship Id="rId10" Type="http://schemas.openxmlformats.org/officeDocument/2006/relationships/hyperlink" Target="http://www.bibb.de/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://www.gesetze-im-internet.de/englisch_betrvg/index.html" TargetMode="External"/><Relationship Id="rId14" Type="http://schemas.openxmlformats.org/officeDocument/2006/relationships/hyperlink" Target="mailto:govet@govet.internationa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de-DE" sz="2800" dirty="0" smtClean="0"/>
              <a:t>Dual VET in Germany</a:t>
            </a:r>
            <a:endParaRPr 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40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Stakeholders: The </a:t>
            </a:r>
            <a:r>
              <a:rPr lang="de-DE" b="1" dirty="0" err="1" smtClean="0"/>
              <a:t>Government</a:t>
            </a:r>
            <a:r>
              <a:rPr lang="de-DE" b="1" dirty="0" smtClean="0"/>
              <a:t> </a:t>
            </a:r>
            <a:r>
              <a:rPr lang="de-DE" b="1" dirty="0"/>
              <a:t>– P</a:t>
            </a:r>
            <a:r>
              <a:rPr lang="de-DE" b="1" dirty="0" smtClean="0"/>
              <a:t>roviding </a:t>
            </a:r>
            <a:r>
              <a:rPr lang="de-DE" b="1" dirty="0" err="1" smtClean="0"/>
              <a:t>the</a:t>
            </a:r>
            <a:r>
              <a:rPr lang="de-DE" b="1" dirty="0" smtClean="0"/>
              <a:t> Framework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 err="1" smtClean="0"/>
              <a:t>Negotiates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(in-company </a:t>
            </a:r>
            <a:r>
              <a:rPr lang="de-DE" dirty="0" err="1" smtClean="0"/>
              <a:t>training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Defines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in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schools</a:t>
            </a:r>
            <a:r>
              <a:rPr lang="de-DE" dirty="0" smtClean="0"/>
              <a:t>: </a:t>
            </a:r>
            <a:r>
              <a:rPr lang="de-DE" u="sng" dirty="0" err="1" smtClean="0"/>
              <a:t>framework</a:t>
            </a:r>
            <a:r>
              <a:rPr lang="de-DE" u="sng" dirty="0" smtClean="0"/>
              <a:t> </a:t>
            </a:r>
            <a:r>
              <a:rPr lang="de-DE" u="sng" dirty="0" err="1" smtClean="0"/>
              <a:t>curriculum</a:t>
            </a:r>
            <a:endParaRPr lang="de-DE" u="sng" dirty="0"/>
          </a:p>
          <a:p>
            <a:pPr lvl="1"/>
            <a:r>
              <a:rPr lang="de-DE" dirty="0" err="1" smtClean="0"/>
              <a:t>Finances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organises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err="1" smtClean="0"/>
              <a:t>Conducts</a:t>
            </a:r>
            <a:r>
              <a:rPr lang="de-DE" dirty="0" smtClean="0"/>
              <a:t> VET </a:t>
            </a:r>
            <a:r>
              <a:rPr lang="de-DE" dirty="0" err="1" smtClean="0"/>
              <a:t>research</a:t>
            </a:r>
            <a:r>
              <a:rPr lang="de-DE" dirty="0" smtClean="0"/>
              <a:t> (</a:t>
            </a:r>
            <a:r>
              <a:rPr lang="de-DE" dirty="0"/>
              <a:t>BIBB)</a:t>
            </a:r>
          </a:p>
          <a:p>
            <a:pPr lvl="1"/>
            <a:r>
              <a:rPr lang="de-DE" dirty="0" smtClean="0"/>
              <a:t>Supports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searching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apprenticeship</a:t>
            </a:r>
            <a:r>
              <a:rPr lang="de-DE" dirty="0" smtClean="0"/>
              <a:t> (e. g. </a:t>
            </a:r>
            <a:r>
              <a:rPr lang="de-DE" dirty="0" err="1" smtClean="0"/>
              <a:t>teenagers</a:t>
            </a:r>
            <a:r>
              <a:rPr lang="de-DE" dirty="0" smtClean="0"/>
              <a:t>, </a:t>
            </a:r>
            <a:r>
              <a:rPr lang="de-DE" dirty="0" err="1" smtClean="0"/>
              <a:t>unemployed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disadvantaged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The Framework: </a:t>
            </a:r>
            <a:r>
              <a:rPr lang="de-DE" b="1" dirty="0"/>
              <a:t>Standards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dual VET in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schools</a:t>
            </a:r>
            <a:endParaRPr lang="de-DE" dirty="0"/>
          </a:p>
          <a:p>
            <a:pPr lvl="1"/>
            <a:r>
              <a:rPr lang="de-DE" dirty="0" smtClean="0"/>
              <a:t>Secure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promotion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dual VET</a:t>
            </a:r>
            <a:endParaRPr lang="de-DE" dirty="0"/>
          </a:p>
          <a:p>
            <a:pPr lvl="1"/>
            <a:r>
              <a:rPr lang="de-DE" dirty="0" smtClean="0"/>
              <a:t>Are valid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compulsory</a:t>
            </a:r>
            <a:r>
              <a:rPr lang="de-DE" dirty="0" smtClean="0"/>
              <a:t> </a:t>
            </a:r>
            <a:r>
              <a:rPr lang="de-DE" dirty="0" err="1" smtClean="0"/>
              <a:t>nationwide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357823"/>
            <a:ext cx="9000000" cy="446715"/>
          </a:xfrm>
        </p:spPr>
        <p:txBody>
          <a:bodyPr/>
          <a:lstStyle/>
          <a:p>
            <a:r>
              <a:rPr lang="de-DE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The Framework: </a:t>
            </a:r>
            <a:r>
              <a:rPr lang="de-DE" b="1" dirty="0" smtClean="0"/>
              <a:t>Standards – Development 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1. </a:t>
            </a:r>
            <a:r>
              <a:rPr lang="de-DE" b="1" dirty="0" err="1" smtClean="0"/>
              <a:t>Employers</a:t>
            </a:r>
            <a:r>
              <a:rPr lang="de-DE" b="1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qualifications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b="1" dirty="0"/>
              <a:t>2. </a:t>
            </a:r>
            <a:r>
              <a:rPr lang="de-DE" b="1" dirty="0" err="1" smtClean="0"/>
              <a:t>Social</a:t>
            </a:r>
            <a:r>
              <a:rPr lang="de-DE" b="1" dirty="0" smtClean="0"/>
              <a:t> </a:t>
            </a:r>
            <a:r>
              <a:rPr lang="de-DE" b="1" dirty="0" err="1" smtClean="0"/>
              <a:t>partners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Government</a:t>
            </a:r>
            <a:r>
              <a:rPr lang="de-DE" b="1" dirty="0" smtClean="0"/>
              <a:t> </a:t>
            </a:r>
            <a:r>
              <a:rPr lang="de-DE" dirty="0" err="1" smtClean="0"/>
              <a:t>negotiate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pass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, </a:t>
            </a:r>
            <a:r>
              <a:rPr lang="de-DE" dirty="0" err="1" smtClean="0"/>
              <a:t>moderated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BIBB  </a:t>
            </a:r>
          </a:p>
          <a:p>
            <a:pPr lvl="1"/>
            <a:r>
              <a:rPr lang="de-DE" b="1" dirty="0" smtClean="0"/>
              <a:t>3. The </a:t>
            </a:r>
            <a:r>
              <a:rPr lang="de-DE" b="1" dirty="0" err="1" smtClean="0"/>
              <a:t>Government</a:t>
            </a:r>
            <a:r>
              <a:rPr lang="de-DE" b="1" dirty="0" smtClean="0"/>
              <a:t> </a:t>
            </a:r>
            <a:r>
              <a:rPr lang="de-DE" dirty="0" err="1" smtClean="0"/>
              <a:t>adjusts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curricula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newly-defined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 </a:t>
            </a:r>
            <a:r>
              <a:rPr lang="de-DE" dirty="0" err="1" smtClean="0"/>
              <a:t>standards</a:t>
            </a:r>
            <a:endParaRPr lang="de-DE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The </a:t>
            </a:r>
            <a:r>
              <a:rPr lang="de-DE" b="1" dirty="0" err="1" smtClean="0"/>
              <a:t>adopted</a:t>
            </a:r>
            <a:r>
              <a:rPr lang="de-DE" b="1" dirty="0" smtClean="0"/>
              <a:t> </a:t>
            </a:r>
            <a:r>
              <a:rPr lang="de-DE" b="1" dirty="0" err="1" smtClean="0"/>
              <a:t>standards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fixed</a:t>
            </a:r>
            <a:r>
              <a:rPr lang="de-DE" b="1" dirty="0" smtClean="0"/>
              <a:t> in </a:t>
            </a:r>
            <a:r>
              <a:rPr lang="de-DE" b="1" dirty="0" err="1" smtClean="0"/>
              <a:t>training</a:t>
            </a:r>
            <a:r>
              <a:rPr lang="de-DE" b="1" dirty="0" smtClean="0"/>
              <a:t> </a:t>
            </a:r>
            <a:r>
              <a:rPr lang="de-DE" b="1" dirty="0" err="1" smtClean="0"/>
              <a:t>regulations</a:t>
            </a:r>
            <a:r>
              <a:rPr lang="de-DE" b="1" dirty="0" smtClean="0"/>
              <a:t> (in-company </a:t>
            </a:r>
            <a:r>
              <a:rPr lang="de-DE" b="1" dirty="0" err="1" smtClean="0"/>
              <a:t>training</a:t>
            </a:r>
            <a:r>
              <a:rPr lang="de-DE" b="1" dirty="0" smtClean="0"/>
              <a:t>)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framework</a:t>
            </a:r>
            <a:r>
              <a:rPr lang="de-DE" b="1" dirty="0" smtClean="0"/>
              <a:t> </a:t>
            </a:r>
            <a:r>
              <a:rPr lang="de-DE" b="1" dirty="0" err="1" smtClean="0"/>
              <a:t>curricula</a:t>
            </a:r>
            <a:r>
              <a:rPr lang="de-DE" b="1" dirty="0" smtClean="0"/>
              <a:t> (school-</a:t>
            </a:r>
            <a:r>
              <a:rPr lang="de-DE" b="1" dirty="0" err="1" smtClean="0"/>
              <a:t>based</a:t>
            </a:r>
            <a:r>
              <a:rPr lang="de-DE" b="1" dirty="0" smtClean="0"/>
              <a:t> </a:t>
            </a:r>
            <a:r>
              <a:rPr lang="de-DE" b="1" dirty="0" err="1" smtClean="0"/>
              <a:t>training</a:t>
            </a:r>
            <a:r>
              <a:rPr lang="de-DE" b="1" dirty="0" smtClean="0"/>
              <a:t>).</a:t>
            </a:r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The Framework: Standards </a:t>
            </a:r>
            <a:r>
              <a:rPr lang="de-DE" b="1" dirty="0"/>
              <a:t>– </a:t>
            </a:r>
            <a:r>
              <a:rPr lang="de-DE" b="1" dirty="0" smtClean="0"/>
              <a:t>Training </a:t>
            </a:r>
            <a:r>
              <a:rPr lang="de-DE" b="1" dirty="0" err="1" smtClean="0"/>
              <a:t>Regulations</a:t>
            </a:r>
            <a:r>
              <a:rPr lang="de-DE" b="1" dirty="0" smtClean="0"/>
              <a:t> 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smtClean="0"/>
              <a:t>Training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u="sng" dirty="0" smtClean="0"/>
              <a:t>in-company </a:t>
            </a:r>
            <a:r>
              <a:rPr lang="de-DE" u="sng" dirty="0" err="1" smtClean="0"/>
              <a:t>training</a:t>
            </a:r>
            <a:r>
              <a:rPr lang="de-DE" u="sng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in </a:t>
            </a:r>
            <a:r>
              <a:rPr lang="de-DE" u="sng" dirty="0" err="1" smtClean="0"/>
              <a:t>training</a:t>
            </a:r>
            <a:r>
              <a:rPr lang="de-DE" u="sng" dirty="0" smtClean="0"/>
              <a:t> </a:t>
            </a:r>
            <a:r>
              <a:rPr lang="de-DE" u="sng" dirty="0" err="1" smtClean="0"/>
              <a:t>regulations</a:t>
            </a:r>
            <a:r>
              <a:rPr lang="de-DE" dirty="0" smtClean="0"/>
              <a:t>: 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Occupational</a:t>
            </a:r>
            <a:r>
              <a:rPr lang="de-DE" dirty="0" smtClean="0"/>
              <a:t> title</a:t>
            </a:r>
          </a:p>
          <a:p>
            <a:pPr lvl="1"/>
            <a:r>
              <a:rPr lang="de-DE" dirty="0" smtClean="0"/>
              <a:t>Training </a:t>
            </a:r>
            <a:r>
              <a:rPr lang="de-DE" dirty="0" err="1" smtClean="0"/>
              <a:t>profile</a:t>
            </a:r>
            <a:endParaRPr lang="de-DE" dirty="0"/>
          </a:p>
          <a:p>
            <a:pPr lvl="1"/>
            <a:r>
              <a:rPr lang="de-DE" dirty="0" smtClean="0"/>
              <a:t>Contents</a:t>
            </a:r>
          </a:p>
          <a:p>
            <a:pPr lvl="1"/>
            <a:r>
              <a:rPr lang="de-DE" dirty="0" err="1" smtClean="0"/>
              <a:t>Timeframe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temporal </a:t>
            </a:r>
            <a:r>
              <a:rPr lang="de-DE" dirty="0" err="1" smtClean="0"/>
              <a:t>structure</a:t>
            </a:r>
            <a:r>
              <a:rPr lang="de-DE" dirty="0" smtClean="0"/>
              <a:t> (</a:t>
            </a:r>
            <a:r>
              <a:rPr lang="de-DE" dirty="0" err="1" smtClean="0"/>
              <a:t>training</a:t>
            </a:r>
            <a:r>
              <a:rPr lang="de-DE" dirty="0" smtClean="0"/>
              <a:t> plan)</a:t>
            </a:r>
            <a:endParaRPr lang="de-DE" dirty="0"/>
          </a:p>
          <a:p>
            <a:pPr lvl="1"/>
            <a:r>
              <a:rPr lang="de-DE" dirty="0" err="1" smtClean="0"/>
              <a:t>Examination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The Framework: </a:t>
            </a:r>
            <a:r>
              <a:rPr lang="de-DE" b="1" dirty="0" smtClean="0"/>
              <a:t>Standards – Framework Curriculum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smtClean="0"/>
              <a:t>Training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u="sng" dirty="0" err="1" smtClean="0"/>
              <a:t>vocational</a:t>
            </a:r>
            <a:r>
              <a:rPr lang="de-DE" u="sng" dirty="0" smtClean="0"/>
              <a:t> </a:t>
            </a:r>
            <a:r>
              <a:rPr lang="de-DE" u="sng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professional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expands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. 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These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curriculum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Learning </a:t>
            </a:r>
            <a:r>
              <a:rPr lang="de-DE" dirty="0" err="1" smtClean="0"/>
              <a:t>objective</a:t>
            </a:r>
            <a:endParaRPr lang="de-DE" dirty="0" smtClean="0"/>
          </a:p>
          <a:p>
            <a:pPr lvl="1"/>
            <a:r>
              <a:rPr lang="de-DE" dirty="0" smtClean="0"/>
              <a:t>Contents</a:t>
            </a:r>
          </a:p>
          <a:p>
            <a:pPr lvl="1"/>
            <a:r>
              <a:rPr lang="de-DE" dirty="0" smtClean="0"/>
              <a:t>Learning </a:t>
            </a:r>
            <a:r>
              <a:rPr lang="de-DE" dirty="0" err="1" smtClean="0"/>
              <a:t>field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legal </a:t>
            </a:r>
            <a:r>
              <a:rPr lang="de-DE" dirty="0" err="1" smtClean="0"/>
              <a:t>framework</a:t>
            </a:r>
            <a:endParaRPr lang="de-DE" dirty="0"/>
          </a:p>
          <a:p>
            <a:r>
              <a:rPr lang="de-DE" b="1" dirty="0" smtClean="0"/>
              <a:t>Freedom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Occupation</a:t>
            </a:r>
            <a:r>
              <a:rPr lang="de-DE" b="1" dirty="0" smtClean="0"/>
              <a:t> </a:t>
            </a:r>
            <a:r>
              <a:rPr lang="de-DE" b="1" dirty="0" err="1" smtClean="0"/>
              <a:t>according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Article</a:t>
            </a:r>
            <a:r>
              <a:rPr lang="de-DE" b="1" dirty="0" smtClean="0"/>
              <a:t> 12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Basic Law (</a:t>
            </a:r>
            <a:r>
              <a:rPr lang="de-DE" b="1" dirty="0" err="1" smtClean="0"/>
              <a:t>Constitution</a:t>
            </a:r>
            <a:r>
              <a:rPr lang="de-DE" b="1" dirty="0" smtClean="0"/>
              <a:t>)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Business Laws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Vocational</a:t>
            </a:r>
            <a:r>
              <a:rPr lang="de-DE" dirty="0" smtClean="0"/>
              <a:t> Training Act</a:t>
            </a:r>
          </a:p>
          <a:p>
            <a:r>
              <a:rPr lang="de-DE" dirty="0" smtClean="0"/>
              <a:t>Law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at </a:t>
            </a:r>
            <a:r>
              <a:rPr lang="de-DE" dirty="0" err="1" smtClean="0"/>
              <a:t>work</a:t>
            </a:r>
            <a:endParaRPr lang="de-DE" dirty="0"/>
          </a:p>
          <a:p>
            <a:r>
              <a:rPr lang="de-DE" dirty="0" err="1" smtClean="0"/>
              <a:t>Crafts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Trades Regulation </a:t>
            </a:r>
            <a:r>
              <a:rPr lang="de-DE" dirty="0"/>
              <a:t>C</a:t>
            </a:r>
            <a:r>
              <a:rPr lang="de-DE" dirty="0" smtClean="0"/>
              <a:t>ode</a:t>
            </a:r>
            <a:endParaRPr lang="de-DE" dirty="0"/>
          </a:p>
          <a:p>
            <a:r>
              <a:rPr lang="de-DE" dirty="0" smtClean="0"/>
              <a:t>Law on </a:t>
            </a:r>
            <a:r>
              <a:rPr lang="de-DE" dirty="0" err="1"/>
              <a:t>C</a:t>
            </a:r>
            <a:r>
              <a:rPr lang="de-DE" dirty="0" err="1" smtClean="0"/>
              <a:t>ollectice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argaining</a:t>
            </a:r>
            <a:endParaRPr lang="de-DE" dirty="0"/>
          </a:p>
          <a:p>
            <a:r>
              <a:rPr lang="de-DE" dirty="0" smtClean="0"/>
              <a:t>Law on </a:t>
            </a:r>
            <a:r>
              <a:rPr lang="de-DE" dirty="0" err="1" smtClean="0"/>
              <a:t>the</a:t>
            </a:r>
            <a:r>
              <a:rPr lang="de-DE" dirty="0" smtClean="0"/>
              <a:t> Chambers </a:t>
            </a:r>
            <a:r>
              <a:rPr lang="de-DE" dirty="0" err="1" smtClean="0"/>
              <a:t>of</a:t>
            </a:r>
            <a:r>
              <a:rPr lang="de-DE" dirty="0" smtClean="0"/>
              <a:t> Commerce</a:t>
            </a:r>
            <a:endParaRPr lang="de-DE" dirty="0"/>
          </a:p>
          <a:p>
            <a:r>
              <a:rPr lang="de-DE" dirty="0" smtClean="0"/>
              <a:t>Works </a:t>
            </a:r>
            <a:r>
              <a:rPr lang="de-DE" dirty="0" err="1" smtClean="0"/>
              <a:t>Constitution</a:t>
            </a:r>
            <a:r>
              <a:rPr lang="de-DE" dirty="0" smtClean="0"/>
              <a:t> Act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School Laws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 smtClean="0"/>
              <a:t>Compulsory</a:t>
            </a:r>
            <a:r>
              <a:rPr lang="de-DE" dirty="0" smtClean="0"/>
              <a:t> </a:t>
            </a:r>
            <a:r>
              <a:rPr lang="de-DE" dirty="0" err="1" smtClean="0"/>
              <a:t>schooling</a:t>
            </a:r>
            <a:endParaRPr lang="de-DE" dirty="0"/>
          </a:p>
          <a:p>
            <a:r>
              <a:rPr lang="de-DE" dirty="0" smtClean="0"/>
              <a:t>Regional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laws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de-DE" dirty="0" smtClean="0"/>
              <a:t>Dual VET: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smtClean="0"/>
              <a:t>Motivation, </a:t>
            </a:r>
            <a:r>
              <a:rPr lang="de-DE" sz="2800" dirty="0" err="1" smtClean="0"/>
              <a:t>Interests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Motivation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Measures</a:t>
            </a:r>
            <a:r>
              <a:rPr lang="de-DE" b="1" dirty="0" smtClean="0"/>
              <a:t> </a:t>
            </a:r>
            <a:r>
              <a:rPr lang="de-DE" b="1" dirty="0"/>
              <a:t>–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Government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Motivation</a:t>
            </a:r>
            <a:r>
              <a:rPr lang="de-DE" dirty="0"/>
              <a:t>: </a:t>
            </a:r>
            <a:r>
              <a:rPr lang="de-DE" dirty="0" smtClean="0"/>
              <a:t>Germany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skilled</a:t>
            </a:r>
            <a:r>
              <a:rPr lang="de-DE" dirty="0" smtClean="0"/>
              <a:t> </a:t>
            </a:r>
            <a:r>
              <a:rPr lang="de-DE" dirty="0" err="1" smtClean="0"/>
              <a:t>workers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secure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Insight: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strengthen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steer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dual VET </a:t>
            </a:r>
            <a:r>
              <a:rPr lang="de-DE" dirty="0" err="1" smtClean="0"/>
              <a:t>system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b="1" dirty="0" err="1" smtClean="0"/>
              <a:t>Measures</a:t>
            </a:r>
            <a:r>
              <a:rPr lang="de-DE" b="1" dirty="0" smtClean="0"/>
              <a:t>: </a:t>
            </a:r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update </a:t>
            </a:r>
            <a:r>
              <a:rPr lang="de-DE" dirty="0" err="1" smtClean="0"/>
              <a:t>the</a:t>
            </a:r>
            <a:r>
              <a:rPr lang="de-DE" dirty="0" smtClean="0"/>
              <a:t> legal </a:t>
            </a:r>
            <a:r>
              <a:rPr lang="de-DE" dirty="0" err="1" smtClean="0"/>
              <a:t>framework</a:t>
            </a:r>
            <a:endParaRPr lang="de-DE" dirty="0"/>
          </a:p>
          <a:p>
            <a:pPr lvl="1"/>
            <a:r>
              <a:rPr lang="de-DE" dirty="0" smtClean="0"/>
              <a:t>Mandate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endParaRPr lang="de-DE" dirty="0"/>
          </a:p>
          <a:p>
            <a:pPr lvl="1"/>
            <a:r>
              <a:rPr lang="de-DE" dirty="0" smtClean="0"/>
              <a:t>Analyse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(e. g. </a:t>
            </a:r>
            <a:r>
              <a:rPr lang="de-DE" dirty="0" err="1" smtClean="0"/>
              <a:t>through</a:t>
            </a:r>
            <a:r>
              <a:rPr lang="de-DE" dirty="0" smtClean="0"/>
              <a:t> BIBB)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Motivation </a:t>
            </a:r>
            <a:r>
              <a:rPr lang="de-DE" b="1" dirty="0" err="1" smtClean="0"/>
              <a:t>and</a:t>
            </a:r>
            <a:r>
              <a:rPr lang="de-DE" b="1" dirty="0" smtClean="0"/>
              <a:t> Access </a:t>
            </a:r>
            <a:r>
              <a:rPr lang="de-DE" b="1" dirty="0"/>
              <a:t>– </a:t>
            </a:r>
            <a:r>
              <a:rPr lang="de-DE" b="1" dirty="0" smtClean="0"/>
              <a:t>Young People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 smtClean="0"/>
              <a:t>„I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a … !“ 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Access:</a:t>
            </a:r>
            <a:endParaRPr lang="de-DE" b="1" dirty="0"/>
          </a:p>
          <a:p>
            <a:pPr lvl="1"/>
            <a:r>
              <a:rPr lang="de-DE" dirty="0" smtClean="0"/>
              <a:t>Find potential </a:t>
            </a:r>
            <a:r>
              <a:rPr lang="de-DE" dirty="0" err="1" smtClean="0"/>
              <a:t>employers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screen</a:t>
            </a:r>
            <a:r>
              <a:rPr lang="de-DE" dirty="0" smtClean="0"/>
              <a:t> </a:t>
            </a:r>
            <a:r>
              <a:rPr lang="de-DE" dirty="0" err="1" smtClean="0"/>
              <a:t>openings</a:t>
            </a:r>
            <a:endParaRPr lang="de-DE" dirty="0"/>
          </a:p>
          <a:p>
            <a:pPr lvl="1"/>
            <a:r>
              <a:rPr lang="de-DE" dirty="0" smtClean="0"/>
              <a:t>Write </a:t>
            </a:r>
            <a:r>
              <a:rPr lang="de-DE" dirty="0" err="1" smtClean="0"/>
              <a:t>application</a:t>
            </a:r>
            <a:endParaRPr lang="de-DE" dirty="0"/>
          </a:p>
          <a:p>
            <a:pPr lvl="1"/>
            <a:r>
              <a:rPr lang="de-DE" dirty="0" err="1" smtClean="0"/>
              <a:t>Undergo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  <a:p>
            <a:pPr lvl="1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/>
          </a:p>
          <a:p>
            <a:pPr lvl="1"/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smtClean="0"/>
              <a:t>Access – Companies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 smtClean="0"/>
              <a:t>„I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secure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all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openings</a:t>
            </a:r>
            <a:r>
              <a:rPr lang="de-DE" dirty="0" smtClean="0"/>
              <a:t>.“ 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Access:</a:t>
            </a:r>
            <a:endParaRPr lang="de-DE" b="1" dirty="0"/>
          </a:p>
          <a:p>
            <a:pPr lvl="1"/>
            <a:r>
              <a:rPr lang="de-DE" dirty="0" smtClean="0"/>
              <a:t>Register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/>
          </a:p>
          <a:p>
            <a:pPr lvl="1"/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traineeships</a:t>
            </a:r>
            <a:endParaRPr lang="de-DE" dirty="0"/>
          </a:p>
          <a:p>
            <a:pPr lvl="1"/>
            <a:r>
              <a:rPr lang="de-DE" dirty="0" smtClean="0"/>
              <a:t>Analyse </a:t>
            </a:r>
            <a:r>
              <a:rPr lang="de-DE" dirty="0" err="1" smtClean="0"/>
              <a:t>applications</a:t>
            </a:r>
            <a:endParaRPr lang="de-DE" dirty="0"/>
          </a:p>
          <a:p>
            <a:pPr lvl="1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trainees</a:t>
            </a:r>
            <a:endParaRPr lang="de-DE" dirty="0"/>
          </a:p>
          <a:p>
            <a:pPr lvl="1"/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contracts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Dual VET in Germany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 smtClean="0"/>
              <a:t>Basics </a:t>
            </a:r>
            <a:r>
              <a:rPr lang="de-DE" b="1" dirty="0" err="1" smtClean="0"/>
              <a:t>and</a:t>
            </a:r>
            <a:r>
              <a:rPr lang="de-DE" b="1" dirty="0" smtClean="0"/>
              <a:t> Framework </a:t>
            </a:r>
            <a:r>
              <a:rPr lang="en-GB" b="1" dirty="0" smtClean="0"/>
              <a:t>Conditions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/>
              <a:t>Motivation, </a:t>
            </a:r>
            <a:r>
              <a:rPr lang="de-DE" b="1" dirty="0" err="1" smtClean="0"/>
              <a:t>Interests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Process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/>
              <a:t>The </a:t>
            </a:r>
            <a:r>
              <a:rPr lang="de-DE" b="1" dirty="0" err="1" smtClean="0"/>
              <a:t>Success</a:t>
            </a:r>
            <a:r>
              <a:rPr lang="de-DE" b="1" dirty="0" smtClean="0"/>
              <a:t> Model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01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The </a:t>
            </a:r>
            <a:r>
              <a:rPr lang="de-DE" b="1" dirty="0"/>
              <a:t>T</a:t>
            </a:r>
            <a:r>
              <a:rPr lang="de-DE" b="1" dirty="0" smtClean="0"/>
              <a:t>raining </a:t>
            </a:r>
            <a:r>
              <a:rPr lang="de-DE" b="1" dirty="0" err="1" smtClean="0"/>
              <a:t>Contract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smtClean="0"/>
              <a:t>The professional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signing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employer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trainee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regulates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smtClean="0"/>
              <a:t>Duration</a:t>
            </a:r>
            <a:endParaRPr lang="de-DE" dirty="0"/>
          </a:p>
          <a:p>
            <a:pPr lvl="1"/>
            <a:r>
              <a:rPr lang="de-DE" dirty="0" smtClean="0"/>
              <a:t>Contents</a:t>
            </a:r>
            <a:endParaRPr lang="de-DE" dirty="0"/>
          </a:p>
          <a:p>
            <a:pPr lvl="1"/>
            <a:r>
              <a:rPr lang="de-DE" dirty="0" err="1" smtClean="0"/>
              <a:t>Probation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endParaRPr lang="de-DE" dirty="0" smtClean="0"/>
          </a:p>
          <a:p>
            <a:pPr lvl="1"/>
            <a:r>
              <a:rPr lang="de-DE" dirty="0" smtClean="0"/>
              <a:t>Temporal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factual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  <a:p>
            <a:pPr lvl="1"/>
            <a:r>
              <a:rPr lang="de-DE" dirty="0" err="1" smtClean="0"/>
              <a:t>Remuneration</a:t>
            </a:r>
            <a:endParaRPr lang="de-DE" dirty="0" smtClean="0"/>
          </a:p>
          <a:p>
            <a:pPr lvl="1"/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obligations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parties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de-DE" dirty="0"/>
              <a:t>70 % </a:t>
            </a:r>
            <a:r>
              <a:rPr lang="de-DE" dirty="0" smtClean="0"/>
              <a:t>Training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>
            <a:normAutofit/>
          </a:bodyPr>
          <a:lstStyle/>
          <a:p>
            <a:r>
              <a:rPr lang="de-DE" dirty="0"/>
              <a:t>30 % </a:t>
            </a:r>
            <a:r>
              <a:rPr lang="de-DE" dirty="0" err="1" smtClean="0"/>
              <a:t>Lessons</a:t>
            </a:r>
            <a:r>
              <a:rPr lang="de-DE" dirty="0" smtClean="0"/>
              <a:t> in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>
            <a:normAutofit/>
          </a:bodyPr>
          <a:lstStyle/>
          <a:p>
            <a:r>
              <a:rPr lang="de-DE" dirty="0" smtClean="0"/>
              <a:t>Structured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real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  <a:p>
            <a:r>
              <a:rPr lang="de-DE" dirty="0" smtClean="0"/>
              <a:t>Trainees </a:t>
            </a:r>
            <a:r>
              <a:rPr lang="de-DE" dirty="0" err="1" smtClean="0"/>
              <a:t>participate</a:t>
            </a:r>
            <a:r>
              <a:rPr lang="de-DE" dirty="0" smtClean="0"/>
              <a:t> in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  <a:p>
            <a:r>
              <a:rPr lang="de-DE" dirty="0" smtClean="0"/>
              <a:t>Trainees </a:t>
            </a:r>
            <a:r>
              <a:rPr lang="de-DE" dirty="0" err="1" smtClean="0"/>
              <a:t>receive</a:t>
            </a:r>
            <a:r>
              <a:rPr lang="de-DE" dirty="0" smtClean="0"/>
              <a:t> a </a:t>
            </a:r>
            <a:r>
              <a:rPr lang="de-DE" dirty="0" err="1" smtClean="0"/>
              <a:t>remuneration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in </a:t>
            </a:r>
            <a:r>
              <a:rPr lang="de-DE" dirty="0" err="1" smtClean="0"/>
              <a:t>class</a:t>
            </a:r>
            <a:endParaRPr lang="de-DE" dirty="0"/>
          </a:p>
          <a:p>
            <a:r>
              <a:rPr lang="de-DE" dirty="0" err="1" smtClean="0"/>
              <a:t>Occupation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/>
              <a:t>(2/3) </a:t>
            </a:r>
            <a:r>
              <a:rPr lang="de-DE" dirty="0" err="1" smtClean="0"/>
              <a:t>and</a:t>
            </a:r>
            <a:endParaRPr lang="de-DE" dirty="0"/>
          </a:p>
          <a:p>
            <a:r>
              <a:rPr lang="de-DE" dirty="0" smtClean="0"/>
              <a:t>General (</a:t>
            </a:r>
            <a:r>
              <a:rPr lang="de-DE" dirty="0"/>
              <a:t>1/3) </a:t>
            </a:r>
            <a:r>
              <a:rPr lang="de-DE" dirty="0" err="1" smtClean="0"/>
              <a:t>subjects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de-DE" b="1" dirty="0" smtClean="0"/>
              <a:t>Dual Learning at </a:t>
            </a:r>
            <a:r>
              <a:rPr lang="de-DE" b="1" dirty="0" err="1" smtClean="0"/>
              <a:t>two</a:t>
            </a:r>
            <a:r>
              <a:rPr lang="de-DE" b="1" dirty="0" smtClean="0"/>
              <a:t> </a:t>
            </a:r>
            <a:r>
              <a:rPr lang="de-DE" b="1" dirty="0" err="1"/>
              <a:t>v</a:t>
            </a:r>
            <a:r>
              <a:rPr lang="de-DE" b="1" dirty="0" err="1" smtClean="0"/>
              <a:t>enues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Dual VET </a:t>
            </a:r>
            <a:r>
              <a:rPr lang="de-DE" b="1" dirty="0" err="1" smtClean="0"/>
              <a:t>lasts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two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three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a half </a:t>
            </a:r>
            <a:r>
              <a:rPr lang="de-DE" b="1" dirty="0" err="1" smtClean="0"/>
              <a:t>years</a:t>
            </a:r>
            <a:r>
              <a:rPr lang="de-DE" b="1" dirty="0" smtClean="0"/>
              <a:t>.</a:t>
            </a:r>
            <a:endParaRPr lang="de-DE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Examination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The Final </a:t>
            </a:r>
            <a:r>
              <a:rPr lang="de-DE" b="1" dirty="0" err="1"/>
              <a:t>E</a:t>
            </a:r>
            <a:r>
              <a:rPr lang="de-DE" b="1" dirty="0" err="1" smtClean="0"/>
              <a:t>xam</a:t>
            </a:r>
            <a:endParaRPr lang="de-DE" b="1" dirty="0"/>
          </a:p>
          <a:p>
            <a:pPr lvl="1"/>
            <a:r>
              <a:rPr lang="de-DE" dirty="0" err="1" smtClean="0"/>
              <a:t>Organised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endParaRPr lang="de-DE" dirty="0"/>
          </a:p>
          <a:p>
            <a:pPr lvl="1"/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endParaRPr lang="de-DE" dirty="0"/>
          </a:p>
          <a:p>
            <a:pPr lvl="1"/>
            <a:r>
              <a:rPr lang="de-DE" dirty="0" err="1" smtClean="0"/>
              <a:t>Examination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/>
          </a:p>
          <a:p>
            <a:pPr lvl="2"/>
            <a:r>
              <a:rPr lang="de-DE" dirty="0" err="1" smtClean="0"/>
              <a:t>Employers</a:t>
            </a:r>
            <a:r>
              <a:rPr lang="de-DE" dirty="0" smtClean="0"/>
              <a:t>‘ </a:t>
            </a:r>
            <a:r>
              <a:rPr lang="de-DE" dirty="0" err="1" smtClean="0"/>
              <a:t>representatives</a:t>
            </a:r>
            <a:endParaRPr lang="de-DE" dirty="0"/>
          </a:p>
          <a:p>
            <a:pPr lvl="2"/>
            <a:r>
              <a:rPr lang="de-DE" dirty="0" err="1" smtClean="0"/>
              <a:t>Employees</a:t>
            </a:r>
            <a:r>
              <a:rPr lang="de-DE" dirty="0" smtClean="0"/>
              <a:t>‘ </a:t>
            </a:r>
            <a:r>
              <a:rPr lang="de-DE" dirty="0" err="1" smtClean="0"/>
              <a:t>representatives</a:t>
            </a:r>
            <a:r>
              <a:rPr lang="de-DE" dirty="0" smtClean="0"/>
              <a:t> (Trade </a:t>
            </a:r>
            <a:r>
              <a:rPr lang="de-DE" dirty="0" err="1" smtClean="0"/>
              <a:t>Unions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teachers</a:t>
            </a:r>
            <a:r>
              <a:rPr lang="de-DE" dirty="0" smtClean="0"/>
              <a:t> (</a:t>
            </a:r>
            <a:r>
              <a:rPr lang="de-DE" dirty="0" err="1" smtClean="0"/>
              <a:t>representing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The Final </a:t>
            </a:r>
            <a:r>
              <a:rPr lang="de-DE" b="1" dirty="0" err="1"/>
              <a:t>Exam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Vocational</a:t>
            </a:r>
            <a:r>
              <a:rPr lang="de-DE" b="1" dirty="0" smtClean="0"/>
              <a:t> </a:t>
            </a:r>
            <a:r>
              <a:rPr lang="de-DE" b="1" dirty="0" err="1" smtClean="0"/>
              <a:t>Certificate</a:t>
            </a:r>
            <a:endParaRPr lang="de-DE" b="1" dirty="0"/>
          </a:p>
          <a:p>
            <a:pPr lvl="1"/>
            <a:r>
              <a:rPr lang="de-DE" dirty="0" err="1" smtClean="0"/>
              <a:t>Issued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endParaRPr lang="de-DE" dirty="0"/>
          </a:p>
          <a:p>
            <a:pPr lvl="1"/>
            <a:r>
              <a:rPr lang="de-DE" dirty="0" err="1" smtClean="0"/>
              <a:t>Officially</a:t>
            </a:r>
            <a:r>
              <a:rPr lang="de-DE" dirty="0" smtClean="0"/>
              <a:t> </a:t>
            </a:r>
            <a:r>
              <a:rPr lang="de-DE" dirty="0" err="1" smtClean="0"/>
              <a:t>recognised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The </a:t>
            </a:r>
            <a:r>
              <a:rPr lang="de-DE" b="1" dirty="0" err="1" smtClean="0"/>
              <a:t>successful</a:t>
            </a:r>
            <a:r>
              <a:rPr lang="de-DE" b="1" dirty="0" smtClean="0"/>
              <a:t> </a:t>
            </a:r>
            <a:r>
              <a:rPr lang="de-DE" b="1" dirty="0" err="1" smtClean="0"/>
              <a:t>examination</a:t>
            </a:r>
            <a:r>
              <a:rPr lang="de-DE" b="1" dirty="0" smtClean="0"/>
              <a:t> </a:t>
            </a:r>
            <a:r>
              <a:rPr lang="de-DE" b="1" dirty="0" err="1" smtClean="0"/>
              <a:t>ends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training</a:t>
            </a:r>
            <a:r>
              <a:rPr lang="de-DE" b="1" dirty="0" smtClean="0"/>
              <a:t>. The professional </a:t>
            </a:r>
            <a:r>
              <a:rPr lang="de-DE" b="1" dirty="0" err="1" smtClean="0"/>
              <a:t>career</a:t>
            </a:r>
            <a:r>
              <a:rPr lang="de-DE" b="1" dirty="0" smtClean="0"/>
              <a:t> </a:t>
            </a:r>
            <a:r>
              <a:rPr lang="de-DE" b="1" dirty="0" err="1" smtClean="0"/>
              <a:t>begins</a:t>
            </a:r>
            <a:r>
              <a:rPr lang="de-DE" b="1" dirty="0" smtClean="0"/>
              <a:t>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/>
              <a:t>Beginning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Vocational</a:t>
            </a:r>
            <a:r>
              <a:rPr lang="de-DE" b="1" dirty="0" smtClean="0"/>
              <a:t> Career: </a:t>
            </a:r>
            <a:r>
              <a:rPr lang="de-DE" b="1" dirty="0" err="1" smtClean="0"/>
              <a:t>Opportunities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/>
              <a:t>L</a:t>
            </a:r>
            <a:r>
              <a:rPr lang="de-DE" b="1" dirty="0" smtClean="0"/>
              <a:t>abour </a:t>
            </a:r>
            <a:r>
              <a:rPr lang="de-DE" b="1" dirty="0"/>
              <a:t>M</a:t>
            </a:r>
            <a:r>
              <a:rPr lang="de-DE" b="1" dirty="0" smtClean="0"/>
              <a:t>arket </a:t>
            </a:r>
            <a:endParaRPr lang="de-DE" b="1" dirty="0"/>
          </a:p>
          <a:p>
            <a:pPr lvl="1"/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initial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/>
          </a:p>
          <a:p>
            <a:pPr lvl="1"/>
            <a:r>
              <a:rPr lang="de-DE" dirty="0" err="1"/>
              <a:t>Employment</a:t>
            </a:r>
            <a:r>
              <a:rPr lang="de-DE" dirty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/>
          </a:p>
          <a:p>
            <a:pPr lvl="1"/>
            <a:r>
              <a:rPr lang="de-DE" dirty="0" err="1" smtClean="0"/>
              <a:t>Employment</a:t>
            </a:r>
            <a:r>
              <a:rPr lang="de-DE" dirty="0" smtClean="0"/>
              <a:t> in </a:t>
            </a:r>
            <a:r>
              <a:rPr lang="de-DE" dirty="0" err="1" smtClean="0"/>
              <a:t>another</a:t>
            </a:r>
            <a:r>
              <a:rPr lang="de-DE" dirty="0" smtClean="0"/>
              <a:t> (</a:t>
            </a:r>
            <a:r>
              <a:rPr lang="de-DE" dirty="0" err="1" smtClean="0"/>
              <a:t>neighbouring</a:t>
            </a:r>
            <a:r>
              <a:rPr lang="de-DE" dirty="0" smtClean="0"/>
              <a:t>)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  <a:p>
            <a:pPr marL="0" indent="0">
              <a:buNone/>
            </a:pPr>
            <a:r>
              <a:rPr lang="de-DE" b="1" dirty="0" err="1" smtClean="0"/>
              <a:t>Continuation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Training</a:t>
            </a:r>
          </a:p>
          <a:p>
            <a:pPr lvl="1"/>
            <a:r>
              <a:rPr lang="de-DE" dirty="0" smtClean="0"/>
              <a:t>Further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easures</a:t>
            </a:r>
            <a:r>
              <a:rPr lang="de-DE" dirty="0" smtClean="0"/>
              <a:t> (</a:t>
            </a:r>
            <a:r>
              <a:rPr lang="de-DE" dirty="0" err="1" smtClean="0"/>
              <a:t>building</a:t>
            </a:r>
            <a:r>
              <a:rPr lang="de-DE" dirty="0" smtClean="0"/>
              <a:t> on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qualification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applicable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University </a:t>
            </a:r>
            <a:r>
              <a:rPr lang="de-DE" dirty="0" err="1" smtClean="0"/>
              <a:t>studies</a:t>
            </a:r>
            <a:r>
              <a:rPr lang="de-DE" dirty="0" smtClean="0"/>
              <a:t> („</a:t>
            </a:r>
            <a:r>
              <a:rPr lang="de-DE" dirty="0" err="1" smtClean="0"/>
              <a:t>tertiary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“)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de-DE" dirty="0" smtClean="0"/>
              <a:t>Dual VET: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The </a:t>
            </a:r>
            <a:r>
              <a:rPr lang="de-DE" sz="2800" dirty="0" err="1"/>
              <a:t>Success</a:t>
            </a:r>
            <a:r>
              <a:rPr lang="de-DE" sz="2800" dirty="0"/>
              <a:t> Model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oes</a:t>
            </a:r>
            <a:r>
              <a:rPr lang="de-DE" dirty="0" smtClean="0"/>
              <a:t> Dual VET Work?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Summary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err="1" smtClean="0"/>
              <a:t>Process</a:t>
            </a:r>
            <a:endParaRPr lang="de-DE" b="1" dirty="0"/>
          </a:p>
          <a:p>
            <a:pPr lvl="1"/>
            <a:r>
              <a:rPr lang="de-DE" dirty="0" smtClean="0"/>
              <a:t>Training parallel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(</a:t>
            </a:r>
            <a:r>
              <a:rPr lang="de-DE" dirty="0"/>
              <a:t>70 %)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(</a:t>
            </a:r>
            <a:r>
              <a:rPr lang="de-DE" dirty="0"/>
              <a:t>30 %): „Dual“</a:t>
            </a:r>
          </a:p>
          <a:p>
            <a:pPr lvl="1"/>
            <a:r>
              <a:rPr lang="de-DE" dirty="0" smtClean="0"/>
              <a:t>Training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contents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(Training </a:t>
            </a:r>
            <a:r>
              <a:rPr lang="de-DE" dirty="0" err="1" smtClean="0"/>
              <a:t>contract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Training in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endParaRPr lang="de-DE" dirty="0"/>
          </a:p>
          <a:p>
            <a:pPr lvl="1"/>
            <a:r>
              <a:rPr lang="de-DE" dirty="0" smtClean="0"/>
              <a:t>Final </a:t>
            </a:r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an </a:t>
            </a:r>
            <a:r>
              <a:rPr lang="de-DE" dirty="0" err="1" smtClean="0"/>
              <a:t>examination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Dual VET Work?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Summary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Framework</a:t>
            </a:r>
            <a:endParaRPr lang="de-DE" b="1" dirty="0"/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Government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legal </a:t>
            </a:r>
            <a:r>
              <a:rPr lang="de-DE" dirty="0" err="1" smtClean="0"/>
              <a:t>framework</a:t>
            </a:r>
            <a:endParaRPr lang="de-DE" dirty="0"/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Government</a:t>
            </a:r>
            <a:r>
              <a:rPr lang="de-DE" dirty="0" smtClean="0"/>
              <a:t> </a:t>
            </a:r>
            <a:r>
              <a:rPr lang="de-DE" dirty="0" err="1" smtClean="0"/>
              <a:t>organises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school-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/>
          </a:p>
          <a:p>
            <a:pPr lvl="1"/>
            <a:r>
              <a:rPr lang="de-DE" dirty="0" smtClean="0"/>
              <a:t>Chambers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contents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/>
          </a:p>
          <a:p>
            <a:pPr lvl="1"/>
            <a:r>
              <a:rPr lang="de-DE" dirty="0" smtClean="0"/>
              <a:t>Chambers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competent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r>
              <a:rPr lang="de-DE" dirty="0" smtClean="0"/>
              <a:t> </a:t>
            </a:r>
            <a:r>
              <a:rPr lang="de-DE" dirty="0" err="1" smtClean="0"/>
              <a:t>company-based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Dual VET in Germany </a:t>
            </a:r>
            <a:r>
              <a:rPr lang="de-DE" dirty="0" err="1" smtClean="0"/>
              <a:t>Successful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/>
              <a:t>Success</a:t>
            </a:r>
            <a:r>
              <a:rPr lang="de-DE" b="1" dirty="0" smtClean="0"/>
              <a:t> </a:t>
            </a:r>
            <a:r>
              <a:rPr lang="de-DE" b="1" dirty="0" err="1" smtClean="0"/>
              <a:t>factors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 smtClean="0"/>
              <a:t>Historically</a:t>
            </a:r>
            <a:r>
              <a:rPr lang="de-DE" dirty="0" smtClean="0"/>
              <a:t> </a:t>
            </a:r>
            <a:r>
              <a:rPr lang="de-DE" dirty="0" err="1" smtClean="0"/>
              <a:t>grown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acceptance</a:t>
            </a:r>
            <a:r>
              <a:rPr lang="de-DE" dirty="0" smtClean="0"/>
              <a:t> in </a:t>
            </a:r>
            <a:r>
              <a:rPr lang="de-DE" dirty="0" err="1" smtClean="0"/>
              <a:t>society</a:t>
            </a:r>
            <a:endParaRPr lang="de-DE" dirty="0" smtClean="0"/>
          </a:p>
          <a:p>
            <a:pPr lvl="1"/>
            <a:r>
              <a:rPr lang="de-DE" dirty="0" err="1" smtClean="0"/>
              <a:t>Win</a:t>
            </a:r>
            <a:r>
              <a:rPr lang="de-DE" dirty="0" smtClean="0"/>
              <a:t>-</a:t>
            </a:r>
            <a:r>
              <a:rPr lang="de-DE" dirty="0" err="1"/>
              <a:t>w</a:t>
            </a:r>
            <a:r>
              <a:rPr lang="de-DE" dirty="0" err="1" smtClean="0"/>
              <a:t>in</a:t>
            </a:r>
            <a:r>
              <a:rPr lang="de-DE" dirty="0" smtClean="0"/>
              <a:t>-situation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trainees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endParaRPr lang="de-DE" dirty="0" smtClean="0"/>
          </a:p>
          <a:p>
            <a:pPr lvl="1"/>
            <a:r>
              <a:rPr lang="de-DE" dirty="0" smtClean="0"/>
              <a:t>Training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skilled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endParaRPr lang="de-DE" dirty="0"/>
          </a:p>
          <a:p>
            <a:pPr lvl="1"/>
            <a:r>
              <a:rPr lang="de-DE" dirty="0" smtClean="0"/>
              <a:t>Strong </a:t>
            </a:r>
            <a:r>
              <a:rPr lang="de-DE" dirty="0" err="1" smtClean="0"/>
              <a:t>institutions</a:t>
            </a:r>
            <a:r>
              <a:rPr lang="de-DE" dirty="0" smtClean="0"/>
              <a:t> (</a:t>
            </a:r>
            <a:r>
              <a:rPr lang="de-DE" dirty="0" err="1" smtClean="0"/>
              <a:t>chambers</a:t>
            </a:r>
            <a:r>
              <a:rPr lang="de-DE" dirty="0" smtClean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, SME)</a:t>
            </a:r>
            <a:endParaRPr lang="de-DE" dirty="0"/>
          </a:p>
          <a:p>
            <a:pPr lvl="1"/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all </a:t>
            </a:r>
            <a:r>
              <a:rPr lang="de-DE" dirty="0" err="1" smtClean="0"/>
              <a:t>stakeholders</a:t>
            </a:r>
            <a:endParaRPr lang="de-DE" dirty="0" smtClean="0"/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flexibility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adaptability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Five</a:t>
            </a:r>
            <a:r>
              <a:rPr lang="de-DE" dirty="0" smtClean="0"/>
              <a:t> Quality Features </a:t>
            </a:r>
            <a:r>
              <a:rPr lang="de-DE" dirty="0" err="1" smtClean="0"/>
              <a:t>of</a:t>
            </a:r>
            <a:r>
              <a:rPr lang="de-DE" dirty="0" smtClean="0"/>
              <a:t> Dual VET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/>
              <a:t>Cornerstones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 err="1" smtClean="0"/>
              <a:t>Cooperation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/>
              <a:t>g</a:t>
            </a:r>
            <a:r>
              <a:rPr lang="de-DE" b="1" dirty="0" err="1" smtClean="0"/>
              <a:t>overnment</a:t>
            </a:r>
            <a:r>
              <a:rPr lang="de-DE" b="1" dirty="0" smtClean="0"/>
              <a:t>, </a:t>
            </a:r>
            <a:r>
              <a:rPr lang="de-DE" b="1" dirty="0" err="1" smtClean="0"/>
              <a:t>business</a:t>
            </a:r>
            <a:r>
              <a:rPr lang="de-DE" b="1" dirty="0" smtClean="0"/>
              <a:t> </a:t>
            </a:r>
            <a:r>
              <a:rPr lang="de-DE" b="1" dirty="0" err="1" smtClean="0"/>
              <a:t>community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social</a:t>
            </a:r>
            <a:r>
              <a:rPr lang="de-DE" b="1" dirty="0" smtClean="0"/>
              <a:t> </a:t>
            </a:r>
            <a:r>
              <a:rPr lang="de-DE" b="1" dirty="0" err="1" smtClean="0"/>
              <a:t>partners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/>
              <a:t>Learning </a:t>
            </a:r>
            <a:r>
              <a:rPr lang="de-DE" b="1" dirty="0" err="1" smtClean="0"/>
              <a:t>within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work</a:t>
            </a:r>
            <a:r>
              <a:rPr lang="de-DE" b="1" dirty="0" smtClean="0"/>
              <a:t> </a:t>
            </a:r>
            <a:r>
              <a:rPr lang="de-DE" b="1" dirty="0" err="1" smtClean="0"/>
              <a:t>process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 smtClean="0"/>
              <a:t>Acceptance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national </a:t>
            </a:r>
            <a:r>
              <a:rPr lang="de-DE" b="1" dirty="0" err="1" smtClean="0"/>
              <a:t>standards</a:t>
            </a:r>
            <a:endParaRPr lang="de-DE" b="1" dirty="0" smtClean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 smtClean="0"/>
              <a:t>Qualified</a:t>
            </a:r>
            <a:r>
              <a:rPr lang="de-DE" b="1" dirty="0" smtClean="0"/>
              <a:t> VET </a:t>
            </a:r>
            <a:r>
              <a:rPr lang="de-DE" b="1" dirty="0" err="1" smtClean="0"/>
              <a:t>staff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 smtClean="0"/>
              <a:t>Institutionalised</a:t>
            </a:r>
            <a:r>
              <a:rPr lang="de-DE" b="1" dirty="0" smtClean="0"/>
              <a:t> </a:t>
            </a:r>
            <a:r>
              <a:rPr lang="de-DE" b="1" dirty="0" err="1" smtClean="0"/>
              <a:t>research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advice</a:t>
            </a:r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de-DE" dirty="0" smtClean="0"/>
              <a:t>Dual VET: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smtClean="0"/>
              <a:t>Basics </a:t>
            </a:r>
            <a:r>
              <a:rPr lang="de-DE" sz="2800" dirty="0" err="1" smtClean="0"/>
              <a:t>and</a:t>
            </a:r>
            <a:r>
              <a:rPr lang="de-DE" sz="2800" dirty="0" smtClean="0"/>
              <a:t> Framework </a:t>
            </a:r>
            <a:r>
              <a:rPr lang="de-DE" sz="2800" dirty="0" err="1" smtClean="0"/>
              <a:t>Conditions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1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Benefits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Benefits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trainees</a:t>
            </a:r>
            <a:r>
              <a:rPr lang="de-DE" b="1" dirty="0" smtClean="0"/>
              <a:t>: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Dual VET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ideal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professional </a:t>
            </a:r>
            <a:r>
              <a:rPr lang="de-DE" dirty="0" err="1" smtClean="0"/>
              <a:t>career</a:t>
            </a:r>
            <a:r>
              <a:rPr lang="de-DE" dirty="0" smtClean="0"/>
              <a:t>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 smtClean="0"/>
              <a:t>Occupation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competencies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qualification</a:t>
            </a:r>
            <a:endParaRPr lang="de-DE" dirty="0"/>
          </a:p>
          <a:p>
            <a:pPr lvl="1"/>
            <a:r>
              <a:rPr lang="de-DE" dirty="0" smtClean="0"/>
              <a:t>Real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(</a:t>
            </a:r>
            <a:r>
              <a:rPr lang="de-DE" dirty="0" err="1" smtClean="0"/>
              <a:t>equipment</a:t>
            </a:r>
            <a:r>
              <a:rPr lang="de-DE" dirty="0" smtClean="0"/>
              <a:t>, </a:t>
            </a:r>
            <a:r>
              <a:rPr lang="de-DE" dirty="0" err="1" smtClean="0"/>
              <a:t>procedures</a:t>
            </a:r>
            <a:r>
              <a:rPr lang="de-DE" dirty="0" smtClean="0"/>
              <a:t>,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Remuneration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Benefits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Benefits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companies</a:t>
            </a:r>
            <a:r>
              <a:rPr lang="de-DE" b="1" dirty="0" smtClean="0"/>
              <a:t>: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Dual VET </a:t>
            </a:r>
            <a:r>
              <a:rPr lang="de-DE" dirty="0" err="1" smtClean="0"/>
              <a:t>secures</a:t>
            </a:r>
            <a:r>
              <a:rPr lang="de-DE" dirty="0" smtClean="0"/>
              <a:t> </a:t>
            </a:r>
            <a:r>
              <a:rPr lang="de-DE" dirty="0" err="1" smtClean="0"/>
              <a:t>qualified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r>
              <a:rPr lang="de-DE" dirty="0" smtClean="0"/>
              <a:t>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 smtClean="0"/>
              <a:t>Qualified</a:t>
            </a:r>
            <a:r>
              <a:rPr lang="de-DE" dirty="0" smtClean="0"/>
              <a:t> </a:t>
            </a:r>
            <a:r>
              <a:rPr lang="de-DE" dirty="0" err="1" smtClean="0"/>
              <a:t>workers</a:t>
            </a:r>
            <a:r>
              <a:rPr lang="de-DE" dirty="0" smtClean="0"/>
              <a:t>, in </a:t>
            </a:r>
            <a:r>
              <a:rPr lang="de-DE" dirty="0" err="1" smtClean="0"/>
              <a:t>accordance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company-specific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opposed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applicants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productivity</a:t>
            </a:r>
            <a:r>
              <a:rPr lang="de-DE" dirty="0" smtClean="0"/>
              <a:t> (fast </a:t>
            </a:r>
            <a:r>
              <a:rPr lang="de-DE" dirty="0" err="1" smtClean="0"/>
              <a:t>amortisation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in </a:t>
            </a:r>
            <a:r>
              <a:rPr lang="de-DE" dirty="0" err="1" smtClean="0"/>
              <a:t>developing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endParaRPr lang="de-DE" dirty="0"/>
          </a:p>
          <a:p>
            <a:pPr lvl="1"/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Corporate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(CSR</a:t>
            </a:r>
            <a:r>
              <a:rPr lang="de-DE" dirty="0" smtClean="0"/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Benefits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Benefits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Government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Society: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Joint </a:t>
            </a:r>
            <a:r>
              <a:rPr lang="de-DE" dirty="0" err="1" smtClean="0"/>
              <a:t>benefit</a:t>
            </a:r>
            <a:r>
              <a:rPr lang="de-DE" dirty="0" smtClean="0"/>
              <a:t>, </a:t>
            </a:r>
            <a:r>
              <a:rPr lang="de-DE" dirty="0" err="1" smtClean="0"/>
              <a:t>wealth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productivity</a:t>
            </a:r>
            <a:endParaRPr lang="de-DE" dirty="0"/>
          </a:p>
          <a:p>
            <a:pPr lvl="1"/>
            <a:r>
              <a:rPr lang="de-DE" dirty="0" smtClean="0"/>
              <a:t>Balance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(</a:t>
            </a:r>
            <a:r>
              <a:rPr lang="de-DE" dirty="0" err="1" smtClean="0"/>
              <a:t>supply</a:t>
            </a:r>
            <a:r>
              <a:rPr lang="de-DE" dirty="0" smtClean="0"/>
              <a:t>/</a:t>
            </a:r>
            <a:r>
              <a:rPr lang="de-DE" dirty="0" err="1" smtClean="0"/>
              <a:t>demand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/>
          </a:p>
          <a:p>
            <a:pPr lvl="1"/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stakeholders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Challenges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Trainees‘ Point </a:t>
            </a:r>
            <a:r>
              <a:rPr lang="de-DE" b="1" dirty="0" err="1" smtClean="0"/>
              <a:t>of</a:t>
            </a:r>
            <a:r>
              <a:rPr lang="de-DE" b="1" dirty="0" smtClean="0"/>
              <a:t> View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 smtClean="0"/>
              <a:t>Discrepancy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demanded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(lack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openings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ual VET</a:t>
            </a:r>
            <a:endParaRPr lang="de-DE" dirty="0"/>
          </a:p>
          <a:p>
            <a:pPr lvl="1"/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occupational</a:t>
            </a:r>
            <a:r>
              <a:rPr lang="de-DE" dirty="0" smtClean="0"/>
              <a:t> </a:t>
            </a:r>
            <a:r>
              <a:rPr lang="de-DE" dirty="0" err="1" smtClean="0"/>
              <a:t>demands</a:t>
            </a:r>
            <a:endParaRPr lang="de-DE" dirty="0"/>
          </a:p>
          <a:p>
            <a:pPr lvl="1"/>
            <a:r>
              <a:rPr lang="de-DE" dirty="0" err="1" smtClean="0"/>
              <a:t>Lifelong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Challenges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Businesses</a:t>
            </a:r>
            <a:r>
              <a:rPr lang="de-DE" b="1" dirty="0" smtClean="0"/>
              <a:t>‘ Point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/>
              <a:t>V</a:t>
            </a:r>
            <a:r>
              <a:rPr lang="de-DE" b="1" dirty="0" smtClean="0"/>
              <a:t>iew 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/>
              <a:t>Discrepancy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demanded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 (lack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applicants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Unprepared</a:t>
            </a:r>
            <a:r>
              <a:rPr lang="de-DE" dirty="0" smtClean="0"/>
              <a:t> </a:t>
            </a:r>
            <a:r>
              <a:rPr lang="de-DE" dirty="0" err="1" smtClean="0"/>
              <a:t>trainees</a:t>
            </a:r>
            <a:endParaRPr lang="de-DE" dirty="0"/>
          </a:p>
          <a:p>
            <a:pPr lvl="1"/>
            <a:r>
              <a:rPr lang="de-DE" dirty="0" err="1" smtClean="0"/>
              <a:t>Inclusion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endParaRPr lang="de-DE" dirty="0"/>
          </a:p>
          <a:p>
            <a:pPr lvl="1"/>
            <a:r>
              <a:rPr lang="de-DE" dirty="0" err="1" smtClean="0"/>
              <a:t>Inclusion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migrants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Challenges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/>
              <a:t>P</a:t>
            </a:r>
            <a:r>
              <a:rPr lang="de-DE" b="1" dirty="0" smtClean="0"/>
              <a:t>oint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/>
              <a:t>V</a:t>
            </a:r>
            <a:r>
              <a:rPr lang="de-DE" b="1" dirty="0" smtClean="0"/>
              <a:t>iew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Government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/>
              <a:t>S</a:t>
            </a:r>
            <a:r>
              <a:rPr lang="de-DE" b="1" dirty="0" smtClean="0"/>
              <a:t>ociety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 smtClean="0"/>
              <a:t>Demografic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endParaRPr lang="de-DE" dirty="0"/>
          </a:p>
          <a:p>
            <a:pPr lvl="1"/>
            <a:r>
              <a:rPr lang="de-DE" dirty="0" err="1" smtClean="0"/>
              <a:t>Foreseeable</a:t>
            </a:r>
            <a:r>
              <a:rPr lang="de-DE" dirty="0" smtClean="0"/>
              <a:t> 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skilled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endParaRPr lang="de-DE" dirty="0"/>
          </a:p>
          <a:p>
            <a:pPr lvl="1"/>
            <a:r>
              <a:rPr lang="de-DE" dirty="0"/>
              <a:t>Trend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academisation</a:t>
            </a:r>
            <a:endParaRPr lang="de-DE" dirty="0"/>
          </a:p>
          <a:p>
            <a:pPr lvl="1"/>
            <a:r>
              <a:rPr lang="de-DE" dirty="0"/>
              <a:t>R</a:t>
            </a:r>
            <a:r>
              <a:rPr lang="de-DE" dirty="0" smtClean="0"/>
              <a:t>egional </a:t>
            </a:r>
            <a:r>
              <a:rPr lang="de-DE" dirty="0" err="1" smtClean="0"/>
              <a:t>discrepancies</a:t>
            </a:r>
            <a:endParaRPr lang="de-DE" dirty="0"/>
          </a:p>
          <a:p>
            <a:pPr lvl="1"/>
            <a:r>
              <a:rPr lang="de-DE" dirty="0" err="1" smtClean="0"/>
              <a:t>Inclusion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Further </a:t>
            </a:r>
            <a:r>
              <a:rPr lang="en-GB" dirty="0"/>
              <a:t>Sources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GB" sz="1900" b="1" dirty="0"/>
              <a:t>Facts and figures</a:t>
            </a:r>
            <a:endParaRPr lang="en-GB" sz="1900" dirty="0"/>
          </a:p>
          <a:p>
            <a:r>
              <a:rPr lang="en-GB" sz="1900" dirty="0"/>
              <a:t>BIBB TVET Report (</a:t>
            </a:r>
            <a:r>
              <a:rPr lang="en-GB" sz="1900" dirty="0">
                <a:hlinkClick r:id="rId3"/>
              </a:rPr>
              <a:t>link</a:t>
            </a:r>
            <a:r>
              <a:rPr lang="en-GB" sz="1900" dirty="0"/>
              <a:t>)</a:t>
            </a:r>
          </a:p>
          <a:p>
            <a:r>
              <a:rPr lang="en-GB" sz="1900" dirty="0"/>
              <a:t>Federal Statistical Office (</a:t>
            </a:r>
            <a:r>
              <a:rPr lang="en-GB" sz="1900" dirty="0">
                <a:hlinkClick r:id="rId4"/>
              </a:rPr>
              <a:t>link</a:t>
            </a:r>
            <a:r>
              <a:rPr lang="en-GB" sz="1900" dirty="0"/>
              <a:t>)</a:t>
            </a:r>
          </a:p>
          <a:p>
            <a:r>
              <a:rPr lang="en-GB" sz="1900" dirty="0"/>
              <a:t>BMBF Data Portal (</a:t>
            </a:r>
            <a:r>
              <a:rPr lang="en-GB" sz="1900" dirty="0">
                <a:hlinkClick r:id="rId5"/>
              </a:rPr>
              <a:t>link</a:t>
            </a:r>
            <a:r>
              <a:rPr lang="en-GB" sz="1900" dirty="0"/>
              <a:t>)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b="1" i="1" dirty="0"/>
              <a:t>Dual VET</a:t>
            </a:r>
            <a:r>
              <a:rPr lang="en-GB" sz="1900" b="1" dirty="0"/>
              <a:t> standards</a:t>
            </a:r>
          </a:p>
          <a:p>
            <a:pPr>
              <a:tabLst>
                <a:tab pos="185738" algn="l"/>
              </a:tabLst>
            </a:pPr>
            <a:r>
              <a:rPr lang="en-GB" sz="1900" dirty="0"/>
              <a:t>BIBB Brochure: Vocational Training Regulations </a:t>
            </a:r>
            <a:r>
              <a:rPr lang="en-GB" sz="1900" dirty="0" smtClean="0"/>
              <a:t>and</a:t>
            </a:r>
            <a:br>
              <a:rPr lang="en-GB" sz="1900" dirty="0" smtClean="0"/>
            </a:br>
            <a:r>
              <a:rPr lang="en-GB" sz="1900" dirty="0" smtClean="0"/>
              <a:t>the </a:t>
            </a:r>
            <a:r>
              <a:rPr lang="en-GB" sz="1900" dirty="0"/>
              <a:t>Process Behind Them (</a:t>
            </a:r>
            <a:r>
              <a:rPr lang="en-GB" sz="1900" dirty="0">
                <a:hlinkClick r:id="rId6"/>
              </a:rPr>
              <a:t>link</a:t>
            </a:r>
            <a:r>
              <a:rPr lang="en-GB" sz="1900" dirty="0"/>
              <a:t>)</a:t>
            </a:r>
          </a:p>
          <a:p>
            <a:r>
              <a:rPr lang="en-GB" sz="1900" dirty="0"/>
              <a:t>Example: training regulation and </a:t>
            </a:r>
            <a:br>
              <a:rPr lang="en-GB" sz="1900" dirty="0"/>
            </a:br>
            <a:r>
              <a:rPr lang="en-GB" sz="1900" dirty="0"/>
              <a:t>framework curriculum (</a:t>
            </a:r>
            <a:r>
              <a:rPr lang="en-GB" sz="1900" dirty="0">
                <a:hlinkClick r:id="rId7"/>
              </a:rPr>
              <a:t>link</a:t>
            </a:r>
            <a:r>
              <a:rPr lang="en-GB" sz="1900" dirty="0"/>
              <a:t>)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b="1" dirty="0" smtClean="0"/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endParaRPr lang="en-GB" sz="1900" b="1" dirty="0" smtClean="0"/>
          </a:p>
          <a:p>
            <a:pPr marL="0" indent="0">
              <a:buNone/>
            </a:pPr>
            <a:r>
              <a:rPr lang="en-GB" sz="1900" b="1" dirty="0" smtClean="0"/>
              <a:t>Legal </a:t>
            </a:r>
            <a:r>
              <a:rPr lang="en-GB" sz="1900" b="1" dirty="0"/>
              <a:t>documents</a:t>
            </a:r>
          </a:p>
          <a:p>
            <a:r>
              <a:rPr lang="en-GB" sz="1900" dirty="0"/>
              <a:t>Vocational Training Act (</a:t>
            </a:r>
            <a:r>
              <a:rPr lang="en-GB" sz="1900" dirty="0">
                <a:hlinkClick r:id="rId8"/>
              </a:rPr>
              <a:t>link</a:t>
            </a:r>
            <a:r>
              <a:rPr lang="en-GB" sz="1900" dirty="0"/>
              <a:t>)</a:t>
            </a:r>
          </a:p>
          <a:p>
            <a:r>
              <a:rPr lang="en-GB" sz="1900" dirty="0"/>
              <a:t>Works Constitution Act (</a:t>
            </a:r>
            <a:r>
              <a:rPr lang="en-GB" sz="1900" dirty="0">
                <a:hlinkClick r:id="rId9"/>
              </a:rPr>
              <a:t>link</a:t>
            </a:r>
            <a:r>
              <a:rPr lang="en-GB" sz="1900" dirty="0"/>
              <a:t>)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2100" b="1" dirty="0" smtClean="0"/>
              <a:t>Web resources</a:t>
            </a:r>
            <a:endParaRPr lang="en-GB" sz="2100" b="1" dirty="0" smtClean="0">
              <a:hlinkClick r:id="rId10"/>
            </a:endParaRPr>
          </a:p>
          <a:p>
            <a:r>
              <a:rPr lang="en-GB" sz="2100" dirty="0" smtClean="0">
                <a:hlinkClick r:id="rId11"/>
              </a:rPr>
              <a:t>GOVET</a:t>
            </a:r>
            <a:endParaRPr lang="en-GB" sz="2100" dirty="0" smtClean="0">
              <a:hlinkClick r:id="rId10"/>
            </a:endParaRPr>
          </a:p>
          <a:p>
            <a:r>
              <a:rPr lang="en-GB" sz="2100" dirty="0" smtClean="0">
                <a:hlinkClick r:id="rId12"/>
              </a:rPr>
              <a:t>BMBF</a:t>
            </a:r>
            <a:endParaRPr lang="en-GB" sz="2100" dirty="0" smtClean="0"/>
          </a:p>
          <a:p>
            <a:r>
              <a:rPr lang="en-GB" sz="2100" dirty="0" smtClean="0">
                <a:hlinkClick r:id="rId13"/>
              </a:rPr>
              <a:t>BIBB</a:t>
            </a:r>
            <a:endParaRPr lang="en-GB" sz="2100" dirty="0" smtClean="0"/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2100" b="1" dirty="0" smtClean="0"/>
              <a:t>Contact for further questions</a:t>
            </a:r>
            <a:endParaRPr lang="en-GB" sz="2100" dirty="0" smtClean="0"/>
          </a:p>
          <a:p>
            <a:r>
              <a:rPr lang="en-GB" sz="2100" b="1" dirty="0" err="1" smtClean="0">
                <a:hlinkClick r:id="rId14"/>
              </a:rPr>
              <a:t>govet@govet.international</a:t>
            </a:r>
            <a:endParaRPr lang="en-GB" sz="2100" b="1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85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Dual VET in </a:t>
            </a:r>
            <a:r>
              <a:rPr lang="de-DE" b="1" dirty="0" err="1" smtClean="0"/>
              <a:t>the</a:t>
            </a:r>
            <a:r>
              <a:rPr lang="de-DE" b="1" dirty="0" smtClean="0"/>
              <a:t> German Education System at a </a:t>
            </a:r>
            <a:r>
              <a:rPr lang="de-DE" b="1" dirty="0" err="1" smtClean="0"/>
              <a:t>Glance</a:t>
            </a:r>
            <a:endParaRPr lang="de-DE" b="1" dirty="0"/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Labour </a:t>
              </a:r>
              <a:r>
                <a:rPr lang="de-DE" sz="2400" dirty="0" err="1" smtClean="0">
                  <a:solidFill>
                    <a:schemeClr val="bg1"/>
                  </a:solidFill>
                </a:rPr>
                <a:t>market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School </a:t>
              </a:r>
              <a:r>
                <a:rPr lang="de-DE" sz="2400" dirty="0" err="1" smtClean="0">
                  <a:solidFill>
                    <a:schemeClr val="bg1"/>
                  </a:solidFill>
                </a:rPr>
                <a:t>education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University </a:t>
              </a:r>
              <a:r>
                <a:rPr lang="de-DE" sz="2400" dirty="0" err="1" smtClean="0">
                  <a:solidFill>
                    <a:schemeClr val="bg1"/>
                  </a:solidFill>
                </a:rPr>
                <a:t>education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603629" y="3508781"/>
              <a:ext cx="330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Dual VET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VET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Fulltime </a:t>
              </a:r>
              <a:r>
                <a:rPr lang="de-DE" sz="2400" dirty="0" err="1" smtClean="0">
                  <a:solidFill>
                    <a:schemeClr val="bg1"/>
                  </a:solidFill>
                </a:rPr>
                <a:t>school</a:t>
              </a:r>
              <a:r>
                <a:rPr lang="de-DE" sz="2400" dirty="0" smtClean="0">
                  <a:solidFill>
                    <a:schemeClr val="bg1"/>
                  </a:solidFill>
                </a:rPr>
                <a:t> </a:t>
              </a:r>
              <a:r>
                <a:rPr lang="de-DE" sz="2400" dirty="0" err="1" smtClean="0">
                  <a:solidFill>
                    <a:schemeClr val="bg1"/>
                  </a:solidFill>
                </a:rPr>
                <a:t>based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Parties</a:t>
            </a:r>
            <a:r>
              <a:rPr lang="de-DE" b="1" dirty="0" smtClean="0"/>
              <a:t> </a:t>
            </a:r>
            <a:r>
              <a:rPr lang="de-DE" b="1" dirty="0" err="1" smtClean="0"/>
              <a:t>involved</a:t>
            </a:r>
            <a:r>
              <a:rPr lang="de-DE" b="1" dirty="0" smtClean="0"/>
              <a:t>: Trainees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 smtClean="0"/>
              <a:t>1.32 </a:t>
            </a:r>
            <a:r>
              <a:rPr lang="de-DE" dirty="0"/>
              <a:t>Mio. </a:t>
            </a:r>
            <a:r>
              <a:rPr lang="de-DE" dirty="0" err="1" smtClean="0"/>
              <a:t>trainees</a:t>
            </a:r>
            <a:r>
              <a:rPr lang="de-DE" dirty="0" smtClean="0"/>
              <a:t> p. a.</a:t>
            </a:r>
            <a:endParaRPr lang="de-DE" dirty="0"/>
          </a:p>
          <a:p>
            <a:pPr lvl="1"/>
            <a:r>
              <a:rPr lang="de-DE" dirty="0"/>
              <a:t>in 325 </a:t>
            </a:r>
            <a:r>
              <a:rPr lang="de-DE" dirty="0" err="1" smtClean="0"/>
              <a:t>recognised</a:t>
            </a:r>
            <a:r>
              <a:rPr lang="de-DE" dirty="0" smtClean="0"/>
              <a:t> </a:t>
            </a:r>
            <a:r>
              <a:rPr lang="de-DE" dirty="0" err="1" smtClean="0"/>
              <a:t>professions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implies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/>
              <a:t>5 %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trainees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Around</a:t>
            </a:r>
            <a:r>
              <a:rPr lang="de-DE" b="1" dirty="0" smtClean="0"/>
              <a:t> 93 </a:t>
            </a:r>
            <a:r>
              <a:rPr lang="de-DE" b="1" dirty="0"/>
              <a:t>% </a:t>
            </a:r>
            <a:r>
              <a:rPr lang="de-DE" b="1" dirty="0" smtClean="0"/>
              <a:t>pass </a:t>
            </a:r>
            <a:r>
              <a:rPr lang="de-DE" b="1" dirty="0" err="1" smtClean="0"/>
              <a:t>their</a:t>
            </a:r>
            <a:r>
              <a:rPr lang="de-DE" b="1" dirty="0" smtClean="0"/>
              <a:t> </a:t>
            </a:r>
            <a:r>
              <a:rPr lang="de-DE" b="1" dirty="0" err="1" smtClean="0"/>
              <a:t>training</a:t>
            </a:r>
            <a:r>
              <a:rPr lang="de-DE" b="1" dirty="0" smtClean="0"/>
              <a:t> </a:t>
            </a:r>
            <a:r>
              <a:rPr lang="de-DE" b="1" dirty="0" err="1" smtClean="0"/>
              <a:t>successfully</a:t>
            </a:r>
            <a:r>
              <a:rPr lang="de-DE" b="1" dirty="0" smtClean="0"/>
              <a:t>.</a:t>
            </a:r>
            <a:endParaRPr lang="de-DE" b="1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Parties</a:t>
            </a:r>
            <a:r>
              <a:rPr lang="de-DE" b="1" dirty="0" smtClean="0"/>
              <a:t> </a:t>
            </a:r>
            <a:r>
              <a:rPr lang="de-DE" b="1" dirty="0" err="1" smtClean="0"/>
              <a:t>involved</a:t>
            </a:r>
            <a:r>
              <a:rPr lang="de-DE" b="1" dirty="0" smtClean="0"/>
              <a:t>: </a:t>
            </a:r>
            <a:r>
              <a:rPr lang="de-DE" b="1" dirty="0" err="1" smtClean="0"/>
              <a:t>Employers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 smtClean="0"/>
              <a:t>Every </a:t>
            </a:r>
            <a:r>
              <a:rPr lang="de-DE" dirty="0" err="1" smtClean="0"/>
              <a:t>year</a:t>
            </a:r>
            <a:r>
              <a:rPr lang="de-DE" dirty="0" smtClean="0"/>
              <a:t>, </a:t>
            </a:r>
            <a:r>
              <a:rPr lang="de-DE" dirty="0" err="1" smtClean="0"/>
              <a:t>around</a:t>
            </a:r>
            <a:r>
              <a:rPr lang="de-DE" dirty="0" smtClean="0"/>
              <a:t> 20% of all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employing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insurance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engage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training</a:t>
            </a:r>
            <a:r>
              <a:rPr lang="de-DE" dirty="0" smtClean="0"/>
              <a:t> (</a:t>
            </a:r>
            <a:r>
              <a:rPr lang="de-DE" dirty="0"/>
              <a:t>ca. </a:t>
            </a:r>
            <a:r>
              <a:rPr lang="de-DE" dirty="0" smtClean="0"/>
              <a:t>430,000 </a:t>
            </a:r>
            <a:r>
              <a:rPr lang="de-DE" dirty="0" err="1" smtClean="0"/>
              <a:t>of</a:t>
            </a:r>
            <a:r>
              <a:rPr lang="de-DE" dirty="0" smtClean="0"/>
              <a:t> 2.2 </a:t>
            </a:r>
            <a:r>
              <a:rPr lang="de-DE" dirty="0"/>
              <a:t>Mio.)</a:t>
            </a:r>
          </a:p>
          <a:p>
            <a:pPr lvl="1"/>
            <a:r>
              <a:rPr lang="de-DE" dirty="0" err="1" smtClean="0"/>
              <a:t>Around</a:t>
            </a:r>
            <a:r>
              <a:rPr lang="de-DE" dirty="0" smtClean="0"/>
              <a:t> 500,000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trainees</a:t>
            </a:r>
            <a:r>
              <a:rPr lang="de-DE" dirty="0" smtClean="0"/>
              <a:t> p. a.</a:t>
            </a:r>
            <a:endParaRPr lang="de-DE" dirty="0"/>
          </a:p>
          <a:p>
            <a:pPr lvl="1"/>
            <a:r>
              <a:rPr lang="de-DE" dirty="0"/>
              <a:t>74 %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Businesses</a:t>
            </a:r>
            <a:r>
              <a:rPr lang="de-DE" b="1" dirty="0" smtClean="0"/>
              <a:t>, </a:t>
            </a:r>
            <a:r>
              <a:rPr lang="de-DE" b="1" dirty="0" err="1" smtClean="0"/>
              <a:t>Social</a:t>
            </a:r>
            <a:r>
              <a:rPr lang="de-DE" b="1" dirty="0" smtClean="0"/>
              <a:t> </a:t>
            </a:r>
            <a:r>
              <a:rPr lang="de-DE" b="1" dirty="0" err="1" smtClean="0"/>
              <a:t>partners</a:t>
            </a:r>
            <a:r>
              <a:rPr lang="de-DE" b="1" dirty="0" smtClean="0"/>
              <a:t> </a:t>
            </a:r>
            <a:r>
              <a:rPr lang="de-DE" b="1" dirty="0" err="1"/>
              <a:t>a</a:t>
            </a:r>
            <a:r>
              <a:rPr lang="de-DE" b="1" dirty="0" err="1" smtClean="0"/>
              <a:t>nd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Government</a:t>
            </a:r>
            <a:r>
              <a:rPr lang="de-DE" b="1" dirty="0" smtClean="0"/>
              <a:t> </a:t>
            </a:r>
            <a:r>
              <a:rPr lang="de-DE" b="1" dirty="0" err="1" smtClean="0"/>
              <a:t>ensure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Framework </a:t>
            </a:r>
            <a:r>
              <a:rPr lang="de-DE" b="1" dirty="0" err="1" smtClean="0"/>
              <a:t>Conditions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Dual VET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 smtClean="0"/>
              <a:t>Chambers</a:t>
            </a:r>
            <a:endParaRPr lang="de-DE" dirty="0"/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(</a:t>
            </a:r>
            <a:r>
              <a:rPr lang="de-DE" dirty="0" err="1" smtClean="0"/>
              <a:t>Unions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Employers</a:t>
            </a:r>
            <a:r>
              <a:rPr lang="de-DE" dirty="0" smtClean="0"/>
              <a:t>‘ </a:t>
            </a:r>
            <a:r>
              <a:rPr lang="de-DE" dirty="0" err="1" smtClean="0"/>
              <a:t>associations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Government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Chambers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Social</a:t>
            </a:r>
            <a:r>
              <a:rPr lang="de-DE" b="1" dirty="0" smtClean="0"/>
              <a:t> Partners: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check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contents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Government</a:t>
            </a:r>
            <a:r>
              <a:rPr lang="de-DE" b="1" dirty="0" smtClean="0"/>
              <a:t>: </a:t>
            </a:r>
            <a:r>
              <a:rPr lang="de-DE" dirty="0" smtClean="0"/>
              <a:t>Shapes </a:t>
            </a:r>
            <a:r>
              <a:rPr lang="de-DE" dirty="0" err="1" smtClean="0"/>
              <a:t>the</a:t>
            </a:r>
            <a:r>
              <a:rPr lang="de-DE" dirty="0" smtClean="0"/>
              <a:t> legal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school-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5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de-DE" b="1" dirty="0" smtClean="0"/>
              <a:t>Stakeholders: Chambers -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/>
              <a:t>C</a:t>
            </a:r>
            <a:r>
              <a:rPr lang="de-DE" b="1" dirty="0" err="1" smtClean="0"/>
              <a:t>ompetent</a:t>
            </a:r>
            <a:r>
              <a:rPr lang="de-DE" b="1" dirty="0" smtClean="0"/>
              <a:t> </a:t>
            </a:r>
            <a:r>
              <a:rPr lang="de-DE" b="1" dirty="0" err="1"/>
              <a:t>B</a:t>
            </a:r>
            <a:r>
              <a:rPr lang="de-DE" b="1" dirty="0" err="1" smtClean="0"/>
              <a:t>odies</a:t>
            </a:r>
            <a:endParaRPr lang="de-DE" b="1" dirty="0"/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de-DE" dirty="0" smtClean="0"/>
              <a:t>Check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register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endParaRPr lang="de-DE" dirty="0"/>
          </a:p>
          <a:p>
            <a:pPr lvl="1"/>
            <a:r>
              <a:rPr lang="de-DE" dirty="0" smtClean="0"/>
              <a:t>Monitor </a:t>
            </a:r>
            <a:r>
              <a:rPr lang="de-DE" dirty="0" err="1" smtClean="0"/>
              <a:t>and</a:t>
            </a:r>
            <a:r>
              <a:rPr lang="de-DE" dirty="0" smtClean="0"/>
              <a:t> check in-company </a:t>
            </a:r>
            <a:r>
              <a:rPr lang="de-DE" dirty="0" err="1" smtClean="0"/>
              <a:t>training</a:t>
            </a:r>
            <a:endParaRPr lang="de-DE" dirty="0"/>
          </a:p>
          <a:p>
            <a:pPr lvl="1"/>
            <a:r>
              <a:rPr lang="de-DE" dirty="0" smtClean="0"/>
              <a:t>Train in-company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endParaRPr lang="de-DE" dirty="0"/>
          </a:p>
          <a:p>
            <a:pPr lvl="1"/>
            <a:r>
              <a:rPr lang="de-DE" dirty="0" err="1" smtClean="0"/>
              <a:t>Organise</a:t>
            </a:r>
            <a:r>
              <a:rPr lang="de-DE" dirty="0" smtClean="0"/>
              <a:t> </a:t>
            </a:r>
            <a:r>
              <a:rPr lang="de-DE" dirty="0" err="1" smtClean="0"/>
              <a:t>examinations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Organise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engage</a:t>
            </a:r>
            <a:r>
              <a:rPr lang="de-DE" dirty="0" smtClean="0"/>
              <a:t> in </a:t>
            </a:r>
            <a:r>
              <a:rPr lang="de-DE" dirty="0" err="1" smtClean="0"/>
              <a:t>consultancy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6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Stakeholders: </a:t>
            </a:r>
            <a:r>
              <a:rPr lang="de-DE" b="1" dirty="0" err="1" smtClean="0"/>
              <a:t>Social</a:t>
            </a:r>
            <a:r>
              <a:rPr lang="de-DE" b="1" dirty="0" smtClean="0"/>
              <a:t> Partners</a:t>
            </a:r>
            <a:endParaRPr lang="de-DE" b="1" dirty="0"/>
          </a:p>
          <a:p>
            <a:pPr marL="0" indent="0">
              <a:buNone/>
            </a:pPr>
            <a:r>
              <a:rPr lang="de-DE" dirty="0" err="1" smtClean="0"/>
              <a:t>Unions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Employers</a:t>
            </a:r>
            <a:r>
              <a:rPr lang="de-DE" dirty="0" smtClean="0"/>
              <a:t>‘ </a:t>
            </a:r>
            <a:r>
              <a:rPr lang="de-DE" dirty="0" err="1" smtClean="0"/>
              <a:t>associations</a:t>
            </a:r>
            <a:r>
              <a:rPr lang="de-DE" dirty="0" smtClean="0"/>
              <a:t> </a:t>
            </a:r>
            <a:r>
              <a:rPr lang="de-DE" dirty="0" err="1" smtClean="0"/>
              <a:t>negotiate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(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regulations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in-company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endParaRPr lang="de-DE" u="sng" dirty="0"/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smtClean="0"/>
              <a:t>Training </a:t>
            </a:r>
            <a:r>
              <a:rPr lang="de-DE" dirty="0" err="1" smtClean="0"/>
              <a:t>contents</a:t>
            </a:r>
            <a:endParaRPr lang="de-DE" dirty="0"/>
          </a:p>
          <a:p>
            <a:pPr lvl="1"/>
            <a:r>
              <a:rPr lang="de-DE" dirty="0" smtClean="0"/>
              <a:t>Trainees‘ </a:t>
            </a:r>
            <a:r>
              <a:rPr lang="de-DE" dirty="0" err="1" smtClean="0"/>
              <a:t>remuneration</a:t>
            </a:r>
            <a:endParaRPr lang="de-DE" dirty="0"/>
          </a:p>
          <a:p>
            <a:pPr lvl="1"/>
            <a:r>
              <a:rPr lang="de-DE" dirty="0" smtClean="0"/>
              <a:t>Monitoring </a:t>
            </a:r>
            <a:r>
              <a:rPr lang="de-DE" dirty="0" err="1" smtClean="0"/>
              <a:t>of</a:t>
            </a:r>
            <a:r>
              <a:rPr lang="de-DE" dirty="0" smtClean="0"/>
              <a:t> in-company </a:t>
            </a:r>
            <a:r>
              <a:rPr lang="de-DE" dirty="0" err="1" smtClean="0"/>
              <a:t>training</a:t>
            </a:r>
            <a:endParaRPr lang="de-DE" dirty="0"/>
          </a:p>
          <a:p>
            <a:pPr lvl="1"/>
            <a:r>
              <a:rPr lang="de-DE" dirty="0" err="1" smtClean="0"/>
              <a:t>Participation</a:t>
            </a:r>
            <a:r>
              <a:rPr lang="de-DE" dirty="0" smtClean="0"/>
              <a:t> in </a:t>
            </a:r>
            <a:r>
              <a:rPr lang="de-DE" dirty="0" err="1" smtClean="0"/>
              <a:t>examination</a:t>
            </a:r>
            <a:r>
              <a:rPr lang="de-DE" dirty="0" smtClean="0"/>
              <a:t> </a:t>
            </a:r>
            <a:r>
              <a:rPr lang="de-DE" smtClean="0"/>
              <a:t>boards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Microsoft Office PowerPoint</Application>
  <PresentationFormat>Breitbild</PresentationFormat>
  <Paragraphs>566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Contents</vt:lpstr>
      <vt:lpstr> 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PowerPoint-Präsentation</vt:lpstr>
      <vt:lpstr>Access</vt:lpstr>
      <vt:lpstr>Access</vt:lpstr>
      <vt:lpstr>Access</vt:lpstr>
      <vt:lpstr>Process</vt:lpstr>
      <vt:lpstr>Process</vt:lpstr>
      <vt:lpstr>Process</vt:lpstr>
      <vt:lpstr>Process</vt:lpstr>
      <vt:lpstr>Process</vt:lpstr>
      <vt:lpstr>PowerPoint-Präsentation</vt:lpstr>
      <vt:lpstr>How Does Dual VET Work?</vt:lpstr>
      <vt:lpstr>How Does Dual VET Work?</vt:lpstr>
      <vt:lpstr>Why is Dual VET in Germany Successful?</vt:lpstr>
      <vt:lpstr>Five Quality Features of Dual VET</vt:lpstr>
      <vt:lpstr>Benefits</vt:lpstr>
      <vt:lpstr>Benefits</vt:lpstr>
      <vt:lpstr>Benefits</vt:lpstr>
      <vt:lpstr>Challenges</vt:lpstr>
      <vt:lpstr>Challenges</vt:lpstr>
      <vt:lpstr>Challenges</vt:lpstr>
      <vt:lpstr>Further Sources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Schlich, Thorsten</cp:lastModifiedBy>
  <cp:revision>85</cp:revision>
  <dcterms:created xsi:type="dcterms:W3CDTF">2020-12-18T10:19:10Z</dcterms:created>
  <dcterms:modified xsi:type="dcterms:W3CDTF">2021-08-30T12:13:39Z</dcterms:modified>
</cp:coreProperties>
</file>