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52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Prüfungsausschüsse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Berufsprofil &gt;&gt;&gt; 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Kompetenzen müssen vermittelt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Inhalte &gt;&gt;&gt;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konkreten Fähigkeiten und Verrichtungen müssen beherrscht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Prüfungskenntnisse &gt;&gt;&gt;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Welches Wissen bereitet die Auszubildenden optimal auf ihre Abschlussprüfung vor?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Inhalte des Rahmenlehrplans definieren sich über "Lernfelder".</a:t>
            </a:r>
          </a:p>
          <a:p>
            <a:endParaRPr lang="de-DE" dirty="0"/>
          </a:p>
          <a:p>
            <a:r>
              <a:rPr lang="de-DE" dirty="0"/>
              <a:t>ggf. an dieser Stelle die Thematik "Lernfelder" erläutern.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Motivation: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Eine Berufsausbildung sichert den sozialen Status junger Menschen als Bürger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Der Staat kann berufliche Ausbildung nicht alleine gewährleisten: Kosten und Kompetenzen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Maßnahmen: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Gewährleistung von Durchlässigkeit: Hochschulzugang für Azubis mit Abschluss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Öffnung der Dualen Berufsausbildung unabhängig von vorherigen Abschlüssen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Erwartungen und Ziele von Jugendlichen an eine Ausbildungsstelle sind vielfältig: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etwas Praktisches lernen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eigenes Geld verdienen (Selbstständigkeit)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Traum verwirklichen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soziales Prestige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Pflichterfüllung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 hier gibt es einige weitere Beweggründe: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suchen loyale Mitarbeiter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wissen selbst am besten, welche Qualifikationen bei uns gebraucht werden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möchten sozial verantwortlich handeln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suchen den Input und das innovative Potenzial von jungen Leuten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sparen Einarbeitungs- und Umschulungskosten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regelt außerdem: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Urlaubsanspruch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evtl. Voraussetzung für eine Beendigung des Ausbildungsverhältnisses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ähnelt einem Arbeitsvertrag. Er ist die Grundlage für das Lernen im Betrieb während der Ausbildung.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wird von den Kammern registriert.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Gesetzliche Grundlagen: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... für die Ausbildung im Betrieb &gt; Ausbildungsvertrag</a:t>
            </a:r>
          </a:p>
          <a:p>
            <a:r>
              <a:rPr lang="de-DE" dirty="0"/>
              <a:t>... für die Berufsschule &gt; Schulpflicht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Zeitliche Aufteilung: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beispielsweise:</a:t>
            </a:r>
          </a:p>
          <a:p>
            <a:endParaRPr lang="de-DE" dirty="0"/>
          </a:p>
          <a:p>
            <a:r>
              <a:rPr lang="de-DE" dirty="0"/>
              <a:t>Montags bis Mittwoch: im Betrieb</a:t>
            </a:r>
          </a:p>
          <a:p>
            <a:r>
              <a:rPr lang="de-DE" dirty="0"/>
              <a:t>Donnerstag und Freitag: in der Berufsschule</a:t>
            </a:r>
          </a:p>
          <a:p>
            <a:endParaRPr lang="de-DE" dirty="0"/>
          </a:p>
          <a:p>
            <a:r>
              <a:rPr lang="de-DE" dirty="0"/>
              <a:t>alternativ: Blockunterricht</a:t>
            </a:r>
          </a:p>
          <a:p>
            <a:endParaRPr lang="de-DE" dirty="0"/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Betriebliche Ausbildung und der Berufsschulunterricht folgen den Ausbildungsstandards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Beteiligung der jeweiligen Lehr- und Ausbildungskräfte!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Rund 96% aller Absolventen in Deutschland finden im Anschluss an ihre Ausbildung eine Anstellung.</a:t>
            </a:r>
            <a:r>
              <a:rPr lang="de-DE" dirty="0">
                <a:effectLst/>
              </a:rPr>
              <a:t> </a:t>
            </a:r>
          </a:p>
          <a:p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Rund 74% aller Auszubildenden werden vom ausbildenden Betrieb übernommen.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Kammern sind die Vertreter der Wirtschaft, Gewerkschaften/Arbeitnehmervertreter und Verbände/Arbeitgebervertreter sind die Sozialpartner.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erzielen einen Konsens.</a:t>
            </a: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Duale Berufsausbildung wird im Wesentlichen von denjenigen gestaltet, die unmittelbar betroffen sind und die den Bedarf am Arbeitsmarkt am besten kennen.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Entscheidungen zur Berufsausbildung werden im Konsensprinzip getroffen.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Standards gelten bundesweit. Sie werden regelmäßig aktualisiert.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Insgesamt haben ca. 53 % der Bevölkerung in ihrem Leben eine duale Berufsausbildung begonnen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Beschäftigungsquote ist hoch: Etwa 96 % aller Absolventen finden eine Anstellung (gegenüber 82 % ohne Berufsabschluss)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nur rund 5 %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Nachfrage nach Fachkräften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Deutschland ist eine entwickelte Industrienation mit einem starken Mittelstand.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-Situation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Auszubildende lernen „on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sind in den Arbeitsprozess integriert. Unternehmen bilden ihre eigene zukünftige Belegschaft nach eigenem Bedarf aus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Qualifiziertes Ausbildungspersonal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Ausbilder sind „vom Fach“ und haben selbst eine Ausbildung durchlaufen, kennen auch das Unternehmen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Staat steuert zwar als Gesetzgeber den Prozess und setzt den Rahmen, er überlässt aber wesentliche Entscheidungen den unmittelbaren Stakeholdern.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Prüfungsausschüsse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Vorteile: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höhere Identifikation mit dem Ausbildungsbetrieb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Ausbildung als Grundlage für weiterführende Maßnahmen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Rekrutierungs- und Umschulungskosten werden reduziert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Frühindikator für die Entwicklungen in Wirtschaft und auf dem Arbeitsmarkt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2018: fast 80.000 Bewerber/innen ohne Ausbildungsplatz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Zugang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Mangel an informellen Kompetenzen: Disziplin, Verlässlichkeit, grundlegende Kenntnisse (Lesen, Schreiben, Rechnen)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Anforderungen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Bspw.: IT-Kenntnisse, Fremdsprachenkenntnisse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Lebensbegleitendes Lernen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Besonders für ältere Bewerber/innen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Unbesetzte Ausbildungsstellen 2010: 19.800 / 2018: 57.700 – fast Verdreifachung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„Ausbildungsreife“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Fehlende soziale Kompetenzen, Grundkenntnisse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Hoher personeller und zeitlicher Extraaufwand, besondere Qualifikationen des ausbildenden Personals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Demografischer Wandel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 junge Menschen, die in eine Ausbildung gehen können, Bedarf des Arbeitsmarktes kann nicht mehr bedient werden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zur Akademisierung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Ausbildung ist tendenziell Out, Universität ist In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Regionale Unterschiede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Angebot und Nachfrage von Ausbildungsplätzen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gesellschaftliche Aufgabe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Azubis sind im Durchschnitt 19,9 Jahre alt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Investition pro Auszubildenden pro Jahr beträgt im Durchschnitt 18.000 Euro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70 % davon (ca. 13.600 Euro) amortisieren sich (Produktivbeitrag der Auszubildenden)</a:t>
            </a: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bedeutet: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internationaler Wettbewerbsvorteil für deutsche KMUs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zukünftiges Personal nach eigenem Bedarf ausgebildet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geringe Investitionen auf dem Personalmarkt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drei Akteure sichern durch eine ausdifferenzierte Rollenverteilung die Rahmenbedingungen der Berufsbildung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„Ownership“ liegt bei allen drei Akteuren; Sie alle tragen es zugleich und übernehmen Verantwortung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Sie gewährleisten die ständige Innovationsfähigkeit des Systems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Sie stellen Qualitätsstandards sicher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Impuls für die Entwicklung und Aktualisierung von Ausbildungsstandards kommt aus den Unternehmen und Kammern. Sie wissen am besten, welche Kenntnisse gebraucht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Aufgaben: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Betriebe bei der Suche nach Azubis unterstützen, Ausbildungsverträge registrieren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Mediation bei Uneinigkeiten zwischen Azubis und Betrieben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Wirtschaft investiert jährlich 7,7 Mrd. € in Berufsbildung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Prozess von Abstimmung und Verabschiedung neuer Ausbildungsordnungen wird durch das Bundesinstitut für Berufsbildung geleitet.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Wirtschafts- und Sozialpartner sind im gesamten Prozess einbezogen.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Detailinformation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Finanzierung durch den Staat beläuft sich auf rund 6,8 Mrd. €, davon über 3 Mrd. € für 1.550 Berufsschulen und ca. 2,4 Mrd. € für Steuerungs-, Monitoring- und Fördermaßnahmen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Staat verabschiedet das Berufsbildungsgesetz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ggf. vorangegangene Folien nochmals zusammenfassen: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Drei Hauptakteure einigen sich gleichberechtigt auf die grundlegenden Standards für die Duale Berufsausbildung.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 Standards folgen den konkreten Anforderungen aus der Arbeitswelt.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Dauer der Weiterentwicklung und Durchsetzung von Standards beträgt max. 1 Jahr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Standards werden an beiden Lernorten dynamisch an die Anforderungen der Arbeitswelt angepasst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emf"/><Relationship Id="rId7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hyperlink" Target="http://www.govet.international/" TargetMode="External"/><Relationship Id="rId4" Type="http://schemas.openxmlformats.org/officeDocument/2006/relationships/hyperlink" Target="mailto:govet@govet.international" TargetMode="External"/><Relationship Id="rId9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mailto:govet@govet.international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1" y="5101388"/>
            <a:ext cx="12191999" cy="1756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MBF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05839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876462"/>
            <a:ext cx="1974230" cy="6580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8"/>
          <a:stretch/>
        </p:blipFill>
        <p:spPr>
          <a:xfrm>
            <a:off x="306912" y="5640974"/>
            <a:ext cx="2568725" cy="11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MBF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27355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876790"/>
            <a:ext cx="2318510" cy="72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1"/>
          <a:stretch/>
        </p:blipFill>
        <p:spPr>
          <a:xfrm>
            <a:off x="344450" y="5651649"/>
            <a:ext cx="25931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2745"/>
          <a:stretch/>
        </p:blipFill>
        <p:spPr>
          <a:xfrm>
            <a:off x="0" y="823959"/>
            <a:ext cx="12192000" cy="6029010"/>
          </a:xfrm>
          <a:prstGeom prst="rect">
            <a:avLst/>
          </a:prstGeom>
        </p:spPr>
      </p:pic>
      <p:sp>
        <p:nvSpPr>
          <p:cNvPr id="4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468687" y="2644967"/>
            <a:ext cx="5254625" cy="30418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9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107602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Alemania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rgbClr val="D372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2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>
            <a:grpSpLocks noChangeAspect="1"/>
          </p:cNvGrpSpPr>
          <p:nvPr userDrawn="1"/>
        </p:nvGrpSpPr>
        <p:grpSpPr>
          <a:xfrm>
            <a:off x="1543574" y="632458"/>
            <a:ext cx="9103982" cy="5436000"/>
            <a:chOff x="1402901" y="552074"/>
            <a:chExt cx="9602172" cy="5733473"/>
          </a:xfrm>
        </p:grpSpPr>
        <p:pic>
          <p:nvPicPr>
            <p:cNvPr id="3" name="Grafik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43" t="16638" r="34648" b="18694"/>
            <a:stretch/>
          </p:blipFill>
          <p:spPr bwMode="auto">
            <a:xfrm>
              <a:off x="1402901" y="552074"/>
              <a:ext cx="4578125" cy="572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Grafik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1" t="16637" r="11349" b="18652"/>
            <a:stretch/>
          </p:blipFill>
          <p:spPr bwMode="auto">
            <a:xfrm>
              <a:off x="5976072" y="552075"/>
              <a:ext cx="5029001" cy="573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r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accent1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902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0390F7-7094-4D5B-B02F-792A69586BC7}"/>
              </a:ext>
            </a:extLst>
          </p:cNvPr>
          <p:cNvSpPr/>
          <p:nvPr userDrawn="1"/>
        </p:nvSpPr>
        <p:spPr>
          <a:xfrm>
            <a:off x="0" y="1963554"/>
            <a:ext cx="12192000" cy="313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963555"/>
            <a:ext cx="11053762" cy="313783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2980F1-C50C-488A-8CFC-46FCA0094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17" y="296863"/>
            <a:ext cx="6346295" cy="13377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30622A3-D8A2-473D-88A9-D0A33009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B6A18CF-1D5D-4975-AAF2-52E98D55C1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Oficina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cooperación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internacional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materia de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formación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profesional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63" r:id="rId4"/>
    <p:sldLayoutId id="214748365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setze-im-internet.de/jarbschg/index.html" TargetMode="External"/><Relationship Id="rId13" Type="http://schemas.openxmlformats.org/officeDocument/2006/relationships/hyperlink" Target="https://www.bmbf.de/" TargetMode="External"/><Relationship Id="rId3" Type="http://schemas.openxmlformats.org/officeDocument/2006/relationships/hyperlink" Target="https://www.destatis.de/DE/Home/_inhalt.html" TargetMode="External"/><Relationship Id="rId7" Type="http://schemas.openxmlformats.org/officeDocument/2006/relationships/hyperlink" Target="https://www.govet.international/de/54887.php" TargetMode="External"/><Relationship Id="rId12" Type="http://schemas.openxmlformats.org/officeDocument/2006/relationships/hyperlink" Target="https://www.govet.international/languages/es/index.php" TargetMode="External"/><Relationship Id="rId2" Type="http://schemas.openxmlformats.org/officeDocument/2006/relationships/hyperlink" Target="https://www.bibb.de/datenreport/de/index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vet.international/de/54899.php" TargetMode="External"/><Relationship Id="rId11" Type="http://schemas.openxmlformats.org/officeDocument/2006/relationships/hyperlink" Target="http://www.gesetze-im-internet.de/betrvg/" TargetMode="External"/><Relationship Id="rId5" Type="http://schemas.openxmlformats.org/officeDocument/2006/relationships/hyperlink" Target="https://www.bibb.de/dienst/veroeffentlichungen/de/publication/show/8269" TargetMode="External"/><Relationship Id="rId15" Type="http://schemas.openxmlformats.org/officeDocument/2006/relationships/hyperlink" Target="mailto:govet@govet.international" TargetMode="External"/><Relationship Id="rId10" Type="http://schemas.openxmlformats.org/officeDocument/2006/relationships/hyperlink" Target="http://www.gesetze-im-internet.de/tvg/index.html" TargetMode="External"/><Relationship Id="rId4" Type="http://schemas.openxmlformats.org/officeDocument/2006/relationships/hyperlink" Target="https://www.datenportal.bmbf.de/portal/de/index.html" TargetMode="External"/><Relationship Id="rId9" Type="http://schemas.openxmlformats.org/officeDocument/2006/relationships/hyperlink" Target="http://www.gesetze-im-internet.de/ihkg/index.html" TargetMode="External"/><Relationship Id="rId14" Type="http://schemas.openxmlformats.org/officeDocument/2006/relationships/hyperlink" Target="https://www.bibb.de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r>
              <a:rPr lang="es-ES" sz="2800"/>
              <a:t>Formación profesional dual en Alemania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/>
              <a:t>Los agentes: el Estado – proveedor del marco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es-ES"/>
              <a:t>Negocia el reglamento de formación profesional dual con los interlocutores sociales (formación en la empresa)</a:t>
            </a:r>
          </a:p>
          <a:p>
            <a:pPr lvl="1"/>
            <a:r>
              <a:rPr lang="es-ES"/>
              <a:t>Define la formación en las escuelas profesionales: </a:t>
            </a:r>
            <a:r>
              <a:rPr lang="es-ES" u="sng"/>
              <a:t>plan de estudios</a:t>
            </a:r>
          </a:p>
          <a:p>
            <a:pPr lvl="1"/>
            <a:r>
              <a:rPr lang="es-ES"/>
              <a:t>Financia, organiza y revisa el sistema público de formación profesional</a:t>
            </a:r>
          </a:p>
          <a:p>
            <a:pPr lvl="1"/>
            <a:r>
              <a:rPr lang="es-ES"/>
              <a:t>Realiza investigaciones en materia de formación profesional (BIBB)</a:t>
            </a:r>
          </a:p>
          <a:p>
            <a:pPr lvl="1"/>
            <a:r>
              <a:rPr lang="es-ES"/>
              <a:t>Apoya en la búsqueda de un puesto de formación (por ejemplo, jóvenes, desempleados, personas desfavorecidas)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El marco: normas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es-ES" dirty="0"/>
              <a:t>definen la aplicación de la formación profesional dual en las </a:t>
            </a:r>
            <a:br>
              <a:rPr lang="es-ES" dirty="0"/>
            </a:br>
            <a:r>
              <a:rPr lang="es-ES" dirty="0"/>
              <a:t>empresas y en las escuelas de formación profesional</a:t>
            </a:r>
          </a:p>
          <a:p>
            <a:pPr lvl="1"/>
            <a:r>
              <a:rPr lang="es-ES" dirty="0"/>
              <a:t>garantizan el control de calidad y la promoción de la </a:t>
            </a:r>
            <a:br>
              <a:rPr lang="es-ES" dirty="0"/>
            </a:br>
            <a:r>
              <a:rPr lang="es-ES" dirty="0"/>
              <a:t>formación profesional dual</a:t>
            </a:r>
          </a:p>
          <a:p>
            <a:pPr lvl="1"/>
            <a:r>
              <a:rPr lang="es-ES" dirty="0"/>
              <a:t>son válidas y vinculantes en todo el país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El marco: normas – creación 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es-ES" b="1" dirty="0"/>
              <a:t>1. Los empresarios</a:t>
            </a:r>
            <a:r>
              <a:rPr lang="es-ES" dirty="0"/>
              <a:t> identifican en la empresa nuevas áreas </a:t>
            </a:r>
            <a:br>
              <a:rPr lang="es-ES" dirty="0"/>
            </a:br>
            <a:r>
              <a:rPr lang="es-ES" dirty="0"/>
              <a:t>de trabajo y cualificaciones </a:t>
            </a:r>
          </a:p>
          <a:p>
            <a:pPr lvl="1"/>
            <a:r>
              <a:rPr lang="es-ES" b="1" dirty="0"/>
              <a:t>2. Los</a:t>
            </a:r>
            <a:r>
              <a:rPr lang="es-ES" dirty="0"/>
              <a:t> i</a:t>
            </a:r>
            <a:r>
              <a:rPr lang="es-ES" b="1" dirty="0"/>
              <a:t>nterlocutores sociales y el Estado</a:t>
            </a:r>
            <a:r>
              <a:rPr lang="es-ES" dirty="0"/>
              <a:t>, moderados por BIBB, </a:t>
            </a:r>
            <a:br>
              <a:rPr lang="es-ES" dirty="0"/>
            </a:br>
            <a:r>
              <a:rPr lang="es-ES" dirty="0"/>
              <a:t>negocian y adoptan las nuevas normas de formación en la empresa </a:t>
            </a:r>
          </a:p>
          <a:p>
            <a:pPr lvl="1"/>
            <a:r>
              <a:rPr lang="es-ES" b="1" dirty="0"/>
              <a:t>3. El Estado</a:t>
            </a:r>
            <a:r>
              <a:rPr lang="es-ES" dirty="0"/>
              <a:t> coordina los planes de estudio con los reglamentos de </a:t>
            </a:r>
            <a:br>
              <a:rPr lang="es-ES" dirty="0"/>
            </a:br>
            <a:r>
              <a:rPr lang="es-ES" dirty="0"/>
              <a:t>formación recién definidos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es-ES" b="1" dirty="0"/>
              <a:t>Las normas adoptadas se establecen en los reglamentos de formación (empresas) </a:t>
            </a:r>
            <a:br>
              <a:rPr lang="es-ES" b="1" dirty="0"/>
            </a:br>
            <a:r>
              <a:rPr lang="es-ES" b="1" dirty="0"/>
              <a:t>y en los planes de estudio (escuela de formación profesional).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/>
              <a:t>El marco: normas – reglamento de formación profesional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es-ES"/>
              <a:t>Las normas de formación para la </a:t>
            </a:r>
            <a:r>
              <a:rPr lang="es-ES" u="sng"/>
              <a:t>formación en la empresa</a:t>
            </a:r>
            <a:r>
              <a:rPr lang="es-ES"/>
              <a:t> se establecen en el </a:t>
            </a:r>
            <a:r>
              <a:rPr lang="es-ES" u="sng"/>
              <a:t>reglamento de formación profesional:</a:t>
            </a:r>
          </a:p>
          <a:p>
            <a:pPr lvl="1"/>
            <a:endParaRPr lang="de-DE" dirty="0"/>
          </a:p>
          <a:p>
            <a:pPr lvl="1"/>
            <a:r>
              <a:rPr lang="es-ES"/>
              <a:t>Denominación de la profesión </a:t>
            </a:r>
          </a:p>
          <a:p>
            <a:pPr lvl="1"/>
            <a:r>
              <a:rPr lang="es-ES"/>
              <a:t>Perfil profesional</a:t>
            </a:r>
          </a:p>
          <a:p>
            <a:pPr lvl="1"/>
            <a:r>
              <a:rPr lang="es-ES"/>
              <a:t>Contenidos</a:t>
            </a:r>
          </a:p>
          <a:p>
            <a:pPr lvl="1"/>
            <a:r>
              <a:rPr lang="es-ES"/>
              <a:t>Marco y estructura temporal</a:t>
            </a:r>
          </a:p>
          <a:p>
            <a:pPr lvl="1"/>
            <a:r>
              <a:rPr lang="es-ES"/>
              <a:t>Requisitos de los exámenes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/>
              <a:t>El marco: normas – plan de estudios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es-ES"/>
              <a:t>La formación en la </a:t>
            </a:r>
            <a:r>
              <a:rPr lang="es-ES" u="sng"/>
              <a:t>escuela de formación profesional</a:t>
            </a:r>
            <a:r>
              <a:rPr lang="es-ES"/>
              <a:t> transmite los conocimientos profesionales teóricos necesarios y amplía la cultura general. </a:t>
            </a:r>
          </a:p>
          <a:p>
            <a:pPr marL="0" indent="0">
              <a:buNone/>
            </a:pPr>
            <a:r>
              <a:rPr lang="es-ES"/>
              <a:t>Estas normas de formación se definen en el </a:t>
            </a:r>
            <a:r>
              <a:rPr lang="es-ES" u="sng"/>
              <a:t>plan de estudios</a:t>
            </a:r>
            <a:r>
              <a:rPr lang="es-ES"/>
              <a:t>:</a:t>
            </a:r>
          </a:p>
          <a:p>
            <a:pPr lvl="1"/>
            <a:r>
              <a:rPr lang="es-ES"/>
              <a:t>Objetivo de aprendizaje</a:t>
            </a:r>
          </a:p>
          <a:p>
            <a:pPr lvl="1"/>
            <a:r>
              <a:rPr lang="es-ES"/>
              <a:t>Contenidos</a:t>
            </a:r>
          </a:p>
          <a:p>
            <a:pPr lvl="1"/>
            <a:r>
              <a:rPr lang="es-ES"/>
              <a:t>Campos de aprendizaje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/>
              <a:t>El marco jurídico</a:t>
            </a:r>
          </a:p>
          <a:p>
            <a:r>
              <a:rPr lang="es-ES" b="1"/>
              <a:t>Existe libertad profesional de acuerdo con el artículo 12 de la Ley Fundamental.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Bases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Legislación empresarial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/>
              <a:t>Ley de Formación Profesional</a:t>
            </a:r>
          </a:p>
          <a:p>
            <a:r>
              <a:rPr lang="es-ES"/>
              <a:t>Ley de Protección del Empleo Juvenil</a:t>
            </a:r>
          </a:p>
          <a:p>
            <a:r>
              <a:rPr lang="es-ES"/>
              <a:t>Código de la Artesanía</a:t>
            </a:r>
          </a:p>
          <a:p>
            <a:r>
              <a:rPr lang="es-ES"/>
              <a:t>Ley de Convenios Colectivos</a:t>
            </a:r>
          </a:p>
          <a:p>
            <a:r>
              <a:rPr lang="es-ES"/>
              <a:t>Ley sobre el Reglamento Provisional del Derecho de las Cámaras de Comercio e Industria</a:t>
            </a:r>
          </a:p>
          <a:p>
            <a:r>
              <a:rPr lang="es-ES"/>
              <a:t>Ley de Comités de Empresa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/>
              <a:t>Ley de Educación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/>
              <a:t>Enseñanza obligatoria</a:t>
            </a:r>
          </a:p>
          <a:p>
            <a:r>
              <a:rPr lang="es-ES"/>
              <a:t>Leyes regionales de educación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/>
      <p:bldP spid="7" grpId="0" uiExpand="1" build="p" animBg="1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es-ES"/>
              <a:t>Formación profesional dual: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2800"/>
              <a:t>Motivaciones, intereses y proceso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Inicio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Motivación y medidas – el Estado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es-ES" b="1" dirty="0"/>
              <a:t>Motivación:</a:t>
            </a:r>
            <a:r>
              <a:rPr lang="es-ES" dirty="0"/>
              <a:t> Alemania necesita trabajadores cualificados, </a:t>
            </a:r>
            <a:br>
              <a:rPr lang="es-ES" dirty="0"/>
            </a:br>
            <a:r>
              <a:rPr lang="es-ES" dirty="0"/>
              <a:t>para garantizar el crecimiento y el desarrollo.</a:t>
            </a:r>
          </a:p>
          <a:p>
            <a:pPr marL="0" indent="0">
              <a:buNone/>
            </a:pPr>
            <a:r>
              <a:rPr lang="es-ES" b="1" dirty="0"/>
              <a:t>Conclusión: </a:t>
            </a:r>
            <a:r>
              <a:rPr lang="es-ES" dirty="0"/>
              <a:t>Tenemos que consolidar y dirigir el sistema de formación profesional dual.</a:t>
            </a:r>
          </a:p>
          <a:p>
            <a:pPr marL="0" indent="0">
              <a:buNone/>
            </a:pPr>
            <a:r>
              <a:rPr lang="es-ES" b="1" dirty="0"/>
              <a:t>Medidas: </a:t>
            </a:r>
          </a:p>
          <a:p>
            <a:pPr lvl="1"/>
            <a:r>
              <a:rPr lang="es-ES" dirty="0"/>
              <a:t>Crear y actualizar el marco jurídico</a:t>
            </a:r>
          </a:p>
          <a:p>
            <a:pPr lvl="1"/>
            <a:r>
              <a:rPr lang="es-ES" dirty="0"/>
              <a:t>Contratación de los otros agentes</a:t>
            </a:r>
          </a:p>
          <a:p>
            <a:pPr lvl="1"/>
            <a:r>
              <a:rPr lang="es-ES" dirty="0"/>
              <a:t>Revisar y desarrollar el sistema (también a través de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51" y="3305174"/>
            <a:ext cx="1869657" cy="21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Inicio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/>
              <a:t>Motivación e inicio – jóvenes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s-ES" b="1"/>
              <a:t>Motivación: </a:t>
            </a:r>
            <a:r>
              <a:rPr lang="es-ES"/>
              <a:t>«Quiero ser...» </a:t>
            </a:r>
          </a:p>
          <a:p>
            <a:pPr marL="0" indent="0">
              <a:buNone/>
            </a:pPr>
            <a:r>
              <a:rPr lang="es-ES" b="1"/>
              <a:t>Inicio:</a:t>
            </a:r>
          </a:p>
          <a:p>
            <a:pPr lvl="1"/>
            <a:r>
              <a:rPr lang="es-ES"/>
              <a:t>Buscar potenciales empresas y revisar las ofertas</a:t>
            </a:r>
          </a:p>
          <a:p>
            <a:pPr lvl="1"/>
            <a:r>
              <a:rPr lang="es-ES"/>
              <a:t>Redactar solicitudes</a:t>
            </a:r>
          </a:p>
          <a:p>
            <a:pPr lvl="1"/>
            <a:r>
              <a:rPr lang="es-ES"/>
              <a:t>En caso necesario, proceso de selección</a:t>
            </a:r>
          </a:p>
          <a:p>
            <a:pPr lvl="1"/>
            <a:r>
              <a:rPr lang="es-ES"/>
              <a:t>Seleccionar la empresa de formación</a:t>
            </a:r>
          </a:p>
          <a:p>
            <a:pPr lvl="1"/>
            <a:r>
              <a:rPr lang="es-ES"/>
              <a:t>Celebrar un contrato de formación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07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Inicio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/>
              <a:t>Motivación e inicio – empresa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s-ES" b="1"/>
              <a:t>Motivación: </a:t>
            </a:r>
            <a:r>
              <a:rPr lang="es-ES"/>
              <a:t>«Quiero seguridad a la hora de encontrar personal» </a:t>
            </a:r>
          </a:p>
          <a:p>
            <a:pPr marL="0" indent="0">
              <a:buNone/>
            </a:pPr>
            <a:r>
              <a:rPr lang="es-ES" b="1"/>
              <a:t>Inicio:</a:t>
            </a:r>
          </a:p>
          <a:p>
            <a:pPr lvl="1"/>
            <a:r>
              <a:rPr lang="es-ES"/>
              <a:t>Ser autorizada como empresa de formación</a:t>
            </a:r>
          </a:p>
          <a:p>
            <a:pPr lvl="1"/>
            <a:r>
              <a:rPr lang="es-ES"/>
              <a:t>Ofrecer puestos de formación</a:t>
            </a:r>
          </a:p>
          <a:p>
            <a:pPr lvl="1"/>
            <a:r>
              <a:rPr lang="es-ES"/>
              <a:t>Evaluar las solicitudes</a:t>
            </a:r>
          </a:p>
          <a:p>
            <a:pPr lvl="1"/>
            <a:r>
              <a:rPr lang="es-ES"/>
              <a:t>Seleccionar a los aprendices</a:t>
            </a:r>
          </a:p>
          <a:p>
            <a:pPr lvl="1"/>
            <a:r>
              <a:rPr lang="es-ES"/>
              <a:t>Celebrar un contrato de formación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Índice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/>
              <a:t>La formación profesional dual en Alemania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es-ES" b="1"/>
              <a:t>Bases y condiciones marco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/>
              <a:t>Motivaciones, intereses y proceso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/>
              <a:t>El modelo de éxito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Proceso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b="1"/>
              <a:t>El contrato de formación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es-ES"/>
              <a:t>La formación profesional comienza con la celebración del contrato de formación entre el empresario y el aprendiz.</a:t>
            </a:r>
          </a:p>
          <a:p>
            <a:pPr marL="0" indent="0">
              <a:buNone/>
            </a:pPr>
            <a:r>
              <a:rPr lang="es-ES"/>
              <a:t>El contrato de formación contempla:</a:t>
            </a:r>
          </a:p>
          <a:p>
            <a:pPr lvl="1"/>
            <a:r>
              <a:rPr lang="es-ES"/>
              <a:t>Duración</a:t>
            </a:r>
          </a:p>
          <a:p>
            <a:pPr lvl="1"/>
            <a:r>
              <a:rPr lang="es-ES"/>
              <a:t>Contenidos</a:t>
            </a:r>
          </a:p>
          <a:p>
            <a:pPr lvl="1"/>
            <a:r>
              <a:rPr lang="es-ES"/>
              <a:t>Tiempo de prueba</a:t>
            </a:r>
          </a:p>
          <a:p>
            <a:pPr lvl="1"/>
            <a:r>
              <a:rPr lang="es-ES"/>
              <a:t>Marco y estructura temporal</a:t>
            </a:r>
          </a:p>
          <a:p>
            <a:pPr lvl="1"/>
            <a:r>
              <a:rPr lang="es-ES"/>
              <a:t>Remuneración</a:t>
            </a:r>
          </a:p>
          <a:p>
            <a:pPr lvl="1"/>
            <a:r>
              <a:rPr lang="es-ES"/>
              <a:t>Derechos y obligaciones de ambas partes</a:t>
            </a:r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es-ES"/>
              <a:t>70% de la formación en la </a:t>
            </a:r>
            <a:r>
              <a:rPr lang="es-ES" b="1"/>
              <a:t>empresa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4425" y="1711183"/>
            <a:ext cx="4860000" cy="446715"/>
          </a:xfrm>
        </p:spPr>
        <p:txBody>
          <a:bodyPr>
            <a:normAutofit fontScale="92500" lnSpcReduction="20000"/>
          </a:bodyPr>
          <a:lstStyle/>
          <a:p>
            <a:r>
              <a:rPr lang="es-ES"/>
              <a:t>30% de la formación en la </a:t>
            </a:r>
            <a:r>
              <a:rPr lang="es-ES" b="1"/>
              <a:t>escuela de formación profesional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18166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Proceso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es-ES"/>
              <a:t>Formación estructurada en condiciones reales de trabajo</a:t>
            </a:r>
          </a:p>
          <a:p>
            <a:r>
              <a:rPr lang="es-ES"/>
              <a:t>Los aprendices trabajan en procesos empresariales específicos</a:t>
            </a:r>
          </a:p>
          <a:p>
            <a:r>
              <a:rPr lang="es-ES"/>
              <a:t>Los aprendices reciben </a:t>
            </a:r>
            <a:br>
              <a:rPr lang="es-ES"/>
            </a:br>
            <a:r>
              <a:rPr lang="es-ES"/>
              <a:t>una remuneración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4424" y="2321209"/>
            <a:ext cx="5110825" cy="2217173"/>
          </a:xfrm>
        </p:spPr>
        <p:txBody>
          <a:bodyPr/>
          <a:lstStyle/>
          <a:p>
            <a:r>
              <a:rPr lang="es-ES" dirty="0"/>
              <a:t>Las clases se imparten en grupo</a:t>
            </a:r>
          </a:p>
          <a:p>
            <a:r>
              <a:rPr lang="es-ES" spc="-20" dirty="0"/>
              <a:t>Asignaturas relacionadas con la profesión (2/3)</a:t>
            </a:r>
          </a:p>
          <a:p>
            <a:r>
              <a:rPr lang="es-ES" dirty="0"/>
              <a:t>Asignaturas generales (1/3)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es-ES" b="1"/>
              <a:t>Formación dual en dos lugares de formación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La formación profesional dual tiene una duración de dos hasta tres años y medio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89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uiExpand="1" build="p" animBg="1"/>
      <p:bldP spid="3" grpId="0" uiExpand="1" build="p"/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Proceso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/>
              <a:t>El examen final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s-ES" b="1"/>
              <a:t>Examen final</a:t>
            </a:r>
          </a:p>
          <a:p>
            <a:pPr lvl="1"/>
            <a:r>
              <a:rPr lang="es-ES"/>
              <a:t>Organizado por las cámaras</a:t>
            </a:r>
          </a:p>
          <a:p>
            <a:pPr lvl="1"/>
            <a:r>
              <a:rPr lang="es-ES"/>
              <a:t>Consta de una parte teórica y una parte práctica</a:t>
            </a:r>
          </a:p>
          <a:p>
            <a:pPr lvl="1"/>
            <a:r>
              <a:rPr lang="es-ES"/>
              <a:t>La comisión examinadora está formada por</a:t>
            </a:r>
          </a:p>
          <a:p>
            <a:pPr lvl="2"/>
            <a:r>
              <a:rPr lang="es-ES"/>
              <a:t>empresarios</a:t>
            </a:r>
          </a:p>
          <a:p>
            <a:pPr lvl="2"/>
            <a:r>
              <a:rPr lang="es-ES"/>
              <a:t>empleados (representantes sindicales)</a:t>
            </a:r>
          </a:p>
          <a:p>
            <a:pPr lvl="2"/>
            <a:r>
              <a:rPr lang="es-ES"/>
              <a:t>profesores de formación profesional (en representación del Estado)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Proceso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/>
              <a:t>El examen final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s-ES" b="1"/>
              <a:t>Certificado de formación</a:t>
            </a:r>
          </a:p>
          <a:p>
            <a:pPr lvl="1"/>
            <a:r>
              <a:rPr lang="es-ES"/>
              <a:t>Emitido por la cámara</a:t>
            </a:r>
          </a:p>
          <a:p>
            <a:pPr lvl="1"/>
            <a:r>
              <a:rPr lang="es-ES"/>
              <a:t>Cualificación reconocida por el Estado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s-ES" b="1"/>
              <a:t>La formación finaliza al superar el examen final.</a:t>
            </a:r>
            <a:br>
              <a:rPr lang="es-ES" b="1"/>
            </a:br>
            <a:r>
              <a:rPr lang="es-ES" b="1"/>
              <a:t>Comienza la carrera profesional.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Proceso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/>
              <a:t>Comienzo de la carrera profesional: oportunidades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es-ES" b="1"/>
              <a:t>En el mercado de trabajo </a:t>
            </a:r>
          </a:p>
          <a:p>
            <a:pPr lvl="1"/>
            <a:r>
              <a:rPr lang="es-ES"/>
              <a:t>Contrato de trabajo directamente con la empresa de formación</a:t>
            </a:r>
          </a:p>
          <a:p>
            <a:pPr lvl="1"/>
            <a:r>
              <a:rPr lang="es-ES"/>
              <a:t>Contrato de trabajo en otra empresa</a:t>
            </a:r>
          </a:p>
          <a:p>
            <a:pPr lvl="1"/>
            <a:r>
              <a:rPr lang="es-ES"/>
              <a:t>Empleo en otro ámbito profesional</a:t>
            </a:r>
          </a:p>
          <a:p>
            <a:pPr marL="0" indent="0">
              <a:buNone/>
            </a:pPr>
            <a:r>
              <a:rPr lang="es-ES" b="1"/>
              <a:t>Continuación de la formación</a:t>
            </a:r>
          </a:p>
          <a:p>
            <a:pPr lvl="1"/>
            <a:r>
              <a:rPr lang="es-ES"/>
              <a:t>Medidas de perfeccionamiento profesional y formación continua  </a:t>
            </a:r>
          </a:p>
          <a:p>
            <a:pPr lvl="1"/>
            <a:r>
              <a:rPr lang="es-ES"/>
              <a:t>Formación superior («sector terciario»)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es-ES"/>
              <a:t>Formación profesional dual: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2800"/>
              <a:t>El modelo de éxito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¿Cómo funciona la formación profesional dual?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/>
              <a:t>Resumen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es-ES" b="1"/>
              <a:t>Proceso</a:t>
            </a:r>
          </a:p>
          <a:p>
            <a:pPr lvl="1"/>
            <a:r>
              <a:rPr lang="es-ES"/>
              <a:t>Formación en la empresa (70%) y paralelamente en la escuela de formación profesional (30%): «dual»</a:t>
            </a:r>
          </a:p>
          <a:p>
            <a:pPr lvl="1"/>
            <a:r>
              <a:rPr lang="es-ES"/>
              <a:t>Formación con contenido y duración definidos (contrato de formación)</a:t>
            </a:r>
          </a:p>
          <a:p>
            <a:pPr lvl="1"/>
            <a:r>
              <a:rPr lang="es-ES"/>
              <a:t>Formación en un proceso de trabajo concreto</a:t>
            </a:r>
          </a:p>
          <a:p>
            <a:pPr lvl="1"/>
            <a:r>
              <a:rPr lang="es-ES"/>
              <a:t>Examen final ante una comisión independiente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¿Cómo funciona la formación profesional dual?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Resumen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es-ES" b="1" dirty="0"/>
              <a:t>Marco</a:t>
            </a:r>
          </a:p>
          <a:p>
            <a:pPr lvl="1"/>
            <a:r>
              <a:rPr lang="es-ES" dirty="0"/>
              <a:t>El Estado garantiza el marco jurídico</a:t>
            </a:r>
          </a:p>
          <a:p>
            <a:pPr lvl="1"/>
            <a:r>
              <a:rPr lang="es-ES" dirty="0"/>
              <a:t>El Estado organiza la parte de la formación impartida en las escuelas</a:t>
            </a:r>
          </a:p>
          <a:p>
            <a:pPr lvl="1"/>
            <a:r>
              <a:rPr lang="es-ES" dirty="0"/>
              <a:t>Las cámaras y los interlocutores sociales definen el alcance y el contenido </a:t>
            </a:r>
            <a:br>
              <a:rPr lang="es-ES" dirty="0"/>
            </a:br>
            <a:r>
              <a:rPr lang="es-ES" dirty="0"/>
              <a:t>de la formación</a:t>
            </a:r>
          </a:p>
          <a:p>
            <a:pPr lvl="1"/>
            <a:r>
              <a:rPr lang="es-ES" dirty="0"/>
              <a:t>Las cámaras, como organismo competente, supervisan la formación en la empresa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ist die Duale Berufsausbildung in Deutschland erfolgreich?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Erfolgsfaktoren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Historisch gewachsenes System</a:t>
            </a:r>
          </a:p>
          <a:p>
            <a:pPr lvl="1"/>
            <a:r>
              <a:rPr lang="de-DE" dirty="0"/>
              <a:t>Hohe gesellschaftliche Akzeptanz</a:t>
            </a:r>
          </a:p>
          <a:p>
            <a:pPr lvl="1"/>
            <a:r>
              <a:rPr lang="de-DE" dirty="0" err="1"/>
              <a:t>Win</a:t>
            </a:r>
            <a:r>
              <a:rPr lang="de-DE" dirty="0"/>
              <a:t>-</a:t>
            </a:r>
            <a:r>
              <a:rPr lang="de-DE" dirty="0" err="1"/>
              <a:t>Win</a:t>
            </a:r>
            <a:r>
              <a:rPr lang="de-DE" dirty="0"/>
              <a:t>-Situation für Auszubildende und Unternehmen</a:t>
            </a:r>
          </a:p>
          <a:p>
            <a:pPr lvl="1"/>
            <a:r>
              <a:rPr lang="de-DE" dirty="0"/>
              <a:t>Ausbildung gemäß Fachkräftebedarf</a:t>
            </a:r>
          </a:p>
          <a:p>
            <a:pPr lvl="1"/>
            <a:r>
              <a:rPr lang="de-DE" dirty="0"/>
              <a:t>Starke Institutionen (Kammern, Sozialpartner, KMU)</a:t>
            </a:r>
          </a:p>
          <a:p>
            <a:pPr lvl="1"/>
            <a:r>
              <a:rPr lang="de-DE" dirty="0"/>
              <a:t>Mitgestaltung des Systems durch alle Beteiligten</a:t>
            </a:r>
          </a:p>
          <a:p>
            <a:pPr lvl="1"/>
            <a:r>
              <a:rPr lang="de-DE" dirty="0"/>
              <a:t>Hohe Flexibilität und Anpassungsfähigkeit des Systems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Los cinco pilares básicos de la formación profesional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/>
              <a:t>Los pilares básicos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es-ES" b="1"/>
              <a:t>Cooperación entre el Estado, las empresas y los interlocutores sociales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/>
              <a:t>Aprendizaje durante el proceso de trabajo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/>
              <a:t>Normas nacionales generalmente reconocidas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/>
              <a:t>Personal de formación profesional cualificado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/>
              <a:t>Investigación y asesoramiento institucionalizados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es-ES"/>
              <a:t>Formación profesional dual: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2800"/>
              <a:t>Bases y condiciones marco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Ventajas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/>
              <a:t>Ventajas para los aprendices:</a:t>
            </a:r>
          </a:p>
          <a:p>
            <a:pPr marL="0" indent="0">
              <a:buNone/>
            </a:pPr>
            <a:r>
              <a:rPr lang="es-ES"/>
              <a:t>La formación profesional dual es la preparación ideal para iniciar</a:t>
            </a:r>
          </a:p>
          <a:p>
            <a:pPr marL="0" indent="0">
              <a:buNone/>
            </a:pPr>
            <a:r>
              <a:rPr lang="es-ES"/>
              <a:t>la vida profesional: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es-ES"/>
              <a:t>Competencias y cualificaciones específicas de la profesión</a:t>
            </a:r>
          </a:p>
          <a:p>
            <a:pPr lvl="1"/>
            <a:r>
              <a:rPr lang="es-ES"/>
              <a:t>Condiciones reales de trabajo (máquinas, procesos, ambiente laboral)</a:t>
            </a:r>
          </a:p>
          <a:p>
            <a:pPr lvl="1"/>
            <a:r>
              <a:rPr lang="es-ES"/>
              <a:t>Remuneración durante la formación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Ventajas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/>
              <a:t>Ventajas para la empresa:</a:t>
            </a:r>
          </a:p>
          <a:p>
            <a:pPr marL="0" indent="0">
              <a:buNone/>
            </a:pPr>
            <a:r>
              <a:rPr lang="es-ES"/>
              <a:t>La formación profesional dual garantiza un personal excelentemente cualificado: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es-ES"/>
              <a:t>Trabajadores cualificados y competentes, según las necesidades de la empresa (a diferencia de los aspirantes externos)</a:t>
            </a:r>
          </a:p>
          <a:p>
            <a:pPr lvl="1"/>
            <a:r>
              <a:rPr lang="es-ES"/>
              <a:t>Aumento de la productividad (rápida amortización)</a:t>
            </a:r>
          </a:p>
          <a:p>
            <a:pPr lvl="1"/>
            <a:r>
              <a:rPr lang="es-ES"/>
              <a:t>Participación activa de las empresas en el desarrollo de las normas de formación</a:t>
            </a:r>
          </a:p>
          <a:p>
            <a:pPr lvl="1"/>
            <a:r>
              <a:rPr lang="es-ES"/>
              <a:t>Contribución a la responsabilidad social de las empresas (RSE)</a:t>
            </a: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Ventajas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/>
              <a:t>Ventajas para el Estado y la sociedad:</a:t>
            </a:r>
          </a:p>
          <a:p>
            <a:pPr marL="0" indent="0">
              <a:buNone/>
            </a:pPr>
            <a:r>
              <a:rPr lang="es-ES"/>
              <a:t>Beneficio mutuo, bienestar y paz social: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es-ES"/>
              <a:t>Alto rendimiento económico y productividad</a:t>
            </a:r>
          </a:p>
          <a:p>
            <a:pPr lvl="1"/>
            <a:r>
              <a:rPr lang="es-ES"/>
              <a:t>Mercado laboral equilibrado (oferta/demanda)</a:t>
            </a:r>
          </a:p>
          <a:p>
            <a:pPr lvl="1"/>
            <a:r>
              <a:rPr lang="es-ES"/>
              <a:t>Integración social y económica de los jóvenes</a:t>
            </a:r>
          </a:p>
          <a:p>
            <a:pPr lvl="1"/>
            <a:r>
              <a:rPr lang="es-ES"/>
              <a:t>Influencia de todas las partes implicadas en el proceso formativo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Desafíos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Desafíos desde la perspectiva de los aprendices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es-ES" dirty="0"/>
              <a:t>Discrepancia entre los puestos de formación solicitados y los vacantes </a:t>
            </a:r>
            <a:br>
              <a:rPr lang="es-ES" dirty="0"/>
            </a:br>
            <a:r>
              <a:rPr lang="es-ES" dirty="0"/>
              <a:t>(escasez de plazas)</a:t>
            </a:r>
          </a:p>
          <a:p>
            <a:pPr lvl="1"/>
            <a:r>
              <a:rPr lang="es-ES" dirty="0"/>
              <a:t>Acceso a la formación profesional dual</a:t>
            </a:r>
          </a:p>
          <a:p>
            <a:pPr lvl="1"/>
            <a:r>
              <a:rPr lang="es-ES" dirty="0"/>
              <a:t>Aumento de los requisitos profesionales</a:t>
            </a:r>
          </a:p>
          <a:p>
            <a:pPr lvl="1"/>
            <a:r>
              <a:rPr lang="es-ES" dirty="0"/>
              <a:t>Aprendizaje permanente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Desafíos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Desafíos desde la perspectiva de las empresas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es-ES" dirty="0"/>
              <a:t>Discrepancia entre los puestos de formación solicitados y los vacantes </a:t>
            </a:r>
            <a:br>
              <a:rPr lang="es-ES" dirty="0"/>
            </a:br>
            <a:r>
              <a:rPr lang="es-ES" dirty="0"/>
              <a:t>(escasez de aspirantes)</a:t>
            </a:r>
          </a:p>
          <a:p>
            <a:pPr lvl="1"/>
            <a:r>
              <a:rPr lang="es-ES" dirty="0"/>
              <a:t>«Madurez para la formación»</a:t>
            </a:r>
          </a:p>
          <a:p>
            <a:pPr lvl="1"/>
            <a:r>
              <a:rPr lang="es-ES" dirty="0"/>
              <a:t>Inclusión de personas con discapacidad</a:t>
            </a:r>
          </a:p>
          <a:p>
            <a:pPr lvl="1"/>
            <a:r>
              <a:rPr lang="es-ES" dirty="0"/>
              <a:t>Inclusión de inmigrantes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Desafíos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/>
              <a:t>Desafíos desde la perspectiva del Estado y la sociedad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es-ES"/>
              <a:t>Cambio demográfico</a:t>
            </a:r>
          </a:p>
          <a:p>
            <a:pPr lvl="1"/>
            <a:r>
              <a:rPr lang="es-ES"/>
              <a:t>Escasez previsible de trabajadores especializados</a:t>
            </a:r>
          </a:p>
          <a:p>
            <a:pPr lvl="1"/>
            <a:r>
              <a:rPr lang="es-ES"/>
              <a:t>Tendencia a la formación académica</a:t>
            </a:r>
          </a:p>
          <a:p>
            <a:pPr lvl="1"/>
            <a:r>
              <a:rPr lang="es-ES"/>
              <a:t>Diferencias regionales</a:t>
            </a:r>
          </a:p>
          <a:p>
            <a:pPr lvl="1"/>
            <a:r>
              <a:rPr lang="es-ES"/>
              <a:t>Inclusión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Más información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/>
              <a:t>Cifras y hechos</a:t>
            </a:r>
          </a:p>
          <a:p>
            <a:pPr lvl="1"/>
            <a:r>
              <a:rPr lang="es-ES" dirty="0"/>
              <a:t>Informe de datos de BIBB (</a:t>
            </a:r>
            <a:r>
              <a:rPr lang="es-ES" dirty="0">
                <a:hlinkClick r:id="rId2"/>
              </a:rPr>
              <a:t>link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Instituto Federal de Estadística (</a:t>
            </a:r>
            <a:r>
              <a:rPr lang="es-ES" dirty="0">
                <a:hlinkClick r:id="rId3"/>
              </a:rPr>
              <a:t>link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Portal de datos del Ministerio Federal de Educación e Investigación (BMBF) (</a:t>
            </a:r>
            <a:r>
              <a:rPr lang="es-ES" dirty="0">
                <a:hlinkClick r:id="rId4"/>
              </a:rPr>
              <a:t>link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Informe de formación profesional (link)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s-ES" b="1" dirty="0"/>
              <a:t>Normas de formación</a:t>
            </a:r>
          </a:p>
          <a:p>
            <a:pPr lvl="1"/>
            <a:r>
              <a:rPr lang="es-ES" dirty="0"/>
              <a:t>Folleto de BIBB: Reglamentos de formación y su creación (en alemán) (</a:t>
            </a:r>
            <a:r>
              <a:rPr lang="es-ES" dirty="0">
                <a:hlinkClick r:id="rId5"/>
              </a:rPr>
              <a:t>link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Ejemplos de reglamentos de formación y planes de estudio (BIBB) (</a:t>
            </a:r>
            <a:r>
              <a:rPr lang="es-ES" dirty="0">
                <a:hlinkClick r:id="rId6"/>
              </a:rPr>
              <a:t>link</a:t>
            </a:r>
            <a:r>
              <a:rPr lang="es-ES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s-ES" b="1" dirty="0"/>
              <a:t>Documentos jurídicos</a:t>
            </a:r>
          </a:p>
          <a:p>
            <a:pPr lvl="1"/>
            <a:r>
              <a:rPr lang="es-ES" dirty="0"/>
              <a:t>Ley de Formación Profesional (</a:t>
            </a:r>
            <a:r>
              <a:rPr lang="es-ES" dirty="0">
                <a:hlinkClick r:id="rId7"/>
              </a:rPr>
              <a:t>link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Ley del Empleo Juvenil (</a:t>
            </a:r>
            <a:r>
              <a:rPr lang="es-ES" dirty="0">
                <a:hlinkClick r:id="rId8"/>
              </a:rPr>
              <a:t>link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Ley de las Cámaras (</a:t>
            </a:r>
            <a:r>
              <a:rPr lang="es-ES" dirty="0">
                <a:hlinkClick r:id="rId9"/>
              </a:rPr>
              <a:t>link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Ley de Convenios Colectivos (</a:t>
            </a:r>
            <a:r>
              <a:rPr lang="es-ES" dirty="0">
                <a:hlinkClick r:id="rId10"/>
              </a:rPr>
              <a:t>link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Ley de Comités de Empresa (</a:t>
            </a:r>
            <a:r>
              <a:rPr lang="es-ES" dirty="0">
                <a:hlinkClick r:id="rId11"/>
              </a:rPr>
              <a:t>link</a:t>
            </a:r>
            <a:r>
              <a:rPr lang="es-ES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es-ES" b="1" dirty="0"/>
              <a:t>Páginas de Internet</a:t>
            </a:r>
          </a:p>
          <a:p>
            <a:pPr lvl="1"/>
            <a:r>
              <a:rPr lang="es-ES">
                <a:hlinkClick r:id="rId12"/>
              </a:rPr>
              <a:t>GOVET</a:t>
            </a:r>
            <a:endParaRPr lang="es-ES">
              <a:hlinkClick r:id="rId7"/>
            </a:endParaRPr>
          </a:p>
          <a:p>
            <a:pPr lvl="1"/>
            <a:r>
              <a:rPr lang="es-ES" dirty="0">
                <a:hlinkClick r:id="rId13"/>
              </a:rPr>
              <a:t>BMBF</a:t>
            </a:r>
          </a:p>
          <a:p>
            <a:pPr lvl="1"/>
            <a:r>
              <a:rPr lang="es-ES" dirty="0">
                <a:hlinkClick r:id="rId14"/>
              </a:rPr>
              <a:t>BIBB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es-ES" b="1" dirty="0"/>
              <a:t>Contacto para más preguntas</a:t>
            </a:r>
          </a:p>
          <a:p>
            <a:pPr lvl="1"/>
            <a:r>
              <a:rPr lang="es-ES" dirty="0">
                <a:hlinkClick r:id="rId15"/>
              </a:rPr>
              <a:t>govet@govet.international</a:t>
            </a: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Bases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La formación profesional dual en el sistema de formación alemán – panorama general</a:t>
            </a:r>
          </a:p>
          <a:p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Mercado laboral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Educación escolar general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Formación universitaria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Formación profesional </a:t>
              </a:r>
            </a:p>
            <a:p>
              <a:pPr algn="ctr"/>
              <a:r>
                <a:rPr lang="es-ES" sz="2400">
                  <a:solidFill>
                    <a:schemeClr val="bg1"/>
                  </a:solidFill>
                </a:rPr>
                <a:t>dual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>
                  <a:solidFill>
                    <a:schemeClr val="bg1"/>
                  </a:solidFill>
                </a:rPr>
                <a:t>Formación profesional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472913"/>
              <a:ext cx="24940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Escuela de formación profesional</a:t>
              </a:r>
            </a:p>
            <a:p>
              <a:pPr algn="ctr"/>
              <a:r>
                <a:rPr lang="es-ES" dirty="0">
                  <a:solidFill>
                    <a:schemeClr val="bg1"/>
                  </a:solidFill>
                </a:rPr>
                <a:t>a tiempo completo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es-ES" b="1"/>
              <a:t>Las partes implicadas: los aprendices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es-ES"/>
              <a:t>1,32 m. aprendices al año</a:t>
            </a:r>
          </a:p>
          <a:p>
            <a:pPr lvl="1"/>
            <a:r>
              <a:rPr lang="es-ES"/>
              <a:t>en 325 formaciones homologadas</a:t>
            </a:r>
          </a:p>
          <a:p>
            <a:endParaRPr lang="de-DE" dirty="0"/>
          </a:p>
          <a:p>
            <a:pPr marL="0" indent="0">
              <a:buNone/>
            </a:pPr>
            <a:r>
              <a:rPr lang="es-ES"/>
              <a:t>Esto significa que:</a:t>
            </a:r>
          </a:p>
          <a:p>
            <a:pPr lvl="1"/>
            <a:r>
              <a:rPr lang="es-ES"/>
              <a:t>el 5% de todos los empleados actuales </a:t>
            </a:r>
            <a:br>
              <a:rPr lang="es-ES"/>
            </a:br>
            <a:r>
              <a:rPr lang="es-ES"/>
              <a:t>son aprendices</a:t>
            </a:r>
          </a:p>
          <a:p>
            <a:endParaRPr lang="de-DE" dirty="0"/>
          </a:p>
          <a:p>
            <a:pPr marL="0" indent="0">
              <a:buNone/>
            </a:pPr>
            <a:r>
              <a:rPr lang="es-ES" b="1"/>
              <a:t>Alrededor del 93% finaliza con éxito su formación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es-ES" b="1"/>
              <a:t>Las partes implicadas: los empresarios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es-ES"/>
              <a:t>Cada año, alrededor del 20% de las empresas con empleados sujetos a las cotizaciones de la seguridad social imparten formación profesional (aprox. 430.000 de 2,2 m.),</a:t>
            </a:r>
          </a:p>
          <a:p>
            <a:pPr lvl="1"/>
            <a:r>
              <a:rPr lang="es-ES"/>
              <a:t>lo que supone unos 500.000 nuevos aprendices anuales.</a:t>
            </a:r>
          </a:p>
          <a:p>
            <a:pPr lvl="1"/>
            <a:r>
              <a:rPr lang="es-ES"/>
              <a:t>El 74% de ellos son contratados nada más finalizar la formación.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Las empresas, los interlocutores sociales y el Estado garantizan las condiciones marco de la formación profesional dual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es-ES" dirty="0"/>
              <a:t>Cámaras</a:t>
            </a:r>
          </a:p>
          <a:p>
            <a:pPr lvl="1"/>
            <a:r>
              <a:rPr lang="es-ES" dirty="0"/>
              <a:t>Interlocutores sociales (asociaciones de trabajadores y empresarios)</a:t>
            </a:r>
          </a:p>
          <a:p>
            <a:pPr lvl="1"/>
            <a:r>
              <a:rPr lang="es-ES" dirty="0"/>
              <a:t>Estado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es-ES" b="1" dirty="0"/>
              <a:t>Cámaras e interlocutores sociales</a:t>
            </a:r>
            <a:r>
              <a:rPr lang="es-ES" dirty="0"/>
              <a:t>: definen y revisan el contenido de la formación </a:t>
            </a:r>
            <a:br>
              <a:rPr lang="es-ES" dirty="0"/>
            </a:br>
            <a:r>
              <a:rPr lang="es-ES" dirty="0"/>
              <a:t>en la empresa</a:t>
            </a:r>
          </a:p>
          <a:p>
            <a:pPr marL="0" indent="0">
              <a:buNone/>
            </a:pPr>
            <a:r>
              <a:rPr lang="es-ES" b="1" dirty="0"/>
              <a:t>El Estado</a:t>
            </a:r>
            <a:r>
              <a:rPr lang="es-ES" dirty="0"/>
              <a:t>: crea el marco legal y facilita los recursos para la formación escolar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es-ES" b="1"/>
              <a:t>Los agentes: cámaras – el organismo competente</a:t>
            </a:r>
          </a:p>
          <a:p>
            <a:pPr marL="1588" indent="0">
              <a:buNone/>
            </a:pPr>
            <a:endParaRPr lang="de-DE" b="1" dirty="0"/>
          </a:p>
          <a:p>
            <a:pPr lvl="1"/>
            <a:r>
              <a:rPr lang="es-ES"/>
              <a:t>verifican y registran las empresas de formación</a:t>
            </a:r>
          </a:p>
          <a:p>
            <a:pPr lvl="1"/>
            <a:r>
              <a:rPr lang="es-ES"/>
              <a:t>supervisan y verifican la formación en la empresa</a:t>
            </a:r>
          </a:p>
          <a:p>
            <a:pPr lvl="1"/>
            <a:r>
              <a:rPr lang="es-ES"/>
              <a:t>cualifican al personal de formación</a:t>
            </a:r>
          </a:p>
          <a:p>
            <a:pPr lvl="1"/>
            <a:r>
              <a:rPr lang="es-ES"/>
              <a:t>organizan los exámenes</a:t>
            </a:r>
            <a:r>
              <a:rPr lang="es-ES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s-ES"/>
              <a:t>ofrecen eventos de información y asesoramiento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Los agentes: interlocutores sociales</a:t>
            </a:r>
          </a:p>
          <a:p>
            <a:pPr marL="0" indent="0">
              <a:buNone/>
            </a:pPr>
            <a:r>
              <a:rPr lang="es-ES" dirty="0"/>
              <a:t>Los sindicatos y las asociaciones empresariales negocian entre sí y con el Estado </a:t>
            </a:r>
            <a:br>
              <a:rPr lang="es-ES" dirty="0"/>
            </a:br>
            <a:r>
              <a:rPr lang="es-ES" dirty="0"/>
              <a:t>las </a:t>
            </a:r>
            <a:r>
              <a:rPr lang="es-ES" u="sng" dirty="0"/>
              <a:t>normas</a:t>
            </a:r>
            <a:r>
              <a:rPr lang="es-ES" dirty="0"/>
              <a:t> respectivas </a:t>
            </a:r>
            <a:r>
              <a:rPr lang="es-ES" u="sng" dirty="0"/>
              <a:t>para la</a:t>
            </a:r>
            <a:r>
              <a:rPr lang="es-ES" dirty="0"/>
              <a:t> </a:t>
            </a:r>
            <a:r>
              <a:rPr lang="es-ES" u="sng" dirty="0"/>
              <a:t>parte de la formación en la empresa</a:t>
            </a:r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es-ES" dirty="0"/>
              <a:t>Contenido de la formación</a:t>
            </a:r>
          </a:p>
          <a:p>
            <a:pPr lvl="1"/>
            <a:r>
              <a:rPr lang="es-ES" dirty="0"/>
              <a:t>Remuneración durante la formación</a:t>
            </a:r>
          </a:p>
          <a:p>
            <a:pPr lvl="1"/>
            <a:r>
              <a:rPr lang="es-ES" dirty="0"/>
              <a:t>Supervisión de la formación en la empresa</a:t>
            </a:r>
          </a:p>
          <a:p>
            <a:pPr lvl="1"/>
            <a:r>
              <a:rPr lang="es-ES" dirty="0"/>
              <a:t>Participación en la Comisión examinadora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2887</Words>
  <Application>Microsoft Office PowerPoint</Application>
  <PresentationFormat>Breitbild</PresentationFormat>
  <Paragraphs>566</Paragraphs>
  <Slides>37</Slides>
  <Notes>27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Wingdings 3</vt:lpstr>
      <vt:lpstr>Office</vt:lpstr>
      <vt:lpstr>1_Office</vt:lpstr>
      <vt:lpstr> </vt:lpstr>
      <vt:lpstr>Índice</vt:lpstr>
      <vt:lpstr> </vt:lpstr>
      <vt:lpstr>Bases </vt:lpstr>
      <vt:lpstr>Bases</vt:lpstr>
      <vt:lpstr>Bases</vt:lpstr>
      <vt:lpstr>Bases</vt:lpstr>
      <vt:lpstr>Bases</vt:lpstr>
      <vt:lpstr>Bases</vt:lpstr>
      <vt:lpstr>Bases</vt:lpstr>
      <vt:lpstr>Bases</vt:lpstr>
      <vt:lpstr>Bases</vt:lpstr>
      <vt:lpstr>Bases</vt:lpstr>
      <vt:lpstr>Bases</vt:lpstr>
      <vt:lpstr>Bases</vt:lpstr>
      <vt:lpstr>PowerPoint-Präsentation</vt:lpstr>
      <vt:lpstr>Inicio</vt:lpstr>
      <vt:lpstr>Inicio</vt:lpstr>
      <vt:lpstr>Inicio</vt:lpstr>
      <vt:lpstr>Proceso</vt:lpstr>
      <vt:lpstr>Proceso</vt:lpstr>
      <vt:lpstr>Proceso</vt:lpstr>
      <vt:lpstr>Proceso</vt:lpstr>
      <vt:lpstr>Proceso</vt:lpstr>
      <vt:lpstr>PowerPoint-Präsentation</vt:lpstr>
      <vt:lpstr>¿Cómo funciona la formación profesional dual?</vt:lpstr>
      <vt:lpstr>¿Cómo funciona la formación profesional dual?</vt:lpstr>
      <vt:lpstr>Warum ist die Duale Berufsausbildung in Deutschland erfolgreich?</vt:lpstr>
      <vt:lpstr>Los cinco pilares básicos de la formación profesional</vt:lpstr>
      <vt:lpstr>Ventajas</vt:lpstr>
      <vt:lpstr>Ventajas</vt:lpstr>
      <vt:lpstr>Ventajas</vt:lpstr>
      <vt:lpstr>Desafíos</vt:lpstr>
      <vt:lpstr>Desafíos</vt:lpstr>
      <vt:lpstr>Desafíos</vt:lpstr>
      <vt:lpstr>Más información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Frost, Max</cp:lastModifiedBy>
  <cp:revision>57</cp:revision>
  <dcterms:created xsi:type="dcterms:W3CDTF">2020-12-18T10:19:10Z</dcterms:created>
  <dcterms:modified xsi:type="dcterms:W3CDTF">2023-03-29T09:26:42Z</dcterms:modified>
</cp:coreProperties>
</file>