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81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69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pPr/>
              <a:t>29.03.2023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Berufsprofil &gt;&gt;&gt;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Kompetenzen müssen vermittelt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Inhalte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konkreten Fähigkeiten und Verrichtungen müssen beherrscht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Prüfungskenntnisse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Welches Wissen bereitet die Auszubildenden optimal auf ihre Abschlussprüfung vor?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Inhalte des Rahmenlehrplans definieren sich über "Lernfelder".</a:t>
            </a:r>
          </a:p>
          <a:p>
            <a:endParaRPr lang="de-DE" dirty="0"/>
          </a:p>
          <a:p>
            <a:r>
              <a:rPr lang="de-DE" dirty="0"/>
              <a:t>ggf. an dieser Stelle die Thematik "Lernfelder" erläutern.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Eine Berufsausbildung sichert den sozialen Status junger Menschen als Bürger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Der Staat kann berufliche Ausbildung nicht alleine gewährleisten: Kosten und Kompetenzen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Maßnahmen: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Gewährleistung von Durchlässigkeit: Hochschulzugang für Azubis mit Abschluss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Öffnung der Dualen Berufsausbildung unabhängig von vorherigen Abschlüssen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Erwartungen und Ziele von Jugendlichen an eine Ausbildungsstelle sind vielfältig: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etwas Praktisches lernen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eigenes Geld verdienen (Selbstständigkeit)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Traum verwirklichen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soziales Prestige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Pflichterfüllung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 hier gibt es einige weitere Beweggründe: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loyale Mitarbeiter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wissen selbst am besten, welche Qualifikationen bei uns gebraucht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möchten sozial verantwortlich handeln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den Input und das innovative Potenzial von jungen Leuten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sparen Einarbeitungs- und Umschulungskosten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regelt außerdem: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Urlaubsanspruch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evtl. Voraussetzung für eine Beendigung des Ausbildungsverhältnisses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ähnelt einem Arbeitsvertrag. Er ist die Grundlage für das Lernen im Betrieb während der Ausbildung.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wird von den Kammern registriert.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Gesetzliche Grundlagen: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... für die Ausbildung im Betrieb &gt; Ausbildungsvertrag</a:t>
            </a:r>
          </a:p>
          <a:p>
            <a:r>
              <a:rPr lang="de-DE" dirty="0"/>
              <a:t>... für die Berufsschule &gt; Schulpflicht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Zeitliche Aufteilung: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beispielsweise:</a:t>
            </a:r>
          </a:p>
          <a:p>
            <a:endParaRPr lang="de-DE" dirty="0"/>
          </a:p>
          <a:p>
            <a:r>
              <a:rPr lang="de-DE" dirty="0"/>
              <a:t>Montags bis Mittwoch: im Betrieb</a:t>
            </a:r>
          </a:p>
          <a:p>
            <a:r>
              <a:rPr lang="de-DE" dirty="0"/>
              <a:t>Donnerstag und Freitag: in der Berufsschule</a:t>
            </a:r>
          </a:p>
          <a:p>
            <a:endParaRPr lang="de-DE" dirty="0"/>
          </a:p>
          <a:p>
            <a:r>
              <a:rPr lang="de-DE" dirty="0"/>
              <a:t>alternativ: Blockunterricht</a:t>
            </a:r>
          </a:p>
          <a:p>
            <a:endParaRPr lang="de-DE" dirty="0"/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Betriebliche Ausbildung und der Berufsschulunterricht folgen den Ausbildungsstandards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Wichtig: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Beteiligung der jeweiligen Lehr- und Ausbildungskräfte!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96% aller Absolventen in Deutschland finden im Anschluss an ihre Ausbildung eine Anstellung.</a:t>
            </a:r>
            <a:r>
              <a:rPr lang="de-DE" dirty="0">
                <a:effectLst/>
              </a:rPr>
              <a:t> </a:t>
            </a:r>
          </a:p>
          <a:p>
            <a:endParaRPr lang="de-DE" dirty="0">
              <a:effectLst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74% aller Auszubildenden werden vom ausbildenden Betrieb übernommen.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Kammern sind die Vertreter der Wirtschaft, Gewerkschaften/Arbeitnehmervertreter und Verbände/Arbeitgebervertreter sind die Sozialpartner.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erzielen einen Konsens.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Duale Berufsausbildung wird im Wesentlichen von denjenigen gestaltet, die unmittelbar betroffen sind und die den Bedarf am Arbeitsmarkt am besten kennen.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Entscheidungen zur Berufsausbildung werden im Konsensprinzip getroffen.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Standards gelten bundesweit. Sie werden regelmäßig aktualisiert.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Nachfrage nach Fachkräften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Deutschland ist eine entwickelte Industrienation mit einem starken Mittelstand.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-Situation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Auszubildende lernen „on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sind in den Arbeitsprozess integriert. Unternehmen bilden ihre eigene zukünftige Belegschaft nach eigenem Bedarf aus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Qualifiziertes Ausbildungspersonal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Ausbilder sind „vom Fach“ und haben selbst eine Ausbildung durchlaufen, kennen auch das Unternehmen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Staat steuert zwar als Gesetzgeber den Prozess und setzt den Rahmen, er überlässt aber wesentliche Entscheidungen den unmittelbaren Stakeholdern.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Vorteile: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höhere Identifikation mit dem Ausbildungsbetrieb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Ausbildung als Grundlage für weiterführende Maßnahmen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Rekrutierungs- und Umschulungskosten werden reduziert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Frühindikator für die Entwicklungen in Wirtschaft und auf dem Arbeitsmarkt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2018: fast 80.000 Bewerber/innen ohne Ausbildungsplatz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Zugang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Mangel an informellen Kompetenzen: Disziplin, Verlässlichkeit, grundlegende Kenntnisse (Lesen, Schreiben, Rechnen)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Anforderungen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Bspw.: IT-Kenntnisse, Fremdsprachenkenntnisse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Lebensbegleitendes Lernen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Besonders für ältere Bewerber/innen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Unbesetzte Ausbildungsstellen 2010: 19.800 / 2018: 57.700 – fast Verdreifachung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„Ausbildungsreife“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Fehlende soziale Kompetenzen, Grundkenntnisse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Hoher personeller und zeitlicher Extraaufwand, besondere Qualifikationen des ausbildenden Personals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Demografischer Wandel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Weniger junge Menschen, die in eine Ausbildung gehen können, Bedarf des Arbeitsmarktes kann nicht mehr bedient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zur Akademisierung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Ausbildung ist tendenziell Out, Universität ist In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Regionale Unterschiede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Angebot und Nachfrage von Ausbildungsplätzen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gesellschaftliche Aufgabe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Azubis sind im Durchschnitt 19,9 Jahre alt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Investition pro Auszubildenden pro Jahr beträgt im Durchschnitt 18.000 Euro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davon (ca. 13.600 Euro) amortisieren sich (Produktivbeitrag der Auszubildenden)</a:t>
            </a: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bedeutet: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internationaler Wettbewerbsvorteil für deutsche KMUs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zukünftiges Personal nach eigenem Bedarf ausgebildet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geringe Investitionen auf dem Personalmarkt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drei Akteure sichern durch eine ausdifferenzierte Rollenverteilung die Rahmenbedingungen der Berufsbildung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„Ownership“ liegt bei allen drei Akteuren; Sie alle tragen es zugleich und übernehmen Verantwortung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gewährleisten die ständige Innovationsfähigkeit des Systems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stellen Qualitätsstandards sicher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emf"/><Relationship Id="rId7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 central du gouvernement fédéral pour la coopération internationale dans le domaine de la formation professionnelle</a:t>
            </a:r>
            <a:r>
              <a:rPr lang="en-US"/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 central du gouvernement fédéral pour la coopération internationale dans le domaine de la formation professionnelle</a:t>
            </a:r>
            <a:r>
              <a:rPr lang="en-US"/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 central du gouvernement fédéral pour la coopération internationale dans le domaine de la formation professionnelle</a:t>
            </a:r>
            <a:r>
              <a:rPr lang="en-US"/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Allemagne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auprès du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0" i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Office central du gouvernement fédéral pour la coopération internationale dans le domaine de la formation professionnelle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et.international/languages/fr/index.php" TargetMode="External"/><Relationship Id="rId2" Type="http://schemas.openxmlformats.org/officeDocument/2006/relationships/hyperlink" Target="https://www.bibb.de/datenreport/de/index.php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govet@govet.international" TargetMode="External"/><Relationship Id="rId5" Type="http://schemas.openxmlformats.org/officeDocument/2006/relationships/hyperlink" Target="https://www.bibb.de/" TargetMode="External"/><Relationship Id="rId4" Type="http://schemas.openxmlformats.org/officeDocument/2006/relationships/hyperlink" Target="https://www.bmbf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270097" cy="689389"/>
          </a:xfrm>
        </p:spPr>
        <p:txBody>
          <a:bodyPr/>
          <a:lstStyle/>
          <a:p>
            <a:r>
              <a:rPr lang="fr-FR" sz="2000">
                <a:solidFill>
                  <a:srgbClr val="FFFFFF"/>
                </a:solidFill>
                <a:ea typeface="Calibri"/>
                <a:cs typeface="Calibri"/>
              </a:rPr>
              <a:t>La formation professionnelle en alternance en Allemagne</a:t>
            </a:r>
            <a:endParaRPr lang="de-DE" sz="20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acteurs : l’État, garant du cadre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définit les règlements de formation avec les partenaires sociaux (formation en entreprise)</a:t>
            </a:r>
          </a:p>
          <a:p>
            <a:pPr lvl="1"/>
            <a:r>
              <a:rPr lang="de-DE" dirty="0"/>
              <a:t>définit la formation dans les écoles professionnelles : </a:t>
            </a:r>
            <a:r>
              <a:rPr lang="de-DE" u="sng" dirty="0"/>
              <a:t>cursus d’enseignement</a:t>
            </a:r>
          </a:p>
          <a:p>
            <a:pPr lvl="1"/>
            <a:r>
              <a:rPr lang="de-DE" dirty="0"/>
              <a:t>finance, organise et contrôle le système d’enseignement professionnel public</a:t>
            </a:r>
          </a:p>
          <a:p>
            <a:pPr lvl="1"/>
            <a:r>
              <a:rPr lang="de-DE" dirty="0"/>
              <a:t>met en œuvre la recherche sur la formation professionnelle (BIBB)</a:t>
            </a:r>
          </a:p>
          <a:p>
            <a:pPr lvl="1"/>
            <a:r>
              <a:rPr lang="de-DE" dirty="0"/>
              <a:t>apporte son soutien lors de la la recherche d’une place de formation (jeunes, personnes au chômage, personnes défavorisées)</a:t>
            </a:r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 cadre : les normes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définissent la mise en œuvre de la formation professionnelle en alternance dans les entreprises et les écoles professionnelles</a:t>
            </a:r>
          </a:p>
          <a:p>
            <a:pPr lvl="1"/>
            <a:r>
              <a:rPr lang="de-DE" dirty="0"/>
              <a:t>assurent le contrôle de qualité et le soutien de la formation professionnelle en alternance</a:t>
            </a:r>
          </a:p>
          <a:p>
            <a:pPr lvl="1"/>
            <a:r>
              <a:rPr lang="de-DE" dirty="0"/>
              <a:t>sont valides et obligatoires au niveau fédéral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 cadre : l’élaboration des normes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b="1" dirty="0"/>
              <a:t>1. Les employeuses et employeurs </a:t>
            </a:r>
            <a:r>
              <a:rPr lang="de-DE" dirty="0"/>
              <a:t>identifient de nouveaux domaines de compétences et de nouvelles qualifications, dans l’entreprise </a:t>
            </a:r>
          </a:p>
          <a:p>
            <a:pPr lvl="1"/>
            <a:r>
              <a:rPr lang="de-DE" b="1" dirty="0"/>
              <a:t>2. Les partenaires sociaux et l’État </a:t>
            </a:r>
            <a:r>
              <a:rPr lang="de-DE" dirty="0"/>
              <a:t>définissent ensemble et promulguent les nouvelles normes de formation en entreprise, sous l’égide du BIBB </a:t>
            </a:r>
          </a:p>
          <a:p>
            <a:pPr lvl="1"/>
            <a:r>
              <a:rPr lang="de-DE" b="1" dirty="0"/>
              <a:t>3. L’État </a:t>
            </a:r>
            <a:r>
              <a:rPr lang="de-DE" dirty="0"/>
              <a:t>modifie les cursus d’enseignement sur la base des nouveaux règlements de formation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Les normes promulguées sont intégrées aux règlements de formation (entreprises) et aux cursus d’enseignement (école professionnelle).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Le cadre : les normes et le règlement de formation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Les normes de formation pour la </a:t>
            </a:r>
            <a:r>
              <a:rPr lang="de-DE" u="sng" dirty="0"/>
              <a:t>formation professionnelle</a:t>
            </a:r>
            <a:r>
              <a:rPr lang="de-DE" dirty="0"/>
              <a:t> sont ancrées dans le </a:t>
            </a:r>
            <a:r>
              <a:rPr lang="de-DE" u="sng" dirty="0"/>
              <a:t>règlement de formation</a:t>
            </a:r>
            <a:r>
              <a:rPr lang="de-DE" dirty="0"/>
              <a:t> :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titre professionnel </a:t>
            </a:r>
          </a:p>
          <a:p>
            <a:pPr lvl="1"/>
            <a:r>
              <a:rPr lang="de-DE" dirty="0"/>
              <a:t>profil professionnel</a:t>
            </a:r>
          </a:p>
          <a:p>
            <a:pPr lvl="1"/>
            <a:r>
              <a:rPr lang="de-DE" dirty="0"/>
              <a:t>contenus</a:t>
            </a:r>
          </a:p>
          <a:p>
            <a:pPr lvl="1"/>
            <a:r>
              <a:rPr lang="de-DE" dirty="0"/>
              <a:t>durée et structure de la formation</a:t>
            </a:r>
          </a:p>
          <a:p>
            <a:pPr lvl="1"/>
            <a:r>
              <a:rPr lang="de-DE" dirty="0"/>
              <a:t>exigences relatives aux examens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 cadre : les normes et le cursus d’enseignement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La formation à l’</a:t>
            </a:r>
            <a:r>
              <a:rPr lang="de-DE" u="sng" dirty="0"/>
              <a:t>école professionnelle</a:t>
            </a:r>
            <a:r>
              <a:rPr lang="de-DE" dirty="0"/>
              <a:t> transmet les connaissances théoriques requises pour l’exercice de la profession et approfondit la formation générale. </a:t>
            </a:r>
          </a:p>
          <a:p>
            <a:pPr marL="0" indent="0">
              <a:buNone/>
            </a:pPr>
            <a:r>
              <a:rPr lang="de-DE" dirty="0"/>
              <a:t>Ces normes de formation sont définies dans le </a:t>
            </a:r>
            <a:r>
              <a:rPr lang="de-DE" u="sng" dirty="0"/>
              <a:t>cursus d’enseignement</a:t>
            </a:r>
            <a:r>
              <a:rPr lang="de-DE" dirty="0"/>
              <a:t> :</a:t>
            </a:r>
          </a:p>
          <a:p>
            <a:pPr lvl="1"/>
            <a:r>
              <a:rPr lang="de-DE" dirty="0"/>
              <a:t>objectif d’apprentissage</a:t>
            </a:r>
          </a:p>
          <a:p>
            <a:pPr lvl="1"/>
            <a:r>
              <a:rPr lang="de-DE" dirty="0"/>
              <a:t>contenus</a:t>
            </a:r>
          </a:p>
          <a:p>
            <a:pPr lvl="1"/>
            <a:r>
              <a:rPr lang="de-DE" dirty="0"/>
              <a:t>matières d’enseignement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de-DE" dirty="0"/>
              <a:t>Le cadre légal</a:t>
            </a:r>
          </a:p>
          <a:p>
            <a:r>
              <a:rPr lang="de-DE" b="1" dirty="0"/>
              <a:t>La liberté du choix de la profession est garantie par l’article 12 de la Loi fondamentale (GG).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Législation des entreprises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de-DE" dirty="0"/>
              <a:t>loi sur la formation professionnelle</a:t>
            </a:r>
          </a:p>
          <a:p>
            <a:r>
              <a:rPr lang="de-DE" dirty="0"/>
              <a:t>loi sur la protection des jeunes au travail</a:t>
            </a:r>
          </a:p>
          <a:p>
            <a:r>
              <a:rPr lang="de-DE" dirty="0"/>
              <a:t>code de l’artisanat</a:t>
            </a:r>
          </a:p>
          <a:p>
            <a:r>
              <a:rPr lang="de-DE" dirty="0"/>
              <a:t>loi sur les conventions collectives</a:t>
            </a:r>
          </a:p>
          <a:p>
            <a:r>
              <a:rPr lang="de-DE" dirty="0"/>
              <a:t>loi sur le règlement provisoire du droit des chambres de commerce et d’industrie</a:t>
            </a:r>
          </a:p>
          <a:p>
            <a:r>
              <a:rPr lang="de-DE" dirty="0"/>
              <a:t>loi sur l’organisation des entreprises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Législation scolaire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e-DE" dirty="0"/>
              <a:t>scolarité obligatoire</a:t>
            </a:r>
          </a:p>
          <a:p>
            <a:r>
              <a:rPr lang="de-DE" dirty="0"/>
              <a:t>lois régionales sur la scolarité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de-DE" dirty="0"/>
              <a:t>La formation professionnelle en alternance 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Motivations, intérêts et déroulement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Accès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Motivation et mesures – l’État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Motivation :</a:t>
            </a:r>
            <a:r>
              <a:rPr lang="de-DE" dirty="0"/>
              <a:t> L’Allemagne a besoin de professionnel·le·s qualifié·e·s </a:t>
            </a:r>
            <a:br>
              <a:rPr lang="de-DE" dirty="0"/>
            </a:br>
            <a:r>
              <a:rPr lang="de-DE" dirty="0"/>
              <a:t>afin de garantir la croissance et le développement. </a:t>
            </a:r>
          </a:p>
          <a:p>
            <a:pPr marL="0" indent="0">
              <a:buNone/>
            </a:pPr>
            <a:r>
              <a:rPr lang="de-DE" b="1" dirty="0"/>
              <a:t>Conséquence : </a:t>
            </a:r>
            <a:r>
              <a:rPr lang="de-DE" dirty="0"/>
              <a:t>Nous devons renforcer et contrôler le système de </a:t>
            </a:r>
            <a:br>
              <a:rPr lang="de-DE" dirty="0"/>
            </a:br>
            <a:r>
              <a:rPr lang="de-DE" dirty="0"/>
              <a:t>formation professionnelle en alternance.</a:t>
            </a:r>
          </a:p>
          <a:p>
            <a:pPr marL="0" indent="0">
              <a:buNone/>
            </a:pPr>
            <a:r>
              <a:rPr lang="de-DE" b="1" dirty="0"/>
              <a:t>Mesures : </a:t>
            </a:r>
          </a:p>
          <a:p>
            <a:pPr lvl="1"/>
            <a:r>
              <a:rPr lang="de-DE" dirty="0"/>
              <a:t>mettre en place et actualiser un cadre réglementaire </a:t>
            </a:r>
          </a:p>
          <a:p>
            <a:pPr lvl="1"/>
            <a:r>
              <a:rPr lang="de-DE" dirty="0"/>
              <a:t>missions attribuées aux différents acteurs</a:t>
            </a:r>
          </a:p>
          <a:p>
            <a:pPr lvl="1"/>
            <a:r>
              <a:rPr lang="de-DE" dirty="0"/>
              <a:t>vérification et développement du système (par le BIBB, notamment)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76" y="1526240"/>
            <a:ext cx="2564929" cy="29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Accès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/>
              <a:t>Motivation et accès – les jeunes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 : </a:t>
            </a:r>
            <a:r>
              <a:rPr lang="de-DE" dirty="0"/>
              <a:t>« Je voudrais devenir … ! »  </a:t>
            </a:r>
          </a:p>
          <a:p>
            <a:pPr marL="0" indent="0">
              <a:buNone/>
            </a:pPr>
            <a:r>
              <a:rPr lang="de-DE" b="1" dirty="0"/>
              <a:t>Accès :</a:t>
            </a:r>
          </a:p>
          <a:p>
            <a:pPr lvl="1"/>
            <a:r>
              <a:rPr lang="de-DE" dirty="0"/>
              <a:t>rechercher des entreprises intéressées </a:t>
            </a:r>
            <a:br>
              <a:rPr lang="de-DE" dirty="0"/>
            </a:br>
            <a:r>
              <a:rPr lang="de-DE" dirty="0"/>
              <a:t>et consulter les offres</a:t>
            </a:r>
          </a:p>
          <a:p>
            <a:pPr lvl="1"/>
            <a:r>
              <a:rPr lang="de-DE" dirty="0"/>
              <a:t>poser sa candidature</a:t>
            </a:r>
          </a:p>
          <a:p>
            <a:pPr lvl="1"/>
            <a:r>
              <a:rPr lang="de-DE" dirty="0"/>
              <a:t>se soumettre à un éventuel processus </a:t>
            </a:r>
            <a:br>
              <a:rPr lang="de-DE" dirty="0"/>
            </a:br>
            <a:r>
              <a:rPr lang="de-DE" dirty="0"/>
              <a:t>de sélection</a:t>
            </a:r>
          </a:p>
          <a:p>
            <a:pPr lvl="1"/>
            <a:r>
              <a:rPr lang="de-DE" dirty="0"/>
              <a:t>choisir l’entreprise de formation</a:t>
            </a:r>
          </a:p>
          <a:p>
            <a:pPr lvl="1"/>
            <a:r>
              <a:rPr lang="de-DE" dirty="0"/>
              <a:t>conclure un contrat de formation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382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Accès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Motivation et accès – les entreprises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Motivation : </a:t>
            </a:r>
            <a:r>
              <a:rPr lang="de-DE" dirty="0"/>
              <a:t>« J’ai besoin d’être sûr·e que les postes pourront être pourvus » </a:t>
            </a:r>
          </a:p>
          <a:p>
            <a:pPr marL="0" indent="0">
              <a:buNone/>
            </a:pPr>
            <a:r>
              <a:rPr lang="de-DE" b="1" dirty="0"/>
              <a:t>Accès :</a:t>
            </a:r>
          </a:p>
          <a:p>
            <a:pPr lvl="1"/>
            <a:r>
              <a:rPr lang="de-DE" dirty="0"/>
              <a:t>se faire agréer comme entreprise de formation</a:t>
            </a:r>
          </a:p>
          <a:p>
            <a:pPr lvl="1"/>
            <a:r>
              <a:rPr lang="de-DE" dirty="0"/>
              <a:t>proposer des places de formation</a:t>
            </a:r>
          </a:p>
          <a:p>
            <a:pPr lvl="1"/>
            <a:r>
              <a:rPr lang="de-DE" dirty="0"/>
              <a:t>évaluer les candidatures</a:t>
            </a:r>
          </a:p>
          <a:p>
            <a:pPr lvl="1"/>
            <a:r>
              <a:rPr lang="de-DE" dirty="0"/>
              <a:t>sélectionner les apprenti·e·s</a:t>
            </a:r>
          </a:p>
          <a:p>
            <a:pPr lvl="1"/>
            <a:r>
              <a:rPr lang="de-DE" dirty="0"/>
              <a:t>conclure le contrat de formation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30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Sommaire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La formation professionnelle en alternance en Allemagne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/>
              <a:t>Principes et conditions-cadres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Motivations, intérêts et déroulement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Un modèle performant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b="1" dirty="0"/>
              <a:t>Le contrat de formation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dirty="0"/>
              <a:t>La formation professionnelle commence par la conclusion du contrat de formation entre l’employeuse ou l’employeur et l’apprenti·e</a:t>
            </a:r>
          </a:p>
          <a:p>
            <a:pPr marL="0" indent="0">
              <a:buNone/>
            </a:pPr>
            <a:r>
              <a:rPr lang="de-DE" dirty="0"/>
              <a:t>Les points suivants sont fixés par le contrat de formation :</a:t>
            </a:r>
          </a:p>
          <a:p>
            <a:pPr lvl="1"/>
            <a:r>
              <a:rPr lang="de-DE" dirty="0"/>
              <a:t>la durée</a:t>
            </a:r>
          </a:p>
          <a:p>
            <a:pPr lvl="1"/>
            <a:r>
              <a:rPr lang="de-DE" dirty="0"/>
              <a:t>les contenus</a:t>
            </a:r>
          </a:p>
          <a:p>
            <a:pPr lvl="1"/>
            <a:r>
              <a:rPr lang="de-DE" dirty="0"/>
              <a:t>la période d’essai</a:t>
            </a:r>
          </a:p>
          <a:p>
            <a:pPr lvl="1"/>
            <a:r>
              <a:rPr lang="de-DE" dirty="0"/>
              <a:t>la structure de la formation relativement aux contenus et à la durée</a:t>
            </a:r>
          </a:p>
          <a:p>
            <a:pPr lvl="1"/>
            <a:r>
              <a:rPr lang="de-DE" dirty="0"/>
              <a:t>la rémunération</a:t>
            </a:r>
          </a:p>
          <a:p>
            <a:pPr lvl="1"/>
            <a:r>
              <a:rPr lang="de-DE" dirty="0"/>
              <a:t>les droits et les obligations des parties contractantes</a:t>
            </a: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415222" y="2319701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70 % dans </a:t>
            </a:r>
            <a:r>
              <a:rPr lang="fr-FR" b="1">
                <a:solidFill>
                  <a:srgbClr val="FFFFFF"/>
                </a:solidFill>
                <a:ea typeface="Calibri"/>
                <a:cs typeface="Calibri"/>
              </a:rPr>
              <a:t>l’entreprise</a:t>
            </a:r>
            <a:endParaRPr lang="de-DE" b="1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1711183"/>
            <a:ext cx="4860000" cy="446715"/>
          </a:xfrm>
        </p:spPr>
        <p:txBody>
          <a:bodyPr/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30 % à </a:t>
            </a:r>
            <a:r>
              <a:rPr lang="fr-FR" b="1">
                <a:solidFill>
                  <a:srgbClr val="FFFFFF"/>
                </a:solidFill>
                <a:ea typeface="Calibri"/>
                <a:cs typeface="Calibri"/>
              </a:rPr>
              <a:t>l’école professionnelle</a:t>
            </a:r>
            <a:endParaRPr lang="de-DE" b="1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61981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de-DE" dirty="0"/>
              <a:t>formation structurée dans des conditions de travail réelles</a:t>
            </a:r>
          </a:p>
          <a:p>
            <a:r>
              <a:rPr lang="de-DE" dirty="0"/>
              <a:t>les apprenti·e·s participent concrètement aux processus de l’entreprise</a:t>
            </a:r>
          </a:p>
          <a:p>
            <a:r>
              <a:rPr lang="de-DE" dirty="0"/>
              <a:t>les apprenti·e·s </a:t>
            </a:r>
            <a:r>
              <a:rPr lang="de-DE" dirty="0" err="1"/>
              <a:t>touchent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une</a:t>
            </a:r>
            <a:r>
              <a:rPr lang="de-DE" dirty="0"/>
              <a:t> rémunération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321209"/>
            <a:ext cx="4860000" cy="2217173"/>
          </a:xfrm>
        </p:spPr>
        <p:txBody>
          <a:bodyPr/>
          <a:lstStyle/>
          <a:p>
            <a:r>
              <a:rPr lang="de-DE" dirty="0"/>
              <a:t>enseignement en classe </a:t>
            </a:r>
          </a:p>
          <a:p>
            <a:r>
              <a:rPr lang="de-DE" dirty="0"/>
              <a:t>matières d’enseignement professionnel (2/3) et</a:t>
            </a:r>
          </a:p>
          <a:p>
            <a:r>
              <a:rPr lang="de-DE" dirty="0"/>
              <a:t>matières d’enseignement général (1/3)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Apprentissage dans deux lieux en alternance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Une formation professionnelle en alternance dure entre deux et trois ans et demi</a:t>
            </a:r>
            <a:r>
              <a:rPr lang="de-DE" b="1" dirty="0"/>
              <a:t>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998" y="3592404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Examen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L’examen final</a:t>
            </a:r>
          </a:p>
          <a:p>
            <a:pPr lvl="1"/>
            <a:r>
              <a:rPr lang="de-DE" dirty="0"/>
              <a:t>organisé par les chambres</a:t>
            </a:r>
          </a:p>
          <a:p>
            <a:pPr lvl="1"/>
            <a:r>
              <a:rPr lang="de-DE" dirty="0"/>
              <a:t>partie théorique et partie pratique</a:t>
            </a:r>
          </a:p>
          <a:p>
            <a:pPr lvl="1"/>
            <a:r>
              <a:rPr lang="de-DE" dirty="0"/>
              <a:t>le jury de l’examen se compose de</a:t>
            </a:r>
          </a:p>
          <a:p>
            <a:pPr lvl="2"/>
            <a:r>
              <a:rPr lang="de-DE" dirty="0"/>
              <a:t>employeuses et employeurs</a:t>
            </a:r>
          </a:p>
          <a:p>
            <a:pPr lvl="2"/>
            <a:r>
              <a:rPr lang="de-DE" dirty="0"/>
              <a:t>employé·e·s (représentant·e·s syndicaux·ales)</a:t>
            </a:r>
          </a:p>
          <a:p>
            <a:pPr lvl="2"/>
            <a:r>
              <a:rPr lang="de-DE" dirty="0"/>
              <a:t>enseignant·e·s en école professionnelle (représentant l’État)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L’examen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Certificat de formation</a:t>
            </a:r>
          </a:p>
          <a:p>
            <a:pPr lvl="1"/>
            <a:r>
              <a:rPr lang="de-DE" dirty="0"/>
              <a:t>émis par la chambre</a:t>
            </a:r>
          </a:p>
          <a:p>
            <a:pPr lvl="1"/>
            <a:r>
              <a:rPr lang="de-DE" dirty="0"/>
              <a:t>diplôme reconnu par l’État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Une fois l’examen passé avec succès, la formation est terminée.</a:t>
            </a:r>
            <a:br>
              <a:rPr lang="de-DE" b="1" dirty="0"/>
            </a:br>
            <a:r>
              <a:rPr lang="de-DE" b="1" dirty="0"/>
              <a:t>La carrière professionnelle commence.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Déroulement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Début de la carrière professionnelle : les opportunités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Sur le marché du travail</a:t>
            </a:r>
          </a:p>
          <a:p>
            <a:pPr lvl="1"/>
            <a:r>
              <a:rPr lang="de-DE" dirty="0"/>
              <a:t>contrat de travail directement avec l’entreprise de formation</a:t>
            </a:r>
          </a:p>
          <a:p>
            <a:pPr lvl="1"/>
            <a:r>
              <a:rPr lang="de-DE" dirty="0"/>
              <a:t>contrat de travail dans une autre entreprise</a:t>
            </a:r>
          </a:p>
          <a:p>
            <a:pPr lvl="1"/>
            <a:r>
              <a:rPr lang="de-DE" dirty="0"/>
              <a:t>embauche dans un autre domaine professionnel</a:t>
            </a:r>
          </a:p>
          <a:p>
            <a:pPr marL="0" indent="0">
              <a:buNone/>
            </a:pPr>
            <a:r>
              <a:rPr lang="de-DE" b="1" dirty="0"/>
              <a:t>Poursuite de la formation</a:t>
            </a:r>
          </a:p>
          <a:p>
            <a:pPr lvl="1"/>
            <a:r>
              <a:rPr lang="de-DE" dirty="0"/>
              <a:t>mesures de formation professionnelle et continue  </a:t>
            </a:r>
          </a:p>
          <a:p>
            <a:pPr lvl="1"/>
            <a:r>
              <a:rPr lang="de-DE" dirty="0"/>
              <a:t>études (« enseignement tertiaire »)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985" y="2259695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fr-FR">
                <a:solidFill>
                  <a:srgbClr val="7F7F7F"/>
                </a:solidFill>
                <a:ea typeface="Calibri"/>
                <a:cs typeface="Calibri"/>
              </a:rPr>
              <a:t>La formation professionnelle en alternance :</a:t>
            </a:r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2800" dirty="0"/>
              <a:t>Un modèle performant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Comment fonctionne la formation professionnelle en alternance 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Résumé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Déroulement</a:t>
            </a:r>
          </a:p>
          <a:p>
            <a:pPr lvl="1"/>
            <a:r>
              <a:rPr lang="de-DE" dirty="0"/>
              <a:t>formation à la fois en entreprise (70 %) et en école professionnelle (30 %) : « alternance »</a:t>
            </a:r>
          </a:p>
          <a:p>
            <a:pPr lvl="1"/>
            <a:r>
              <a:rPr lang="de-DE" dirty="0"/>
              <a:t>formation avec définition de la durée et des contenus (contrat de formation)</a:t>
            </a:r>
          </a:p>
          <a:p>
            <a:pPr lvl="1"/>
            <a:r>
              <a:rPr lang="de-DE" dirty="0"/>
              <a:t>formation concrète pendant les processus de travail</a:t>
            </a:r>
          </a:p>
          <a:p>
            <a:pPr lvl="1"/>
            <a:r>
              <a:rPr lang="de-DE" dirty="0"/>
              <a:t>examen final devant une commission indépendante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Comment fonctionne la formation professionnelle en alternance 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Résumé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Cadre</a:t>
            </a:r>
          </a:p>
          <a:p>
            <a:pPr lvl="1"/>
            <a:r>
              <a:rPr lang="de-DE" dirty="0"/>
              <a:t>l’État met en place le cadre légal</a:t>
            </a:r>
          </a:p>
          <a:p>
            <a:pPr lvl="1"/>
            <a:r>
              <a:rPr lang="de-DE" dirty="0"/>
              <a:t>l’État organise la partie scolaire de la formation</a:t>
            </a:r>
          </a:p>
          <a:p>
            <a:pPr lvl="1"/>
            <a:r>
              <a:rPr lang="de-DE" dirty="0"/>
              <a:t>les chambres et les partenaires sociaux définissent l’étendue et les contenus de la formation</a:t>
            </a:r>
          </a:p>
          <a:p>
            <a:pPr lvl="1"/>
            <a:r>
              <a:rPr lang="de-DE" dirty="0"/>
              <a:t>les chambres sont responsables de la supervision de la formation dans l’entreprise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63" y="296863"/>
            <a:ext cx="9367053" cy="457116"/>
          </a:xfrm>
        </p:spPr>
        <p:txBody>
          <a:bodyPr>
            <a:noAutofit/>
          </a:bodyPr>
          <a:lstStyle/>
          <a:p>
            <a:r>
              <a:rPr lang="fr-FR" sz="2000" dirty="0">
                <a:solidFill>
                  <a:srgbClr val="D47230"/>
                </a:solidFill>
                <a:ea typeface="Calibri"/>
                <a:cs typeface="Calibri"/>
              </a:rPr>
              <a:t>Pourquoi la formation professionnelle en alternance en Allemagne est-elle performante </a:t>
            </a:r>
            <a:r>
              <a:rPr lang="de-DE" sz="2000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Les facteurs de réussite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croissance historique du système</a:t>
            </a:r>
          </a:p>
          <a:p>
            <a:pPr lvl="1"/>
            <a:r>
              <a:rPr lang="de-DE" dirty="0"/>
              <a:t>acceptation élevée par la société</a:t>
            </a:r>
          </a:p>
          <a:p>
            <a:pPr lvl="1"/>
            <a:r>
              <a:rPr lang="de-DE" dirty="0" err="1"/>
              <a:t>situation win-win pour les apprenti·e·s et les entreprises</a:t>
            </a:r>
            <a:endParaRPr lang="de-DE" dirty="0"/>
          </a:p>
          <a:p>
            <a:pPr lvl="1"/>
            <a:r>
              <a:rPr lang="de-DE" dirty="0"/>
              <a:t>formation en fonction des besoins en professionnel·le·s qualifié·e·s</a:t>
            </a:r>
          </a:p>
          <a:p>
            <a:pPr lvl="1"/>
            <a:r>
              <a:rPr lang="de-DE" dirty="0"/>
              <a:t>institutions solides (chambres, partenaires sociaux, PME)</a:t>
            </a:r>
          </a:p>
          <a:p>
            <a:pPr lvl="1"/>
            <a:r>
              <a:rPr lang="de-DE" dirty="0"/>
              <a:t>participation à l’organisation du système par tou·te·s les participant·e·s</a:t>
            </a:r>
          </a:p>
          <a:p>
            <a:pPr lvl="1"/>
            <a:r>
              <a:rPr lang="de-DE" dirty="0"/>
              <a:t>flexibilité élevée et adaptabilité du système</a:t>
            </a: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Cinq piliers pour la formation professionnelle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Les piliers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de-DE" b="1" dirty="0"/>
              <a:t>Coopération entre l’État, les entreprises et les partenaires sociaux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Apprentissage au cours du processus de travail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Reconnaissance générale de normes nationales 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Personnel de formation qualifié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de-DE" b="1" dirty="0"/>
              <a:t>Recherche et conseil institutionnalisés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fr-FR">
                <a:solidFill>
                  <a:srgbClr val="7F7F7F"/>
                </a:solidFill>
                <a:ea typeface="Calibri"/>
                <a:cs typeface="Calibri"/>
              </a:rPr>
              <a:t>La formation professionnelle en alternance :</a:t>
            </a:r>
            <a:endParaRPr lang="de-DE" dirty="0"/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sz="2800">
                <a:solidFill>
                  <a:srgbClr val="7F7F7F"/>
                </a:solidFill>
                <a:ea typeface="Calibri"/>
                <a:cs typeface="Calibri"/>
              </a:rPr>
              <a:t>Principes et conditions-cadres</a:t>
            </a:r>
            <a:endParaRPr lang="de-DE" sz="2800" dirty="0"/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Avantages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avantages pour les apprenti·e·s :</a:t>
            </a:r>
          </a:p>
          <a:p>
            <a:pPr marL="0" indent="0">
              <a:buNone/>
            </a:pPr>
            <a:r>
              <a:rPr lang="de-DE" dirty="0"/>
              <a:t>La formation professionnelle en alternance est une préparation idéale pour l’entrée dans la vie active 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compétences et qualifications spécialisées pour l’exercice de la profession</a:t>
            </a:r>
          </a:p>
          <a:p>
            <a:pPr lvl="1"/>
            <a:r>
              <a:rPr lang="de-DE" dirty="0"/>
              <a:t>conditions de travail réelles (machines, processus, climat de travail)</a:t>
            </a:r>
          </a:p>
          <a:p>
            <a:pPr lvl="1"/>
            <a:r>
              <a:rPr lang="de-DE" dirty="0"/>
              <a:t>rémunération</a:t>
            </a: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Avantages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Avantages pour les entreprises :</a:t>
            </a:r>
          </a:p>
          <a:p>
            <a:pPr marL="0" indent="0">
              <a:buNone/>
            </a:pPr>
            <a:r>
              <a:rPr lang="de-DE" dirty="0"/>
              <a:t>Avec la formation professionnelle en alternance, les entreprises sont sûres de disposer d’un personnel très bien qualifié 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professionnel·le·s compétent·e·s, répondant aux exigences de l’entreprise (contrairement à des candidatures externes)</a:t>
            </a:r>
          </a:p>
          <a:p>
            <a:pPr lvl="1"/>
            <a:r>
              <a:rPr lang="de-DE" dirty="0"/>
              <a:t>productivité améliorée (amortissement rapide)</a:t>
            </a:r>
          </a:p>
          <a:p>
            <a:pPr lvl="1"/>
            <a:r>
              <a:rPr lang="de-DE" dirty="0"/>
              <a:t>participation active des entreprises au développement de normes de formation</a:t>
            </a:r>
          </a:p>
          <a:p>
            <a:pPr lvl="1"/>
            <a:r>
              <a:rPr lang="de-DE" dirty="0"/>
              <a:t>contribution à la responsabilité sociale des entreprises (RSE)</a:t>
            </a:r>
            <a:endParaRPr 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Avantages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avantages pour l’État et la société :</a:t>
            </a:r>
          </a:p>
          <a:p>
            <a:pPr marL="0" indent="0">
              <a:buNone/>
            </a:pPr>
            <a:r>
              <a:rPr lang="de-DE" dirty="0"/>
              <a:t>Utilité mutuelle, prospérité et paix sociale 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performance économique et productivité élevées</a:t>
            </a:r>
          </a:p>
          <a:p>
            <a:pPr lvl="1"/>
            <a:r>
              <a:rPr lang="de-DE" dirty="0"/>
              <a:t>marché du travail harmonisé (offre/demande)</a:t>
            </a:r>
          </a:p>
          <a:p>
            <a:pPr lvl="1"/>
            <a:r>
              <a:rPr lang="de-DE" dirty="0"/>
              <a:t>intégration sociale et économique des personnes jeunes</a:t>
            </a:r>
          </a:p>
          <a:p>
            <a:pPr lvl="1"/>
            <a:r>
              <a:rPr lang="de-DE" dirty="0"/>
              <a:t>l’ensemble des participant·e·s influent sur le processus de formation</a:t>
            </a: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Enjeux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enjeux du point de vue des apprenti·e·s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écart entre les places de formation recherchées et les places à pourvoir (manque de places)</a:t>
            </a:r>
          </a:p>
          <a:p>
            <a:pPr lvl="1"/>
            <a:r>
              <a:rPr lang="de-DE" dirty="0"/>
              <a:t>accès à la formation professionnelle en alternance</a:t>
            </a:r>
          </a:p>
          <a:p>
            <a:pPr lvl="1"/>
            <a:r>
              <a:rPr lang="de-DE" dirty="0"/>
              <a:t>exigences professionnelles de plus en plus rigoureuses</a:t>
            </a:r>
          </a:p>
          <a:p>
            <a:pPr lvl="1"/>
            <a:r>
              <a:rPr lang="de-DE" dirty="0"/>
              <a:t>apprentissage tout au long de la vie</a:t>
            </a: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Enjeux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enjeux du point de vue des entreprises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écart entre les places de formation recherchées et les places à pourvoir (manque de candidates et candidats)</a:t>
            </a:r>
          </a:p>
          <a:p>
            <a:pPr lvl="1"/>
            <a:r>
              <a:rPr lang="de-DE" dirty="0"/>
              <a:t>« maturité d’apprentissage »</a:t>
            </a:r>
          </a:p>
          <a:p>
            <a:pPr lvl="1"/>
            <a:r>
              <a:rPr lang="de-DE" dirty="0"/>
              <a:t>inclusion de personnes handicapées</a:t>
            </a:r>
          </a:p>
          <a:p>
            <a:pPr lvl="1"/>
            <a:r>
              <a:rPr lang="de-DE" dirty="0"/>
              <a:t>inclusion de migrantes et migrants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Enjeux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enjeux du point de vue de l’État et de la société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évolution démographique</a:t>
            </a:r>
          </a:p>
          <a:p>
            <a:pPr lvl="1"/>
            <a:r>
              <a:rPr lang="de-DE" dirty="0"/>
              <a:t>manque prévisible de professionnel·le·s qualifié·e·s</a:t>
            </a:r>
          </a:p>
          <a:p>
            <a:pPr lvl="1"/>
            <a:r>
              <a:rPr lang="de-DE" dirty="0"/>
              <a:t>tendance à l’académisation</a:t>
            </a:r>
          </a:p>
          <a:p>
            <a:pPr lvl="1"/>
            <a:r>
              <a:rPr lang="de-DE" dirty="0"/>
              <a:t>différences régionales</a:t>
            </a:r>
          </a:p>
          <a:p>
            <a:pPr lvl="1"/>
            <a:r>
              <a:rPr lang="de-DE" dirty="0"/>
              <a:t>inclusion</a:t>
            </a: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Informations supplémentaires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85000" lnSpcReduction="20000"/>
          </a:bodyPr>
          <a:lstStyle/>
          <a:p>
            <a:pPr marL="0" indent="0">
              <a:buNone/>
            </a:pPr>
            <a:r>
              <a:rPr lang="de-DE" b="1" dirty="0"/>
              <a:t>Chiffres et faits</a:t>
            </a:r>
          </a:p>
          <a:p>
            <a:pPr lvl="1"/>
            <a:r>
              <a:rPr lang="de-DE" dirty="0"/>
              <a:t>rapport du BIBB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office fédéral de la statistique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portail des données du ministère fédéral de </a:t>
            </a:r>
            <a:r>
              <a:rPr lang="de-DE" dirty="0" err="1"/>
              <a:t>l’Éducation</a:t>
            </a:r>
            <a:r>
              <a:rPr lang="de-DE" dirty="0"/>
              <a:t> et de la Recherche (BMBF)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rapport sur la formation professionnelle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Normes de formation</a:t>
            </a:r>
          </a:p>
          <a:p>
            <a:pPr lvl="1"/>
            <a:r>
              <a:rPr lang="de-DE" dirty="0"/>
              <a:t>brochure du BIBB : Le processus de l’élaboration des règlements de formation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exemples de règlements de formation et de cursus d’enseignement (BIBB)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Lois</a:t>
            </a:r>
          </a:p>
          <a:p>
            <a:pPr lvl="1"/>
            <a:r>
              <a:rPr lang="de-DE" dirty="0"/>
              <a:t>loi sur la formation professionnelle (lien)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loi sur l’emploi des jeunes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 algn="just"/>
            <a:r>
              <a:rPr lang="de-DE" dirty="0"/>
              <a:t>loi sur les chambres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loi sur les conventions collectives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loi sur l’organisation des entreprises (</a:t>
            </a:r>
            <a:r>
              <a:rPr lang="de-DE" dirty="0">
                <a:hlinkClick r:id="rId2"/>
              </a:rPr>
              <a:t>lien</a:t>
            </a:r>
            <a:r>
              <a:rPr lang="de-DE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Sites Internet</a:t>
            </a:r>
          </a:p>
          <a:p>
            <a:pPr lvl="1"/>
            <a:r>
              <a:rPr lang="de-DE" dirty="0">
                <a:hlinkClick r:id="rId3"/>
              </a:rPr>
              <a:t>GOVET</a:t>
            </a:r>
            <a:endParaRPr lang="de-DE" dirty="0"/>
          </a:p>
          <a:p>
            <a:pPr lvl="1"/>
            <a:r>
              <a:rPr lang="de-DE" dirty="0">
                <a:hlinkClick r:id="rId4"/>
              </a:rPr>
              <a:t>BMBF</a:t>
            </a:r>
            <a:endParaRPr lang="de-DE" dirty="0"/>
          </a:p>
          <a:p>
            <a:pPr lvl="1"/>
            <a:r>
              <a:rPr lang="de-DE" dirty="0">
                <a:hlinkClick r:id="rId5"/>
              </a:rPr>
              <a:t>BIBB</a:t>
            </a:r>
            <a:endParaRPr lang="de-DE" dirty="0"/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/>
              <a:t>Contact pour toutes autres questions</a:t>
            </a:r>
          </a:p>
          <a:p>
            <a:pPr lvl="1"/>
            <a:r>
              <a:rPr lang="de-DE" dirty="0" err="1">
                <a:hlinkClick r:id="rId6"/>
              </a:rPr>
              <a:t>govet@govet.international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>
                <a:solidFill>
                  <a:srgbClr val="000000"/>
                </a:solidFill>
                <a:ea typeface="Calibri"/>
                <a:cs typeface="Calibri"/>
              </a:rPr>
              <a:t>La formation professionnelle en alternance dans le système éducatif allemand</a:t>
            </a:r>
            <a:endParaRPr lang="de-DE" b="1" dirty="0"/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>
                  <a:solidFill>
                    <a:srgbClr val="FFFFFF"/>
                  </a:solidFill>
                  <a:ea typeface="Calibri"/>
                  <a:cs typeface="Calibri"/>
                </a:rPr>
                <a:t>Marché du travail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</a:rPr>
                <a:t>Enseignement général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>
                  <a:solidFill>
                    <a:srgbClr val="FFFFFF"/>
                  </a:solidFill>
                  <a:ea typeface="Calibri"/>
                  <a:cs typeface="Calibri"/>
                </a:rPr>
                <a:t>Enseignement supérieur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Formation professionnelle en alternance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>
                  <a:solidFill>
                    <a:srgbClr val="FFFFFF"/>
                  </a:solidFill>
                  <a:ea typeface="Calibri"/>
                  <a:cs typeface="Calibri"/>
                </a:rPr>
                <a:t>Formation professionnelle</a:t>
              </a:r>
              <a:endParaRPr lang="de-DE" sz="2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511013"/>
              <a:ext cx="24940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École professionnelle à plein temps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Les parties prenantes : les apprenti·e·s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1,32 millions d’apprenti·e·s chaque année</a:t>
            </a:r>
          </a:p>
          <a:p>
            <a:pPr lvl="1"/>
            <a:r>
              <a:rPr lang="de-DE" dirty="0"/>
              <a:t>325 métiers d’apprentissage officiels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En conséquence :</a:t>
            </a:r>
          </a:p>
          <a:p>
            <a:pPr lvl="1"/>
            <a:r>
              <a:rPr lang="de-DE" dirty="0"/>
              <a:t>5 % des employé·e·s sont en apprentissage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b="1" dirty="0"/>
              <a:t>Environ 93 % des apprenti·e·s suivent avec succès leur formation.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b="1" dirty="0"/>
              <a:t>Les parties prenantes : employeuses et employeurs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Tous les ans, environ 20 % des entreprises avec employé·e·s assujetti·e·s à la sécurité sociale (environ 430 000 sur 2,2 millions) proposent des places d’apprentissage</a:t>
            </a:r>
          </a:p>
          <a:p>
            <a:pPr lvl="1"/>
            <a:r>
              <a:rPr lang="de-DE" dirty="0"/>
              <a:t>chaque année, ce sont ainsi 500 000 apprenti·e·s, environ, qui commencent une formation</a:t>
            </a:r>
          </a:p>
          <a:p>
            <a:pPr lvl="1"/>
            <a:r>
              <a:rPr lang="de-DE" dirty="0"/>
              <a:t>Parmi ces apprenti·e·s, 74 % sont immédiatement embauché·e·s après leur formation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dirty="0"/>
              <a:t>Les conditions-cadres de la formation professionnelle en alternance sont mises en place par les entreprises, les partenaires sociaux et l’État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de-DE" dirty="0"/>
              <a:t>chambres</a:t>
            </a:r>
          </a:p>
          <a:p>
            <a:pPr lvl="1"/>
            <a:r>
              <a:rPr lang="de-DE" dirty="0"/>
              <a:t>partenaires sociaux (employeuses et employeurs, organisations patronales)</a:t>
            </a:r>
          </a:p>
          <a:p>
            <a:pPr lvl="1"/>
            <a:r>
              <a:rPr lang="de-DE" dirty="0"/>
              <a:t>État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Les chambres et les partenaires sociaux : </a:t>
            </a:r>
            <a:r>
              <a:rPr lang="de-DE" dirty="0"/>
              <a:t>définissent et vérifient les contenus de formation dans l’entreprise</a:t>
            </a:r>
          </a:p>
          <a:p>
            <a:pPr marL="0" indent="0">
              <a:buNone/>
            </a:pPr>
            <a:r>
              <a:rPr lang="de-DE" b="1" dirty="0"/>
              <a:t>L’État : </a:t>
            </a:r>
            <a:r>
              <a:rPr lang="de-DE" dirty="0"/>
              <a:t>élabore les conditions réglementaires et met à disposition les ressources pour l’enseignement</a:t>
            </a: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de-DE" b="1" dirty="0"/>
              <a:t>Les acteurs : les chambres, centres compétents</a:t>
            </a:r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de-DE" dirty="0"/>
              <a:t>contrôle et enregistrement des entreprises de formation</a:t>
            </a:r>
          </a:p>
          <a:p>
            <a:pPr lvl="1"/>
            <a:r>
              <a:rPr lang="de-DE" dirty="0"/>
              <a:t>surveillance et contrôle de la formation en entreprise</a:t>
            </a:r>
          </a:p>
          <a:p>
            <a:pPr lvl="1"/>
            <a:r>
              <a:rPr lang="de-DE" dirty="0"/>
              <a:t>formation du personnel enseignant</a:t>
            </a:r>
          </a:p>
          <a:p>
            <a:pPr lvl="1"/>
            <a:r>
              <a:rPr lang="de-DE" dirty="0"/>
              <a:t>organisation des examens 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de-DE" dirty="0"/>
              <a:t>organisation de journées d’information et offre de conseil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D47230"/>
                </a:solidFill>
                <a:ea typeface="Calibri"/>
                <a:cs typeface="Calibri"/>
              </a:rPr>
              <a:t>Principes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Les acteurs : les partenaires sociaux</a:t>
            </a:r>
          </a:p>
          <a:p>
            <a:pPr marL="0" indent="0">
              <a:buNone/>
            </a:pPr>
            <a:r>
              <a:rPr lang="de-DE" dirty="0"/>
              <a:t>Les organisations patronales, les syndicats et l’État s’accordent sur les </a:t>
            </a:r>
            <a:r>
              <a:rPr lang="de-DE" u="sng" dirty="0"/>
              <a:t>normes à respecter, pour la partie de la formation ayant lieu en entreprise</a:t>
            </a:r>
            <a:r>
              <a:rPr lang="de-DE" dirty="0"/>
              <a:t>.</a:t>
            </a:r>
            <a:endParaRPr lang="de-DE" u="sng" dirty="0"/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de-DE" dirty="0"/>
              <a:t>contenus de formation</a:t>
            </a:r>
          </a:p>
          <a:p>
            <a:pPr lvl="1"/>
            <a:r>
              <a:rPr lang="de-DE" dirty="0"/>
              <a:t>rémunération</a:t>
            </a:r>
          </a:p>
          <a:p>
            <a:pPr lvl="1"/>
            <a:r>
              <a:rPr lang="de-DE" dirty="0"/>
              <a:t>surveillance de la formation en entreprise</a:t>
            </a:r>
          </a:p>
          <a:p>
            <a:pPr lvl="1"/>
            <a:r>
              <a:rPr lang="de-DE" dirty="0"/>
              <a:t>participation au jury pour les examens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3060</Words>
  <Application>Microsoft Office PowerPoint</Application>
  <PresentationFormat>Breitbild</PresentationFormat>
  <Paragraphs>562</Paragraphs>
  <Slides>37</Slides>
  <Notes>27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Sommaire</vt:lpstr>
      <vt:lpstr> 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Principes</vt:lpstr>
      <vt:lpstr>PowerPoint-Präsentation</vt:lpstr>
      <vt:lpstr>Accès</vt:lpstr>
      <vt:lpstr>Accès</vt:lpstr>
      <vt:lpstr>Accès</vt:lpstr>
      <vt:lpstr>Déroulement</vt:lpstr>
      <vt:lpstr>Déroulement</vt:lpstr>
      <vt:lpstr>Déroulement</vt:lpstr>
      <vt:lpstr>Déroulement</vt:lpstr>
      <vt:lpstr>Déroulement</vt:lpstr>
      <vt:lpstr>PowerPoint-Präsentation</vt:lpstr>
      <vt:lpstr>Comment fonctionne la formation professionnelle en alternance ?</vt:lpstr>
      <vt:lpstr>Comment fonctionne la formation professionnelle en alternance ?</vt:lpstr>
      <vt:lpstr>Pourquoi la formation professionnelle en alternance en Allemagne est-elle performante ?</vt:lpstr>
      <vt:lpstr>Cinq piliers pour la formation professionnelle</vt:lpstr>
      <vt:lpstr>Avantages</vt:lpstr>
      <vt:lpstr>Avantages</vt:lpstr>
      <vt:lpstr>Avantages</vt:lpstr>
      <vt:lpstr>Enjeux</vt:lpstr>
      <vt:lpstr>Enjeux</vt:lpstr>
      <vt:lpstr>Enjeux</vt:lpstr>
      <vt:lpstr>Informations supplémentaires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Frost, Max</cp:lastModifiedBy>
  <cp:revision>74</cp:revision>
  <dcterms:created xsi:type="dcterms:W3CDTF">2021-09-29T10:46:12Z</dcterms:created>
  <dcterms:modified xsi:type="dcterms:W3CDTF">2023-03-29T09:33:58Z</dcterms:modified>
</cp:coreProperties>
</file>