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40"/>
  </p:notesMasterIdLst>
  <p:sldIdLst>
    <p:sldId id="257" r:id="rId3"/>
    <p:sldId id="292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Rechmann" initials="PR" lastIdx="29" clrIdx="0">
    <p:extLst>
      <p:ext uri="{19B8F6BF-5375-455C-9EA6-DF929625EA0E}">
        <p15:presenceInfo xmlns:p15="http://schemas.microsoft.com/office/powerpoint/2012/main" userId="Peter Rechman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7F1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252" autoAdjust="0"/>
    <p:restoredTop sz="73880" autoAdjust="0"/>
  </p:normalViewPr>
  <p:slideViewPr>
    <p:cSldViewPr snapToGrid="0" showGuides="1">
      <p:cViewPr varScale="1">
        <p:scale>
          <a:sx n="84" d="100"/>
          <a:sy n="84" d="100"/>
        </p:scale>
        <p:origin x="83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>
        <p:scale>
          <a:sx n="100" d="100"/>
          <a:sy n="100" d="100"/>
        </p:scale>
        <p:origin x="2323" y="-66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9FA54-641D-6241-A02F-D7EBC8BA42BD}" type="datetimeFigureOut">
              <a:rPr lang="de-DE" smtClean="0"/>
              <a:t>29.03.2023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0F3E6-BB32-6A49-8260-2D8D30743B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50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044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Informazioni</a:t>
            </a: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dettagliate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Il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finanziamento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carico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dello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ammonta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circa 6,8 </a:t>
            </a:r>
            <a:r>
              <a:rPr lang="de-DE" dirty="0" err="1"/>
              <a:t>miliardi</a:t>
            </a:r>
            <a:r>
              <a:rPr lang="de-DE" dirty="0"/>
              <a:t> di </a:t>
            </a:r>
            <a:r>
              <a:rPr lang="de-DE" dirty="0" err="1"/>
              <a:t>euro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oltre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</a:t>
            </a:r>
            <a:r>
              <a:rPr lang="de-DE" dirty="0" err="1"/>
              <a:t>miliardi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destinati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alle 1.550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scuole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professionali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circa 2,4 </a:t>
            </a:r>
            <a:r>
              <a:rPr lang="de-DE" dirty="0" err="1"/>
              <a:t>miliardi</a:t>
            </a:r>
            <a:r>
              <a:rPr lang="de-DE" dirty="0"/>
              <a:t> a </a:t>
            </a:r>
            <a:r>
              <a:rPr lang="de-DE" dirty="0" err="1"/>
              <a:t>misure</a:t>
            </a:r>
            <a:r>
              <a:rPr lang="de-DE" dirty="0"/>
              <a:t> di </a:t>
            </a:r>
            <a:r>
              <a:rPr lang="de-DE" dirty="0" err="1"/>
              <a:t>gestione</a:t>
            </a:r>
            <a:r>
              <a:rPr lang="de-DE" dirty="0"/>
              <a:t>, </a:t>
            </a:r>
            <a:r>
              <a:rPr lang="de-DE" dirty="0" err="1"/>
              <a:t>monitoraggio</a:t>
            </a:r>
            <a:r>
              <a:rPr lang="de-DE" dirty="0"/>
              <a:t> e </a:t>
            </a:r>
            <a:r>
              <a:rPr lang="de-DE" dirty="0" err="1"/>
              <a:t>promozione</a:t>
            </a:r>
            <a:r>
              <a:rPr lang="de-DE" dirty="0"/>
              <a:t>.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</a:t>
            </a:r>
            <a:r>
              <a:rPr lang="de-DE" dirty="0"/>
              <a:t>Lo </a:t>
            </a:r>
            <a:r>
              <a:rPr lang="de-DE" dirty="0" err="1"/>
              <a:t>Stato</a:t>
            </a:r>
            <a:r>
              <a:rPr lang="de-DE" dirty="0"/>
              <a:t> </a:t>
            </a:r>
            <a:r>
              <a:rPr lang="de-DE" dirty="0" err="1"/>
              <a:t>vara</a:t>
            </a:r>
            <a:r>
              <a:rPr lang="de-DE" dirty="0"/>
              <a:t> la Legge </a:t>
            </a:r>
            <a:r>
              <a:rPr lang="de-DE" dirty="0" err="1"/>
              <a:t>sulla</a:t>
            </a:r>
            <a:r>
              <a:rPr lang="de-DE" dirty="0"/>
              <a:t> </a:t>
            </a:r>
            <a:r>
              <a:rPr lang="de-DE" dirty="0" err="1"/>
              <a:t>formazione</a:t>
            </a:r>
            <a:r>
              <a:rPr lang="de-DE" dirty="0"/>
              <a:t> professionale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Berufsbildungsgesetz)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6941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Eventualmente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riassumere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nuovo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precedenti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attori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principali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concordano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 la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formazione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professionale duale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piano di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parità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rispondono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direttamente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esigenze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concrete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mondo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lavoro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9404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u="sng" dirty="0" err="1"/>
              <a:t>Informazioni</a:t>
            </a:r>
            <a:r>
              <a:rPr lang="de-DE" u="sng" dirty="0"/>
              <a:t> </a:t>
            </a:r>
            <a:r>
              <a:rPr lang="de-DE" u="sng" dirty="0" err="1"/>
              <a:t>aggiuntive</a:t>
            </a: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Il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perfezionamento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l‘attuazione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degli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dirty="0" err="1"/>
              <a:t>standard</a:t>
            </a:r>
            <a:r>
              <a:rPr lang="de-DE" dirty="0"/>
              <a:t> </a:t>
            </a:r>
            <a:r>
              <a:rPr lang="de-DE" dirty="0" err="1"/>
              <a:t>richiedono</a:t>
            </a:r>
            <a:r>
              <a:rPr lang="de-DE" dirty="0"/>
              <a:t> al </a:t>
            </a:r>
            <a:r>
              <a:rPr lang="de-DE" dirty="0" err="1"/>
              <a:t>massimo</a:t>
            </a:r>
            <a:r>
              <a:rPr lang="de-DE" dirty="0"/>
              <a:t> </a:t>
            </a:r>
            <a:r>
              <a:rPr lang="de-DE" dirty="0" err="1"/>
              <a:t>un</a:t>
            </a:r>
            <a:r>
              <a:rPr lang="de-DE" dirty="0"/>
              <a:t> anno di tempo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vengono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adeguati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dirty="0"/>
              <a:t>alle </a:t>
            </a:r>
            <a:r>
              <a:rPr lang="de-DE" dirty="0" err="1"/>
              <a:t>richieste</a:t>
            </a:r>
            <a:r>
              <a:rPr lang="de-DE" dirty="0"/>
              <a:t> del </a:t>
            </a:r>
            <a:r>
              <a:rPr lang="de-DE" dirty="0" err="1"/>
              <a:t>mondo</a:t>
            </a:r>
            <a:r>
              <a:rPr lang="de-DE" dirty="0"/>
              <a:t> del </a:t>
            </a:r>
            <a:r>
              <a:rPr lang="de-DE" dirty="0" err="1"/>
              <a:t>lavoro</a:t>
            </a:r>
            <a:r>
              <a:rPr lang="de-DE" dirty="0"/>
              <a:t> in </a:t>
            </a:r>
            <a:r>
              <a:rPr lang="de-DE" dirty="0" err="1"/>
              <a:t>entrambi</a:t>
            </a:r>
            <a:r>
              <a:rPr lang="de-DE" dirty="0"/>
              <a:t> i </a:t>
            </a:r>
            <a:r>
              <a:rPr lang="de-DE" dirty="0" err="1"/>
              <a:t>luoghi</a:t>
            </a:r>
            <a:r>
              <a:rPr lang="de-DE" dirty="0"/>
              <a:t> di </a:t>
            </a:r>
            <a:r>
              <a:rPr lang="de-DE" dirty="0" err="1"/>
              <a:t>apprendimento</a:t>
            </a:r>
            <a:r>
              <a:rPr lang="de-DE" dirty="0"/>
              <a:t> in modo </a:t>
            </a:r>
            <a:r>
              <a:rPr lang="de-DE" dirty="0" err="1"/>
              <a:t>dinamico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</a:t>
            </a:r>
            <a:r>
              <a:rPr lang="de-DE" dirty="0"/>
              <a:t>Il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BIBB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svolge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dirty="0" err="1"/>
              <a:t>una</a:t>
            </a:r>
            <a:r>
              <a:rPr lang="de-DE" dirty="0"/>
              <a:t> </a:t>
            </a:r>
            <a:r>
              <a:rPr lang="de-DE" dirty="0" err="1"/>
              <a:t>costante</a:t>
            </a:r>
            <a:r>
              <a:rPr lang="de-DE" dirty="0"/>
              <a:t> </a:t>
            </a:r>
            <a:r>
              <a:rPr lang="de-DE" dirty="0" err="1"/>
              <a:t>attività</a:t>
            </a:r>
            <a:r>
              <a:rPr lang="de-DE" dirty="0"/>
              <a:t> di </a:t>
            </a:r>
            <a:r>
              <a:rPr lang="de-DE" dirty="0" err="1"/>
              <a:t>analisi</a:t>
            </a:r>
            <a:r>
              <a:rPr lang="de-DE" dirty="0"/>
              <a:t> della </a:t>
            </a:r>
            <a:r>
              <a:rPr lang="de-DE" dirty="0" err="1"/>
              <a:t>trasformazione</a:t>
            </a:r>
            <a:r>
              <a:rPr lang="de-DE" dirty="0"/>
              <a:t> in </a:t>
            </a:r>
            <a:r>
              <a:rPr lang="de-DE" dirty="0" err="1"/>
              <a:t>corso</a:t>
            </a:r>
            <a:r>
              <a:rPr lang="de-DE" dirty="0"/>
              <a:t> </a:t>
            </a:r>
            <a:r>
              <a:rPr lang="de-DE" dirty="0" err="1"/>
              <a:t>nel</a:t>
            </a:r>
            <a:r>
              <a:rPr lang="de-DE" dirty="0"/>
              <a:t> </a:t>
            </a:r>
            <a:r>
              <a:rPr lang="de-DE" dirty="0" err="1"/>
              <a:t>mondo</a:t>
            </a:r>
            <a:r>
              <a:rPr lang="de-DE" dirty="0"/>
              <a:t> del </a:t>
            </a:r>
            <a:r>
              <a:rPr lang="de-DE" dirty="0" err="1"/>
              <a:t>lavoro</a:t>
            </a:r>
            <a:r>
              <a:rPr lang="de-DE" dirty="0"/>
              <a:t> e della </a:t>
            </a:r>
            <a:r>
              <a:rPr lang="de-DE" dirty="0" err="1"/>
              <a:t>formazione</a:t>
            </a:r>
            <a:r>
              <a:rPr lang="de-DE" dirty="0"/>
              <a:t>: i </a:t>
            </a:r>
            <a:r>
              <a:rPr lang="de-DE" dirty="0" err="1"/>
              <a:t>risultati</a:t>
            </a:r>
            <a:r>
              <a:rPr lang="de-DE" dirty="0"/>
              <a:t> di </a:t>
            </a:r>
            <a:r>
              <a:rPr lang="de-DE" dirty="0" err="1"/>
              <a:t>tale</a:t>
            </a:r>
            <a:r>
              <a:rPr lang="de-DE" dirty="0"/>
              <a:t> </a:t>
            </a:r>
            <a:r>
              <a:rPr lang="de-DE" dirty="0" err="1"/>
              <a:t>ricerca</a:t>
            </a:r>
            <a:r>
              <a:rPr lang="de-DE" dirty="0"/>
              <a:t> </a:t>
            </a:r>
            <a:r>
              <a:rPr lang="de-DE" dirty="0" err="1"/>
              <a:t>confluiscono</a:t>
            </a:r>
            <a:r>
              <a:rPr lang="de-DE" dirty="0"/>
              <a:t> </a:t>
            </a:r>
            <a:r>
              <a:rPr lang="de-DE" dirty="0" err="1"/>
              <a:t>nel</a:t>
            </a:r>
            <a:r>
              <a:rPr lang="de-DE" dirty="0"/>
              <a:t> </a:t>
            </a:r>
            <a:r>
              <a:rPr lang="de-DE" dirty="0" err="1"/>
              <a:t>processo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23958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Profilo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professionale &gt;&gt;&gt; </a:t>
            </a:r>
          </a:p>
          <a:p>
            <a:pPr lvl="0"/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competenze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devono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essere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trasmesse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lvl="0"/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dirty="0" err="1"/>
              <a:t>Contenuti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&gt;&gt;&gt;</a:t>
            </a:r>
          </a:p>
          <a:p>
            <a:pPr lvl="0"/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capacità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compiti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devono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dirty="0" err="1"/>
              <a:t>saper</a:t>
            </a:r>
            <a:r>
              <a:rPr lang="de-DE" dirty="0"/>
              <a:t> </a:t>
            </a:r>
            <a:r>
              <a:rPr lang="de-DE" dirty="0" err="1"/>
              <a:t>svolgere</a:t>
            </a:r>
            <a:r>
              <a:rPr lang="de-DE" dirty="0"/>
              <a:t> </a:t>
            </a:r>
            <a:r>
              <a:rPr lang="de-DE" dirty="0" err="1"/>
              <a:t>gli</a:t>
            </a:r>
            <a:r>
              <a:rPr lang="de-DE" dirty="0"/>
              <a:t> </a:t>
            </a:r>
            <a:r>
              <a:rPr lang="de-DE" dirty="0" err="1"/>
              <a:t>apprendisti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lvl="0"/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Conoscenze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vista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dell‘esame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&gt;&gt;&gt;</a:t>
            </a:r>
          </a:p>
          <a:p>
            <a:pPr lvl="0"/>
            <a:r>
              <a:rPr lang="de-DE" dirty="0" err="1"/>
              <a:t>Quali</a:t>
            </a:r>
            <a:r>
              <a:rPr lang="de-DE" dirty="0"/>
              <a:t> </a:t>
            </a:r>
            <a:r>
              <a:rPr lang="de-DE" dirty="0" err="1"/>
              <a:t>contenuti</a:t>
            </a:r>
            <a:r>
              <a:rPr lang="de-DE" dirty="0"/>
              <a:t> </a:t>
            </a:r>
            <a:r>
              <a:rPr lang="de-DE" dirty="0" err="1"/>
              <a:t>sono</a:t>
            </a:r>
            <a:r>
              <a:rPr lang="de-DE" dirty="0"/>
              <a:t> </a:t>
            </a:r>
            <a:r>
              <a:rPr lang="de-DE" dirty="0" err="1"/>
              <a:t>utili</a:t>
            </a:r>
            <a:r>
              <a:rPr lang="de-DE" dirty="0"/>
              <a:t> per </a:t>
            </a:r>
            <a:r>
              <a:rPr lang="de-DE" dirty="0" err="1"/>
              <a:t>preparare</a:t>
            </a:r>
            <a:r>
              <a:rPr lang="de-DE" dirty="0"/>
              <a:t> </a:t>
            </a:r>
            <a:r>
              <a:rPr lang="de-DE" dirty="0" err="1"/>
              <a:t>l‘apprendista</a:t>
            </a:r>
            <a:r>
              <a:rPr lang="de-DE" dirty="0"/>
              <a:t> in modo </a:t>
            </a:r>
            <a:r>
              <a:rPr lang="de-DE" dirty="0" err="1"/>
              <a:t>ottimale</a:t>
            </a:r>
            <a:r>
              <a:rPr lang="de-DE" dirty="0"/>
              <a:t> </a:t>
            </a:r>
            <a:r>
              <a:rPr lang="de-DE" dirty="0" err="1"/>
              <a:t>all‘esame</a:t>
            </a:r>
            <a:r>
              <a:rPr lang="de-DE" dirty="0"/>
              <a:t> finale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99469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 </a:t>
            </a:r>
            <a:r>
              <a:rPr lang="de-DE" dirty="0" err="1"/>
              <a:t>contenuti</a:t>
            </a:r>
            <a:r>
              <a:rPr lang="de-DE" dirty="0"/>
              <a:t> del </a:t>
            </a:r>
            <a:r>
              <a:rPr lang="de-DE" dirty="0" err="1"/>
              <a:t>Programma</a:t>
            </a:r>
            <a:r>
              <a:rPr lang="de-DE" dirty="0"/>
              <a:t> </a:t>
            </a:r>
            <a:r>
              <a:rPr lang="de-DE" dirty="0" err="1"/>
              <a:t>quadro</a:t>
            </a:r>
            <a:r>
              <a:rPr lang="de-DE" dirty="0"/>
              <a:t> </a:t>
            </a:r>
            <a:r>
              <a:rPr lang="de-DE" dirty="0" err="1"/>
              <a:t>d‘insegnamento</a:t>
            </a:r>
            <a:r>
              <a:rPr lang="de-DE" dirty="0"/>
              <a:t> si </a:t>
            </a:r>
            <a:r>
              <a:rPr lang="de-DE" dirty="0" err="1"/>
              <a:t>definiscono</a:t>
            </a:r>
            <a:r>
              <a:rPr lang="de-DE" dirty="0"/>
              <a:t> </a:t>
            </a:r>
            <a:r>
              <a:rPr lang="de-DE" dirty="0" err="1"/>
              <a:t>attraverso</a:t>
            </a:r>
            <a:r>
              <a:rPr lang="de-DE" dirty="0"/>
              <a:t> "</a:t>
            </a:r>
            <a:r>
              <a:rPr lang="de-DE" dirty="0" err="1"/>
              <a:t>campi</a:t>
            </a:r>
            <a:r>
              <a:rPr lang="de-DE" dirty="0"/>
              <a:t> di </a:t>
            </a:r>
            <a:r>
              <a:rPr lang="de-DE" dirty="0" err="1"/>
              <a:t>apprendimento</a:t>
            </a:r>
            <a:r>
              <a:rPr lang="de-DE" dirty="0"/>
              <a:t>".</a:t>
            </a:r>
          </a:p>
          <a:p>
            <a:endParaRPr lang="de-DE" dirty="0"/>
          </a:p>
          <a:p>
            <a:r>
              <a:rPr lang="de-DE" dirty="0"/>
              <a:t>Se del </a:t>
            </a:r>
            <a:r>
              <a:rPr lang="de-DE" dirty="0" err="1"/>
              <a:t>caso</a:t>
            </a:r>
            <a:r>
              <a:rPr lang="de-DE" dirty="0"/>
              <a:t>, </a:t>
            </a:r>
            <a:r>
              <a:rPr lang="de-DE" dirty="0" err="1"/>
              <a:t>approfondire</a:t>
            </a:r>
            <a:r>
              <a:rPr lang="de-DE" dirty="0"/>
              <a:t> </a:t>
            </a:r>
            <a:r>
              <a:rPr lang="de-DE" dirty="0" err="1"/>
              <a:t>il</a:t>
            </a:r>
            <a:r>
              <a:rPr lang="de-DE" dirty="0"/>
              <a:t> </a:t>
            </a:r>
            <a:r>
              <a:rPr lang="de-DE" dirty="0" err="1"/>
              <a:t>tema</a:t>
            </a:r>
            <a:r>
              <a:rPr lang="de-DE" dirty="0"/>
              <a:t> </a:t>
            </a:r>
            <a:r>
              <a:rPr lang="de-DE" dirty="0" err="1"/>
              <a:t>dei</a:t>
            </a:r>
            <a:r>
              <a:rPr lang="de-DE" dirty="0"/>
              <a:t> "</a:t>
            </a:r>
            <a:r>
              <a:rPr lang="de-DE" dirty="0" err="1"/>
              <a:t>campi</a:t>
            </a:r>
            <a:r>
              <a:rPr lang="de-DE" dirty="0"/>
              <a:t> di </a:t>
            </a:r>
            <a:r>
              <a:rPr lang="de-DE" dirty="0" err="1"/>
              <a:t>apprendimento</a:t>
            </a:r>
            <a:r>
              <a:rPr lang="de-DE" dirty="0"/>
              <a:t>".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30563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5264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344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u="sng" dirty="0" err="1"/>
              <a:t>Motivazione</a:t>
            </a:r>
            <a:r>
              <a:rPr lang="de-DE" u="sng" dirty="0"/>
              <a:t> </a:t>
            </a:r>
            <a:r>
              <a:rPr lang="de-DE" u="sng" dirty="0" err="1"/>
              <a:t>ulteriore</a:t>
            </a: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La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formazione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dirty="0"/>
              <a:t>professionale </a:t>
            </a:r>
            <a:r>
              <a:rPr lang="de-DE" dirty="0" err="1"/>
              <a:t>assicura</a:t>
            </a:r>
            <a:r>
              <a:rPr lang="de-DE" dirty="0"/>
              <a:t> </a:t>
            </a:r>
            <a:r>
              <a:rPr lang="de-DE" dirty="0" err="1"/>
              <a:t>lo</a:t>
            </a:r>
            <a:r>
              <a:rPr lang="de-DE" dirty="0"/>
              <a:t> </a:t>
            </a:r>
            <a:r>
              <a:rPr lang="de-DE" dirty="0" err="1"/>
              <a:t>status</a:t>
            </a:r>
            <a:r>
              <a:rPr lang="de-DE" dirty="0"/>
              <a:t> </a:t>
            </a:r>
            <a:r>
              <a:rPr lang="de-DE" dirty="0" err="1"/>
              <a:t>sociale</a:t>
            </a:r>
            <a:r>
              <a:rPr lang="de-DE" dirty="0"/>
              <a:t> </a:t>
            </a:r>
            <a:r>
              <a:rPr lang="de-DE" dirty="0" err="1"/>
              <a:t>dei</a:t>
            </a:r>
            <a:r>
              <a:rPr lang="de-DE" dirty="0"/>
              <a:t> </a:t>
            </a:r>
            <a:r>
              <a:rPr lang="de-DE" dirty="0" err="1"/>
              <a:t>giovani</a:t>
            </a:r>
            <a:r>
              <a:rPr lang="de-DE" dirty="0"/>
              <a:t> in quanto </a:t>
            </a:r>
            <a:r>
              <a:rPr lang="de-DE" dirty="0" err="1"/>
              <a:t>cittadini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</a:t>
            </a:r>
            <a:r>
              <a:rPr lang="de-DE" dirty="0"/>
              <a:t>Lo </a:t>
            </a:r>
            <a:r>
              <a:rPr lang="de-DE" dirty="0" err="1"/>
              <a:t>Stato</a:t>
            </a:r>
            <a:r>
              <a:rPr lang="de-DE" dirty="0"/>
              <a:t> non </a:t>
            </a:r>
            <a:r>
              <a:rPr lang="de-DE" dirty="0" err="1"/>
              <a:t>può</a:t>
            </a:r>
            <a:r>
              <a:rPr lang="de-DE" dirty="0"/>
              <a:t> </a:t>
            </a:r>
            <a:r>
              <a:rPr lang="de-DE" dirty="0" err="1"/>
              <a:t>erogare</a:t>
            </a:r>
            <a:r>
              <a:rPr lang="de-DE" dirty="0"/>
              <a:t> la </a:t>
            </a:r>
            <a:r>
              <a:rPr lang="de-DE" dirty="0" err="1"/>
              <a:t>formazione</a:t>
            </a:r>
            <a:r>
              <a:rPr lang="de-DE" dirty="0"/>
              <a:t> professionale da solo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competenze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u="sng" dirty="0"/>
              <a:t>Altre </a:t>
            </a:r>
            <a:r>
              <a:rPr lang="de-DE" u="sng" dirty="0" err="1"/>
              <a:t>misure</a:t>
            </a: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Garantire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permeabilità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agli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universitari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diploma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formazione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professionale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Apertura della </a:t>
            </a:r>
            <a:r>
              <a:rPr lang="de-DE" dirty="0"/>
              <a:t>F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ormazione professionale duale a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prescindere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titoli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conseguiti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precedentemente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68850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aspettative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giovani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confronti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apprendistato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obiettivi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intendono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raggiungere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molteplici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Acquisire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dirty="0" err="1"/>
              <a:t>competenze</a:t>
            </a:r>
            <a:r>
              <a:rPr lang="de-DE" dirty="0"/>
              <a:t> </a:t>
            </a:r>
            <a:r>
              <a:rPr lang="de-DE" dirty="0" err="1"/>
              <a:t>pratiche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</a:t>
            </a:r>
            <a:r>
              <a:rPr lang="de-DE" dirty="0" err="1"/>
              <a:t>Guadagnare</a:t>
            </a:r>
            <a:r>
              <a:rPr lang="de-DE" dirty="0"/>
              <a:t> </a:t>
            </a:r>
            <a:r>
              <a:rPr lang="de-DE" dirty="0" err="1"/>
              <a:t>denaro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indipendenza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</a:t>
            </a:r>
            <a:r>
              <a:rPr lang="de-DE" dirty="0" err="1"/>
              <a:t>Realizzare</a:t>
            </a:r>
            <a:r>
              <a:rPr lang="de-DE" dirty="0"/>
              <a:t>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sogno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de-DE" dirty="0" err="1"/>
              <a:t>restigio</a:t>
            </a:r>
            <a:r>
              <a:rPr lang="de-DE" dirty="0"/>
              <a:t> </a:t>
            </a:r>
            <a:r>
              <a:rPr lang="de-DE" dirty="0" err="1"/>
              <a:t>sociale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</a:t>
            </a:r>
            <a:r>
              <a:rPr lang="de-DE" dirty="0" err="1"/>
              <a:t>Adempimento</a:t>
            </a:r>
            <a:r>
              <a:rPr lang="de-DE" dirty="0"/>
              <a:t> del </a:t>
            </a:r>
            <a:r>
              <a:rPr lang="de-DE" dirty="0" err="1"/>
              <a:t>dovere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5396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Anche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possono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elencare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altri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motivi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</a:t>
            </a:r>
            <a:r>
              <a:rPr lang="de-DE" dirty="0" err="1"/>
              <a:t>Cerchiamo</a:t>
            </a:r>
            <a:r>
              <a:rPr lang="de-DE" dirty="0"/>
              <a:t> </a:t>
            </a:r>
            <a:r>
              <a:rPr lang="de-DE" dirty="0" err="1"/>
              <a:t>dipendenti</a:t>
            </a:r>
            <a:r>
              <a:rPr lang="de-DE" dirty="0"/>
              <a:t> </a:t>
            </a:r>
            <a:r>
              <a:rPr lang="de-DE" dirty="0" err="1"/>
              <a:t>fedeli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stessi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sappiamo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meglio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chiunque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altro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qualifiche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abbiamo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bisogno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</a:t>
            </a:r>
            <a:r>
              <a:rPr lang="de-DE" dirty="0" err="1"/>
              <a:t>Vogliamo</a:t>
            </a:r>
            <a:r>
              <a:rPr lang="de-DE" dirty="0"/>
              <a:t> </a:t>
            </a:r>
            <a:r>
              <a:rPr lang="de-DE" dirty="0" err="1"/>
              <a:t>agire</a:t>
            </a:r>
            <a:r>
              <a:rPr lang="de-DE" dirty="0"/>
              <a:t> in modo </a:t>
            </a:r>
            <a:r>
              <a:rPr lang="de-DE" dirty="0" err="1"/>
              <a:t>socialmente</a:t>
            </a:r>
            <a:r>
              <a:rPr lang="de-DE" dirty="0"/>
              <a:t> </a:t>
            </a:r>
            <a:r>
              <a:rPr lang="de-DE" dirty="0" err="1"/>
              <a:t>responsabile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Cerchiamo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input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potenziale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innovativo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giovani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Risparmiamo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sui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l‘integrazione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nuovo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personale o di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riqualificazione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4864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&gt;&gt;&gt;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Commissioni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d‘esame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composizione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paritetica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formazione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concordati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gestione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congiunta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sistema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tutti i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livelli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&gt;&gt;&gt;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Circa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70% del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percorso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formazione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professionale si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svolge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azienda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&gt;&gt;&gt;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 di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formazione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professionale,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certificato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rilasciato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dalla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camera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&gt;&gt;&gt; </a:t>
            </a:r>
            <a:r>
              <a:rPr lang="de-DE" dirty="0"/>
              <a:t>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dall‘azienda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insegnanti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statali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scuole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professionali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&gt;&gt;&gt; </a:t>
            </a:r>
            <a:r>
              <a:rPr lang="de-DE" dirty="0" err="1"/>
              <a:t>Relazioni</a:t>
            </a:r>
            <a:r>
              <a:rPr lang="de-DE" dirty="0"/>
              <a:t> sui </a:t>
            </a:r>
            <a:r>
              <a:rPr lang="de-DE" dirty="0" err="1"/>
              <a:t>dati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Rapporto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sull‘istruzione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formazione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professionale,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</a:t>
            </a:r>
            <a:r>
              <a:rPr lang="de-DE" dirty="0" err="1"/>
              <a:t>d</a:t>
            </a:r>
            <a:r>
              <a:rPr lang="de-DE" dirty="0"/>
              <a:t> di </a:t>
            </a:r>
            <a:r>
              <a:rPr lang="de-DE" dirty="0" err="1"/>
              <a:t>formazione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(BIBB)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696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contratto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formazione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disciplina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inoltre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diritto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ferie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</a:t>
            </a:r>
            <a:r>
              <a:rPr lang="de-DE" dirty="0"/>
              <a:t>l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eventuali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premesse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 la </a:t>
            </a:r>
            <a:r>
              <a:rPr lang="de-DE" dirty="0" err="1"/>
              <a:t>terminazione</a:t>
            </a:r>
            <a:r>
              <a:rPr lang="de-DE" dirty="0"/>
              <a:t> del </a:t>
            </a:r>
            <a:r>
              <a:rPr lang="de-DE" dirty="0" err="1"/>
              <a:t>rapporto</a:t>
            </a:r>
            <a:r>
              <a:rPr lang="de-DE" dirty="0"/>
              <a:t> di </a:t>
            </a:r>
            <a:r>
              <a:rPr lang="de-DE" dirty="0" err="1"/>
              <a:t>apprendistato</a:t>
            </a:r>
            <a:r>
              <a:rPr lang="de-DE" dirty="0"/>
              <a:t>.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contratto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formazione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professionale è simile a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contratto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lavoro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costituisce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l‘apprendimento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azienda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durante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l‘apprendistato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dirty="0"/>
              <a:t>Il </a:t>
            </a:r>
            <a:r>
              <a:rPr lang="de-DE" dirty="0" err="1"/>
              <a:t>contratto</a:t>
            </a:r>
            <a:r>
              <a:rPr lang="de-DE" dirty="0"/>
              <a:t> di </a:t>
            </a:r>
            <a:r>
              <a:rPr lang="de-DE" dirty="0" err="1"/>
              <a:t>formazione</a:t>
            </a:r>
            <a:r>
              <a:rPr lang="de-DE" dirty="0"/>
              <a:t> professionale </a:t>
            </a:r>
            <a:r>
              <a:rPr lang="de-DE" dirty="0" err="1"/>
              <a:t>viene</a:t>
            </a:r>
            <a:r>
              <a:rPr lang="de-DE" dirty="0"/>
              <a:t> </a:t>
            </a:r>
            <a:r>
              <a:rPr lang="de-DE" dirty="0" err="1"/>
              <a:t>iscritto</a:t>
            </a:r>
            <a:r>
              <a:rPr lang="de-DE" dirty="0"/>
              <a:t> </a:t>
            </a:r>
            <a:r>
              <a:rPr lang="de-DE" dirty="0" err="1"/>
              <a:t>dalle</a:t>
            </a:r>
            <a:r>
              <a:rPr lang="de-DE" dirty="0"/>
              <a:t> </a:t>
            </a:r>
            <a:r>
              <a:rPr lang="de-DE" dirty="0" err="1"/>
              <a:t>camere</a:t>
            </a:r>
            <a:r>
              <a:rPr lang="de-DE" dirty="0"/>
              <a:t> </a:t>
            </a:r>
            <a:r>
              <a:rPr lang="de-DE" dirty="0" err="1"/>
              <a:t>nei</a:t>
            </a:r>
            <a:r>
              <a:rPr lang="de-DE" dirty="0"/>
              <a:t> </a:t>
            </a:r>
            <a:r>
              <a:rPr lang="de-DE" dirty="0" err="1"/>
              <a:t>registri</a:t>
            </a:r>
            <a:r>
              <a:rPr lang="de-DE" dirty="0"/>
              <a:t> </a:t>
            </a:r>
            <a:r>
              <a:rPr lang="de-DE" dirty="0" err="1"/>
              <a:t>dei</a:t>
            </a:r>
            <a:r>
              <a:rPr lang="de-DE" dirty="0"/>
              <a:t> </a:t>
            </a:r>
            <a:r>
              <a:rPr lang="de-DE" dirty="0" err="1"/>
              <a:t>rapporti</a:t>
            </a:r>
            <a:r>
              <a:rPr lang="de-DE" dirty="0"/>
              <a:t> di </a:t>
            </a:r>
            <a:r>
              <a:rPr lang="de-DE" dirty="0" err="1"/>
              <a:t>formazione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02088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u="sng" dirty="0" err="1"/>
              <a:t>Basi</a:t>
            </a:r>
            <a:r>
              <a:rPr lang="de-DE" u="sng" dirty="0"/>
              <a:t> normative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  <a:p>
            <a:r>
              <a:rPr lang="de-DE" dirty="0"/>
              <a:t>... per la </a:t>
            </a:r>
            <a:r>
              <a:rPr lang="de-DE" dirty="0" err="1"/>
              <a:t>formazione</a:t>
            </a:r>
            <a:r>
              <a:rPr lang="de-DE" dirty="0"/>
              <a:t> in </a:t>
            </a:r>
            <a:r>
              <a:rPr lang="de-DE" dirty="0" err="1"/>
              <a:t>azienda</a:t>
            </a:r>
            <a:r>
              <a:rPr lang="de-DE" dirty="0"/>
              <a:t> &gt; Contratto di </a:t>
            </a:r>
            <a:r>
              <a:rPr lang="de-DE" dirty="0" err="1"/>
              <a:t>formazione</a:t>
            </a:r>
            <a:endParaRPr lang="de-DE" dirty="0"/>
          </a:p>
          <a:p>
            <a:r>
              <a:rPr lang="de-DE" dirty="0"/>
              <a:t>... per la </a:t>
            </a:r>
            <a:r>
              <a:rPr lang="de-DE" dirty="0" err="1"/>
              <a:t>scuola</a:t>
            </a:r>
            <a:r>
              <a:rPr lang="de-DE" dirty="0"/>
              <a:t> professionale &gt; </a:t>
            </a:r>
            <a:r>
              <a:rPr lang="de-DE" dirty="0" err="1"/>
              <a:t>Obbligo</a:t>
            </a:r>
            <a:r>
              <a:rPr lang="de-DE" dirty="0"/>
              <a:t> </a:t>
            </a:r>
            <a:r>
              <a:rPr lang="de-DE" dirty="0" err="1"/>
              <a:t>scolastico</a:t>
            </a:r>
            <a:endParaRPr lang="de-DE" dirty="0"/>
          </a:p>
          <a:p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u="sng" dirty="0" err="1"/>
              <a:t>Suddivisione</a:t>
            </a:r>
            <a:r>
              <a:rPr lang="de-DE" u="sng" dirty="0"/>
              <a:t> della </a:t>
            </a:r>
            <a:r>
              <a:rPr lang="de-DE" u="sng" dirty="0" err="1"/>
              <a:t>formazione</a:t>
            </a: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  <a:p>
            <a:r>
              <a:rPr lang="de-DE" dirty="0" err="1"/>
              <a:t>Esempio</a:t>
            </a:r>
            <a:r>
              <a:rPr lang="de-DE" dirty="0"/>
              <a:t>:</a:t>
            </a:r>
          </a:p>
          <a:p>
            <a:endParaRPr lang="de-DE" dirty="0"/>
          </a:p>
          <a:p>
            <a:r>
              <a:rPr lang="de-DE" dirty="0"/>
              <a:t>Da </a:t>
            </a:r>
            <a:r>
              <a:rPr lang="de-DE" dirty="0" err="1"/>
              <a:t>lunedì</a:t>
            </a:r>
            <a:r>
              <a:rPr lang="de-DE" dirty="0"/>
              <a:t> a </a:t>
            </a:r>
            <a:r>
              <a:rPr lang="de-DE" dirty="0" err="1"/>
              <a:t>mercoledì</a:t>
            </a:r>
            <a:r>
              <a:rPr lang="de-DE" dirty="0"/>
              <a:t>: </a:t>
            </a:r>
            <a:r>
              <a:rPr lang="de-DE" dirty="0" err="1"/>
              <a:t>azienda</a:t>
            </a:r>
            <a:endParaRPr lang="de-DE" dirty="0"/>
          </a:p>
          <a:p>
            <a:r>
              <a:rPr lang="de-DE" dirty="0" err="1"/>
              <a:t>Giovedì</a:t>
            </a:r>
            <a:r>
              <a:rPr lang="de-DE" dirty="0"/>
              <a:t> e </a:t>
            </a:r>
            <a:r>
              <a:rPr lang="de-DE" dirty="0" err="1"/>
              <a:t>venerdì</a:t>
            </a:r>
            <a:r>
              <a:rPr lang="de-DE" dirty="0"/>
              <a:t>: </a:t>
            </a:r>
            <a:r>
              <a:rPr lang="de-DE" dirty="0" err="1"/>
              <a:t>scuola</a:t>
            </a:r>
            <a:r>
              <a:rPr lang="de-DE" dirty="0"/>
              <a:t> professionale</a:t>
            </a:r>
          </a:p>
          <a:p>
            <a:endParaRPr lang="de-DE" dirty="0"/>
          </a:p>
          <a:p>
            <a:r>
              <a:rPr lang="de-DE" dirty="0" err="1"/>
              <a:t>Alternativa</a:t>
            </a:r>
            <a:r>
              <a:rPr lang="de-DE" dirty="0"/>
              <a:t>: </a:t>
            </a:r>
            <a:r>
              <a:rPr lang="de-DE" dirty="0" err="1"/>
              <a:t>lezioni</a:t>
            </a:r>
            <a:r>
              <a:rPr lang="de-DE" dirty="0"/>
              <a:t> in </a:t>
            </a:r>
            <a:r>
              <a:rPr lang="de-DE" dirty="0" err="1"/>
              <a:t>blocco</a:t>
            </a:r>
            <a:endParaRPr lang="de-DE" dirty="0"/>
          </a:p>
          <a:p>
            <a:endParaRPr lang="de-DE" dirty="0"/>
          </a:p>
          <a:p>
            <a:r>
              <a:rPr lang="de-DE" u="sng" dirty="0" err="1"/>
              <a:t>Informazione</a:t>
            </a:r>
            <a:r>
              <a:rPr lang="de-DE" u="sng" dirty="0"/>
              <a:t> </a:t>
            </a:r>
            <a:r>
              <a:rPr lang="de-DE" u="sng" dirty="0" err="1"/>
              <a:t>aggiuntiva</a:t>
            </a: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</a:t>
            </a:r>
            <a:r>
              <a:rPr lang="de-DE" dirty="0"/>
              <a:t>La </a:t>
            </a:r>
            <a:r>
              <a:rPr lang="de-DE" dirty="0" err="1"/>
              <a:t>formazione</a:t>
            </a:r>
            <a:r>
              <a:rPr lang="de-DE" dirty="0"/>
              <a:t> in </a:t>
            </a:r>
            <a:r>
              <a:rPr lang="de-DE" dirty="0" err="1"/>
              <a:t>azienda</a:t>
            </a:r>
            <a:r>
              <a:rPr lang="de-DE" dirty="0"/>
              <a:t> e le </a:t>
            </a:r>
            <a:r>
              <a:rPr lang="de-DE" dirty="0" err="1"/>
              <a:t>lezioni</a:t>
            </a:r>
            <a:r>
              <a:rPr lang="de-DE" dirty="0"/>
              <a:t> </a:t>
            </a:r>
            <a:r>
              <a:rPr lang="de-DE" dirty="0" err="1"/>
              <a:t>presso</a:t>
            </a:r>
            <a:r>
              <a:rPr lang="de-DE" dirty="0"/>
              <a:t> la </a:t>
            </a:r>
            <a:r>
              <a:rPr lang="de-DE" dirty="0" err="1"/>
              <a:t>scuola</a:t>
            </a:r>
            <a:r>
              <a:rPr lang="de-DE" dirty="0"/>
              <a:t> professionale </a:t>
            </a:r>
            <a:r>
              <a:rPr lang="de-DE" dirty="0" err="1"/>
              <a:t>seguono</a:t>
            </a:r>
            <a:r>
              <a:rPr lang="de-DE" dirty="0"/>
              <a:t> </a:t>
            </a:r>
            <a:r>
              <a:rPr lang="de-DE" dirty="0" err="1"/>
              <a:t>gli</a:t>
            </a:r>
            <a:r>
              <a:rPr lang="de-DE" dirty="0"/>
              <a:t> </a:t>
            </a:r>
            <a:r>
              <a:rPr lang="de-DE" dirty="0" err="1"/>
              <a:t>standard</a:t>
            </a:r>
            <a:r>
              <a:rPr lang="de-DE" dirty="0"/>
              <a:t> </a:t>
            </a:r>
            <a:r>
              <a:rPr lang="de-DE" dirty="0" err="1"/>
              <a:t>formativi</a:t>
            </a:r>
            <a:r>
              <a:rPr lang="de-DE" dirty="0"/>
              <a:t>.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79155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insegnanti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i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formatori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dell</a:t>
            </a:r>
            <a:r>
              <a:rPr lang="de-DE" dirty="0" err="1"/>
              <a:t>‘apprendista</a:t>
            </a:r>
            <a:r>
              <a:rPr lang="de-DE" dirty="0"/>
              <a:t> non </a:t>
            </a:r>
            <a:r>
              <a:rPr lang="de-DE" dirty="0" err="1"/>
              <a:t>partecipano</a:t>
            </a:r>
            <a:r>
              <a:rPr lang="de-DE" dirty="0"/>
              <a:t>!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2215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83561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u="sng" dirty="0"/>
              <a:t>Nota </a:t>
            </a:r>
            <a:r>
              <a:rPr lang="de-DE" u="sng" dirty="0" err="1"/>
              <a:t>bene</a:t>
            </a: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</a:t>
            </a:r>
            <a:r>
              <a:rPr lang="de-DE" dirty="0"/>
              <a:t>Circa </a:t>
            </a:r>
            <a:r>
              <a:rPr lang="de-DE" dirty="0" err="1"/>
              <a:t>il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96% </a:t>
            </a:r>
            <a:r>
              <a:rPr lang="de-DE" dirty="0"/>
              <a:t>di tutti </a:t>
            </a:r>
            <a:r>
              <a:rPr lang="de-DE" dirty="0" err="1"/>
              <a:t>coloro</a:t>
            </a:r>
            <a:r>
              <a:rPr lang="de-DE" dirty="0"/>
              <a:t> che </a:t>
            </a:r>
            <a:r>
              <a:rPr lang="de-DE" dirty="0" err="1"/>
              <a:t>conseguono</a:t>
            </a:r>
            <a:r>
              <a:rPr lang="de-DE" dirty="0"/>
              <a:t>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diploma</a:t>
            </a:r>
            <a:r>
              <a:rPr lang="de-DE" dirty="0"/>
              <a:t> di </a:t>
            </a:r>
            <a:r>
              <a:rPr lang="de-DE" dirty="0" err="1"/>
              <a:t>formazione</a:t>
            </a:r>
            <a:r>
              <a:rPr lang="de-DE" dirty="0"/>
              <a:t> in Germania </a:t>
            </a:r>
            <a:r>
              <a:rPr lang="de-DE" dirty="0" err="1"/>
              <a:t>trova</a:t>
            </a:r>
            <a:r>
              <a:rPr lang="de-DE" dirty="0"/>
              <a:t> </a:t>
            </a:r>
            <a:r>
              <a:rPr lang="de-DE" dirty="0" err="1"/>
              <a:t>lavoro</a:t>
            </a:r>
            <a:r>
              <a:rPr lang="de-DE" dirty="0"/>
              <a:t> subito </a:t>
            </a:r>
            <a:r>
              <a:rPr lang="de-DE" dirty="0" err="1"/>
              <a:t>dopo</a:t>
            </a:r>
            <a:r>
              <a:rPr lang="de-DE" dirty="0"/>
              <a:t> </a:t>
            </a:r>
            <a:r>
              <a:rPr lang="de-DE" dirty="0" err="1"/>
              <a:t>aver</a:t>
            </a:r>
            <a:r>
              <a:rPr lang="de-DE" dirty="0"/>
              <a:t> </a:t>
            </a:r>
            <a:r>
              <a:rPr lang="de-DE" dirty="0" err="1"/>
              <a:t>concluso</a:t>
            </a:r>
            <a:r>
              <a:rPr lang="de-DE" dirty="0"/>
              <a:t> la </a:t>
            </a:r>
            <a:r>
              <a:rPr lang="de-DE" dirty="0" err="1"/>
              <a:t>formazione</a:t>
            </a:r>
            <a:r>
              <a:rPr lang="de-DE" dirty="0"/>
              <a:t> professionale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de-DE" dirty="0">
                <a:effectLst/>
              </a:rPr>
              <a:t> </a:t>
            </a:r>
          </a:p>
          <a:p>
            <a:endParaRPr lang="de-DE" dirty="0">
              <a:effectLst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Circa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74% </a:t>
            </a:r>
            <a:r>
              <a:rPr lang="de-DE" dirty="0"/>
              <a:t>di tutti </a:t>
            </a:r>
            <a:r>
              <a:rPr lang="de-DE" dirty="0" err="1"/>
              <a:t>gli</a:t>
            </a:r>
            <a:r>
              <a:rPr lang="de-DE" dirty="0"/>
              <a:t> </a:t>
            </a:r>
            <a:r>
              <a:rPr lang="de-DE" dirty="0" err="1"/>
              <a:t>apprendisti</a:t>
            </a:r>
            <a:r>
              <a:rPr lang="de-DE" dirty="0"/>
              <a:t> </a:t>
            </a:r>
            <a:r>
              <a:rPr lang="de-DE" dirty="0" err="1"/>
              <a:t>viene</a:t>
            </a:r>
            <a:r>
              <a:rPr lang="de-DE" dirty="0"/>
              <a:t> </a:t>
            </a:r>
            <a:r>
              <a:rPr lang="de-DE" dirty="0" err="1"/>
              <a:t>assunto</a:t>
            </a:r>
            <a:r>
              <a:rPr lang="de-DE" dirty="0"/>
              <a:t> </a:t>
            </a:r>
            <a:r>
              <a:rPr lang="de-DE" dirty="0" err="1"/>
              <a:t>dall‘azienda</a:t>
            </a:r>
            <a:r>
              <a:rPr lang="de-DE" dirty="0"/>
              <a:t> che li ha </a:t>
            </a:r>
            <a:r>
              <a:rPr lang="de-DE" dirty="0" err="1"/>
              <a:t>formati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de-DE" dirty="0">
                <a:effectLst/>
              </a:rPr>
              <a:t> 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00704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93132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13938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u="sng" dirty="0"/>
              <a:t>Nota </a:t>
            </a:r>
            <a:r>
              <a:rPr lang="de-DE" u="sng" dirty="0" err="1"/>
              <a:t>bene</a:t>
            </a: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camere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rappresentano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l‘economia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sindacati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rappresentanti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lavoratori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le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associazioni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rappresentanti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datori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lavoro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costituiscono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de-DE" dirty="0" err="1"/>
              <a:t>Questi</a:t>
            </a:r>
            <a:r>
              <a:rPr lang="de-DE" dirty="0"/>
              <a:t> </a:t>
            </a:r>
            <a:r>
              <a:rPr lang="de-DE" dirty="0" err="1"/>
              <a:t>attori</a:t>
            </a:r>
            <a:r>
              <a:rPr lang="de-DE" dirty="0"/>
              <a:t> </a:t>
            </a:r>
            <a:r>
              <a:rPr lang="de-DE" dirty="0" err="1"/>
              <a:t>raggiungono</a:t>
            </a:r>
            <a:r>
              <a:rPr lang="de-DE" dirty="0"/>
              <a:t>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consenso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de-DE" dirty="0"/>
          </a:p>
          <a:p>
            <a:r>
              <a:rPr lang="de-DE" dirty="0" err="1"/>
              <a:t>Conclusione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I: </a:t>
            </a:r>
          </a:p>
          <a:p>
            <a:r>
              <a:rPr lang="de-DE" dirty="0"/>
              <a:t>La Formazione professionale duale </a:t>
            </a:r>
            <a:r>
              <a:rPr lang="de-DE" dirty="0" err="1"/>
              <a:t>sostanzialmente</a:t>
            </a:r>
            <a:r>
              <a:rPr lang="de-DE" dirty="0"/>
              <a:t> </a:t>
            </a:r>
            <a:r>
              <a:rPr lang="de-DE" dirty="0" err="1"/>
              <a:t>viene</a:t>
            </a:r>
            <a:r>
              <a:rPr lang="de-DE" dirty="0"/>
              <a:t> </a:t>
            </a:r>
            <a:r>
              <a:rPr lang="de-DE" dirty="0" err="1"/>
              <a:t>impostata</a:t>
            </a:r>
            <a:r>
              <a:rPr lang="de-DE" dirty="0"/>
              <a:t> </a:t>
            </a:r>
            <a:r>
              <a:rPr lang="de-DE" dirty="0" err="1"/>
              <a:t>dai</a:t>
            </a:r>
            <a:r>
              <a:rPr lang="de-DE" dirty="0"/>
              <a:t> </a:t>
            </a:r>
            <a:r>
              <a:rPr lang="de-DE" dirty="0" err="1"/>
              <a:t>soggetti</a:t>
            </a:r>
            <a:r>
              <a:rPr lang="de-DE" dirty="0"/>
              <a:t> </a:t>
            </a:r>
            <a:r>
              <a:rPr lang="de-DE" dirty="0" err="1"/>
              <a:t>direttamente</a:t>
            </a:r>
            <a:r>
              <a:rPr lang="de-DE" dirty="0"/>
              <a:t> </a:t>
            </a:r>
            <a:r>
              <a:rPr lang="de-DE" dirty="0" err="1"/>
              <a:t>interessati</a:t>
            </a:r>
            <a:r>
              <a:rPr lang="de-DE" dirty="0"/>
              <a:t> e che </a:t>
            </a:r>
            <a:r>
              <a:rPr lang="de-DE" dirty="0" err="1"/>
              <a:t>conoscono</a:t>
            </a:r>
            <a:r>
              <a:rPr lang="de-DE" dirty="0"/>
              <a:t> al </a:t>
            </a:r>
            <a:r>
              <a:rPr lang="de-DE" dirty="0" err="1"/>
              <a:t>meglio</a:t>
            </a:r>
            <a:r>
              <a:rPr lang="de-DE" dirty="0"/>
              <a:t> le </a:t>
            </a:r>
            <a:r>
              <a:rPr lang="de-DE" dirty="0" err="1"/>
              <a:t>esigenze</a:t>
            </a:r>
            <a:r>
              <a:rPr lang="de-DE" dirty="0"/>
              <a:t> del </a:t>
            </a:r>
            <a:r>
              <a:rPr lang="de-DE" dirty="0" err="1"/>
              <a:t>mercato</a:t>
            </a:r>
            <a:r>
              <a:rPr lang="de-DE" dirty="0"/>
              <a:t> del </a:t>
            </a:r>
            <a:r>
              <a:rPr lang="de-DE" dirty="0" err="1"/>
              <a:t>lavoro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dirty="0" err="1"/>
              <a:t>Conclusione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II: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Tutte le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decisioni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riguardano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formazione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professionale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vengono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assunte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consensuale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dirty="0" err="1"/>
              <a:t>Conclusione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III: </a:t>
            </a:r>
          </a:p>
          <a:p>
            <a:r>
              <a:rPr lang="de-DE" dirty="0" err="1"/>
              <a:t>Gli</a:t>
            </a:r>
            <a:r>
              <a:rPr lang="de-DE" dirty="0"/>
              <a:t> </a:t>
            </a:r>
            <a:r>
              <a:rPr lang="de-DE" dirty="0" err="1"/>
              <a:t>standard</a:t>
            </a:r>
            <a:r>
              <a:rPr lang="de-DE" dirty="0"/>
              <a:t> </a:t>
            </a:r>
            <a:r>
              <a:rPr lang="de-DE" dirty="0" err="1"/>
              <a:t>sono</a:t>
            </a:r>
            <a:r>
              <a:rPr lang="de-DE" dirty="0"/>
              <a:t> </a:t>
            </a:r>
            <a:r>
              <a:rPr lang="de-DE" dirty="0" err="1"/>
              <a:t>validi</a:t>
            </a:r>
            <a:r>
              <a:rPr lang="de-DE" dirty="0"/>
              <a:t> </a:t>
            </a:r>
            <a:r>
              <a:rPr lang="de-DE" dirty="0" err="1"/>
              <a:t>su</a:t>
            </a:r>
            <a:r>
              <a:rPr lang="de-DE" dirty="0"/>
              <a:t> </a:t>
            </a:r>
            <a:r>
              <a:rPr lang="de-DE" dirty="0" err="1"/>
              <a:t>tutto</a:t>
            </a:r>
            <a:r>
              <a:rPr lang="de-DE" dirty="0"/>
              <a:t> </a:t>
            </a:r>
            <a:r>
              <a:rPr lang="de-DE" dirty="0" err="1"/>
              <a:t>il</a:t>
            </a:r>
            <a:r>
              <a:rPr lang="de-DE" dirty="0"/>
              <a:t> </a:t>
            </a:r>
            <a:r>
              <a:rPr lang="de-DE" dirty="0" err="1"/>
              <a:t>territorio</a:t>
            </a:r>
            <a:r>
              <a:rPr lang="de-DE" dirty="0"/>
              <a:t> </a:t>
            </a:r>
            <a:r>
              <a:rPr lang="de-DE" dirty="0" err="1"/>
              <a:t>nazionale</a:t>
            </a:r>
            <a:r>
              <a:rPr lang="de-DE" dirty="0"/>
              <a:t> e </a:t>
            </a:r>
            <a:r>
              <a:rPr lang="de-DE" dirty="0" err="1"/>
              <a:t>vengono</a:t>
            </a:r>
            <a:r>
              <a:rPr lang="de-DE" dirty="0"/>
              <a:t> </a:t>
            </a:r>
            <a:r>
              <a:rPr lang="de-DE" dirty="0" err="1"/>
              <a:t>aggiornati</a:t>
            </a:r>
            <a:r>
              <a:rPr lang="de-DE" dirty="0"/>
              <a:t> </a:t>
            </a:r>
            <a:r>
              <a:rPr lang="de-DE" dirty="0" err="1"/>
              <a:t>regolarmente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27365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dirty="0"/>
              <a:t>Richiesta di personale </a:t>
            </a:r>
            <a:r>
              <a:rPr lang="de-DE" dirty="0" err="1"/>
              <a:t>qualificato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&gt;&gt;&gt;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Germania è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Paese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industrializzato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sviluppo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PMI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forti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Win-</a:t>
            </a:r>
            <a:r>
              <a:rPr lang="de-DE" dirty="0"/>
              <a:t>w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in-situation &gt;&gt;&gt;</a:t>
            </a:r>
          </a:p>
          <a:p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apprendisti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imparano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dirty="0"/>
              <a:t>"on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job</a:t>
            </a:r>
            <a:r>
              <a:rPr lang="de-DE" dirty="0"/>
              <a:t>" e </a:t>
            </a:r>
            <a:r>
              <a:rPr lang="de-DE" dirty="0" err="1"/>
              <a:t>sono</a:t>
            </a:r>
            <a:r>
              <a:rPr lang="de-DE" dirty="0"/>
              <a:t> </a:t>
            </a:r>
            <a:r>
              <a:rPr lang="de-DE" dirty="0" err="1"/>
              <a:t>integrati</a:t>
            </a:r>
            <a:r>
              <a:rPr lang="de-DE" dirty="0"/>
              <a:t> </a:t>
            </a:r>
            <a:r>
              <a:rPr lang="de-DE" dirty="0" err="1"/>
              <a:t>nei</a:t>
            </a:r>
            <a:r>
              <a:rPr lang="de-DE" dirty="0"/>
              <a:t> </a:t>
            </a:r>
            <a:r>
              <a:rPr lang="de-DE" dirty="0" err="1"/>
              <a:t>processi</a:t>
            </a:r>
            <a:r>
              <a:rPr lang="de-DE" dirty="0"/>
              <a:t> </a:t>
            </a:r>
            <a:r>
              <a:rPr lang="de-DE" dirty="0" err="1"/>
              <a:t>lavorativi</a:t>
            </a:r>
            <a:r>
              <a:rPr lang="de-DE" dirty="0"/>
              <a:t>.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aziende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formano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personale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futuro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esigenze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dirty="0" err="1"/>
              <a:t>Formatori</a:t>
            </a:r>
            <a:r>
              <a:rPr lang="de-DE" dirty="0"/>
              <a:t> </a:t>
            </a:r>
            <a:r>
              <a:rPr lang="de-DE" dirty="0" err="1"/>
              <a:t>qualificati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&gt;&gt;&gt;</a:t>
            </a:r>
          </a:p>
          <a:p>
            <a:r>
              <a:rPr lang="de-DE" dirty="0"/>
              <a:t>I </a:t>
            </a:r>
            <a:r>
              <a:rPr lang="de-DE" dirty="0" err="1"/>
              <a:t>formatori</a:t>
            </a:r>
            <a:r>
              <a:rPr lang="de-DE" dirty="0"/>
              <a:t> </a:t>
            </a:r>
            <a:r>
              <a:rPr lang="de-DE" dirty="0" err="1"/>
              <a:t>sono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dirty="0"/>
              <a:t>"del </a:t>
            </a:r>
            <a:r>
              <a:rPr lang="de-DE" dirty="0" err="1"/>
              <a:t>mestiere</a:t>
            </a:r>
            <a:r>
              <a:rPr lang="de-DE" dirty="0"/>
              <a:t>"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hanno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stessi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spalle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percorso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apprendistato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conoscono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l‘azienda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u="sng" dirty="0" err="1"/>
              <a:t>Informazione</a:t>
            </a:r>
            <a:r>
              <a:rPr lang="de-DE" u="sng" dirty="0"/>
              <a:t> </a:t>
            </a:r>
            <a:r>
              <a:rPr lang="de-DE" u="sng" dirty="0" err="1"/>
              <a:t>aggiuntiva</a:t>
            </a: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quanto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legislatore</a:t>
            </a:r>
            <a:r>
              <a:rPr lang="de-DE" dirty="0"/>
              <a:t> è a capo del </a:t>
            </a:r>
            <a:r>
              <a:rPr lang="de-DE" dirty="0" err="1"/>
              <a:t>processo</a:t>
            </a:r>
            <a:r>
              <a:rPr lang="de-DE" dirty="0"/>
              <a:t> e </a:t>
            </a:r>
            <a:r>
              <a:rPr lang="de-DE" dirty="0" err="1"/>
              <a:t>definisce</a:t>
            </a:r>
            <a:r>
              <a:rPr lang="de-DE" dirty="0"/>
              <a:t> </a:t>
            </a:r>
            <a:r>
              <a:rPr lang="de-DE" dirty="0" err="1"/>
              <a:t>il</a:t>
            </a:r>
            <a:r>
              <a:rPr lang="de-DE" dirty="0"/>
              <a:t> </a:t>
            </a:r>
            <a:r>
              <a:rPr lang="de-DE" dirty="0" err="1"/>
              <a:t>contesto</a:t>
            </a:r>
            <a:r>
              <a:rPr lang="de-DE" dirty="0"/>
              <a:t>, </a:t>
            </a:r>
            <a:r>
              <a:rPr lang="de-DE" dirty="0" err="1"/>
              <a:t>ma</a:t>
            </a:r>
            <a:r>
              <a:rPr lang="de-DE" dirty="0"/>
              <a:t> </a:t>
            </a:r>
            <a:r>
              <a:rPr lang="de-DE" dirty="0" err="1"/>
              <a:t>demanda</a:t>
            </a:r>
            <a:r>
              <a:rPr lang="de-DE" dirty="0"/>
              <a:t> </a:t>
            </a:r>
            <a:r>
              <a:rPr lang="de-DE" dirty="0" err="1"/>
              <a:t>decisioni</a:t>
            </a:r>
            <a:r>
              <a:rPr lang="de-DE" dirty="0"/>
              <a:t> </a:t>
            </a:r>
            <a:r>
              <a:rPr lang="de-DE" dirty="0" err="1"/>
              <a:t>fondamentali</a:t>
            </a:r>
            <a:r>
              <a:rPr lang="de-DE" dirty="0"/>
              <a:t> ai </a:t>
            </a:r>
            <a:r>
              <a:rPr lang="de-DE" dirty="0" err="1"/>
              <a:t>portatori</a:t>
            </a:r>
            <a:r>
              <a:rPr lang="de-DE" dirty="0"/>
              <a:t> </a:t>
            </a:r>
            <a:r>
              <a:rPr lang="de-DE" dirty="0" err="1"/>
              <a:t>d‘interesse</a:t>
            </a:r>
            <a:r>
              <a:rPr lang="de-DE" dirty="0"/>
              <a:t> </a:t>
            </a:r>
            <a:r>
              <a:rPr lang="de-DE" dirty="0" err="1"/>
              <a:t>direttamente</a:t>
            </a:r>
            <a:r>
              <a:rPr lang="de-DE" dirty="0"/>
              <a:t> </a:t>
            </a:r>
            <a:r>
              <a:rPr lang="de-DE" dirty="0" err="1"/>
              <a:t>coinvolti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9753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&gt;&gt;&gt;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Commissioni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d‘esame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composizione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paritetica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formazione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concordati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gestione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congiunta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sistema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tutti i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livelli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&gt;&gt;&gt;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Circa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70% del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percorso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formazione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professionale si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svolge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azienda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&gt;&gt;&gt;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 di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formazione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professionale,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certificato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rilasciato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dalla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camera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&gt;&gt;&gt; </a:t>
            </a:r>
            <a:r>
              <a:rPr lang="de-DE" dirty="0"/>
              <a:t>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dall‘azienda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insegnanti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statali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scuole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professionali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&gt;&gt;&gt; </a:t>
            </a:r>
            <a:r>
              <a:rPr lang="de-DE" dirty="0" err="1"/>
              <a:t>Relazioni</a:t>
            </a:r>
            <a:r>
              <a:rPr lang="de-DE" dirty="0"/>
              <a:t> sui </a:t>
            </a:r>
            <a:r>
              <a:rPr lang="de-DE" dirty="0" err="1"/>
              <a:t>dati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Rapporto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sull‘istruzione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formazione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professionale,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</a:t>
            </a:r>
            <a:r>
              <a:rPr lang="de-DE" dirty="0" err="1"/>
              <a:t>d</a:t>
            </a:r>
            <a:r>
              <a:rPr lang="de-DE" dirty="0"/>
              <a:t> di </a:t>
            </a:r>
            <a:r>
              <a:rPr lang="de-DE" dirty="0" err="1"/>
              <a:t>formazione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(BIBB)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5913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44820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u="sng" dirty="0" err="1"/>
              <a:t>Altri</a:t>
            </a:r>
            <a:r>
              <a:rPr lang="de-DE" u="sng" dirty="0"/>
              <a:t> </a:t>
            </a:r>
            <a:r>
              <a:rPr lang="de-DE" u="sng" dirty="0" err="1"/>
              <a:t>vantaggi</a:t>
            </a: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</a:t>
            </a:r>
            <a:r>
              <a:rPr lang="de-DE" dirty="0"/>
              <a:t>Maggiore </a:t>
            </a:r>
            <a:r>
              <a:rPr lang="de-DE" dirty="0" err="1"/>
              <a:t>identificazione</a:t>
            </a:r>
            <a:r>
              <a:rPr lang="de-DE" dirty="0"/>
              <a:t> con </a:t>
            </a:r>
            <a:r>
              <a:rPr lang="de-DE" dirty="0" err="1"/>
              <a:t>l‘azienda</a:t>
            </a:r>
            <a:r>
              <a:rPr lang="de-DE" dirty="0"/>
              <a:t> che </a:t>
            </a:r>
            <a:r>
              <a:rPr lang="de-DE" dirty="0" err="1"/>
              <a:t>eroga</a:t>
            </a:r>
            <a:r>
              <a:rPr lang="de-DE" dirty="0"/>
              <a:t> la </a:t>
            </a:r>
            <a:r>
              <a:rPr lang="de-DE" dirty="0" err="1"/>
              <a:t>formazione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Formazione professionale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altre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misure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l‘ulteriore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sviluppo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personale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91452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u="sng" dirty="0" err="1"/>
              <a:t>Altro</a:t>
            </a:r>
            <a:r>
              <a:rPr lang="de-DE" u="sng" dirty="0"/>
              <a:t> </a:t>
            </a:r>
            <a:r>
              <a:rPr lang="de-DE" u="sng" dirty="0" err="1"/>
              <a:t>vantaggio</a:t>
            </a:r>
            <a:r>
              <a:rPr lang="de-DE" u="sng" dirty="0"/>
              <a:t>:</a:t>
            </a:r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Riduzione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reclutamento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riqualificazione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9689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Altro</a:t>
            </a: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vantaggio</a:t>
            </a: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Indicatore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dirty="0" err="1"/>
              <a:t>precoce</a:t>
            </a:r>
            <a:r>
              <a:rPr lang="de-DE" dirty="0"/>
              <a:t> </a:t>
            </a:r>
            <a:r>
              <a:rPr lang="de-DE" dirty="0" err="1"/>
              <a:t>degli</a:t>
            </a:r>
            <a:r>
              <a:rPr lang="de-DE" dirty="0"/>
              <a:t> </a:t>
            </a:r>
            <a:r>
              <a:rPr lang="de-DE" dirty="0" err="1"/>
              <a:t>sviluppi</a:t>
            </a:r>
            <a:r>
              <a:rPr lang="de-DE" dirty="0"/>
              <a:t> </a:t>
            </a:r>
            <a:r>
              <a:rPr lang="de-DE" dirty="0" err="1"/>
              <a:t>economici</a:t>
            </a:r>
            <a:r>
              <a:rPr lang="de-DE" dirty="0"/>
              <a:t> e sul </a:t>
            </a:r>
            <a:r>
              <a:rPr lang="de-DE" dirty="0" err="1"/>
              <a:t>mercato</a:t>
            </a:r>
            <a:r>
              <a:rPr lang="de-DE" dirty="0"/>
              <a:t> del </a:t>
            </a:r>
            <a:r>
              <a:rPr lang="de-DE" dirty="0" err="1"/>
              <a:t>lavoro</a:t>
            </a:r>
            <a:r>
              <a:rPr lang="de-DE" dirty="0"/>
              <a:t>.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19451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Discrepanza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&gt;&gt;&gt;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2018: quasi 80.000 </a:t>
            </a:r>
            <a:r>
              <a:rPr lang="de-DE" dirty="0" err="1"/>
              <a:t>candidati</a:t>
            </a:r>
            <a:r>
              <a:rPr lang="de-DE" dirty="0"/>
              <a:t> senza </a:t>
            </a:r>
            <a:r>
              <a:rPr lang="de-DE" dirty="0" err="1"/>
              <a:t>posto</a:t>
            </a:r>
            <a:r>
              <a:rPr lang="de-DE" dirty="0"/>
              <a:t> di </a:t>
            </a:r>
            <a:r>
              <a:rPr lang="de-DE" dirty="0" err="1"/>
              <a:t>apprendistato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&gt;&gt;&gt;</a:t>
            </a:r>
          </a:p>
          <a:p>
            <a:r>
              <a:rPr lang="de-DE" dirty="0" err="1"/>
              <a:t>Carenza</a:t>
            </a:r>
            <a:r>
              <a:rPr lang="de-DE" dirty="0"/>
              <a:t> di </a:t>
            </a:r>
            <a:r>
              <a:rPr lang="de-DE" dirty="0" err="1"/>
              <a:t>competenze</a:t>
            </a:r>
            <a:r>
              <a:rPr lang="de-DE" dirty="0"/>
              <a:t> </a:t>
            </a:r>
            <a:r>
              <a:rPr lang="de-DE" dirty="0" err="1"/>
              <a:t>informali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disciplina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affidabilità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conoscenze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leggere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scrivere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conto)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Requisiti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&gt;&gt;&gt;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Es.: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conoscenze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informatiche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conoscenza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lingue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straniere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dirty="0" err="1"/>
              <a:t>Apprendimento</a:t>
            </a:r>
            <a:r>
              <a:rPr lang="de-DE" dirty="0"/>
              <a:t> permanente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&gt;&gt;&gt;</a:t>
            </a:r>
          </a:p>
          <a:p>
            <a:r>
              <a:rPr lang="de-DE" dirty="0" err="1"/>
              <a:t>Soprattutto</a:t>
            </a:r>
            <a:r>
              <a:rPr lang="de-DE" dirty="0"/>
              <a:t> per i </a:t>
            </a:r>
            <a:r>
              <a:rPr lang="de-DE" dirty="0" err="1"/>
              <a:t>candidati</a:t>
            </a:r>
            <a:r>
              <a:rPr lang="de-DE" dirty="0"/>
              <a:t> </a:t>
            </a:r>
            <a:r>
              <a:rPr lang="de-DE" dirty="0" err="1"/>
              <a:t>meno</a:t>
            </a:r>
            <a:r>
              <a:rPr lang="de-DE" dirty="0"/>
              <a:t> </a:t>
            </a:r>
            <a:r>
              <a:rPr lang="de-DE" dirty="0" err="1"/>
              <a:t>giovani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0358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Discrepanza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&gt;&gt;&gt;</a:t>
            </a:r>
          </a:p>
          <a:p>
            <a:r>
              <a:rPr lang="de-DE" dirty="0" err="1"/>
              <a:t>Posti</a:t>
            </a:r>
            <a:r>
              <a:rPr lang="de-DE" dirty="0"/>
              <a:t> di </a:t>
            </a:r>
            <a:r>
              <a:rPr lang="de-DE" dirty="0" err="1"/>
              <a:t>appredistato</a:t>
            </a:r>
            <a:r>
              <a:rPr lang="de-DE" dirty="0"/>
              <a:t> </a:t>
            </a:r>
            <a:r>
              <a:rPr lang="de-DE" dirty="0" err="1"/>
              <a:t>rimasti</a:t>
            </a:r>
            <a:r>
              <a:rPr lang="de-DE" dirty="0"/>
              <a:t> </a:t>
            </a:r>
            <a:r>
              <a:rPr lang="de-DE" dirty="0" err="1"/>
              <a:t>vuoti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2010: 19.800 / 2018: 57.700 – </a:t>
            </a:r>
            <a:r>
              <a:rPr lang="de-DE" dirty="0"/>
              <a:t>Il </a:t>
            </a:r>
            <a:r>
              <a:rPr lang="de-DE" dirty="0" err="1"/>
              <a:t>numero</a:t>
            </a:r>
            <a:r>
              <a:rPr lang="de-DE" dirty="0"/>
              <a:t> si è quasi </a:t>
            </a:r>
            <a:r>
              <a:rPr lang="de-DE" dirty="0" err="1"/>
              <a:t>triplicato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maturità</a:t>
            </a:r>
            <a:r>
              <a:rPr lang="de-DE" dirty="0"/>
              <a:t>"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&gt;&gt;&gt;</a:t>
            </a:r>
          </a:p>
          <a:p>
            <a:r>
              <a:rPr lang="de-DE" dirty="0" err="1"/>
              <a:t>Carenza</a:t>
            </a:r>
            <a:r>
              <a:rPr lang="de-DE" dirty="0"/>
              <a:t> di </a:t>
            </a:r>
            <a:r>
              <a:rPr lang="de-DE" dirty="0" err="1"/>
              <a:t>competenze</a:t>
            </a:r>
            <a:r>
              <a:rPr lang="de-DE" dirty="0"/>
              <a:t> </a:t>
            </a:r>
            <a:r>
              <a:rPr lang="de-DE" dirty="0" err="1"/>
              <a:t>sociali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nozioni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Inclusione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&gt;&gt;&gt;</a:t>
            </a:r>
          </a:p>
          <a:p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Elevato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dispendio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extra di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risorse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termini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de-DE" dirty="0"/>
              <a:t>personale e di tempo, </a:t>
            </a:r>
            <a:r>
              <a:rPr lang="de-DE" dirty="0" err="1"/>
              <a:t>qualifiche</a:t>
            </a:r>
            <a:r>
              <a:rPr lang="de-DE" dirty="0"/>
              <a:t> </a:t>
            </a:r>
            <a:r>
              <a:rPr lang="de-DE" dirty="0" err="1"/>
              <a:t>speciali</a:t>
            </a:r>
            <a:r>
              <a:rPr lang="de-DE" dirty="0"/>
              <a:t> del personale </a:t>
            </a:r>
            <a:r>
              <a:rPr lang="de-DE" dirty="0" err="1"/>
              <a:t>addetto</a:t>
            </a:r>
            <a:r>
              <a:rPr lang="de-DE" dirty="0"/>
              <a:t> alla </a:t>
            </a:r>
            <a:r>
              <a:rPr lang="de-DE" dirty="0" err="1"/>
              <a:t>formazione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58004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Cambiamenti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demografici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&gt;&gt;&gt;</a:t>
            </a:r>
          </a:p>
          <a:p>
            <a:r>
              <a:rPr lang="de-DE" dirty="0"/>
              <a:t>Ci </a:t>
            </a:r>
            <a:r>
              <a:rPr lang="de-DE" dirty="0" err="1"/>
              <a:t>sono</a:t>
            </a:r>
            <a:r>
              <a:rPr lang="de-DE" dirty="0"/>
              <a:t> </a:t>
            </a:r>
            <a:r>
              <a:rPr lang="de-DE" dirty="0" err="1"/>
              <a:t>m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giovani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possono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intraprendere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percorso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apprendistato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fabbisogno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mercato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lavoro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può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più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essere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soddisfatto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Tendenza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all‘accademizzazione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&gt;&gt;&gt;</a:t>
            </a:r>
          </a:p>
          <a:p>
            <a:r>
              <a:rPr lang="de-DE" dirty="0"/>
              <a:t>La </a:t>
            </a:r>
            <a:r>
              <a:rPr lang="de-DE" dirty="0" err="1"/>
              <a:t>formazione</a:t>
            </a:r>
            <a:r>
              <a:rPr lang="de-DE" dirty="0"/>
              <a:t> professionale è </a:t>
            </a:r>
            <a:r>
              <a:rPr lang="de-DE" dirty="0" err="1"/>
              <a:t>passata</a:t>
            </a:r>
            <a:r>
              <a:rPr lang="de-DE" dirty="0"/>
              <a:t> di </a:t>
            </a:r>
            <a:r>
              <a:rPr lang="de-DE" dirty="0" err="1"/>
              <a:t>moda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l‘università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è trendy</a:t>
            </a:r>
          </a:p>
          <a:p>
            <a:pPr lvl="0"/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dirty="0" err="1"/>
              <a:t>Differenze</a:t>
            </a:r>
            <a:r>
              <a:rPr lang="de-DE" dirty="0"/>
              <a:t> </a:t>
            </a:r>
            <a:r>
              <a:rPr lang="de-DE" dirty="0" err="1"/>
              <a:t>regionali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&gt;&gt;&gt;</a:t>
            </a:r>
          </a:p>
          <a:p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Domanda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offerta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apprendistato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dirty="0" err="1"/>
              <a:t>Inclusione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&gt;&gt;&gt;</a:t>
            </a:r>
          </a:p>
          <a:p>
            <a:r>
              <a:rPr lang="de-DE" dirty="0"/>
              <a:t>Come </a:t>
            </a:r>
            <a:r>
              <a:rPr lang="de-DE" dirty="0" err="1"/>
              <a:t>compito</a:t>
            </a:r>
            <a:r>
              <a:rPr lang="de-DE" dirty="0"/>
              <a:t> della </a:t>
            </a:r>
            <a:r>
              <a:rPr lang="de-DE" dirty="0" err="1"/>
              <a:t>società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8990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67121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4958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5002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u="sng" dirty="0" err="1"/>
              <a:t>Informazioni</a:t>
            </a:r>
            <a:r>
              <a:rPr lang="de-DE" u="sng" dirty="0"/>
              <a:t> </a:t>
            </a:r>
            <a:r>
              <a:rPr lang="de-DE" u="sng" dirty="0" err="1"/>
              <a:t>aggiuntive</a:t>
            </a: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</a:t>
            </a:r>
            <a:r>
              <a:rPr lang="de-DE" dirty="0"/>
              <a:t>Nel </a:t>
            </a:r>
            <a:r>
              <a:rPr lang="de-DE" dirty="0" err="1"/>
              <a:t>complesso</a:t>
            </a:r>
            <a:r>
              <a:rPr lang="de-DE" dirty="0"/>
              <a:t>, </a:t>
            </a:r>
            <a:r>
              <a:rPr lang="de-DE" dirty="0" err="1"/>
              <a:t>il</a:t>
            </a:r>
            <a:r>
              <a:rPr lang="de-DE" dirty="0"/>
              <a:t>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53% circa della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popolazione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nel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corso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della propria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vita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iniziato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formazione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professionale duale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</a:t>
            </a:r>
            <a:r>
              <a:rPr lang="de-DE" dirty="0"/>
              <a:t>Il </a:t>
            </a:r>
            <a:r>
              <a:rPr lang="de-DE" dirty="0" err="1"/>
              <a:t>tasso</a:t>
            </a:r>
            <a:r>
              <a:rPr lang="de-DE" dirty="0"/>
              <a:t> di </a:t>
            </a:r>
            <a:r>
              <a:rPr lang="de-DE" dirty="0" err="1"/>
              <a:t>occupazione</a:t>
            </a:r>
            <a:r>
              <a:rPr lang="de-DE" dirty="0"/>
              <a:t> è </a:t>
            </a:r>
            <a:r>
              <a:rPr lang="de-DE" dirty="0" err="1"/>
              <a:t>alto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circa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96% di tutti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portano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termine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l‘apprendistato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trova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lavoro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rispetto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all’82% di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che non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hanno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titolo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professionale)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u="sng" dirty="0" err="1"/>
              <a:t>Effetto</a:t>
            </a:r>
            <a:r>
              <a:rPr lang="de-DE" u="sng" dirty="0"/>
              <a:t> </a:t>
            </a:r>
            <a:r>
              <a:rPr lang="de-DE" u="sng" dirty="0" err="1"/>
              <a:t>positivo</a:t>
            </a: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dirty="0"/>
              <a:t>Il </a:t>
            </a:r>
            <a:r>
              <a:rPr lang="de-DE" dirty="0" err="1"/>
              <a:t>tasso</a:t>
            </a:r>
            <a:r>
              <a:rPr lang="de-DE" dirty="0"/>
              <a:t> di </a:t>
            </a:r>
            <a:r>
              <a:rPr lang="de-DE" dirty="0" err="1"/>
              <a:t>disoccupazione</a:t>
            </a:r>
            <a:r>
              <a:rPr lang="de-DE" dirty="0"/>
              <a:t> </a:t>
            </a:r>
            <a:r>
              <a:rPr lang="de-DE" dirty="0" err="1"/>
              <a:t>giovanile</a:t>
            </a:r>
            <a:r>
              <a:rPr lang="de-DE" dirty="0"/>
              <a:t> in Germania si </a:t>
            </a:r>
            <a:r>
              <a:rPr lang="de-DE" dirty="0" err="1"/>
              <a:t>aggira</a:t>
            </a:r>
            <a:r>
              <a:rPr lang="de-DE" dirty="0"/>
              <a:t> </a:t>
            </a:r>
            <a:r>
              <a:rPr lang="de-DE" dirty="0" err="1"/>
              <a:t>appena</a:t>
            </a:r>
            <a:r>
              <a:rPr lang="de-DE" dirty="0"/>
              <a:t> </a:t>
            </a:r>
            <a:r>
              <a:rPr lang="de-DE" dirty="0" err="1"/>
              <a:t>intono</a:t>
            </a:r>
            <a:r>
              <a:rPr lang="de-DE" dirty="0"/>
              <a:t> al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5%.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3207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Informazioni</a:t>
            </a: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aggiuntive</a:t>
            </a: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</a:t>
            </a:r>
            <a:r>
              <a:rPr lang="de-DE" dirty="0" err="1"/>
              <a:t>L‘età</a:t>
            </a:r>
            <a:r>
              <a:rPr lang="de-DE" dirty="0"/>
              <a:t> </a:t>
            </a:r>
            <a:r>
              <a:rPr lang="de-DE" dirty="0" err="1"/>
              <a:t>media</a:t>
            </a:r>
            <a:r>
              <a:rPr lang="de-DE" dirty="0"/>
              <a:t> </a:t>
            </a:r>
            <a:r>
              <a:rPr lang="de-DE" dirty="0" err="1"/>
              <a:t>degli</a:t>
            </a:r>
            <a:r>
              <a:rPr lang="de-DE" dirty="0"/>
              <a:t> </a:t>
            </a:r>
            <a:r>
              <a:rPr lang="de-DE" dirty="0" err="1"/>
              <a:t>apprendisti</a:t>
            </a:r>
            <a:r>
              <a:rPr lang="de-DE" dirty="0"/>
              <a:t> è di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19,9 </a:t>
            </a:r>
            <a:r>
              <a:rPr lang="de-DE" dirty="0" err="1"/>
              <a:t>anni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</a:t>
            </a:r>
            <a:r>
              <a:rPr lang="de-DE" dirty="0" err="1"/>
              <a:t>L‘investimento</a:t>
            </a:r>
            <a:r>
              <a:rPr lang="de-DE" dirty="0"/>
              <a:t> annuale per </a:t>
            </a:r>
            <a:r>
              <a:rPr lang="de-DE" dirty="0" err="1"/>
              <a:t>apprendista</a:t>
            </a:r>
            <a:r>
              <a:rPr lang="de-DE" dirty="0"/>
              <a:t> si </a:t>
            </a:r>
            <a:r>
              <a:rPr lang="de-DE" dirty="0" err="1"/>
              <a:t>attesta</a:t>
            </a:r>
            <a:r>
              <a:rPr lang="de-DE" dirty="0"/>
              <a:t> </a:t>
            </a:r>
            <a:r>
              <a:rPr lang="de-DE" dirty="0" err="1"/>
              <a:t>su</a:t>
            </a:r>
            <a:r>
              <a:rPr lang="de-DE" dirty="0"/>
              <a:t> </a:t>
            </a:r>
            <a:r>
              <a:rPr lang="de-DE" dirty="0" err="1"/>
              <a:t>una</a:t>
            </a:r>
            <a:r>
              <a:rPr lang="de-DE" dirty="0"/>
              <a:t> </a:t>
            </a:r>
            <a:r>
              <a:rPr lang="de-DE" dirty="0" err="1"/>
              <a:t>media</a:t>
            </a:r>
            <a:r>
              <a:rPr lang="de-DE" dirty="0"/>
              <a:t> di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18.000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Il 70% di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questa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somma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(ca. 13.600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viene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ammortizzato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contributo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produttivo</a:t>
            </a:r>
            <a:r>
              <a:rPr lang="de-DE" dirty="0"/>
              <a:t> </a:t>
            </a:r>
            <a:r>
              <a:rPr lang="de-DE" dirty="0" err="1"/>
              <a:t>dell‘apprendista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de-DE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u="sng" dirty="0" err="1"/>
              <a:t>Ciò</a:t>
            </a:r>
            <a:r>
              <a:rPr lang="de-DE" u="sng" dirty="0"/>
              <a:t> </a:t>
            </a:r>
            <a:r>
              <a:rPr lang="de-DE" u="sng" dirty="0" err="1"/>
              <a:t>significa</a:t>
            </a: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Vantaggio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competitivo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internazionale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 le PMI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tedesche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</a:t>
            </a:r>
            <a:r>
              <a:rPr lang="de-DE" dirty="0"/>
              <a:t>Personale </a:t>
            </a:r>
            <a:r>
              <a:rPr lang="de-DE" dirty="0" err="1"/>
              <a:t>futuro</a:t>
            </a:r>
            <a:r>
              <a:rPr lang="de-DE" dirty="0"/>
              <a:t> </a:t>
            </a:r>
            <a:r>
              <a:rPr lang="de-DE" dirty="0" err="1"/>
              <a:t>formato</a:t>
            </a:r>
            <a:r>
              <a:rPr lang="de-DE" dirty="0"/>
              <a:t> in modo </a:t>
            </a:r>
            <a:r>
              <a:rPr lang="de-DE" dirty="0" err="1"/>
              <a:t>conforme</a:t>
            </a:r>
            <a:r>
              <a:rPr lang="de-DE" dirty="0"/>
              <a:t> alle proprie </a:t>
            </a:r>
            <a:r>
              <a:rPr lang="de-DE" dirty="0" err="1"/>
              <a:t>esigenze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</a:t>
            </a:r>
            <a:r>
              <a:rPr lang="de-DE" dirty="0"/>
              <a:t>Bassi </a:t>
            </a:r>
            <a:r>
              <a:rPr lang="de-DE" dirty="0" err="1"/>
              <a:t>investimenti</a:t>
            </a:r>
            <a:r>
              <a:rPr lang="de-DE" dirty="0"/>
              <a:t> sul </a:t>
            </a:r>
            <a:r>
              <a:rPr lang="de-DE" dirty="0" err="1"/>
              <a:t>mercato</a:t>
            </a:r>
            <a:r>
              <a:rPr lang="de-DE" dirty="0"/>
              <a:t> del personale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5778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u="sng" dirty="0" err="1"/>
              <a:t>Informazioni</a:t>
            </a:r>
            <a:r>
              <a:rPr lang="de-DE" u="sng" dirty="0"/>
              <a:t> </a:t>
            </a:r>
            <a:r>
              <a:rPr lang="de-DE" u="sng" dirty="0" err="1"/>
              <a:t>aggiuntive</a:t>
            </a: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Attraverso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suddivisione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dirty="0" err="1"/>
              <a:t>ben</a:t>
            </a:r>
            <a:r>
              <a:rPr lang="de-DE" dirty="0"/>
              <a:t> </a:t>
            </a:r>
            <a:r>
              <a:rPr lang="de-DE" dirty="0" err="1"/>
              <a:t>definita</a:t>
            </a:r>
            <a:r>
              <a:rPr lang="de-DE" dirty="0"/>
              <a:t> </a:t>
            </a:r>
            <a:r>
              <a:rPr lang="de-DE" dirty="0" err="1"/>
              <a:t>dei</a:t>
            </a:r>
            <a:r>
              <a:rPr lang="de-DE" dirty="0"/>
              <a:t> </a:t>
            </a:r>
            <a:r>
              <a:rPr lang="de-DE" dirty="0" err="1"/>
              <a:t>ruoli</a:t>
            </a:r>
            <a:r>
              <a:rPr lang="de-DE" dirty="0"/>
              <a:t>, i </a:t>
            </a:r>
            <a:r>
              <a:rPr lang="de-DE" dirty="0" err="1"/>
              <a:t>tre</a:t>
            </a:r>
            <a:r>
              <a:rPr lang="de-DE" dirty="0"/>
              <a:t> </a:t>
            </a:r>
            <a:r>
              <a:rPr lang="de-DE" dirty="0" err="1"/>
              <a:t>attori</a:t>
            </a:r>
            <a:r>
              <a:rPr lang="de-DE" dirty="0"/>
              <a:t> </a:t>
            </a:r>
            <a:r>
              <a:rPr lang="de-DE" dirty="0" err="1"/>
              <a:t>assicurano</a:t>
            </a:r>
            <a:r>
              <a:rPr lang="de-DE" dirty="0"/>
              <a:t> le </a:t>
            </a:r>
            <a:r>
              <a:rPr lang="de-DE" dirty="0" err="1"/>
              <a:t>condizioni</a:t>
            </a:r>
            <a:r>
              <a:rPr lang="de-DE" dirty="0"/>
              <a:t> </a:t>
            </a:r>
            <a:r>
              <a:rPr lang="de-DE" dirty="0" err="1"/>
              <a:t>quadro</a:t>
            </a:r>
            <a:r>
              <a:rPr lang="de-DE" dirty="0"/>
              <a:t> per </a:t>
            </a:r>
            <a:r>
              <a:rPr lang="de-DE" dirty="0" err="1"/>
              <a:t>l‘istruzione</a:t>
            </a:r>
            <a:r>
              <a:rPr lang="de-DE" dirty="0"/>
              <a:t> e la </a:t>
            </a:r>
            <a:r>
              <a:rPr lang="de-DE" dirty="0" err="1"/>
              <a:t>formazione</a:t>
            </a:r>
            <a:r>
              <a:rPr lang="de-DE" dirty="0"/>
              <a:t> professionale.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Tutti 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attori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dirty="0" err="1"/>
              <a:t>detengono</a:t>
            </a:r>
            <a:r>
              <a:rPr lang="de-DE" dirty="0"/>
              <a:t> la „</a:t>
            </a:r>
            <a:r>
              <a:rPr lang="de-DE" dirty="0" err="1"/>
              <a:t>o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wnership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congiuntamente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tutti </a:t>
            </a:r>
            <a:r>
              <a:rPr lang="de-DE" dirty="0" err="1"/>
              <a:t>responsabili</a:t>
            </a:r>
            <a:r>
              <a:rPr lang="de-DE" dirty="0"/>
              <a:t>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</a:t>
            </a:r>
            <a:r>
              <a:rPr lang="de-DE" dirty="0" err="1"/>
              <a:t>G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arantiscono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capacità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sistema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innovarsi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costantemente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</a:t>
            </a:r>
            <a:r>
              <a:rPr lang="de-DE" dirty="0" err="1"/>
              <a:t>Assicurano</a:t>
            </a:r>
            <a:r>
              <a:rPr lang="de-DE" dirty="0"/>
              <a:t> </a:t>
            </a:r>
            <a:r>
              <a:rPr lang="de-DE" dirty="0" err="1"/>
              <a:t>gli</a:t>
            </a:r>
            <a:r>
              <a:rPr lang="de-DE" dirty="0"/>
              <a:t> </a:t>
            </a:r>
            <a:r>
              <a:rPr lang="de-DE" dirty="0" err="1"/>
              <a:t>standard</a:t>
            </a:r>
            <a:r>
              <a:rPr lang="de-DE" dirty="0"/>
              <a:t> di </a:t>
            </a:r>
            <a:r>
              <a:rPr lang="de-DE" dirty="0" err="1"/>
              <a:t>qualità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3293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Le </a:t>
            </a:r>
            <a:r>
              <a:rPr lang="de-DE" dirty="0" err="1"/>
              <a:t>aziende</a:t>
            </a:r>
            <a:r>
              <a:rPr lang="de-DE" dirty="0"/>
              <a:t> e le </a:t>
            </a:r>
            <a:r>
              <a:rPr lang="de-DE" dirty="0" err="1"/>
              <a:t>camere</a:t>
            </a:r>
            <a:r>
              <a:rPr lang="de-DE" dirty="0"/>
              <a:t> </a:t>
            </a:r>
            <a:r>
              <a:rPr lang="de-DE" dirty="0" err="1"/>
              <a:t>danno</a:t>
            </a:r>
            <a:r>
              <a:rPr lang="de-DE" dirty="0"/>
              <a:t> </a:t>
            </a:r>
            <a:r>
              <a:rPr lang="de-DE" dirty="0" err="1"/>
              <a:t>l‘impulso</a:t>
            </a:r>
            <a:r>
              <a:rPr lang="de-DE" dirty="0"/>
              <a:t> per </a:t>
            </a:r>
            <a:r>
              <a:rPr lang="de-DE" dirty="0" err="1"/>
              <a:t>lo</a:t>
            </a:r>
            <a:r>
              <a:rPr lang="de-DE" dirty="0"/>
              <a:t> </a:t>
            </a:r>
            <a:r>
              <a:rPr lang="de-DE" dirty="0" err="1"/>
              <a:t>sviluppo</a:t>
            </a:r>
            <a:r>
              <a:rPr lang="de-DE" dirty="0"/>
              <a:t> e </a:t>
            </a:r>
            <a:r>
              <a:rPr lang="de-DE" dirty="0" err="1"/>
              <a:t>l‘aggiornamento</a:t>
            </a:r>
            <a:r>
              <a:rPr lang="de-DE" dirty="0"/>
              <a:t> </a:t>
            </a:r>
            <a:r>
              <a:rPr lang="de-DE" dirty="0" err="1"/>
              <a:t>degli</a:t>
            </a:r>
            <a:r>
              <a:rPr lang="de-DE" dirty="0"/>
              <a:t> </a:t>
            </a:r>
            <a:r>
              <a:rPr lang="de-DE" dirty="0" err="1"/>
              <a:t>standard</a:t>
            </a:r>
            <a:r>
              <a:rPr lang="de-DE" dirty="0"/>
              <a:t> </a:t>
            </a:r>
            <a:r>
              <a:rPr lang="de-DE" dirty="0" err="1"/>
              <a:t>formativi</a:t>
            </a:r>
            <a:r>
              <a:rPr lang="de-DE" dirty="0"/>
              <a:t> perché </a:t>
            </a:r>
            <a:r>
              <a:rPr lang="de-DE" dirty="0" err="1"/>
              <a:t>sanno</a:t>
            </a:r>
            <a:r>
              <a:rPr lang="de-DE" dirty="0"/>
              <a:t>, </a:t>
            </a:r>
            <a:r>
              <a:rPr lang="de-DE" dirty="0" err="1"/>
              <a:t>meglio</a:t>
            </a:r>
            <a:r>
              <a:rPr lang="de-DE" dirty="0"/>
              <a:t> di tutti </a:t>
            </a:r>
            <a:r>
              <a:rPr lang="de-DE" dirty="0" err="1"/>
              <a:t>gli</a:t>
            </a:r>
            <a:r>
              <a:rPr lang="de-DE" dirty="0"/>
              <a:t> </a:t>
            </a:r>
            <a:r>
              <a:rPr lang="de-DE" dirty="0" err="1"/>
              <a:t>altri</a:t>
            </a:r>
            <a:r>
              <a:rPr lang="de-DE" dirty="0"/>
              <a:t>, </a:t>
            </a:r>
            <a:r>
              <a:rPr lang="de-DE" dirty="0" err="1"/>
              <a:t>quali</a:t>
            </a:r>
            <a:r>
              <a:rPr lang="de-DE" dirty="0"/>
              <a:t> </a:t>
            </a:r>
            <a:r>
              <a:rPr lang="de-DE" dirty="0" err="1"/>
              <a:t>conoscenze</a:t>
            </a:r>
            <a:r>
              <a:rPr lang="de-DE" dirty="0"/>
              <a:t> </a:t>
            </a:r>
            <a:r>
              <a:rPr lang="de-DE" dirty="0" err="1"/>
              <a:t>sono</a:t>
            </a:r>
            <a:r>
              <a:rPr lang="de-DE" dirty="0"/>
              <a:t> </a:t>
            </a:r>
            <a:r>
              <a:rPr lang="de-DE" dirty="0" err="1"/>
              <a:t>richieste</a:t>
            </a:r>
            <a:r>
              <a:rPr lang="de-DE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u="sng" dirty="0"/>
              <a:t>Altre </a:t>
            </a:r>
            <a:r>
              <a:rPr lang="de-DE" u="sng" dirty="0" err="1"/>
              <a:t>funzioni</a:t>
            </a: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Supportare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aziende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nella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ricerca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apprendisti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registrare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contratti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formazione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Fungere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mediatore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dirty="0" err="1"/>
              <a:t>caso</a:t>
            </a:r>
            <a:r>
              <a:rPr lang="de-DE" dirty="0"/>
              <a:t> di </a:t>
            </a:r>
            <a:r>
              <a:rPr lang="de-DE" dirty="0" err="1"/>
              <a:t>divergenze</a:t>
            </a:r>
            <a:r>
              <a:rPr lang="de-DE" dirty="0"/>
              <a:t> </a:t>
            </a:r>
            <a:r>
              <a:rPr lang="de-DE" dirty="0" err="1"/>
              <a:t>tra</a:t>
            </a:r>
            <a:r>
              <a:rPr lang="de-DE" dirty="0"/>
              <a:t> </a:t>
            </a:r>
            <a:r>
              <a:rPr lang="de-DE" dirty="0" err="1"/>
              <a:t>gli</a:t>
            </a:r>
            <a:r>
              <a:rPr lang="de-DE" dirty="0"/>
              <a:t> </a:t>
            </a:r>
            <a:r>
              <a:rPr lang="de-DE" dirty="0" err="1"/>
              <a:t>apprendisti</a:t>
            </a:r>
            <a:r>
              <a:rPr lang="de-DE" dirty="0"/>
              <a:t> e le </a:t>
            </a:r>
            <a:r>
              <a:rPr lang="de-DE" dirty="0" err="1"/>
              <a:t>aziende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L‘economia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circa 7,7 </a:t>
            </a:r>
            <a:r>
              <a:rPr lang="de-DE" dirty="0" err="1"/>
              <a:t>miliardi</a:t>
            </a:r>
            <a:r>
              <a:rPr lang="de-DE" dirty="0"/>
              <a:t> di </a:t>
            </a:r>
            <a:r>
              <a:rPr lang="de-DE" dirty="0" err="1"/>
              <a:t>euro</a:t>
            </a:r>
            <a:r>
              <a:rPr lang="de-DE" dirty="0"/>
              <a:t> </a:t>
            </a:r>
            <a:r>
              <a:rPr lang="de-DE" dirty="0" err="1"/>
              <a:t>ogni</a:t>
            </a:r>
            <a:r>
              <a:rPr lang="de-DE" dirty="0"/>
              <a:t> anno </a:t>
            </a:r>
            <a:r>
              <a:rPr lang="de-DE" dirty="0" err="1"/>
              <a:t>nell‘istruzione</a:t>
            </a:r>
            <a:r>
              <a:rPr lang="de-DE" dirty="0"/>
              <a:t> e </a:t>
            </a:r>
            <a:r>
              <a:rPr lang="de-DE" dirty="0" err="1"/>
              <a:t>formazione</a:t>
            </a:r>
            <a:r>
              <a:rPr lang="de-DE" dirty="0"/>
              <a:t> professionale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6843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u="sng" dirty="0" err="1"/>
              <a:t>Informazioni</a:t>
            </a:r>
            <a:r>
              <a:rPr lang="de-DE" u="sng" dirty="0"/>
              <a:t> </a:t>
            </a:r>
            <a:r>
              <a:rPr lang="de-DE" u="sng" dirty="0" err="1"/>
              <a:t>aggiuntive</a:t>
            </a: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concertazione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approvazione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nuovi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Regolamenti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della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formazion</a:t>
            </a:r>
            <a:r>
              <a:rPr lang="de-DE" dirty="0" err="1"/>
              <a:t>e</a:t>
            </a:r>
            <a:r>
              <a:rPr lang="de-DE" dirty="0"/>
              <a:t> si </a:t>
            </a:r>
            <a:r>
              <a:rPr lang="de-DE" dirty="0" err="1"/>
              <a:t>svolge</a:t>
            </a:r>
            <a:r>
              <a:rPr lang="de-DE" dirty="0"/>
              <a:t> sotto la </a:t>
            </a:r>
            <a:r>
              <a:rPr lang="de-DE" dirty="0" err="1"/>
              <a:t>direzione</a:t>
            </a:r>
            <a:r>
              <a:rPr lang="de-DE" dirty="0"/>
              <a:t> </a:t>
            </a:r>
            <a:r>
              <a:rPr lang="de-DE" dirty="0" err="1"/>
              <a:t>dell‘Istituto</a:t>
            </a:r>
            <a:r>
              <a:rPr lang="de-DE" dirty="0"/>
              <a:t> </a:t>
            </a:r>
            <a:r>
              <a:rPr lang="de-DE" dirty="0" err="1"/>
              <a:t>Federale</a:t>
            </a:r>
            <a:r>
              <a:rPr lang="de-DE" dirty="0"/>
              <a:t> per la Formazione Professionale (BIBB)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dirty="0"/>
              <a:t>Le </a:t>
            </a:r>
            <a:r>
              <a:rPr lang="de-DE" dirty="0" err="1"/>
              <a:t>parti</a:t>
            </a:r>
            <a:r>
              <a:rPr lang="de-DE" dirty="0"/>
              <a:t> </a:t>
            </a:r>
            <a:r>
              <a:rPr lang="de-DE" dirty="0" err="1"/>
              <a:t>sociali</a:t>
            </a:r>
            <a:r>
              <a:rPr lang="de-DE" dirty="0"/>
              <a:t> </a:t>
            </a:r>
            <a:r>
              <a:rPr lang="de-DE" dirty="0" err="1"/>
              <a:t>ed</a:t>
            </a:r>
            <a:r>
              <a:rPr lang="de-DE" dirty="0"/>
              <a:t> </a:t>
            </a:r>
            <a:r>
              <a:rPr lang="de-DE" dirty="0" err="1"/>
              <a:t>economiche</a:t>
            </a:r>
            <a:r>
              <a:rPr lang="de-DE" dirty="0"/>
              <a:t> </a:t>
            </a:r>
            <a:r>
              <a:rPr lang="de-DE" dirty="0" err="1"/>
              <a:t>sono</a:t>
            </a:r>
            <a:r>
              <a:rPr lang="de-DE" dirty="0"/>
              <a:t> </a:t>
            </a:r>
            <a:r>
              <a:rPr lang="de-DE" dirty="0" err="1"/>
              <a:t>coinvolte</a:t>
            </a:r>
            <a:r>
              <a:rPr lang="de-DE" dirty="0"/>
              <a:t> in </a:t>
            </a:r>
            <a:r>
              <a:rPr lang="de-DE" dirty="0" err="1"/>
              <a:t>ogni</a:t>
            </a:r>
            <a:r>
              <a:rPr lang="de-DE" dirty="0"/>
              <a:t> fase del </a:t>
            </a:r>
            <a:r>
              <a:rPr lang="de-DE" dirty="0" err="1"/>
              <a:t>processo</a:t>
            </a:r>
            <a:r>
              <a:rPr lang="de-DE" dirty="0"/>
              <a:t>.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6809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emf"/><Relationship Id="rId7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hyperlink" Target="http://www.govet.international/" TargetMode="External"/><Relationship Id="rId4" Type="http://schemas.openxmlformats.org/officeDocument/2006/relationships/hyperlink" Target="mailto:govet@govet.international" TargetMode="External"/><Relationship Id="rId9" Type="http://schemas.openxmlformats.org/officeDocument/2006/relationships/image" Target="../media/image21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mailto:govet@govet.international" TargetMode="External"/><Relationship Id="rId7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://www.govet.international/" TargetMode="External"/><Relationship Id="rId9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fol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5FF0BF7C-FDB0-44B9-BC47-F9D2DBDDCE91}"/>
              </a:ext>
            </a:extLst>
          </p:cNvPr>
          <p:cNvSpPr/>
          <p:nvPr userDrawn="1"/>
        </p:nvSpPr>
        <p:spPr>
          <a:xfrm>
            <a:off x="1" y="5101388"/>
            <a:ext cx="12191999" cy="1756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E0C15F5-7624-4C0F-A330-92606E04C50C}"/>
              </a:ext>
            </a:extLst>
          </p:cNvPr>
          <p:cNvSpPr/>
          <p:nvPr userDrawn="1"/>
        </p:nvSpPr>
        <p:spPr>
          <a:xfrm>
            <a:off x="1" y="113804"/>
            <a:ext cx="12191999" cy="783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7F82F2F-7D5D-4518-B648-2A60057EC3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13" y="296863"/>
            <a:ext cx="9000576" cy="44671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602DC76-C999-42A6-875D-18428C584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813" y="1681748"/>
            <a:ext cx="9000576" cy="783972"/>
          </a:xfrm>
          <a:solidFill>
            <a:schemeClr val="tx2"/>
          </a:solidFill>
        </p:spPr>
        <p:txBody>
          <a:bodyPr lIns="144000" tIns="108000" rIns="0">
            <a:norm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F4B9FEE-1B17-4943-9379-F5D3353950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59526" y="5661025"/>
            <a:ext cx="2453049" cy="51434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8B4058B-0CB2-480A-A183-0953240008C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3" y="5371775"/>
            <a:ext cx="1117022" cy="12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75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uReg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6727" y="2868212"/>
            <a:ext cx="5719273" cy="8492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3781425" y="5819775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 Office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international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Cooperation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Vocational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Education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Training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26" y="5676892"/>
            <a:ext cx="2107670" cy="1152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349" y="5769210"/>
            <a:ext cx="231851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24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BMBF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6727" y="2868212"/>
            <a:ext cx="5719273" cy="8492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5" name="Textfeld 4"/>
          <p:cNvSpPr txBox="1"/>
          <p:nvPr userDrawn="1"/>
        </p:nvSpPr>
        <p:spPr>
          <a:xfrm>
            <a:off x="3781425" y="5905839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Zentralstelle der Bundesregierung für internationale Berufsbildungszusammenarbeit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41" y="5876462"/>
            <a:ext cx="1974230" cy="658078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98"/>
          <a:stretch/>
        </p:blipFill>
        <p:spPr>
          <a:xfrm>
            <a:off x="306912" y="5640974"/>
            <a:ext cx="2568725" cy="114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89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MBF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6727" y="2868212"/>
            <a:ext cx="5719273" cy="8492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5" name="Textfeld 4"/>
          <p:cNvSpPr txBox="1"/>
          <p:nvPr userDrawn="1"/>
        </p:nvSpPr>
        <p:spPr>
          <a:xfrm>
            <a:off x="3781425" y="5927355"/>
            <a:ext cx="4638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 Office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international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Cooperation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Vocational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Education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Training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349" y="5876790"/>
            <a:ext cx="2318510" cy="7200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21"/>
          <a:stretch/>
        </p:blipFill>
        <p:spPr>
          <a:xfrm>
            <a:off x="344450" y="5651649"/>
            <a:ext cx="2593133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04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11269663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00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79425" y="1949450"/>
            <a:ext cx="11269663" cy="3736975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D6851B"/>
              </a:buClr>
              <a:buFont typeface="Wingdings 3" panose="05040102010807070707" pitchFamily="18" charset="2"/>
              <a:buChar char="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68209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3317" y="855232"/>
            <a:ext cx="3932237" cy="1600200"/>
          </a:xfrm>
          <a:prstGeom prst="rect">
            <a:avLst/>
          </a:prstGeom>
        </p:spPr>
        <p:txBody>
          <a:bodyPr/>
          <a:lstStyle>
            <a:lvl1pPr>
              <a:defRPr lang="de-DE" sz="2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Tx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516" y="0"/>
            <a:ext cx="7231137" cy="6858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563317" y="2573767"/>
            <a:ext cx="3932237" cy="32138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29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Kapitelüberschriftjjjjjjjjjjjjjjjjjjjjjjjjjjjjjjjjjjjjjjjjjjjjjjjjjjjjjjjjjjjjjjjjjjjjjjjjjjjjjjjjjjjjjjjjjjjjjjjjjjjjjjjjjjjjj</a:t>
            </a: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4" y="1768507"/>
            <a:ext cx="12205434" cy="3339521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479425" y="5305425"/>
            <a:ext cx="11269663" cy="1285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322287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8" b="2745"/>
          <a:stretch/>
        </p:blipFill>
        <p:spPr>
          <a:xfrm>
            <a:off x="0" y="823959"/>
            <a:ext cx="12192000" cy="6029010"/>
          </a:xfrm>
          <a:prstGeom prst="rect">
            <a:avLst/>
          </a:prstGeom>
        </p:spPr>
      </p:pic>
      <p:sp>
        <p:nvSpPr>
          <p:cNvPr id="4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3468687" y="2644967"/>
            <a:ext cx="5254625" cy="3041811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3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9213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6019800" y="2451100"/>
            <a:ext cx="6172200" cy="440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5254625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461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7154426" y="2062162"/>
            <a:ext cx="5037574" cy="4795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6423793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24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9E0C15F5-7624-4C0F-A330-92606E04C50C}"/>
              </a:ext>
            </a:extLst>
          </p:cNvPr>
          <p:cNvSpPr/>
          <p:nvPr userDrawn="1"/>
        </p:nvSpPr>
        <p:spPr>
          <a:xfrm>
            <a:off x="1" y="113804"/>
            <a:ext cx="12191999" cy="783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7F82F2F-7D5D-4518-B648-2A60057EC3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5FF0BF7C-FDB0-44B9-BC47-F9D2DBDDCE91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84B869F-B6A6-407F-81DD-B706461062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13" y="296863"/>
            <a:ext cx="9000576" cy="44671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602DC76-C999-42A6-875D-18428C584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813" y="1681748"/>
            <a:ext cx="9000576" cy="783972"/>
          </a:xfrm>
          <a:solidFill>
            <a:schemeClr val="tx2"/>
          </a:solidFill>
        </p:spPr>
        <p:txBody>
          <a:bodyPr lIns="144000" tIns="108000" rIns="0">
            <a:norm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98984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57"/>
          <a:stretch/>
        </p:blipFill>
        <p:spPr>
          <a:xfrm>
            <a:off x="0" y="1247775"/>
            <a:ext cx="12192000" cy="476837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3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  <p:sp>
        <p:nvSpPr>
          <p:cNvPr id="10" name="Textfeld 9"/>
          <p:cNvSpPr txBox="1"/>
          <p:nvPr userDrawn="1"/>
        </p:nvSpPr>
        <p:spPr>
          <a:xfrm>
            <a:off x="8113192" y="1602114"/>
            <a:ext cx="3635896" cy="3693319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feld 10"/>
          <p:cNvSpPr txBox="1"/>
          <p:nvPr userDrawn="1"/>
        </p:nvSpPr>
        <p:spPr>
          <a:xfrm>
            <a:off x="8700708" y="2193286"/>
            <a:ext cx="29938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Robert-Schuman-Platz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53175 Bonn, Germany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F67E1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govet@govet.international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F67E1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+49 228 107 1818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www.govet.international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rgbClr val="F67E1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148" y="3161756"/>
            <a:ext cx="342900" cy="3429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7">
            <a:duotone>
              <a:prstClr val="black"/>
              <a:srgbClr val="F67E1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298" y="3727563"/>
            <a:ext cx="342900" cy="3429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8">
            <a:duotone>
              <a:prstClr val="black"/>
              <a:srgbClr val="FCA01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148" y="2265292"/>
            <a:ext cx="342900" cy="3429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9">
            <a:duotone>
              <a:prstClr val="black"/>
              <a:srgbClr val="F67E1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298" y="4370664"/>
            <a:ext cx="342900" cy="342900"/>
          </a:xfrm>
          <a:prstGeom prst="rect">
            <a:avLst/>
          </a:prstGeom>
        </p:spPr>
      </p:pic>
      <p:sp>
        <p:nvSpPr>
          <p:cNvPr id="1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GOVET at BIBB</a:t>
            </a:r>
          </a:p>
        </p:txBody>
      </p:sp>
    </p:spTree>
    <p:extLst>
      <p:ext uri="{BB962C8B-B14F-4D97-AF65-F5344CB8AC3E}">
        <p14:creationId xmlns:p14="http://schemas.microsoft.com/office/powerpoint/2010/main" val="1076023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57"/>
          <a:stretch/>
        </p:blipFill>
        <p:spPr>
          <a:xfrm>
            <a:off x="0" y="1247775"/>
            <a:ext cx="12192000" cy="4768375"/>
          </a:xfrm>
          <a:prstGeom prst="rect">
            <a:avLst/>
          </a:prstGeom>
        </p:spPr>
      </p:pic>
      <p:sp>
        <p:nvSpPr>
          <p:cNvPr id="10" name="Textfeld 9"/>
          <p:cNvSpPr txBox="1"/>
          <p:nvPr userDrawn="1"/>
        </p:nvSpPr>
        <p:spPr>
          <a:xfrm>
            <a:off x="8113192" y="1602114"/>
            <a:ext cx="3635896" cy="3693319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feld 10"/>
          <p:cNvSpPr txBox="1"/>
          <p:nvPr userDrawn="1"/>
        </p:nvSpPr>
        <p:spPr>
          <a:xfrm>
            <a:off x="8700708" y="2193286"/>
            <a:ext cx="29938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Robert-Schuman-Platz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53175 Bonn, Germany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F67E1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govet@govet.international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F67E1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+49 228 107 1818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www.govet.international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rgbClr val="F67E1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148" y="3161756"/>
            <a:ext cx="342900" cy="3429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rgbClr val="F67E1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298" y="3727563"/>
            <a:ext cx="342900" cy="3429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7">
            <a:duotone>
              <a:prstClr val="black"/>
              <a:srgbClr val="FCA01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148" y="2265292"/>
            <a:ext cx="342900" cy="3429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8">
            <a:duotone>
              <a:prstClr val="black"/>
              <a:srgbClr val="F67E1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298" y="4370664"/>
            <a:ext cx="342900" cy="342900"/>
          </a:xfrm>
          <a:prstGeom prst="rect">
            <a:avLst/>
          </a:prstGeom>
        </p:spPr>
      </p:pic>
      <p:sp>
        <p:nvSpPr>
          <p:cNvPr id="1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GOVET at BIBB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2E9657AB-AE6E-4E63-A693-2CF785B85FB8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rgbClr val="D3723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5D0043F3-D1FD-44D9-86E2-40020BF1DDC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62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>
            <a:grpSpLocks noChangeAspect="1"/>
          </p:cNvGrpSpPr>
          <p:nvPr userDrawn="1"/>
        </p:nvGrpSpPr>
        <p:grpSpPr>
          <a:xfrm>
            <a:off x="1543574" y="632458"/>
            <a:ext cx="9103982" cy="5436000"/>
            <a:chOff x="1402901" y="552074"/>
            <a:chExt cx="9602172" cy="5733473"/>
          </a:xfrm>
        </p:grpSpPr>
        <p:pic>
          <p:nvPicPr>
            <p:cNvPr id="3" name="Grafik 10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943" t="16638" r="34648" b="18694"/>
            <a:stretch/>
          </p:blipFill>
          <p:spPr bwMode="auto">
            <a:xfrm>
              <a:off x="1402901" y="552074"/>
              <a:ext cx="4578125" cy="5729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Grafik 11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31" t="16637" r="11349" b="18652"/>
            <a:stretch/>
          </p:blipFill>
          <p:spPr bwMode="auto">
            <a:xfrm>
              <a:off x="5976072" y="552075"/>
              <a:ext cx="5029001" cy="5733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3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93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Gra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9E0C15F5-7624-4C0F-A330-92606E04C50C}"/>
              </a:ext>
            </a:extLst>
          </p:cNvPr>
          <p:cNvSpPr/>
          <p:nvPr userDrawn="1"/>
        </p:nvSpPr>
        <p:spPr>
          <a:xfrm>
            <a:off x="1" y="113804"/>
            <a:ext cx="12191999" cy="783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7F82F2F-7D5D-4518-B648-2A60057EC3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5FF0BF7C-FDB0-44B9-BC47-F9D2DBDDCE91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84B869F-B6A6-407F-81DD-B706461062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13" y="296863"/>
            <a:ext cx="9000576" cy="44671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602DC76-C999-42A6-875D-18428C584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813" y="1681748"/>
            <a:ext cx="9000576" cy="783972"/>
          </a:xfrm>
          <a:solidFill>
            <a:schemeClr val="accent1"/>
          </a:solidFill>
        </p:spPr>
        <p:txBody>
          <a:bodyPr lIns="144000" tIns="108000" rIns="0">
            <a:norm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69027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gerüc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2E9657AB-AE6E-4E63-A693-2CF785B85FB8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D0043F3-D1FD-44D9-86E2-40020BF1DD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 marL="1250950" indent="-355600">
              <a:lnSpc>
                <a:spcPct val="100000"/>
              </a:lnSpc>
              <a:defRPr sz="2400"/>
            </a:lvl2pPr>
            <a:lvl3pPr marL="1790700" indent="-269875">
              <a:lnSpc>
                <a:spcPct val="100000"/>
              </a:lnSpc>
              <a:defRPr sz="2000"/>
            </a:lvl3pPr>
            <a:lvl4pPr marL="2155825" indent="-269875">
              <a:lnSpc>
                <a:spcPct val="100000"/>
              </a:lnSpc>
              <a:defRPr/>
            </a:lvl4pPr>
            <a:lvl5pPr marL="2598738" indent="-269875"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63434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2E9657AB-AE6E-4E63-A693-2CF785B85FB8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D0043F3-D1FD-44D9-86E2-40020BF1DD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0036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6654B1F5-AD94-4F43-9AF8-8E99537EA5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1052513"/>
            <a:ext cx="11053762" cy="100584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57187" indent="0">
              <a:buNone/>
              <a:defRPr/>
            </a:lvl2pPr>
            <a:lvl3pPr marL="806450" indent="0">
              <a:buNone/>
              <a:defRPr/>
            </a:lvl3pPr>
            <a:lvl4pPr marL="1163637" indent="0">
              <a:buNone/>
              <a:defRPr/>
            </a:lvl4pPr>
            <a:lvl5pPr marL="1520825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43876BC-0158-4643-98F3-1C58795369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733A6227-8E82-4281-95DD-E2138C80C2DF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C57CBAC-083C-4B33-B30C-4672AB33BC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4602E17-CDCF-418F-86F8-A9783BDD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EAC4C9-C746-494B-92BA-AE252C037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158" y="2141489"/>
            <a:ext cx="4860000" cy="446715"/>
          </a:xfrm>
          <a:solidFill>
            <a:schemeClr val="accent1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FCC827-EE89-41C0-841E-36E6CA90D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0158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0B2F003-0D45-47AE-91F7-B6FC8FBEDA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2575" y="2141489"/>
            <a:ext cx="4860000" cy="446715"/>
          </a:xfrm>
          <a:solidFill>
            <a:schemeClr val="accent1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E98050B-5FEC-4197-A3E5-5E4A91470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2575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11088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6629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890390F7-7094-4D5B-B02F-792A69586BC7}"/>
              </a:ext>
            </a:extLst>
          </p:cNvPr>
          <p:cNvSpPr/>
          <p:nvPr userDrawn="1"/>
        </p:nvSpPr>
        <p:spPr>
          <a:xfrm>
            <a:off x="0" y="1963554"/>
            <a:ext cx="12192000" cy="3137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13" y="1963555"/>
            <a:ext cx="11053762" cy="313783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12980F1-C50C-488A-8CFC-46FCA00940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617" y="296863"/>
            <a:ext cx="6346295" cy="133773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30622A3-D8A2-473D-88A9-D0A33009DB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59526" y="5661025"/>
            <a:ext cx="2453049" cy="51434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B6A18CF-1D5D-4975-AAF2-52E98D55C1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3" y="5371775"/>
            <a:ext cx="1117022" cy="12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18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uReg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O:\Zentralstelle\05 Kommunikation\07 Corporate Design\Logo\BReg_Foerderzusatz\BReg_Office_Farbe_de_WBZ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2"/>
          <a:stretch/>
        </p:blipFill>
        <p:spPr bwMode="auto">
          <a:xfrm>
            <a:off x="264386" y="5506915"/>
            <a:ext cx="1750394" cy="135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8864" y="2926922"/>
            <a:ext cx="5734228" cy="8075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41" y="5790398"/>
            <a:ext cx="1974230" cy="658078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2824480" y="5819775"/>
            <a:ext cx="6624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Ufficio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centrale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del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Governo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federale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 la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cooperazione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internazionale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settore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dell‘istruzione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formazione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professionale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060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A030D1F-0E6E-4510-8496-39E299C73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1A3B7B-FE76-44A5-8C9E-872A502CD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5423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60" r:id="rId3"/>
    <p:sldLayoutId id="2147483663" r:id="rId4"/>
    <p:sldLayoutId id="2147483650" r:id="rId5"/>
    <p:sldLayoutId id="2147483653" r:id="rId6"/>
    <p:sldLayoutId id="2147483655" r:id="rId7"/>
    <p:sldLayoutId id="2147483661" r:id="rId8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357188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714375" indent="-357188" algn="l" defTabSz="53657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071563" indent="-265113" algn="l" defTabSz="47942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438275" indent="-274638" algn="l" defTabSz="357188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1795463" indent="-274638" algn="l" defTabSz="360363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 userDrawn="1">
          <p15:clr>
            <a:srgbClr val="F26B43"/>
          </p15:clr>
        </p15:guide>
        <p15:guide id="2" orient="horz" pos="187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  <p15:guide id="5" orient="horz" pos="663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" t="40524" r="5778" b="38418"/>
          <a:stretch/>
        </p:blipFill>
        <p:spPr>
          <a:xfrm>
            <a:off x="9624562" y="116632"/>
            <a:ext cx="2160000" cy="514286"/>
          </a:xfrm>
          <a:prstGeom prst="rect">
            <a:avLst/>
          </a:prstGeom>
        </p:spPr>
      </p:pic>
      <p:sp>
        <p:nvSpPr>
          <p:cNvPr id="13" name="Textplatzhalter 2"/>
          <p:cNvSpPr txBox="1">
            <a:spLocks/>
          </p:cNvSpPr>
          <p:nvPr userDrawn="1"/>
        </p:nvSpPr>
        <p:spPr>
          <a:xfrm>
            <a:off x="9161092" y="2868212"/>
            <a:ext cx="2683380" cy="849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07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8" r:id="rId13"/>
    <p:sldLayoutId id="214748367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25">
          <p15:clr>
            <a:srgbClr val="F26B43"/>
          </p15:clr>
        </p15:guide>
        <p15:guide id="2" pos="7401">
          <p15:clr>
            <a:srgbClr val="F26B43"/>
          </p15:clr>
        </p15:guide>
        <p15:guide id="3" pos="3840">
          <p15:clr>
            <a:srgbClr val="F26B43"/>
          </p15:clr>
        </p15:guide>
        <p15:guide id="4" pos="3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vet.international/de/54887.php" TargetMode="External"/><Relationship Id="rId13" Type="http://schemas.openxmlformats.org/officeDocument/2006/relationships/hyperlink" Target="https://www.govet.international/languages/it/index.php" TargetMode="External"/><Relationship Id="rId3" Type="http://schemas.openxmlformats.org/officeDocument/2006/relationships/hyperlink" Target="https://www.bibb.de/datenreport/de/index.php" TargetMode="External"/><Relationship Id="rId7" Type="http://schemas.openxmlformats.org/officeDocument/2006/relationships/hyperlink" Target="https://www.govet.international/de/54899.php" TargetMode="External"/><Relationship Id="rId12" Type="http://schemas.openxmlformats.org/officeDocument/2006/relationships/hyperlink" Target="http://www.gesetze-im-internet.de/betrvg/" TargetMode="External"/><Relationship Id="rId2" Type="http://schemas.openxmlformats.org/officeDocument/2006/relationships/notesSlide" Target="../notesSlides/notesSlide36.xml"/><Relationship Id="rId16" Type="http://schemas.openxmlformats.org/officeDocument/2006/relationships/hyperlink" Target="mailto:govet@govet.international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bibb.de/dienst/veroeffentlichungen/de/publication/show/8269" TargetMode="External"/><Relationship Id="rId11" Type="http://schemas.openxmlformats.org/officeDocument/2006/relationships/hyperlink" Target="http://www.gesetze-im-internet.de/tvg/index.html" TargetMode="External"/><Relationship Id="rId5" Type="http://schemas.openxmlformats.org/officeDocument/2006/relationships/hyperlink" Target="https://www.datenportal.bmbf.de/portal/de/index.html" TargetMode="External"/><Relationship Id="rId15" Type="http://schemas.openxmlformats.org/officeDocument/2006/relationships/hyperlink" Target="https://www.bibb.de/" TargetMode="External"/><Relationship Id="rId10" Type="http://schemas.openxmlformats.org/officeDocument/2006/relationships/hyperlink" Target="http://www.gesetze-im-internet.de/ihkg/index.html" TargetMode="External"/><Relationship Id="rId4" Type="http://schemas.openxmlformats.org/officeDocument/2006/relationships/hyperlink" Target="https://www.destatis.de/DE/Home/_inhalt.html" TargetMode="External"/><Relationship Id="rId9" Type="http://schemas.openxmlformats.org/officeDocument/2006/relationships/hyperlink" Target="http://www.gesetze-im-internet.de/jarbschg/index.html" TargetMode="External"/><Relationship Id="rId14" Type="http://schemas.openxmlformats.org/officeDocument/2006/relationships/hyperlink" Target="https://www.bmbf.de/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FC94C589-756E-4FDD-B45A-40F0F4185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859" y="2922143"/>
            <a:ext cx="6047117" cy="689389"/>
          </a:xfrm>
        </p:spPr>
        <p:txBody>
          <a:bodyPr/>
          <a:lstStyle/>
          <a:p>
            <a:pPr algn="ctr"/>
            <a:r>
              <a:rPr lang="it-IT" sz="2800" dirty="0"/>
              <a:t>La formazione professionale duale in Germania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C5CCC5-26E7-4334-8882-8D81D053DB6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r>
              <a:rPr lang="it-IT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7564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E52289-9C17-495F-9F61-49E6C9192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Basi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E0E0D5-9C26-4040-BB59-15F43139D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/>
              <a:t>Gli attori: Stato — l'architetto del contesto</a:t>
            </a:r>
          </a:p>
          <a:p>
            <a:pPr marL="0" indent="0">
              <a:buNone/>
            </a:pPr>
            <a:endParaRPr lang="de-DE" b="1" dirty="0"/>
          </a:p>
          <a:p>
            <a:pPr lvl="1"/>
            <a:r>
              <a:rPr lang="it-IT" dirty="0"/>
              <a:t>negozia il Regolamento della formazione con le parti sociali (formazione professionale in azienda)</a:t>
            </a:r>
          </a:p>
          <a:p>
            <a:pPr lvl="1"/>
            <a:r>
              <a:rPr lang="it-IT" dirty="0"/>
              <a:t>definisce la formazione nelle scuole professionali: </a:t>
            </a:r>
            <a:r>
              <a:rPr lang="it-IT" u="sng" dirty="0"/>
              <a:t>Programma quadro d’insegnamento</a:t>
            </a:r>
          </a:p>
          <a:p>
            <a:pPr lvl="1"/>
            <a:r>
              <a:rPr lang="it-IT" dirty="0"/>
              <a:t>finanzia, controlla e verifica il sistema scolastico professionale pubblico</a:t>
            </a:r>
          </a:p>
          <a:p>
            <a:pPr lvl="1"/>
            <a:r>
              <a:rPr lang="it-IT" dirty="0"/>
              <a:t>svolge attività di ricerca nel settore dell’istruzione e formazione professionale (BIBB)</a:t>
            </a:r>
          </a:p>
          <a:p>
            <a:pPr lvl="1"/>
            <a:r>
              <a:rPr lang="it-IT" dirty="0"/>
              <a:t>Sostiene (per esempio giovani, disoccupati, persone svantaggiate) nella ricerca di un posto di apprendistato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6477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B3210-779C-49B9-B314-A1986E73A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Basi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4CEC22-5734-47C1-BF67-1937D0BC6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/>
              <a:t>Il contesto: gli standard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it-IT" dirty="0"/>
              <a:t>definiscono la realizzazione della formazione professionale duale nelle aziende e scuole professionali</a:t>
            </a:r>
          </a:p>
          <a:p>
            <a:pPr lvl="1"/>
            <a:r>
              <a:rPr lang="it-IT" dirty="0"/>
              <a:t>assicurano il controllo della qualità e la promozione della formazione professionale duale</a:t>
            </a:r>
          </a:p>
          <a:p>
            <a:pPr lvl="1"/>
            <a:r>
              <a:rPr lang="it-IT" dirty="0"/>
              <a:t>sono validi e vincolanti su tutto il territorio nazionale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858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Basi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/>
              <a:t>Il contesto: come nascono gli standard </a:t>
            </a:r>
          </a:p>
          <a:p>
            <a:pPr marL="0" indent="0">
              <a:buNone/>
            </a:pPr>
            <a:endParaRPr lang="de-DE" b="1" dirty="0"/>
          </a:p>
          <a:p>
            <a:pPr lvl="1"/>
            <a:r>
              <a:rPr lang="it-IT" b="1" dirty="0"/>
              <a:t>1 </a:t>
            </a:r>
            <a:r>
              <a:rPr lang="it-IT" dirty="0"/>
              <a:t>I </a:t>
            </a:r>
            <a:r>
              <a:rPr lang="it-IT" b="1" dirty="0"/>
              <a:t>datori di lavoro</a:t>
            </a:r>
            <a:r>
              <a:rPr lang="it-IT" dirty="0"/>
              <a:t> identificano nuove mansioni e qualifiche in azienda </a:t>
            </a:r>
          </a:p>
          <a:p>
            <a:pPr lvl="1"/>
            <a:r>
              <a:rPr lang="it-IT" b="1" dirty="0"/>
              <a:t>2 </a:t>
            </a:r>
            <a:r>
              <a:rPr lang="it-IT" dirty="0"/>
              <a:t>Le </a:t>
            </a:r>
            <a:r>
              <a:rPr lang="it-IT" b="1" dirty="0"/>
              <a:t>parti sociali</a:t>
            </a:r>
            <a:r>
              <a:rPr lang="it-IT" dirty="0"/>
              <a:t> </a:t>
            </a:r>
            <a:r>
              <a:rPr lang="it-IT" b="1" dirty="0"/>
              <a:t>e lo Stato</a:t>
            </a:r>
            <a:r>
              <a:rPr lang="it-IT" dirty="0"/>
              <a:t> negoziano e approvano nuovi standard di formazione in azienda con il supporto del BIBB in funzione di moderatore </a:t>
            </a:r>
          </a:p>
          <a:p>
            <a:pPr lvl="1"/>
            <a:r>
              <a:rPr lang="it-IT" b="1" dirty="0"/>
              <a:t>3 </a:t>
            </a:r>
            <a:r>
              <a:rPr lang="it-IT" dirty="0"/>
              <a:t>Lo </a:t>
            </a:r>
            <a:r>
              <a:rPr lang="it-IT" b="1" dirty="0"/>
              <a:t>Stato</a:t>
            </a:r>
            <a:r>
              <a:rPr lang="it-IT" dirty="0"/>
              <a:t> adegua i Programmi quadro d’insegnamento ai Regolamenti della formazione ridefiniti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it-IT" b="1" dirty="0"/>
              <a:t>Gli standard approvati vengono formalizzati nei Regolamenti della formazione (azienda) e nei Programmi quadro d’insegnamento (scuola professionale).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9317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Basi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/>
              <a:t>Il contesto: gli standard — il Regolamento della formazione 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it-IT" dirty="0"/>
              <a:t>Gli standard per la </a:t>
            </a:r>
            <a:r>
              <a:rPr lang="it-IT" u="sng" dirty="0"/>
              <a:t>formazione in azienda</a:t>
            </a:r>
            <a:r>
              <a:rPr lang="it-IT" dirty="0"/>
              <a:t> sono sanciti nel </a:t>
            </a:r>
            <a:r>
              <a:rPr lang="it-IT" u="sng" dirty="0"/>
              <a:t>Regolamento della formazione</a:t>
            </a:r>
            <a:r>
              <a:rPr lang="it-IT" dirty="0"/>
              <a:t>:</a:t>
            </a:r>
          </a:p>
          <a:p>
            <a:pPr lvl="1"/>
            <a:endParaRPr lang="de-DE" dirty="0"/>
          </a:p>
          <a:p>
            <a:pPr lvl="1"/>
            <a:r>
              <a:rPr lang="it-IT" dirty="0"/>
              <a:t>Denominazione della professione </a:t>
            </a:r>
          </a:p>
          <a:p>
            <a:pPr lvl="1"/>
            <a:r>
              <a:rPr lang="it-IT" dirty="0"/>
              <a:t>Profilo professionale</a:t>
            </a:r>
          </a:p>
          <a:p>
            <a:pPr lvl="1"/>
            <a:r>
              <a:rPr lang="it-IT" dirty="0"/>
              <a:t>Contenuti</a:t>
            </a:r>
          </a:p>
          <a:p>
            <a:pPr lvl="1"/>
            <a:r>
              <a:rPr lang="it-IT" dirty="0"/>
              <a:t>Durata e struttura del percorso formativo</a:t>
            </a:r>
          </a:p>
          <a:p>
            <a:pPr lvl="1"/>
            <a:r>
              <a:rPr lang="it-IT" dirty="0"/>
              <a:t>Requisiti d’esame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7868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Basi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/>
              <a:t>Il contesto: gli standard — il Programma quadro d’insegnamento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it-IT" dirty="0"/>
              <a:t>La formazione offerta dalla </a:t>
            </a:r>
            <a:r>
              <a:rPr lang="it-IT" u="sng" dirty="0"/>
              <a:t>scuola professionale</a:t>
            </a:r>
            <a:r>
              <a:rPr lang="it-IT" dirty="0"/>
              <a:t> trasmette le necessarie nozioni professionali teoriche e amplia la cultura generale. </a:t>
            </a:r>
          </a:p>
          <a:p>
            <a:pPr marL="0" indent="0">
              <a:buNone/>
            </a:pPr>
            <a:r>
              <a:rPr lang="it-IT" dirty="0"/>
              <a:t>Il </a:t>
            </a:r>
            <a:r>
              <a:rPr lang="it-IT" u="sng" dirty="0"/>
              <a:t>Programma quadro d’insegnamento</a:t>
            </a:r>
            <a:r>
              <a:rPr lang="it-IT" dirty="0"/>
              <a:t> definisce i seguenti standard formativi:</a:t>
            </a:r>
          </a:p>
          <a:p>
            <a:pPr lvl="1"/>
            <a:r>
              <a:rPr lang="it-IT" dirty="0"/>
              <a:t>Obiettivo di apprendimento</a:t>
            </a:r>
          </a:p>
          <a:p>
            <a:pPr lvl="1"/>
            <a:r>
              <a:rPr lang="it-IT" dirty="0"/>
              <a:t>Contenuti</a:t>
            </a:r>
          </a:p>
          <a:p>
            <a:pPr lvl="1"/>
            <a:r>
              <a:rPr lang="it-IT" dirty="0"/>
              <a:t>Campi di apprendimento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1199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C2472E5-C5F4-426B-9124-8FB895AD34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/>
              <a:t>Il quadro normativo</a:t>
            </a:r>
          </a:p>
          <a:p>
            <a:r>
              <a:rPr lang="it-IT" b="1"/>
              <a:t>L’articolo 12 della Costituzione tedesca sancisce la libertà di professione</a:t>
            </a:r>
          </a:p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52B1450-3EDD-4380-8249-F70992C5A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Basi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502DBF9-4496-4926-96AD-F4C23EE27F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Legislazione aziendale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D0C62AC-FBC2-40C0-A98C-611E9CBF0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0158" y="2751515"/>
            <a:ext cx="4860000" cy="2909510"/>
          </a:xfrm>
        </p:spPr>
        <p:txBody>
          <a:bodyPr>
            <a:normAutofit fontScale="47500" lnSpcReduction="20000"/>
          </a:bodyPr>
          <a:lstStyle/>
          <a:p>
            <a:r>
              <a:rPr lang="it-IT" sz="3400" i="1" dirty="0" err="1"/>
              <a:t>Berufsbildungsgesetz</a:t>
            </a:r>
            <a:r>
              <a:rPr lang="it-IT" sz="3400" dirty="0"/>
              <a:t> (Legge sulla formazione professionale)</a:t>
            </a:r>
          </a:p>
          <a:p>
            <a:r>
              <a:rPr lang="it-IT" sz="3400" i="1" dirty="0" err="1"/>
              <a:t>Jugendarbeitsschutzgesetz</a:t>
            </a:r>
            <a:r>
              <a:rPr lang="it-IT" sz="3400" dirty="0"/>
              <a:t> (Legge sulla tutela del lavoro giovanile)</a:t>
            </a:r>
          </a:p>
          <a:p>
            <a:r>
              <a:rPr lang="it-IT" sz="3400" i="1" dirty="0" err="1"/>
              <a:t>Handwerksordnung</a:t>
            </a:r>
            <a:r>
              <a:rPr lang="it-IT" sz="3400" dirty="0"/>
              <a:t> (Codice dell'artigianato)</a:t>
            </a:r>
          </a:p>
          <a:p>
            <a:r>
              <a:rPr lang="it-IT" sz="3400" i="1" dirty="0" err="1"/>
              <a:t>Tarifvertragsgesetz</a:t>
            </a:r>
            <a:r>
              <a:rPr lang="it-IT" sz="3400" dirty="0"/>
              <a:t> (Legge sulla contrattazione collettiva)</a:t>
            </a:r>
          </a:p>
          <a:p>
            <a:r>
              <a:rPr lang="it-IT" sz="3400" i="1" dirty="0" err="1"/>
              <a:t>Gesetz</a:t>
            </a:r>
            <a:r>
              <a:rPr lang="it-IT" sz="3400" i="1" dirty="0"/>
              <a:t> zur </a:t>
            </a:r>
            <a:r>
              <a:rPr lang="it-IT" sz="3400" i="1" dirty="0" err="1"/>
              <a:t>vorläufigen</a:t>
            </a:r>
            <a:r>
              <a:rPr lang="it-IT" sz="3400" i="1" dirty="0"/>
              <a:t> </a:t>
            </a:r>
            <a:r>
              <a:rPr lang="it-IT" sz="3400" i="1" dirty="0" err="1"/>
              <a:t>Regelung</a:t>
            </a:r>
            <a:r>
              <a:rPr lang="it-IT" sz="3400" i="1" dirty="0"/>
              <a:t> </a:t>
            </a:r>
            <a:r>
              <a:rPr lang="it-IT" sz="3400" i="1" dirty="0" err="1"/>
              <a:t>des</a:t>
            </a:r>
            <a:r>
              <a:rPr lang="it-IT" sz="3400" i="1" dirty="0"/>
              <a:t> </a:t>
            </a:r>
            <a:r>
              <a:rPr lang="it-IT" sz="3400" i="1" dirty="0" err="1"/>
              <a:t>Rechts</a:t>
            </a:r>
            <a:r>
              <a:rPr lang="it-IT" sz="3400" i="1" dirty="0"/>
              <a:t> </a:t>
            </a:r>
            <a:r>
              <a:rPr lang="it-IT" sz="3400" i="1" dirty="0" err="1"/>
              <a:t>der</a:t>
            </a:r>
            <a:r>
              <a:rPr lang="it-IT" sz="3400" i="1" dirty="0"/>
              <a:t> Industrie- und </a:t>
            </a:r>
            <a:r>
              <a:rPr lang="it-IT" sz="3400" i="1" dirty="0" err="1"/>
              <a:t>Handelskammer</a:t>
            </a:r>
            <a:r>
              <a:rPr lang="it-IT" sz="3400" i="1" dirty="0"/>
              <a:t> </a:t>
            </a:r>
            <a:r>
              <a:rPr lang="it-IT" sz="3400" dirty="0"/>
              <a:t>(Legge sulla disciplina provvisoria del diritto delle camere dell’industria e del commercio)</a:t>
            </a:r>
          </a:p>
          <a:p>
            <a:r>
              <a:rPr lang="it-IT" sz="3400" i="1" dirty="0" err="1"/>
              <a:t>Betriebsverfassungsgesetz</a:t>
            </a:r>
            <a:r>
              <a:rPr lang="it-IT" sz="3400" i="1" dirty="0"/>
              <a:t> </a:t>
            </a:r>
            <a:r>
              <a:rPr lang="it-IT" sz="3400" dirty="0"/>
              <a:t>(Legge sull’ordinamento aziendale)</a:t>
            </a:r>
          </a:p>
          <a:p>
            <a:endParaRPr lang="de-DE" sz="2900" dirty="0"/>
          </a:p>
          <a:p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46BE3D0-637E-441B-B5AF-CFF35458F6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/>
              <a:t>Legislazione scolastica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259FD15B-DBA4-4DEC-B867-842E52168BD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it-IT" dirty="0"/>
              <a:t>Istruzione obbligatoria generale</a:t>
            </a:r>
          </a:p>
          <a:p>
            <a:r>
              <a:rPr lang="it-IT" dirty="0"/>
              <a:t>Leggi scolastiche regionali</a:t>
            </a:r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D5E347DE-72A7-4F26-BC29-CF962A6A9F41}"/>
              </a:ext>
            </a:extLst>
          </p:cNvPr>
          <p:cNvSpPr txBox="1">
            <a:spLocks/>
          </p:cNvSpPr>
          <p:nvPr/>
        </p:nvSpPr>
        <p:spPr>
          <a:xfrm>
            <a:off x="658813" y="5385593"/>
            <a:ext cx="11053762" cy="8397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b="1" dirty="0"/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C18AD791-0478-47EA-81B2-9F8D99EC92EF}"/>
              </a:ext>
            </a:extLst>
          </p:cNvPr>
          <p:cNvCxnSpPr>
            <a:cxnSpLocks/>
          </p:cNvCxnSpPr>
          <p:nvPr/>
        </p:nvCxnSpPr>
        <p:spPr>
          <a:xfrm>
            <a:off x="6619815" y="2141489"/>
            <a:ext cx="0" cy="19361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EBDF1BBA-0532-493D-B90E-C32B0ED1BB75}"/>
              </a:ext>
            </a:extLst>
          </p:cNvPr>
          <p:cNvCxnSpPr>
            <a:cxnSpLocks/>
          </p:cNvCxnSpPr>
          <p:nvPr/>
        </p:nvCxnSpPr>
        <p:spPr>
          <a:xfrm>
            <a:off x="687397" y="2141489"/>
            <a:ext cx="0" cy="30237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1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/>
      <p:bldP spid="7" grpId="0" uiExpand="1" build="p" animBg="1"/>
      <p:bldP spid="8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9425" y="769841"/>
            <a:ext cx="10066338" cy="709613"/>
          </a:xfrm>
        </p:spPr>
        <p:txBody>
          <a:bodyPr/>
          <a:lstStyle/>
          <a:p>
            <a:r>
              <a:rPr lang="it-IT" dirty="0"/>
              <a:t>Formazione professionale duale: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sz="2800"/>
              <a:t>Motivazioni, interessi e iter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3720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00D68E0-B6D7-42B6-9B80-E3780F92B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776" y="1526240"/>
            <a:ext cx="2564929" cy="2978524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Accesso alla formazione professionale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1053762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/>
              <a:t>Motivazione e misure — lo Stato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it-IT" b="1" dirty="0"/>
              <a:t>Motivazione:</a:t>
            </a:r>
            <a:r>
              <a:rPr lang="it-IT" dirty="0"/>
              <a:t> La Germania ha bisogno di lavoratori qualificati per</a:t>
            </a:r>
            <a:br>
              <a:rPr lang="it-IT" dirty="0"/>
            </a:br>
            <a:r>
              <a:rPr lang="it-IT" dirty="0"/>
              <a:t>garantire crescita e sviluppo.</a:t>
            </a:r>
          </a:p>
          <a:p>
            <a:pPr marL="0" indent="0">
              <a:buNone/>
            </a:pPr>
            <a:r>
              <a:rPr lang="it-IT" b="1" dirty="0"/>
              <a:t>Conclusione: </a:t>
            </a:r>
            <a:r>
              <a:rPr lang="it-IT" dirty="0"/>
              <a:t>Dobbiamo rafforzare e gestire il sistema duale di</a:t>
            </a:r>
            <a:br>
              <a:rPr lang="it-IT" dirty="0"/>
            </a:br>
            <a:r>
              <a:rPr lang="it-IT" dirty="0"/>
              <a:t>istruzione e formazione professionale.</a:t>
            </a:r>
          </a:p>
          <a:p>
            <a:pPr marL="0" indent="0">
              <a:buNone/>
            </a:pPr>
            <a:r>
              <a:rPr lang="it-IT" b="1" dirty="0"/>
              <a:t>Misure: </a:t>
            </a:r>
          </a:p>
          <a:p>
            <a:pPr lvl="1"/>
            <a:r>
              <a:rPr lang="it-IT" dirty="0"/>
              <a:t>Impostare e aggiornare il quadro normativo</a:t>
            </a:r>
          </a:p>
          <a:p>
            <a:pPr lvl="1"/>
            <a:r>
              <a:rPr lang="it-IT" dirty="0"/>
              <a:t>Guidare e indirizzare gli altri soggetti coinvolti</a:t>
            </a:r>
          </a:p>
          <a:p>
            <a:pPr lvl="1"/>
            <a:r>
              <a:rPr lang="it-IT" dirty="0"/>
              <a:t>Verifica ed evoluzione del sistema (ad esempio tramite il BIBB)</a:t>
            </a:r>
          </a:p>
        </p:txBody>
      </p:sp>
    </p:spTree>
    <p:extLst>
      <p:ext uri="{BB962C8B-B14F-4D97-AF65-F5344CB8AC3E}">
        <p14:creationId xmlns:p14="http://schemas.microsoft.com/office/powerpoint/2010/main" val="1028693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Accesso alla formazione professionale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/>
              <a:t>Motivazione e accesso alla formazione professionale — I giovani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it-IT" b="1" dirty="0"/>
              <a:t>Motivazione: </a:t>
            </a:r>
            <a:r>
              <a:rPr lang="it-IT" dirty="0"/>
              <a:t>“Vorrei fare il ......!” </a:t>
            </a:r>
          </a:p>
          <a:p>
            <a:pPr marL="0" indent="0">
              <a:buNone/>
            </a:pPr>
            <a:r>
              <a:rPr lang="it-IT" b="1" dirty="0"/>
              <a:t>Come partire:</a:t>
            </a:r>
          </a:p>
          <a:p>
            <a:pPr lvl="1"/>
            <a:r>
              <a:rPr lang="it-IT" dirty="0"/>
              <a:t>cercare potenziali aziende e vagliare le offerte</a:t>
            </a:r>
          </a:p>
          <a:p>
            <a:pPr lvl="1"/>
            <a:r>
              <a:rPr lang="it-IT" dirty="0"/>
              <a:t>presentare la candidatura</a:t>
            </a:r>
          </a:p>
          <a:p>
            <a:pPr lvl="1"/>
            <a:r>
              <a:rPr lang="it-IT" dirty="0"/>
              <a:t>eventuale procedura di selezione</a:t>
            </a:r>
          </a:p>
          <a:p>
            <a:pPr lvl="1"/>
            <a:r>
              <a:rPr lang="it-IT" dirty="0"/>
              <a:t>scegliere l’azienda di formazione</a:t>
            </a:r>
          </a:p>
          <a:p>
            <a:pPr lvl="1"/>
            <a:r>
              <a:rPr lang="it-IT" dirty="0"/>
              <a:t>stipulare il contratto di formazione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BC858AD-81EA-4AB1-BEB0-63CF9C463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502" y="1131888"/>
            <a:ext cx="3899011" cy="436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73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Accesso alla formazione professionale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/>
              <a:t>Motivazione e accesso alla formazione professionale — Le imprese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it-IT" b="1"/>
              <a:t>Motivazione: </a:t>
            </a:r>
            <a:r>
              <a:rPr lang="it-IT"/>
              <a:t>“Voglio sicurezza quando assumo personale per ricoprire le posizioni vacanti” </a:t>
            </a:r>
          </a:p>
          <a:p>
            <a:pPr marL="0" indent="0">
              <a:buNone/>
            </a:pPr>
            <a:r>
              <a:rPr lang="it-IT" b="1"/>
              <a:t>Come partire:</a:t>
            </a:r>
          </a:p>
          <a:p>
            <a:pPr lvl="1"/>
            <a:r>
              <a:rPr lang="it-IT"/>
              <a:t>farsi certificare come azienda di formazione</a:t>
            </a:r>
          </a:p>
          <a:p>
            <a:pPr lvl="1"/>
            <a:r>
              <a:rPr lang="it-IT"/>
              <a:t>offrire posti di apprendistato</a:t>
            </a:r>
          </a:p>
          <a:p>
            <a:pPr lvl="1"/>
            <a:r>
              <a:rPr lang="it-IT"/>
              <a:t>valutare le candidature</a:t>
            </a:r>
          </a:p>
          <a:p>
            <a:pPr lvl="1"/>
            <a:r>
              <a:rPr lang="it-IT"/>
              <a:t>selezionare gli apprendisti</a:t>
            </a:r>
          </a:p>
          <a:p>
            <a:pPr lvl="1"/>
            <a:r>
              <a:rPr lang="it-IT"/>
              <a:t>stipulare il contratto di formazione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15E939C-D805-483C-9713-9F955B54F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804" y="2516372"/>
            <a:ext cx="4270016" cy="314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86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229F7B-AC44-4DD5-9866-FB065F08D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Contenuto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F2FB5E-94C3-4240-ADE2-8092604A8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/>
              <a:t>La formazione professionale duale in Germania</a:t>
            </a:r>
          </a:p>
          <a:p>
            <a:pPr marL="0" indent="0">
              <a:buNone/>
            </a:pPr>
            <a:endParaRPr lang="de-DE" b="1" dirty="0"/>
          </a:p>
          <a:p>
            <a:pPr marL="1352550" lvl="1" indent="-457200">
              <a:buFont typeface="+mj-lt"/>
              <a:buAutoNum type="arabicPeriod"/>
            </a:pPr>
            <a:r>
              <a:rPr lang="it-IT" b="1" dirty="0"/>
              <a:t>Basi e contesto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it-IT" b="1" dirty="0"/>
              <a:t>Motivazioni, interessi e iter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it-IT" b="1" dirty="0"/>
              <a:t>Un modello di successo</a:t>
            </a:r>
          </a:p>
          <a:p>
            <a:pPr marL="0" indent="0">
              <a:buNone/>
            </a:pP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65075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Iter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6965669" cy="46085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b="1" dirty="0"/>
              <a:t>Il contratto di formazione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it-IT" dirty="0"/>
              <a:t>La formazione professionale inizia con la stipulazione del contratto di formazione tra il datore di lavoro e l’apprendista.</a:t>
            </a:r>
          </a:p>
          <a:p>
            <a:pPr marL="0" indent="0">
              <a:buNone/>
            </a:pPr>
            <a:r>
              <a:rPr lang="it-IT" dirty="0"/>
              <a:t>Il contratto di formazione regola:</a:t>
            </a:r>
          </a:p>
          <a:p>
            <a:pPr lvl="1"/>
            <a:r>
              <a:rPr lang="it-IT" dirty="0"/>
              <a:t>durata</a:t>
            </a:r>
          </a:p>
          <a:p>
            <a:pPr lvl="1"/>
            <a:r>
              <a:rPr lang="it-IT" dirty="0"/>
              <a:t>contenuti</a:t>
            </a:r>
          </a:p>
          <a:p>
            <a:pPr lvl="1"/>
            <a:r>
              <a:rPr lang="it-IT" dirty="0"/>
              <a:t>periodo di prova</a:t>
            </a:r>
          </a:p>
          <a:p>
            <a:pPr lvl="1"/>
            <a:r>
              <a:rPr lang="it-IT" dirty="0"/>
              <a:t>strutturazione e tempi della formazione</a:t>
            </a:r>
          </a:p>
          <a:p>
            <a:pPr lvl="1"/>
            <a:r>
              <a:rPr lang="it-IT" dirty="0"/>
              <a:t>retribuzione</a:t>
            </a:r>
          </a:p>
          <a:p>
            <a:pPr lvl="1"/>
            <a:r>
              <a:rPr lang="it-IT" dirty="0"/>
              <a:t>diritti e doveri delle parti</a:t>
            </a:r>
          </a:p>
          <a:p>
            <a:pPr lvl="1"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BAB343E-8FC8-4A17-83B2-DB966D9DE4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9" t="40907" r="15489" b="-1"/>
          <a:stretch/>
        </p:blipFill>
        <p:spPr>
          <a:xfrm>
            <a:off x="7046253" y="2329843"/>
            <a:ext cx="3543301" cy="373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30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8246B10-35B2-4A92-ABB5-279C37247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158" y="1711183"/>
            <a:ext cx="4860000" cy="446715"/>
          </a:xfrm>
        </p:spPr>
        <p:txBody>
          <a:bodyPr/>
          <a:lstStyle/>
          <a:p>
            <a:r>
              <a:rPr lang="it-IT"/>
              <a:t>70% formazione in </a:t>
            </a:r>
            <a:r>
              <a:rPr lang="it-IT" b="1"/>
              <a:t>azienda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A3DF00B-E700-4914-9E72-E58906D847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2575" y="1711183"/>
            <a:ext cx="4860000" cy="446715"/>
          </a:xfrm>
        </p:spPr>
        <p:txBody>
          <a:bodyPr/>
          <a:lstStyle/>
          <a:p>
            <a:r>
              <a:rPr lang="it-IT"/>
              <a:t>30% lezioni nella </a:t>
            </a:r>
            <a:r>
              <a:rPr lang="it-IT" b="1"/>
              <a:t>scuola professionale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B7A1AD76-8C12-4677-98F8-8620702B098E}"/>
              </a:ext>
            </a:extLst>
          </p:cNvPr>
          <p:cNvCxnSpPr>
            <a:cxnSpLocks/>
          </p:cNvCxnSpPr>
          <p:nvPr/>
        </p:nvCxnSpPr>
        <p:spPr>
          <a:xfrm>
            <a:off x="6619815" y="1711183"/>
            <a:ext cx="0" cy="161586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12204B2E-2F42-4E80-B008-17B0746FA150}"/>
              </a:ext>
            </a:extLst>
          </p:cNvPr>
          <p:cNvCxnSpPr>
            <a:cxnSpLocks/>
          </p:cNvCxnSpPr>
          <p:nvPr/>
        </p:nvCxnSpPr>
        <p:spPr>
          <a:xfrm>
            <a:off x="687397" y="1711183"/>
            <a:ext cx="0" cy="251364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Iter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052993-4656-4772-AAD9-7390BBAB3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0158" y="2321209"/>
            <a:ext cx="4860000" cy="2217173"/>
          </a:xfrm>
        </p:spPr>
        <p:txBody>
          <a:bodyPr/>
          <a:lstStyle/>
          <a:p>
            <a:r>
              <a:rPr lang="it-IT" dirty="0"/>
              <a:t>Formazione strutturata in condizioni di lavoro reali</a:t>
            </a:r>
          </a:p>
          <a:p>
            <a:r>
              <a:rPr lang="it-IT" dirty="0"/>
              <a:t>Gli apprendisti sono integrati in processi aziendali concreti</a:t>
            </a:r>
          </a:p>
          <a:p>
            <a:r>
              <a:rPr lang="it-IT" dirty="0"/>
              <a:t>Gli apprendisti ricevono una</a:t>
            </a:r>
            <a:br>
              <a:rPr lang="it-IT" dirty="0"/>
            </a:br>
            <a:r>
              <a:rPr lang="it-IT" dirty="0"/>
              <a:t>retribuzione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854451FB-F4E2-4629-8031-D4DE2D7688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2575" y="2321209"/>
            <a:ext cx="4860000" cy="2217173"/>
          </a:xfrm>
        </p:spPr>
        <p:txBody>
          <a:bodyPr/>
          <a:lstStyle/>
          <a:p>
            <a:r>
              <a:rPr lang="it-IT"/>
              <a:t>Lezioni con la classe</a:t>
            </a:r>
          </a:p>
          <a:p>
            <a:r>
              <a:rPr lang="it-IT"/>
              <a:t>Materie di formazione professionale (2/3) e</a:t>
            </a:r>
          </a:p>
          <a:p>
            <a:r>
              <a:rPr lang="it-IT"/>
              <a:t>di istruzione generale (1/3)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EE81DD7-7968-4CBF-8A65-2F88330A4C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1052513"/>
            <a:ext cx="11053762" cy="1005846"/>
          </a:xfrm>
        </p:spPr>
        <p:txBody>
          <a:bodyPr>
            <a:normAutofit/>
          </a:bodyPr>
          <a:lstStyle/>
          <a:p>
            <a:r>
              <a:rPr lang="it-IT" b="1" dirty="0"/>
              <a:t>Apprendimento duale in due luoghi di formazione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B2590B8-67E7-4575-815A-1669C50F68D0}"/>
              </a:ext>
            </a:extLst>
          </p:cNvPr>
          <p:cNvSpPr txBox="1">
            <a:spLocks/>
          </p:cNvSpPr>
          <p:nvPr/>
        </p:nvSpPr>
        <p:spPr>
          <a:xfrm>
            <a:off x="658813" y="5385593"/>
            <a:ext cx="11053762" cy="8397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/>
              <a:t>Un percorso di formazione professionale duale dura dai 2 ai 3,5 anni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2653E254-E1F1-451C-AD64-49D2E7055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964" y="3448026"/>
            <a:ext cx="6747093" cy="188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5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6" grpId="0" uiExpand="1" build="p" animBg="1"/>
      <p:bldP spid="3" grpId="0" uiExpand="1" build="p"/>
      <p:bldP spid="7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Iter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/>
              <a:t>L’esame finale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it-IT" b="1" dirty="0"/>
              <a:t>Esame finale</a:t>
            </a:r>
          </a:p>
          <a:p>
            <a:pPr lvl="1"/>
            <a:r>
              <a:rPr lang="it-IT" dirty="0"/>
              <a:t>Organizzato dalle camere</a:t>
            </a:r>
          </a:p>
          <a:p>
            <a:pPr lvl="1"/>
            <a:r>
              <a:rPr lang="it-IT" dirty="0"/>
              <a:t>Parte teorica e pratica</a:t>
            </a:r>
          </a:p>
          <a:p>
            <a:pPr lvl="1"/>
            <a:r>
              <a:rPr lang="it-IT" dirty="0"/>
              <a:t>Commissione d’esame composta da</a:t>
            </a:r>
          </a:p>
          <a:p>
            <a:pPr lvl="2"/>
            <a:r>
              <a:rPr lang="it-IT" dirty="0"/>
              <a:t>datori di lavoro</a:t>
            </a:r>
          </a:p>
          <a:p>
            <a:pPr lvl="2"/>
            <a:r>
              <a:rPr lang="it-IT" dirty="0"/>
              <a:t>lavoratori (rappresentanti sindacali)</a:t>
            </a:r>
          </a:p>
          <a:p>
            <a:pPr lvl="2"/>
            <a:r>
              <a:rPr lang="it-IT" dirty="0"/>
              <a:t>insegnanti delle scuole professionali (in rappresentanza dello Stato)</a:t>
            </a:r>
          </a:p>
        </p:txBody>
      </p:sp>
    </p:spTree>
    <p:extLst>
      <p:ext uri="{BB962C8B-B14F-4D97-AF65-F5344CB8AC3E}">
        <p14:creationId xmlns:p14="http://schemas.microsoft.com/office/powerpoint/2010/main" val="2606345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Iter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/>
              <a:t>L’esame finale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it-IT" b="1" dirty="0"/>
              <a:t>Diploma di formazione professionale</a:t>
            </a:r>
          </a:p>
          <a:p>
            <a:pPr lvl="1"/>
            <a:r>
              <a:rPr lang="it-IT" dirty="0"/>
              <a:t>rilasciato dalla camera</a:t>
            </a:r>
          </a:p>
          <a:p>
            <a:pPr lvl="1"/>
            <a:r>
              <a:rPr lang="it-IT" dirty="0"/>
              <a:t>titolo di studio riconosciuto a livello statale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it-IT" b="1" dirty="0"/>
              <a:t>Il superamento con profitto conclude la formazione professionale.</a:t>
            </a:r>
            <a:br>
              <a:rPr lang="it-IT" b="1" dirty="0"/>
            </a:br>
            <a:r>
              <a:rPr lang="it-IT" b="1" dirty="0"/>
              <a:t>Inizio della carriera lavorativa </a:t>
            </a:r>
          </a:p>
        </p:txBody>
      </p:sp>
    </p:spTree>
    <p:extLst>
      <p:ext uri="{BB962C8B-B14F-4D97-AF65-F5344CB8AC3E}">
        <p14:creationId xmlns:p14="http://schemas.microsoft.com/office/powerpoint/2010/main" val="3375008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Iter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8908769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/>
              <a:t>Inizio della carriera lavorativa: opportunità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it-IT" b="1" dirty="0"/>
              <a:t>Sul mercato del lavoro </a:t>
            </a:r>
          </a:p>
          <a:p>
            <a:pPr lvl="1"/>
            <a:r>
              <a:rPr lang="it-IT" dirty="0"/>
              <a:t>Contratto di lavoro immediato presso l’azienda di formazione</a:t>
            </a:r>
          </a:p>
          <a:p>
            <a:pPr lvl="1"/>
            <a:r>
              <a:rPr lang="it-IT" dirty="0"/>
              <a:t>Contratto di lavoro presso un'altra azienda</a:t>
            </a:r>
          </a:p>
          <a:p>
            <a:pPr lvl="1"/>
            <a:r>
              <a:rPr lang="it-IT" dirty="0"/>
              <a:t>Assunzione in un settore professionale diverso</a:t>
            </a:r>
          </a:p>
          <a:p>
            <a:pPr marL="0" indent="0">
              <a:buNone/>
            </a:pPr>
            <a:r>
              <a:rPr lang="it-IT" b="1" dirty="0"/>
              <a:t>Proseguimento della formazione</a:t>
            </a:r>
          </a:p>
          <a:p>
            <a:pPr lvl="1"/>
            <a:r>
              <a:rPr lang="it-IT" dirty="0"/>
              <a:t>Aggiornamento e perfezionamento professionale  </a:t>
            </a:r>
          </a:p>
          <a:p>
            <a:pPr lvl="1"/>
            <a:r>
              <a:rPr lang="it-IT" dirty="0"/>
              <a:t>Studi universitari (“formazione terziaria”)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BE25678-3DF6-4701-A408-203376D4D3D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7" y="2273599"/>
            <a:ext cx="3112201" cy="333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502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9425" y="768603"/>
            <a:ext cx="10066338" cy="709613"/>
          </a:xfrm>
        </p:spPr>
        <p:txBody>
          <a:bodyPr/>
          <a:lstStyle/>
          <a:p>
            <a:r>
              <a:rPr lang="it-IT" dirty="0"/>
              <a:t>Formazione professionale duale:</a:t>
            </a:r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sz="2800"/>
              <a:t>Un modello di successo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5225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7D90CCD-CD02-462B-83EC-F5E5E4CE7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Come funziona la formazione professionale duale?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B7A31FD-3935-4812-B441-C59053FC0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/>
              <a:t>Sintesi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it-IT" b="1" dirty="0"/>
              <a:t>Svolgimento</a:t>
            </a:r>
          </a:p>
          <a:p>
            <a:pPr lvl="1"/>
            <a:r>
              <a:rPr lang="it-IT" spc="-20" dirty="0"/>
              <a:t>Formazione parallela in azienda (70%) e nella scuola professionale </a:t>
            </a:r>
            <a:br>
              <a:rPr lang="it-IT" spc="-20" dirty="0"/>
            </a:br>
            <a:r>
              <a:rPr lang="it-IT" spc="-20" dirty="0"/>
              <a:t>(30%): “duale”</a:t>
            </a:r>
          </a:p>
          <a:p>
            <a:pPr lvl="1"/>
            <a:r>
              <a:rPr lang="it-IT" dirty="0"/>
              <a:t>Percorso professionale con durata e contenuti definiti </a:t>
            </a:r>
            <a:br>
              <a:rPr lang="it-IT" dirty="0"/>
            </a:br>
            <a:r>
              <a:rPr lang="it-IT" dirty="0"/>
              <a:t>(contratto di formazione)</a:t>
            </a:r>
          </a:p>
          <a:p>
            <a:pPr lvl="1"/>
            <a:r>
              <a:rPr lang="it-IT" dirty="0"/>
              <a:t>Formazione nel corso di processi di lavoro concreti</a:t>
            </a:r>
          </a:p>
          <a:p>
            <a:pPr lvl="1"/>
            <a:r>
              <a:rPr lang="it-IT" dirty="0"/>
              <a:t>Esame finale di fronte a una commissione indipendente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9427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29020E-E24C-4E3B-8219-F011B12AD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Come funziona la formazione professionale duale?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CAE68A-4834-4B0D-B690-448C0BC02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/>
              <a:t>Sintesi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it-IT" b="1" dirty="0"/>
              <a:t>Contesto</a:t>
            </a:r>
          </a:p>
          <a:p>
            <a:pPr lvl="1"/>
            <a:r>
              <a:rPr lang="it-IT" dirty="0"/>
              <a:t>Lo Stato garantisce il quadro normativo</a:t>
            </a:r>
          </a:p>
          <a:p>
            <a:pPr lvl="1"/>
            <a:r>
              <a:rPr lang="it-IT" dirty="0"/>
              <a:t>Lo Stato organizza la parte della formazione che si svolge a scuola</a:t>
            </a:r>
          </a:p>
          <a:p>
            <a:pPr lvl="1"/>
            <a:r>
              <a:rPr lang="it-IT" dirty="0"/>
              <a:t>Le camere e le parti sociali definiscono l’entità e i contenuti della formazione</a:t>
            </a:r>
          </a:p>
          <a:p>
            <a:pPr lvl="1"/>
            <a:r>
              <a:rPr lang="it-IT" dirty="0"/>
              <a:t>Le camere in quanto organo competente supervisionano la formazione in azienda</a:t>
            </a:r>
          </a:p>
        </p:txBody>
      </p:sp>
    </p:spTree>
    <p:extLst>
      <p:ext uri="{BB962C8B-B14F-4D97-AF65-F5344CB8AC3E}">
        <p14:creationId xmlns:p14="http://schemas.microsoft.com/office/powerpoint/2010/main" val="1106973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68FB1C-AC20-44E4-9B45-A9C4291DF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Perché la </a:t>
            </a:r>
            <a:r>
              <a:rPr lang="de-DE" dirty="0" err="1"/>
              <a:t>formazione</a:t>
            </a:r>
            <a:r>
              <a:rPr lang="de-DE" dirty="0"/>
              <a:t> professionale duale in Germania funziona?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EF0426-79DB-4039-845A-F7DF4D81B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err="1"/>
              <a:t>Fattori</a:t>
            </a:r>
            <a:r>
              <a:rPr lang="de-DE" b="1" dirty="0"/>
              <a:t> di </a:t>
            </a:r>
            <a:r>
              <a:rPr lang="de-DE" b="1" dirty="0" err="1"/>
              <a:t>successo</a:t>
            </a:r>
            <a:endParaRPr lang="de-DE" b="1" dirty="0"/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de-DE" dirty="0" err="1"/>
              <a:t>Sistema</a:t>
            </a:r>
            <a:r>
              <a:rPr lang="de-DE" dirty="0"/>
              <a:t> </a:t>
            </a:r>
            <a:r>
              <a:rPr lang="de-DE" dirty="0" err="1"/>
              <a:t>consolidato</a:t>
            </a:r>
            <a:r>
              <a:rPr lang="de-DE" dirty="0"/>
              <a:t> </a:t>
            </a:r>
            <a:r>
              <a:rPr lang="de-DE" dirty="0" err="1"/>
              <a:t>nel</a:t>
            </a:r>
            <a:r>
              <a:rPr lang="de-DE" dirty="0"/>
              <a:t> </a:t>
            </a:r>
            <a:r>
              <a:rPr lang="de-DE" dirty="0" err="1"/>
              <a:t>corso</a:t>
            </a:r>
            <a:r>
              <a:rPr lang="de-DE" dirty="0"/>
              <a:t> del tempo</a:t>
            </a:r>
          </a:p>
          <a:p>
            <a:pPr lvl="1"/>
            <a:r>
              <a:rPr lang="de-DE" dirty="0"/>
              <a:t>Alto </a:t>
            </a:r>
            <a:r>
              <a:rPr lang="de-DE" dirty="0" err="1"/>
              <a:t>grado</a:t>
            </a:r>
            <a:r>
              <a:rPr lang="de-DE" dirty="0"/>
              <a:t> di </a:t>
            </a:r>
            <a:r>
              <a:rPr lang="de-DE" dirty="0" err="1"/>
              <a:t>accettazione</a:t>
            </a:r>
            <a:r>
              <a:rPr lang="de-DE" dirty="0"/>
              <a:t> da </a:t>
            </a:r>
            <a:r>
              <a:rPr lang="de-DE" dirty="0" err="1"/>
              <a:t>parte</a:t>
            </a:r>
            <a:r>
              <a:rPr lang="de-DE" dirty="0"/>
              <a:t> della </a:t>
            </a:r>
            <a:r>
              <a:rPr lang="de-DE" dirty="0" err="1"/>
              <a:t>società</a:t>
            </a:r>
            <a:endParaRPr lang="de-DE" dirty="0"/>
          </a:p>
          <a:p>
            <a:pPr lvl="1"/>
            <a:r>
              <a:rPr lang="de-DE" dirty="0" err="1"/>
              <a:t>Vantaggi</a:t>
            </a:r>
            <a:r>
              <a:rPr lang="de-DE" dirty="0"/>
              <a:t> </a:t>
            </a:r>
            <a:r>
              <a:rPr lang="de-DE" dirty="0" err="1"/>
              <a:t>sia</a:t>
            </a:r>
            <a:r>
              <a:rPr lang="de-DE" dirty="0"/>
              <a:t> per </a:t>
            </a:r>
            <a:r>
              <a:rPr lang="de-DE" dirty="0" err="1"/>
              <a:t>gli</a:t>
            </a:r>
            <a:r>
              <a:rPr lang="de-DE" dirty="0"/>
              <a:t> </a:t>
            </a:r>
            <a:r>
              <a:rPr lang="de-DE" dirty="0" err="1"/>
              <a:t>apprendisti</a:t>
            </a:r>
            <a:r>
              <a:rPr lang="de-DE" dirty="0"/>
              <a:t> che per le </a:t>
            </a:r>
            <a:r>
              <a:rPr lang="de-DE" dirty="0" err="1"/>
              <a:t>aziende</a:t>
            </a:r>
            <a:endParaRPr lang="de-DE" dirty="0"/>
          </a:p>
          <a:p>
            <a:pPr lvl="1"/>
            <a:r>
              <a:rPr lang="de-DE" dirty="0"/>
              <a:t>Formazione </a:t>
            </a:r>
            <a:r>
              <a:rPr lang="de-DE" dirty="0" err="1"/>
              <a:t>calibrata</a:t>
            </a:r>
            <a:r>
              <a:rPr lang="de-DE" dirty="0"/>
              <a:t> </a:t>
            </a:r>
            <a:r>
              <a:rPr lang="de-DE" dirty="0" err="1"/>
              <a:t>sulla</a:t>
            </a:r>
            <a:r>
              <a:rPr lang="de-DE" dirty="0"/>
              <a:t> </a:t>
            </a:r>
            <a:r>
              <a:rPr lang="de-DE" dirty="0" err="1"/>
              <a:t>domanda</a:t>
            </a:r>
            <a:r>
              <a:rPr lang="de-DE" dirty="0"/>
              <a:t> di personale </a:t>
            </a:r>
            <a:r>
              <a:rPr lang="de-DE" dirty="0" err="1"/>
              <a:t>qualificato</a:t>
            </a:r>
            <a:endParaRPr lang="de-DE" dirty="0"/>
          </a:p>
          <a:p>
            <a:pPr lvl="1"/>
            <a:r>
              <a:rPr lang="de-DE" dirty="0" err="1"/>
              <a:t>Istituzioni</a:t>
            </a:r>
            <a:r>
              <a:rPr lang="de-DE" dirty="0"/>
              <a:t> </a:t>
            </a:r>
            <a:r>
              <a:rPr lang="de-DE" dirty="0" err="1"/>
              <a:t>forti</a:t>
            </a:r>
            <a:r>
              <a:rPr lang="de-DE" dirty="0"/>
              <a:t> (</a:t>
            </a:r>
            <a:r>
              <a:rPr lang="de-DE" dirty="0" err="1"/>
              <a:t>camere</a:t>
            </a:r>
            <a:r>
              <a:rPr lang="de-DE" dirty="0"/>
              <a:t>, </a:t>
            </a:r>
            <a:r>
              <a:rPr lang="de-DE" dirty="0" err="1"/>
              <a:t>parti</a:t>
            </a:r>
            <a:r>
              <a:rPr lang="de-DE" dirty="0"/>
              <a:t> </a:t>
            </a:r>
            <a:r>
              <a:rPr lang="de-DE" dirty="0" err="1"/>
              <a:t>sociali</a:t>
            </a:r>
            <a:r>
              <a:rPr lang="de-DE" dirty="0"/>
              <a:t>, PMI)</a:t>
            </a:r>
          </a:p>
          <a:p>
            <a:pPr lvl="1"/>
            <a:r>
              <a:rPr lang="de-DE" dirty="0" err="1"/>
              <a:t>Partecipazione</a:t>
            </a:r>
            <a:r>
              <a:rPr lang="de-DE" dirty="0"/>
              <a:t> </a:t>
            </a:r>
            <a:r>
              <a:rPr lang="de-DE" dirty="0" err="1"/>
              <a:t>attiva</a:t>
            </a:r>
            <a:r>
              <a:rPr lang="de-DE" dirty="0"/>
              <a:t> di tutte le </a:t>
            </a:r>
            <a:r>
              <a:rPr lang="de-DE" dirty="0" err="1"/>
              <a:t>parti</a:t>
            </a:r>
            <a:r>
              <a:rPr lang="de-DE" dirty="0"/>
              <a:t> </a:t>
            </a:r>
            <a:r>
              <a:rPr lang="de-DE" dirty="0" err="1"/>
              <a:t>allo</a:t>
            </a:r>
            <a:r>
              <a:rPr lang="de-DE" dirty="0"/>
              <a:t> </a:t>
            </a:r>
            <a:r>
              <a:rPr lang="de-DE" dirty="0" err="1"/>
              <a:t>sviluppo</a:t>
            </a:r>
            <a:r>
              <a:rPr lang="de-DE" dirty="0"/>
              <a:t> del </a:t>
            </a:r>
            <a:r>
              <a:rPr lang="de-DE" dirty="0" err="1"/>
              <a:t>sistema</a:t>
            </a:r>
            <a:endParaRPr lang="de-DE" dirty="0"/>
          </a:p>
          <a:p>
            <a:pPr lvl="1"/>
            <a:r>
              <a:rPr lang="de-DE" dirty="0" err="1"/>
              <a:t>Sistema</a:t>
            </a:r>
            <a:r>
              <a:rPr lang="de-DE" dirty="0"/>
              <a:t> </a:t>
            </a:r>
            <a:r>
              <a:rPr lang="de-DE" dirty="0" err="1"/>
              <a:t>altamente</a:t>
            </a:r>
            <a:r>
              <a:rPr lang="de-DE" dirty="0"/>
              <a:t> </a:t>
            </a:r>
            <a:r>
              <a:rPr lang="de-DE" dirty="0" err="1"/>
              <a:t>flessibile</a:t>
            </a:r>
            <a:r>
              <a:rPr lang="de-DE" dirty="0"/>
              <a:t> e </a:t>
            </a:r>
            <a:r>
              <a:rPr lang="de-DE" dirty="0" err="1"/>
              <a:t>adattabile</a:t>
            </a:r>
            <a:endParaRPr lang="de-DE" dirty="0"/>
          </a:p>
          <a:p>
            <a:pPr lvl="1"/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260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229F7B-AC44-4DD5-9866-FB065F08D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 cinque pilastri della formazione professionale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F2FB5E-94C3-4240-ADE2-8092604A8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b="1"/>
              <a:t>Pilastri</a:t>
            </a:r>
          </a:p>
          <a:p>
            <a:pPr marL="0" indent="0">
              <a:buNone/>
            </a:pPr>
            <a:endParaRPr lang="de-DE" b="1" dirty="0"/>
          </a:p>
          <a:p>
            <a:pPr marL="1352550" lvl="1" indent="-457200">
              <a:buFont typeface="+mj-lt"/>
              <a:buAutoNum type="arabicPeriod"/>
            </a:pPr>
            <a:r>
              <a:rPr lang="it-IT" b="1"/>
              <a:t>Cooperazione tra Stato, operatori economici e parti sociali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it-IT" b="1"/>
              <a:t>Apprendimento nel corso del processo lavorativo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it-IT" b="1"/>
              <a:t>Standard nazionali riconosciuti su tutto il territorio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it-IT" b="1"/>
              <a:t>Personale qualificato addetto all’istruzione e formazione professionale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it-IT" b="1"/>
              <a:t>Ricerca e consulenza istituzionalizzate</a:t>
            </a:r>
          </a:p>
          <a:p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360022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9425" y="830223"/>
            <a:ext cx="10066338" cy="709613"/>
          </a:xfrm>
        </p:spPr>
        <p:txBody>
          <a:bodyPr/>
          <a:lstStyle/>
          <a:p>
            <a:r>
              <a:rPr lang="it-IT" dirty="0"/>
              <a:t>Formazione professionale duale:</a:t>
            </a:r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sz="2800" dirty="0"/>
              <a:t>Basi e contesto</a:t>
            </a:r>
          </a:p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1A858B1-EC6D-41C9-B420-98B313415A2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r>
              <a:rPr lang="it-IT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16798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A385F2-5B02-400E-B8C0-E5D8E9858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Vantaggi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65F475-A2DC-4682-B1B0-A05E14F76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/>
              <a:t>Vantaggi per gli apprendisti:</a:t>
            </a:r>
          </a:p>
          <a:p>
            <a:pPr marL="0" indent="0">
              <a:buNone/>
            </a:pPr>
            <a:r>
              <a:rPr lang="it-IT" dirty="0"/>
              <a:t>La Formazione professionale duale è la preparazione ideale all’ingresso nel</a:t>
            </a:r>
          </a:p>
          <a:p>
            <a:pPr marL="0" indent="0">
              <a:buNone/>
            </a:pPr>
            <a:r>
              <a:rPr lang="it-IT" dirty="0"/>
              <a:t>mercato del lavoro: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it-IT" dirty="0"/>
              <a:t>competenze tecnico-specialistiche e qualifiche per la professione</a:t>
            </a:r>
          </a:p>
          <a:p>
            <a:pPr lvl="1"/>
            <a:r>
              <a:rPr lang="it-IT" dirty="0"/>
              <a:t>condizioni di lavoro reali (macchinari, procedure, clima di lavoro)</a:t>
            </a:r>
          </a:p>
          <a:p>
            <a:pPr lvl="1"/>
            <a:r>
              <a:rPr lang="it-IT" dirty="0"/>
              <a:t>retribuzione degli apprendisti</a:t>
            </a:r>
          </a:p>
        </p:txBody>
      </p:sp>
    </p:spTree>
    <p:extLst>
      <p:ext uri="{BB962C8B-B14F-4D97-AF65-F5344CB8AC3E}">
        <p14:creationId xmlns:p14="http://schemas.microsoft.com/office/powerpoint/2010/main" val="932415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8C119-155F-4B6A-AFA5-0F43F2CFA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Vantaggi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F39B61-C3EF-4F87-A939-3EA5C9F4A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/>
              <a:t>Vantaggi per le aziende:</a:t>
            </a:r>
          </a:p>
          <a:p>
            <a:pPr marL="0" indent="0">
              <a:buNone/>
            </a:pPr>
            <a:r>
              <a:rPr lang="it-IT" dirty="0"/>
              <a:t>La formazione professionale duale assicura la disponibilità di personale altamente qualificato: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it-IT" dirty="0"/>
              <a:t>personale qualificato competente, in grado di soddisfare pienamente </a:t>
            </a:r>
            <a:br>
              <a:rPr lang="it-IT" dirty="0"/>
            </a:br>
            <a:r>
              <a:rPr lang="it-IT" dirty="0"/>
              <a:t>le esigenze dell'azienda (rispetto ai candidati esterni)</a:t>
            </a:r>
          </a:p>
          <a:p>
            <a:pPr lvl="1"/>
            <a:r>
              <a:rPr lang="it-IT" dirty="0"/>
              <a:t>incremento della produttività (rapido ammortamento)</a:t>
            </a:r>
          </a:p>
          <a:p>
            <a:pPr lvl="1"/>
            <a:r>
              <a:rPr lang="it-IT" dirty="0"/>
              <a:t>partecipazione attiva degli operatori economici allo sviluppo degli </a:t>
            </a:r>
            <a:br>
              <a:rPr lang="it-IT" dirty="0"/>
            </a:br>
            <a:r>
              <a:rPr lang="it-IT" dirty="0"/>
              <a:t>standard formativi</a:t>
            </a:r>
          </a:p>
          <a:p>
            <a:pPr lvl="1"/>
            <a:r>
              <a:rPr lang="it-IT" dirty="0"/>
              <a:t>contributo alla Responsabilità Sociale d’Impresa (</a:t>
            </a:r>
            <a:r>
              <a:rPr lang="it-IT" i="1" dirty="0"/>
              <a:t>Corporate Social </a:t>
            </a:r>
            <a:r>
              <a:rPr lang="it-IT" i="1" dirty="0" err="1"/>
              <a:t>Responsibility</a:t>
            </a:r>
            <a:r>
              <a:rPr lang="it-IT" i="1" dirty="0"/>
              <a:t>, CSR</a:t>
            </a:r>
            <a:r>
              <a:rPr lang="it-I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827851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496F86-45F2-47D2-9135-928021D9D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Vantaggi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2D72C8-748D-4BBF-9372-8DD98923C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/>
              <a:t>Vantaggi per lo Stato e la società:</a:t>
            </a:r>
          </a:p>
          <a:p>
            <a:pPr marL="0" indent="0">
              <a:buNone/>
            </a:pPr>
            <a:r>
              <a:rPr lang="it-IT"/>
              <a:t>Beneficio reciproco, benessere e pace sociale: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it-IT"/>
              <a:t>performance economica e produttività forti</a:t>
            </a:r>
          </a:p>
          <a:p>
            <a:pPr lvl="1"/>
            <a:r>
              <a:rPr lang="it-IT"/>
              <a:t>equilibrio sul mercato del lavoro (domanda/offerta)</a:t>
            </a:r>
          </a:p>
          <a:p>
            <a:pPr lvl="1"/>
            <a:r>
              <a:rPr lang="it-IT"/>
              <a:t>integrazione sociale ed economica dei giovani</a:t>
            </a:r>
          </a:p>
          <a:p>
            <a:pPr lvl="1"/>
            <a:r>
              <a:rPr lang="it-IT"/>
              <a:t>possibilità per tutti i soggetti coinvolti di influire sul processo di formazione</a:t>
            </a:r>
          </a:p>
        </p:txBody>
      </p:sp>
    </p:spTree>
    <p:extLst>
      <p:ext uri="{BB962C8B-B14F-4D97-AF65-F5344CB8AC3E}">
        <p14:creationId xmlns:p14="http://schemas.microsoft.com/office/powerpoint/2010/main" val="10257983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4553B0-AADC-4DD0-BABE-9F9E2C2A8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Sfide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B2B7F0-31F9-4464-8379-019CAD702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/>
              <a:t>Sfide per gli apprendisti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it-IT" dirty="0"/>
              <a:t>Discrepanza tra la domanda e l’offerta di posti di apprendistato </a:t>
            </a:r>
            <a:br>
              <a:rPr lang="it-IT" dirty="0"/>
            </a:br>
            <a:r>
              <a:rPr lang="it-IT" dirty="0"/>
              <a:t>(mancanza di posti)</a:t>
            </a:r>
          </a:p>
          <a:p>
            <a:pPr lvl="1"/>
            <a:r>
              <a:rPr lang="it-IT" dirty="0"/>
              <a:t>Accesso alla formazione professionale duale</a:t>
            </a:r>
          </a:p>
          <a:p>
            <a:pPr lvl="1"/>
            <a:r>
              <a:rPr lang="it-IT" dirty="0"/>
              <a:t>Requisiti professionali sempre più elevati</a:t>
            </a:r>
          </a:p>
          <a:p>
            <a:pPr lvl="1"/>
            <a:r>
              <a:rPr lang="it-IT" dirty="0"/>
              <a:t>Apprendimento permanente</a:t>
            </a:r>
          </a:p>
        </p:txBody>
      </p:sp>
    </p:spTree>
    <p:extLst>
      <p:ext uri="{BB962C8B-B14F-4D97-AF65-F5344CB8AC3E}">
        <p14:creationId xmlns:p14="http://schemas.microsoft.com/office/powerpoint/2010/main" val="5470126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C07151-C977-4B96-AC42-968A0C22D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Sfide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693265-CF8A-4FCA-A769-BA86F15A9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/>
              <a:t>Sfide per le imprese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it-IT" dirty="0"/>
              <a:t>Discrepanza tra la domanda e l’offerta di posti di apprendistato </a:t>
            </a:r>
            <a:br>
              <a:rPr lang="it-IT" dirty="0"/>
            </a:br>
            <a:r>
              <a:rPr lang="it-IT" dirty="0"/>
              <a:t>(mancanza di candidati)</a:t>
            </a:r>
          </a:p>
          <a:p>
            <a:pPr lvl="1"/>
            <a:r>
              <a:rPr lang="it-IT" dirty="0"/>
              <a:t>“Grado di maturità” degli apprendisti</a:t>
            </a:r>
          </a:p>
          <a:p>
            <a:pPr lvl="1"/>
            <a:r>
              <a:rPr lang="it-IT" dirty="0"/>
              <a:t>Inclusione di persone con disabilità</a:t>
            </a:r>
          </a:p>
          <a:p>
            <a:pPr lvl="1"/>
            <a:r>
              <a:rPr lang="it-IT" dirty="0"/>
              <a:t>Inclusione di migranti</a:t>
            </a:r>
          </a:p>
        </p:txBody>
      </p:sp>
    </p:spTree>
    <p:extLst>
      <p:ext uri="{BB962C8B-B14F-4D97-AF65-F5344CB8AC3E}">
        <p14:creationId xmlns:p14="http://schemas.microsoft.com/office/powerpoint/2010/main" val="5506948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E7821-62C1-4ABD-8548-CA99D6215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Sfide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FCC598-EDBC-43C4-9C94-5DAE8EFA0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/>
              <a:t>Sfide per lo Stato e la società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it-IT"/>
              <a:t>Cambiamenti demografici</a:t>
            </a:r>
          </a:p>
          <a:p>
            <a:pPr lvl="1"/>
            <a:r>
              <a:rPr lang="it-IT"/>
              <a:t>Futura carenza di personale qualificato</a:t>
            </a:r>
          </a:p>
          <a:p>
            <a:pPr lvl="1"/>
            <a:r>
              <a:rPr lang="it-IT"/>
              <a:t>Tendenza all’accademizzazione</a:t>
            </a:r>
          </a:p>
          <a:p>
            <a:pPr lvl="1"/>
            <a:r>
              <a:rPr lang="it-IT"/>
              <a:t>Differenze regionali</a:t>
            </a:r>
          </a:p>
          <a:p>
            <a:pPr lvl="1"/>
            <a:r>
              <a:rPr lang="it-IT"/>
              <a:t>Inclusione</a:t>
            </a:r>
          </a:p>
        </p:txBody>
      </p:sp>
    </p:spTree>
    <p:extLst>
      <p:ext uri="{BB962C8B-B14F-4D97-AF65-F5344CB8AC3E}">
        <p14:creationId xmlns:p14="http://schemas.microsoft.com/office/powerpoint/2010/main" val="24206553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E93842-BB68-4495-9D81-E68008BCE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Ulteriori informazioni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530CC76-DD33-4601-A95F-E377CFFDA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1053762" cy="4608512"/>
          </a:xfrm>
        </p:spPr>
        <p:txBody>
          <a:bodyPr numCol="2" spcCol="360000">
            <a:normAutofit fontScale="70000" lnSpcReduction="20000"/>
          </a:bodyPr>
          <a:lstStyle/>
          <a:p>
            <a:pPr marL="0" indent="0">
              <a:buNone/>
            </a:pPr>
            <a:r>
              <a:rPr lang="it-IT" b="1" dirty="0"/>
              <a:t>Fatti e cifre</a:t>
            </a:r>
          </a:p>
          <a:p>
            <a:pPr lvl="1"/>
            <a:r>
              <a:rPr lang="it-IT" dirty="0"/>
              <a:t>BIBB </a:t>
            </a:r>
            <a:r>
              <a:rPr lang="it-IT" dirty="0" err="1"/>
              <a:t>Datenreport</a:t>
            </a:r>
            <a:r>
              <a:rPr lang="it-IT" dirty="0"/>
              <a:t> (Relazione sui dati del BIBB)  (</a:t>
            </a:r>
            <a:r>
              <a:rPr lang="it-IT" dirty="0">
                <a:hlinkClick r:id="rId3"/>
              </a:rPr>
              <a:t>link</a:t>
            </a:r>
            <a:r>
              <a:rPr lang="it-IT" dirty="0"/>
              <a:t>)</a:t>
            </a:r>
          </a:p>
          <a:p>
            <a:pPr lvl="1"/>
            <a:r>
              <a:rPr lang="it-IT" dirty="0" err="1"/>
              <a:t>Statistisches</a:t>
            </a:r>
            <a:r>
              <a:rPr lang="it-IT" dirty="0"/>
              <a:t> </a:t>
            </a:r>
            <a:r>
              <a:rPr lang="it-IT" dirty="0" err="1"/>
              <a:t>Bundesamt</a:t>
            </a:r>
            <a:r>
              <a:rPr lang="it-IT" dirty="0"/>
              <a:t> Ufficio Federale di Statistica)  (</a:t>
            </a:r>
            <a:r>
              <a:rPr lang="it-IT" dirty="0">
                <a:hlinkClick r:id="rId4"/>
              </a:rPr>
              <a:t>link</a:t>
            </a:r>
            <a:r>
              <a:rPr lang="it-IT" dirty="0"/>
              <a:t>)</a:t>
            </a:r>
          </a:p>
          <a:p>
            <a:pPr lvl="1"/>
            <a:r>
              <a:rPr lang="it-IT" dirty="0"/>
              <a:t>BMBF </a:t>
            </a:r>
            <a:r>
              <a:rPr lang="it-IT" dirty="0" err="1"/>
              <a:t>Datenportal</a:t>
            </a:r>
            <a:r>
              <a:rPr lang="it-IT" dirty="0"/>
              <a:t> (Portale dati del Ministero Federale dell’Educazione e della Ricerca)  (</a:t>
            </a:r>
            <a:r>
              <a:rPr lang="it-IT" dirty="0">
                <a:hlinkClick r:id="rId5"/>
              </a:rPr>
              <a:t>link</a:t>
            </a:r>
            <a:r>
              <a:rPr lang="it-IT" dirty="0"/>
              <a:t>)</a:t>
            </a:r>
          </a:p>
          <a:p>
            <a:pPr lvl="1"/>
            <a:r>
              <a:rPr lang="it-IT" dirty="0" err="1"/>
              <a:t>Berufsbildungsbericht</a:t>
            </a:r>
            <a:r>
              <a:rPr lang="it-IT" dirty="0"/>
              <a:t> (Rapporto sull’istruzione e formazione professionale) (link)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it-IT" b="1" dirty="0"/>
              <a:t>Standard di formazione</a:t>
            </a:r>
          </a:p>
          <a:p>
            <a:pPr lvl="1"/>
            <a:r>
              <a:rPr lang="it-IT" dirty="0"/>
              <a:t>Opuscolo BIBB: </a:t>
            </a:r>
            <a:r>
              <a:rPr lang="it-IT" dirty="0" err="1"/>
              <a:t>Ausbildungsordnungen</a:t>
            </a:r>
            <a:r>
              <a:rPr lang="it-IT" dirty="0"/>
              <a:t> und </a:t>
            </a:r>
            <a:r>
              <a:rPr lang="it-IT" dirty="0" err="1"/>
              <a:t>wie</a:t>
            </a:r>
            <a:r>
              <a:rPr lang="it-IT" dirty="0"/>
              <a:t> </a:t>
            </a:r>
            <a:r>
              <a:rPr lang="it-IT" dirty="0" err="1"/>
              <a:t>sie</a:t>
            </a:r>
            <a:r>
              <a:rPr lang="it-IT" dirty="0"/>
              <a:t> </a:t>
            </a:r>
            <a:r>
              <a:rPr lang="it-IT" dirty="0" err="1"/>
              <a:t>entstehen</a:t>
            </a:r>
            <a:r>
              <a:rPr lang="it-IT" dirty="0"/>
              <a:t> (I Regolamenti della formazione e la loro origine) (</a:t>
            </a:r>
            <a:r>
              <a:rPr lang="it-IT" dirty="0">
                <a:hlinkClick r:id="rId6"/>
              </a:rPr>
              <a:t>link</a:t>
            </a:r>
            <a:r>
              <a:rPr lang="it-IT" dirty="0"/>
              <a:t>)</a:t>
            </a:r>
          </a:p>
          <a:p>
            <a:pPr lvl="1"/>
            <a:r>
              <a:rPr lang="it-IT" dirty="0"/>
              <a:t>Esempi di Regolamenti della formazione e Programmi quadro d’insegnamento (BIBB) (</a:t>
            </a:r>
            <a:r>
              <a:rPr lang="it-IT" dirty="0">
                <a:hlinkClick r:id="rId7"/>
              </a:rPr>
              <a:t>link</a:t>
            </a:r>
            <a:r>
              <a:rPr lang="it-IT" dirty="0"/>
              <a:t>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it-IT" b="1" dirty="0"/>
              <a:t>Documenti normativi</a:t>
            </a:r>
          </a:p>
          <a:p>
            <a:pPr lvl="1"/>
            <a:r>
              <a:rPr lang="it-IT" i="1" dirty="0" err="1"/>
              <a:t>Berufsbildungsgesetz</a:t>
            </a:r>
            <a:r>
              <a:rPr lang="it-IT" dirty="0"/>
              <a:t> (Legge sulla formazione professionale) (</a:t>
            </a:r>
            <a:r>
              <a:rPr lang="it-IT" dirty="0">
                <a:hlinkClick r:id="rId8"/>
              </a:rPr>
              <a:t>link</a:t>
            </a:r>
            <a:r>
              <a:rPr lang="it-IT" dirty="0"/>
              <a:t>)</a:t>
            </a:r>
          </a:p>
          <a:p>
            <a:pPr lvl="1"/>
            <a:r>
              <a:rPr lang="it-IT" i="1" dirty="0" err="1"/>
              <a:t>Jugendbeschäftigungsgesetz</a:t>
            </a:r>
            <a:r>
              <a:rPr lang="it-IT" dirty="0"/>
              <a:t> (Legge sulla tutela del lavoro giovanile) (</a:t>
            </a:r>
            <a:r>
              <a:rPr lang="it-IT" dirty="0">
                <a:hlinkClick r:id="rId9"/>
              </a:rPr>
              <a:t>link</a:t>
            </a:r>
            <a:r>
              <a:rPr lang="it-IT" dirty="0"/>
              <a:t>)</a:t>
            </a:r>
          </a:p>
          <a:p>
            <a:pPr lvl="1"/>
            <a:r>
              <a:rPr lang="it-IT" i="1" dirty="0" err="1"/>
              <a:t>Kammergesetz</a:t>
            </a:r>
            <a:r>
              <a:rPr lang="it-IT" dirty="0"/>
              <a:t> (Legge sulla disciplina del diritto delle camere) (</a:t>
            </a:r>
            <a:r>
              <a:rPr lang="it-IT" dirty="0">
                <a:hlinkClick r:id="rId10"/>
              </a:rPr>
              <a:t>link</a:t>
            </a:r>
            <a:r>
              <a:rPr lang="it-IT" dirty="0"/>
              <a:t>)</a:t>
            </a:r>
          </a:p>
          <a:p>
            <a:pPr lvl="1"/>
            <a:r>
              <a:rPr lang="it-IT" i="1" dirty="0" err="1"/>
              <a:t>Tarifverhandlungsgesetz</a:t>
            </a:r>
            <a:r>
              <a:rPr lang="it-IT" dirty="0"/>
              <a:t> (Legge sulla contrattazione collettiva) (</a:t>
            </a:r>
            <a:r>
              <a:rPr lang="it-IT" dirty="0">
                <a:hlinkClick r:id="rId11"/>
              </a:rPr>
              <a:t>link</a:t>
            </a:r>
            <a:r>
              <a:rPr lang="it-IT" dirty="0"/>
              <a:t>)</a:t>
            </a:r>
          </a:p>
          <a:p>
            <a:pPr lvl="1"/>
            <a:r>
              <a:rPr lang="it-IT" i="1" dirty="0" err="1"/>
              <a:t>Betriebsverfassungsgesetz</a:t>
            </a:r>
            <a:r>
              <a:rPr lang="it-IT" dirty="0"/>
              <a:t> (Legge sull'ordinamento aziendale) (</a:t>
            </a:r>
            <a:r>
              <a:rPr lang="it-IT" dirty="0">
                <a:hlinkClick r:id="rId12"/>
              </a:rPr>
              <a:t>link</a:t>
            </a:r>
            <a:r>
              <a:rPr lang="it-IT" dirty="0"/>
              <a:t>)</a:t>
            </a:r>
          </a:p>
          <a:p>
            <a:pPr marL="357187" lvl="1" indent="0">
              <a:buNone/>
            </a:pPr>
            <a:endParaRPr lang="de-DE" dirty="0"/>
          </a:p>
          <a:p>
            <a:pPr marL="0" indent="0">
              <a:buNone/>
            </a:pPr>
            <a:r>
              <a:rPr lang="it-IT" b="1" dirty="0"/>
              <a:t>Siti internet</a:t>
            </a:r>
          </a:p>
          <a:p>
            <a:pPr lvl="1"/>
            <a:r>
              <a:rPr lang="it-IT" dirty="0">
                <a:hlinkClick r:id="rId13"/>
              </a:rPr>
              <a:t>GOVET</a:t>
            </a:r>
            <a:endParaRPr lang="it-IT" dirty="0">
              <a:hlinkClick r:id="rId8"/>
            </a:endParaRPr>
          </a:p>
          <a:p>
            <a:pPr lvl="1"/>
            <a:r>
              <a:rPr lang="it-IT" dirty="0">
                <a:hlinkClick r:id="rId14"/>
              </a:rPr>
              <a:t>BMBF</a:t>
            </a:r>
          </a:p>
          <a:p>
            <a:pPr lvl="1"/>
            <a:r>
              <a:rPr lang="it-IT" dirty="0">
                <a:hlinkClick r:id="rId15"/>
              </a:rPr>
              <a:t>BIBB</a:t>
            </a:r>
          </a:p>
          <a:p>
            <a:pPr marL="357187" lvl="1" indent="0">
              <a:buNone/>
            </a:pPr>
            <a:endParaRPr lang="de-DE" dirty="0"/>
          </a:p>
          <a:p>
            <a:pPr marL="0" indent="0">
              <a:buNone/>
            </a:pPr>
            <a:r>
              <a:rPr lang="it-IT" b="1" dirty="0"/>
              <a:t>Contatto per ulteriori domande</a:t>
            </a:r>
          </a:p>
          <a:p>
            <a:pPr lvl="1"/>
            <a:r>
              <a:rPr lang="it-IT" dirty="0" err="1">
                <a:hlinkClick r:id="rId16"/>
              </a:rPr>
              <a:t>govet@govet.international</a:t>
            </a:r>
            <a:endParaRPr lang="it-IT" dirty="0">
              <a:hlinkClick r:id="rId16"/>
            </a:endParaRPr>
          </a:p>
        </p:txBody>
      </p:sp>
    </p:spTree>
    <p:extLst>
      <p:ext uri="{BB962C8B-B14F-4D97-AF65-F5344CB8AC3E}">
        <p14:creationId xmlns:p14="http://schemas.microsoft.com/office/powerpoint/2010/main" val="29397889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927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Basi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A86173F-B960-4FEF-8D09-3CAAF7CE5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/>
              <a:t>La formazione professionale duale nel sistema formativo tedesco - Visione generale</a:t>
            </a:r>
          </a:p>
          <a:p>
            <a:endParaRPr lang="de-DE" dirty="0"/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D12FB160-62EB-4853-B5A8-DDE88F826263}"/>
              </a:ext>
            </a:extLst>
          </p:cNvPr>
          <p:cNvGrpSpPr/>
          <p:nvPr/>
        </p:nvGrpSpPr>
        <p:grpSpPr>
          <a:xfrm>
            <a:off x="658812" y="1653988"/>
            <a:ext cx="11053763" cy="4007037"/>
            <a:chOff x="658812" y="1653988"/>
            <a:chExt cx="11053763" cy="4007037"/>
          </a:xfrm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5D9F4331-F230-4EF4-9805-A0C96ABE9F86}"/>
                </a:ext>
              </a:extLst>
            </p:cNvPr>
            <p:cNvSpPr/>
            <p:nvPr/>
          </p:nvSpPr>
          <p:spPr>
            <a:xfrm>
              <a:off x="658813" y="3479185"/>
              <a:ext cx="2608822" cy="9007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BD6BD2DA-8B78-4C81-841E-84D53CD511FD}"/>
                </a:ext>
              </a:extLst>
            </p:cNvPr>
            <p:cNvSpPr/>
            <p:nvPr/>
          </p:nvSpPr>
          <p:spPr>
            <a:xfrm>
              <a:off x="3307882" y="3479185"/>
              <a:ext cx="4377295" cy="9007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641EF18E-F7CF-492D-B68F-E4ACB3056886}"/>
                </a:ext>
              </a:extLst>
            </p:cNvPr>
            <p:cNvSpPr/>
            <p:nvPr/>
          </p:nvSpPr>
          <p:spPr>
            <a:xfrm>
              <a:off x="658813" y="5076078"/>
              <a:ext cx="11053762" cy="58494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1B55C893-A8E0-41DA-87BA-6881B6EFE907}"/>
                </a:ext>
              </a:extLst>
            </p:cNvPr>
            <p:cNvSpPr/>
            <p:nvPr/>
          </p:nvSpPr>
          <p:spPr>
            <a:xfrm>
              <a:off x="658813" y="1653988"/>
              <a:ext cx="11053762" cy="58494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FCB5471B-B07D-4477-9C32-EE335DAA100D}"/>
                </a:ext>
              </a:extLst>
            </p:cNvPr>
            <p:cNvSpPr/>
            <p:nvPr/>
          </p:nvSpPr>
          <p:spPr>
            <a:xfrm>
              <a:off x="658813" y="1653988"/>
              <a:ext cx="7180822" cy="101791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331C90CC-1FE0-4E17-9325-128710B27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5910" y="1753471"/>
              <a:ext cx="4592172" cy="918434"/>
            </a:xfrm>
            <a:prstGeom prst="rect">
              <a:avLst/>
            </a:prstGeom>
          </p:spPr>
        </p:pic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28CAD65C-935F-4F5F-829E-42E45767D2DD}"/>
                </a:ext>
              </a:extLst>
            </p:cNvPr>
            <p:cNvSpPr txBox="1"/>
            <p:nvPr/>
          </p:nvSpPr>
          <p:spPr>
            <a:xfrm>
              <a:off x="7839635" y="1715628"/>
              <a:ext cx="3872939" cy="46166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dirty="0">
                  <a:solidFill>
                    <a:schemeClr val="bg1"/>
                  </a:solidFill>
                </a:rPr>
                <a:t>Mercato del lavoro</a:t>
              </a: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01C1D5DD-3A89-4002-AF70-B2C80E5566A0}"/>
                </a:ext>
              </a:extLst>
            </p:cNvPr>
            <p:cNvSpPr/>
            <p:nvPr/>
          </p:nvSpPr>
          <p:spPr>
            <a:xfrm>
              <a:off x="7839635" y="4807323"/>
              <a:ext cx="3872938" cy="85370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4F3A4452-5D69-42ED-B219-E0914EBC9E6B}"/>
                </a:ext>
              </a:extLst>
            </p:cNvPr>
            <p:cNvSpPr txBox="1"/>
            <p:nvPr/>
          </p:nvSpPr>
          <p:spPr>
            <a:xfrm>
              <a:off x="658813" y="5137718"/>
              <a:ext cx="110537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>
                  <a:solidFill>
                    <a:schemeClr val="bg1"/>
                  </a:solidFill>
                </a:rPr>
                <a:t>Istruzione scolastica generale</a:t>
              </a: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D6BA2B5F-6584-400B-83C0-8B4B257F4091}"/>
                </a:ext>
              </a:extLst>
            </p:cNvPr>
            <p:cNvSpPr/>
            <p:nvPr/>
          </p:nvSpPr>
          <p:spPr>
            <a:xfrm>
              <a:off x="8021171" y="3479185"/>
              <a:ext cx="3691402" cy="90076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0999E5FA-B4D4-49DE-8207-4108E5CA5ABA}"/>
                </a:ext>
              </a:extLst>
            </p:cNvPr>
            <p:cNvSpPr txBox="1"/>
            <p:nvPr/>
          </p:nvSpPr>
          <p:spPr>
            <a:xfrm>
              <a:off x="8021171" y="3698735"/>
              <a:ext cx="36914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>
                  <a:solidFill>
                    <a:schemeClr val="bg1"/>
                  </a:solidFill>
                </a:rPr>
                <a:t>Istruzione universitaria</a:t>
              </a:r>
            </a:p>
          </p:txBody>
        </p:sp>
        <p:sp>
          <p:nvSpPr>
            <p:cNvPr id="15" name="Gleichschenkliges Dreieck 14">
              <a:extLst>
                <a:ext uri="{FF2B5EF4-FFF2-40B4-BE49-F238E27FC236}">
                  <a16:creationId xmlns:a16="http://schemas.microsoft.com/office/drawing/2014/main" id="{4ED101E8-D4E3-413F-9D46-FB5653B4F623}"/>
                </a:ext>
              </a:extLst>
            </p:cNvPr>
            <p:cNvSpPr/>
            <p:nvPr/>
          </p:nvSpPr>
          <p:spPr>
            <a:xfrm>
              <a:off x="8021171" y="2794075"/>
              <a:ext cx="3691403" cy="646100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Pfeil: nach unten 17">
              <a:extLst>
                <a:ext uri="{FF2B5EF4-FFF2-40B4-BE49-F238E27FC236}">
                  <a16:creationId xmlns:a16="http://schemas.microsoft.com/office/drawing/2014/main" id="{CC869338-18C6-4502-8935-39E0827953CA}"/>
                </a:ext>
              </a:extLst>
            </p:cNvPr>
            <p:cNvSpPr/>
            <p:nvPr/>
          </p:nvSpPr>
          <p:spPr>
            <a:xfrm rot="10800000">
              <a:off x="9608016" y="4388759"/>
              <a:ext cx="517712" cy="616479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Pfeil: nach unten 18">
              <a:extLst>
                <a:ext uri="{FF2B5EF4-FFF2-40B4-BE49-F238E27FC236}">
                  <a16:creationId xmlns:a16="http://schemas.microsoft.com/office/drawing/2014/main" id="{7CCF8E66-7B31-4FD4-A213-B3B22C272C58}"/>
                </a:ext>
              </a:extLst>
            </p:cNvPr>
            <p:cNvSpPr/>
            <p:nvPr/>
          </p:nvSpPr>
          <p:spPr>
            <a:xfrm rot="10800000">
              <a:off x="3990368" y="4388758"/>
              <a:ext cx="517712" cy="748959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Flussdiagramm: Manuelle Verarbeitung 24">
              <a:extLst>
                <a:ext uri="{FF2B5EF4-FFF2-40B4-BE49-F238E27FC236}">
                  <a16:creationId xmlns:a16="http://schemas.microsoft.com/office/drawing/2014/main" id="{00DAD3B3-143C-4696-B5FE-F720102B05AB}"/>
                </a:ext>
              </a:extLst>
            </p:cNvPr>
            <p:cNvSpPr/>
            <p:nvPr/>
          </p:nvSpPr>
          <p:spPr>
            <a:xfrm rot="10800000">
              <a:off x="658812" y="2794071"/>
              <a:ext cx="7026365" cy="646102"/>
            </a:xfrm>
            <a:prstGeom prst="flowChartManualOperati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6685E25A-5772-4353-8682-2E7F0140B5F5}"/>
                </a:ext>
              </a:extLst>
            </p:cNvPr>
            <p:cNvSpPr txBox="1"/>
            <p:nvPr/>
          </p:nvSpPr>
          <p:spPr>
            <a:xfrm>
              <a:off x="3990367" y="3511013"/>
              <a:ext cx="34996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dirty="0">
                  <a:solidFill>
                    <a:schemeClr val="bg1"/>
                  </a:solidFill>
                </a:rPr>
                <a:t>Formazione professionale </a:t>
              </a:r>
            </a:p>
            <a:p>
              <a:pPr algn="ctr"/>
              <a:r>
                <a:rPr lang="it-IT" sz="2400" dirty="0">
                  <a:solidFill>
                    <a:schemeClr val="bg1"/>
                  </a:solidFill>
                </a:rPr>
                <a:t>duale</a:t>
              </a: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8F2471DB-6AB4-4982-8C2C-3B50D40615F7}"/>
                </a:ext>
              </a:extLst>
            </p:cNvPr>
            <p:cNvSpPr txBox="1"/>
            <p:nvPr/>
          </p:nvSpPr>
          <p:spPr>
            <a:xfrm>
              <a:off x="2404597" y="2891455"/>
              <a:ext cx="36914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dirty="0">
                  <a:solidFill>
                    <a:schemeClr val="bg1"/>
                  </a:solidFill>
                </a:rPr>
                <a:t>Formazione professionale</a:t>
              </a: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07245652-894E-4324-B674-9ADA123E812C}"/>
                </a:ext>
              </a:extLst>
            </p:cNvPr>
            <p:cNvSpPr txBox="1"/>
            <p:nvPr/>
          </p:nvSpPr>
          <p:spPr>
            <a:xfrm>
              <a:off x="713055" y="3511013"/>
              <a:ext cx="24940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dirty="0">
                  <a:solidFill>
                    <a:schemeClr val="bg1"/>
                  </a:solidFill>
                </a:rPr>
                <a:t>Scuola professionale</a:t>
              </a:r>
            </a:p>
            <a:p>
              <a:pPr algn="ctr"/>
              <a:r>
                <a:rPr lang="it-IT" sz="2400" dirty="0">
                  <a:solidFill>
                    <a:schemeClr val="bg1"/>
                  </a:solidFill>
                </a:rPr>
                <a:t>a tempo pieno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0986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Basi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373666-7242-438A-9060-4E66E7E17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1053762" cy="4608512"/>
          </a:xfrm>
        </p:spPr>
        <p:txBody>
          <a:bodyPr/>
          <a:lstStyle/>
          <a:p>
            <a:pPr marL="0" indent="0">
              <a:buNone/>
            </a:pPr>
            <a:r>
              <a:rPr lang="it-IT" b="1" dirty="0"/>
              <a:t>I soggetti coinvolti: gli apprendisti (“</a:t>
            </a:r>
            <a:r>
              <a:rPr lang="it-IT" b="1" i="1" dirty="0" err="1"/>
              <a:t>Azubi</a:t>
            </a:r>
            <a:r>
              <a:rPr lang="it-IT" b="1" i="1" dirty="0"/>
              <a:t>”</a:t>
            </a:r>
            <a:r>
              <a:rPr lang="it-IT" b="1" dirty="0"/>
              <a:t>)</a:t>
            </a:r>
          </a:p>
          <a:p>
            <a:pPr marL="0" indent="0">
              <a:buNone/>
            </a:pPr>
            <a:endParaRPr lang="de-DE" b="1" dirty="0"/>
          </a:p>
          <a:p>
            <a:pPr lvl="1"/>
            <a:r>
              <a:rPr lang="it-IT" dirty="0"/>
              <a:t>1,32 milioni di apprendisti all'anno</a:t>
            </a:r>
          </a:p>
          <a:p>
            <a:pPr lvl="1"/>
            <a:r>
              <a:rPr lang="it-IT" dirty="0"/>
              <a:t>in 325 diverse professioni riconosciute</a:t>
            </a:r>
          </a:p>
          <a:p>
            <a:endParaRPr lang="de-DE" dirty="0"/>
          </a:p>
          <a:p>
            <a:pPr marL="0" indent="0">
              <a:buNone/>
            </a:pPr>
            <a:r>
              <a:rPr lang="it-IT" dirty="0"/>
              <a:t>Ciò significa che</a:t>
            </a:r>
          </a:p>
          <a:p>
            <a:pPr lvl="1"/>
            <a:r>
              <a:rPr lang="it-IT" dirty="0"/>
              <a:t>il 5% di tutti gli occupati, allo stato attuale,</a:t>
            </a:r>
            <a:br>
              <a:rPr lang="it-IT" dirty="0"/>
            </a:br>
            <a:r>
              <a:rPr lang="it-IT" dirty="0"/>
              <a:t>sono apprendisti</a:t>
            </a:r>
          </a:p>
          <a:p>
            <a:endParaRPr lang="de-DE" dirty="0"/>
          </a:p>
          <a:p>
            <a:pPr marL="0" indent="0">
              <a:buNone/>
            </a:pPr>
            <a:r>
              <a:rPr lang="it-IT" b="1" dirty="0"/>
              <a:t>Circa il 93% di essi porta a termine con successo il percorso di formazione professionale</a:t>
            </a: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151C2F4-9FAD-464D-BCE8-3D6B094876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1" t="24118" r="29251"/>
          <a:stretch/>
        </p:blipFill>
        <p:spPr>
          <a:xfrm>
            <a:off x="7516907" y="1039371"/>
            <a:ext cx="3536577" cy="3605472"/>
          </a:xfrm>
          <a:prstGeom prst="rect">
            <a:avLst/>
          </a:prstGeom>
        </p:spPr>
      </p:pic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9816FE72-21F8-4A15-8C27-E4A9F6B07FED}"/>
              </a:ext>
            </a:extLst>
          </p:cNvPr>
          <p:cNvCxnSpPr>
            <a:cxnSpLocks/>
          </p:cNvCxnSpPr>
          <p:nvPr/>
        </p:nvCxnSpPr>
        <p:spPr>
          <a:xfrm>
            <a:off x="8124183" y="4644844"/>
            <a:ext cx="406781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333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A23D8C-4529-4C78-957C-E8DC917E4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Basi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3A1E19-81D1-40EA-B2AD-DA6386C79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4" y="1052513"/>
            <a:ext cx="6071440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b="1" dirty="0"/>
              <a:t>I soggetti coinvolti: i datori di lavoro</a:t>
            </a:r>
          </a:p>
          <a:p>
            <a:pPr marL="0" indent="0">
              <a:buNone/>
            </a:pPr>
            <a:endParaRPr lang="de-DE" b="1" dirty="0"/>
          </a:p>
          <a:p>
            <a:pPr lvl="1"/>
            <a:r>
              <a:rPr lang="it-IT" dirty="0"/>
              <a:t>Ogni anno circa il 20% di tutte le aziende con dipendenti soggetti all’obbligo di versare i contributi previdenziali forma apprendisti</a:t>
            </a:r>
            <a:br>
              <a:rPr lang="it-IT" dirty="0"/>
            </a:br>
            <a:r>
              <a:rPr lang="it-IT" dirty="0"/>
              <a:t>(ca. 430.000 di 2,2 milioni)</a:t>
            </a:r>
          </a:p>
          <a:p>
            <a:pPr lvl="1"/>
            <a:r>
              <a:rPr lang="it-IT" dirty="0"/>
              <a:t>Ogni anno i nuovi apprendisti sono circa 500.000</a:t>
            </a:r>
          </a:p>
          <a:p>
            <a:pPr lvl="1"/>
            <a:r>
              <a:rPr lang="it-IT" dirty="0"/>
              <a:t>Il 74% di essi viene assunto direttamente in azienda dopo la formazione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8B6E2FB-8156-4FAD-8EC2-41391FF301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656" y="1593475"/>
            <a:ext cx="4993919" cy="367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00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6CF9AC-97E1-4448-834C-5E0770A68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Basi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276DC7-11F1-4AF1-B73A-261D75E65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/>
              <a:t>Gli operatori economici, le parti sociali e lo Stato determinano il quadro entro il quale si svolge la formazione professionale duale</a:t>
            </a:r>
          </a:p>
          <a:p>
            <a:pPr marL="0" indent="0">
              <a:buNone/>
            </a:pPr>
            <a:endParaRPr lang="de-DE" b="1" dirty="0"/>
          </a:p>
          <a:p>
            <a:pPr lvl="1"/>
            <a:r>
              <a:rPr lang="it-IT" dirty="0"/>
              <a:t>Camere</a:t>
            </a:r>
          </a:p>
          <a:p>
            <a:pPr lvl="1"/>
            <a:r>
              <a:rPr lang="it-IT" dirty="0"/>
              <a:t>Parti sociali (associazioni dei lavoratori e dei datori di lavoro)</a:t>
            </a:r>
          </a:p>
          <a:p>
            <a:pPr lvl="1"/>
            <a:r>
              <a:rPr lang="it-IT" dirty="0"/>
              <a:t>Stato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it-IT" b="1" dirty="0"/>
              <a:t>Camere e parti sociali</a:t>
            </a:r>
            <a:r>
              <a:rPr lang="it-IT" dirty="0"/>
              <a:t>: definiscono e verificano i contenuti della formazione in azienda</a:t>
            </a:r>
          </a:p>
          <a:p>
            <a:pPr marL="0" indent="0">
              <a:buNone/>
            </a:pPr>
            <a:r>
              <a:rPr lang="it-IT" b="1" dirty="0"/>
              <a:t>Stato</a:t>
            </a:r>
            <a:r>
              <a:rPr lang="it-IT" dirty="0"/>
              <a:t>: imposta il quadro normativo e stanzia le risorse per la formazione scolastica</a:t>
            </a:r>
          </a:p>
        </p:txBody>
      </p:sp>
    </p:spTree>
    <p:extLst>
      <p:ext uri="{BB962C8B-B14F-4D97-AF65-F5344CB8AC3E}">
        <p14:creationId xmlns:p14="http://schemas.microsoft.com/office/powerpoint/2010/main" val="3656556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9F39B-795A-44B0-B75C-D7E9A7958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Basi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15D617-3826-44DB-ABDC-816991A21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0">
              <a:buNone/>
            </a:pPr>
            <a:r>
              <a:rPr lang="it-IT" b="1" dirty="0"/>
              <a:t>Gli attori: le camere — l’organo competente</a:t>
            </a:r>
          </a:p>
          <a:p>
            <a:pPr marL="1588" indent="0">
              <a:buNone/>
            </a:pPr>
            <a:endParaRPr lang="de-DE" b="1" dirty="0"/>
          </a:p>
          <a:p>
            <a:pPr lvl="1"/>
            <a:r>
              <a:rPr lang="it-IT" dirty="0"/>
              <a:t>esaminano e registrano le aziende di formazione</a:t>
            </a:r>
          </a:p>
          <a:p>
            <a:pPr lvl="1"/>
            <a:r>
              <a:rPr lang="it-IT" dirty="0"/>
              <a:t>sorvegliano e controllano la formazione in azienda</a:t>
            </a:r>
          </a:p>
          <a:p>
            <a:pPr lvl="1"/>
            <a:r>
              <a:rPr lang="it-IT" dirty="0"/>
              <a:t>qualificano i formatori</a:t>
            </a:r>
          </a:p>
          <a:p>
            <a:pPr lvl="1"/>
            <a:r>
              <a:rPr lang="it-IT" dirty="0"/>
              <a:t>organizzano gli esami</a:t>
            </a:r>
            <a:r>
              <a:rPr lang="it-IT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it-IT" dirty="0"/>
              <a:t>organizzano eventi informativi e forniscono consulenza</a:t>
            </a:r>
          </a:p>
        </p:txBody>
      </p:sp>
    </p:spTree>
    <p:extLst>
      <p:ext uri="{BB962C8B-B14F-4D97-AF65-F5344CB8AC3E}">
        <p14:creationId xmlns:p14="http://schemas.microsoft.com/office/powerpoint/2010/main" val="4242553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F940DC-F1D6-455D-B39C-8BDFF13FB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Basi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AB894A-E996-4455-9E7B-A58DCE0F7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/>
              <a:t>Gli attori: le parti sociali</a:t>
            </a:r>
          </a:p>
          <a:p>
            <a:pPr marL="0" indent="0">
              <a:buNone/>
            </a:pPr>
            <a:r>
              <a:rPr lang="it-IT" dirty="0"/>
              <a:t>I sindacati e le organizzazioni dei datori di lavoro negoziano tra loro e con lo Stato i vari </a:t>
            </a:r>
            <a:r>
              <a:rPr lang="it-IT" u="sng" dirty="0"/>
              <a:t>standard per la parte di formazione professionale da svolgere in azienda</a:t>
            </a:r>
          </a:p>
          <a:p>
            <a:pPr marL="0" indent="0">
              <a:buNone/>
            </a:pPr>
            <a:endParaRPr lang="de-DE" u="sng" dirty="0"/>
          </a:p>
          <a:p>
            <a:pPr marL="0" indent="0">
              <a:buNone/>
            </a:pPr>
            <a:endParaRPr lang="de-DE" dirty="0">
              <a:solidFill>
                <a:srgbClr val="FF0000"/>
              </a:solidFill>
            </a:endParaRPr>
          </a:p>
          <a:p>
            <a:pPr lvl="1"/>
            <a:r>
              <a:rPr lang="it-IT" dirty="0"/>
              <a:t>Contenuti della formazione</a:t>
            </a:r>
          </a:p>
          <a:p>
            <a:pPr lvl="1"/>
            <a:r>
              <a:rPr lang="it-IT" dirty="0"/>
              <a:t>Retribuzione degli apprendisti</a:t>
            </a:r>
          </a:p>
          <a:p>
            <a:pPr lvl="1"/>
            <a:r>
              <a:rPr lang="it-IT" dirty="0"/>
              <a:t>Monitoraggio della formazione in azienda</a:t>
            </a:r>
          </a:p>
          <a:p>
            <a:pPr lvl="1"/>
            <a:r>
              <a:rPr lang="it-IT" dirty="0"/>
              <a:t>Partecipazione alla commissione d’esame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0C0DCF6-3A8C-4B21-AF63-595DE7188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642" y="2393199"/>
            <a:ext cx="4497067" cy="307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92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IBB">
      <a:dk1>
        <a:sysClr val="windowText" lastClr="000000"/>
      </a:dk1>
      <a:lt1>
        <a:sysClr val="window" lastClr="FFFFFF"/>
      </a:lt1>
      <a:dk2>
        <a:srgbClr val="585858"/>
      </a:dk2>
      <a:lt2>
        <a:srgbClr val="E7E6E6"/>
      </a:lt2>
      <a:accent1>
        <a:srgbClr val="D37230"/>
      </a:accent1>
      <a:accent2>
        <a:srgbClr val="7FC200"/>
      </a:accent2>
      <a:accent3>
        <a:srgbClr val="00306B"/>
      </a:accent3>
      <a:accent4>
        <a:srgbClr val="FFC000"/>
      </a:accent4>
      <a:accent5>
        <a:srgbClr val="85C0FB"/>
      </a:accent5>
      <a:accent6>
        <a:srgbClr val="BFBFBF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3314</Words>
  <Application>Microsoft Office PowerPoint</Application>
  <PresentationFormat>Breitbild</PresentationFormat>
  <Paragraphs>575</Paragraphs>
  <Slides>37</Slides>
  <Notes>37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Wingdings 3</vt:lpstr>
      <vt:lpstr>Office</vt:lpstr>
      <vt:lpstr>1_Office</vt:lpstr>
      <vt:lpstr> </vt:lpstr>
      <vt:lpstr>Contenuto</vt:lpstr>
      <vt:lpstr> </vt:lpstr>
      <vt:lpstr>Basi</vt:lpstr>
      <vt:lpstr>Basi</vt:lpstr>
      <vt:lpstr>Basi</vt:lpstr>
      <vt:lpstr>Basi</vt:lpstr>
      <vt:lpstr>Basi</vt:lpstr>
      <vt:lpstr>Basi</vt:lpstr>
      <vt:lpstr>Basi</vt:lpstr>
      <vt:lpstr>Basi</vt:lpstr>
      <vt:lpstr>Basi</vt:lpstr>
      <vt:lpstr>Basi</vt:lpstr>
      <vt:lpstr>Basi</vt:lpstr>
      <vt:lpstr>Basi</vt:lpstr>
      <vt:lpstr>PowerPoint-Präsentation</vt:lpstr>
      <vt:lpstr>Accesso alla formazione professionale</vt:lpstr>
      <vt:lpstr>Accesso alla formazione professionale</vt:lpstr>
      <vt:lpstr>Accesso alla formazione professionale</vt:lpstr>
      <vt:lpstr>Iter</vt:lpstr>
      <vt:lpstr>Iter</vt:lpstr>
      <vt:lpstr>Iter</vt:lpstr>
      <vt:lpstr>Iter</vt:lpstr>
      <vt:lpstr>Iter</vt:lpstr>
      <vt:lpstr>PowerPoint-Präsentation</vt:lpstr>
      <vt:lpstr>Come funziona la formazione professionale duale?</vt:lpstr>
      <vt:lpstr>Come funziona la formazione professionale duale?</vt:lpstr>
      <vt:lpstr>Perché la formazione professionale duale in Germania funziona?</vt:lpstr>
      <vt:lpstr>I cinque pilastri della formazione professionale</vt:lpstr>
      <vt:lpstr>Vantaggi</vt:lpstr>
      <vt:lpstr>Vantaggi</vt:lpstr>
      <vt:lpstr>Vantaggi</vt:lpstr>
      <vt:lpstr>Sfide</vt:lpstr>
      <vt:lpstr>Sfide</vt:lpstr>
      <vt:lpstr>Sfide</vt:lpstr>
      <vt:lpstr>Ulteriori informazioni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danyel</dc:creator>
  <cp:lastModifiedBy>Frost, Max</cp:lastModifiedBy>
  <cp:revision>80</cp:revision>
  <dcterms:created xsi:type="dcterms:W3CDTF">2020-12-18T10:19:10Z</dcterms:created>
  <dcterms:modified xsi:type="dcterms:W3CDTF">2023-03-29T10:17:25Z</dcterms:modified>
</cp:coreProperties>
</file>