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79" r:id="rId3"/>
  </p:sldMasterIdLst>
  <p:notesMasterIdLst>
    <p:notesMasterId r:id="rId41"/>
  </p:notesMasterIdLst>
  <p:sldIdLst>
    <p:sldId id="257" r:id="rId4"/>
    <p:sldId id="292" r:id="rId5"/>
    <p:sldId id="25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Rechmann" initials="PR" lastIdx="29" clrIdx="0">
    <p:extLst>
      <p:ext uri="{19B8F6BF-5375-455C-9EA6-DF929625EA0E}">
        <p15:presenceInfo xmlns:p15="http://schemas.microsoft.com/office/powerpoint/2012/main" userId="Peter Rechman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7F1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252" autoAdjust="0"/>
    <p:restoredTop sz="84142" autoAdjust="0"/>
  </p:normalViewPr>
  <p:slideViewPr>
    <p:cSldViewPr snapToGrid="0" showGuides="1">
      <p:cViewPr varScale="1">
        <p:scale>
          <a:sx n="55" d="100"/>
          <a:sy n="55" d="100"/>
        </p:scale>
        <p:origin x="328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9FA54-641D-6241-A02F-D7EBC8BA42BD}" type="datetimeFigureOut">
              <a:rPr lang="de-DE" smtClean="0"/>
              <a:t>29.04.2022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0F3E6-BB32-6A49-8260-2D8D30743B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950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569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9946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3056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070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68850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53961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48648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02088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79155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62215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 </a:t>
            </a:r>
            <a:r>
              <a:rPr lang="ru-RU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нагадування</a:t>
            </a:r>
            <a:r>
              <a:rPr lang="ru-R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приблизно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96%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всіх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випускників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Німеччині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знаходять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роботу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після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здобуття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професійної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освіти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приблизно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74%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всіх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учнів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працюють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підприємствi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на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якому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вони проходили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професійне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навчання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0070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32078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27365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9753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59132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91452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9689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19451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90358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58004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899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5778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3293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6843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6809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6941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9404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2395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emf"/><Relationship Id="rId7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hyperlink" Target="http://www.govet.international/" TargetMode="External"/><Relationship Id="rId4" Type="http://schemas.openxmlformats.org/officeDocument/2006/relationships/hyperlink" Target="mailto:govet@govet.international" TargetMode="External"/><Relationship Id="rId9" Type="http://schemas.openxmlformats.org/officeDocument/2006/relationships/image" Target="../media/image20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mailto:govet@govet.international" TargetMode="External"/><Relationship Id="rId7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://www.govet.international/" TargetMode="External"/><Relationship Id="rId9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fol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5FF0BF7C-FDB0-44B9-BC47-F9D2DBDDCE91}"/>
              </a:ext>
            </a:extLst>
          </p:cNvPr>
          <p:cNvSpPr/>
          <p:nvPr userDrawn="1"/>
        </p:nvSpPr>
        <p:spPr>
          <a:xfrm>
            <a:off x="1" y="5101388"/>
            <a:ext cx="12191999" cy="1756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E0C15F5-7624-4C0F-A330-92606E04C50C}"/>
              </a:ext>
            </a:extLst>
          </p:cNvPr>
          <p:cNvSpPr/>
          <p:nvPr userDrawn="1"/>
        </p:nvSpPr>
        <p:spPr>
          <a:xfrm>
            <a:off x="1" y="113804"/>
            <a:ext cx="12191999" cy="783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7F82F2F-7D5D-4518-B648-2A60057EC3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D1E94B7-2936-4763-B117-E3C78A1E8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813" y="296863"/>
            <a:ext cx="9000576" cy="44671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4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602DC76-C999-42A6-875D-18428C584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813" y="1681748"/>
            <a:ext cx="9000576" cy="783972"/>
          </a:xfrm>
          <a:solidFill>
            <a:schemeClr val="tx2"/>
          </a:solidFill>
        </p:spPr>
        <p:txBody>
          <a:bodyPr lIns="144000" tIns="108000" rIns="0">
            <a:norm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0F4B9FEE-1B17-4943-9379-F5D3353950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59526" y="5661025"/>
            <a:ext cx="2453049" cy="51434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8B4058B-0CB2-480A-A183-0953240008C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13" y="5371775"/>
            <a:ext cx="1117022" cy="120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75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uReg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6727" y="2868212"/>
            <a:ext cx="5719273" cy="8492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3781425" y="5819775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German Office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international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Cooperation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Vocational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Education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Training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26" y="5676892"/>
            <a:ext cx="2107670" cy="1152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349" y="5769210"/>
            <a:ext cx="231851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24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BMBF 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6727" y="2868212"/>
            <a:ext cx="5719273" cy="8492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5" name="Textfeld 4"/>
          <p:cNvSpPr txBox="1"/>
          <p:nvPr userDrawn="1"/>
        </p:nvSpPr>
        <p:spPr>
          <a:xfrm>
            <a:off x="3781425" y="5905839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Zentralstelle der Bundesregierung für internationale Berufsbildungszusammenarbeit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41" y="5876462"/>
            <a:ext cx="1974230" cy="658078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98"/>
          <a:stretch/>
        </p:blipFill>
        <p:spPr>
          <a:xfrm>
            <a:off x="306912" y="5640974"/>
            <a:ext cx="2568725" cy="114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89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MBF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6727" y="2868212"/>
            <a:ext cx="5719273" cy="8492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5" name="Textfeld 4"/>
          <p:cNvSpPr txBox="1"/>
          <p:nvPr userDrawn="1"/>
        </p:nvSpPr>
        <p:spPr>
          <a:xfrm>
            <a:off x="3781425" y="5927355"/>
            <a:ext cx="4638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German Office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international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Cooperation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Vocational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Education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Training</a:t>
            </a: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349" y="5876790"/>
            <a:ext cx="2318510" cy="7200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21"/>
          <a:stretch/>
        </p:blipFill>
        <p:spPr>
          <a:xfrm>
            <a:off x="344450" y="5651649"/>
            <a:ext cx="2593133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04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79425" y="2062162"/>
            <a:ext cx="11269663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00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79425" y="1949450"/>
            <a:ext cx="11269663" cy="3736975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D6851B"/>
              </a:buClr>
              <a:buFont typeface="Wingdings 3" panose="05040102010807070707" pitchFamily="18" charset="2"/>
              <a:buChar char="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68209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3317" y="855232"/>
            <a:ext cx="3932237" cy="1600200"/>
          </a:xfrm>
          <a:prstGeom prst="rect">
            <a:avLst/>
          </a:prstGeom>
        </p:spPr>
        <p:txBody>
          <a:bodyPr/>
          <a:lstStyle>
            <a:lvl1pPr>
              <a:defRPr lang="de-DE" sz="2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Tx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516" y="0"/>
            <a:ext cx="7231137" cy="6858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563317" y="2573767"/>
            <a:ext cx="3932237" cy="32138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29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Kapitelüberschriftjjjjjjjjjjjjjjjjjjjjjjjjjjjjjjjjjjjjjjjjjjjjjjjjjjjjjjjjjjjjjjjjjjjjjjjjjjjjjjjjjjjjjjjjjjjjjjjjjjjjjjjjjjjjj</a:t>
            </a: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4" y="1768507"/>
            <a:ext cx="12205434" cy="3339521"/>
          </a:xfrm>
          <a:prstGeom prst="rect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479425" y="5305425"/>
            <a:ext cx="11269663" cy="12858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322287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8" b="2745"/>
          <a:stretch/>
        </p:blipFill>
        <p:spPr>
          <a:xfrm>
            <a:off x="0" y="823959"/>
            <a:ext cx="12192000" cy="6029010"/>
          </a:xfrm>
          <a:prstGeom prst="rect">
            <a:avLst/>
          </a:prstGeom>
        </p:spPr>
      </p:pic>
      <p:sp>
        <p:nvSpPr>
          <p:cNvPr id="4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3468687" y="2644967"/>
            <a:ext cx="5254625" cy="3041811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3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9213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6019800" y="2451100"/>
            <a:ext cx="6172200" cy="440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79425" y="2062162"/>
            <a:ext cx="5254625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461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7154426" y="2062162"/>
            <a:ext cx="5037574" cy="4795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79425" y="2062162"/>
            <a:ext cx="6423793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24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9E0C15F5-7624-4C0F-A330-92606E04C50C}"/>
              </a:ext>
            </a:extLst>
          </p:cNvPr>
          <p:cNvSpPr/>
          <p:nvPr userDrawn="1"/>
        </p:nvSpPr>
        <p:spPr>
          <a:xfrm>
            <a:off x="1" y="113804"/>
            <a:ext cx="12191999" cy="783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7F82F2F-7D5D-4518-B648-2A60057EC3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5FF0BF7C-FDB0-44B9-BC47-F9D2DBDDCE91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84B869F-B6A6-407F-81DD-B706461062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D1E94B7-2936-4763-B117-E3C78A1E8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813" y="296863"/>
            <a:ext cx="9000576" cy="44671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4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602DC76-C999-42A6-875D-18428C584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813" y="1681748"/>
            <a:ext cx="9000576" cy="783972"/>
          </a:xfrm>
          <a:solidFill>
            <a:schemeClr val="tx2"/>
          </a:solidFill>
        </p:spPr>
        <p:txBody>
          <a:bodyPr lIns="144000" tIns="108000" rIns="0">
            <a:norm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98984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57"/>
          <a:stretch/>
        </p:blipFill>
        <p:spPr>
          <a:xfrm>
            <a:off x="0" y="1247775"/>
            <a:ext cx="12192000" cy="476837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3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  <p:sp>
        <p:nvSpPr>
          <p:cNvPr id="10" name="Textfeld 9"/>
          <p:cNvSpPr txBox="1"/>
          <p:nvPr userDrawn="1"/>
        </p:nvSpPr>
        <p:spPr>
          <a:xfrm>
            <a:off x="8113192" y="1602114"/>
            <a:ext cx="3635896" cy="3693319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feld 10"/>
          <p:cNvSpPr txBox="1"/>
          <p:nvPr userDrawn="1"/>
        </p:nvSpPr>
        <p:spPr>
          <a:xfrm>
            <a:off x="8700708" y="2193286"/>
            <a:ext cx="299383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Robert-Schuman-Platz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53175 Bonn, Germany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F67E1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govet@govet.international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F67E1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+49 228 107 1818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www.govet.international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6">
            <a:duotone>
              <a:prstClr val="black"/>
              <a:srgbClr val="F67E1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148" y="3161756"/>
            <a:ext cx="342900" cy="3429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7">
            <a:duotone>
              <a:prstClr val="black"/>
              <a:srgbClr val="F67E1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298" y="3727563"/>
            <a:ext cx="342900" cy="3429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8">
            <a:duotone>
              <a:prstClr val="black"/>
              <a:srgbClr val="FCA01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148" y="2265292"/>
            <a:ext cx="342900" cy="3429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9">
            <a:duotone>
              <a:prstClr val="black"/>
              <a:srgbClr val="F67E1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298" y="4370664"/>
            <a:ext cx="342900" cy="342900"/>
          </a:xfrm>
          <a:prstGeom prst="rect">
            <a:avLst/>
          </a:prstGeom>
        </p:spPr>
      </p:pic>
      <p:sp>
        <p:nvSpPr>
          <p:cNvPr id="1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GOVET at BIBB</a:t>
            </a:r>
          </a:p>
        </p:txBody>
      </p:sp>
    </p:spTree>
    <p:extLst>
      <p:ext uri="{BB962C8B-B14F-4D97-AF65-F5344CB8AC3E}">
        <p14:creationId xmlns:p14="http://schemas.microsoft.com/office/powerpoint/2010/main" val="1076023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57"/>
          <a:stretch/>
        </p:blipFill>
        <p:spPr>
          <a:xfrm>
            <a:off x="0" y="1247775"/>
            <a:ext cx="12192000" cy="4768375"/>
          </a:xfrm>
          <a:prstGeom prst="rect">
            <a:avLst/>
          </a:prstGeom>
        </p:spPr>
      </p:pic>
      <p:sp>
        <p:nvSpPr>
          <p:cNvPr id="10" name="Textfeld 9"/>
          <p:cNvSpPr txBox="1"/>
          <p:nvPr userDrawn="1"/>
        </p:nvSpPr>
        <p:spPr>
          <a:xfrm>
            <a:off x="8113192" y="1602114"/>
            <a:ext cx="3635896" cy="3693319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feld 10"/>
          <p:cNvSpPr txBox="1"/>
          <p:nvPr userDrawn="1"/>
        </p:nvSpPr>
        <p:spPr>
          <a:xfrm>
            <a:off x="8700708" y="2193286"/>
            <a:ext cx="299383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Robert-Schuman-Platz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53175 Bonn, Germany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F67E1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govet@govet.international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F67E1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+49 228 107 1818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www.govet.international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rgbClr val="F67E1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148" y="3161756"/>
            <a:ext cx="342900" cy="3429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6">
            <a:duotone>
              <a:prstClr val="black"/>
              <a:srgbClr val="F67E1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298" y="3727563"/>
            <a:ext cx="342900" cy="3429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7">
            <a:duotone>
              <a:prstClr val="black"/>
              <a:srgbClr val="FCA01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148" y="2265292"/>
            <a:ext cx="342900" cy="3429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8">
            <a:duotone>
              <a:prstClr val="black"/>
              <a:srgbClr val="F67E1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298" y="4370664"/>
            <a:ext cx="342900" cy="342900"/>
          </a:xfrm>
          <a:prstGeom prst="rect">
            <a:avLst/>
          </a:prstGeom>
        </p:spPr>
      </p:pic>
      <p:sp>
        <p:nvSpPr>
          <p:cNvPr id="1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GOVET at BIBB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2E9657AB-AE6E-4E63-A693-2CF785B85FB8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rgbClr val="D3723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5D0043F3-D1FD-44D9-86E2-40020BF1DDC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662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>
            <a:grpSpLocks noChangeAspect="1"/>
          </p:cNvGrpSpPr>
          <p:nvPr userDrawn="1"/>
        </p:nvGrpSpPr>
        <p:grpSpPr>
          <a:xfrm>
            <a:off x="1543574" y="632458"/>
            <a:ext cx="9103982" cy="5436000"/>
            <a:chOff x="1402901" y="552074"/>
            <a:chExt cx="9602172" cy="5733473"/>
          </a:xfrm>
        </p:grpSpPr>
        <p:pic>
          <p:nvPicPr>
            <p:cNvPr id="3" name="Grafik 10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943" t="16638" r="34648" b="18694"/>
            <a:stretch/>
          </p:blipFill>
          <p:spPr bwMode="auto">
            <a:xfrm>
              <a:off x="1402901" y="552074"/>
              <a:ext cx="4578125" cy="5729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Grafik 11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31" t="16637" r="11349" b="18652"/>
            <a:stretch/>
          </p:blipFill>
          <p:spPr bwMode="auto">
            <a:xfrm>
              <a:off x="5976072" y="552075"/>
              <a:ext cx="5029001" cy="5733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3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6937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fol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5FF0BF7C-FDB0-44B9-BC47-F9D2DBDDCE91}"/>
              </a:ext>
            </a:extLst>
          </p:cNvPr>
          <p:cNvSpPr/>
          <p:nvPr userDrawn="1"/>
        </p:nvSpPr>
        <p:spPr>
          <a:xfrm>
            <a:off x="1" y="5101388"/>
            <a:ext cx="12191999" cy="1756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E0C15F5-7624-4C0F-A330-92606E04C50C}"/>
              </a:ext>
            </a:extLst>
          </p:cNvPr>
          <p:cNvSpPr/>
          <p:nvPr userDrawn="1"/>
        </p:nvSpPr>
        <p:spPr>
          <a:xfrm>
            <a:off x="1" y="113804"/>
            <a:ext cx="12191999" cy="783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7F82F2F-7D5D-4518-B648-2A60057EC3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D1E94B7-2936-4763-B117-E3C78A1E8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813" y="296863"/>
            <a:ext cx="9000576" cy="44671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4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602DC76-C999-42A6-875D-18428C584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813" y="1681748"/>
            <a:ext cx="9000576" cy="783972"/>
          </a:xfrm>
          <a:solidFill>
            <a:schemeClr val="tx2"/>
          </a:solidFill>
        </p:spPr>
        <p:txBody>
          <a:bodyPr lIns="144000" tIns="108000" rIns="0">
            <a:norm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0F4B9FEE-1B17-4943-9379-F5D3353950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59526" y="5661025"/>
            <a:ext cx="2453049" cy="51434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8B4058B-0CB2-480A-A183-0953240008C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13" y="5371775"/>
            <a:ext cx="1117022" cy="120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754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9E0C15F5-7624-4C0F-A330-92606E04C50C}"/>
              </a:ext>
            </a:extLst>
          </p:cNvPr>
          <p:cNvSpPr/>
          <p:nvPr userDrawn="1"/>
        </p:nvSpPr>
        <p:spPr>
          <a:xfrm>
            <a:off x="1" y="113804"/>
            <a:ext cx="12191999" cy="783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7F82F2F-7D5D-4518-B648-2A60057EC3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5FF0BF7C-FDB0-44B9-BC47-F9D2DBDDCE91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84B869F-B6A6-407F-81DD-B706461062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D1E94B7-2936-4763-B117-E3C78A1E8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813" y="296863"/>
            <a:ext cx="9000576" cy="44671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4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602DC76-C999-42A6-875D-18428C584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813" y="1681748"/>
            <a:ext cx="9000576" cy="783972"/>
          </a:xfrm>
          <a:solidFill>
            <a:schemeClr val="tx2"/>
          </a:solidFill>
        </p:spPr>
        <p:txBody>
          <a:bodyPr lIns="144000" tIns="108000" rIns="0">
            <a:norm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98984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Gra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9E0C15F5-7624-4C0F-A330-92606E04C50C}"/>
              </a:ext>
            </a:extLst>
          </p:cNvPr>
          <p:cNvSpPr/>
          <p:nvPr userDrawn="1"/>
        </p:nvSpPr>
        <p:spPr>
          <a:xfrm>
            <a:off x="1" y="113804"/>
            <a:ext cx="12191999" cy="783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7F82F2F-7D5D-4518-B648-2A60057EC3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5FF0BF7C-FDB0-44B9-BC47-F9D2DBDDCE91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84B869F-B6A6-407F-81DD-B706461062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D1E94B7-2936-4763-B117-E3C78A1E8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813" y="296863"/>
            <a:ext cx="9000576" cy="44671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4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602DC76-C999-42A6-875D-18428C584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813" y="1681748"/>
            <a:ext cx="9000576" cy="783972"/>
          </a:xfrm>
          <a:solidFill>
            <a:schemeClr val="accent1"/>
          </a:solidFill>
        </p:spPr>
        <p:txBody>
          <a:bodyPr lIns="144000" tIns="108000" rIns="0">
            <a:norm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690274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gerüc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EA9E23A-8F75-4C3F-AB46-05DE57C054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2E9657AB-AE6E-4E63-A693-2CF785B85FB8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D0043F3-D1FD-44D9-86E2-40020BF1DD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 marL="1250950" indent="-355600">
              <a:lnSpc>
                <a:spcPct val="100000"/>
              </a:lnSpc>
              <a:defRPr sz="2400"/>
            </a:lvl2pPr>
            <a:lvl3pPr marL="1790700" indent="-269875">
              <a:lnSpc>
                <a:spcPct val="100000"/>
              </a:lnSpc>
              <a:defRPr sz="2000"/>
            </a:lvl3pPr>
            <a:lvl4pPr marL="2155825" indent="-269875">
              <a:lnSpc>
                <a:spcPct val="100000"/>
              </a:lnSpc>
              <a:defRPr/>
            </a:lvl4pPr>
            <a:lvl5pPr marL="2598738" indent="-269875"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63434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EA9E23A-8F75-4C3F-AB46-05DE57C054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2E9657AB-AE6E-4E63-A693-2CF785B85FB8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D0043F3-D1FD-44D9-86E2-40020BF1DD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003634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6654B1F5-AD94-4F43-9AF8-8E99537EA5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1052513"/>
            <a:ext cx="11053762" cy="100584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57187" indent="0">
              <a:buNone/>
              <a:defRPr/>
            </a:lvl2pPr>
            <a:lvl3pPr marL="806450" indent="0">
              <a:buNone/>
              <a:defRPr/>
            </a:lvl3pPr>
            <a:lvl4pPr marL="1163637" indent="0">
              <a:buNone/>
              <a:defRPr/>
            </a:lvl4pPr>
            <a:lvl5pPr marL="1520825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43876BC-0158-4643-98F3-1C58795369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733A6227-8E82-4281-95DD-E2138C80C2DF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C57CBAC-083C-4B33-B30C-4672AB33BC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4602E17-CDCF-418F-86F8-A9783BDD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EAC4C9-C746-494B-92BA-AE252C037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0158" y="2141489"/>
            <a:ext cx="4860000" cy="446715"/>
          </a:xfrm>
          <a:solidFill>
            <a:schemeClr val="accent1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DFCC827-EE89-41C0-841E-36E6CA90D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0158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0B2F003-0D45-47AE-91F7-B6FC8FBEDA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2575" y="2141489"/>
            <a:ext cx="4860000" cy="446715"/>
          </a:xfrm>
          <a:solidFill>
            <a:schemeClr val="accent1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E98050B-5FEC-4197-A3E5-5E4A91470A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2575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110886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6629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Gra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9E0C15F5-7624-4C0F-A330-92606E04C50C}"/>
              </a:ext>
            </a:extLst>
          </p:cNvPr>
          <p:cNvSpPr/>
          <p:nvPr userDrawn="1"/>
        </p:nvSpPr>
        <p:spPr>
          <a:xfrm>
            <a:off x="1" y="113804"/>
            <a:ext cx="12191999" cy="783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7F82F2F-7D5D-4518-B648-2A60057EC3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5FF0BF7C-FDB0-44B9-BC47-F9D2DBDDCE91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84B869F-B6A6-407F-81DD-B706461062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D1E94B7-2936-4763-B117-E3C78A1E8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813" y="296863"/>
            <a:ext cx="9000576" cy="44671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4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602DC76-C999-42A6-875D-18428C584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813" y="1681748"/>
            <a:ext cx="9000576" cy="783972"/>
          </a:xfrm>
          <a:solidFill>
            <a:schemeClr val="accent1"/>
          </a:solidFill>
        </p:spPr>
        <p:txBody>
          <a:bodyPr lIns="144000" tIns="108000" rIns="0">
            <a:norm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690274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890390F7-7094-4D5B-B02F-792A69586BC7}"/>
              </a:ext>
            </a:extLst>
          </p:cNvPr>
          <p:cNvSpPr/>
          <p:nvPr userDrawn="1"/>
        </p:nvSpPr>
        <p:spPr>
          <a:xfrm>
            <a:off x="0" y="1963554"/>
            <a:ext cx="12192000" cy="3137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1E94B7-2936-4763-B117-E3C78A1E8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813" y="1963555"/>
            <a:ext cx="11053762" cy="313783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12980F1-C50C-488A-8CFC-46FCA00940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617" y="296863"/>
            <a:ext cx="6346295" cy="133773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30622A3-D8A2-473D-88A9-D0A33009DB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59526" y="5661025"/>
            <a:ext cx="2453049" cy="51434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B6A18CF-1D5D-4975-AAF2-52E98D55C1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13" y="5371775"/>
            <a:ext cx="1117022" cy="120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18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gerüc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EA9E23A-8F75-4C3F-AB46-05DE57C054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2E9657AB-AE6E-4E63-A693-2CF785B85FB8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D0043F3-D1FD-44D9-86E2-40020BF1DD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 marL="1250950" indent="-355600">
              <a:lnSpc>
                <a:spcPct val="100000"/>
              </a:lnSpc>
              <a:defRPr sz="2400"/>
            </a:lvl2pPr>
            <a:lvl3pPr marL="1790700" indent="-269875">
              <a:lnSpc>
                <a:spcPct val="100000"/>
              </a:lnSpc>
              <a:defRPr sz="2000"/>
            </a:lvl3pPr>
            <a:lvl4pPr marL="2155825" indent="-269875">
              <a:lnSpc>
                <a:spcPct val="100000"/>
              </a:lnSpc>
              <a:defRPr/>
            </a:lvl4pPr>
            <a:lvl5pPr marL="2598738" indent="-269875"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63434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EA9E23A-8F75-4C3F-AB46-05DE57C054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2E9657AB-AE6E-4E63-A693-2CF785B85FB8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D0043F3-D1FD-44D9-86E2-40020BF1DD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00363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6654B1F5-AD94-4F43-9AF8-8E99537EA5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1052513"/>
            <a:ext cx="11053762" cy="100584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57187" indent="0">
              <a:buNone/>
              <a:defRPr/>
            </a:lvl2pPr>
            <a:lvl3pPr marL="806450" indent="0">
              <a:buNone/>
              <a:defRPr/>
            </a:lvl3pPr>
            <a:lvl4pPr marL="1163637" indent="0">
              <a:buNone/>
              <a:defRPr/>
            </a:lvl4pPr>
            <a:lvl5pPr marL="1520825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43876BC-0158-4643-98F3-1C58795369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733A6227-8E82-4281-95DD-E2138C80C2DF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C57CBAC-083C-4B33-B30C-4672AB33BC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4602E17-CDCF-418F-86F8-A9783BDD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EAC4C9-C746-494B-92BA-AE252C037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0158" y="2141489"/>
            <a:ext cx="4860000" cy="446715"/>
          </a:xfrm>
          <a:solidFill>
            <a:schemeClr val="accent1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DFCC827-EE89-41C0-841E-36E6CA90D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0158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0B2F003-0D45-47AE-91F7-B6FC8FBEDA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2575" y="2141489"/>
            <a:ext cx="4860000" cy="446715"/>
          </a:xfrm>
          <a:solidFill>
            <a:schemeClr val="accent1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E98050B-5FEC-4197-A3E5-5E4A91470A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2575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11088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6629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890390F7-7094-4D5B-B02F-792A69586BC7}"/>
              </a:ext>
            </a:extLst>
          </p:cNvPr>
          <p:cNvSpPr/>
          <p:nvPr userDrawn="1"/>
        </p:nvSpPr>
        <p:spPr>
          <a:xfrm>
            <a:off x="0" y="1963554"/>
            <a:ext cx="12192000" cy="3137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1E94B7-2936-4763-B117-E3C78A1E8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813" y="1963555"/>
            <a:ext cx="11053762" cy="313783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12980F1-C50C-488A-8CFC-46FCA00940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617" y="296863"/>
            <a:ext cx="6346295" cy="133773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30622A3-D8A2-473D-88A9-D0A33009DB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59526" y="5661025"/>
            <a:ext cx="2453049" cy="51434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B6A18CF-1D5D-4975-AAF2-52E98D55C1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13" y="5371775"/>
            <a:ext cx="1117022" cy="120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18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uReg 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O:\Zentralstelle\05 Kommunikation\07 Corporate Design\Logo\BReg_Foerderzusatz\BReg_Office_Farbe_de_WBZ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2"/>
          <a:stretch/>
        </p:blipFill>
        <p:spPr bwMode="auto">
          <a:xfrm>
            <a:off x="264386" y="5506915"/>
            <a:ext cx="1750394" cy="13510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78864" y="2926922"/>
            <a:ext cx="5734228" cy="8075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41" y="5790398"/>
            <a:ext cx="1974230" cy="658078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781425" y="5819775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Zentralstelle der Bundesregierung für internationale Berufsbildungszusammenarbeit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060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A030D1F-0E6E-4510-8496-39E299C73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1A3B7B-FE76-44A5-8C9E-872A502CD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5423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60" r:id="rId3"/>
    <p:sldLayoutId id="2147483663" r:id="rId4"/>
    <p:sldLayoutId id="2147483650" r:id="rId5"/>
    <p:sldLayoutId id="2147483653" r:id="rId6"/>
    <p:sldLayoutId id="2147483655" r:id="rId7"/>
    <p:sldLayoutId id="2147483661" r:id="rId8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357188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714375" indent="-357188" algn="l" defTabSz="53657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071563" indent="-265113" algn="l" defTabSz="47942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438275" indent="-274638" algn="l" defTabSz="357188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1795463" indent="-274638" algn="l" defTabSz="360363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 userDrawn="1">
          <p15:clr>
            <a:srgbClr val="F26B43"/>
          </p15:clr>
        </p15:guide>
        <p15:guide id="2" orient="horz" pos="187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orient="horz" pos="3566" userDrawn="1">
          <p15:clr>
            <a:srgbClr val="F26B43"/>
          </p15:clr>
        </p15:guide>
        <p15:guide id="5" orient="horz" pos="663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8" t="40524" r="5778" b="38418"/>
          <a:stretch/>
        </p:blipFill>
        <p:spPr>
          <a:xfrm>
            <a:off x="9624562" y="116632"/>
            <a:ext cx="2160000" cy="514286"/>
          </a:xfrm>
          <a:prstGeom prst="rect">
            <a:avLst/>
          </a:prstGeom>
        </p:spPr>
      </p:pic>
      <p:sp>
        <p:nvSpPr>
          <p:cNvPr id="13" name="Textplatzhalter 2"/>
          <p:cNvSpPr txBox="1">
            <a:spLocks/>
          </p:cNvSpPr>
          <p:nvPr userDrawn="1"/>
        </p:nvSpPr>
        <p:spPr>
          <a:xfrm>
            <a:off x="9161092" y="2868212"/>
            <a:ext cx="2683380" cy="849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07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8" r:id="rId13"/>
    <p:sldLayoutId id="214748367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25">
          <p15:clr>
            <a:srgbClr val="F26B43"/>
          </p15:clr>
        </p15:guide>
        <p15:guide id="2" pos="7401">
          <p15:clr>
            <a:srgbClr val="F26B43"/>
          </p15:clr>
        </p15:guide>
        <p15:guide id="3" pos="3840">
          <p15:clr>
            <a:srgbClr val="F26B43"/>
          </p15:clr>
        </p15:guide>
        <p15:guide id="4" pos="30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A030D1F-0E6E-4510-8496-39E299C73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1A3B7B-FE76-44A5-8C9E-872A502CD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5423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357188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714375" indent="-357188" algn="l" defTabSz="53657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071563" indent="-265113" algn="l" defTabSz="47942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438275" indent="-274638" algn="l" defTabSz="357188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1795463" indent="-274638" algn="l" defTabSz="360363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 userDrawn="1">
          <p15:clr>
            <a:srgbClr val="F26B43"/>
          </p15:clr>
        </p15:guide>
        <p15:guide id="2" orient="horz" pos="187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orient="horz" pos="3566" userDrawn="1">
          <p15:clr>
            <a:srgbClr val="F26B43"/>
          </p15:clr>
        </p15:guide>
        <p15:guide id="5" orient="horz" pos="663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esetze-im-internet.de/jarbschg/index.html" TargetMode="External"/><Relationship Id="rId13" Type="http://schemas.openxmlformats.org/officeDocument/2006/relationships/hyperlink" Target="https://www.bibb.de/" TargetMode="External"/><Relationship Id="rId3" Type="http://schemas.openxmlformats.org/officeDocument/2006/relationships/hyperlink" Target="https://www.destatis.de/DE/Home/_inhalt.html" TargetMode="External"/><Relationship Id="rId7" Type="http://schemas.openxmlformats.org/officeDocument/2006/relationships/hyperlink" Target="https://www.govet.international/de/54887.php" TargetMode="External"/><Relationship Id="rId12" Type="http://schemas.openxmlformats.org/officeDocument/2006/relationships/hyperlink" Target="https://www.bmbf.de/" TargetMode="External"/><Relationship Id="rId2" Type="http://schemas.openxmlformats.org/officeDocument/2006/relationships/hyperlink" Target="https://www.bibb.de/datenreport/de/index.php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govet.international/de/54899.php" TargetMode="External"/><Relationship Id="rId11" Type="http://schemas.openxmlformats.org/officeDocument/2006/relationships/hyperlink" Target="http://www.gesetze-im-internet.de/betrvg/" TargetMode="External"/><Relationship Id="rId5" Type="http://schemas.openxmlformats.org/officeDocument/2006/relationships/hyperlink" Target="https://www.bibb.de/dienst/veroeffentlichungen/de/publication/show/8269" TargetMode="External"/><Relationship Id="rId10" Type="http://schemas.openxmlformats.org/officeDocument/2006/relationships/hyperlink" Target="http://www.gesetze-im-internet.de/tvg/index.html" TargetMode="External"/><Relationship Id="rId4" Type="http://schemas.openxmlformats.org/officeDocument/2006/relationships/hyperlink" Target="https://www.datenportal.bmbf.de/portal/de/index.html" TargetMode="External"/><Relationship Id="rId9" Type="http://schemas.openxmlformats.org/officeDocument/2006/relationships/hyperlink" Target="http://www.gesetze-im-internet.de/ihkg/index.html" TargetMode="External"/><Relationship Id="rId14" Type="http://schemas.openxmlformats.org/officeDocument/2006/relationships/hyperlink" Target="mailto:govet@govet.international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FC94C589-756E-4FDD-B45A-40F0F4185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700" b="1" spc="-30" dirty="0"/>
              <a:t>Дуальна </a:t>
            </a:r>
            <a:r>
              <a:rPr lang="ru-RU" sz="2700" b="1" spc="-30" dirty="0" err="1"/>
              <a:t>професійна</a:t>
            </a:r>
            <a:r>
              <a:rPr lang="ru-RU" sz="2700" b="1" spc="-30" dirty="0"/>
              <a:t> </a:t>
            </a:r>
            <a:r>
              <a:rPr lang="ru-RU" sz="2700" b="1" spc="-30" dirty="0" err="1"/>
              <a:t>освіта</a:t>
            </a:r>
            <a:r>
              <a:rPr lang="ru-RU" sz="2700" b="1" spc="-30" dirty="0"/>
              <a:t> у </a:t>
            </a:r>
            <a:r>
              <a:rPr lang="ru-RU" sz="2700" b="1" spc="-30" dirty="0" err="1"/>
              <a:t>Німеччині</a:t>
            </a:r>
            <a:r>
              <a:rPr lang="de-DE" sz="2700" b="1" spc="-30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C5CCC5-26E7-4334-8882-8D81D053DB6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6863"/>
            <a:ext cx="9001125" cy="446087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B4E4BB1-6689-4B02-B257-9DF59EAFA2A6}"/>
              </a:ext>
            </a:extLst>
          </p:cNvPr>
          <p:cNvSpPr txBox="1"/>
          <p:nvPr/>
        </p:nvSpPr>
        <p:spPr>
          <a:xfrm>
            <a:off x="3454400" y="5801360"/>
            <a:ext cx="509016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/>
              <a:t>Центр міжнародного співробітництва у сфері професійної освіти при Федеральному уряді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7564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E52289-9C17-495F-9F61-49E6C9192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Основи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E0E0D5-9C26-4040-BB59-15F43139D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Інститути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держава,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що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надає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рамки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de-DE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de-DE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погоджує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соціальними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партнерами правила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організації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професійного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навчання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професійне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навчання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підприємствах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визначає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професійну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освіту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професійних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школах: </a:t>
            </a:r>
            <a:r>
              <a:rPr lang="ru-RU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рамковий</a:t>
            </a:r>
            <a:r>
              <a:rPr lang="ru-RU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навчальний</a:t>
            </a:r>
            <a:r>
              <a:rPr lang="ru-RU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план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фінансує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організовує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контролює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державну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систему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професійних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шкіл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проводить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дослідження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галузі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професійної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освіти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Федеральний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інститут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професійної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освіти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надає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допомогу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в рамках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пошуку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місця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навчання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наприклад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молоді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безробітним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представникам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уразливих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верств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населення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)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6477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B3210-779C-49B9-B314-A1986E73A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</a:t>
            </a:r>
            <a:r>
              <a:rPr lang="en-US" dirty="0" err="1"/>
              <a:t>и</a:t>
            </a:r>
            <a:r>
              <a:rPr lang="de-DE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4CEC22-5734-47C1-BF67-1937D0BC6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Рамки</a:t>
            </a: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стандарти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визначають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здійснення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Дуальної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професійної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освіти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підприємствах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та у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професійних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школах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забезпечують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контроль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якості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розвиток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Дуальної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професійної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освіти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діють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всій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території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Німеччини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858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</a:t>
            </a:r>
            <a:r>
              <a:rPr lang="en-US" dirty="0" err="1"/>
              <a:t>и</a:t>
            </a:r>
            <a:r>
              <a:rPr lang="de-DE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Рамки: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стандарти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та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їх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виникнення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de-DE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Роботодавці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виявляють на підприємствах нові професійні завдання 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та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кваліфікації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Соціальні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партнери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та держава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погоджують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приймають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нові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стандарти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професійного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навчання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підприємствах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модератором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процесу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виступає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Федеральний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інститут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професійної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освіти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 Держава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приводить рамкові навчальні плани у відповідність до 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нових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правил організації професійного навчання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de-DE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Прийняті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стандарти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фіксують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у правилах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організації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професійного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навчання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підприємства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та у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рамкових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навчальних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планах (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професійні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школи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9317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</a:t>
            </a:r>
            <a:r>
              <a:rPr lang="en-US" dirty="0" err="1"/>
              <a:t>и</a:t>
            </a:r>
            <a:r>
              <a:rPr lang="de-DE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Рамки: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стандарти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як правила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організації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професійного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навчання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de-DE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Освітні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стандарти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для </a:t>
            </a:r>
            <a:r>
              <a:rPr lang="ru-RU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навчання</a:t>
            </a:r>
            <a:r>
              <a:rPr lang="ru-RU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на </a:t>
            </a:r>
            <a:r>
              <a:rPr lang="ru-RU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підприємствах</a:t>
            </a:r>
            <a:r>
              <a:rPr lang="ru-RU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фіксують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у </a:t>
            </a:r>
            <a:r>
              <a:rPr lang="ru-RU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правилах </a:t>
            </a:r>
            <a:r>
              <a:rPr lang="ru-RU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організації</a:t>
            </a:r>
            <a:r>
              <a:rPr lang="ru-RU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професійного</a:t>
            </a:r>
            <a:r>
              <a:rPr lang="ru-RU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навчання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lvl="1"/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найменування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професії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професійний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профіль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зміст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навчальної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програми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т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имчасові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рамки та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тимчасовий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план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вимоги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іспитів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7868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</a:t>
            </a:r>
            <a:r>
              <a:rPr lang="en-US" dirty="0" err="1"/>
              <a:t>и</a:t>
            </a:r>
            <a:r>
              <a:rPr lang="de-DE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Рамки: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стандарти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та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рамковий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навчальний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план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de-DE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ході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навчання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у </a:t>
            </a:r>
            <a:r>
              <a:rPr lang="ru-RU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професійній</a:t>
            </a:r>
            <a:r>
              <a:rPr lang="ru-RU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школі</a:t>
            </a:r>
            <a:r>
              <a:rPr lang="ru-RU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учням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передають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необхідні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теоретичні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знання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щод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професії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розширюють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запас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наявних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учнів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знань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що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належать до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галузi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загальної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освіти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Ці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освітні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стандарти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визначають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у </a:t>
            </a:r>
            <a:r>
              <a:rPr lang="ru-RU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рамковому</a:t>
            </a:r>
            <a:r>
              <a:rPr lang="ru-RU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навчальному</a:t>
            </a:r>
            <a:r>
              <a:rPr lang="ru-RU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плані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lvl="1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мета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навчання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З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міст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навчальні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модулі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1199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C2472E5-C5F4-426B-9124-8FB895AD34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Законодавчі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рамки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Стаття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12 Основного закону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Німеччини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Grundgesetz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встановлює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свободу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вибору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професії</a:t>
            </a: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52B1450-3EDD-4380-8249-F70992C5A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Основи</a:t>
            </a:r>
            <a:r>
              <a:rPr lang="de-DE" dirty="0"/>
              <a:t> 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502DBF9-4496-4926-96AD-F4C23EE27F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/>
              <a:t>Законодавство</a:t>
            </a:r>
            <a:r>
              <a:rPr lang="ru-RU" dirty="0"/>
              <a:t> у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de-DE" dirty="0"/>
              <a:t/>
            </a:r>
            <a:br>
              <a:rPr lang="de-DE" dirty="0"/>
            </a:br>
            <a:r>
              <a:rPr lang="ru-RU" dirty="0" err="1"/>
              <a:t>виробничої</a:t>
            </a:r>
            <a:r>
              <a:rPr lang="ru-RU" dirty="0"/>
              <a:t> </a:t>
            </a:r>
            <a:r>
              <a:rPr lang="ru-RU" dirty="0" err="1"/>
              <a:t>професійної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de-DE" dirty="0"/>
              <a:t>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D0C62AC-FBC2-40C0-A98C-611E9CBF0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0158" y="2751515"/>
            <a:ext cx="5367626" cy="2618510"/>
          </a:xfrm>
        </p:spPr>
        <p:txBody>
          <a:bodyPr>
            <a:noAutofit/>
          </a:bodyPr>
          <a:lstStyle/>
          <a:p>
            <a:pPr lvl="0"/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Закон про </a:t>
            </a:r>
            <a:r>
              <a:rPr lang="ru-RU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професійну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освіту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de-DE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Berufsbildungsgesetz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de-DE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Закон про </a:t>
            </a:r>
            <a:r>
              <a:rPr lang="ru-RU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охорону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праці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неповнолітніх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de-DE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Jugendarbeitsschutzgesetz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de-DE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ru-RU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Ремісничий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кодекс (</a:t>
            </a:r>
            <a:r>
              <a:rPr lang="de-DE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Handwerksordnung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de-DE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Закон про </a:t>
            </a:r>
            <a:r>
              <a:rPr lang="ru-RU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тарифні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угоди (</a:t>
            </a:r>
            <a:r>
              <a:rPr lang="de-DE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Tarifvertragsgesetz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de-DE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Закон про </a:t>
            </a:r>
            <a:r>
              <a:rPr lang="ru-RU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тимчасове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регулювання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нормативних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вимог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Промислово-торгової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палати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de-DE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Gesetz zur </a:t>
            </a:r>
            <a:r>
              <a:rPr lang="de-DE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vorl</a:t>
            </a:r>
            <a:r>
              <a:rPr lang="ru-RU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ä</a:t>
            </a:r>
            <a:r>
              <a:rPr lang="de-DE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ufigen</a:t>
            </a:r>
            <a:r>
              <a:rPr lang="de-DE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Regelung des Rechts der Industrie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de-DE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und Handelskammer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de-DE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Закон про </a:t>
            </a:r>
            <a:r>
              <a:rPr lang="ru-RU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правовий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режим </a:t>
            </a:r>
            <a:r>
              <a:rPr lang="ru-RU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підприємств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de-DE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Betriebsverfassungsgesetz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de-DE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endParaRPr lang="de-DE" sz="1700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46BE3D0-637E-441B-B5AF-CFF35458F6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/>
              <a:t>Законодавство</a:t>
            </a:r>
            <a:r>
              <a:rPr lang="ru-RU" dirty="0"/>
              <a:t> у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de-DE" dirty="0"/>
              <a:t/>
            </a:r>
            <a:br>
              <a:rPr lang="de-DE" dirty="0"/>
            </a:br>
            <a:r>
              <a:rPr lang="ru-RU" dirty="0" err="1"/>
              <a:t>шкільної</a:t>
            </a:r>
            <a:r>
              <a:rPr lang="ru-RU" dirty="0"/>
              <a:t> </a:t>
            </a:r>
            <a:r>
              <a:rPr lang="ru-RU" dirty="0" err="1"/>
              <a:t>професійної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de-DE" dirty="0"/>
              <a:t> 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259FD15B-DBA4-4DEC-B867-842E52168BD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lvl="0"/>
            <a:r>
              <a:rPr lang="ru-RU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обов'язкова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шкільна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освіта</a:t>
            </a:r>
            <a:endParaRPr lang="de-DE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регіональні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закони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про школу</a:t>
            </a:r>
            <a:r>
              <a:rPr lang="de-DE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D5E347DE-72A7-4F26-BC29-CF962A6A9F41}"/>
              </a:ext>
            </a:extLst>
          </p:cNvPr>
          <p:cNvSpPr txBox="1">
            <a:spLocks/>
          </p:cNvSpPr>
          <p:nvPr/>
        </p:nvSpPr>
        <p:spPr>
          <a:xfrm>
            <a:off x="658813" y="5385593"/>
            <a:ext cx="11053762" cy="8397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b="1" dirty="0"/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C18AD791-0478-47EA-81B2-9F8D99EC92EF}"/>
              </a:ext>
            </a:extLst>
          </p:cNvPr>
          <p:cNvCxnSpPr>
            <a:cxnSpLocks/>
          </p:cNvCxnSpPr>
          <p:nvPr/>
        </p:nvCxnSpPr>
        <p:spPr>
          <a:xfrm>
            <a:off x="6619815" y="2141489"/>
            <a:ext cx="0" cy="19361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EBDF1BBA-0532-493D-B90E-C32B0ED1BB75}"/>
              </a:ext>
            </a:extLst>
          </p:cNvPr>
          <p:cNvCxnSpPr>
            <a:cxnSpLocks/>
          </p:cNvCxnSpPr>
          <p:nvPr/>
        </p:nvCxnSpPr>
        <p:spPr>
          <a:xfrm>
            <a:off x="687397" y="2141489"/>
            <a:ext cx="0" cy="30237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1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7" grpId="0" uiExpand="1" build="p" animBg="1"/>
      <p:bldP spid="8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79425" y="769841"/>
            <a:ext cx="10066338" cy="709613"/>
          </a:xfrm>
        </p:spPr>
        <p:txBody>
          <a:bodyPr/>
          <a:lstStyle/>
          <a:p>
            <a:r>
              <a:rPr lang="ru-RU" dirty="0"/>
              <a:t>Дуальна </a:t>
            </a:r>
            <a:r>
              <a:rPr lang="ru-RU" dirty="0" err="1"/>
              <a:t>професійна</a:t>
            </a:r>
            <a:r>
              <a:rPr lang="ru-RU" dirty="0"/>
              <a:t> </a:t>
            </a:r>
            <a:r>
              <a:rPr lang="ru-RU" dirty="0" err="1"/>
              <a:t>освіта</a:t>
            </a:r>
            <a:r>
              <a:rPr lang="de-DE" dirty="0"/>
              <a:t>: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z="2800" dirty="0" err="1"/>
              <a:t>Мотивації</a:t>
            </a:r>
            <a:r>
              <a:rPr lang="ru-RU" sz="2800" dirty="0"/>
              <a:t>, </a:t>
            </a:r>
            <a:r>
              <a:rPr lang="ru-RU" sz="2800" dirty="0" err="1"/>
              <a:t>інтереси</a:t>
            </a:r>
            <a:r>
              <a:rPr lang="ru-RU" sz="2800" dirty="0"/>
              <a:t> та </a:t>
            </a:r>
            <a:r>
              <a:rPr lang="ru-RU" sz="2800" dirty="0" err="1"/>
              <a:t>процес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4033720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Відправний</a:t>
            </a:r>
            <a:r>
              <a:rPr lang="ru-RU" dirty="0"/>
              <a:t> пункт</a:t>
            </a:r>
            <a:r>
              <a:rPr lang="de-DE" dirty="0"/>
              <a:t> 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11053762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Мотивація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та заходи на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рiвнi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держави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de-DE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Мотивація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Німеччині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потрібні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кваліфіковані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фахівці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для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забезпечення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зростання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розвитку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економiки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Висновок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Ми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повинні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зміцнювати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систему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Дуальної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професійної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освіти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керувати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нею.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de-DE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Заходи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</a:p>
          <a:p>
            <a:pPr lvl="1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створ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ення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актуалізацiя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законодавчих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рамок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залучення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процесу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додаткових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учасників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контроль та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розвиток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системи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зокрема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силами Федерального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інституту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професійної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освіти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00D68E0-B6D7-42B6-9B80-E3780F92B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776" y="1526240"/>
            <a:ext cx="2564929" cy="297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93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296863"/>
            <a:ext cx="8999999" cy="446715"/>
          </a:xfrm>
        </p:spPr>
        <p:txBody>
          <a:bodyPr/>
          <a:lstStyle/>
          <a:p>
            <a:r>
              <a:rPr lang="ru-RU" dirty="0" err="1"/>
              <a:t>Відправний</a:t>
            </a:r>
            <a:r>
              <a:rPr lang="ru-RU" dirty="0"/>
              <a:t> пункт</a:t>
            </a:r>
            <a:r>
              <a:rPr lang="de-DE" dirty="0"/>
              <a:t> 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11053762" cy="4608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Мотивація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та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відправний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пункт – молодь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Мотивація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«Я хочу стати…!»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Відправний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пункт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lvl="1"/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знайти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потенційні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підприємства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та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ознайомитися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пропозиціями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написати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заяви про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прийом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навчання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якщо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необхідно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порядок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відбору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вибрати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навчально-виробниче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підприємство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укласти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договір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про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професійне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навчання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BC858AD-81EA-4AB1-BEB0-63CF9C463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917" y="1113029"/>
            <a:ext cx="3772476" cy="421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73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Відправний</a:t>
            </a:r>
            <a:r>
              <a:rPr lang="ru-RU" dirty="0"/>
              <a:t> пункт</a:t>
            </a:r>
            <a:r>
              <a:rPr lang="de-DE" dirty="0"/>
              <a:t> 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Мотивація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та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відправний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пункт –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підприємство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Мотивація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«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Мені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потрібна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впевненість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питаннях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кадрового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забезпечення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»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Відправний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пунк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lvl="1"/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отримати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допуск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як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навчально-виробниче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підприємство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запропонувати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місця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для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навчання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оцінити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заяви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щодо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прийома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навчання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відібрати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учнів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укласти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договір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про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професійне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навчання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15E939C-D805-483C-9713-9F955B54F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804" y="2516372"/>
            <a:ext cx="4270016" cy="314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86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229F7B-AC44-4DD5-9866-FB065F08D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Зміст</a:t>
            </a:r>
            <a:r>
              <a:rPr lang="de-DE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F2FB5E-94C3-4240-ADE2-8092604A8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Дуальна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професійна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освіта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у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Німеччині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de-DE" b="1" dirty="0"/>
          </a:p>
          <a:p>
            <a:pPr marL="1352550" lvl="1" indent="-457200">
              <a:buFont typeface="+mj-lt"/>
              <a:buAutoNum type="arabicPeriod"/>
            </a:pP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Основи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та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рамкові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умови</a:t>
            </a:r>
            <a:endParaRPr lang="de-DE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Мотивації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інтереси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та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процес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Модель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успіху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de-DE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075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Процес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6965669" cy="460851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Договір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про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професійне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навчання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de-DE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Професійна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освіта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починається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укладання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договору про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професійне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навчання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між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роботодавцем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учнем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Договір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про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професійне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навчання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регулює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такі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аспекти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:</a:t>
            </a:r>
          </a:p>
          <a:p>
            <a:pPr lvl="1"/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термін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навчання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зміст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випробувальний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термін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предметний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тимчасовий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план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навчання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оплата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праці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права та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обов'язки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обох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сторін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BAB343E-8FC8-4A17-83B2-DB966D9DE4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9" t="40907" r="15489" b="-1"/>
          <a:stretch/>
        </p:blipFill>
        <p:spPr>
          <a:xfrm>
            <a:off x="7046253" y="2329843"/>
            <a:ext cx="3543301" cy="373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30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8246B10-35B2-4A92-ABB5-279C37247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0158" y="1711183"/>
            <a:ext cx="4860000" cy="446715"/>
          </a:xfrm>
        </p:spPr>
        <p:txBody>
          <a:bodyPr/>
          <a:lstStyle/>
          <a:p>
            <a:r>
              <a:rPr lang="ru-RU" dirty="0"/>
              <a:t>70% –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b="1" dirty="0"/>
              <a:t>на </a:t>
            </a:r>
            <a:r>
              <a:rPr lang="ru-RU" b="1" dirty="0" err="1"/>
              <a:t>підприємстві</a:t>
            </a:r>
            <a:r>
              <a:rPr lang="de-DE" dirty="0"/>
              <a:t> </a:t>
            </a:r>
            <a:endParaRPr lang="de-DE" b="1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A3DF00B-E700-4914-9E72-E58906D847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2575" y="1711183"/>
            <a:ext cx="4860000" cy="446715"/>
          </a:xfrm>
        </p:spPr>
        <p:txBody>
          <a:bodyPr/>
          <a:lstStyle/>
          <a:p>
            <a:r>
              <a:rPr lang="de-DE" dirty="0"/>
              <a:t>30 % </a:t>
            </a:r>
            <a:r>
              <a:rPr lang="ru-RU" dirty="0"/>
              <a:t>– </a:t>
            </a:r>
            <a:r>
              <a:rPr lang="ru-RU" dirty="0" err="1"/>
              <a:t>заняття</a:t>
            </a:r>
            <a:r>
              <a:rPr lang="ru-RU" dirty="0"/>
              <a:t> </a:t>
            </a:r>
            <a:r>
              <a:rPr lang="ru-RU" b="1" dirty="0"/>
              <a:t>у </a:t>
            </a:r>
            <a:r>
              <a:rPr lang="ru-RU" b="1" dirty="0" err="1"/>
              <a:t>професійній</a:t>
            </a:r>
            <a:r>
              <a:rPr lang="ru-RU" b="1" dirty="0"/>
              <a:t> </a:t>
            </a:r>
            <a:r>
              <a:rPr lang="ru-RU" b="1" dirty="0" err="1"/>
              <a:t>школі</a:t>
            </a:r>
            <a:r>
              <a:rPr lang="de-DE" dirty="0"/>
              <a:t> </a:t>
            </a:r>
            <a:endParaRPr lang="de-DE" b="1" dirty="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B7A1AD76-8C12-4677-98F8-8620702B098E}"/>
              </a:ext>
            </a:extLst>
          </p:cNvPr>
          <p:cNvCxnSpPr>
            <a:cxnSpLocks/>
          </p:cNvCxnSpPr>
          <p:nvPr/>
        </p:nvCxnSpPr>
        <p:spPr>
          <a:xfrm>
            <a:off x="6619815" y="1711183"/>
            <a:ext cx="0" cy="161586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12204B2E-2F42-4E80-B008-17B0746FA150}"/>
              </a:ext>
            </a:extLst>
          </p:cNvPr>
          <p:cNvCxnSpPr>
            <a:cxnSpLocks/>
          </p:cNvCxnSpPr>
          <p:nvPr/>
        </p:nvCxnSpPr>
        <p:spPr>
          <a:xfrm>
            <a:off x="687397" y="1711183"/>
            <a:ext cx="0" cy="251364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Процес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052993-4656-4772-AAD9-7390BBAB3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0158" y="2321209"/>
            <a:ext cx="4860000" cy="2217173"/>
          </a:xfrm>
        </p:spPr>
        <p:txBody>
          <a:bodyPr/>
          <a:lstStyle/>
          <a:p>
            <a:pPr lvl="0"/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упорядковане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навчання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у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реальних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умовах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праці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учні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задіяні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на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конкретних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виробничих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ділянках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прац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ю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учнів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оплачують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854451FB-F4E2-4629-8031-D4DE2D7688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2575" y="2321209"/>
            <a:ext cx="4860000" cy="2217173"/>
          </a:xfrm>
        </p:spPr>
        <p:txBody>
          <a:bodyPr/>
          <a:lstStyle/>
          <a:p>
            <a:pPr lvl="0"/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заняття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класі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2/3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програми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предмети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за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фахом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1/3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програми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загальноосвітні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предмети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EE81DD7-7968-4CBF-8A65-2F88330A4C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1052513"/>
            <a:ext cx="11053762" cy="583291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Дуальне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навчання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на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двох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навчальних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майданчиках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0B2590B8-67E7-4575-815A-1669C50F68D0}"/>
              </a:ext>
            </a:extLst>
          </p:cNvPr>
          <p:cNvSpPr txBox="1">
            <a:spLocks/>
          </p:cNvSpPr>
          <p:nvPr/>
        </p:nvSpPr>
        <p:spPr>
          <a:xfrm>
            <a:off x="658813" y="5305601"/>
            <a:ext cx="11053762" cy="91977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Термін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Дуального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професійного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навчання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складає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від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двох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до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трьох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з половиною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років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de-DE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2653E254-E1F1-451C-AD64-49D2E7055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964" y="3448026"/>
            <a:ext cx="6747093" cy="188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5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6" grpId="0" uiExpand="1" build="p" animBg="1"/>
      <p:bldP spid="3" grpId="0" uiExpand="1" build="p"/>
      <p:bldP spid="7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Процес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Випускний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екзамен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Випускний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екзамен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de-DE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організовується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палатами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теоретична та практична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частини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до складу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екзаменаційної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комісії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входять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</a:p>
          <a:p>
            <a:pPr lvl="2"/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роботодавці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/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працівники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представники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профспілки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/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викладачі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професійної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школи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представляють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державу)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6345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Процес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Випускний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екзамен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Документ про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освіту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de-DE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видається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палатою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визнаний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державою диплом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Здобуття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диплома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є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успішним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завершенням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навчання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Початок професійної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кар'єри</a:t>
            </a:r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de-DE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0085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Процес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8908769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Початок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професійної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кар'єри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шанси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 ринку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праці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</a:p>
          <a:p>
            <a:pPr lvl="1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трудовий договір безпосередньо з підприємством, 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якому пройшло професійне навчання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трудовий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договір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іншим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підприємством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рацевлаштування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іншій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професійній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галузі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</a:p>
          <a:p>
            <a:pPr marL="0" indent="0">
              <a:buNone/>
            </a:pP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Продовження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професійної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освіти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lvl="1"/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курси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підвищення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кваліфікації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перекваліфікації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здобуття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вищої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освіти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(«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третя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галузь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освіти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»)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lvl="1"/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BE25678-3DF6-4701-A408-203376D4D3D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817" y="2131359"/>
            <a:ext cx="3112201" cy="333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502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79425" y="768603"/>
            <a:ext cx="10066338" cy="709613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Дуальна професійна освіта</a:t>
            </a:r>
            <a:endParaRPr lang="de-DE" dirty="0">
              <a:solidFill>
                <a:schemeClr val="tx1"/>
              </a:solidFill>
            </a:endParaRPr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uk-UA" sz="2800" dirty="0">
                <a:solidFill>
                  <a:schemeClr val="tx1"/>
                </a:solidFill>
              </a:rPr>
              <a:t>Модель успіху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5225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7D90CCD-CD02-462B-83EC-F5E5E4CE7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Як </a:t>
            </a:r>
            <a:r>
              <a:rPr lang="ru-RU" dirty="0" err="1"/>
              <a:t>працює</a:t>
            </a:r>
            <a:r>
              <a:rPr lang="ru-RU" dirty="0"/>
              <a:t> Дуальна </a:t>
            </a:r>
            <a:r>
              <a:rPr lang="ru-RU" dirty="0" err="1"/>
              <a:t>професійна</a:t>
            </a:r>
            <a:r>
              <a:rPr lang="ru-RU" dirty="0"/>
              <a:t> </a:t>
            </a:r>
            <a:r>
              <a:rPr lang="ru-RU" dirty="0" err="1"/>
              <a:t>освіта</a:t>
            </a:r>
            <a:r>
              <a:rPr lang="ru-RU" dirty="0"/>
              <a:t>?</a:t>
            </a:r>
            <a:r>
              <a:rPr lang="de-DE" dirty="0"/>
              <a:t> 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B7A31FD-3935-4812-B441-C59053FC0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Резюме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de-DE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Процес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lvl="1"/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Навчання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паралельно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підприємстві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(70 %)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та у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професійній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школі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(30 %): «дуально»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Навчання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за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певною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програмою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протягом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певного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терміну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договір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про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професійне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навчання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Навчання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конкретній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виробничій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ділянці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Випускний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іспит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перед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незалежною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комісією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4279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29020E-E24C-4E3B-8219-F011B12AD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Як </a:t>
            </a:r>
            <a:r>
              <a:rPr lang="ru-RU" dirty="0" err="1"/>
              <a:t>працює</a:t>
            </a:r>
            <a:r>
              <a:rPr lang="ru-RU" dirty="0"/>
              <a:t> Дуальна </a:t>
            </a:r>
            <a:r>
              <a:rPr lang="ru-RU" dirty="0" err="1"/>
              <a:t>професійна</a:t>
            </a:r>
            <a:r>
              <a:rPr lang="ru-RU" dirty="0"/>
              <a:t> </a:t>
            </a:r>
            <a:r>
              <a:rPr lang="ru-RU" dirty="0" err="1"/>
              <a:t>освіта</a:t>
            </a:r>
            <a:r>
              <a:rPr lang="de-DE" dirty="0"/>
              <a:t>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CAE68A-4834-4B0D-B690-448C0BC02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Резюме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de-DE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de-DE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Рамки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lvl="1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Держава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гарантує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законодавчі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рамки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Держава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організовує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шкільну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частину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професійної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освіти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Палати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соціальні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партнери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визначають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обсяг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та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зміст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професійного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навчання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Палати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як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компетентні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інстанції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здійснюють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нагляд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за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навчанням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підприємстві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6973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68FB1C-AC20-44E4-9B45-A9C4291DF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Чому</a:t>
            </a:r>
            <a:r>
              <a:rPr lang="ru-RU" dirty="0"/>
              <a:t> Дуальна </a:t>
            </a:r>
            <a:r>
              <a:rPr lang="ru-RU" dirty="0" err="1"/>
              <a:t>професійна</a:t>
            </a:r>
            <a:r>
              <a:rPr lang="ru-RU" dirty="0"/>
              <a:t> </a:t>
            </a:r>
            <a:r>
              <a:rPr lang="ru-RU" dirty="0" err="1"/>
              <a:t>освіта</a:t>
            </a:r>
            <a:r>
              <a:rPr lang="ru-RU" dirty="0"/>
              <a:t> </a:t>
            </a:r>
            <a:r>
              <a:rPr lang="ru-RU" dirty="0" err="1"/>
              <a:t>успішно</a:t>
            </a:r>
            <a:r>
              <a:rPr lang="ru-RU" dirty="0"/>
              <a:t> </a:t>
            </a:r>
            <a:r>
              <a:rPr lang="ru-RU" dirty="0" err="1"/>
              <a:t>функціонує</a:t>
            </a:r>
            <a:r>
              <a:rPr lang="ru-RU" dirty="0"/>
              <a:t> у </a:t>
            </a:r>
            <a:r>
              <a:rPr lang="ru-RU" dirty="0" err="1"/>
              <a:t>Німеччині</a:t>
            </a:r>
            <a:r>
              <a:rPr lang="ru-RU" dirty="0"/>
              <a:t>?</a:t>
            </a:r>
            <a:r>
              <a:rPr lang="de-DE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EF0426-79DB-4039-845A-F7DF4D81B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Чинники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успіху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Історично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сформована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система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Високий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рівень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суспільного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визнання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Ситуація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несе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вигоди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як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для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учнів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так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і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для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підприємств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Навчання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відповідає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потребам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у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кваліфікованих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кадрах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Ефективна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інституційна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база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палати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соціальні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партнери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малі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та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середні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підприємства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lvl="1"/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Участь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усіх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зацікавлених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сторін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у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формуванні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системи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Висока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гнучкість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та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адаптивність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системи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6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229F7B-AC44-4DD5-9866-FB065F08D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П'ять</a:t>
            </a:r>
            <a:r>
              <a:rPr lang="ru-RU" dirty="0"/>
              <a:t> </a:t>
            </a:r>
            <a:r>
              <a:rPr lang="ru-RU" dirty="0" err="1"/>
              <a:t>стовпів</a:t>
            </a:r>
            <a:r>
              <a:rPr lang="ru-RU" dirty="0"/>
              <a:t> </a:t>
            </a:r>
            <a:r>
              <a:rPr lang="ru-RU" dirty="0" err="1"/>
              <a:t>професійної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de-DE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F2FB5E-94C3-4240-ADE2-8092604A8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П'ять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стовпів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de-DE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de-DE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352550" lvl="1" indent="-457200">
              <a:buFont typeface="+mj-lt"/>
              <a:buAutoNum type="arabicPeriod"/>
            </a:pP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Співробітництво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між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державою, </a:t>
            </a: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суб'єктами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економічної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діяльності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та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соціальними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партнерами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1352550" lvl="1" indent="-457200">
              <a:buFont typeface="+mj-lt"/>
              <a:buAutoNum type="arabicPeriod"/>
            </a:pP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Навчання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у межах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виробничого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процесу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Загальновизнані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національні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стандарти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Кваліфікований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викладацький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склад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Інституціоналізовані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дослідження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та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консультації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de-DE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022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79425" y="830223"/>
            <a:ext cx="10066338" cy="709613"/>
          </a:xfrm>
        </p:spPr>
        <p:txBody>
          <a:bodyPr/>
          <a:lstStyle/>
          <a:p>
            <a:r>
              <a:rPr lang="ru-RU" dirty="0"/>
              <a:t>Дуальна </a:t>
            </a:r>
            <a:r>
              <a:rPr lang="ru-RU" dirty="0" err="1"/>
              <a:t>професійна</a:t>
            </a:r>
            <a:r>
              <a:rPr lang="ru-RU" dirty="0"/>
              <a:t> </a:t>
            </a:r>
            <a:r>
              <a:rPr lang="ru-RU" dirty="0" err="1"/>
              <a:t>освіта</a:t>
            </a:r>
            <a:r>
              <a:rPr lang="ru-RU" dirty="0"/>
              <a:t>: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z="2800" dirty="0" err="1"/>
              <a:t>Основи</a:t>
            </a:r>
            <a:r>
              <a:rPr lang="ru-RU" sz="2800" dirty="0"/>
              <a:t> та </a:t>
            </a:r>
            <a:r>
              <a:rPr lang="ru-RU" sz="2800" dirty="0" err="1"/>
              <a:t>рамкові</a:t>
            </a:r>
            <a:r>
              <a:rPr lang="ru-RU" sz="2800" dirty="0"/>
              <a:t> </a:t>
            </a:r>
            <a:r>
              <a:rPr lang="ru-RU" sz="2800" dirty="0" err="1"/>
              <a:t>умови</a:t>
            </a:r>
            <a:r>
              <a:rPr lang="de-DE" sz="2800" dirty="0"/>
              <a:t> </a:t>
            </a: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1A858B1-EC6D-41C9-B420-98B313415A2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6863"/>
            <a:ext cx="9001125" cy="446087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16798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A385F2-5B02-400E-B8C0-E5D8E9858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Переваги</a:t>
            </a:r>
            <a:r>
              <a:rPr lang="de-DE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65F475-A2DC-4682-B1B0-A05E14F76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Переваги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для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учнів</a:t>
            </a: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Дуальна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професійна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освіта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це ідеальна підготовка до професійного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життя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вузькоспеціальні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компетенції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кваліфікації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для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здобуття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професії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реальні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умови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праці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верстати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технології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робоча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обстановка)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оплата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праці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пiд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час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професійного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навчання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415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A8C119-155F-4B6A-AFA5-0F43F2CFA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Переваги</a:t>
            </a:r>
            <a:r>
              <a:rPr lang="de-DE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F39B61-C3EF-4F87-A939-3EA5C9F4A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Переваги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для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підприємств</a:t>
            </a: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Дуальна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професійна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освіта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забезпечує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наявність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висококваліфікованих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кадрів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marL="0" indent="0">
              <a:buNone/>
            </a:pP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компетентні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фахівці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які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відповідають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потребам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підприємства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(на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відміну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від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претендентів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«з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вулиці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»)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підвищена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продуктивність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праці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швидка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окупність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активна участь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суб'єктів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економічної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діяльності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розробленні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освітніх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стандартів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внесок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Соціальну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відповідальність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бізнесу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(CSR)</a:t>
            </a:r>
          </a:p>
        </p:txBody>
      </p:sp>
    </p:spTree>
    <p:extLst>
      <p:ext uri="{BB962C8B-B14F-4D97-AF65-F5344CB8AC3E}">
        <p14:creationId xmlns:p14="http://schemas.microsoft.com/office/powerpoint/2010/main" val="19827851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496F86-45F2-47D2-9135-928021D9D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Переваги</a:t>
            </a:r>
            <a:r>
              <a:rPr lang="de-DE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2D72C8-748D-4BBF-9372-8DD98923C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Переваги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для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держави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та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суспільства</a:t>
            </a: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Взаємна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вигода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добробут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соціальна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гармонія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marL="0" indent="0">
              <a:buNone/>
            </a:pP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висока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продуктивність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економіки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праці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гармонізований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ринок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праці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пропозиція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/попит)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соціальна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економічна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інтеграція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людей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вплив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освітній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процес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з боку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всіх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учасників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7983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4553B0-AADC-4DD0-BABE-9F9E2C2A8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Виклики</a:t>
            </a:r>
            <a:r>
              <a:rPr lang="de-DE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B2B7F0-31F9-4464-8379-019CAD702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Виклики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з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погляду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учнів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Невідповідність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між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затребуваними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та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доступними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місцями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навчання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відсутність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місць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Доступ до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Дуальної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професійної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освіти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Посилення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професійних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вимог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Освіта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протягом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усього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життя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0126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C07151-C977-4B96-AC42-968A0C22D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Виклики</a:t>
            </a:r>
            <a:r>
              <a:rPr lang="de-DE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693265-CF8A-4FCA-A769-BA86F15A9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Виклики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з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погляду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підприємств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Невідповідність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між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затребуваними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та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доступними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місцями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навчання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відсутність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претендентів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lvl="1"/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Готовність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до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здобуття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професійної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освіти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»</a:t>
            </a:r>
          </a:p>
          <a:p>
            <a:pPr lvl="1"/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Інклюзія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людей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з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обмеженими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можливостями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Інклюзія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мігрантів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06948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E7821-62C1-4ABD-8548-CA99D6215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Виклики</a:t>
            </a:r>
            <a:r>
              <a:rPr lang="de-DE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FCC598-EDBC-43C4-9C94-5DAE8EFA0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Виклики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з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погляду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держави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та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суспільства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Демографічні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зміни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Передбачувана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нестача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кваліфікованих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кадрів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Тренд на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академізацію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Регіональні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відмінності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Інклюзія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6553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E93842-BB68-4495-9D81-E68008BCE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Довідкова</a:t>
            </a:r>
            <a:r>
              <a:rPr lang="ru-RU" dirty="0"/>
              <a:t> </a:t>
            </a:r>
            <a:r>
              <a:rPr lang="ru-RU" dirty="0" err="1"/>
              <a:t>інформація</a:t>
            </a:r>
            <a:r>
              <a:rPr lang="de-DE" dirty="0"/>
              <a:t> 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530CC76-DD33-4601-A95F-E377CFFDA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11053762" cy="4608512"/>
          </a:xfrm>
        </p:spPr>
        <p:txBody>
          <a:bodyPr numCol="2" spcCol="360000">
            <a:normAutofit fontScale="70000" lnSpcReduction="20000"/>
          </a:bodyPr>
          <a:lstStyle/>
          <a:p>
            <a:pPr marL="0" indent="0">
              <a:buNone/>
            </a:pPr>
            <a:r>
              <a:rPr lang="uk-UA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Цифри та факти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uk-UA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lvl="1"/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Інформаційний звіт Федерального </a:t>
            </a:r>
            <a:b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інституту професійної освіти (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посилання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lvl="1"/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Федеральне статистичне відомство </a:t>
            </a:r>
            <a:b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(Statistisches Bundesamt) (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посилання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lvl="1"/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Інформаційний портал Міністерства </a:t>
            </a:r>
            <a:b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освіти і науки (BMBF) (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посилання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lvl="1"/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Звіт про професійне навчання (посилання)</a:t>
            </a:r>
          </a:p>
          <a:p>
            <a:pPr marL="0" indent="0">
              <a:buNone/>
            </a:pPr>
            <a:endParaRPr lang="uk-UA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uk-UA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Освітні стандарти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uk-UA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lvl="1"/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Брошура Федерального інституту професійної освіти: Правила організації професійного навчання, і звідки вони беруться (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hlinkClick r:id="rId5"/>
              </a:rPr>
              <a:t>посилання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lvl="1"/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Зразки правил організації професійного навчання та рамкового навчального плану (Федеральний інститут професійної освіти) (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hlinkClick r:id="rId6"/>
              </a:rPr>
              <a:t>посилання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</a:p>
          <a:p>
            <a:pPr marL="0" indent="0">
              <a:buNone/>
            </a:pPr>
            <a:endParaRPr lang="uk-UA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uk-UA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uk-UA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uk-UA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Правові документи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uk-UA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Закон про професійну освіту </a:t>
            </a:r>
            <a:b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(Berufsbildungsgesetz) (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hlinkClick r:id="rId7"/>
              </a:rPr>
              <a:t>посилання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lvl="1"/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Закон про охорону праці неповнолітніх (Jugendbeschäftigungsgesetz) (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hlinkClick r:id="rId8"/>
              </a:rPr>
              <a:t>посилання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lvl="1"/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Закон про тимчасове регулювання нормативних вимог Промислово-торгової палати (Kammergesetz) (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hlinkClick r:id="rId9"/>
              </a:rPr>
              <a:t>посилання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lvl="1"/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Закон про тарифні угоди (Tarifverhandlungsgesetz) (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hlinkClick r:id="rId10"/>
              </a:rPr>
              <a:t>посилання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lvl="1"/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Закон про правовий режим підприємств (Betriebsverfassungsgesetz) (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hlinkClick r:id="rId11"/>
              </a:rPr>
              <a:t>посилання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357187" lvl="1" indent="0">
              <a:buNone/>
            </a:pPr>
            <a:endParaRPr lang="uk-UA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uk-UA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Сайти</a:t>
            </a:r>
          </a:p>
          <a:p>
            <a:pPr lvl="1"/>
            <a:r>
              <a:rPr lang="uk-UA" u="sng" dirty="0">
                <a:solidFill>
                  <a:schemeClr val="tx1">
                    <a:lumMod val="65000"/>
                    <a:lumOff val="35000"/>
                  </a:schemeClr>
                </a:solidFill>
                <a:hlinkClick r:id="rId7"/>
              </a:rPr>
              <a:t>Центр міжнародного співробітництва </a:t>
            </a:r>
            <a:br>
              <a:rPr lang="uk-UA" u="sng" dirty="0">
                <a:solidFill>
                  <a:schemeClr val="tx1">
                    <a:lumMod val="65000"/>
                    <a:lumOff val="35000"/>
                  </a:schemeClr>
                </a:solidFill>
                <a:hlinkClick r:id="rId7"/>
              </a:rPr>
            </a:br>
            <a:r>
              <a:rPr lang="uk-UA" u="sng" dirty="0">
                <a:solidFill>
                  <a:schemeClr val="tx1">
                    <a:lumMod val="65000"/>
                    <a:lumOff val="35000"/>
                  </a:schemeClr>
                </a:solidFill>
                <a:hlinkClick r:id="rId7"/>
              </a:rPr>
              <a:t>у галузі професійної освіти</a:t>
            </a:r>
            <a:endParaRPr lang="uk-UA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uk-UA" u="sng" dirty="0">
                <a:solidFill>
                  <a:schemeClr val="tx1">
                    <a:lumMod val="65000"/>
                    <a:lumOff val="35000"/>
                  </a:schemeClr>
                </a:solidFill>
                <a:hlinkClick r:id="rId12"/>
              </a:rPr>
              <a:t>Міністерство освіти і науки</a:t>
            </a:r>
            <a:endParaRPr lang="uk-UA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uk-UA" u="sng" dirty="0">
                <a:solidFill>
                  <a:schemeClr val="tx1">
                    <a:lumMod val="65000"/>
                    <a:lumOff val="35000"/>
                  </a:schemeClr>
                </a:solidFill>
                <a:hlinkClick r:id="rId13"/>
              </a:rPr>
              <a:t>Федеральний інститут професійної освіти </a:t>
            </a:r>
            <a:endParaRPr lang="uk-UA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57187" lvl="1" indent="0">
              <a:buNone/>
            </a:pPr>
            <a:endParaRPr lang="uk-UA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uk-UA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 додатковими питаннями звертайтесь за посилання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uk-UA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hlinkClick r:id="rId14"/>
              </a:rPr>
              <a:t>govet@govet.international</a:t>
            </a:r>
            <a:endParaRPr lang="uk-UA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7889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479425" y="387427"/>
            <a:ext cx="10066338" cy="954012"/>
          </a:xfrm>
        </p:spPr>
        <p:txBody>
          <a:bodyPr/>
          <a:lstStyle/>
          <a:p>
            <a:r>
              <a:rPr lang="ru-RU" dirty="0"/>
              <a:t>Центр </a:t>
            </a:r>
            <a:r>
              <a:rPr lang="ru-RU" dirty="0" err="1"/>
              <a:t>міжнародного</a:t>
            </a:r>
            <a:r>
              <a:rPr lang="ru-RU" dirty="0"/>
              <a:t> </a:t>
            </a:r>
            <a:r>
              <a:rPr lang="ru-RU" dirty="0" err="1"/>
              <a:t>співробітництва</a:t>
            </a:r>
            <a:r>
              <a:rPr lang="ru-RU" dirty="0"/>
              <a:t> у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професійної</a:t>
            </a:r>
            <a:r>
              <a:rPr lang="ru-RU" dirty="0"/>
              <a:t> </a:t>
            </a:r>
            <a:r>
              <a:rPr lang="de-DE" dirty="0"/>
              <a:t/>
            </a:r>
            <a:br>
              <a:rPr lang="de-DE" dirty="0"/>
            </a:br>
            <a:r>
              <a:rPr lang="ru-RU" dirty="0" err="1"/>
              <a:t>освіти</a:t>
            </a:r>
            <a:r>
              <a:rPr lang="ru-RU" dirty="0"/>
              <a:t> (GOVET) при Федеральному </a:t>
            </a:r>
            <a:r>
              <a:rPr lang="ru-RU" dirty="0" err="1"/>
              <a:t>інституті</a:t>
            </a:r>
            <a:r>
              <a:rPr lang="ru-RU" dirty="0"/>
              <a:t> </a:t>
            </a:r>
            <a:r>
              <a:rPr lang="ru-RU" dirty="0" err="1"/>
              <a:t>професійної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8702211" y="1910994"/>
            <a:ext cx="2424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GOVET at BIBB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17927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Основи</a:t>
            </a:r>
            <a:r>
              <a:rPr lang="de-DE" dirty="0"/>
              <a:t> 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A86173F-B960-4FEF-8D09-3CAAF7CE5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882473"/>
            <a:ext cx="11053762" cy="4778552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Оглядово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про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дуальну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професійну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освіту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межах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німецьк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ої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системи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професійної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освіти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D12FB160-62EB-4853-B5A8-DDE88F826263}"/>
              </a:ext>
            </a:extLst>
          </p:cNvPr>
          <p:cNvGrpSpPr/>
          <p:nvPr/>
        </p:nvGrpSpPr>
        <p:grpSpPr>
          <a:xfrm>
            <a:off x="602737" y="1653988"/>
            <a:ext cx="11109838" cy="4007037"/>
            <a:chOff x="602737" y="1653988"/>
            <a:chExt cx="11109838" cy="4007037"/>
          </a:xfrm>
        </p:grpSpPr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5D9F4331-F230-4EF4-9805-A0C96ABE9F86}"/>
                </a:ext>
              </a:extLst>
            </p:cNvPr>
            <p:cNvSpPr/>
            <p:nvPr/>
          </p:nvSpPr>
          <p:spPr>
            <a:xfrm>
              <a:off x="658813" y="3479185"/>
              <a:ext cx="2608822" cy="9007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BD6BD2DA-8B78-4C81-841E-84D53CD511FD}"/>
                </a:ext>
              </a:extLst>
            </p:cNvPr>
            <p:cNvSpPr/>
            <p:nvPr/>
          </p:nvSpPr>
          <p:spPr>
            <a:xfrm>
              <a:off x="3307882" y="3479185"/>
              <a:ext cx="4377295" cy="9007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641EF18E-F7CF-492D-B68F-E4ACB3056886}"/>
                </a:ext>
              </a:extLst>
            </p:cNvPr>
            <p:cNvSpPr/>
            <p:nvPr/>
          </p:nvSpPr>
          <p:spPr>
            <a:xfrm>
              <a:off x="658813" y="5076078"/>
              <a:ext cx="11053762" cy="58494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1B55C893-A8E0-41DA-87BA-6881B6EFE907}"/>
                </a:ext>
              </a:extLst>
            </p:cNvPr>
            <p:cNvSpPr/>
            <p:nvPr/>
          </p:nvSpPr>
          <p:spPr>
            <a:xfrm>
              <a:off x="658813" y="1653988"/>
              <a:ext cx="11053762" cy="58494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FCB5471B-B07D-4477-9C32-EE335DAA100D}"/>
                </a:ext>
              </a:extLst>
            </p:cNvPr>
            <p:cNvSpPr/>
            <p:nvPr/>
          </p:nvSpPr>
          <p:spPr>
            <a:xfrm>
              <a:off x="658813" y="1653988"/>
              <a:ext cx="7180822" cy="101791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331C90CC-1FE0-4E17-9325-128710B27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5910" y="1753471"/>
              <a:ext cx="4592172" cy="918434"/>
            </a:xfrm>
            <a:prstGeom prst="rect">
              <a:avLst/>
            </a:prstGeom>
          </p:spPr>
        </p:pic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28CAD65C-935F-4F5F-829E-42E45767D2DD}"/>
                </a:ext>
              </a:extLst>
            </p:cNvPr>
            <p:cNvSpPr txBox="1"/>
            <p:nvPr/>
          </p:nvSpPr>
          <p:spPr>
            <a:xfrm>
              <a:off x="7839635" y="1715628"/>
              <a:ext cx="3872939" cy="46166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err="1">
                  <a:solidFill>
                    <a:schemeClr val="bg1"/>
                  </a:solidFill>
                </a:rPr>
                <a:t>Ринок</a:t>
              </a:r>
              <a:r>
                <a:rPr lang="ru-RU" sz="2400" dirty="0">
                  <a:solidFill>
                    <a:schemeClr val="bg1"/>
                  </a:solidFill>
                </a:rPr>
                <a:t> </a:t>
              </a:r>
              <a:r>
                <a:rPr lang="ru-RU" sz="2400" dirty="0" err="1">
                  <a:solidFill>
                    <a:schemeClr val="bg1"/>
                  </a:solidFill>
                </a:rPr>
                <a:t>праці</a:t>
              </a:r>
              <a:r>
                <a:rPr lang="de-DE" sz="2400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01C1D5DD-3A89-4002-AF70-B2C80E5566A0}"/>
                </a:ext>
              </a:extLst>
            </p:cNvPr>
            <p:cNvSpPr/>
            <p:nvPr/>
          </p:nvSpPr>
          <p:spPr>
            <a:xfrm>
              <a:off x="7839635" y="4807323"/>
              <a:ext cx="3872938" cy="85370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4F3A4452-5D69-42ED-B219-E0914EBC9E6B}"/>
                </a:ext>
              </a:extLst>
            </p:cNvPr>
            <p:cNvSpPr txBox="1"/>
            <p:nvPr/>
          </p:nvSpPr>
          <p:spPr>
            <a:xfrm>
              <a:off x="658813" y="5137718"/>
              <a:ext cx="110537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err="1">
                  <a:solidFill>
                    <a:srgbClr val="FFFFFF"/>
                  </a:solidFill>
                </a:rPr>
                <a:t>Загальна</a:t>
              </a:r>
              <a:r>
                <a:rPr lang="ru-RU" sz="2400" dirty="0">
                  <a:solidFill>
                    <a:srgbClr val="FFFFFF"/>
                  </a:solidFill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</a:rPr>
                <a:t>шкільна</a:t>
              </a:r>
              <a:r>
                <a:rPr lang="ru-RU" sz="2400" dirty="0">
                  <a:solidFill>
                    <a:srgbClr val="FFFFFF"/>
                  </a:solidFill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</a:rPr>
                <a:t>освіта</a:t>
              </a:r>
              <a:endParaRPr lang="de-DE" sz="2400" dirty="0">
                <a:solidFill>
                  <a:srgbClr val="FFFFFF"/>
                </a:solidFill>
              </a:endParaRP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D6BA2B5F-6584-400B-83C0-8B4B257F4091}"/>
                </a:ext>
              </a:extLst>
            </p:cNvPr>
            <p:cNvSpPr/>
            <p:nvPr/>
          </p:nvSpPr>
          <p:spPr>
            <a:xfrm>
              <a:off x="8021171" y="3479185"/>
              <a:ext cx="3691402" cy="90076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0999E5FA-B4D4-49DE-8207-4108E5CA5ABA}"/>
                </a:ext>
              </a:extLst>
            </p:cNvPr>
            <p:cNvSpPr txBox="1"/>
            <p:nvPr/>
          </p:nvSpPr>
          <p:spPr>
            <a:xfrm>
              <a:off x="8083153" y="3698735"/>
              <a:ext cx="35971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err="1">
                  <a:solidFill>
                    <a:srgbClr val="FFFFFF"/>
                  </a:solidFill>
                </a:rPr>
                <a:t>Вища</a:t>
              </a:r>
              <a:r>
                <a:rPr lang="ru-RU" sz="2400" dirty="0">
                  <a:solidFill>
                    <a:srgbClr val="FFFFFF"/>
                  </a:solidFill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</a:rPr>
                <a:t>освіта</a:t>
              </a:r>
              <a:endParaRPr lang="de-DE" sz="2400" dirty="0">
                <a:solidFill>
                  <a:srgbClr val="FFFFFF"/>
                </a:solidFill>
              </a:endParaRPr>
            </a:p>
          </p:txBody>
        </p:sp>
        <p:sp>
          <p:nvSpPr>
            <p:cNvPr id="15" name="Gleichschenkliges Dreieck 14">
              <a:extLst>
                <a:ext uri="{FF2B5EF4-FFF2-40B4-BE49-F238E27FC236}">
                  <a16:creationId xmlns:a16="http://schemas.microsoft.com/office/drawing/2014/main" id="{4ED101E8-D4E3-413F-9D46-FB5653B4F623}"/>
                </a:ext>
              </a:extLst>
            </p:cNvPr>
            <p:cNvSpPr/>
            <p:nvPr/>
          </p:nvSpPr>
          <p:spPr>
            <a:xfrm>
              <a:off x="8021171" y="2794075"/>
              <a:ext cx="3691403" cy="646100"/>
            </a:xfrm>
            <a:prstGeom prst="triangl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Pfeil: nach unten 17">
              <a:extLst>
                <a:ext uri="{FF2B5EF4-FFF2-40B4-BE49-F238E27FC236}">
                  <a16:creationId xmlns:a16="http://schemas.microsoft.com/office/drawing/2014/main" id="{CC869338-18C6-4502-8935-39E0827953CA}"/>
                </a:ext>
              </a:extLst>
            </p:cNvPr>
            <p:cNvSpPr/>
            <p:nvPr/>
          </p:nvSpPr>
          <p:spPr>
            <a:xfrm rot="10800000">
              <a:off x="9608016" y="4388759"/>
              <a:ext cx="517712" cy="616479"/>
            </a:xfrm>
            <a:prstGeom prst="down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Pfeil: nach unten 18">
              <a:extLst>
                <a:ext uri="{FF2B5EF4-FFF2-40B4-BE49-F238E27FC236}">
                  <a16:creationId xmlns:a16="http://schemas.microsoft.com/office/drawing/2014/main" id="{7CCF8E66-7B31-4FD4-A213-B3B22C272C58}"/>
                </a:ext>
              </a:extLst>
            </p:cNvPr>
            <p:cNvSpPr/>
            <p:nvPr/>
          </p:nvSpPr>
          <p:spPr>
            <a:xfrm rot="10800000">
              <a:off x="3990368" y="4388758"/>
              <a:ext cx="517712" cy="748959"/>
            </a:xfrm>
            <a:prstGeom prst="down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Flussdiagramm: Manuelle Verarbeitung 24">
              <a:extLst>
                <a:ext uri="{FF2B5EF4-FFF2-40B4-BE49-F238E27FC236}">
                  <a16:creationId xmlns:a16="http://schemas.microsoft.com/office/drawing/2014/main" id="{00DAD3B3-143C-4696-B5FE-F720102B05AB}"/>
                </a:ext>
              </a:extLst>
            </p:cNvPr>
            <p:cNvSpPr/>
            <p:nvPr/>
          </p:nvSpPr>
          <p:spPr>
            <a:xfrm rot="10800000">
              <a:off x="658812" y="2794071"/>
              <a:ext cx="7026365" cy="646102"/>
            </a:xfrm>
            <a:prstGeom prst="flowChartManualOperati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6685E25A-5772-4353-8682-2E7F0140B5F5}"/>
                </a:ext>
              </a:extLst>
            </p:cNvPr>
            <p:cNvSpPr txBox="1"/>
            <p:nvPr/>
          </p:nvSpPr>
          <p:spPr>
            <a:xfrm>
              <a:off x="3831317" y="3511013"/>
              <a:ext cx="33044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solidFill>
                    <a:srgbClr val="FFFFFF"/>
                  </a:solidFill>
                </a:rPr>
                <a:t>Дуальна </a:t>
              </a:r>
              <a:r>
                <a:rPr lang="de-DE" sz="2400" dirty="0">
                  <a:solidFill>
                    <a:srgbClr val="FFFFFF"/>
                  </a:solidFill>
                </a:rPr>
                <a:t/>
              </a:r>
              <a:br>
                <a:rPr lang="de-DE" sz="2400" dirty="0">
                  <a:solidFill>
                    <a:srgbClr val="FFFFFF"/>
                  </a:solidFill>
                </a:rPr>
              </a:br>
              <a:r>
                <a:rPr lang="ru-RU" sz="2400" dirty="0" err="1">
                  <a:solidFill>
                    <a:srgbClr val="FFFFFF"/>
                  </a:solidFill>
                </a:rPr>
                <a:t>професійна</a:t>
              </a:r>
              <a:r>
                <a:rPr lang="ru-RU" sz="2400" dirty="0">
                  <a:solidFill>
                    <a:srgbClr val="FFFFFF"/>
                  </a:solidFill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</a:rPr>
                <a:t>освіта</a:t>
              </a:r>
              <a:r>
                <a:rPr lang="de-DE" sz="2400" dirty="0">
                  <a:solidFill>
                    <a:srgbClr val="FFFFFF"/>
                  </a:solidFill>
                </a:rPr>
                <a:t> </a:t>
              </a: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8F2471DB-6AB4-4982-8C2C-3B50D40615F7}"/>
                </a:ext>
              </a:extLst>
            </p:cNvPr>
            <p:cNvSpPr txBox="1"/>
            <p:nvPr/>
          </p:nvSpPr>
          <p:spPr>
            <a:xfrm>
              <a:off x="2404597" y="2891455"/>
              <a:ext cx="36914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err="1">
                  <a:solidFill>
                    <a:srgbClr val="FFFFFF"/>
                  </a:solidFill>
                </a:rPr>
                <a:t>Професійна</a:t>
              </a:r>
              <a:r>
                <a:rPr lang="ru-RU" sz="2400" dirty="0">
                  <a:solidFill>
                    <a:srgbClr val="FFFFFF"/>
                  </a:solidFill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</a:rPr>
                <a:t>освіта</a:t>
              </a:r>
              <a:r>
                <a:rPr lang="de-DE" sz="2400" dirty="0">
                  <a:solidFill>
                    <a:srgbClr val="FFFFFF"/>
                  </a:solidFill>
                </a:rPr>
                <a:t> </a:t>
              </a: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07245652-894E-4324-B674-9ADA123E812C}"/>
                </a:ext>
              </a:extLst>
            </p:cNvPr>
            <p:cNvSpPr txBox="1"/>
            <p:nvPr/>
          </p:nvSpPr>
          <p:spPr>
            <a:xfrm>
              <a:off x="602737" y="3511013"/>
              <a:ext cx="27338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err="1">
                  <a:solidFill>
                    <a:srgbClr val="FFFFFF"/>
                  </a:solidFill>
                </a:rPr>
                <a:t>Тільки</a:t>
              </a:r>
              <a:r>
                <a:rPr lang="ru-RU" sz="2400" dirty="0">
                  <a:solidFill>
                    <a:srgbClr val="FFFFFF"/>
                  </a:solidFill>
                </a:rPr>
                <a:t> на </a:t>
              </a:r>
              <a:r>
                <a:rPr lang="ru-RU" sz="2400" dirty="0" err="1">
                  <a:solidFill>
                    <a:srgbClr val="FFFFFF"/>
                  </a:solidFill>
                </a:rPr>
                <a:t>базі</a:t>
              </a:r>
              <a:r>
                <a:rPr lang="ru-RU" sz="2400" dirty="0">
                  <a:solidFill>
                    <a:srgbClr val="FFFFFF"/>
                  </a:solidFill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</a:rPr>
                <a:t>професійної</a:t>
              </a:r>
              <a:r>
                <a:rPr lang="ru-RU" sz="2400" dirty="0">
                  <a:solidFill>
                    <a:srgbClr val="FFFFFF"/>
                  </a:solidFill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</a:rPr>
                <a:t>школи</a:t>
              </a:r>
              <a:endParaRPr lang="de-DE" sz="24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0986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Основи</a:t>
            </a:r>
            <a:r>
              <a:rPr lang="de-DE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373666-7242-438A-9060-4E66E7E17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527" y="1052513"/>
            <a:ext cx="11282048" cy="4608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Учасники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особи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які отримують професійну </a:t>
            </a:r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освіту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(«учні»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de-DE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1,32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млн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учнів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щорічно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lvl="1"/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навчання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325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визнаним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професіям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lvl="1"/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Це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означає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lvl="1"/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5 %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від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усіх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фактично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зайнятих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осiб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складають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учні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Близько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93 %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учнiв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успішно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завершують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навчання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de-DE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151C2F4-9FAD-464D-BCE8-3D6B094876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1" t="24118" r="29251"/>
          <a:stretch/>
        </p:blipFill>
        <p:spPr>
          <a:xfrm>
            <a:off x="7516907" y="1039371"/>
            <a:ext cx="3536577" cy="3605472"/>
          </a:xfrm>
          <a:prstGeom prst="rect">
            <a:avLst/>
          </a:prstGeom>
        </p:spPr>
      </p:pic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9816FE72-21F8-4A15-8C27-E4A9F6B07FED}"/>
              </a:ext>
            </a:extLst>
          </p:cNvPr>
          <p:cNvCxnSpPr>
            <a:cxnSpLocks/>
          </p:cNvCxnSpPr>
          <p:nvPr/>
        </p:nvCxnSpPr>
        <p:spPr>
          <a:xfrm>
            <a:off x="8124183" y="4644844"/>
            <a:ext cx="406781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333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A23D8C-4529-4C78-957C-E8DC917E4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Основи</a:t>
            </a:r>
            <a:r>
              <a:rPr lang="de-DE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3A1E19-81D1-40EA-B2AD-DA6386C79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6389259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Учасники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роботодавці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de-DE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01688" lvl="1" indent="-349250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щорічно професійна освіта здійснюється на базі приблизно 20 % усіх підприємств, працівники яких підлягають обов'язковому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соціальному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страхуванню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приблизно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430 000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із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2,2 млн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801688" lvl="1" indent="-349250"/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це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приблизно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500 000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нових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учнів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рік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801688" lvl="1" indent="-349250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74 % з них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після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завершення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навчання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працюють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на тому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підприємстві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на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якому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вони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здобули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професійну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освіту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8B6E2FB-8156-4FAD-8EC2-41391FF301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944" y="1593475"/>
            <a:ext cx="4993919" cy="367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00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6CF9AC-97E1-4448-834C-5E0770A68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</a:t>
            </a:r>
            <a:r>
              <a:rPr lang="en-US" dirty="0" err="1"/>
              <a:t>и</a:t>
            </a:r>
            <a:r>
              <a:rPr lang="de-DE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276DC7-11F1-4AF1-B73A-261D75E65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Рамкові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умови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професійної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освіти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забезпечуються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суб'єктами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економічної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діяльності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соціальними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партнерами та державою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de-DE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Палати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Соціальні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партнери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асоціації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працівників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роботодавців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Держава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de-DE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Палати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та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соціальні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партнери</a:t>
            </a: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визначають та перевіряють зміст освітньої 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програми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 підприємстві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Держава</a:t>
            </a: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надає законодавчі рамкові умови та ресурси для шкільної 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професійної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освіти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556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C9F39B-795A-44B0-B75C-D7E9A7958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Основи</a:t>
            </a:r>
            <a:r>
              <a:rPr lang="de-DE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15D617-3826-44DB-ABDC-816991A21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indent="0">
              <a:buNone/>
            </a:pP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Інститути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палати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як компетентна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інстанція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1588" indent="0">
              <a:buNone/>
            </a:pPr>
            <a:endParaRPr lang="de-DE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здійснюють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нагляд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та контроль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щодо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професійної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освіти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підприємствах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атестують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викладацький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склад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організовують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проведення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іспитів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проводять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інформаційні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заходи та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консультації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2553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F940DC-F1D6-455D-B39C-8BDFF13FB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Основи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AB894A-E996-4455-9E7B-A58DCE0F7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Інститути</a:t>
            </a: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соцiальнi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партнери</a:t>
            </a:r>
            <a:endParaRPr lang="de-DE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Профспілки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асоціації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роботодавців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узгоджують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між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собою та з державою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відповідні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стандарти</a:t>
            </a:r>
            <a:r>
              <a:rPr lang="ru-RU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щодо</a:t>
            </a:r>
            <a:r>
              <a:rPr lang="ru-RU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виробничої</a:t>
            </a:r>
            <a:r>
              <a:rPr lang="ru-RU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частини</a:t>
            </a:r>
            <a:r>
              <a:rPr lang="ru-RU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професійної</a:t>
            </a:r>
            <a:r>
              <a:rPr lang="ru-RU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освіти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de-DE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зміст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освітньої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програми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оплата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праці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період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професійного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навчання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контроль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професійного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навчання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підприємстві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участь в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екзаменаційній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комісії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0C0DCF6-3A8C-4B21-AF63-595DE7188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642" y="2393199"/>
            <a:ext cx="4497067" cy="307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92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IBB">
      <a:dk1>
        <a:sysClr val="windowText" lastClr="000000"/>
      </a:dk1>
      <a:lt1>
        <a:sysClr val="window" lastClr="FFFFFF"/>
      </a:lt1>
      <a:dk2>
        <a:srgbClr val="585858"/>
      </a:dk2>
      <a:lt2>
        <a:srgbClr val="E7E6E6"/>
      </a:lt2>
      <a:accent1>
        <a:srgbClr val="D37230"/>
      </a:accent1>
      <a:accent2>
        <a:srgbClr val="7FC200"/>
      </a:accent2>
      <a:accent3>
        <a:srgbClr val="00306B"/>
      </a:accent3>
      <a:accent4>
        <a:srgbClr val="FFC000"/>
      </a:accent4>
      <a:accent5>
        <a:srgbClr val="85C0FB"/>
      </a:accent5>
      <a:accent6>
        <a:srgbClr val="BFBFBF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">
  <a:themeElements>
    <a:clrScheme name="BIBB">
      <a:dk1>
        <a:sysClr val="windowText" lastClr="000000"/>
      </a:dk1>
      <a:lt1>
        <a:sysClr val="window" lastClr="FFFFFF"/>
      </a:lt1>
      <a:dk2>
        <a:srgbClr val="585858"/>
      </a:dk2>
      <a:lt2>
        <a:srgbClr val="E7E6E6"/>
      </a:lt2>
      <a:accent1>
        <a:srgbClr val="D37230"/>
      </a:accent1>
      <a:accent2>
        <a:srgbClr val="7FC200"/>
      </a:accent2>
      <a:accent3>
        <a:srgbClr val="00306B"/>
      </a:accent3>
      <a:accent4>
        <a:srgbClr val="FFC000"/>
      </a:accent4>
      <a:accent5>
        <a:srgbClr val="85C0FB"/>
      </a:accent5>
      <a:accent6>
        <a:srgbClr val="BFBFBF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1698</Words>
  <Application>Microsoft Office PowerPoint</Application>
  <PresentationFormat>Breitbild</PresentationFormat>
  <Paragraphs>329</Paragraphs>
  <Slides>37</Slides>
  <Notes>28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37</vt:i4>
      </vt:variant>
    </vt:vector>
  </HeadingPairs>
  <TitlesOfParts>
    <vt:vector size="44" baseType="lpstr">
      <vt:lpstr>Arial</vt:lpstr>
      <vt:lpstr>Calibri</vt:lpstr>
      <vt:lpstr>Calibri Light</vt:lpstr>
      <vt:lpstr>Wingdings 3</vt:lpstr>
      <vt:lpstr>Office</vt:lpstr>
      <vt:lpstr>1_Office</vt:lpstr>
      <vt:lpstr>2_Office</vt:lpstr>
      <vt:lpstr> </vt:lpstr>
      <vt:lpstr>Зміст </vt:lpstr>
      <vt:lpstr> </vt:lpstr>
      <vt:lpstr>Основи </vt:lpstr>
      <vt:lpstr>Основи </vt:lpstr>
      <vt:lpstr>Основи </vt:lpstr>
      <vt:lpstr>Основи </vt:lpstr>
      <vt:lpstr>Основи </vt:lpstr>
      <vt:lpstr>Основи</vt:lpstr>
      <vt:lpstr>Основи</vt:lpstr>
      <vt:lpstr>Основи </vt:lpstr>
      <vt:lpstr>Основи </vt:lpstr>
      <vt:lpstr>Основи </vt:lpstr>
      <vt:lpstr>Основи </vt:lpstr>
      <vt:lpstr>Основи </vt:lpstr>
      <vt:lpstr>PowerPoint-Präsentation</vt:lpstr>
      <vt:lpstr>Відправний пункт </vt:lpstr>
      <vt:lpstr>Відправний пункт </vt:lpstr>
      <vt:lpstr>Відправний пункт </vt:lpstr>
      <vt:lpstr>Процес</vt:lpstr>
      <vt:lpstr>Процес</vt:lpstr>
      <vt:lpstr>Процес</vt:lpstr>
      <vt:lpstr>Процес</vt:lpstr>
      <vt:lpstr>Процес</vt:lpstr>
      <vt:lpstr>PowerPoint-Präsentation</vt:lpstr>
      <vt:lpstr>Як працює Дуальна професійна освіта? </vt:lpstr>
      <vt:lpstr>Як працює Дуальна професійна освіта?</vt:lpstr>
      <vt:lpstr>Чому Дуальна професійна освіта успішно функціонує у Німеччині? </vt:lpstr>
      <vt:lpstr>П'ять стовпів професійної освіти </vt:lpstr>
      <vt:lpstr>Переваги </vt:lpstr>
      <vt:lpstr>Переваги </vt:lpstr>
      <vt:lpstr>Переваги </vt:lpstr>
      <vt:lpstr>Виклики </vt:lpstr>
      <vt:lpstr>Виклики </vt:lpstr>
      <vt:lpstr>Виклики </vt:lpstr>
      <vt:lpstr>Довідкова інформація 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danyel</dc:creator>
  <cp:lastModifiedBy>Lehmhus, Liana Rosa</cp:lastModifiedBy>
  <cp:revision>72</cp:revision>
  <dcterms:created xsi:type="dcterms:W3CDTF">2020-12-18T10:19:10Z</dcterms:created>
  <dcterms:modified xsi:type="dcterms:W3CDTF">2022-04-29T08:54:31Z</dcterms:modified>
</cp:coreProperties>
</file>