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204" y="114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emf"/><Relationship Id="rId7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1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4.jp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89.sv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6.png"/><Relationship Id="rId10" Type="http://schemas.openxmlformats.org/officeDocument/2006/relationships/image" Target="../media/image64.png"/><Relationship Id="rId19" Type="http://schemas.microsoft.com/office/2007/relationships/hdphoto" Target="../media/hdphoto2.wdp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3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77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3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77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34.png"/><Relationship Id="rId5" Type="http://schemas.openxmlformats.org/officeDocument/2006/relationships/image" Target="../media/image80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14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8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5" Type="http://schemas.openxmlformats.org/officeDocument/2006/relationships/image" Target="../media/image84.png"/><Relationship Id="rId10" Type="http://schemas.openxmlformats.org/officeDocument/2006/relationships/image" Target="../media/image107.svg"/><Relationship Id="rId4" Type="http://schemas.openxmlformats.org/officeDocument/2006/relationships/image" Target="../media/image103.sv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44.sv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87.png"/><Relationship Id="rId7" Type="http://schemas.openxmlformats.org/officeDocument/2006/relationships/image" Target="../media/image8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4.png"/><Relationship Id="rId5" Type="http://schemas.openxmlformats.org/officeDocument/2006/relationships/image" Target="../media/image88.png"/><Relationship Id="rId10" Type="http://schemas.openxmlformats.org/officeDocument/2006/relationships/image" Target="../media/image112.svg"/><Relationship Id="rId4" Type="http://schemas.openxmlformats.org/officeDocument/2006/relationships/image" Target="../media/image110.sv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94.png"/><Relationship Id="rId18" Type="http://schemas.openxmlformats.org/officeDocument/2006/relationships/image" Target="../media/image126.svg"/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12" Type="http://schemas.openxmlformats.org/officeDocument/2006/relationships/image" Target="../media/image120.sv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93.png"/><Relationship Id="rId5" Type="http://schemas.openxmlformats.org/officeDocument/2006/relationships/image" Target="../media/image91.png"/><Relationship Id="rId15" Type="http://schemas.openxmlformats.org/officeDocument/2006/relationships/image" Target="../media/image95.png"/><Relationship Id="rId10" Type="http://schemas.openxmlformats.org/officeDocument/2006/relationships/image" Target="../media/image118.svg"/><Relationship Id="rId19" Type="http://schemas.openxmlformats.org/officeDocument/2006/relationships/image" Target="../media/image97.png"/><Relationship Id="rId4" Type="http://schemas.openxmlformats.org/officeDocument/2006/relationships/image" Target="../media/image114.svg"/><Relationship Id="rId9" Type="http://schemas.openxmlformats.org/officeDocument/2006/relationships/image" Target="../media/image92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87.png"/><Relationship Id="rId7" Type="http://schemas.openxmlformats.org/officeDocument/2006/relationships/image" Target="../media/image8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4.png"/><Relationship Id="rId5" Type="http://schemas.openxmlformats.org/officeDocument/2006/relationships/image" Target="../media/image88.png"/><Relationship Id="rId10" Type="http://schemas.openxmlformats.org/officeDocument/2006/relationships/image" Target="../media/image112.svg"/><Relationship Id="rId4" Type="http://schemas.openxmlformats.org/officeDocument/2006/relationships/image" Target="../media/image110.svg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01.png"/><Relationship Id="rId3" Type="http://schemas.openxmlformats.org/officeDocument/2006/relationships/image" Target="../media/image89.png"/><Relationship Id="rId7" Type="http://schemas.openxmlformats.org/officeDocument/2006/relationships/image" Target="../media/image98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99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87.png"/><Relationship Id="rId7" Type="http://schemas.openxmlformats.org/officeDocument/2006/relationships/image" Target="../media/image8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4.png"/><Relationship Id="rId5" Type="http://schemas.openxmlformats.org/officeDocument/2006/relationships/image" Target="../media/image88.png"/><Relationship Id="rId10" Type="http://schemas.openxmlformats.org/officeDocument/2006/relationships/image" Target="../media/image112.svg"/><Relationship Id="rId4" Type="http://schemas.openxmlformats.org/officeDocument/2006/relationships/image" Target="../media/image110.sv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05.png"/><Relationship Id="rId18" Type="http://schemas.openxmlformats.org/officeDocument/2006/relationships/image" Target="../media/image148.svg"/><Relationship Id="rId3" Type="http://schemas.openxmlformats.org/officeDocument/2006/relationships/image" Target="../media/image89.png"/><Relationship Id="rId7" Type="http://schemas.openxmlformats.org/officeDocument/2006/relationships/image" Target="../media/image102.png"/><Relationship Id="rId12" Type="http://schemas.openxmlformats.org/officeDocument/2006/relationships/image" Target="../media/image142.sv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106.png"/><Relationship Id="rId10" Type="http://schemas.openxmlformats.org/officeDocument/2006/relationships/image" Target="../media/image140.svg"/><Relationship Id="rId19" Type="http://schemas.openxmlformats.org/officeDocument/2006/relationships/image" Target="../media/image108.png"/><Relationship Id="rId4" Type="http://schemas.openxmlformats.org/officeDocument/2006/relationships/image" Target="../media/image112.svg"/><Relationship Id="rId9" Type="http://schemas.openxmlformats.org/officeDocument/2006/relationships/image" Target="../media/image103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09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06.png"/><Relationship Id="rId5" Type="http://schemas.openxmlformats.org/officeDocument/2006/relationships/image" Target="../media/image107.png"/><Relationship Id="rId15" Type="http://schemas.openxmlformats.org/officeDocument/2006/relationships/image" Target="../media/image108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04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87.png"/><Relationship Id="rId7" Type="http://schemas.openxmlformats.org/officeDocument/2006/relationships/image" Target="../media/image8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4.png"/><Relationship Id="rId5" Type="http://schemas.openxmlformats.org/officeDocument/2006/relationships/image" Target="../media/image88.png"/><Relationship Id="rId10" Type="http://schemas.openxmlformats.org/officeDocument/2006/relationships/image" Target="../media/image112.svg"/><Relationship Id="rId4" Type="http://schemas.openxmlformats.org/officeDocument/2006/relationships/image" Target="../media/image110.sv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13.png"/><Relationship Id="rId3" Type="http://schemas.openxmlformats.org/officeDocument/2006/relationships/image" Target="../media/image89.png"/><Relationship Id="rId7" Type="http://schemas.openxmlformats.org/officeDocument/2006/relationships/image" Target="../media/image106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12.png"/><Relationship Id="rId5" Type="http://schemas.openxmlformats.org/officeDocument/2006/relationships/image" Target="../media/image103.png"/><Relationship Id="rId15" Type="http://schemas.openxmlformats.org/officeDocument/2006/relationships/image" Target="../media/image114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11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2.png"/><Relationship Id="rId12" Type="http://schemas.openxmlformats.org/officeDocument/2006/relationships/image" Target="../media/image4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79.png"/><Relationship Id="rId7" Type="http://schemas.openxmlformats.org/officeDocument/2006/relationships/image" Target="../media/image115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16.png"/><Relationship Id="rId5" Type="http://schemas.openxmlformats.org/officeDocument/2006/relationships/image" Target="../media/image80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bibb.de/dokumente/pdf/bibb-datenreport-2021.pdf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de/54879.php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Motor der Dualen Berufsausbildung 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Kooperation von Akteuren aus</a:t>
            </a:r>
            <a:br>
              <a:rPr lang="de-DE" sz="2200" dirty="0"/>
            </a:br>
            <a:r>
              <a:rPr lang="de-DE" sz="2200" dirty="0"/>
              <a:t>Wirtschaft, Staat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Arbeitnehmer*innen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Gewerkschaftsdachverband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Branchengewerkschaften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Betriebsräte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(berufliche Fachverbände)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</a:t>
            </a:r>
            <a:r>
              <a:rPr lang="de-DE" sz="2200" dirty="0">
                <a:solidFill>
                  <a:srgbClr val="BF5A08"/>
                </a:solidFill>
              </a:rPr>
              <a:t>wichtig für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Wirtschaft und Gesellschaft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schaffen den </a:t>
            </a:r>
            <a:r>
              <a:rPr lang="de-DE" sz="2200" dirty="0">
                <a:solidFill>
                  <a:srgbClr val="BF5A08"/>
                </a:solidFill>
              </a:rPr>
              <a:t>Rahmen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das Engagement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und </a:t>
            </a:r>
            <a:r>
              <a:rPr lang="de-DE" sz="2200" dirty="0">
                <a:solidFill>
                  <a:srgbClr val="BF5A08"/>
                </a:solidFill>
              </a:rPr>
              <a:t>moderieren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 </a:t>
            </a:r>
            <a:endParaRPr lang="de-DE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fördern das Berufsbildungssystem durch Steuerungs-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strukturen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Forschung, Innovation und Beratung.“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 Durch eine starke BB erhalten Jugendliche eine gute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Perspektive sich in der Gesellschaft zu entwickeln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gehört zum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Bildungssystem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stellen die </a:t>
            </a:r>
            <a:r>
              <a:rPr lang="de-DE" sz="2200" dirty="0">
                <a:solidFill>
                  <a:srgbClr val="BF5A08"/>
                </a:solidFill>
              </a:rPr>
              <a:t>berufsschulische Ausbildung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bereit.“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</a:t>
            </a:r>
            <a:r>
              <a:rPr lang="de-DE" sz="2200" dirty="0">
                <a:solidFill>
                  <a:srgbClr val="BF5A08"/>
                </a:solidFill>
              </a:rPr>
              <a:t>aktiv Berufsbildung gemeinsam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gestalten.“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</a:t>
            </a:r>
            <a:r>
              <a:rPr lang="de-DE" sz="2200" dirty="0">
                <a:solidFill>
                  <a:srgbClr val="BF5A08"/>
                </a:solidFill>
              </a:rPr>
              <a:t>Ausbildungsmöglichkeiten anbieten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(Bundesministerien)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Bundesländer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(Landesregierungen)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6DDF0B-E71D-4C92-9C3A-690F4C9E08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35" y="3281752"/>
            <a:ext cx="2359051" cy="130116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8ABE43F-364A-4837-8B62-9C1FAF0226A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65" y="1027129"/>
            <a:ext cx="1674602" cy="125649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59D9BA6-BE25-417D-B8F4-04BEBE5F74E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4482875"/>
            <a:ext cx="2131151" cy="1310325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5728BC3-0721-44AB-82F1-2A13363ACE8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34009" y="2420033"/>
            <a:ext cx="1567241" cy="7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Arbeitgeber*innen, Arbeitnehmer*innen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Staat </a:t>
            </a:r>
            <a:r>
              <a:rPr lang="de-DE" sz="2000" b="1" dirty="0">
                <a:solidFill>
                  <a:srgbClr val="BF5A08"/>
                </a:solidFill>
              </a:rPr>
              <a:t>vertreten unterschiedliche kollektive Interessen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der Berufsbildung </a:t>
            </a:r>
            <a:r>
              <a:rPr lang="de-DE" sz="2000" b="1" dirty="0">
                <a:solidFill>
                  <a:srgbClr val="BF5A08"/>
                </a:solidFill>
              </a:rPr>
              <a:t>hochgradig organisiert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>
                <a:solidFill>
                  <a:srgbClr val="BF5A08"/>
                </a:solidFill>
              </a:rPr>
              <a:t>kompetent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Engagement basiert auf </a:t>
            </a:r>
            <a:r>
              <a:rPr lang="de-DE" sz="2000" b="1" dirty="0">
                <a:solidFill>
                  <a:srgbClr val="BF5A08"/>
                </a:solidFill>
              </a:rPr>
              <a:t>gemeinsamen Prinzipien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wollen die Berufsbildung </a:t>
            </a:r>
            <a:r>
              <a:rPr lang="de-DE" sz="2000" dirty="0">
                <a:solidFill>
                  <a:srgbClr val="BF5A08"/>
                </a:solidFill>
              </a:rPr>
              <a:t>gemeinsam steuern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</a:t>
            </a:r>
            <a:r>
              <a:rPr lang="de-DE" sz="2000" dirty="0">
                <a:solidFill>
                  <a:srgbClr val="BF5A08"/>
                </a:solidFill>
              </a:rPr>
              <a:t>teilen Verantwortung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Berufsbildung.“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sollte </a:t>
            </a:r>
            <a:r>
              <a:rPr lang="de-DE" sz="2000" dirty="0">
                <a:solidFill>
                  <a:srgbClr val="BF5A08"/>
                </a:solidFill>
              </a:rPr>
              <a:t>praxisnah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de-DE" sz="2000" dirty="0">
                <a:solidFill>
                  <a:srgbClr val="BF5A08"/>
                </a:solidFill>
              </a:rPr>
              <a:t>qualitativ hochwertig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einheitlich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000" dirty="0">
                <a:solidFill>
                  <a:srgbClr val="BF5A08"/>
                </a:solidFill>
              </a:rPr>
              <a:t>Standards der Berufsbildung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müssen </a:t>
            </a:r>
            <a:r>
              <a:rPr lang="de-DE" sz="2000" dirty="0">
                <a:solidFill>
                  <a:srgbClr val="BF5A08"/>
                </a:solidFill>
              </a:rPr>
              <a:t>bedarfsorientiert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aktuell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ist </a:t>
            </a:r>
            <a:r>
              <a:rPr lang="de-DE" sz="2000" dirty="0">
                <a:solidFill>
                  <a:srgbClr val="BF5A08"/>
                </a:solidFill>
              </a:rPr>
              <a:t>Voraussetzung für Wettbewerbsfähigkeit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 dem Weltmarkt.“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Akteure gestalten gemeinsam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Starkes Engagement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Rahmen der </a:t>
            </a:r>
            <a:r>
              <a:rPr lang="de-DE" sz="2000" dirty="0">
                <a:solidFill>
                  <a:srgbClr val="BF5A08"/>
                </a:solidFill>
              </a:rPr>
              <a:t>Dualen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>
                <a:solidFill>
                  <a:srgbClr val="BF5A08"/>
                </a:solidFill>
              </a:rPr>
              <a:t>Mitbestimmung und Kooperation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wird durch </a:t>
            </a:r>
            <a:r>
              <a:rPr lang="de-DE" sz="2000" dirty="0">
                <a:solidFill>
                  <a:srgbClr val="BF5A08"/>
                </a:solidFill>
              </a:rPr>
              <a:t>formale Mechanismen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befördert (Integration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Interessen)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Gesetze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Institutionen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Ausschüsse/Gremien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Motor der Dualen Berufsausbildung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Entwicklung des Dualen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Berufsbildungssystems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Umsetzung der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Ausbildung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Standard-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entwicklung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Prüfung und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Zertifizierung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Lernorte koordinieren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Kooperation der Akteure unterstützen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Einheitlichkeit der BB bundesweit sichern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Motor der Dualen Berufsausbildung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/>
              <a:t>Berufsbildung: Akteure und ihre Interessen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smtClean="0"/>
              <a:t>Arbeitgeber*innen </a:t>
            </a:r>
            <a:r>
              <a:rPr lang="de-DE" dirty="0"/>
              <a:t>und Wirtschaftsorganisationen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smtClean="0"/>
              <a:t>Arbeitnehmer*innen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Öffentlichkeit und Staat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Akteure gestalten gemeinsam Duale Berufsausbildung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Entwicklung des Dualen Berufsbildungssystems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Standardentwicklung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Überwachung der 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Prüfung und Zertifizierung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 smtClean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smtClean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99406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Arbeitgeber*innen-/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Wirtschafts-organisationen wollen Rahmenbedingungen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mitgestalten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Bundesweiter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Ausschuss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(Haupt-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Rahmen und verfolgt ordnungspolitische Interessen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wollen Rahmenbedingungen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 mitgestalten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§ 92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§ 38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Konsensprinzip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Regelmäßige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Tagungen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Arbeitgebern*innen, Arbeitnehmer*innen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und Landesregierungen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(sog. „vier Bänke“)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Mitglieder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Stellv. Mitglieder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Bundesregierung in Fragen der Berufsbildung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Empfehlungen für die Praxis ab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zur einheitlichen Umsetzung des Berufsbildungsgesetzes)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Nimmt zu Rechtsverordnungen des Bundes Stellung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Ausbildungsverordnung) </a:t>
            </a:r>
          </a:p>
          <a:p>
            <a:pPr>
              <a:defRPr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Stellungnahmen zur Politik der Bundesregierung ab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über Angelegenheiten des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Haushalt, Forschung)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Berufsbildungsakteure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Zentraler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Koordinierungsmechanismus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Dualer Berufsbildung auf Bundesebene </a:t>
            </a:r>
            <a:r>
              <a:rPr lang="de-DE" sz="2200" dirty="0">
                <a:solidFill>
                  <a:srgbClr val="BF5A08"/>
                </a:solidFill>
              </a:rPr>
              <a:t>(„Parlament der Berufsbildung“)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Forum, auf dem Akteure </a:t>
            </a:r>
            <a:r>
              <a:rPr lang="de-DE" sz="2200" dirty="0">
                <a:solidFill>
                  <a:srgbClr val="BF5A08"/>
                </a:solidFill>
              </a:rPr>
              <a:t>gemeinsam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Berufsbildungssystem steuern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 smtClean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Organisationen  artikulieren Bedarfe der 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Arbeitgeber*innen/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Regierung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Bedarf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erlässt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artikulieren Bedarfe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smtClean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Gremium für neuen/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aktualisierenden Ausbildungsberuf gebildet (temporär, nicht dauerhaft)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07580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BIBB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Vertreter*in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leitet;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organisiert und moderiert Prozess;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leistet fachlichen Input 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(„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Berufsexpert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*in“)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 und Länder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bringen sich ein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 und </a:t>
            </a: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entsenden eigene Sachverständige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Sachverständigen mit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Praxis- und Theorieerfahrung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modernisieren Ausbildungsordnungen für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betriebliche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Akteure in der Umsetzung der Ausbildungsordnungen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ihrer Abstimmung mit der Entwicklung von Rahmenlehrplänen (Berufsschule)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 </a:t>
            </a:r>
            <a:r>
              <a:rPr lang="en-US" sz="2200" dirty="0" err="1">
                <a:solidFill>
                  <a:srgbClr val="BF5A08"/>
                </a:solidFill>
              </a:rPr>
              <a:t>Akteure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gemeinsam</a:t>
            </a:r>
            <a:r>
              <a:rPr lang="en-US" sz="2200" dirty="0">
                <a:solidFill>
                  <a:srgbClr val="BF5A08"/>
                </a:solidFill>
              </a:rPr>
              <a:t> Standards </a:t>
            </a:r>
            <a:r>
              <a:rPr lang="en-US" sz="2200" dirty="0" err="1">
                <a:solidFill>
                  <a:srgbClr val="BF5A08"/>
                </a:solidFill>
              </a:rPr>
              <a:t>entwickeln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den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Bedarf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der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Arbeitswelt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reflektieren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Entwickelte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akzeptiert</a:t>
            </a:r>
            <a:r>
              <a:rPr lang="en-US" sz="2200" dirty="0">
                <a:solidFill>
                  <a:srgbClr val="BF5A08"/>
                </a:solidFill>
              </a:rPr>
              <a:t> und </a:t>
            </a:r>
            <a:r>
              <a:rPr lang="en-US" sz="2200" dirty="0" err="1">
                <a:solidFill>
                  <a:srgbClr val="BF5A08"/>
                </a:solidFill>
              </a:rPr>
              <a:t>anerkannt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bei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Umsetzern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(Betriebe,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Ausbilder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innen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Auszubildende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Sicherstellung der Qualität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 smtClean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bilden im Betrieb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Grundlage staat-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licher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Ausbildungs-standards aus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Ausschüsse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und Zuständige Stellen im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ganzen Land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überwacht,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finanziert und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implementiert schulische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Betriebsräte in großen Betrieben überwachen die Ausbildung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§ 77 ff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smtClean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Landesregierung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Landes-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bildung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Landesregierung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Berufsbildung: Akteure und ihre Interessen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Landesregierung in Fragen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Wirkt auf stetige Qualitätsentwicklung der Berufsbildung hin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Akteure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insbesondere für Entwicklung und Umsetzung der schulischen Berufsbildung in der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Berufsbildungspolitik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Bundeslandes mitgestalten und die </a:t>
            </a:r>
            <a:r>
              <a:rPr lang="de-DE" sz="2200" dirty="0">
                <a:solidFill>
                  <a:srgbClr val="BF5A08"/>
                </a:solidFill>
              </a:rPr>
              <a:t>Umsetzung berufsschulischer mit betrieblicher Ausbildung koordinieren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zuständigen Stellen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 (Kammern,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Ministerien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Berufs-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bildungs-ausschüsse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allen wichtigen Berufsbildungsfragen zu konsultieren und zu informieren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Rechtsvorschriften zur Durchführung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 auf stetige Qualitätsentwicklung der Berufsbildung hinzuwirken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Sichert Umsetzung der Empfehlungen des Landesausschusses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abgestimmte Positionen, insbesondere zur </a:t>
            </a:r>
            <a:r>
              <a:rPr lang="de-DE" sz="2200" dirty="0">
                <a:solidFill>
                  <a:srgbClr val="BF5A08"/>
                </a:solidFill>
              </a:rPr>
              <a:t>Regulierung der betrieblichen Berufsausbildung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(Eignung Ausbildungsstätten, Prüfung, etc.)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Qualität der Dualen Berufsausbildung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bestimmte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Branchen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Handwerk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Handel,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Landwirtschaft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etc.) in der Region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sichern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</a:t>
            </a:r>
            <a:r>
              <a:rPr lang="de-DE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(zumeist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Kammern)</a:t>
            </a:r>
          </a:p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ist das?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 Gesetz geregelt (Berufsbildungsgesetz/Handwerksordnung)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Übernahme öffentlicher/hoheitlicher Aufgaben im Zusammenhang mit der dualen Berufsausbildung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Zahlreiche zuständige Stellen in jedem Bundesland (auf regionaler Ebene etabliert)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Ansiedlung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zuständigen Stellen bei Organisationen,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eine Branche vertreten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der zust. Stellen/ Kammern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Überwachen betriebliche Ausbildung, z. B. die Eignung der Betriebe und der betrieblichen Ausbilder*innen für Ausbildungsdurchführung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Verzeichnis der Ausbildungsverhältnisse (Ausbildungsverträge)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Errichten Berufsbildungsausschuss und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Prüfungsausschüsse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erlassen die von den Ausschüssen getroffenen Beschlüsse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Stellen die Abschlusszeugnisse aus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Anerkennung von im Ausland erworbenen Qualifikationen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Betriebe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Regel durch „Ausbildungsberater*innen”)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 der zust. </a:t>
            </a:r>
            <a:r>
              <a:rPr lang="de-DE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Stellen/ Kammern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</a:t>
            </a:r>
            <a:r>
              <a:rPr lang="de-DE" sz="2200" dirty="0">
                <a:solidFill>
                  <a:srgbClr val="BF5A08"/>
                </a:solidFill>
              </a:rPr>
              <a:t>überwachen und fördern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Durchführung von Berufsausbildung in der Region und </a:t>
            </a:r>
            <a:r>
              <a:rPr lang="de-DE" sz="2200" dirty="0">
                <a:solidFill>
                  <a:srgbClr val="BF5A08"/>
                </a:solidFill>
              </a:rPr>
              <a:t>sichern damit ihre Qualität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Institutionelle Grundlage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Arbeit von Berufsbildungs- und Prüfungsausschuss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 smtClean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smtClean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suchen Arbeitskräfte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nachweisen können, dass sie ihren Beruf beherrschen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Prüfungs-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Prüfungsordnung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Eckpfeiler der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Dualen Berufs-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ausbildung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Arbeiternehmer*innen benötigen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Zertifikat erworbener Kompetenzen für beruflichen Werdegang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§ 37 ff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der Ausbildung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Prüfungsgremium für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 Berufsbildungsgänge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Mind. 3 Vertreter von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Prüfungs-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</a:t>
            </a:r>
            <a:r>
              <a:rPr lang="de-DE" sz="2200" dirty="0" smtClean="0">
                <a:solidFill>
                  <a:schemeClr val="bg1"/>
                </a:solidFill>
              </a:rPr>
              <a:t>Arbeitgeber*innen </a:t>
            </a:r>
            <a:r>
              <a:rPr lang="de-DE" sz="2200" dirty="0">
                <a:solidFill>
                  <a:schemeClr val="bg1"/>
                </a:solidFill>
              </a:rPr>
              <a:t>und Wirtschafts-organisationen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</a:t>
            </a:r>
            <a:r>
              <a:rPr lang="de-DE" sz="2200" dirty="0" smtClean="0">
                <a:solidFill>
                  <a:schemeClr val="bg1"/>
                </a:solidFill>
              </a:rPr>
              <a:t>Arbeitnehmer*innen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Öffentliche </a:t>
            </a:r>
          </a:p>
          <a:p>
            <a:pPr algn="ctr"/>
            <a:r>
              <a:rPr lang="de-DE" sz="2200" dirty="0"/>
              <a:t>Interessen/</a:t>
            </a:r>
            <a:br>
              <a:rPr lang="de-DE" sz="2200" dirty="0"/>
            </a:br>
            <a:r>
              <a:rPr lang="de-DE" sz="2200" dirty="0"/>
              <a:t>Staat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„Zuständige Stellen“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„Sozialpartner“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Erlassen Prüfungsfragen und Aufgaben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Prüfungen durch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Evaluieren Prüfungsergebnisse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Vergeben Abschlusszertifikate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unabhängige Prüfungen durchführen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Abschlüsse vergeben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Abschlüsse sind durch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Arbeitgeber*innen, Arbeitnehmer*innen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im formalen Bildungssystem </a:t>
            </a:r>
            <a:r>
              <a:rPr lang="de-DE" sz="2200" dirty="0">
                <a:solidFill>
                  <a:srgbClr val="BF5A08"/>
                </a:solidFill>
              </a:rPr>
              <a:t>anerkannt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Zusammenfassung – Motor der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Dualen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Mitbestimmung und Kooperation der Akteure auf allen Ebenen und 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allen Kernbereichen der Berufsbildung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Koordiniert, einheitlich, qualitätsgesichert und von Akteuren anerkannt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Akteure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Mechanismen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Duale Berufsausbildung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BF5A08"/>
                </a:solidFill>
              </a:rPr>
              <a:t>Qualitäts-Merkmale Deutscher Berufsbildung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Zusammenarbeit von Staat und 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Sozialpartner*innen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Anerkannte Standards in der Berufsbildung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Lernen im Arbeitsprozess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Qualifizierung von Berufsbildungspersonal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Institutionalisierte Forschung und Beratung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r>
              <a:rPr lang="de-DE" dirty="0" smtClean="0"/>
              <a:t>Berufsbildungsbericht 2021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link</a:t>
            </a:r>
            <a:r>
              <a:rPr lang="de-DE" dirty="0" smtClean="0"/>
              <a:t>)</a:t>
            </a:r>
          </a:p>
          <a:p>
            <a:r>
              <a:rPr lang="de-DE" dirty="0" smtClean="0"/>
              <a:t>Datenreport zum Berufsbildungsbericht 2021 (</a:t>
            </a:r>
            <a:r>
              <a:rPr lang="de-DE" dirty="0" smtClean="0">
                <a:hlinkClick r:id="rId3"/>
              </a:rPr>
              <a:t>link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/>
              <a:t>Statistisches Bundesamt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BMBF Datenportal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r>
              <a:rPr lang="de-DE" dirty="0"/>
              <a:t>BIBB Broschüre: Ausbildungsordnungen und wie sie entstehen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r>
              <a:rPr lang="de-DE" dirty="0"/>
              <a:t>Berufsbildungsgesetz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Jugendbeschäftigungsgesetz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Kammergesetz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Tarifverhandlungsgesetz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Betriebsverfassungsgesetz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r>
              <a:rPr lang="de-DE" dirty="0">
                <a:hlinkClick r:id="rId8"/>
              </a:rPr>
              <a:t>GOVET</a:t>
            </a:r>
            <a:endParaRPr lang="de-DE" dirty="0"/>
          </a:p>
          <a:p>
            <a:r>
              <a:rPr lang="de-DE" dirty="0">
                <a:hlinkClick r:id="rId13"/>
              </a:rPr>
              <a:t>BMBF</a:t>
            </a:r>
            <a:endParaRPr lang="de-DE" dirty="0"/>
          </a:p>
          <a:p>
            <a:r>
              <a:rPr lang="de-DE" dirty="0">
                <a:hlinkClick r:id="rId14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Präsentationen</a:t>
            </a:r>
            <a:r>
              <a:rPr lang="de-DE" dirty="0"/>
              <a:t> </a:t>
            </a:r>
          </a:p>
          <a:p>
            <a:r>
              <a:rPr lang="en-GB" dirty="0"/>
              <a:t>GOVET Standardpräsentationen (</a:t>
            </a:r>
            <a:r>
              <a:rPr lang="en-GB" dirty="0">
                <a:hlinkClick r:id="rId15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r>
              <a:rPr lang="de-DE" dirty="0" err="1">
                <a:hlinkClick r:id="rId1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Arbeitgeber*innen </a:t>
            </a:r>
            <a:r>
              <a:rPr lang="de-DE" dirty="0"/>
              <a:t>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entscheidend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Produktivität und Wettbewerbsfähigkeit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uns wichtig, um </a:t>
            </a:r>
            <a:r>
              <a:rPr lang="de-DE" sz="2200" dirty="0">
                <a:solidFill>
                  <a:srgbClr val="BF5A08"/>
                </a:solidFill>
              </a:rPr>
              <a:t>qualifizierte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loyale </a:t>
            </a:r>
            <a:r>
              <a:rPr lang="de-DE" sz="2200" dirty="0" smtClean="0">
                <a:solidFill>
                  <a:srgbClr val="BF5A08"/>
                </a:solidFill>
              </a:rPr>
              <a:t>Mitarbeiter*innen</a:t>
            </a:r>
            <a:r>
              <a:rPr lang="de-DE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finden.“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sind bereit </a:t>
            </a:r>
            <a:r>
              <a:rPr lang="de-DE" sz="2200" dirty="0">
                <a:solidFill>
                  <a:srgbClr val="BF5A08"/>
                </a:solidFill>
              </a:rPr>
              <a:t>selbst auszubilden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wollen die Regulierung </a:t>
            </a:r>
            <a:r>
              <a:rPr lang="de-DE" sz="2200" dirty="0">
                <a:solidFill>
                  <a:srgbClr val="BF5A08"/>
                </a:solidFill>
              </a:rPr>
              <a:t>betrieblicher Ausbildung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mitgestalten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Arbeitgeber*innen </a:t>
            </a:r>
            <a:r>
              <a:rPr lang="de-DE" dirty="0"/>
              <a:t>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am </a:t>
            </a:r>
            <a:r>
              <a:rPr lang="de-DE" sz="2200" dirty="0">
                <a:solidFill>
                  <a:srgbClr val="BF5A08"/>
                </a:solidFill>
              </a:rPr>
              <a:t>Bedarf des Betriebs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orientiert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benötigen </a:t>
            </a:r>
            <a:r>
              <a:rPr lang="de-DE" sz="2200" dirty="0">
                <a:solidFill>
                  <a:srgbClr val="BF5A08"/>
                </a:solidFill>
              </a:rPr>
              <a:t>ausbildungsreife Jugendliche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Ausbildung im Betrieb.“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200" dirty="0">
                <a:solidFill>
                  <a:srgbClr val="BF5A08"/>
                </a:solidFill>
              </a:rPr>
              <a:t>Ausbildungsvergütungen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signifikant niedriger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Gehälter von Facharbeiter*innen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„Berufsschulen sollten </a:t>
            </a:r>
            <a:r>
              <a:rPr lang="de-DE" sz="2200" dirty="0">
                <a:solidFill>
                  <a:srgbClr val="BF5A08"/>
                </a:solidFill>
              </a:rPr>
              <a:t>berufliche Theorie und Praxis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entsprechend unserer Bedarfe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vermitteln.“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Arbeitgeber*innen </a:t>
            </a:r>
            <a:r>
              <a:rPr lang="de-DE" dirty="0"/>
              <a:t>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Dachverband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Arbeitgeberverbände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Branchenverbände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Industrie und Handwerk)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Kammern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Arbeitnehmer*innen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wichtig für </a:t>
            </a:r>
            <a:r>
              <a:rPr lang="de-DE" sz="2200" dirty="0">
                <a:solidFill>
                  <a:srgbClr val="BF5A08"/>
                </a:solidFill>
              </a:rPr>
              <a:t>Beschäftigung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Einkommen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Arbeitnehmer*innen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„Ziel von Berufsbildung: </a:t>
            </a:r>
            <a:r>
              <a:rPr lang="de-DE" sz="2200" dirty="0">
                <a:solidFill>
                  <a:srgbClr val="BF5A08"/>
                </a:solidFill>
              </a:rPr>
              <a:t>umfassende berufliche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Handlungskompetenz erlangen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</a:t>
            </a:r>
            <a:r>
              <a:rPr lang="de-DE" sz="2200" dirty="0">
                <a:solidFill>
                  <a:srgbClr val="BF5A08"/>
                </a:solidFill>
              </a:rPr>
              <a:t>hohe Qualität haben und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Berufspraxis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sowie </a:t>
            </a:r>
            <a:r>
              <a:rPr lang="de-DE" sz="2200" dirty="0">
                <a:solidFill>
                  <a:srgbClr val="BF5A08"/>
                </a:solidFill>
              </a:rPr>
              <a:t>„soft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de-DE" sz="2200" dirty="0">
                <a:solidFill>
                  <a:srgbClr val="BF5A08"/>
                </a:solidFill>
              </a:rPr>
              <a:t>“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„Die </a:t>
            </a:r>
            <a:r>
              <a:rPr lang="de-DE" sz="2200" dirty="0">
                <a:solidFill>
                  <a:srgbClr val="BF5A08"/>
                </a:solidFill>
              </a:rPr>
              <a:t>Rechte der Auszubildenden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Firma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 zu schützen.“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Arbeitnehmer*innen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sollten </a:t>
            </a:r>
            <a:r>
              <a:rPr 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nachfolgenden Generationen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Ausbildungsmöglichkeiten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bieten.“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dürfen Auszubildende </a:t>
            </a:r>
            <a:r>
              <a:rPr lang="de-DE" sz="2200" dirty="0">
                <a:solidFill>
                  <a:srgbClr val="BF5A08"/>
                </a:solidFill>
              </a:rPr>
              <a:t>nicht als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billige Arbeitskräfte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einsetzen.“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ist durch </a:t>
            </a:r>
            <a:r>
              <a:rPr lang="de-DE" sz="2200" dirty="0">
                <a:solidFill>
                  <a:srgbClr val="BF5A08"/>
                </a:solidFill>
              </a:rPr>
              <a:t>unabhängige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Einrichtungen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überprüfen.“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sollte </a:t>
            </a:r>
            <a:r>
              <a:rPr lang="de-DE" sz="2200" dirty="0">
                <a:solidFill>
                  <a:srgbClr val="BF5A08"/>
                </a:solidFill>
              </a:rPr>
              <a:t>ganzheitlich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sein und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Karrierechancen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eröffnen.“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3625</Words>
  <Application>Microsoft Office PowerPoint</Application>
  <PresentationFormat>Breitbild</PresentationFormat>
  <Paragraphs>655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Inhalt</vt:lpstr>
      <vt:lpstr>PowerPoint-Präsentation</vt:lpstr>
      <vt:lpstr>Überblick</vt:lpstr>
      <vt:lpstr>Arbeitgeber*innen und Wirtschaftsorganisationen</vt:lpstr>
      <vt:lpstr>Arbeitgeber*innen und Wirtschaftsorganisationen</vt:lpstr>
      <vt:lpstr>Arbeitgeber*innen und Wirtschaftsorganisationen</vt:lpstr>
      <vt:lpstr>Arbeitnehmer*innen</vt:lpstr>
      <vt:lpstr>Arbeitnehmer*innen</vt:lpstr>
      <vt:lpstr>Arbeitnehmer*innen</vt:lpstr>
      <vt:lpstr>Öffentlichkeit und Staat</vt:lpstr>
      <vt:lpstr>Öffentlichkeit und Staat</vt:lpstr>
      <vt:lpstr>Öffentlichkeit und Staat</vt:lpstr>
      <vt:lpstr>Fazit</vt:lpstr>
      <vt:lpstr>Fazit</vt:lpstr>
      <vt:lpstr>PowerPoint-Präsentation</vt:lpstr>
      <vt:lpstr>Überblick</vt:lpstr>
      <vt:lpstr>Überblick</vt:lpstr>
      <vt:lpstr>Leitlinien</vt:lpstr>
      <vt:lpstr>Entwicklung des Dualen Berufsbildungssystems</vt:lpstr>
      <vt:lpstr>Entwicklung des Dualen Berufsbildungssystems</vt:lpstr>
      <vt:lpstr>Entwicklung des Dualen Berufsbildungssystems</vt:lpstr>
      <vt:lpstr>Entwicklung des Dualen Berufsbildungssystems</vt:lpstr>
      <vt:lpstr>Standardentwicklung</vt:lpstr>
      <vt:lpstr>Standardentwicklung</vt:lpstr>
      <vt:lpstr>Standardentwicklung</vt:lpstr>
      <vt:lpstr>Standardentwicklung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Prüfung und Zertifizierung</vt:lpstr>
      <vt:lpstr>Überwachung der Ausbildung</vt:lpstr>
      <vt:lpstr>Prüfung und Zertifizierung</vt:lpstr>
      <vt:lpstr>Prüfung und Zertifizierung</vt:lpstr>
      <vt:lpstr>PowerPoint-Präsentation</vt:lpstr>
      <vt:lpstr>Zusammenfassung – Motor der Dualen Berufsausbildung</vt:lpstr>
      <vt:lpstr>Zusammenfassung – Motor der Dualen Berufsausbildung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Schlich, Thorsten</cp:lastModifiedBy>
  <cp:revision>102</cp:revision>
  <dcterms:created xsi:type="dcterms:W3CDTF">2020-12-18T10:19:10Z</dcterms:created>
  <dcterms:modified xsi:type="dcterms:W3CDTF">2022-03-09T13:14:00Z</dcterms:modified>
</cp:coreProperties>
</file>