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A08"/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14" y="114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Jurys d’examen paritaires, normes de formation décidées en commun, pilotage commun du système à tous les niveaux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À environ 70 % en entreprise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Normes de formation professionnelle, diplôme délivré par la chambre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Dans les entreprises et à l’extérieur des entreprises, enseignants d’État dans les écoles professionnelles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Rapport de données, rapport sur la formation professionnelle, normes de formation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L’impulsion pour le développement et la mise à jour des normes de formation vient des entreprises et des chambres. Ce sont elles qui savent le mieux quelles sont les connaissances requises.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Autres missions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Soutenir les entreprises lors de la recherche d’apprenti·e·s, enregistrer les contrats de formation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Médiation lors de désaccords entre les apprenti·e·s et les entreprises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monde économique investit 7,7 milliards d’€ dans la formation professionnelle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r>
              <a:rPr lang="fr-FR" sz="120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processus de concertation et d’adoption des nouveaux règlements de formation a lieu sous l’égide de l’Institut fédéral pour la formation professionnelle.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partenaires économiques et sociaux sont impliqués au cours de la totalité du processus.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r>
              <a:rPr lang="fr-FR" sz="120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processus de concertation et d’adoption des nouveaux règlements de formation a lieu sous l’égide de l’Institut fédéral pour la formation professionnelle.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partenaires économiques et sociaux sont impliqués au cours de la totalité du processus.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Précisions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financement par l’État s’élève à 6,8 milliards d’€, dont plus de 3 milliards d’€ pour 1 550 écoles professionnelles et  2,4 milliards d’€ pour des mesures de pilotage, de suivi et de soutien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loi pour la formation professionnelle est promulguée par l’État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Résumer une nouvelle fois les diapositives précédentes, le cas échéant :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trois acteurs principaux s’accordent à égalité de droits sur les normes fondamentales pour la formation professionnelle en alternance.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Ces normes reflètent les exigences concrètes du monde du travail.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Précisions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financement par l’État s’élève à 6,8 milliards d’€, dont plus de 3 milliards d’€ pour 1 550 écoles professionnelles et  2,4 milliards d’€ pour des mesures de pilotage, de suivi et de soutien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loi pour la formation professionnelle est promulguée par l’État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Précisions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financement par l’État s’élève à 6,8 milliards d’€, dont plus de 3 milliards d’€ pour 1 550 écoles professionnelles et  2,4 milliards d’€ pour des mesures de pilotage, de suivi et de soutien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loi pour la formation professionnelle est promulguée par l’État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L’impulsion pour le développement et la mise à jour des normes de formation vient des entreprises et des chambres. Ce sont elles qui savent le mieux quelles sont les connaissances requises.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Autres missions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Soutenir les entreprises lors de la recherche d’apprenti·e·s, enregistrer les contrats de formation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Médiation lors de désaccords entre les apprenti·e·s et les entreprises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monde économique investit 7,7 milliards d’€ dans la formation professionnelle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L’impulsion pour le développement et la mise à jour des normes de formation vient des entreprises et des chambres. Ce sont elles qui savent le mieux quelles sont les connaissances requises.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Autres missions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Soutenir les entreprises lors de la recherche d’apprenti·e·s, enregistrer les contrats de formation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Médiation lors de désaccords entre les apprenti·e·s et les entreprises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monde économique investit 7,7 milliards d’€ dans la formation professionnelle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emf"/><Relationship Id="rId7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2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1.svg"/><Relationship Id="rId12" Type="http://schemas.openxmlformats.org/officeDocument/2006/relationships/image" Target="../media/image16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17502" r="10621" b="20890"/>
          <a:stretch/>
        </p:blipFill>
        <p:spPr>
          <a:xfrm>
            <a:off x="0" y="692210"/>
            <a:ext cx="12206954" cy="490528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776984"/>
            <a:ext cx="3252487" cy="2554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21" Type="http://schemas.openxmlformats.org/officeDocument/2006/relationships/image" Target="../media/image86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2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8.png"/><Relationship Id="rId10" Type="http://schemas.openxmlformats.org/officeDocument/2006/relationships/image" Target="../media/image76.png"/><Relationship Id="rId19" Type="http://schemas.microsoft.com/office/2007/relationships/hdphoto" Target="../media/hdphoto2.wdp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89.png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89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9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44.svg"/><Relationship Id="rId4" Type="http://schemas.openxmlformats.org/officeDocument/2006/relationships/image" Target="../media/image93.sv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0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01.sv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7" Type="http://schemas.openxmlformats.org/officeDocument/2006/relationships/image" Target="../media/image105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png"/><Relationship Id="rId5" Type="http://schemas.openxmlformats.org/officeDocument/2006/relationships/image" Target="../media/image44.svg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09.png"/><Relationship Id="rId10" Type="http://schemas.openxmlformats.org/officeDocument/2006/relationships/image" Target="../media/image111.svg"/><Relationship Id="rId4" Type="http://schemas.openxmlformats.org/officeDocument/2006/relationships/image" Target="../media/image108.svg"/><Relationship Id="rId9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20.png"/><Relationship Id="rId18" Type="http://schemas.openxmlformats.org/officeDocument/2006/relationships/image" Target="../media/image125.svg"/><Relationship Id="rId3" Type="http://schemas.openxmlformats.org/officeDocument/2006/relationships/image" Target="../media/image112.png"/><Relationship Id="rId7" Type="http://schemas.openxmlformats.org/officeDocument/2006/relationships/image" Target="../media/image110.png"/><Relationship Id="rId12" Type="http://schemas.openxmlformats.org/officeDocument/2006/relationships/image" Target="../media/image119.sv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3.svg"/><Relationship Id="rId20" Type="http://schemas.openxmlformats.org/officeDocument/2006/relationships/image" Target="../media/image127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svg"/><Relationship Id="rId11" Type="http://schemas.openxmlformats.org/officeDocument/2006/relationships/image" Target="../media/image118.png"/><Relationship Id="rId5" Type="http://schemas.openxmlformats.org/officeDocument/2006/relationships/image" Target="../media/image114.png"/><Relationship Id="rId15" Type="http://schemas.openxmlformats.org/officeDocument/2006/relationships/image" Target="../media/image122.png"/><Relationship Id="rId10" Type="http://schemas.openxmlformats.org/officeDocument/2006/relationships/image" Target="../media/image117.svg"/><Relationship Id="rId19" Type="http://schemas.openxmlformats.org/officeDocument/2006/relationships/image" Target="../media/image126.png"/><Relationship Id="rId4" Type="http://schemas.openxmlformats.org/officeDocument/2006/relationships/image" Target="../media/image113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09.png"/><Relationship Id="rId10" Type="http://schemas.openxmlformats.org/officeDocument/2006/relationships/image" Target="../media/image111.svg"/><Relationship Id="rId4" Type="http://schemas.openxmlformats.org/officeDocument/2006/relationships/image" Target="../media/image108.svg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4.png"/><Relationship Id="rId3" Type="http://schemas.openxmlformats.org/officeDocument/2006/relationships/image" Target="../media/image110.png"/><Relationship Id="rId7" Type="http://schemas.openxmlformats.org/officeDocument/2006/relationships/image" Target="../media/image128.png"/><Relationship Id="rId12" Type="http://schemas.openxmlformats.org/officeDocument/2006/relationships/image" Target="../media/image13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svg"/><Relationship Id="rId11" Type="http://schemas.openxmlformats.org/officeDocument/2006/relationships/image" Target="../media/image132.png"/><Relationship Id="rId5" Type="http://schemas.openxmlformats.org/officeDocument/2006/relationships/image" Target="../media/image112.png"/><Relationship Id="rId10" Type="http://schemas.openxmlformats.org/officeDocument/2006/relationships/image" Target="../media/image131.svg"/><Relationship Id="rId4" Type="http://schemas.openxmlformats.org/officeDocument/2006/relationships/image" Target="../media/image111.svg"/><Relationship Id="rId9" Type="http://schemas.openxmlformats.org/officeDocument/2006/relationships/image" Target="../media/image130.png"/><Relationship Id="rId14" Type="http://schemas.openxmlformats.org/officeDocument/2006/relationships/image" Target="../media/image13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09.png"/><Relationship Id="rId10" Type="http://schemas.openxmlformats.org/officeDocument/2006/relationships/image" Target="../media/image111.svg"/><Relationship Id="rId4" Type="http://schemas.openxmlformats.org/officeDocument/2006/relationships/image" Target="../media/image108.svg"/><Relationship Id="rId9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142.png"/><Relationship Id="rId18" Type="http://schemas.openxmlformats.org/officeDocument/2006/relationships/image" Target="../media/image147.svg"/><Relationship Id="rId3" Type="http://schemas.openxmlformats.org/officeDocument/2006/relationships/image" Target="../media/image110.png"/><Relationship Id="rId7" Type="http://schemas.openxmlformats.org/officeDocument/2006/relationships/image" Target="../media/image136.png"/><Relationship Id="rId12" Type="http://schemas.openxmlformats.org/officeDocument/2006/relationships/image" Target="../media/image141.svg"/><Relationship Id="rId17" Type="http://schemas.openxmlformats.org/officeDocument/2006/relationships/image" Target="../media/image14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5.svg"/><Relationship Id="rId20" Type="http://schemas.openxmlformats.org/officeDocument/2006/relationships/image" Target="../media/image14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3.svg"/><Relationship Id="rId11" Type="http://schemas.openxmlformats.org/officeDocument/2006/relationships/image" Target="../media/image140.png"/><Relationship Id="rId5" Type="http://schemas.openxmlformats.org/officeDocument/2006/relationships/image" Target="../media/image132.png"/><Relationship Id="rId15" Type="http://schemas.openxmlformats.org/officeDocument/2006/relationships/image" Target="../media/image144.png"/><Relationship Id="rId10" Type="http://schemas.openxmlformats.org/officeDocument/2006/relationships/image" Target="../media/image139.svg"/><Relationship Id="rId19" Type="http://schemas.openxmlformats.org/officeDocument/2006/relationships/image" Target="../media/image148.png"/><Relationship Id="rId4" Type="http://schemas.openxmlformats.org/officeDocument/2006/relationships/image" Target="../media/image111.svg"/><Relationship Id="rId9" Type="http://schemas.openxmlformats.org/officeDocument/2006/relationships/image" Target="../media/image138.png"/><Relationship Id="rId14" Type="http://schemas.openxmlformats.org/officeDocument/2006/relationships/image" Target="../media/image14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50.png"/><Relationship Id="rId3" Type="http://schemas.openxmlformats.org/officeDocument/2006/relationships/image" Target="../media/image110.png"/><Relationship Id="rId7" Type="http://schemas.openxmlformats.org/officeDocument/2006/relationships/image" Target="../media/image138.png"/><Relationship Id="rId12" Type="http://schemas.openxmlformats.org/officeDocument/2006/relationships/image" Target="../media/image145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7.svg"/><Relationship Id="rId11" Type="http://schemas.openxmlformats.org/officeDocument/2006/relationships/image" Target="../media/image144.png"/><Relationship Id="rId5" Type="http://schemas.openxmlformats.org/officeDocument/2006/relationships/image" Target="../media/image146.png"/><Relationship Id="rId15" Type="http://schemas.openxmlformats.org/officeDocument/2006/relationships/image" Target="../media/image148.png"/><Relationship Id="rId10" Type="http://schemas.openxmlformats.org/officeDocument/2006/relationships/image" Target="../media/image141.svg"/><Relationship Id="rId4" Type="http://schemas.openxmlformats.org/officeDocument/2006/relationships/image" Target="../media/image111.svg"/><Relationship Id="rId9" Type="http://schemas.openxmlformats.org/officeDocument/2006/relationships/image" Target="../media/image140.png"/><Relationship Id="rId14" Type="http://schemas.openxmlformats.org/officeDocument/2006/relationships/image" Target="../media/image15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09.png"/><Relationship Id="rId10" Type="http://schemas.openxmlformats.org/officeDocument/2006/relationships/image" Target="../media/image111.svg"/><Relationship Id="rId4" Type="http://schemas.openxmlformats.org/officeDocument/2006/relationships/image" Target="../media/image108.svg"/><Relationship Id="rId9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13" Type="http://schemas.openxmlformats.org/officeDocument/2006/relationships/image" Target="../media/image157.png"/><Relationship Id="rId3" Type="http://schemas.openxmlformats.org/officeDocument/2006/relationships/image" Target="../media/image110.png"/><Relationship Id="rId7" Type="http://schemas.openxmlformats.org/officeDocument/2006/relationships/image" Target="../media/image144.png"/><Relationship Id="rId12" Type="http://schemas.openxmlformats.org/officeDocument/2006/relationships/image" Target="../media/image156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6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9.svg"/><Relationship Id="rId11" Type="http://schemas.openxmlformats.org/officeDocument/2006/relationships/image" Target="../media/image155.png"/><Relationship Id="rId5" Type="http://schemas.openxmlformats.org/officeDocument/2006/relationships/image" Target="../media/image138.png"/><Relationship Id="rId15" Type="http://schemas.openxmlformats.org/officeDocument/2006/relationships/image" Target="../media/image159.png"/><Relationship Id="rId10" Type="http://schemas.openxmlformats.org/officeDocument/2006/relationships/image" Target="../media/image154.svg"/><Relationship Id="rId4" Type="http://schemas.openxmlformats.org/officeDocument/2006/relationships/image" Target="../media/image111.svg"/><Relationship Id="rId9" Type="http://schemas.openxmlformats.org/officeDocument/2006/relationships/image" Target="../media/image153.png"/><Relationship Id="rId14" Type="http://schemas.openxmlformats.org/officeDocument/2006/relationships/image" Target="../media/image15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92.png"/><Relationship Id="rId7" Type="http://schemas.openxmlformats.org/officeDocument/2006/relationships/image" Target="../media/image161.png"/><Relationship Id="rId12" Type="http://schemas.openxmlformats.org/officeDocument/2006/relationships/image" Target="../media/image164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163.png"/><Relationship Id="rId5" Type="http://schemas.openxmlformats.org/officeDocument/2006/relationships/image" Target="../media/image94.png"/><Relationship Id="rId10" Type="http://schemas.openxmlformats.org/officeDocument/2006/relationships/image" Target="../media/image44.svg"/><Relationship Id="rId4" Type="http://schemas.openxmlformats.org/officeDocument/2006/relationships/image" Target="../media/image93.svg"/><Relationship Id="rId9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en/54887.php" TargetMode="External"/><Relationship Id="rId13" Type="http://schemas.openxmlformats.org/officeDocument/2006/relationships/hyperlink" Target="https://www.govet.international/languages/fr/index.php" TargetMode="External"/><Relationship Id="rId18" Type="http://schemas.openxmlformats.org/officeDocument/2006/relationships/hyperlink" Target="https://www.govet.international/en/54879.php" TargetMode="External"/><Relationship Id="rId3" Type="http://schemas.openxmlformats.org/officeDocument/2006/relationships/hyperlink" Target="https://www.bibb.de/dokumente/pdf/Datenreport%202022_20102022_online.pdf" TargetMode="External"/><Relationship Id="rId7" Type="http://schemas.openxmlformats.org/officeDocument/2006/relationships/hyperlink" Target="https://www.govet.international/en/54899.php" TargetMode="External"/><Relationship Id="rId12" Type="http://schemas.openxmlformats.org/officeDocument/2006/relationships/hyperlink" Target="http://www.gesetze-im-internet.de/betrvg/" TargetMode="External"/><Relationship Id="rId17" Type="http://schemas.openxmlformats.org/officeDocument/2006/relationships/hyperlink" Target="https://www.bibb.de/" TargetMode="External"/><Relationship Id="rId2" Type="http://schemas.openxmlformats.org/officeDocument/2006/relationships/hyperlink" Target="https://www.bmbf.de/SharedDocs/Downloads/de/2021/berufsbildungsbericht-2021.pdf;jsessionid=200377D6142C096287179E2D166BE682.live721?__blob=publicationFile&amp;v=4" TargetMode="External"/><Relationship Id="rId16" Type="http://schemas.openxmlformats.org/officeDocument/2006/relationships/hyperlink" Target="https://www.bibb.de/en/index.php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veroeffentlichungen/de/publication/show/7324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mbf.de/" TargetMode="External"/><Relationship Id="rId10" Type="http://schemas.openxmlformats.org/officeDocument/2006/relationships/hyperlink" Target="http://www.gesetze-im-internet.de/ihkg/index.html" TargetMode="External"/><Relationship Id="rId19" Type="http://schemas.openxmlformats.org/officeDocument/2006/relationships/hyperlink" Target="mailto:govet@govet.internationa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govet.international/de/54887.php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367233" y="2799162"/>
            <a:ext cx="2493994" cy="935352"/>
          </a:xfrm>
        </p:spPr>
        <p:txBody>
          <a:bodyPr>
            <a:normAutofit/>
          </a:bodyPr>
          <a:lstStyle/>
          <a:p>
            <a:r>
              <a:rPr lang="fr-FR" dirty="0"/>
              <a:t>Formation professionnelle </a:t>
            </a:r>
            <a:br>
              <a:rPr lang="fr-FR" dirty="0"/>
            </a:br>
            <a:r>
              <a:rPr lang="fr-FR" dirty="0"/>
              <a:t>en Allemagne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479425" y="2646524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b="1" dirty="0">
                <a:latin typeface="+mj-lt"/>
              </a:rPr>
              <a:t>Moteur de la formation </a:t>
            </a:r>
            <a:br>
              <a:rPr lang="fr-FR" b="1" dirty="0">
                <a:latin typeface="+mj-lt"/>
              </a:rPr>
            </a:br>
            <a:r>
              <a:rPr lang="fr-FR" b="1" dirty="0">
                <a:latin typeface="+mj-lt"/>
              </a:rPr>
              <a:t>professionnelle en alternance </a:t>
            </a:r>
          </a:p>
          <a:p>
            <a:pPr>
              <a:spcBef>
                <a:spcPts val="600"/>
              </a:spcBef>
            </a:pPr>
            <a:r>
              <a:rPr lang="fr-FR" sz="1800" b="1" dirty="0"/>
              <a:t>Une coopération d’acteurs issus des entreprises, de l’État et de la société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E62237-6013-4F7E-A110-B71849EAAF4A}"/>
              </a:ext>
            </a:extLst>
          </p:cNvPr>
          <p:cNvSpPr txBox="1"/>
          <p:nvPr/>
        </p:nvSpPr>
        <p:spPr>
          <a:xfrm>
            <a:off x="3855128" y="5836545"/>
            <a:ext cx="4445493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" panose="02020603050405020304" pitchFamily="18" charset="0"/>
              </a:rPr>
              <a:t>Office central du gouvernement fédéral pour la coopération internationale dans le domaine de la formation professionnelle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employé·e·s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Les intérêts sont exprimés par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Confédération syndicale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Syndicats sectoriels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Conseils sociaux et économiques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(Groupements professionnels)</a:t>
            </a: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Sphère publique et État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Vues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personnels qualifiés sont </a:t>
            </a:r>
            <a:r>
              <a:rPr lang="fr-FR" sz="2200" dirty="0">
                <a:solidFill>
                  <a:srgbClr val="BF5A08"/>
                </a:solidFill>
              </a:rPr>
              <a:t>importants pour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l’économie et pour la société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mettons en place le </a:t>
            </a:r>
            <a:r>
              <a:rPr lang="fr-FR" sz="2200" dirty="0">
                <a:solidFill>
                  <a:srgbClr val="BF5A08"/>
                </a:solidFill>
              </a:rPr>
              <a:t>cadre 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permettant l’engagement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dans la formation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professionnelle et nous jouons un rôle de </a:t>
            </a:r>
            <a:r>
              <a:rPr lang="fr-FR" sz="2200" dirty="0">
                <a:solidFill>
                  <a:srgbClr val="BF5A08"/>
                </a:solidFill>
              </a:rPr>
              <a:t>médiateurs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promouvons le système de formation professionnelle par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 structures de pilotage, la recherche, l’innovation et le conseil.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Une formation professionnelle solide donne aux jeunes la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possibilité de se développer au sein de la société.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en entreprise relève du </a:t>
            </a:r>
            <a:r>
              <a:rPr lang="fr-FR" sz="2200" dirty="0">
                <a:solidFill>
                  <a:srgbClr val="BF5A08"/>
                </a:solidFill>
              </a:rPr>
              <a:t>système éducatif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mettons en place l’</a:t>
            </a:r>
            <a:r>
              <a:rPr lang="fr-FR" sz="2200" dirty="0">
                <a:solidFill>
                  <a:srgbClr val="BF5A08"/>
                </a:solidFill>
              </a:rPr>
              <a:t>enseignement professionnel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9819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Sphère publique et État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Attentes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les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doivent concevoir</a:t>
            </a:r>
            <a:r>
              <a:rPr lang="fr-FR" sz="2200" dirty="0">
                <a:solidFill>
                  <a:srgbClr val="BF5A08"/>
                </a:solidFill>
              </a:rPr>
              <a:t> ensemble et activement la formation professionnelle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doivent </a:t>
            </a:r>
            <a:r>
              <a:rPr lang="fr-FR" sz="2200" dirty="0">
                <a:solidFill>
                  <a:srgbClr val="BF5A08"/>
                </a:solidFill>
              </a:rPr>
              <a:t>offrir des possibilités de formation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Sphère publique et État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intérêts sont exprimés par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gouvernement fédéral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(ministères fédéraux) 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16 Länder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(gouvernements des Länder)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1509" y="3309671"/>
            <a:ext cx="2520000" cy="118440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7536" y="2327368"/>
            <a:ext cx="1476000" cy="721909"/>
          </a:xfrm>
          <a:prstGeom prst="rect">
            <a:avLst/>
          </a:prstGeom>
        </p:spPr>
      </p:pic>
      <p:pic>
        <p:nvPicPr>
          <p:cNvPr id="43" name="Picture 4" descr="BMI - Homepage"/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>
            <a:off x="5818586" y="4462061"/>
            <a:ext cx="1915714" cy="12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6" y="916576"/>
            <a:ext cx="1872000" cy="12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</a:t>
            </a:r>
            <a:r>
              <a:rPr lang="fr-FR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employeur·euse·s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les </a:t>
            </a:r>
            <a:r>
              <a:rPr lang="fr-FR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employé·e·s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l’État </a:t>
            </a:r>
            <a:r>
              <a:rPr lang="fr-FR" sz="2000" b="1" dirty="0">
                <a:solidFill>
                  <a:srgbClr val="BF5A08"/>
                </a:solidFill>
              </a:rPr>
              <a:t>représentent des intérêts collectifs différents </a:t>
            </a:r>
            <a:br>
              <a:rPr lang="fr-FR" sz="2000" b="1" dirty="0">
                <a:solidFill>
                  <a:srgbClr val="BF5A08"/>
                </a:solidFill>
              </a:rPr>
            </a:b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dans la formation professionnelle, </a:t>
            </a:r>
            <a:r>
              <a:rPr lang="fr-FR" sz="2000" b="1" dirty="0">
                <a:solidFill>
                  <a:srgbClr val="BF5A08"/>
                </a:solidFill>
              </a:rPr>
              <a:t>avec un niveau élevé d’organisation 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de </a:t>
            </a:r>
            <a:r>
              <a:rPr lang="fr-FR" sz="2000" b="1" dirty="0">
                <a:solidFill>
                  <a:srgbClr val="BF5A08"/>
                </a:solidFill>
              </a:rPr>
              <a:t>compétence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acteurs forts </a:t>
            </a:r>
            <a:r>
              <a:rPr lang="fr-FR" sz="2000" dirty="0">
                <a:solidFill>
                  <a:srgbClr val="BF5A08"/>
                </a:solidFill>
              </a:rPr>
              <a:t>s’engagent ensemble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la formation professionnelle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809698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Cet engagement s’appuie sur des </a:t>
            </a:r>
            <a:r>
              <a:rPr lang="fr-FR" sz="2000" b="1" dirty="0">
                <a:solidFill>
                  <a:srgbClr val="BF5A08"/>
                </a:solidFill>
              </a:rPr>
              <a:t>principes communs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Nous voulons </a:t>
            </a:r>
            <a:r>
              <a:rPr lang="fr-FR" sz="2000" dirty="0">
                <a:solidFill>
                  <a:srgbClr val="BF5A08"/>
                </a:solidFill>
              </a:rPr>
              <a:t>gérer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formation professionnelle </a:t>
            </a:r>
            <a:r>
              <a:rPr lang="fr-FR" sz="2000" dirty="0">
                <a:solidFill>
                  <a:srgbClr val="BF5A08"/>
                </a:solidFill>
              </a:rPr>
              <a:t>ensemble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Nous </a:t>
            </a:r>
            <a:r>
              <a:rPr lang="fr-FR" sz="2000" dirty="0">
                <a:solidFill>
                  <a:srgbClr val="BF5A08"/>
                </a:solidFill>
              </a:rPr>
              <a:t>partageons la responsabilité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concernant la formation professionnelle. »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La formation professionnelle doit être </a:t>
            </a:r>
            <a:r>
              <a:rPr lang="fr-FR" sz="2000" dirty="0">
                <a:solidFill>
                  <a:srgbClr val="BF5A08"/>
                </a:solidFill>
              </a:rPr>
              <a:t>proche de la pratique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et avoir une </a:t>
            </a:r>
            <a:r>
              <a:rPr lang="fr-FR" sz="2000" dirty="0">
                <a:solidFill>
                  <a:srgbClr val="BF5A08"/>
                </a:solidFill>
              </a:rPr>
              <a:t>valeur élevée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</a:t>
            </a:r>
            <a:b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2000" dirty="0">
                <a:solidFill>
                  <a:srgbClr val="BF5A08"/>
                </a:solidFill>
              </a:rPr>
              <a:t>homogène sur le plan qualitatif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</a:t>
            </a:r>
            <a:r>
              <a:rPr lang="fr-FR" sz="2000" dirty="0">
                <a:solidFill>
                  <a:srgbClr val="BF5A08"/>
                </a:solidFill>
              </a:rPr>
              <a:t>Les normes de formation professionnelle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doivent être </a:t>
            </a:r>
            <a:r>
              <a:rPr lang="fr-FR" sz="2000" dirty="0">
                <a:solidFill>
                  <a:srgbClr val="BF5A08"/>
                </a:solidFill>
              </a:rPr>
              <a:t>basées sur les besoins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BF5A08"/>
                </a:solidFill>
              </a:rPr>
              <a:t>actuelles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La formation professionnelle est </a:t>
            </a:r>
            <a:r>
              <a:rPr lang="fr-FR" sz="2000" dirty="0">
                <a:solidFill>
                  <a:srgbClr val="BF5A08"/>
                </a:solidFill>
              </a:rPr>
              <a:t>nécessaire à la compétitivité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le marché international. »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acteurs forts </a:t>
            </a:r>
            <a:r>
              <a:rPr lang="fr-FR" sz="2000" dirty="0">
                <a:solidFill>
                  <a:srgbClr val="BF5A08"/>
                </a:solidFill>
              </a:rPr>
              <a:t>s’engagent ensemble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la formation professionnelle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000">
                <a:solidFill>
                  <a:schemeClr val="bg1"/>
                </a:solidFill>
              </a:rPr>
              <a:t>Moteur de la formation professionnelle en alternance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187195"/>
            <a:ext cx="6745164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chemeClr val="bg1"/>
                </a:solidFill>
              </a:rPr>
              <a:t>Les acteurs élaborent ensemble la </a:t>
            </a:r>
            <a:br>
              <a:rPr lang="fr-FR" sz="2800" b="1" dirty="0">
                <a:solidFill>
                  <a:schemeClr val="bg1"/>
                </a:solidFill>
              </a:rPr>
            </a:br>
            <a:r>
              <a:rPr lang="fr-FR" sz="2800" b="1" dirty="0">
                <a:solidFill>
                  <a:schemeClr val="bg1"/>
                </a:solidFill>
              </a:rPr>
              <a:t>formation professionnelle en alternance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Organisation générale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 lnSpcReduction="10000"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fr-FR" sz="2000" dirty="0">
                <a:solidFill>
                  <a:srgbClr val="BF5A08"/>
                </a:solidFill>
              </a:rPr>
              <a:t>Engagement fort </a:t>
            </a:r>
            <a:r>
              <a:rPr lang="fr-FR" sz="2000" dirty="0"/>
              <a:t>dans le cadre de la </a:t>
            </a:r>
            <a:r>
              <a:rPr lang="fr-FR" sz="2000" dirty="0">
                <a:solidFill>
                  <a:srgbClr val="BF5A08"/>
                </a:solidFill>
              </a:rPr>
              <a:t>formation professionnelle en alternance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18734" y="2899626"/>
            <a:ext cx="3220114" cy="313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fr-FR" sz="2000" dirty="0">
                <a:solidFill>
                  <a:srgbClr val="BF5A08"/>
                </a:solidFill>
              </a:rPr>
              <a:t>La participation et la coopération </a:t>
            </a:r>
            <a:r>
              <a:rPr lang="fr-FR" sz="2000" dirty="0"/>
              <a:t>sont encouragées par </a:t>
            </a:r>
            <a:r>
              <a:rPr lang="fr-FR" sz="2000" dirty="0">
                <a:solidFill>
                  <a:srgbClr val="BF5A08"/>
                </a:solidFill>
              </a:rPr>
              <a:t>des mécanismes formels </a:t>
            </a:r>
            <a:r>
              <a:rPr lang="fr-FR" sz="2000" dirty="0"/>
              <a:t>(intégration des intérêts)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Lois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Comités/commissions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fr-FR" sz="2000">
                <a:solidFill>
                  <a:srgbClr val="BF5A08"/>
                </a:solidFill>
              </a:rPr>
              <a:t>Moteur de la formation professionnelle en alternance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Organisation générale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9000000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                          1.         Développement du système de la formation 								professionnelle en alternance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3.        Mise en œuvre 		   de la formation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5433" y="689545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514298" y="2717942"/>
            <a:ext cx="2786443" cy="1206846"/>
            <a:chOff x="8822407" y="2847149"/>
            <a:chExt cx="2786443" cy="1206846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3" panose="05040102010807070707" pitchFamily="18" charset="2"/>
                <a:buNone/>
              </a:pPr>
              <a:r>
                <a:rPr lang="fr-FR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2.       Élaboration des            		      normes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869736" y="2847149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39521" y="4870670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89251" y="2717943"/>
            <a:ext cx="2786443" cy="1176305"/>
            <a:chOff x="719068" y="2876986"/>
            <a:chExt cx="2786443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19068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3" panose="05040102010807070707" pitchFamily="18" charset="2"/>
                <a:buNone/>
              </a:pPr>
              <a:r>
                <a:rPr lang="fr-FR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4. 		</a:t>
              </a: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Examen et 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	</a:t>
              </a:r>
              <a:r>
                <a:rPr lang="fr-FR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certification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Lignes directrices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Coordination des lieux d’apprentissage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Soutien à la coopération entre les acteurs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Garantir l’homogénéité de la formation professionnelle au niveau fédéral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Sommaire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000" b="1"/>
              <a:t>Moteur de la formation professionnelle en alternance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fr-FR" sz="2000"/>
              <a:t>Formation professionnelle : les acteurs et leurs intérêts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Les employeur·euse·s et les organisations économiques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Les employé·e·s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Sphère publique et État</a:t>
            </a:r>
          </a:p>
          <a:p>
            <a:pPr>
              <a:buFont typeface="+mj-lt"/>
              <a:buAutoNum type="arabicPeriod"/>
            </a:pPr>
            <a:r>
              <a:rPr lang="fr-FR" sz="2000"/>
              <a:t>Les acteurs élaborent ensemble la formation professionnelle en alternance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Développement du système de la formation professionnelle en alternance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Élaboration des normes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Contrôle de l’apprentissage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Examen et certification</a:t>
            </a:r>
          </a:p>
          <a:p>
            <a:pPr>
              <a:buFont typeface="+mj-lt"/>
              <a:buAutoNum type="arabicPeriod"/>
            </a:pPr>
            <a:r>
              <a:rPr lang="fr-FR" sz="2000"/>
              <a:t>Résumé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Développement du système de la formation professionnelle en alternance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/>
              <a:t>Employeur·euse·s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200" b="1" dirty="0"/>
              <a:t>Les </a:t>
            </a:r>
            <a:r>
              <a:rPr lang="fr-FR" sz="2200" b="1" dirty="0" err="1"/>
              <a:t>employé·e·s</a:t>
            </a:r>
            <a:endParaRPr lang="fr-FR" sz="2200" b="1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/>
              <a:t>État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028417" y="810180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b="1" dirty="0"/>
              <a:t>Liens entre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3856" y="1308532"/>
            <a:ext cx="2853739" cy="279304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80007" y="1651564"/>
            <a:ext cx="20230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 </a:t>
            </a:r>
            <a:b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organisations économiques veulent participer à l’élaboration du cadre de la formation professionnelle</a:t>
            </a: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solidFill>
                  <a:srgbClr val="BF5A08"/>
                </a:solidFill>
              </a:rPr>
              <a:t>Commission fédérale (commission principale)</a:t>
            </a:r>
          </a:p>
          <a:p>
            <a:pPr algn="ctr"/>
            <a:endParaRPr lang="fr-FR" sz="1600" b="1">
              <a:solidFill>
                <a:srgbClr val="BF5A08"/>
              </a:solidFill>
            </a:endParaRPr>
          </a:p>
          <a:p>
            <a:pPr algn="ctr"/>
            <a:endParaRPr lang="fr-FR" sz="1600" b="1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L’État définit le cadre et a des objectifs en matière réglementaire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38147" y="3880666"/>
            <a:ext cx="2204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syndicats veulent participer à l’élaboration du cadre de la formation professionnelle </a:t>
            </a: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Fondements juridiques</a:t>
            </a:r>
          </a:p>
          <a:p>
            <a:pPr>
              <a:spcBef>
                <a:spcPts val="0"/>
              </a:spcBef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Loi sur la formation professionnelle art. 92</a:t>
            </a:r>
          </a:p>
          <a:p>
            <a:pPr>
              <a:spcBef>
                <a:spcPts val="0"/>
              </a:spcBef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Code de l’artisanat art.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Développement du système de la formation professionnelle en alternance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99969" y="1748901"/>
            <a:ext cx="18645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Commission principale du BIBB 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80680" y="1145827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4 ans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r">
              <a:spcBef>
                <a:spcPts val="1000"/>
              </a:spcBef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Principe du consensus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Rencontres régulières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Volontariat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89" y="5045816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compose de :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gouvernement fédéral et gouvernements des Länder (« quatre bancs »)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Membres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208918" y="4434048"/>
            <a:ext cx="2246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Membres suppléants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Développement du système de la formation professionnelle en alternance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Conseille le gouvernement fédéral sur les questions de formation professionnelle 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Émet des recommandations pour la pratique (pour une mise en œuvre harmonisée de la loi sur la formation professionnelle, par ex.)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Émet un avis sur les règlements édictés par le gouvernement fédéral (règlement d’apprentissage, par ex.) </a:t>
            </a:r>
          </a:p>
          <a:p>
            <a:pPr>
              <a:defRPr/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Émet des avis sur la politique du gouvernement fédéral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Prend des décisions relatives aux affaires du BIBB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(budget, recherche, par ex.)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798989" y="1700265"/>
            <a:ext cx="18423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Commission principale du BIBB 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Développement du système de la formation professionnelle en alternance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</a:p>
          <a:p>
            <a:r>
              <a:rPr lang="fr-FR" sz="2200" dirty="0"/>
              <a:t>Expression des </a:t>
            </a:r>
            <a:r>
              <a:rPr lang="fr-FR" sz="2200" dirty="0">
                <a:solidFill>
                  <a:srgbClr val="BF5A08"/>
                </a:solidFill>
              </a:rPr>
              <a:t>positions concertées des acteurs de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la formation professionnelle</a:t>
            </a:r>
          </a:p>
          <a:p>
            <a:r>
              <a:rPr lang="fr-FR" sz="2200" dirty="0">
                <a:solidFill>
                  <a:srgbClr val="BF5A08"/>
                </a:solidFill>
              </a:rPr>
              <a:t>Mécanisme de coordination </a:t>
            </a:r>
            <a:r>
              <a:rPr lang="fr-FR" sz="2200" dirty="0"/>
              <a:t>central pour la formation professionnelle en alternance au niveau fédéral </a:t>
            </a:r>
            <a:br>
              <a:rPr lang="fr-FR" sz="2200" dirty="0"/>
            </a:br>
            <a:r>
              <a:rPr lang="fr-FR" sz="2200" dirty="0">
                <a:solidFill>
                  <a:srgbClr val="BF5A08"/>
                </a:solidFill>
              </a:rPr>
              <a:t>(« parlement de la formation professionnelle ») </a:t>
            </a:r>
          </a:p>
          <a:p>
            <a:r>
              <a:rPr lang="fr-FR" sz="2200" dirty="0"/>
              <a:t>Forum où les acteurs gèrent </a:t>
            </a:r>
            <a:r>
              <a:rPr lang="fr-FR" sz="2200" dirty="0">
                <a:solidFill>
                  <a:srgbClr val="BF5A08"/>
                </a:solidFill>
              </a:rPr>
              <a:t>ensemble</a:t>
            </a:r>
            <a:r>
              <a:rPr lang="fr-FR" sz="2200" dirty="0"/>
              <a:t> le système de </a:t>
            </a:r>
            <a:br>
              <a:rPr lang="fr-FR" sz="2200" dirty="0"/>
            </a:br>
            <a:r>
              <a:rPr lang="fr-FR" sz="2200" dirty="0"/>
              <a:t>formation professionnelle.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914399" y="1700265"/>
            <a:ext cx="17269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Commission principale du BIBB 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869" y="1169806"/>
            <a:ext cx="2006794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Élaboration des normes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/>
              <a:t>Employeur·euse·s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/>
              <a:t>État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1800" b="1"/>
              <a:t>Liens entre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26444" y="1974801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organisations articulent les besoins des employeur·euse·s/du monde économique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BF5A08"/>
                </a:solidFill>
              </a:rPr>
              <a:t>Groupes </a:t>
            </a:r>
            <a:br>
              <a:rPr lang="fr-FR" sz="1600" b="1" dirty="0">
                <a:solidFill>
                  <a:srgbClr val="BF5A08"/>
                </a:solidFill>
              </a:rPr>
            </a:br>
            <a:r>
              <a:rPr lang="fr-FR" sz="1600" b="1" dirty="0">
                <a:solidFill>
                  <a:srgbClr val="BF5A08"/>
                </a:solidFill>
              </a:rPr>
              <a:t>d’experts</a:t>
            </a:r>
          </a:p>
          <a:p>
            <a:pPr algn="ctr"/>
            <a:endParaRPr lang="fr-FR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45062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gouvernement exprime les besoins et adopte des normes </a:t>
            </a:r>
          </a:p>
          <a:p>
            <a:pPr algn="ctr"/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3982811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syndicats </a:t>
            </a: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expriment les </a:t>
            </a: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besoins des </a:t>
            </a:r>
          </a:p>
          <a:p>
            <a:pPr algn="ctr"/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Fondements juridiques</a:t>
            </a:r>
          </a:p>
          <a:p>
            <a:pPr>
              <a:spcBef>
                <a:spcPts val="0"/>
              </a:spcBef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Loi sur la formation professionnelle art. 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8016" y="1386953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200" b="1"/>
              <a:t>Les employé·e·s</a:t>
            </a:r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Élaboration des normes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8839325" y="1215240"/>
            <a:ext cx="3198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Comité formé pour un nouveau métier d’apprentissage ou la mise à jour d’un métier existant (temporaire, non permanent)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866310" y="1099282"/>
            <a:ext cx="346962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représentant/la représentante du BIBB préside ;
organise et anime le processus ; apporte une contribution experte («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expert·e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professionnel·le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») </a:t>
            </a:r>
          </a:p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L’État et les Länder participent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>
                <a:solidFill>
                  <a:schemeClr val="tx1">
                    <a:lumMod val="75000"/>
                    <a:lumOff val="25000"/>
                  </a:schemeClr>
                </a:solidFill>
              </a:rPr>
              <a:t>Les entreprises et les employeur·euse·s envoient leurs propres expert·e·s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compose de :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expert·e·s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avec expérience pratique et théorique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BF5A08"/>
                </a:solidFill>
              </a:rPr>
              <a:t>Groupes </a:t>
            </a:r>
          </a:p>
          <a:p>
            <a:pPr algn="ctr"/>
            <a:r>
              <a:rPr lang="fr-FR" sz="1600" b="1" dirty="0">
                <a:solidFill>
                  <a:srgbClr val="BF5A08"/>
                </a:solidFill>
              </a:rPr>
              <a:t>d’experts</a:t>
            </a:r>
          </a:p>
          <a:p>
            <a:pPr algn="ctr"/>
            <a:endParaRPr lang="fr-FR" sz="1600" b="1" dirty="0">
              <a:solidFill>
                <a:srgbClr val="BF5A08"/>
              </a:solidFill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Élaboration des normes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123" y="1124744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Développement et modernisation de règlements d’apprentissage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pour la formation en entreprise 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 des acteurs pour l’implémentation des règlements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d’apprentissage et pour leur adaptation à l’élaboration de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cursus d’enseignement (école professionnelle)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Groupes </a:t>
            </a:r>
            <a:br>
              <a:rPr lang="fr-FR" b="1" dirty="0">
                <a:solidFill>
                  <a:srgbClr val="BF5A08"/>
                </a:solidFill>
              </a:rPr>
            </a:br>
            <a:r>
              <a:rPr lang="fr-FR" b="1" dirty="0">
                <a:solidFill>
                  <a:srgbClr val="BF5A08"/>
                </a:solidFill>
              </a:rPr>
              <a:t>d’experts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Élaboration des normes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fr-FR" sz="2200" dirty="0"/>
              <a:t>Mécanisme par lequel </a:t>
            </a:r>
            <a:r>
              <a:rPr lang="fr-FR" sz="2200" dirty="0">
                <a:solidFill>
                  <a:srgbClr val="BF5A08"/>
                </a:solidFill>
              </a:rPr>
              <a:t>les acteurs développent ensemble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des normes </a:t>
            </a:r>
            <a:r>
              <a:rPr lang="fr-FR" sz="2200" dirty="0"/>
              <a:t>qui reflètent les besoins du monde du travail</a:t>
            </a:r>
          </a:p>
          <a:p>
            <a:r>
              <a:rPr lang="fr-FR" sz="2200" dirty="0"/>
              <a:t>Les normes développées sont </a:t>
            </a:r>
            <a:r>
              <a:rPr lang="fr-FR" sz="2200" dirty="0">
                <a:solidFill>
                  <a:srgbClr val="BF5A08"/>
                </a:solidFill>
              </a:rPr>
              <a:t>acceptées et reconnues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par les acteurs les mettant en œuvre </a:t>
            </a:r>
            <a:r>
              <a:rPr lang="fr-FR" sz="2200" dirty="0"/>
              <a:t>(entreprises, </a:t>
            </a:r>
            <a:br>
              <a:rPr lang="fr-FR" sz="2200" dirty="0"/>
            </a:br>
            <a:r>
              <a:rPr lang="fr-FR" sz="2200" dirty="0" err="1"/>
              <a:t>formateur·rice·s</a:t>
            </a:r>
            <a:r>
              <a:rPr lang="fr-FR" sz="2200" dirty="0"/>
              <a:t>, </a:t>
            </a:r>
            <a:r>
              <a:rPr lang="fr-FR" sz="2200" dirty="0" err="1"/>
              <a:t>apprenti·e·s</a:t>
            </a:r>
            <a:r>
              <a:rPr lang="fr-FR" sz="2200" dirty="0"/>
              <a:t>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Groupes </a:t>
            </a:r>
          </a:p>
          <a:p>
            <a:pPr algn="ctr"/>
            <a:r>
              <a:rPr lang="fr-FR" b="1" dirty="0">
                <a:solidFill>
                  <a:srgbClr val="BF5A08"/>
                </a:solidFill>
              </a:rPr>
              <a:t>d’experts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/>
              <a:t>Employeur·euse·s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/>
              <a:t>État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1800" b="1"/>
              <a:t>Liens entre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employeur·euse·s forment en entreprise sur la base des normes de formation de l’État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184719" y="169148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Commissions et instances compétentes dans tout le pays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L’État contrôle, finance et implémente la formation professionnelle en école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comités sociaux et économiques contrôlent la formation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Fondements juridiques</a:t>
            </a: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Loi sur la formation professionnelle art. 77 et suiv.</a:t>
            </a: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Lois des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200" b="1"/>
              <a:t>Les employé·e·s</a:t>
            </a:r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77442" y="1842234"/>
            <a:ext cx="2760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Auprès des gouvernements des Länder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38291" y="1648129"/>
            <a:ext cx="186618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Commission du Land pour la formation professionnelle</a:t>
            </a:r>
          </a:p>
          <a:p>
            <a:pPr marL="0" lvl="1" algn="ctr"/>
            <a:endParaRPr lang="fr-FR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4 ans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Volontariat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111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Principe de majorité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3897297" y="4750511"/>
            <a:ext cx="4431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représentant·e·s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du gouvernement du Land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137895"/>
            <a:ext cx="6842818" cy="6406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chemeClr val="bg1"/>
                </a:solidFill>
              </a:rPr>
              <a:t>Formation professionnelle : </a:t>
            </a:r>
            <a:br>
              <a:rPr lang="fr-FR" sz="2800" b="1" dirty="0">
                <a:solidFill>
                  <a:schemeClr val="bg1"/>
                </a:solidFill>
              </a:rPr>
            </a:br>
            <a:r>
              <a:rPr lang="fr-FR" sz="2800" b="1" dirty="0">
                <a:solidFill>
                  <a:schemeClr val="bg1"/>
                </a:solidFill>
              </a:rPr>
              <a:t>les acteurs et leurs intérêts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000">
                <a:solidFill>
                  <a:schemeClr val="bg1"/>
                </a:solidFill>
              </a:rPr>
              <a:t>Moteur de la formation professionnelle en alternance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Conseille le gouvernement du Land sur les questions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formation professionnelle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Vise une amélioration constante de la qualité de la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 professionnelle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774872" y="1613448"/>
            <a:ext cx="1763890" cy="1076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Commission du Land pour la formation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Exprime </a:t>
            </a:r>
            <a:r>
              <a:rPr lang="fr-FR" sz="2200" dirty="0">
                <a:solidFill>
                  <a:srgbClr val="BF5A08"/>
                </a:solidFill>
              </a:rPr>
              <a:t>des positions concertées des acteurs</a:t>
            </a:r>
            <a:r>
              <a:rPr lang="fr-FR" sz="2200" dirty="0"/>
              <a:t>, notamment </a:t>
            </a:r>
            <a:br>
              <a:rPr lang="fr-FR" sz="2200" dirty="0"/>
            </a:br>
            <a:r>
              <a:rPr lang="fr-FR" sz="2200" dirty="0"/>
              <a:t>pour le développement et la mise en œuvre de la formation professionnelle en école dans la région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Mécanisme par lequel les acteurs </a:t>
            </a:r>
            <a:r>
              <a:rPr lang="fr-FR" sz="2200" dirty="0">
                <a:solidFill>
                  <a:srgbClr val="BF5A08"/>
                </a:solidFill>
              </a:rPr>
              <a:t>élaborent ensemble la politique de formation professionnelle </a:t>
            </a:r>
            <a:r>
              <a:rPr lang="fr-FR" sz="2200" dirty="0"/>
              <a:t>du Land et coordonnent </a:t>
            </a:r>
            <a:r>
              <a:rPr lang="fr-FR" sz="2200" dirty="0">
                <a:solidFill>
                  <a:srgbClr val="BF5A08"/>
                </a:solidFill>
              </a:rPr>
              <a:t>la mise en œuvre de la formation professionnelle en école et en entreprise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742359" y="1622576"/>
            <a:ext cx="181715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Commission du Land pour la formation professionnelle</a:t>
            </a:r>
          </a:p>
          <a:p>
            <a:pPr marL="0" lvl="1" algn="ctr"/>
            <a:endParaRPr lang="fr-FR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0503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Auprès d’instances compétentes (chambres, ministères, etc.)  </a:t>
            </a:r>
          </a:p>
          <a:p>
            <a:pPr marL="0" lvl="1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lvl="1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30881" y="4744403"/>
            <a:ext cx="4397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représentant·e·s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des écoles professionnelles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b="1">
                <a:solidFill>
                  <a:srgbClr val="BF5A08"/>
                </a:solidFill>
              </a:rPr>
              <a:t>Commissions pour la formation professionnelle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4 ans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Volontariat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176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Principe de majorité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Conseillent et informent sur toutes les questions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importantes relatives à la formation professionnelle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Arrêtent des règlements en vue de la mise en œuvre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formation professionnelle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Doit viser l’amélioration continue de la qualité de la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 professionnelle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Garantit l’implémentation des recommandations de la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commission du Land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800" b="1">
                <a:solidFill>
                  <a:srgbClr val="BF5A08"/>
                </a:solidFill>
              </a:rPr>
              <a:t>Commissions pour la formation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</a:p>
          <a:p>
            <a:r>
              <a:rPr lang="fr-FR" sz="2200" dirty="0"/>
              <a:t>Exprime des positions concertées, notamment sur la </a:t>
            </a:r>
            <a:r>
              <a:rPr lang="fr-FR" sz="2200" dirty="0">
                <a:solidFill>
                  <a:srgbClr val="BF5A08"/>
                </a:solidFill>
              </a:rPr>
              <a:t>réglementation de la formation professionnelle en entreprise </a:t>
            </a:r>
            <a:r>
              <a:rPr lang="fr-FR" sz="2200" dirty="0"/>
              <a:t>(aptitude des sites de formation, examen, etc.)</a:t>
            </a:r>
          </a:p>
          <a:p>
            <a:r>
              <a:rPr lang="fr-FR" sz="2200" dirty="0"/>
              <a:t>Mécanisme par lequel les acteurs </a:t>
            </a:r>
            <a:r>
              <a:rPr lang="fr-FR" sz="2200" dirty="0">
                <a:solidFill>
                  <a:srgbClr val="BF5A08"/>
                </a:solidFill>
              </a:rPr>
              <a:t>garantissent et développent ensemble la qualité de la formation professionnelle en alternance </a:t>
            </a:r>
            <a:r>
              <a:rPr lang="fr-FR" sz="2200" dirty="0"/>
              <a:t>pour différentes branches dans la région (artisanat, industrie et commerce)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800" b="1">
                <a:solidFill>
                  <a:srgbClr val="BF5A08"/>
                </a:solidFill>
              </a:rPr>
              <a:t>Commissions pour la formation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734644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Instances compétentes (chambres, la plupart du temps)</a:t>
            </a:r>
          </a:p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quoi s’agit-il ?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Régi par des lois (loi sur la formation professionnelle/code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l’artisanat)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Prise en charge de missions publiques/régaliennes en lien avec la formation professionnelle en alternance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Nombreuses instances compétentes dans chaque Land (établies au niveau régional)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Implantation des instances compétentes auprès d’organismes qui représentent un secteur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9024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 des instances compétentes/des chambres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Contrôle de la formation en entreprise, par ex. l’aptitude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 entreprises et des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formateur·rice·s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 vue de la mise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œuvre de l’apprentissage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Tenue d’un registre des contrats de formation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en place d’une commission pour la formation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professionnelle et de jurys d’examen, et adoption des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décisions prises par les commissions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Délivrance des diplômes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Reconnaissance de qualifications obtenues à l’étranger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 aux entreprises (en général par le biais de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conseiller·ère·s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pour la formation »)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999" y="1052513"/>
            <a:ext cx="7389577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 des instances compétentes/des chambres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Les instances compétentes </a:t>
            </a:r>
            <a:r>
              <a:rPr lang="fr-FR" sz="2200" dirty="0">
                <a:solidFill>
                  <a:srgbClr val="BF5A08"/>
                </a:solidFill>
              </a:rPr>
              <a:t>promeuvent et soutiennent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/>
              <a:t>la mise en œuvre de la formation professionnelle dans la région, </a:t>
            </a:r>
            <a:r>
              <a:rPr lang="fr-FR" sz="2200" dirty="0">
                <a:solidFill>
                  <a:srgbClr val="BF5A08"/>
                </a:solidFill>
              </a:rPr>
              <a:t>garantissant ainsi sa qualité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rgbClr val="BF5A08"/>
                </a:solidFill>
              </a:rPr>
              <a:t>Base institutionnelle </a:t>
            </a:r>
            <a:r>
              <a:rPr lang="fr-FR" sz="2200" dirty="0"/>
              <a:t>pour le travail de la commission pour </a:t>
            </a:r>
            <a:br>
              <a:rPr lang="fr-FR" sz="2200" dirty="0"/>
            </a:br>
            <a:r>
              <a:rPr lang="fr-FR" sz="2200" dirty="0"/>
              <a:t>la formation professionnelle et du jury d’examen </a:t>
            </a:r>
            <a:r>
              <a:rPr lang="fr-FR" sz="2200" b="1" dirty="0"/>
              <a:t>dans la formation professionnelle</a:t>
            </a: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Examen et certification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200" b="1"/>
              <a:t>Employeur·euse·s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200" b="1"/>
              <a:t>Les employé·e·s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/>
              <a:t>État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1800" b="1"/>
              <a:t>Liens entre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18664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employeur·euse·s recherchent des personnels pouvant certifier qu’ils·elles maîtrisent leur métier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Jury </a:t>
            </a:r>
          </a:p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d’examen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L’État définit un règlement d’examen comme pierre angulaire de la formation professionnelle en alternance </a:t>
            </a:r>
          </a:p>
          <a:p>
            <a:pPr algn="ctr"/>
            <a:endParaRPr lang="fr-FR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employé·e·s ont besoin d’un certificat relatif aux compétences acquises pour leur parcours professionnel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Fondements juridiques</a:t>
            </a: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Loi sur la formation professionnelle art. 37 et suiv.</a:t>
            </a: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Lois des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Contrôle de l’apprentissage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71021" y="1604666"/>
            <a:ext cx="32005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Comité d’examen pour les cursus de formation professionnelle en alternance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32809" y="4733939"/>
            <a:ext cx="4021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 moins 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représentant·e·s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des écoles professionnelles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b="1" dirty="0">
                <a:solidFill>
                  <a:srgbClr val="BF5A08"/>
                </a:solidFill>
              </a:rPr>
              <a:t>Jury </a:t>
            </a:r>
          </a:p>
          <a:p>
            <a:pPr marL="0" lvl="1" algn="ctr"/>
            <a:r>
              <a:rPr lang="fr-FR" b="1" dirty="0">
                <a:solidFill>
                  <a:srgbClr val="BF5A08"/>
                </a:solidFill>
              </a:rPr>
              <a:t>d’examen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5 ans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Volontariat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189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Principe de majorité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Organisation générale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>
                <a:solidFill>
                  <a:schemeClr val="bg1"/>
                </a:solidFill>
              </a:rPr>
              <a:t>Intérêts des </a:t>
            </a:r>
            <a:r>
              <a:rPr lang="fr-FR" sz="2200" dirty="0" err="1">
                <a:solidFill>
                  <a:schemeClr val="bg1"/>
                </a:solidFill>
              </a:rPr>
              <a:t>employeur·euse·s</a:t>
            </a:r>
            <a:r>
              <a:rPr lang="fr-FR" sz="2200" dirty="0">
                <a:solidFill>
                  <a:schemeClr val="bg1"/>
                </a:solidFill>
              </a:rPr>
              <a:t> et des organisations économiques 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>
                <a:solidFill>
                  <a:schemeClr val="bg1"/>
                </a:solidFill>
              </a:rPr>
              <a:t>Intérêts des employé·e·s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/>
              <a:t>Intérêts publics/État </a:t>
            </a:r>
          </a:p>
          <a:p>
            <a:pPr algn="ctr"/>
            <a:endParaRPr lang="fr-FR" sz="220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395268" y="2063362"/>
            <a:ext cx="33789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 dirty="0">
                <a:solidFill>
                  <a:srgbClr val="BF5A08"/>
                </a:solidFill>
              </a:rPr>
              <a:t>« Instances compétentes »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>
                <a:solidFill>
                  <a:srgbClr val="BF5A08"/>
                </a:solidFill>
              </a:rPr>
              <a:t>« Partenaires sociaux »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05666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Examen et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Élaboration et adoption de questions et de tâches pour l’examen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Fait passer les examens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Évaluation des résultats des examens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Délivrance des certificats de fin de formation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700" b="1" dirty="0">
                <a:solidFill>
                  <a:srgbClr val="BF5A08"/>
                </a:solidFill>
              </a:rPr>
              <a:t>Jury </a:t>
            </a:r>
          </a:p>
          <a:p>
            <a:pPr marL="0" lvl="1" algn="ctr"/>
            <a:r>
              <a:rPr lang="fr-FR" sz="1700" b="1" dirty="0">
                <a:solidFill>
                  <a:srgbClr val="BF5A08"/>
                </a:solidFill>
              </a:rPr>
              <a:t>d’examen</a:t>
            </a: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Examen et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Mécanisme par lequel les acteurs </a:t>
            </a:r>
            <a:r>
              <a:rPr lang="fr-FR" sz="2200" dirty="0">
                <a:solidFill>
                  <a:srgbClr val="BF5A08"/>
                </a:solidFill>
              </a:rPr>
              <a:t>font passer des examens indépendants ensemble </a:t>
            </a:r>
            <a:r>
              <a:rPr lang="fr-FR" sz="2200" dirty="0"/>
              <a:t>et délivrent des diplômes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Les diplômes sont </a:t>
            </a:r>
            <a:r>
              <a:rPr lang="fr-FR" sz="2200" dirty="0">
                <a:solidFill>
                  <a:srgbClr val="BF5A08"/>
                </a:solidFill>
              </a:rPr>
              <a:t>reconnus</a:t>
            </a:r>
            <a:r>
              <a:rPr lang="fr-FR" sz="2200" dirty="0"/>
              <a:t> par les </a:t>
            </a:r>
            <a:r>
              <a:rPr lang="fr-FR" sz="2200" dirty="0" err="1"/>
              <a:t>employeur·euse·s</a:t>
            </a:r>
            <a:r>
              <a:rPr lang="fr-FR" sz="2200" dirty="0"/>
              <a:t>, </a:t>
            </a:r>
            <a:br>
              <a:rPr lang="fr-FR" sz="2200" dirty="0"/>
            </a:br>
            <a:r>
              <a:rPr lang="fr-FR" sz="2200" dirty="0"/>
              <a:t>les </a:t>
            </a:r>
            <a:r>
              <a:rPr lang="fr-FR" sz="2200" dirty="0" err="1"/>
              <a:t>employé·e·s</a:t>
            </a:r>
            <a:r>
              <a:rPr lang="fr-FR" sz="2200" dirty="0"/>
              <a:t> et dans le système éducatif formel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700" b="1" dirty="0">
                <a:solidFill>
                  <a:srgbClr val="BF5A08"/>
                </a:solidFill>
              </a:rPr>
              <a:t>Jury </a:t>
            </a:r>
          </a:p>
          <a:p>
            <a:pPr marL="0" lvl="1" algn="ctr"/>
            <a:r>
              <a:rPr lang="fr-FR" sz="1700" b="1" dirty="0">
                <a:solidFill>
                  <a:srgbClr val="BF5A08"/>
                </a:solidFill>
              </a:rPr>
              <a:t>d’examen</a:t>
            </a: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000">
                <a:solidFill>
                  <a:schemeClr val="bg1"/>
                </a:solidFill>
              </a:rPr>
              <a:t>Moteur de la formation professionnelle en alternance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152699"/>
            <a:ext cx="5156061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chemeClr val="bg1"/>
                </a:solidFill>
              </a:rPr>
              <a:t>Résumé – Moteur de la formation professionnelle en alternance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Résumé – Moteur de la formation professionnelle en alternance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Engagement fort pour la formation professionnelle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Participation et coopération des acteurs à tous les niveaux et dans tous les domaines clés de la formation professionnelle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Coordonnée, harmonisée, avec garantie de la qualité, et reconnue par les acteurs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983504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000" b="1" dirty="0"/>
              <a:t>Acteurs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983504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000" b="1" dirty="0"/>
              <a:t>Mécanismes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730244" y="974761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 dirty="0"/>
              <a:t>Formation professionnelle en alternance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Résumé – Moteur de la formation professionnelle en alternance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28611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BF5A08"/>
                </a:solidFill>
              </a:rPr>
              <a:t>Points forts de la formation professionnelle allemande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Collaboration entre l’État et les partenaires sociaux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Normes reconnues dans la formation professionnelle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Apprentissage au cours du processus de travail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Qualification de personnel de formation professionnelle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Recherche et conseil institutionnalisés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Plus d'informations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62500" lnSpcReduction="20000"/>
          </a:bodyPr>
          <a:lstStyle/>
          <a:p>
            <a:pPr marL="0" indent="0">
              <a:buNone/>
            </a:pPr>
            <a:r>
              <a:rPr lang="fr-FR" b="1" dirty="0"/>
              <a:t>Chiffres et faits</a:t>
            </a:r>
          </a:p>
          <a:p>
            <a:r>
              <a:rPr lang="fr-FR" dirty="0"/>
              <a:t>Rapport sur la formation professionnelle 2021 (</a:t>
            </a:r>
            <a:r>
              <a:rPr lang="de-DE" dirty="0">
                <a:hlinkClick r:id="rId2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Données du rapport sur la formation professionnelle 2022 (</a:t>
            </a:r>
            <a:r>
              <a:rPr lang="de-DE" dirty="0">
                <a:hlinkClick r:id="rId3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Office fédéral de la statistique (</a:t>
            </a:r>
            <a:r>
              <a:rPr lang="de-DE" dirty="0">
                <a:hlinkClick r:id="rId4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Portail des données du ministère fédéral de l’Éducation et de la Recherche (BMBF) (</a:t>
            </a:r>
            <a:r>
              <a:rPr lang="de-DE" dirty="0">
                <a:hlinkClick r:id="rId5"/>
              </a:rPr>
              <a:t>link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Normes de formation</a:t>
            </a:r>
          </a:p>
          <a:p>
            <a:r>
              <a:rPr lang="fr-FR" dirty="0"/>
              <a:t>Brochure du BIBB : Le processus de l’élaboration des règlements de formation (</a:t>
            </a:r>
            <a:r>
              <a:rPr lang="en-GB" dirty="0">
                <a:hlinkClick r:id="rId6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Exemples de règlements de formation et de cursus d’enseignement (BIBB) (</a:t>
            </a:r>
            <a:r>
              <a:rPr lang="en-GB" dirty="0">
                <a:hlinkClick r:id="rId7"/>
              </a:rPr>
              <a:t>link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Textes juridiques</a:t>
            </a:r>
          </a:p>
          <a:p>
            <a:r>
              <a:rPr lang="fr-FR" dirty="0"/>
              <a:t>Loi sur la formation professionnelle (</a:t>
            </a:r>
            <a:r>
              <a:rPr lang="en-GB" dirty="0">
                <a:hlinkClick r:id="rId8"/>
              </a:rPr>
              <a:t>link</a:t>
            </a:r>
            <a:r>
              <a:rPr lang="fr-FR" dirty="0"/>
              <a:t>)</a:t>
            </a:r>
            <a:br>
              <a:rPr lang="fr-FR" dirty="0"/>
            </a:br>
            <a:endParaRPr lang="fr-FR" dirty="0"/>
          </a:p>
          <a:p>
            <a:r>
              <a:rPr lang="fr-FR" dirty="0"/>
              <a:t>Loi sur l’emploi des jeunes (</a:t>
            </a:r>
            <a:r>
              <a:rPr lang="de-DE" dirty="0">
                <a:hlinkClick r:id="rId9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Loi sur les chambres (</a:t>
            </a:r>
            <a:r>
              <a:rPr lang="de-DE" dirty="0">
                <a:hlinkClick r:id="rId10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Loi sur les conventions collectives (</a:t>
            </a:r>
            <a:r>
              <a:rPr lang="de-DE" dirty="0">
                <a:hlinkClick r:id="rId11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Loi sur l’organisation des entreprises (</a:t>
            </a:r>
            <a:r>
              <a:rPr lang="de-DE" dirty="0">
                <a:hlinkClick r:id="rId12"/>
              </a:rPr>
              <a:t>link</a:t>
            </a:r>
            <a:r>
              <a:rPr lang="fr-FR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Sites Internet</a:t>
            </a:r>
          </a:p>
          <a:p>
            <a:r>
              <a:rPr lang="fr-FR" dirty="0">
                <a:hlinkClick r:id="rId13"/>
              </a:rPr>
              <a:t>GOVET</a:t>
            </a:r>
            <a:endParaRPr lang="fr-FR" dirty="0">
              <a:hlinkClick r:id="rId14"/>
            </a:endParaRPr>
          </a:p>
          <a:p>
            <a:r>
              <a:rPr lang="fr-FR" dirty="0">
                <a:hlinkClick r:id="rId15"/>
              </a:rPr>
              <a:t>BMBF</a:t>
            </a:r>
          </a:p>
          <a:p>
            <a:r>
              <a:rPr lang="fr-FR" dirty="0">
                <a:hlinkClick r:id="rId16"/>
              </a:rPr>
              <a:t>BIBB</a:t>
            </a:r>
            <a:endParaRPr lang="fr-FR" dirty="0">
              <a:hlinkClick r:id="rId17"/>
            </a:endParaRP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Présentations</a:t>
            </a:r>
            <a:r>
              <a:rPr lang="fr-FR" dirty="0"/>
              <a:t> </a:t>
            </a:r>
          </a:p>
          <a:p>
            <a:r>
              <a:rPr lang="fr-FR" dirty="0"/>
              <a:t>Présentations GOVET (</a:t>
            </a:r>
            <a:r>
              <a:rPr lang="en-GB" dirty="0">
                <a:hlinkClick r:id="rId18"/>
              </a:rPr>
              <a:t>link</a:t>
            </a:r>
            <a:r>
              <a:rPr lang="fr-FR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Contact pour toutes autres questions</a:t>
            </a:r>
          </a:p>
          <a:p>
            <a:r>
              <a:rPr lang="fr-FR" dirty="0" err="1">
                <a:hlinkClick r:id="rId19"/>
              </a:rPr>
              <a:t>govet@govet.international</a:t>
            </a:r>
            <a:endParaRPr lang="fr-FR" dirty="0">
              <a:hlinkClick r:id="rId19"/>
            </a:endParaRP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/>
              <a:t>GOVET auprès du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employeur·euse·s et les organisations économiques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Vues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personnels qualifiés revêtent une importance décisive pour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la productivité et la compétitivité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»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Pour nous, la formation professionnelle est importante afin de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trouver des </a:t>
            </a:r>
            <a:r>
              <a:rPr lang="fr-FR" sz="2200" dirty="0" err="1">
                <a:solidFill>
                  <a:srgbClr val="BF5A08"/>
                </a:solidFill>
              </a:rPr>
              <a:t>employé·e·s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r>
              <a:rPr lang="fr-FR" sz="2200" dirty="0" err="1">
                <a:solidFill>
                  <a:srgbClr val="BF5A08"/>
                </a:solidFill>
              </a:rPr>
              <a:t>qualifié·e·s</a:t>
            </a:r>
            <a:r>
              <a:rPr lang="fr-FR" sz="2200" dirty="0">
                <a:solidFill>
                  <a:srgbClr val="BF5A08"/>
                </a:solidFill>
              </a:rPr>
              <a:t> et fidèles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»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sommes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disposé·e·s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à </a:t>
            </a:r>
            <a:r>
              <a:rPr lang="fr-FR" sz="2200" dirty="0">
                <a:solidFill>
                  <a:srgbClr val="BF5A08"/>
                </a:solidFill>
              </a:rPr>
              <a:t>former nous-mêmes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les personnes. »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souhaitons participer à l’</a:t>
            </a:r>
            <a:r>
              <a:rPr lang="fr-FR" sz="2200" dirty="0">
                <a:solidFill>
                  <a:srgbClr val="BF5A08"/>
                </a:solidFill>
              </a:rPr>
              <a:t>élaboration de la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formation professionnelle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»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500"/>
              </a:spcAft>
              <a:buNone/>
            </a:pPr>
            <a:endParaRPr lang="fr-FR" sz="2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employeur·euse·s et les organisations économiques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Attentes</a:t>
            </a:r>
          </a:p>
          <a:p>
            <a:pPr marL="3600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s’appuyer sur les </a:t>
            </a:r>
            <a:r>
              <a:rPr lang="fr-FR" sz="2200" dirty="0">
                <a:solidFill>
                  <a:srgbClr val="BF5A08"/>
                </a:solidFill>
              </a:rPr>
              <a:t>besoins de l’entreprise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 “</a:t>
            </a:r>
          </a:p>
          <a:p>
            <a:pPr marL="3600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avons besoin de </a:t>
            </a:r>
            <a:r>
              <a:rPr lang="fr-FR" sz="2200" dirty="0">
                <a:solidFill>
                  <a:srgbClr val="BF5A08"/>
                </a:solidFill>
              </a:rPr>
              <a:t>jeunes </a:t>
            </a:r>
            <a:r>
              <a:rPr lang="fr-FR" sz="2200" dirty="0" err="1">
                <a:solidFill>
                  <a:srgbClr val="BF5A08"/>
                </a:solidFill>
              </a:rPr>
              <a:t>prêt·e·s</a:t>
            </a:r>
            <a:r>
              <a:rPr lang="fr-FR" sz="2200" dirty="0">
                <a:solidFill>
                  <a:srgbClr val="BF5A08"/>
                </a:solidFill>
              </a:rPr>
              <a:t> à commencer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un apprentissage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pour les former dans l’entreprise. »</a:t>
            </a:r>
          </a:p>
          <a:p>
            <a:pPr marL="3600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</a:t>
            </a:r>
            <a:r>
              <a:rPr lang="fr-FR" sz="2200" dirty="0">
                <a:solidFill>
                  <a:srgbClr val="BF5A08"/>
                </a:solidFill>
              </a:rPr>
              <a:t>Il faut que les rémunérations de formation </a:t>
            </a:r>
            <a:r>
              <a:rPr lang="fr-FR" sz="2200" dirty="0"/>
              <a:t>soient fortement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inférieures aux salaires des personnels spécialisés. »</a:t>
            </a:r>
          </a:p>
          <a:p>
            <a:pPr marL="3600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écoles professionnelles doivent enseigner un </a:t>
            </a:r>
            <a:r>
              <a:rPr lang="fr-FR" sz="2200" dirty="0">
                <a:solidFill>
                  <a:srgbClr val="BF5A08"/>
                </a:solidFill>
              </a:rPr>
              <a:t>contenu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théorique et pratique correspondant à nos besoins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fr-FR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4078" y="1765788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employeur·euse·s et les organisations économiques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intérêts sont exprimés par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 faîtière 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Fédérations patronales 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Organisations interprofessionnelles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(par ex. industrie et artisanat) 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Chambres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employé·e·s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Vues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est importante pour </a:t>
            </a:r>
            <a:r>
              <a:rPr lang="fr-FR" sz="2200" dirty="0">
                <a:solidFill>
                  <a:srgbClr val="BF5A08"/>
                </a:solidFill>
              </a:rPr>
              <a:t>l’emploi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et le revenu </a:t>
            </a:r>
            <a:r>
              <a:rPr lang="fr-FR" sz="2200" dirty="0"/>
              <a:t>des </a:t>
            </a:r>
            <a:r>
              <a:rPr lang="fr-FR" sz="2200" dirty="0" err="1"/>
              <a:t>employé·e·s</a:t>
            </a:r>
            <a:r>
              <a:rPr lang="fr-FR" sz="2200" dirty="0"/>
              <a:t>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avoir pour objectif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l’acquisition d’une capacité d’action professionnelle globale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</a:t>
            </a:r>
            <a:r>
              <a:rPr lang="fr-FR" sz="2200" dirty="0">
                <a:solidFill>
                  <a:srgbClr val="BF5A08"/>
                </a:solidFill>
              </a:rPr>
              <a:t>être de qualité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élevée </a:t>
            </a:r>
            <a:r>
              <a:rPr lang="fr-FR" sz="2200" dirty="0"/>
              <a:t>et transmettre</a:t>
            </a:r>
            <a:r>
              <a:rPr lang="fr-FR" sz="2200" dirty="0">
                <a:solidFill>
                  <a:srgbClr val="BF5A08"/>
                </a:solidFill>
              </a:rPr>
              <a:t> une expérience professionnelle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et des savoir-être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</a:t>
            </a:r>
            <a:r>
              <a:rPr lang="fr-FR" sz="2200" dirty="0">
                <a:solidFill>
                  <a:srgbClr val="BF5A08"/>
                </a:solidFill>
              </a:rPr>
              <a:t>droits des </a:t>
            </a:r>
            <a:r>
              <a:rPr lang="fr-FR" sz="2200" dirty="0" err="1">
                <a:solidFill>
                  <a:srgbClr val="BF5A08"/>
                </a:solidFill>
              </a:rPr>
              <a:t>apprenti·e·s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dans l’entreprise doivent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être protégés. »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0072" y="2737065"/>
            <a:ext cx="4147669" cy="293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employé·e·s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Attentes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entreprises doivent offrir des </a:t>
            </a:r>
            <a:r>
              <a:rPr lang="fr-FR" sz="2200" dirty="0">
                <a:solidFill>
                  <a:srgbClr val="BF5A08"/>
                </a:solidFill>
              </a:rPr>
              <a:t>possibilités de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formation </a:t>
            </a:r>
            <a:r>
              <a:rPr lang="fr-FR" sz="2200" dirty="0"/>
              <a:t>aux générations futures.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entreprises ne doivent pas employer les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 err="1"/>
              <a:t>apprenti·e·s</a:t>
            </a:r>
            <a:r>
              <a:rPr lang="fr-FR" sz="2200" dirty="0"/>
              <a:t> </a:t>
            </a:r>
            <a:r>
              <a:rPr lang="fr-FR" sz="2200" dirty="0">
                <a:solidFill>
                  <a:srgbClr val="BF5A08"/>
                </a:solidFill>
              </a:rPr>
              <a:t>comme du personnel à bon marché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être contrôlée par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/>
              <a:t>des </a:t>
            </a:r>
            <a:r>
              <a:rPr lang="fr-FR" sz="2200" dirty="0">
                <a:solidFill>
                  <a:srgbClr val="BF5A08"/>
                </a:solidFill>
              </a:rPr>
              <a:t>organismes indépendants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être </a:t>
            </a:r>
            <a:r>
              <a:rPr lang="fr-FR" sz="2200" dirty="0">
                <a:solidFill>
                  <a:srgbClr val="BF5A08"/>
                </a:solidFill>
              </a:rPr>
              <a:t>globale 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/>
              <a:t>ouvrir des </a:t>
            </a:r>
            <a:r>
              <a:rPr lang="fr-FR" sz="2200" dirty="0">
                <a:solidFill>
                  <a:srgbClr val="BF5A08"/>
                </a:solidFill>
              </a:rPr>
              <a:t>perspectives de carrière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0072" y="2096215"/>
            <a:ext cx="4281890" cy="302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5219</Words>
  <Application>Microsoft Office PowerPoint</Application>
  <PresentationFormat>Breitbild</PresentationFormat>
  <Paragraphs>641</Paragraphs>
  <Slides>46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5" baseType="lpstr">
      <vt:lpstr>Arial</vt:lpstr>
      <vt:lpstr>Arial Narrow</vt:lpstr>
      <vt:lpstr>Calibri</vt:lpstr>
      <vt:lpstr>Calibri Light</vt:lpstr>
      <vt:lpstr>Times</vt:lpstr>
      <vt:lpstr>Times New Roman</vt:lpstr>
      <vt:lpstr>Wingdings 3</vt:lpstr>
      <vt:lpstr>Office</vt:lpstr>
      <vt:lpstr>1_Office</vt:lpstr>
      <vt:lpstr> </vt:lpstr>
      <vt:lpstr>Sommaire</vt:lpstr>
      <vt:lpstr>PowerPoint-Präsentation</vt:lpstr>
      <vt:lpstr>Organisation générale</vt:lpstr>
      <vt:lpstr>Les employeur·euse·s et les organisations économiques</vt:lpstr>
      <vt:lpstr>Les employeur·euse·s et les organisations économiques</vt:lpstr>
      <vt:lpstr>Les employeur·euse·s et les organisations économiques</vt:lpstr>
      <vt:lpstr>Les employé·e·s</vt:lpstr>
      <vt:lpstr>Les employé·e·s</vt:lpstr>
      <vt:lpstr>Les employé·e·s</vt:lpstr>
      <vt:lpstr>Sphère publique et État</vt:lpstr>
      <vt:lpstr>Sphère publique et État</vt:lpstr>
      <vt:lpstr>Sphère publique et État</vt:lpstr>
      <vt:lpstr>Conclusion</vt:lpstr>
      <vt:lpstr>Conclusion</vt:lpstr>
      <vt:lpstr>PowerPoint-Präsentation</vt:lpstr>
      <vt:lpstr>Organisation générale</vt:lpstr>
      <vt:lpstr>Organisation générale</vt:lpstr>
      <vt:lpstr>Lignes directrices</vt:lpstr>
      <vt:lpstr>Développement du système de la formation professionnelle en alternance</vt:lpstr>
      <vt:lpstr>Développement du système de la formation professionnelle en alternance</vt:lpstr>
      <vt:lpstr>Développement du système de la formation professionnelle en alternance</vt:lpstr>
      <vt:lpstr>Développement du système de la formation professionnelle en alternance</vt:lpstr>
      <vt:lpstr>Élaboration des normes</vt:lpstr>
      <vt:lpstr>Élaboration des normes</vt:lpstr>
      <vt:lpstr>Élaboration des normes</vt:lpstr>
      <vt:lpstr>Élaboration des normes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Examen et certification</vt:lpstr>
      <vt:lpstr>Contrôle de l’apprentissage</vt:lpstr>
      <vt:lpstr>Examen et certification</vt:lpstr>
      <vt:lpstr>Examen et certification</vt:lpstr>
      <vt:lpstr>PowerPoint-Präsentation</vt:lpstr>
      <vt:lpstr>Résumé – Moteur de la formation professionnelle en alternance</vt:lpstr>
      <vt:lpstr>Résumé – Moteur de la formation professionnelle en alternance</vt:lpstr>
      <vt:lpstr>Plus d'informations</vt:lpstr>
      <vt:lpstr>GOVET auprès du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Frost, Max</cp:lastModifiedBy>
  <cp:revision>110</cp:revision>
  <dcterms:created xsi:type="dcterms:W3CDTF">2020-12-18T10:19:10Z</dcterms:created>
  <dcterms:modified xsi:type="dcterms:W3CDTF">2023-03-29T09:11:27Z</dcterms:modified>
</cp:coreProperties>
</file>