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8"/>
  </p:notesMasterIdLst>
  <p:sldIdLst>
    <p:sldId id="257" r:id="rId3"/>
    <p:sldId id="292" r:id="rId4"/>
    <p:sldId id="256" r:id="rId5"/>
    <p:sldId id="367" r:id="rId6"/>
    <p:sldId id="259" r:id="rId7"/>
    <p:sldId id="343" r:id="rId8"/>
    <p:sldId id="361" r:id="rId9"/>
    <p:sldId id="363" r:id="rId10"/>
    <p:sldId id="364" r:id="rId11"/>
    <p:sldId id="348" r:id="rId12"/>
    <p:sldId id="346" r:id="rId13"/>
    <p:sldId id="347" r:id="rId14"/>
    <p:sldId id="349" r:id="rId15"/>
    <p:sldId id="350" r:id="rId16"/>
    <p:sldId id="352" r:id="rId17"/>
    <p:sldId id="351" r:id="rId18"/>
    <p:sldId id="365" r:id="rId19"/>
    <p:sldId id="354" r:id="rId20"/>
    <p:sldId id="355" r:id="rId21"/>
    <p:sldId id="356" r:id="rId22"/>
    <p:sldId id="357" r:id="rId23"/>
    <p:sldId id="366" r:id="rId24"/>
    <p:sldId id="360" r:id="rId25"/>
    <p:sldId id="359" r:id="rId26"/>
    <p:sldId id="291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2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3684" autoAdjust="0"/>
  </p:normalViewPr>
  <p:slideViewPr>
    <p:cSldViewPr snapToGrid="0" showGuides="1">
      <p:cViewPr varScale="1">
        <p:scale>
          <a:sx n="84" d="100"/>
          <a:sy n="84" d="100"/>
        </p:scale>
        <p:origin x="1632" y="90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1-12T14:34:30.474" idx="1">
    <p:pos x="10" y="10"/>
    <p:text>Bitte bei der Qualitätssicherung die Anmerkung der Übersetzerin beachten:</p:text>
    <p:extLst>
      <p:ext uri="{C676402C-5697-4E1C-873F-D02D1690AC5C}">
        <p15:threadingInfo xmlns:p15="http://schemas.microsoft.com/office/powerpoint/2012/main" timeZoneBias="-60"/>
      </p:ext>
    </p:extLst>
  </p:cm>
  <p:cm authorId="4" dt="2023-01-12T14:35:28.549" idx="2">
    <p:pos x="10" y="146"/>
    <p:text>Anmerkung zu Folie 17
Die Überschrift
III. Lernort Betrieb – das Ausbildungspersonal
müsste vermutlich lauten:
IV. Lernort Berufsschule – das Lehrpersonal
(wie auf den Folien 16 und 18)
Die Übersetzung müsste ggf. geändert werden zu:
IV. El centro de formación profesional como lugar de aprendizaje – el personal docente</p:text>
    <p:extLst mod="1">
      <p:ext uri="{C676402C-5697-4E1C-873F-D02D1690AC5C}">
        <p15:threadingInfo xmlns:p15="http://schemas.microsoft.com/office/powerpoint/2012/main" timeZoneBias="-60">
          <p15:parentCm authorId="4" idx="1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13.02.2024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Comisiones examinadoras con representación paritaria, normas de formación acordadas conjuntamente, control conjunto del sistema a todos los niveles.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 70 % en la empresa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Normas de formación profesional, certificado expedido por la cámara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&gt;&gt;&gt; </a:t>
            </a:r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Informes de datos, informe de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21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2C974A-C7EF-82C1-8B80-AF84BE9DE372}"/>
              </a:ext>
            </a:extLst>
          </p:cNvPr>
          <p:cNvSpPr txBox="1"/>
          <p:nvPr userDrawn="1"/>
        </p:nvSpPr>
        <p:spPr>
          <a:xfrm>
            <a:off x="585926" y="5335480"/>
            <a:ext cx="97705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Promovido</a:t>
            </a:r>
            <a:r>
              <a:rPr lang="fr-FR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F1FCD6-FA93-539A-EFF2-58BBA45602DE}"/>
              </a:ext>
            </a:extLst>
          </p:cNvPr>
          <p:cNvSpPr txBox="1"/>
          <p:nvPr userDrawn="1"/>
        </p:nvSpPr>
        <p:spPr>
          <a:xfrm>
            <a:off x="1012054" y="5575203"/>
            <a:ext cx="1041646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Ministerio Federal de Educación e Investigación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11E982-C454-560B-5285-69ADC0C05479}"/>
              </a:ext>
            </a:extLst>
          </p:cNvPr>
          <p:cNvSpPr txBox="1"/>
          <p:nvPr userDrawn="1"/>
        </p:nvSpPr>
        <p:spPr>
          <a:xfrm>
            <a:off x="658812" y="6297617"/>
            <a:ext cx="13948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basado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resolución</a:t>
            </a:r>
            <a:r>
              <a:rPr lang="de-DE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 Bundestag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94118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svg"/><Relationship Id="rId7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3" Type="http://schemas.openxmlformats.org/officeDocument/2006/relationships/hyperlink" Target="http://www.govet.international/es/" TargetMode="External"/><Relationship Id="rId7" Type="http://schemas.openxmlformats.org/officeDocument/2006/relationships/hyperlink" Target="http://www.datenportal.bmbf.d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kmk.org/" TargetMode="External"/><Relationship Id="rId5" Type="http://schemas.openxmlformats.org/officeDocument/2006/relationships/hyperlink" Target="https://www.bibb.de/datenreport/de/datenreport_2022.php" TargetMode="External"/><Relationship Id="rId10" Type="http://schemas.openxmlformats.org/officeDocument/2006/relationships/hyperlink" Target="http://www.foraus.de/" TargetMode="External"/><Relationship Id="rId4" Type="http://schemas.openxmlformats.org/officeDocument/2006/relationships/hyperlink" Target="http://www.govet.international/" TargetMode="External"/><Relationship Id="rId9" Type="http://schemas.openxmlformats.org/officeDocument/2006/relationships/hyperlink" Target="http://www.lehrer-werden.de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es-ES"/>
              <a:t>Formación profesional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13072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Personal de formación profesional en la empresa y en el centro de formación profesional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El alma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Resumen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aprendizaje: el personal de formación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62325" y="1354910"/>
            <a:ext cx="3833675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de formación en la empresa está formado principalmente por trabajadores cualificados que imparten formación (normalmente a tiempo parcial)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Las funciones de la formación están muy orientadas a las necesidades de la empresa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159945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Las funciones suelen ir mucho más allá de las meras actividades de formación y orientación en el puesto de trabajo.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63677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El personal de formación aúna la experiencia profesional con cualificaciones pedagógicas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995544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 cualificación suele adquirirse mientras se trabaja (formación continua de varias semanas de duración)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 factor decisivo es el interés de la empresa respecto a su personal de formación</a:t>
            </a: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aprendizaje: el personal de formación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Convertirse en formador(a) – una opción posible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80726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4221384" y="3947625"/>
            <a:ext cx="3504499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es-ES" dirty="0"/>
              <a:t>Formación continua y examen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Aprender una profesión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Poner en práctica la profesión aprendida como trabajador cualificado y a la vez transmitir (de manera informal) los conocimientos a los jóvenes aprendices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Formar oficialmente en nombre de la empresa </a:t>
            </a:r>
          </a:p>
          <a:p>
            <a:r>
              <a:rPr lang="es-ES" sz="1600"/>
              <a:t>(en parte también a tiempo parcial)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/>
              <a:t>Desarrollar nuevas perspectivas profesionales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Trabajo en la empresa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s-ES" sz="1600" b="1"/>
              <a:t>Formación profesional dual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/>
              <a:t>Funciones de liderazgo</a:t>
            </a:r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150099" y="3177000"/>
            <a:ext cx="2880000" cy="71657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/>
              <a:t>Actividad de formación</a:t>
            </a:r>
            <a:r>
              <a:rPr lang="es-ES" sz="1600" dirty="0"/>
              <a:t> </a:t>
            </a:r>
            <a:br>
              <a:rPr lang="es-ES" sz="1600" dirty="0"/>
            </a:br>
            <a:r>
              <a:rPr lang="es-ES" sz="1600" dirty="0"/>
              <a:t>(si procede, formación continua complementaria)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/>
      <p:bldP spid="25" grpId="0"/>
      <p:bldP spid="26" grpId="0"/>
      <p:bldP spid="27" grpId="0"/>
      <p:bldP spid="3" grpId="0" animBg="1"/>
      <p:bldP spid="8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Un ejemplo: Especialista en mecatrónica automotriz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4"/>
            <a:ext cx="3917341" cy="1401716"/>
            <a:chOff x="678521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Estoy en contacto con mis superiores, los padres, la cámara, el centro de formación profesional y 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la Agencia de Empleo.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401716"/>
            <a:chOff x="1273819" y="1536314"/>
            <a:chExt cx="3923689" cy="1401716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  <a:latin typeface="+mn-lt"/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Trabajo como especialista en mecatrónica automotriz </a:t>
              </a:r>
              <a:br>
                <a:rPr lang="es-ES" sz="1600" dirty="0">
                  <a:solidFill>
                    <a:schemeClr val="bg1"/>
                  </a:solidFill>
                  <a:latin typeface="+mn-lt"/>
                </a:rPr>
              </a:b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en una empresa de automoción y enseño a los jóvenes mi profesión.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068424"/>
            <a:ext cx="3924918" cy="1155495"/>
            <a:chOff x="666534" y="3068424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06842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Le enseño al aprendiz cómo funciona la empresa. Lo integro en el equipo.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380402"/>
            <a:ext cx="3922434" cy="1401716"/>
            <a:chOff x="1019175" y="4380402"/>
            <a:chExt cx="3922434" cy="1401716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380402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Explico a los aprendices, por ejemplo, cómo </a:t>
              </a:r>
              <a:br>
                <a:rPr lang="es-ES" sz="1600" dirty="0">
                  <a:solidFill>
                    <a:schemeClr val="bg1"/>
                  </a:solidFill>
                </a:rPr>
              </a:br>
              <a:r>
                <a:rPr lang="es-ES" sz="1600" dirty="0">
                  <a:solidFill>
                    <a:schemeClr val="bg1"/>
                  </a:solidFill>
                </a:rPr>
                <a:t>funciona un automóvil y les enseño a arreglarlo.</a:t>
              </a: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01538"/>
            <a:ext cx="3917341" cy="1401716"/>
            <a:chOff x="7795234" y="3028481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3028481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Dejo que los aprendices experimentados reparen coches cada vez de forma más independiente y les asesoro.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>
                  <a:solidFill>
                    <a:schemeClr val="bg1"/>
                  </a:solidFill>
                  <a:latin typeface="+mn-lt"/>
                </a:rPr>
                <a:t>Planifico y desarrollo la formación de forma independiente basándome en la norma específica de la profesión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Ventajas de personal de formación para la empresa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Asegurar personal competente/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trabajadores especializados – 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un factor clave del éxito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7"/>
            <a:ext cx="3240000" cy="1872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Ser una empresa de formación reconocida se considera una señal de calidad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Un criterio: personal de formación reconocido por el Estado (</a:t>
            </a:r>
            <a:r>
              <a:rPr lang="es-ES" dirty="0" err="1">
                <a:solidFill>
                  <a:schemeClr val="tx1"/>
                </a:solidFill>
              </a:rPr>
              <a:t>BBiG</a:t>
            </a:r>
            <a:r>
              <a:rPr lang="es-ES" dirty="0">
                <a:solidFill>
                  <a:schemeClr val="tx1"/>
                </a:solidFill>
              </a:rPr>
              <a:t> – Ley de formación profesional)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601814"/>
            <a:ext cx="3883401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Transmitir y salvaguardar los conocimientos especializados: los trabajadores cualificados con formación adicional pueden formar y educar a otros empleados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5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Empleadores atractivos mediante una mayor cualificación de su personal de formación reconocido por el Estado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 formación en el sistema dual ofrece a los empleados oportunidades de desarrollo profesional</a:t>
            </a: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Resumen de las ventajas para todos los implicados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Los</a:t>
            </a:r>
            <a:r>
              <a:rPr lang="es-ES" b="1"/>
              <a:t> aprendices</a:t>
            </a:r>
            <a:r>
              <a:rPr lang="es-ES"/>
              <a:t> reciben una sólida formación en la empresa y aprenden sobre el mundo laboral.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</a:t>
            </a:r>
            <a:r>
              <a:rPr lang="es-ES" b="1" dirty="0"/>
              <a:t>trabajadores cualificados</a:t>
            </a:r>
            <a:r>
              <a:rPr lang="es-ES" dirty="0"/>
              <a:t>/el </a:t>
            </a:r>
            <a:r>
              <a:rPr lang="es-ES" b="1" dirty="0"/>
              <a:t>personal de formación</a:t>
            </a:r>
            <a:r>
              <a:rPr lang="es-ES" dirty="0"/>
              <a:t> tienen mejores oportunidades de promoción profesional </a:t>
            </a:r>
            <a:br>
              <a:rPr lang="es-ES" dirty="0"/>
            </a:br>
            <a:r>
              <a:rPr lang="es-ES" dirty="0"/>
              <a:t>y acceso a oportunidades de formación continua (por ejemplo, maestría, estudios superiores).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Las </a:t>
            </a:r>
            <a:r>
              <a:rPr lang="es-ES" b="1"/>
              <a:t>empresas</a:t>
            </a:r>
            <a:r>
              <a:rPr lang="es-ES"/>
              <a:t> atraen y aseguran trabajadores cualificados adecuados y son especialmente innovadoras gracias al intercambio constante.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Para el </a:t>
            </a:r>
            <a:r>
              <a:rPr lang="es-ES" b="1"/>
              <a:t>Estado</a:t>
            </a:r>
            <a:r>
              <a:rPr lang="es-ES"/>
              <a:t>, la calidad de la cualificación de la mano de obra cualificada y el rendimiento de la educación están garantizados.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/>
              <a:t>* Las condiciones marco para la admisión como docente de formación profesional, eventualmente también de cambio de carrera, varían (son responsabilidad de las respectivas autoridades competentes de los estados federados).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106552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Resumen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20000" y="1820049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 personal docente imparte teoría especializada, fundamentos de la práctica especializada y cultura general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20000" y="299278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Las funciones van más allá de la mera enseñanza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888522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Aplicación de los objetivos de la política educativa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07259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Base: misión educativa estatal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11900" y="1820049"/>
            <a:ext cx="4176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La adquisición de conocimientos teóricos y prácticos, de una materia de formación profesional y de una materia de cultura general son requisitos previos para la cualificación como docente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8E90BFC-1056-9702-1143-57EFF3C3840C}"/>
              </a:ext>
            </a:extLst>
          </p:cNvPr>
          <p:cNvSpPr/>
          <p:nvPr/>
        </p:nvSpPr>
        <p:spPr>
          <a:xfrm>
            <a:off x="6311900" y="3275566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Por regla general, se exige un máster*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11900" y="3899039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es-ES">
                <a:solidFill>
                  <a:schemeClr val="tx1"/>
                </a:solidFill>
              </a:rPr>
              <a:t>El Estado invierte mucho en cualificación</a:t>
            </a: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0" y="1024520"/>
            <a:ext cx="899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Convertirse en docente en un centro de formación profesional – una opción posible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/>
              <a:t>Después del bachillerato, estudiar pedagogía profesional y especializarse, por ejemplo, en tecnología del automóvil e historia.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35158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 dirty="0"/>
              <a:t>Tras la graduación, adquirir práctica docente en un centro de formación profesional y a la vez adquirir teoría pedagógica.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es-ES"/>
              <a:t>Una vez finalizado el examen: </a:t>
            </a:r>
            <a:br>
              <a:rPr lang="es-ES"/>
            </a:br>
            <a:r>
              <a:rPr lang="es-ES"/>
              <a:t>puesto de docente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es-ES" b="1"/>
              <a:t>Carrera: Bachelor y Master </a:t>
            </a:r>
            <a:br>
              <a:rPr lang="es-ES"/>
            </a:br>
            <a:r>
              <a:rPr lang="es-ES"/>
              <a:t>(incl. periodos de prácticas en un centro de formación profesional)</a:t>
            </a:r>
          </a:p>
          <a:p>
            <a:pPr>
              <a:spcAft>
                <a:spcPts val="600"/>
              </a:spcAft>
            </a:pPr>
            <a:r>
              <a:rPr lang="es-ES" b="1"/>
              <a:t>alrededor de 5 años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es-ES" b="1"/>
              <a:t>Periodo de prácticas</a:t>
            </a:r>
            <a:r>
              <a:rPr lang="es-ES"/>
              <a:t> (Referendariat), </a:t>
            </a:r>
            <a:br>
              <a:rPr lang="es-ES"/>
            </a:br>
            <a:r>
              <a:rPr lang="es-ES"/>
              <a:t>Formación continua en el instituto pedagógico estatal</a:t>
            </a:r>
          </a:p>
          <a:p>
            <a:pPr>
              <a:spcAft>
                <a:spcPts val="600"/>
              </a:spcAft>
            </a:pPr>
            <a:r>
              <a:rPr lang="es-ES" b="1"/>
              <a:t>1-2 años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040557"/>
            <a:ext cx="2584067" cy="2558354"/>
            <a:chOff x="9128507" y="1040557"/>
            <a:chExt cx="2584067" cy="255835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s-ES" b="1">
                  <a:solidFill>
                    <a:schemeClr val="accent1"/>
                  </a:solidFill>
                </a:rPr>
                <a:t>Trabajo en el centro de formación profesional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5587" y="104055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III. La empresa como lugar de aprendizaje – el personal de formación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Las funciones principales – ejemplo: tecnología del automóvil e historia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71824"/>
            <a:ext cx="3917341" cy="1401716"/>
            <a:chOff x="687665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9399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Estoy en contacto con la dirección del centro, el personal de formación de la empresa, los padres, la cámara y la Agencia de Empleo.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273819" y="1536314"/>
            <a:ext cx="3923689" cy="1236783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  <a:endParaRPr lang="es-ES" sz="4000" b="1" dirty="0">
              <a:solidFill>
                <a:schemeClr val="bg1"/>
              </a:solidFill>
              <a:latin typeface="+mn-lt"/>
            </a:endParaRPr>
          </a:p>
          <a:p>
            <a:pPr marL="288000" lvl="1">
              <a:buSzPct val="75000"/>
            </a:pPr>
            <a:r>
              <a:rPr lang="es-ES" sz="1600" dirty="0"/>
              <a:t>Enseño en un centro de formación profesional </a:t>
            </a:r>
            <a:br>
              <a:rPr lang="es-ES" sz="1600" dirty="0"/>
            </a:br>
            <a:r>
              <a:rPr lang="es-ES" sz="1600" dirty="0"/>
              <a:t>las asignaturas tecnología del automóvil e historia.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3" y="2865753"/>
            <a:ext cx="3923689" cy="1565612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</a:p>
          <a:p>
            <a:pPr marL="288000" lvl="1">
              <a:buSzPct val="75000"/>
            </a:pPr>
            <a:r>
              <a:rPr lang="es-ES" sz="1600" dirty="0">
                <a:solidFill>
                  <a:schemeClr val="bg1"/>
                </a:solidFill>
              </a:rPr>
              <a:t>En la asignatura de tecnología del automóvil, enseño a los aprendices conocimientos técnicos relevantes para su práctica profesional, por ejemplo, cómo se construye un motor.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903519"/>
            <a:ext cx="3917341" cy="1155495"/>
            <a:chOff x="7795234" y="2903519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903519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</a:rPr>
                <a:t>Planifico y evalúo las clases de forma independiente y sigo el marco curricular estatal.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es-ES" sz="4000" b="1" dirty="0">
                  <a:solidFill>
                    <a:schemeClr val="bg1"/>
                  </a:solidFill>
                </a:rPr>
                <a:t>«</a:t>
              </a:r>
            </a:p>
            <a:p>
              <a:pPr marL="288000" lvl="1">
                <a:buSzPct val="75000"/>
              </a:pP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También enseño a los alumnos las llamadas «</a:t>
              </a:r>
              <a:r>
                <a:rPr lang="es-ES" sz="1600" dirty="0" err="1">
                  <a:solidFill>
                    <a:schemeClr val="bg1"/>
                  </a:solidFill>
                  <a:latin typeface="+mn-lt"/>
                </a:rPr>
                <a:t>soft</a:t>
              </a: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s-ES" sz="1600" dirty="0" err="1">
                  <a:solidFill>
                    <a:schemeClr val="bg1"/>
                  </a:solidFill>
                  <a:latin typeface="+mn-lt"/>
                </a:rPr>
                <a:t>skills</a:t>
              </a:r>
              <a:r>
                <a:rPr lang="es-ES" sz="1600" dirty="0">
                  <a:solidFill>
                    <a:schemeClr val="bg1"/>
                  </a:solidFill>
                  <a:latin typeface="+mn-lt"/>
                </a:rPr>
                <a:t>» y soy la persona de contacto para temas sociales.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506429"/>
            <a:ext cx="3923689" cy="1565612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es-ES" sz="4000" b="1" dirty="0">
                <a:solidFill>
                  <a:schemeClr val="bg1"/>
                </a:solidFill>
              </a:rPr>
              <a:t>«</a:t>
            </a:r>
          </a:p>
          <a:p>
            <a:pPr marL="288000" lvl="1">
              <a:buSzPct val="75000"/>
            </a:pPr>
            <a:r>
              <a:rPr lang="es-ES" sz="1600" dirty="0"/>
              <a:t>En mis clases, los aprendices aprenden a fabricar y montar piezas </a:t>
            </a:r>
          </a:p>
          <a:p>
            <a:pPr marL="288000" lvl="1">
              <a:buSzPct val="75000"/>
            </a:pPr>
            <a:r>
              <a:rPr lang="es-ES" sz="1600" dirty="0"/>
              <a:t>y qué deben tener en cuenta en estos procesos. </a:t>
            </a:r>
            <a:br>
              <a:rPr lang="es-ES" sz="1600" dirty="0"/>
            </a:br>
            <a:r>
              <a:rPr lang="es-ES" sz="1600" dirty="0"/>
              <a:t>Así creo una base práctica.</a:t>
            </a: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102200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Ventajas desde el punto de vista estatal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Capacitar a los jóvenes a nivel profesional e integrarlos en la sociedad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3" y="3270456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Una economía nacional fuerte necesita buenos trabajadores cualificados.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168775"/>
            <a:ext cx="4645112" cy="1836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La formación profesional debe «capacitar a las personas para ejercer una profesión y contribuir a configurar el mundo laboral y la sociedad de manera social, económica y ecológicamente responsable». (KMK – Conferencia Permanente de los Ministros de Educación de los Estados Federados)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El centro de formación profesional apoya con teoría especializada y cultura general.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472575" y="3131957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El personal cualificado de la administración pública aplica los objetivos de la política educativa.</a:t>
            </a: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IV. El centro de formación profesional como lugar de aprendizaje – el personal docente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102587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Resumen de las ventajas para todos los implicados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Las empresas </a:t>
            </a:r>
            <a:r>
              <a:rPr lang="es-ES"/>
              <a:t>reciben aprendices que también tienen conocimientos teóricos avanzados y una buena cultura general.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El Estado</a:t>
            </a:r>
            <a:r>
              <a:rPr lang="es-ES"/>
              <a:t> cumple su misión educativa con un personal docente ampliamente cualificado en el ámbito universitario.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/>
              <a:t>Los aprendices</a:t>
            </a:r>
            <a:r>
              <a:rPr lang="es-ES"/>
              <a:t> adquieren competencias profesionales reconocidas oficialmente y en las empresas en general, así como cultura general.</a:t>
            </a:r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Personal de formación profesional en la empresa y en el centro de formación profesional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es-ES" sz="2000"/>
              <a:t>Introducción</a:t>
            </a:r>
          </a:p>
          <a:p>
            <a:pPr marL="514350" indent="-514350">
              <a:buAutoNum type="romanUcPeriod"/>
            </a:pPr>
            <a:r>
              <a:rPr lang="es-ES" sz="2000"/>
              <a:t>Funciones del personal en el sistema de formación profesional</a:t>
            </a:r>
          </a:p>
          <a:p>
            <a:pPr marL="514350" indent="-514350">
              <a:buAutoNum type="romanUcPeriod"/>
            </a:pPr>
            <a:r>
              <a:rPr lang="es-ES" sz="2000"/>
              <a:t>La empresa como lugar de aprendizaje: el personal de formación</a:t>
            </a:r>
          </a:p>
          <a:p>
            <a:pPr marL="514350" indent="-514350">
              <a:buAutoNum type="romanUcPeriod"/>
            </a:pPr>
            <a:r>
              <a:rPr lang="es-ES" sz="2000"/>
              <a:t>El centro de formación profesional como lugar de aprendizaje: el personal docente</a:t>
            </a:r>
          </a:p>
          <a:p>
            <a:pPr marL="514350" indent="-514350">
              <a:buAutoNum type="romanUcPeriod"/>
            </a:pPr>
            <a:r>
              <a:rPr lang="es-ES" sz="2000"/>
              <a:t>Resumen</a:t>
            </a:r>
          </a:p>
          <a:p>
            <a:pPr marL="514350" indent="-514350">
              <a:buAutoNum type="romanUcPeriod"/>
            </a:pPr>
            <a:r>
              <a:rPr lang="es-ES" sz="2000"/>
              <a:t>Conclusión</a:t>
            </a:r>
          </a:p>
          <a:p>
            <a:pPr marL="514350" indent="-514350">
              <a:buAutoNum type="romanUcPeriod"/>
            </a:pPr>
            <a:r>
              <a:rPr lang="es-ES" sz="2000"/>
              <a:t>Más información</a:t>
            </a:r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Servicios prestados por el personal de formación profesional en el sistema de formación profesional dual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820863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Imparte teoría y práctica profesional, cultura general, así como valores y patrones de conducta.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435871" y="4684622"/>
            <a:ext cx="532025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Asume diversas tareas dentro y fuera de la formación profesional (socialización, supervisión, coordinación, promoción, administración, motivación, etc.).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Los formadores y los docentes se complementan en la formación profesional.</a:t>
            </a: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es-ES" sz="2000"/>
              <a:t>Profesionalización: cualificación del personal de formación profesional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apoya al personal en el desempeño de las tareas de formación profesional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3" y="3169709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contribuye a garantizar la calidad de la enseñanza en empresas y centros de formación profesional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combina teoría y práctica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es promovida por el Estado y las empresas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tiene como objetivo la práctica de la formación profesional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fomenta el reconocimiento social del personal de formación profesional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está establecida por la ley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Promoción por del Estado y las empresas: cualificaciones, marco, recursos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V. Resumen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emplean a trabajadores cualificados como personal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apoyan la cualificación de trabajadores cualificados para convertirse en personal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permiten al personal de formación progresar dentro de la empresa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reconocen la importancia de las actividades de formación</a:t>
            </a:r>
          </a:p>
          <a:p>
            <a:pPr>
              <a:lnSpc>
                <a:spcPts val="2200"/>
              </a:lnSpc>
              <a:buSzPct val="75000"/>
            </a:pPr>
            <a:r>
              <a:rPr lang="es-ES" sz="1800">
                <a:latin typeface="+mn-lt"/>
              </a:rPr>
              <a:t>garantizan la calidad del personal de formación (cámaras)</a:t>
            </a: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>
                <a:latin typeface="+mn-lt"/>
              </a:rPr>
              <a:t>financia a los docentes en los centros de formación profesional</a:t>
            </a:r>
          </a:p>
          <a:p>
            <a:r>
              <a:rPr lang="es-ES" sz="1800">
                <a:latin typeface="+mn-lt"/>
              </a:rPr>
              <a:t>ofrece a los docentes unas condiciones marco atractivas</a:t>
            </a:r>
          </a:p>
          <a:p>
            <a:r>
              <a:rPr lang="es-ES" sz="1800">
                <a:latin typeface="+mn-lt"/>
              </a:rPr>
              <a:t>forma a los docentes</a:t>
            </a:r>
          </a:p>
          <a:p>
            <a:r>
              <a:rPr lang="es-ES" sz="1800">
                <a:latin typeface="+mn-lt"/>
              </a:rPr>
              <a:t>regula legalmente la cualificación del personal de formación</a:t>
            </a:r>
          </a:p>
          <a:p>
            <a:r>
              <a:rPr lang="es-ES" sz="1800">
                <a:latin typeface="+mn-lt"/>
              </a:rPr>
              <a:t>garantiza la calidad del personal docente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Empresas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800" b="1"/>
              <a:t>Estado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8" grpId="0" uiExpand="1" build="p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VI. Conclusión: factor de éxito de la formación profesional dual alemana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Profesionales comprometidos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019175" y="1573555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Estrecha cooperación entre el Estado y las empresas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promoción de personal por parte del Estado y las empresas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58812" y="3004819"/>
            <a:ext cx="3419999" cy="1332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Aprendizaje durante el proceso de trabajo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mediante la formación práctica del personal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5" y="958496"/>
            <a:ext cx="342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Investigación y asesoramiento institucionalizados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mediante la investigación sobre el personal de formación (por parte de las cámaras y BIBB)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2675635"/>
            <a:ext cx="3420000" cy="1584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</a:rPr>
              <a:t>Normas reconocidas por la sociedad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por ejemplo, aptitud de los formadores (AEVO – Reglamento de aptitud de los formadores)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742099" y="4446360"/>
            <a:ext cx="4104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</a:rPr>
              <a:t>Cualificación del personal de formación profesional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>
                <a:solidFill>
                  <a:schemeClr val="tx1"/>
                </a:solidFill>
              </a:rPr>
              <a:t>La pedagogía profesional como base de todos los procesos de enseñanza y aprendizaje en la empresa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370518"/>
            <a:ext cx="4103999" cy="1620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Ser una empresa de formación reconocida se considera una señal de calidad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es-ES" dirty="0">
                <a:solidFill>
                  <a:schemeClr val="tx1"/>
                </a:solidFill>
              </a:rPr>
              <a:t>Un criterio: personal de formación reconocido por el Estado (</a:t>
            </a:r>
            <a:r>
              <a:rPr lang="es-ES" dirty="0" err="1">
                <a:solidFill>
                  <a:schemeClr val="tx1"/>
                </a:solidFill>
              </a:rPr>
              <a:t>BBiG</a:t>
            </a:r>
            <a:r>
              <a:rPr lang="es-ES" dirty="0">
                <a:solidFill>
                  <a:schemeClr val="tx1"/>
                </a:solidFill>
              </a:rPr>
              <a:t> – Ley de formación profesional)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VII. Más información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s-ES" sz="1800" noProof="0" dirty="0"/>
              <a:t>Esta presentación y otras, así como información sobre la formación profesional alemana y la cooperación internacional en materia de formación profesional, están disponibles en nuestro sitio web: </a:t>
            </a:r>
          </a:p>
          <a:p>
            <a:pPr marL="0" indent="0">
              <a:buNone/>
            </a:pPr>
            <a:br>
              <a:rPr lang="es-ES" sz="1800" b="1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s-ES" sz="1800" b="1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www.govet.international/es/</a:t>
            </a:r>
            <a:endParaRPr lang="es-ES" sz="1800" b="1" noProof="0" dirty="0">
              <a:solidFill>
                <a:srgbClr val="E27F1C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3741630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600" b="1" dirty="0"/>
              <a:t>Fuentes</a:t>
            </a:r>
          </a:p>
          <a:p>
            <a:pPr marL="266700" indent="-266700"/>
            <a:r>
              <a:rPr lang="es-ES" sz="1600" dirty="0"/>
              <a:t>Informe de datos de BIBB (</a:t>
            </a:r>
            <a:r>
              <a:rPr lang="es-ES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KMK – Conferencia Permanente de los Ministros de Educación de los Estados Federados (</a:t>
            </a:r>
            <a:r>
              <a:rPr lang="es-ES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/>
              <a:t>Portal de datos del Ministerio Federal de Educación e Investigación (BMBF) (</a:t>
            </a:r>
            <a:r>
              <a:rPr lang="es-ES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266700" indent="-266700"/>
            <a:r>
              <a:rPr lang="es-ES" sz="1600" dirty="0" err="1"/>
              <a:t>Destatis</a:t>
            </a:r>
            <a:r>
              <a:rPr lang="es-ES" sz="1600" dirty="0"/>
              <a:t> </a:t>
            </a:r>
            <a:r>
              <a:rPr lang="es-ES" sz="1600" dirty="0" err="1"/>
              <a:t>Statistik</a:t>
            </a:r>
            <a:r>
              <a:rPr lang="es-ES" sz="1600" dirty="0"/>
              <a:t> </a:t>
            </a:r>
            <a:r>
              <a:rPr lang="es-ES" sz="1600" dirty="0" err="1"/>
              <a:t>zu</a:t>
            </a:r>
            <a:r>
              <a:rPr lang="es-ES" sz="1600" dirty="0"/>
              <a:t> </a:t>
            </a:r>
            <a:r>
              <a:rPr lang="es-ES" sz="1600" dirty="0" err="1"/>
              <a:t>Berufsbildungspersonal</a:t>
            </a:r>
            <a:r>
              <a:rPr lang="es-ES" sz="1600" dirty="0"/>
              <a:t> (estadísticas sobre el personal de formación profesional) (</a:t>
            </a:r>
            <a:r>
              <a:rPr lang="es-ES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s-ES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es-ES" sz="1600" b="1" dirty="0"/>
              <a:t>Más información en Internet</a:t>
            </a:r>
          </a:p>
          <a:p>
            <a:pPr marL="361950" indent="-276225"/>
            <a:r>
              <a:rPr lang="es-ES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</a:p>
          <a:p>
            <a:pPr marL="361950" indent="-276225"/>
            <a:r>
              <a:rPr lang="es-ES" sz="1600" dirty="0">
                <a:solidFill>
                  <a:srgbClr val="E27F1C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www.foraus.de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792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800" b="1">
                <a:solidFill>
                  <a:schemeClr val="bg1"/>
                </a:solidFill>
              </a:rPr>
              <a:t>Personal de formación profesional </a:t>
            </a:r>
          </a:p>
          <a:p>
            <a:pPr marL="0" indent="0">
              <a:buNone/>
            </a:pPr>
            <a:r>
              <a:rPr lang="es-ES" sz="2800" b="1">
                <a:solidFill>
                  <a:schemeClr val="bg1"/>
                </a:solidFill>
              </a:rPr>
              <a:t>en la empresa y en el centro de formación profesional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El alma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I. Introducción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06" y="1968333"/>
            <a:ext cx="4250913" cy="2903139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71706" y="152161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s-ES" sz="2000">
                <a:solidFill>
                  <a:srgbClr val="BF5A08"/>
                </a:solidFill>
              </a:rPr>
              <a:t>Dual significa «dos mundos»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92955" y="3708735"/>
            <a:ext cx="23500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Supervisión, dirección y administración escolar</a:t>
            </a:r>
          </a:p>
          <a:p>
            <a:pPr>
              <a:spcAft>
                <a:spcPts val="600"/>
              </a:spcAft>
            </a:pPr>
            <a:r>
              <a:rPr lang="es-ES"/>
              <a:t>Personal docente en el centro de formación profesional</a:t>
            </a:r>
          </a:p>
          <a:p>
            <a:pPr algn="ctr">
              <a:spcAft>
                <a:spcPts val="600"/>
              </a:spcAft>
            </a:pP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</a:rPr>
              <a:t>Objetivo común: </a:t>
            </a:r>
          </a:p>
          <a:p>
            <a:pPr algn="ctr"/>
            <a:r>
              <a:rPr lang="es-ES">
                <a:solidFill>
                  <a:schemeClr val="bg1"/>
                </a:solidFill>
              </a:rPr>
              <a:t>Cualificación de aprendices, alumnos/alumnas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552086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El mundo de trabajo 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3708735"/>
            <a:ext cx="23500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/>
              <a:t>Dirección</a:t>
            </a:r>
          </a:p>
          <a:p>
            <a:pPr>
              <a:spcAft>
                <a:spcPts val="600"/>
              </a:spcAft>
            </a:pPr>
            <a:r>
              <a:rPr lang="es-ES"/>
              <a:t>Dirección de la formación</a:t>
            </a:r>
          </a:p>
          <a:p>
            <a:pPr>
              <a:spcAft>
                <a:spcPts val="600"/>
              </a:spcAft>
            </a:pPr>
            <a:r>
              <a:rPr lang="es-ES"/>
              <a:t>Personal de formación en el lugar de trabajo</a:t>
            </a: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3006876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528498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/>
                <a:t>Sistema de educación y formación estatal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3001265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477134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>
                  <a:solidFill>
                    <a:schemeClr val="bg1"/>
                  </a:solidFill>
                </a:rPr>
                <a:t>Aprendices, alumnos/alumnas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185 L -6.25E-7 -0.1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49000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3194 L -0.17435 -0.345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5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2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1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1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1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8" grpId="0" uiExpand="1" build="p"/>
      <p:bldP spid="14" grpId="0" animBg="1"/>
      <p:bldP spid="18" grpId="0" uiExpand="1" build="p"/>
      <p:bldP spid="2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19867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Representantes de...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La patronal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Los trabajadores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El estado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Las cámaras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Los sindicatos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40212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Personal de formación de la empresa: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Dirección de la empresa / de la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Personal en la formación interempresarial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Orientación profesional inicial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Personal de formación cualificado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Trabajador cualificado que imparte formación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161746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Personal de formación escolar: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Docentes de formación profesional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Gestión escolar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313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b="1">
                <a:solidFill>
                  <a:schemeClr val="tx1"/>
                </a:solidFill>
              </a:rPr>
              <a:t>Representantes de...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La patronal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Los trabajadores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s-ES" sz="1600">
                <a:solidFill>
                  <a:schemeClr val="tx1"/>
                </a:solidFill>
              </a:rPr>
              <a:t>El centro de formación profesional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es-ES" sz="1600">
                <a:solidFill>
                  <a:schemeClr val="tx1"/>
                </a:solidFill>
              </a:rPr>
              <a:t>Organizado por las cámaras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9" y="7779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/>
              <a:t>El personal trabaja en todos los «puntos de coordinación» de la formación profesional: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Implantar la formación profesional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es-ES"/>
              <a:t>Desarrollar normas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Examinar y certificar</a:t>
            </a:r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En el punto de mira: implantar la formación profesional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es-ES" sz="1800" b="1"/>
              <a:t>Personal de formación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la empresa)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24130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650.000 formadores registrados* en todo el país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Principalmente a tiempo parcial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Entre </a:t>
            </a:r>
            <a:r>
              <a:rPr lang="es-ES" sz="1800" b="1" dirty="0">
                <a:latin typeface="+mn-lt"/>
              </a:rPr>
              <a:t>3</a:t>
            </a:r>
            <a:r>
              <a:rPr lang="es-ES" sz="1800" dirty="0">
                <a:latin typeface="+mn-lt"/>
              </a:rPr>
              <a:t> (a tiempo parcial) y </a:t>
            </a:r>
            <a:r>
              <a:rPr lang="es-ES" sz="1800" b="1" dirty="0">
                <a:latin typeface="+mn-lt"/>
              </a:rPr>
              <a:t>16 aprendices</a:t>
            </a:r>
            <a:r>
              <a:rPr lang="es-ES" sz="1800" dirty="0">
                <a:latin typeface="+mn-lt"/>
              </a:rPr>
              <a:t> </a:t>
            </a:r>
            <a:br>
              <a:rPr lang="es-ES" sz="1800" dirty="0">
                <a:latin typeface="+mn-lt"/>
              </a:rPr>
            </a:br>
            <a:r>
              <a:rPr lang="es-ES" sz="1800" dirty="0">
                <a:latin typeface="+mn-lt"/>
              </a:rPr>
              <a:t>(en caso de actividades exclusivas de formación) </a:t>
            </a:r>
            <a:br>
              <a:rPr lang="es-ES" sz="1800" dirty="0">
                <a:latin typeface="+mn-lt"/>
              </a:rPr>
            </a:br>
            <a:r>
              <a:rPr lang="es-ES" sz="1800" dirty="0">
                <a:latin typeface="+mn-lt"/>
              </a:rPr>
              <a:t>por formador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b="1" dirty="0">
                <a:latin typeface="+mn-lt"/>
              </a:rPr>
              <a:t>6 millones de trabajadores cualificados que imparten formación</a:t>
            </a:r>
            <a:r>
              <a:rPr lang="es-ES" sz="1800" dirty="0">
                <a:latin typeface="+mn-lt"/>
              </a:rPr>
              <a:t> (con o sin certificado, pero no registrados en la cámara)</a:t>
            </a:r>
          </a:p>
          <a:p>
            <a:pPr lvl="1">
              <a:lnSpc>
                <a:spcPts val="2200"/>
              </a:lnSpc>
              <a:buSzPct val="70000"/>
            </a:pP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800" b="1"/>
              <a:t>Personal docente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el centro de formación profesional)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25474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42.000 puestos a tiempo completo</a:t>
            </a:r>
            <a:r>
              <a:rPr lang="es-ES" sz="1800" dirty="0">
                <a:latin typeface="+mn-lt"/>
              </a:rPr>
              <a:t> (en 2014)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Docentes de teoría especializada y cultura general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es-ES" dirty="0">
                <a:latin typeface="+mn-lt"/>
              </a:rPr>
              <a:t>Docentes para práctica especializada</a:t>
            </a:r>
          </a:p>
          <a:p>
            <a:pPr>
              <a:lnSpc>
                <a:spcPts val="2200"/>
              </a:lnSpc>
              <a:buSzPct val="70000"/>
            </a:pPr>
            <a:r>
              <a:rPr lang="es-ES" sz="1800" dirty="0">
                <a:latin typeface="+mn-lt"/>
              </a:rPr>
              <a:t>aproximadamente </a:t>
            </a:r>
            <a:r>
              <a:rPr lang="es-ES" sz="1800" b="1" dirty="0">
                <a:latin typeface="+mn-lt"/>
              </a:rPr>
              <a:t>35 alumnos</a:t>
            </a:r>
            <a:r>
              <a:rPr lang="es-ES" sz="1800" dirty="0">
                <a:latin typeface="+mn-lt"/>
              </a:rPr>
              <a:t> por docente (en 2014)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/>
              <a:t>Esta presentación se centra en el </a:t>
            </a:r>
            <a:r>
              <a:rPr lang="es-ES" sz="1800" b="1" dirty="0"/>
              <a:t>personal de formación y docentes de formación profesional reconocidos por el Estado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26676"/>
            <a:ext cx="6541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*según BBiG (Ley de formación profesional), AEVO (Reglamento de aptitud de los formadores)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es-ES" sz="2000"/>
              <a:t>Personal de formación (lugar de aprendizaje: la empresa)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es-ES" sz="1800" b="1"/>
              <a:t>Dirección de la formación*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Con frecuencia a tiempo completo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todos los aprendices en todas las profesiones de formación profesional dual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Cualificación formal para formar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Responsable de la organización de la formación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No es obligatorio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es-ES" sz="1800" b="1"/>
              <a:t>Trabajador cualificado que imparte formación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A tiempo parcial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un aprendiz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Con experiencia profesional pero sin cualificación formal para formar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Responsable de etapas concretas de la formación</a:t>
            </a:r>
          </a:p>
          <a:p>
            <a:pPr marL="288000" lvl="0" indent="-288000">
              <a:buSzPct val="70000"/>
            </a:pPr>
            <a:r>
              <a:rPr lang="es-ES" sz="1800">
                <a:latin typeface="+mn-lt"/>
              </a:rPr>
              <a:t>Art. 28 de la Ley de formación profesional, párrafo 3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00" b="1"/>
              <a:t>Formador(a)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A tiempo completo o a tiempo parcial</a:t>
            </a:r>
          </a:p>
          <a:p>
            <a:pPr marL="288000" indent="-288000">
              <a:buSzPct val="70000"/>
            </a:pPr>
            <a:r>
              <a:rPr lang="es-ES" sz="1800">
                <a:latin typeface="+mn-lt"/>
              </a:rPr>
              <a:t>Responsable de hasta 15 aprendices de una profesión de formación profesional dual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Cualificación formal para formar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Responsable de la puesta en práctica de la formación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es-ES" sz="1800">
                <a:latin typeface="+mn-lt"/>
              </a:rPr>
              <a:t>Art. 30 de la Ley de formación profesional 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827522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200" dirty="0"/>
              <a:t>* Las funciones pueden ser asumidas por la gerencia de la empresa, la dirección de personal o los formadores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es-ES" sz="1800" b="1"/>
              <a:t>Personal de formación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600"/>
              <a:t>(Lugar de aprendizaje: la empresa)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Distribución de las funciones 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>
                <a:solidFill>
                  <a:schemeClr val="tx1"/>
                </a:solidFill>
                <a:latin typeface="+mn-lt"/>
              </a:rPr>
              <a:t>Elabora el plan de formación de la empresa basándose en las normas de formación o en el reglamento de formación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375710"/>
            <a:ext cx="3600000" cy="19080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es-ES" dirty="0">
                <a:solidFill>
                  <a:schemeClr val="tx1"/>
                </a:solidFill>
                <a:latin typeface="+mn-lt"/>
              </a:rPr>
              <a:t>Imparte amplias habilidades profesionales, así como conocimientos profesionales y competencias personales (patrones de conducta, capacidad para trabajar en equipo, independencia, etc.)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92644" y="4443810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indent="0" defTabSz="914400">
              <a:buSzPct val="75000"/>
              <a:buNone/>
            </a:pPr>
            <a:r>
              <a:rPr lang="es-ES">
                <a:solidFill>
                  <a:schemeClr val="tx1"/>
                </a:solidFill>
                <a:latin typeface="+mn-lt"/>
              </a:rPr>
              <a:t>Integra a los aprendices en la empresa y los acompaña para un posible empleo (contratación)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Organiza el proceso de formación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709729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Apoya la preparación de exámenes e implica al </a:t>
            </a:r>
            <a:br>
              <a:rPr lang="es-ES">
                <a:solidFill>
                  <a:schemeClr val="tx1"/>
                </a:solidFill>
              </a:rPr>
            </a:br>
            <a:r>
              <a:rPr lang="es-ES">
                <a:solidFill>
                  <a:schemeClr val="tx1"/>
                </a:solidFill>
              </a:rPr>
              <a:t>departamento especializado y otros miembros del personal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es-ES">
                <a:solidFill>
                  <a:schemeClr val="tx1"/>
                </a:solidFill>
              </a:rPr>
              <a:t>Se coordina con el centro de formación profesional y la cámara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757602"/>
          </a:xfrm>
        </p:spPr>
        <p:txBody>
          <a:bodyPr lIns="0">
            <a:noAutofit/>
          </a:bodyPr>
          <a:lstStyle/>
          <a:p>
            <a:pPr algn="ctr"/>
            <a:r>
              <a:rPr lang="es-ES" sz="1800" b="1" dirty="0"/>
              <a:t>Docentes</a:t>
            </a:r>
            <a:br>
              <a:rPr lang="es-ES" sz="1800" dirty="0"/>
            </a:br>
            <a:r>
              <a:rPr lang="es-ES" sz="1600" dirty="0"/>
              <a:t>Teoría especializada  y cultura general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s-ES" sz="2000"/>
              <a:t>Distribución de las funciones 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II. Funciones del personal en el sistema de formación profesional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814944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Organizan las clases basándose en el plan de estudios marco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Imparten una amplia teoría especializada y los fundamentos de la práctica especializada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819632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Imparten conocimientos generales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321050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es-ES">
                <a:solidFill>
                  <a:schemeClr val="tx1"/>
                </a:solidFill>
              </a:rPr>
              <a:t>Imparten competencia a nivel personal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483026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30" y="5052107"/>
            <a:ext cx="7213970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/>
              <a:t>Diferentes funciones</a:t>
            </a:r>
            <a:r>
              <a:rPr lang="es-ES" sz="1600"/>
              <a:t> del personal en los lugares de aprendizaje </a:t>
            </a:r>
            <a:r>
              <a:rPr lang="es-ES" sz="1600" b="1"/>
              <a:t>se complementan</a:t>
            </a:r>
            <a:r>
              <a:rPr lang="es-ES" sz="1600"/>
              <a:t> entre sí en el marco de la </a:t>
            </a:r>
            <a:r>
              <a:rPr lang="es-ES" sz="1600" b="1"/>
              <a:t>coordinación de los lugares de aprendizaje</a:t>
            </a:r>
            <a:r>
              <a:rPr lang="es-ES" sz="1600"/>
              <a:t> en el sistema dual de formación profesional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3" grpId="0" animBg="1"/>
      <p:bldP spid="5" grpId="0" animBg="1"/>
      <p:bldP spid="14" grpId="0" animBg="1"/>
      <p:bldP spid="15" grpId="0" animBg="1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2600</Words>
  <Application>Microsoft Office PowerPoint</Application>
  <PresentationFormat>Breitbild</PresentationFormat>
  <Paragraphs>277</Paragraphs>
  <Slides>25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Calibri</vt:lpstr>
      <vt:lpstr>Wingdings 3</vt:lpstr>
      <vt:lpstr>Times New Roman</vt:lpstr>
      <vt:lpstr>Arial</vt:lpstr>
      <vt:lpstr>Office</vt:lpstr>
      <vt:lpstr>1_Office</vt:lpstr>
      <vt:lpstr> </vt:lpstr>
      <vt:lpstr>Índice</vt:lpstr>
      <vt:lpstr>PowerPoint-Präsentation</vt:lpstr>
      <vt:lpstr>I. Introducción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II. Funciones del personal en el sistema de formación profesional</vt:lpstr>
      <vt:lpstr>III. La empresa como lugar de aprendizaje: el personal de formación</vt:lpstr>
      <vt:lpstr>III. La empresa como lugar de aprendizaje: el personal de formación</vt:lpstr>
      <vt:lpstr>III. La empresa como lugar de aprendizaje – el personal de formación</vt:lpstr>
      <vt:lpstr>III. La empresa como lugar de aprendizaje – el personal de formación</vt:lpstr>
      <vt:lpstr>III. La empresa como lugar de aprendizaje – el personal de formación</vt:lpstr>
      <vt:lpstr>IV. El centro de formación profesional como lugar de aprendizaje – el personal docente</vt:lpstr>
      <vt:lpstr>IV. El centro de formación profesional como lugar de aprendizaje – el personal docente</vt:lpstr>
      <vt:lpstr>III. La empresa como lugar de aprendizaje – el personal de formación</vt:lpstr>
      <vt:lpstr>IV. El centro de formación profesional como lugar de aprendizaje – el personal docente</vt:lpstr>
      <vt:lpstr>IV. El centro de formación profesional como lugar de aprendizaje – el personal docente</vt:lpstr>
      <vt:lpstr>V. Resumen</vt:lpstr>
      <vt:lpstr>V. Resumen</vt:lpstr>
      <vt:lpstr>V. Resumen</vt:lpstr>
      <vt:lpstr>VI. Conclusión: factor de éxito de la formación profesional dual alemana</vt:lpstr>
      <vt:lpstr>VII. 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227</cp:revision>
  <dcterms:created xsi:type="dcterms:W3CDTF">2020-12-18T10:19:10Z</dcterms:created>
  <dcterms:modified xsi:type="dcterms:W3CDTF">2024-02-13T14:01:54Z</dcterms:modified>
</cp:coreProperties>
</file>