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49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93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4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Berufsprofil &gt;&gt;&gt;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Kompetenzen müssen vermittelt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Inhalte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konkreten Fähigkeiten und Verrichtungen müssen beherrscht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Prüfungskenntnisse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Welches Wissen bereitet die Auszubildenden optimal auf ihre Abschlussprüfung vor?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Inhalte des Rahmenlehrplans definieren sich über "Lernfelder".</a:t>
            </a:r>
          </a:p>
          <a:p>
            <a:endParaRPr lang="de-DE" dirty="0"/>
          </a:p>
          <a:p>
            <a:r>
              <a:rPr lang="de-DE" dirty="0"/>
              <a:t>ggf. an dieser Stelle die Thematik "Lernfelder" erläutern.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Eine Berufsausbildung sichert den sozialen Status junger Menschen als Bürger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Der Staat kann berufliche Ausbildung nicht alleine gewährleisten: Kosten und Kompetenzen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Maßnahmen: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Gewährleistung von Durchlässigkeit: Hochschulzugang für Azubis mit Abschluss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Öffnung der Dualen Berufsausbildung unabhängig von vorherigen Abschlüssen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Erwartungen und Ziele von Jugendlichen an eine Ausbildungsstelle sind vielfältig: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etwas Praktisches lernen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eigenes Geld verdienen (Selbstständigkeit)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Traum verwirklichen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soziales Prestige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Pflichterfüllung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 hier gibt es einige weitere Beweggründe: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loyale Mitarbeiter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wissen selbst am besten, welche Qualifikationen bei uns gebraucht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möchten sozial verantwortlich handeln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den Input und das innovative Potenzial von jungen Leuten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sparen Einarbeitungs- und Umschulungskosten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regelt außerdem: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Urlaubsanspruch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evtl. Voraussetzung für eine Beendigung des Ausbildungsverhältnisses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ähnelt einem Arbeitsvertrag. Er ist die Grundlage für das Lernen im Betrieb während der Ausbildung.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wird von den Kammern registriert.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Gesetzliche Grundlagen: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... für die Ausbildung im Betrieb &gt; Ausbildungsvertrag</a:t>
            </a:r>
          </a:p>
          <a:p>
            <a:r>
              <a:rPr lang="de-DE" dirty="0"/>
              <a:t>... für die Berufsschule &gt; Schulpflicht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Zeitliche Aufteilung: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beispielsweise:</a:t>
            </a:r>
          </a:p>
          <a:p>
            <a:endParaRPr lang="de-DE" dirty="0"/>
          </a:p>
          <a:p>
            <a:r>
              <a:rPr lang="de-DE" dirty="0"/>
              <a:t>Montags bis Mittwoch: im Betrieb</a:t>
            </a:r>
          </a:p>
          <a:p>
            <a:r>
              <a:rPr lang="de-DE" dirty="0"/>
              <a:t>Donnerstag und Freitag: in der Berufsschule</a:t>
            </a:r>
          </a:p>
          <a:p>
            <a:endParaRPr lang="de-DE" dirty="0"/>
          </a:p>
          <a:p>
            <a:r>
              <a:rPr lang="de-DE" dirty="0"/>
              <a:t>alternativ: Blockunterricht</a:t>
            </a:r>
          </a:p>
          <a:p>
            <a:endParaRPr lang="de-DE" dirty="0"/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Betriebliche Ausbildung und der Berufsschulunterricht folgen den Ausbildungsstandards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Wichtig: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Beteiligung der jeweiligen Lehr- und Ausbildungskräfte!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96% aller Absolventen in Deutschland finden im Anschluss an ihre Ausbildung eine Anstellung.</a:t>
            </a:r>
            <a:r>
              <a:rPr lang="de-DE" dirty="0">
                <a:effectLst/>
              </a:rPr>
              <a:t> </a:t>
            </a:r>
          </a:p>
          <a:p>
            <a:endParaRPr lang="de-DE" dirty="0">
              <a:effectLst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74% aller Auszubildenden werden vom ausbildenden Betrieb übernommen.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Kammern sind die Vertreter der Wirtschaft, Gewerkschaften/Arbeitnehmervertreter und Verbände/Arbeitgebervertreter sind die Sozialpartner.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erzielen einen Konsens.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Duale Berufsausbildung wird im Wesentlichen von denjenigen gestaltet, die unmittelbar betroffen sind und die den Bedarf am Arbeitsmarkt am besten kennen.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Entscheidungen zur Berufsausbildung werden im Konsensprinzip getroffen.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Standards gelten bundesweit. Sie werden regelmäßig aktualisiert.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Nachfrage nach Fachkräften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Deutschland ist eine entwickelte Industrienation mit einem starken Mittelstand.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-Situation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Auszubildende lernen „on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sind in den Arbeitsprozess integriert. Unternehmen bilden ihre eigene zukünftige Belegschaft nach eigenem Bedarf aus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Qualifiziertes Ausbildungspersonal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Ausbilder sind „vom Fach“ und haben selbst eine Ausbildung durchlaufen, kennen auch das Unternehmen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Staat steuert zwar als Gesetzgeber den Prozess und setzt den Rahmen, er überlässt aber wesentliche Entscheidungen den unmittelbaren Stakeholdern.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Vorteile: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höhere Identifikation mit dem Ausbildungsbetrieb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Ausbildung als Grundlage für weiterführende Maßnahmen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Rekrutierungs- und Umschulungskosten werden reduziert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Frühindikator für die Entwicklungen in Wirtschaft und auf dem Arbeitsmarkt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2018: fast 80.000 Bewerber/innen ohne Ausbildungsplatz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Zugang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Mangel an informellen Kompetenzen: Disziplin, Verlässlichkeit, grundlegende Kenntnisse (Lesen, Schreiben, Rechnen)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Anforderungen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Bspw.: IT-Kenntnisse, Fremdsprachenkenntnisse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Lebensbegleitendes Lernen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Besonders für ältere Bewerber/innen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Unbesetzte Ausbildungsstellen 2010: 19.800 / 2018: 57.700 – fast Verdreifachung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„Ausbildungsreife“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Fehlende soziale Kompetenzen, Grundkenntnisse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Hoher personeller und zeitlicher Extraaufwand, besondere Qualifikationen des ausbildenden Personals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Demografischer Wandel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Weniger junge Menschen, die in eine Ausbildung gehen können, Bedarf des Arbeitsmarktes kann nicht mehr bedient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zur Akademisierung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Ausbildung ist tendenziell Out, Universität ist In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Regionale Unterschiede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Angebot und Nachfrage von Ausbildungsplätzen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gesellschaftliche Aufgabe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Azubis sind im Durchschnitt 19,9 Jahre alt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Investition pro Auszubildenden pro Jahr beträgt im Durchschnitt 18.000 Euro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davon (ca. 13.600 Euro) amortisieren sich (Produktivbeitrag der Auszubildenden)</a:t>
            </a: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bedeutet: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internationaler Wettbewerbsvorteil für deutsche KMUs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zukünftiges Personal nach eigenem Bedarf ausgebildet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geringe Investitionen auf dem Personalmarkt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drei Akteure sichern durch eine ausdifferenzierte Rollenverteilung die Rahmenbedingungen der Berufsbildung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„Ownership“ liegt bei allen drei Akteuren; Sie alle tragen es zugleich und übernehmen Verantwortung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gewährleisten die ständige Innovationsfähigkeit des Systems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stellen Qualitätsstandards sicher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661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esetze-im-internet.de/jarbschg/index.html" TargetMode="External"/><Relationship Id="rId13" Type="http://schemas.openxmlformats.org/officeDocument/2006/relationships/hyperlink" Target="https://www.bmbf.de/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87.php" TargetMode="External"/><Relationship Id="rId12" Type="http://schemas.openxmlformats.org/officeDocument/2006/relationships/hyperlink" Target="https://www.govet.international/languages/he/138529.php" TargetMode="External"/><Relationship Id="rId2" Type="http://schemas.openxmlformats.org/officeDocument/2006/relationships/hyperlink" Target="https://www.bibb.de/datenreport/de/index.php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vet.international/de/54899.php" TargetMode="External"/><Relationship Id="rId11" Type="http://schemas.openxmlformats.org/officeDocument/2006/relationships/hyperlink" Target="http://www.gesetze-im-internet.de/betrvg/" TargetMode="External"/><Relationship Id="rId5" Type="http://schemas.openxmlformats.org/officeDocument/2006/relationships/hyperlink" Target="https://www.bibb.de/dienst/veroeffentlichungen/de/publication/show/8269" TargetMode="External"/><Relationship Id="rId15" Type="http://schemas.openxmlformats.org/officeDocument/2006/relationships/hyperlink" Target="mailto:govet@govet.international" TargetMode="External"/><Relationship Id="rId10" Type="http://schemas.openxmlformats.org/officeDocument/2006/relationships/hyperlink" Target="http://www.gesetze-im-internet.de/tv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ihkg/index.html" TargetMode="External"/><Relationship Id="rId14" Type="http://schemas.openxmlformats.org/officeDocument/2006/relationships/hyperlink" Target="https://www.bibb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584767"/>
          </a:xfrm>
        </p:spPr>
        <p:txBody>
          <a:bodyPr/>
          <a:lstStyle/>
          <a:p>
            <a:pPr algn="ctr" rtl="1"/>
            <a:r>
              <a:rPr lang="he-IL" sz="2800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ההכשרה המקצועית הדואלית בגרמניה</a:t>
            </a:r>
            <a:endParaRPr lang="de-DE" sz="28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25" y="1328467"/>
            <a:ext cx="11053762" cy="4332557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המשתתפים: מדינה – המסגרת</a:t>
            </a:r>
          </a:p>
          <a:p>
            <a:pPr algn="r" rtl="1">
              <a:buFont typeface="Wingdings 3" panose="05040102010807070707" pitchFamily="18" charset="2"/>
              <a:buChar char="t"/>
            </a:pP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ניהול משא ומתן על תקנות ההכשרה עם השותפים החברתיים (הכשרה בחברה)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הגדרת ההכשרה בבתי הספר המקצועיים: </a:t>
            </a:r>
            <a:r>
              <a:rPr lang="he-IL" u="sng" dirty="0"/>
              <a:t>מסגרת תכנית הלימודים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מימון, ארגון ובדיקת המערכת הציבורית של החינוך המקצועי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ביצוע מחקרים בתחומי ההכשרה המקצועית (</a:t>
            </a:r>
            <a:r>
              <a:rPr lang="de-DE" dirty="0"/>
              <a:t>BIBB</a:t>
            </a:r>
            <a:r>
              <a:rPr lang="he-IL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תמיכה בחיפוש אחר מקומות להכשרה (לדוגמא עבור צעירים, מובטלים, קבוצות מקופחות)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12452" y="1475117"/>
            <a:ext cx="11053762" cy="4185908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המסגרת: תקנים</a:t>
            </a:r>
          </a:p>
          <a:p>
            <a:pPr algn="r" rtl="1">
              <a:buFont typeface="Wingdings 3" panose="05040102010807070707" pitchFamily="18" charset="2"/>
              <a:buChar char="t"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הגדרת יישום ההכשרה המקצועית הדואלית בחברות ובבתי ספר מקצועיים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הבטחת בקרת איכות וקידום הכשרה מקצועית דואלית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תקפות ומחויבות בפריסה ארצית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85335"/>
            <a:ext cx="9977557" cy="4375689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המסגרת: תקנים – פיתוח</a:t>
            </a:r>
          </a:p>
          <a:p>
            <a:pPr marL="0" indent="0" algn="r" rtl="1">
              <a:buNone/>
            </a:pP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b="1" dirty="0"/>
              <a:t>1. המעסיקים </a:t>
            </a:r>
            <a:r>
              <a:rPr lang="he-IL" dirty="0"/>
              <a:t>מזהים תחומי פעילות וכישורים חדשים בחברה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b="1" dirty="0"/>
              <a:t>2. השותפים הסוציאליים והמדינה </a:t>
            </a:r>
            <a:r>
              <a:rPr lang="he-IL" dirty="0"/>
              <a:t>מנהלים משא ומתן בנחיית ה- </a:t>
            </a:r>
            <a:r>
              <a:rPr lang="en-US" dirty="0"/>
              <a:t>BIBB</a:t>
            </a:r>
            <a:r>
              <a:rPr lang="he-IL" dirty="0"/>
              <a:t> ומאמצים תקני הכשרה חדשים עבור החברות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b="1" dirty="0"/>
              <a:t>3. המדינה </a:t>
            </a:r>
            <a:r>
              <a:rPr lang="he-IL" dirty="0"/>
              <a:t>מעדכנת את תוכניות הלימוד בהתאם לתקנות ההכשרה החדשות</a:t>
            </a:r>
            <a:endParaRPr lang="de-DE" dirty="0"/>
          </a:p>
          <a:p>
            <a:pPr marL="0" indent="0" algn="l">
              <a:buNone/>
            </a:pPr>
            <a:endParaRPr lang="he-IL" sz="1200" b="1" dirty="0"/>
          </a:p>
          <a:p>
            <a:pPr marL="0" indent="0" algn="r" rtl="1">
              <a:buNone/>
            </a:pPr>
            <a:r>
              <a:rPr lang="he-IL" b="1" dirty="0"/>
              <a:t>התקנים שאומצו נקבעים בתקנות הכשרה (חברות) ובתוכניות המסגרת ללימוד (בית ספר מקצועי).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28467"/>
            <a:ext cx="10020689" cy="4332557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המסגרת: תקנים - תקנות הכשרה</a:t>
            </a:r>
          </a:p>
          <a:p>
            <a:pPr marL="0" indent="0" algn="r" rtl="1">
              <a:buNone/>
            </a:pPr>
            <a:endParaRPr lang="de-DE" sz="1600" b="1" dirty="0"/>
          </a:p>
          <a:p>
            <a:pPr marL="0" indent="0" algn="r" rtl="1">
              <a:buNone/>
            </a:pPr>
            <a:r>
              <a:rPr lang="he-IL" dirty="0"/>
              <a:t>תקני הכשרה עבור </a:t>
            </a:r>
            <a:r>
              <a:rPr lang="he-IL" u="sng" dirty="0"/>
              <a:t>ההכשרה בתוך החברה</a:t>
            </a:r>
            <a:r>
              <a:rPr lang="he-IL" dirty="0"/>
              <a:t> נקבעים </a:t>
            </a:r>
            <a:r>
              <a:rPr lang="he-IL" u="sng" dirty="0"/>
              <a:t>בתקנות ההכשרה</a:t>
            </a:r>
            <a:r>
              <a:rPr lang="he-IL" dirty="0"/>
              <a:t>:</a:t>
            </a:r>
          </a:p>
          <a:p>
            <a:pPr marL="0" indent="0" algn="r" rtl="1">
              <a:buNone/>
            </a:pPr>
            <a:endParaRPr lang="de-DE" sz="18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שם מקצוע</a:t>
            </a:r>
            <a:r>
              <a:rPr lang="de-DE" dirty="0"/>
              <a:t>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פרופיל מקצוע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תכנים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מסגרת זמן ומבנה זמן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דרישות הבחינה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85335"/>
            <a:ext cx="9986183" cy="4375689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המסגרת: תקנים – מסגרת תכנית לימוד</a:t>
            </a:r>
          </a:p>
          <a:p>
            <a:pPr marL="0" indent="0" algn="r" rtl="1">
              <a:buNone/>
            </a:pPr>
            <a:endParaRPr lang="de-DE" b="1" dirty="0"/>
          </a:p>
          <a:p>
            <a:pPr marL="0" indent="0" algn="r" rtl="1">
              <a:buNone/>
            </a:pPr>
            <a:r>
              <a:rPr lang="he-IL" dirty="0"/>
              <a:t>ההכשרה </a:t>
            </a:r>
            <a:r>
              <a:rPr lang="he-IL" u="sng" dirty="0"/>
              <a:t>בבית הספר המקצועי</a:t>
            </a:r>
            <a:r>
              <a:rPr lang="he-IL" dirty="0"/>
              <a:t> מעבירה את הידע המקצועי התיאורטי הנדרש ומרחיבה את ההשכלה הכללית</a:t>
            </a:r>
            <a:r>
              <a:rPr lang="de-DE" dirty="0"/>
              <a:t>. </a:t>
            </a:r>
          </a:p>
          <a:p>
            <a:pPr marL="0" indent="0" algn="r" rtl="1">
              <a:buNone/>
            </a:pPr>
            <a:r>
              <a:rPr lang="he-IL" dirty="0"/>
              <a:t>תקני הכשרה אלה מוגדרים </a:t>
            </a:r>
            <a:r>
              <a:rPr lang="he-IL" u="sng" dirty="0"/>
              <a:t>במסגרת תכנית הלימודים</a:t>
            </a:r>
            <a:r>
              <a:rPr lang="he-IL" dirty="0"/>
              <a:t>: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מטרת למידה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תכנים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תחומי למידה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31" y="1052513"/>
            <a:ext cx="11053762" cy="1005846"/>
          </a:xfrm>
        </p:spPr>
        <p:txBody>
          <a:bodyPr/>
          <a:lstStyle/>
          <a:p>
            <a:pPr algn="r" rtl="1"/>
            <a:r>
              <a:rPr lang="he-IL" dirty="0"/>
              <a:t>המסגרת החוקית</a:t>
            </a:r>
            <a:endParaRPr lang="de-DE" dirty="0"/>
          </a:p>
          <a:p>
            <a:pPr algn="r" rtl="1"/>
            <a:r>
              <a:rPr lang="he-IL" b="1" dirty="0"/>
              <a:t>חופש העיסוק חל בהתאם לסעיף 12 לחוק יסוד.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5258" y="2141489"/>
            <a:ext cx="4860000" cy="446715"/>
          </a:xfrm>
        </p:spPr>
        <p:txBody>
          <a:bodyPr/>
          <a:lstStyle/>
          <a:p>
            <a:pPr algn="r" rtl="1"/>
            <a:r>
              <a:rPr lang="he-IL" dirty="0"/>
              <a:t>חקיקה חברה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5258" y="2751515"/>
            <a:ext cx="4860000" cy="2618510"/>
          </a:xfrm>
        </p:spPr>
        <p:txBody>
          <a:bodyPr>
            <a:normAutofit/>
          </a:bodyPr>
          <a:lstStyle/>
          <a:p>
            <a:pPr algn="r" rtl="1"/>
            <a:r>
              <a:rPr lang="he-IL" dirty="0"/>
              <a:t>חוק הכשרה מקצועית</a:t>
            </a:r>
            <a:endParaRPr lang="de-DE" dirty="0"/>
          </a:p>
          <a:p>
            <a:pPr algn="r" rtl="1"/>
            <a:r>
              <a:rPr lang="he-IL" dirty="0"/>
              <a:t>חוק הגנת עבודת נוער</a:t>
            </a:r>
            <a:endParaRPr lang="de-DE" dirty="0"/>
          </a:p>
          <a:p>
            <a:pPr algn="r" rtl="1"/>
            <a:r>
              <a:rPr lang="he-IL" dirty="0"/>
              <a:t>תקנות עבודת כפיים</a:t>
            </a:r>
            <a:endParaRPr lang="de-DE" dirty="0"/>
          </a:p>
          <a:p>
            <a:pPr algn="r" rtl="1"/>
            <a:r>
              <a:rPr lang="he-IL" dirty="0"/>
              <a:t>חוק הסכם קיבוצי</a:t>
            </a:r>
            <a:endParaRPr lang="de-DE" dirty="0"/>
          </a:p>
          <a:p>
            <a:pPr algn="r" rtl="1"/>
            <a:r>
              <a:rPr lang="he-IL" dirty="0"/>
              <a:t>חוק להסדרה הזמנית של חוק לשכת המסחר והתעשייה</a:t>
            </a:r>
          </a:p>
          <a:p>
            <a:pPr algn="r" rtl="1"/>
            <a:r>
              <a:rPr lang="he-IL" dirty="0"/>
              <a:t>חוק חוקת העבודה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5993" y="2141489"/>
            <a:ext cx="4860000" cy="446715"/>
          </a:xfrm>
        </p:spPr>
        <p:txBody>
          <a:bodyPr/>
          <a:lstStyle/>
          <a:p>
            <a:pPr algn="r" rtl="1"/>
            <a:r>
              <a:rPr lang="he-IL" dirty="0"/>
              <a:t>חקיקת בית הספר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5993" y="2751515"/>
            <a:ext cx="4860000" cy="2618510"/>
          </a:xfrm>
        </p:spPr>
        <p:txBody>
          <a:bodyPr/>
          <a:lstStyle/>
          <a:p>
            <a:pPr algn="r" rtl="1"/>
            <a:r>
              <a:rPr lang="he-IL" dirty="0"/>
              <a:t>חוק חינוך חובה כללי</a:t>
            </a:r>
            <a:endParaRPr lang="de-DE" dirty="0"/>
          </a:p>
          <a:p>
            <a:pPr algn="r" rtl="1"/>
            <a:r>
              <a:rPr lang="he-IL" dirty="0"/>
              <a:t>חוקי בתי ספר אזוריים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102241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61505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pPr algn="r" rtl="1"/>
            <a:r>
              <a:rPr lang="he-IL" dirty="0"/>
              <a:t>הכשרה מקצועית דואלית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79426" y="5305425"/>
            <a:ext cx="10066338" cy="1285875"/>
          </a:xfrm>
        </p:spPr>
        <p:txBody>
          <a:bodyPr/>
          <a:lstStyle/>
          <a:p>
            <a:pPr algn="r" rtl="1"/>
            <a:r>
              <a:rPr lang="he-IL" sz="2800" dirty="0"/>
              <a:t>מוטיבציות, אינטרסים ותהליך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שלב ההתחלה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940" y="1043277"/>
            <a:ext cx="9903056" cy="460851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המדינה – מוטיבציה ופעולות</a:t>
            </a:r>
            <a:endParaRPr lang="de-DE" b="1" dirty="0"/>
          </a:p>
          <a:p>
            <a:pPr marL="0" indent="0" algn="r" rtl="1">
              <a:buNone/>
            </a:pPr>
            <a:endParaRPr lang="de-DE" sz="1200" b="1" dirty="0"/>
          </a:p>
          <a:p>
            <a:pPr marL="0" indent="0" algn="r" rtl="1">
              <a:buNone/>
            </a:pPr>
            <a:r>
              <a:rPr lang="he-IL" b="1" dirty="0"/>
              <a:t>מוטיבציה: </a:t>
            </a:r>
            <a:r>
              <a:rPr lang="he-IL" dirty="0"/>
              <a:t>גרמניה זקוקה למומחים מוסמכים בכדי להבטיח צמיחה והתפתחות</a:t>
            </a:r>
            <a:r>
              <a:rPr lang="de-DE" dirty="0"/>
              <a:t>.</a:t>
            </a:r>
          </a:p>
          <a:p>
            <a:pPr marL="0" indent="0" algn="r" rtl="1">
              <a:buNone/>
            </a:pPr>
            <a:r>
              <a:rPr lang="he-IL" b="1" dirty="0"/>
              <a:t>מסקנה: </a:t>
            </a:r>
            <a:r>
              <a:rPr lang="he-IL" dirty="0"/>
              <a:t>עלינו לחזק ולנווט את מערכת החינוך וההכשרה המקצועית הדואלית.</a:t>
            </a:r>
          </a:p>
          <a:p>
            <a:pPr marL="0" indent="0" algn="r" rtl="1">
              <a:buNone/>
            </a:pPr>
            <a:endParaRPr lang="he-IL" sz="1100" b="1" dirty="0"/>
          </a:p>
          <a:p>
            <a:pPr marL="0" indent="0" algn="r" rtl="1">
              <a:buNone/>
            </a:pPr>
            <a:r>
              <a:rPr lang="he-IL" b="1" dirty="0"/>
              <a:t>פעולות: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יצירת </a:t>
            </a:r>
            <a:r>
              <a:rPr lang="he-IL" dirty="0" err="1"/>
              <a:t>ועידכון</a:t>
            </a:r>
            <a:r>
              <a:rPr lang="he-IL" dirty="0"/>
              <a:t> מסגרת משפטית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הזמנת שאר המשתתפים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סקירה ופיתוח המערכת (בין היתר על ידי ה- </a:t>
            </a:r>
            <a:r>
              <a:rPr lang="en-US" dirty="0"/>
              <a:t>BIBB</a:t>
            </a:r>
            <a:r>
              <a:rPr lang="he-IL" dirty="0"/>
              <a:t>)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76" y="2700083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שלב ההתחלה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50829"/>
            <a:ext cx="10279481" cy="4410195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מוטיבציה ושלב ההתחלה – צעירים</a:t>
            </a:r>
          </a:p>
          <a:p>
            <a:pPr marL="0" indent="0" algn="r" rtl="1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מוטיבציה: </a:t>
            </a:r>
            <a:r>
              <a:rPr lang="he-IL" dirty="0"/>
              <a:t>"אני רוצה להיות ל.....!"</a:t>
            </a: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שלב ההתחלה: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חיפוש חברות פוטנציאליות ובדיקת הצעות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הגשת מועמדות בכתב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במידה ורלבנטי – הליכי בחירה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בחירת החברה המכשירה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חתימה על חוזה הכשרה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2" y="117637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שלב ההתחלה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0132832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מוטיבציה ושלב ההתחלה – חברה</a:t>
            </a:r>
            <a:endParaRPr lang="de-DE" b="1" dirty="0"/>
          </a:p>
          <a:p>
            <a:pPr marL="0" indent="0" algn="r" rtl="1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מוטיבציה: </a:t>
            </a:r>
            <a:r>
              <a:rPr lang="he-IL" dirty="0"/>
              <a:t>"אני רוצה ביטחון למילוי משרות פנויות"</a:t>
            </a:r>
          </a:p>
          <a:p>
            <a:pPr marL="0" indent="0" algn="r" rtl="1">
              <a:buNone/>
            </a:pPr>
            <a:r>
              <a:rPr lang="he-IL" b="1" dirty="0"/>
              <a:t>שלב ההתחלה: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קבלת אישור של חברה מכשירה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הצעת מקומות להכשרה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הערכת מועמדויות בכתב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בחירת החניכים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חתימה על חוזה הכשרה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3" y="2825307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תוכן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9865413" cy="460851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ההכשרה המקצועית הדואלית בגרמניה</a:t>
            </a:r>
            <a:endParaRPr lang="de-DE" b="1" dirty="0"/>
          </a:p>
          <a:p>
            <a:pPr marL="0" indent="0" algn="r" rtl="1">
              <a:buNone/>
            </a:pPr>
            <a:endParaRPr lang="de-DE" b="1" dirty="0"/>
          </a:p>
          <a:p>
            <a:pPr marL="1352550" lvl="1" indent="-457200" algn="r" rtl="1">
              <a:buFont typeface="+mj-lt"/>
              <a:buAutoNum type="arabicPeriod"/>
            </a:pPr>
            <a:r>
              <a:rPr lang="he-IL" b="1" dirty="0"/>
              <a:t>עקרונות ותנאי מסגרת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מוטיבציות, אינטרסים, תהליך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המודל להצלחה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תהליך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6685" y="1268082"/>
            <a:ext cx="6965669" cy="4410285"/>
          </a:xfrm>
        </p:spPr>
        <p:txBody>
          <a:bodyPr>
            <a:normAutofit lnSpcReduction="10000"/>
          </a:bodyPr>
          <a:lstStyle/>
          <a:p>
            <a:pPr marL="0" indent="0" algn="r" rtl="1">
              <a:buNone/>
            </a:pPr>
            <a:r>
              <a:rPr lang="he-IL" b="1" dirty="0"/>
              <a:t>חוזה ההכשרה</a:t>
            </a:r>
            <a:endParaRPr lang="de-DE" b="1" dirty="0"/>
          </a:p>
          <a:p>
            <a:pPr marL="0" indent="0" algn="r" rtl="1">
              <a:buNone/>
            </a:pPr>
            <a:endParaRPr lang="de-DE" sz="1400" b="1" dirty="0"/>
          </a:p>
          <a:p>
            <a:pPr marL="0" indent="0" algn="r" rtl="1">
              <a:buNone/>
            </a:pPr>
            <a:r>
              <a:rPr lang="he-IL" dirty="0"/>
              <a:t>ההכשרה המקצועית מתחילה בחתימת חוזה ההכשרה בין המעסיק לבין החניך.</a:t>
            </a:r>
          </a:p>
          <a:p>
            <a:pPr marL="0" indent="0" algn="r" rtl="1">
              <a:buNone/>
            </a:pPr>
            <a:r>
              <a:rPr lang="he-IL" dirty="0"/>
              <a:t>חוזה ההכשרה מסדיר: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משך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תכנים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תקופת ניסיון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תוכן העניינים ולוח זמנים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דמי הכשרה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זכויות וחובות של שני הצדדים</a:t>
            </a:r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217704" y="1330852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9776" y="1711183"/>
            <a:ext cx="4860000" cy="446715"/>
          </a:xfrm>
        </p:spPr>
        <p:txBody>
          <a:bodyPr/>
          <a:lstStyle/>
          <a:p>
            <a:pPr algn="r" rtl="1"/>
            <a:r>
              <a:rPr lang="he-IL" dirty="0"/>
              <a:t>70% הכשרה בחברה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0877" y="1711183"/>
            <a:ext cx="4860000" cy="446715"/>
          </a:xfrm>
        </p:spPr>
        <p:txBody>
          <a:bodyPr/>
          <a:lstStyle/>
          <a:p>
            <a:pPr algn="r" rtl="1"/>
            <a:r>
              <a:rPr lang="he-IL" dirty="0"/>
              <a:t>30% לימודים בבית הספר המקצועי</a:t>
            </a:r>
            <a:endParaRPr lang="de-DE" b="1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188499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תהליך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9776" y="2321209"/>
            <a:ext cx="4860000" cy="2217173"/>
          </a:xfrm>
        </p:spPr>
        <p:txBody>
          <a:bodyPr/>
          <a:lstStyle/>
          <a:p>
            <a:pPr algn="r" rtl="1"/>
            <a:r>
              <a:rPr lang="he-IL" dirty="0"/>
              <a:t>הכשרה מובנית בתנאי עבודה אמיתיים</a:t>
            </a:r>
          </a:p>
          <a:p>
            <a:pPr algn="r" rtl="1"/>
            <a:r>
              <a:rPr lang="he-IL" dirty="0"/>
              <a:t>החניכים עובדים בתהליכים קונקרטיים</a:t>
            </a:r>
          </a:p>
          <a:p>
            <a:pPr algn="r" rtl="1"/>
            <a:r>
              <a:rPr lang="he-IL" dirty="0"/>
              <a:t>החניכים מקבלים דמי הכשרה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0877" y="2321209"/>
            <a:ext cx="4860000" cy="2217173"/>
          </a:xfrm>
        </p:spPr>
        <p:txBody>
          <a:bodyPr/>
          <a:lstStyle/>
          <a:p>
            <a:pPr algn="r" rtl="1"/>
            <a:r>
              <a:rPr lang="he-IL" dirty="0"/>
              <a:t>הדרכה בכיתה</a:t>
            </a:r>
            <a:endParaRPr lang="de-DE" dirty="0"/>
          </a:p>
          <a:p>
            <a:pPr algn="r" rtl="1"/>
            <a:r>
              <a:rPr lang="he-IL" dirty="0"/>
              <a:t>2/3 נושאים הקשורים למקצוע</a:t>
            </a:r>
            <a:endParaRPr lang="de-DE" dirty="0"/>
          </a:p>
          <a:p>
            <a:pPr algn="r" rtl="1"/>
            <a:r>
              <a:rPr lang="he-IL" dirty="0"/>
              <a:t>1/3 השכלה כללית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115" y="921318"/>
            <a:ext cx="11053762" cy="552679"/>
          </a:xfrm>
        </p:spPr>
        <p:txBody>
          <a:bodyPr>
            <a:normAutofit/>
          </a:bodyPr>
          <a:lstStyle/>
          <a:p>
            <a:pPr algn="r" rtl="1"/>
            <a:r>
              <a:rPr lang="he-IL" b="1" dirty="0"/>
              <a:t>למידה דואלית בשני מוקדי הכשרה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0187" y="5385593"/>
            <a:ext cx="8873376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he-IL" b="1" dirty="0"/>
              <a:t>הכשרה מקצועית דואלית אורכת שנתיים עד שלוש וחצי שנים.</a:t>
            </a:r>
            <a:endParaRPr lang="de-DE" b="1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71" y="3411728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תהליך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19841"/>
            <a:ext cx="9986183" cy="4341183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בחינת גמר</a:t>
            </a:r>
            <a:endParaRPr lang="de-DE" b="1" dirty="0"/>
          </a:p>
          <a:p>
            <a:pPr marL="0" indent="0" algn="r" rtl="1">
              <a:buNone/>
            </a:pPr>
            <a:endParaRPr lang="de-DE" sz="1200" dirty="0"/>
          </a:p>
          <a:p>
            <a:pPr marL="0" indent="0" algn="r" rtl="1">
              <a:buNone/>
            </a:pPr>
            <a:r>
              <a:rPr lang="he-IL" b="1" dirty="0"/>
              <a:t>בחינת גמר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מאורגנת על ידי הלשכות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חלק תיאורטי וחלק מעשי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ועדת הבחינה מורכבת מ –</a:t>
            </a:r>
            <a:endParaRPr lang="de-DE" dirty="0"/>
          </a:p>
          <a:p>
            <a:pPr lvl="2" algn="r" rtl="1">
              <a:buFont typeface="Wingdings 3" panose="05040102010807070707" pitchFamily="18" charset="2"/>
              <a:buChar char="t"/>
            </a:pPr>
            <a:r>
              <a:rPr lang="he-IL" dirty="0"/>
              <a:t>מעסיקים</a:t>
            </a:r>
            <a:endParaRPr lang="de-DE" dirty="0"/>
          </a:p>
          <a:p>
            <a:pPr lvl="2" algn="r" rtl="1">
              <a:buFont typeface="Wingdings 3" panose="05040102010807070707" pitchFamily="18" charset="2"/>
              <a:buChar char="t"/>
            </a:pPr>
            <a:r>
              <a:rPr lang="he-IL" dirty="0"/>
              <a:t>עובדים (בתפקיד נציגי האיגוד המקצועי)</a:t>
            </a:r>
            <a:endParaRPr lang="de-DE" dirty="0"/>
          </a:p>
          <a:p>
            <a:pPr lvl="2" algn="r" rtl="1">
              <a:buFont typeface="Wingdings 3" panose="05040102010807070707" pitchFamily="18" charset="2"/>
              <a:buChar char="t"/>
            </a:pPr>
            <a:r>
              <a:rPr lang="he-IL" dirty="0"/>
              <a:t>מורים בבתי ספר מקצועיים (בתפקיד נציגי המדינה)</a:t>
            </a:r>
          </a:p>
          <a:p>
            <a:pPr lvl="2" algn="r" rtl="1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תהליך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88853"/>
            <a:ext cx="9874040" cy="427217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בחינת הגמר</a:t>
            </a:r>
            <a:endParaRPr lang="de-DE" b="1" dirty="0"/>
          </a:p>
          <a:p>
            <a:pPr marL="0" indent="0" algn="r" rtl="1">
              <a:buNone/>
            </a:pPr>
            <a:endParaRPr lang="de-DE" sz="1400" dirty="0"/>
          </a:p>
          <a:p>
            <a:pPr marL="0" indent="0" algn="r" rtl="1">
              <a:buNone/>
            </a:pPr>
            <a:r>
              <a:rPr lang="he-IL" b="1" dirty="0"/>
              <a:t>תעודת הכשרה</a:t>
            </a:r>
            <a:endParaRPr lang="de-DE" b="1" dirty="0"/>
          </a:p>
          <a:p>
            <a:pPr lvl="1" algn="r" rtl="1"/>
            <a:r>
              <a:rPr lang="he-IL" dirty="0"/>
              <a:t>מונפקת על ידי הלשכה</a:t>
            </a:r>
            <a:endParaRPr lang="de-DE" dirty="0"/>
          </a:p>
          <a:p>
            <a:pPr lvl="1" algn="r" rtl="1"/>
            <a:r>
              <a:rPr lang="he-IL" dirty="0"/>
              <a:t>הסמכה מוכרת מהמדינה</a:t>
            </a:r>
            <a:endParaRPr lang="de-DE" dirty="0"/>
          </a:p>
          <a:p>
            <a:pPr marL="0" indent="0" algn="r" rtl="1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סיום מוצלח מסיים את ההכשרה. </a:t>
            </a:r>
          </a:p>
          <a:p>
            <a:pPr marL="0" indent="0" algn="r" rtl="1">
              <a:buNone/>
            </a:pPr>
            <a:r>
              <a:rPr lang="he-IL" b="1" dirty="0"/>
              <a:t>הקריירה המקצועית מתחילה</a:t>
            </a:r>
            <a:r>
              <a:rPr lang="de-DE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תהליך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62973"/>
            <a:ext cx="9917172" cy="4298051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תחילת הקריירה המקצועית: הזדמנויות</a:t>
            </a:r>
          </a:p>
          <a:p>
            <a:pPr marL="0" indent="0" algn="r" rtl="1">
              <a:buNone/>
            </a:pPr>
            <a:endParaRPr lang="de-DE" sz="1200" b="1" dirty="0"/>
          </a:p>
          <a:p>
            <a:pPr marL="0" indent="0" algn="r" rtl="1">
              <a:buNone/>
            </a:pPr>
            <a:r>
              <a:rPr lang="he-IL" b="1" dirty="0"/>
              <a:t>בשוק העבודה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חוזה עבודה ישיר עם החברה המכשירה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חוזה עבודה בחברה אחרת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תעסוקה בתחום מקצועי אחר</a:t>
            </a: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המשך הכשרה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הכשרת-המשך והכשרה משלימה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לימודים ("תחום שלישוני")</a:t>
            </a: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9" y="1689333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pPr algn="r" rtl="1"/>
            <a:r>
              <a:rPr lang="he-IL" dirty="0"/>
              <a:t>הכשרה מקצועית דואלית:</a:t>
            </a:r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79426" y="5305425"/>
            <a:ext cx="10066338" cy="1285875"/>
          </a:xfrm>
        </p:spPr>
        <p:txBody>
          <a:bodyPr/>
          <a:lstStyle/>
          <a:p>
            <a:pPr algn="r" rtl="1"/>
            <a:r>
              <a:rPr lang="he-IL" sz="2800" dirty="0"/>
              <a:t>מודל ההצלחה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כיצד פועלת ההכשרה המקצועית הדואלית?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0029315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סיכום</a:t>
            </a:r>
            <a:endParaRPr lang="de-DE" b="1" dirty="0"/>
          </a:p>
          <a:p>
            <a:pPr marL="0" indent="0" algn="r" rtl="1">
              <a:buNone/>
            </a:pPr>
            <a:endParaRPr lang="de-DE" b="1" dirty="0"/>
          </a:p>
          <a:p>
            <a:pPr marL="0" indent="0" algn="r" rtl="1">
              <a:buNone/>
            </a:pPr>
            <a:r>
              <a:rPr lang="he-IL" b="1" dirty="0"/>
              <a:t>תהליך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הכשרה במקביל בחברה (70%) ובבית הספר המקצועי (30%): "דואלי"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הכשרה עם תוכן מוגדר ומשך (חוזה הכשרה)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הדרכה בתהליך העבודה הקונקרטי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בחינת גמר בפני ועדה עצמאית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כיצד פועלת ההכשרה המקצועית הדואלית?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457863"/>
            <a:ext cx="9960304" cy="4203161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סיכום</a:t>
            </a:r>
            <a:endParaRPr lang="de-DE" b="1" dirty="0"/>
          </a:p>
          <a:p>
            <a:pPr marL="0" indent="0" algn="r" rtl="1">
              <a:buNone/>
            </a:pPr>
            <a:endParaRPr lang="de-DE" sz="1800" b="1" dirty="0"/>
          </a:p>
          <a:p>
            <a:pPr marL="0" indent="0" algn="r" rtl="1">
              <a:buNone/>
            </a:pPr>
            <a:r>
              <a:rPr lang="he-IL" b="1" dirty="0"/>
              <a:t>מסגרת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המדינה מבטיחה את המסגרת החוקית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המדינה מארגנת את החלק ההכשרתי בבית הספר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הלשכות והשותפים החברתיים מגדירים את היקף ותוכן ההכשרה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הלשכות כגוף מוסמך מפקחים על ההכשרה בחברה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מדוע מצליחה ההכשרה המקצועית הדואלית בגרמניה?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19841"/>
            <a:ext cx="10081074" cy="434118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גורמי הצלחה</a:t>
            </a:r>
            <a:endParaRPr lang="de-DE" b="1" dirty="0"/>
          </a:p>
          <a:p>
            <a:pPr algn="r" rtl="1">
              <a:buFont typeface="Wingdings 3" panose="05040102010807070707" pitchFamily="18" charset="2"/>
              <a:buChar char="t"/>
            </a:pPr>
            <a:endParaRPr lang="de-DE" sz="1600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מערכת שצמחה באופן היסטורי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הכרה חברתית גבוהה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מצב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win-win</a:t>
            </a:r>
            <a:r>
              <a:rPr lang="de-DE" dirty="0"/>
              <a:t> </a:t>
            </a:r>
            <a:r>
              <a:rPr lang="he-IL" dirty="0"/>
              <a:t> לחניכים וחברות 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הכשרה בהתאם לצורך בעובדים מיומנים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מוסדות חזקים (לשכות, שותפים חברתיים, חברות קטנות ובינוניות)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כל המעורבים עוזרים לעצב את המערכת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גמישות והתאמה גבוהה של המערכת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חמש אבני יסוד של הכשרה מקצועית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09623"/>
            <a:ext cx="10098327" cy="4151402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b="1" dirty="0"/>
              <a:t>אבני היסוד</a:t>
            </a:r>
            <a:endParaRPr lang="de-DE" b="1" dirty="0"/>
          </a:p>
          <a:p>
            <a:pPr marL="0" indent="0" algn="r" rtl="1">
              <a:buNone/>
            </a:pPr>
            <a:endParaRPr lang="de-DE" sz="1600" b="1" dirty="0"/>
          </a:p>
          <a:p>
            <a:pPr marL="1352550" lvl="1" indent="-457200" algn="r" rtl="1">
              <a:buFont typeface="+mj-lt"/>
              <a:buAutoNum type="arabicPeriod"/>
            </a:pPr>
            <a:r>
              <a:rPr lang="he-IL" b="1" dirty="0"/>
              <a:t>שיתוף פעולה בין המדינה, הכלכלה והשותפים החברתיים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למידה בהליך העבודה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תקנים לאומיים כלליים מוכרים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צוות הכשרה מקצועי מוסמך</a:t>
            </a:r>
            <a:endParaRPr lang="de-DE" b="1" dirty="0"/>
          </a:p>
          <a:p>
            <a:pPr marL="1352550" lvl="1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he-IL" b="1" dirty="0"/>
              <a:t>מחקר ויעוץ ממוסדים</a:t>
            </a:r>
            <a:endParaRPr lang="de-DE" b="1" dirty="0"/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pPr algn="r" rtl="1"/>
            <a:r>
              <a:rPr lang="he-IL" dirty="0"/>
              <a:t>ההכשרה הדואלית המקצועית</a:t>
            </a:r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479426" y="5305425"/>
            <a:ext cx="10066338" cy="1285875"/>
          </a:xfrm>
        </p:spPr>
        <p:txBody>
          <a:bodyPr/>
          <a:lstStyle/>
          <a:p>
            <a:pPr algn="r" rtl="1"/>
            <a:r>
              <a:rPr lang="he-IL" sz="2800" dirty="0"/>
              <a:t>עקרונות ותנאי מסגרת</a:t>
            </a:r>
            <a:endParaRPr lang="de-DE" sz="2800" dirty="0"/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יתרונות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457865"/>
            <a:ext cx="10055195" cy="4203160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יתרונות לחניכים:</a:t>
            </a:r>
            <a:endParaRPr lang="de-DE" b="1" dirty="0"/>
          </a:p>
          <a:p>
            <a:pPr marL="0" indent="0" algn="r" rtl="1">
              <a:buNone/>
            </a:pPr>
            <a:r>
              <a:rPr lang="he-IL" dirty="0"/>
              <a:t>ההכשרה המקצועית הדואלית היא ההכנה האידיאלית לכניסה חיי עבודה:</a:t>
            </a:r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כישורים מיוחדים וכישורים לתפקיד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תנאי עבודה אמיתיים (מכונות, תהליכים, אווירת עבודה)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דמי הכשרה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יתרונות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37093"/>
            <a:ext cx="10521021" cy="4323931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יתרונות לחברות:</a:t>
            </a:r>
            <a:endParaRPr lang="de-DE" b="1" dirty="0"/>
          </a:p>
          <a:p>
            <a:pPr marL="0" indent="0" algn="r" rtl="1">
              <a:buNone/>
            </a:pPr>
            <a:r>
              <a:rPr lang="he-IL" dirty="0"/>
              <a:t>ההכשרה המקצועית הדואלית מבטיחה צוות מוסמך מצוין:</a:t>
            </a:r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כוחות עבודה מיומנים בהתאם לדרישות החברה (בניגוד לדורשי עבודה חיצוניים)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פרודוקטיביות (אמורטיזציה מהירה)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השתתפות פעילה של הכלכלה בפיתוח תקני הכשרה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תרומה לאחריות חברתית תאגידית (</a:t>
            </a:r>
            <a:r>
              <a:rPr lang="en-US" dirty="0"/>
              <a:t>CSR</a:t>
            </a:r>
            <a:r>
              <a:rPr lang="he-IL" dirty="0"/>
              <a:t>)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יתרונות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423357"/>
            <a:ext cx="9977557" cy="4237667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יתרונות למדינה ולחברה:</a:t>
            </a:r>
            <a:endParaRPr lang="de-DE" b="1" dirty="0"/>
          </a:p>
          <a:p>
            <a:pPr marL="0" indent="0" algn="r" rtl="1">
              <a:buNone/>
            </a:pPr>
            <a:r>
              <a:rPr lang="he-IL" dirty="0"/>
              <a:t>תועלת הדדית, שגשוג ושלום חברתי:</a:t>
            </a:r>
            <a:endParaRPr lang="de-DE" dirty="0"/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תפוקה כלכלית גבוהה </a:t>
            </a:r>
            <a:r>
              <a:rPr lang="he-IL" dirty="0" err="1"/>
              <a:t>ופיריון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שוק עבודה מתואם (היצע / ביקוש)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שילוב כלכלי וחברתי של צעירים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השפעה של כל המעורבים בתהליך ההכשרה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אתגרים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595887"/>
            <a:ext cx="10227723" cy="4065138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אתגרים מנקודת המבט של החניכים</a:t>
            </a:r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אי התאמה בין מקומות הכשרה מבוקשים ופתוחים (חוסר במקומות)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גישה להכשרה מקצועית דואלית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הגדלת הדרישות המקצועיות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למידה לכל החיים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אתגרים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he-IL" b="1" dirty="0"/>
              <a:t>אתגרים מנקודת המבט של החברות</a:t>
            </a:r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אי התאמה בין מקומות הכשרה מבוקשים ופתוחים (מחסור במועמדים)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"בשלות להכשרה"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הכלת אנשים בעלי מוגבלויות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הכלת מהגרים ומהגרות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אתגרים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449237"/>
            <a:ext cx="10063821" cy="4211787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אתגרים מנקודת המבט של המדינה והחברה</a:t>
            </a:r>
            <a:endParaRPr lang="de-DE" b="1" dirty="0"/>
          </a:p>
          <a:p>
            <a:pPr marL="0" indent="0" algn="r" rtl="1">
              <a:buNone/>
            </a:pP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שינוי דמוגרפי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מחסור צפוי בעובדים מיומנים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מגמת אקדמיזציה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הבדלים בין אזורים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הכלה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מידע נוסף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96" y="1052513"/>
            <a:ext cx="11193881" cy="4608512"/>
          </a:xfrm>
        </p:spPr>
        <p:txBody>
          <a:bodyPr numCol="2" spcCol="360000">
            <a:normAutofit fontScale="92500" lnSpcReduction="20000"/>
          </a:bodyPr>
          <a:lstStyle/>
          <a:p>
            <a:pPr marL="0" indent="0" algn="r" rtl="1">
              <a:buNone/>
            </a:pPr>
            <a:r>
              <a:rPr lang="he-IL" b="1" dirty="0"/>
              <a:t>מספרים ועובדות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sz="2000" noProof="0" dirty="0"/>
              <a:t>דו"ח נתונים </a:t>
            </a:r>
            <a:r>
              <a:rPr lang="en-US" sz="2000" noProof="0" dirty="0"/>
              <a:t>BIBB</a:t>
            </a:r>
            <a:r>
              <a:rPr lang="he-IL" sz="2000" noProof="0" dirty="0"/>
              <a:t> </a:t>
            </a:r>
            <a:r>
              <a:rPr lang="de-DE" dirty="0"/>
              <a:t>(</a:t>
            </a:r>
            <a:r>
              <a:rPr lang="de-DE" dirty="0">
                <a:hlinkClick r:id="rId2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הלשכה המרכזית לסטטיסטיקה </a:t>
            </a:r>
            <a:r>
              <a:rPr lang="de-DE" dirty="0"/>
              <a:t>(</a:t>
            </a:r>
            <a:r>
              <a:rPr lang="de-DE" dirty="0">
                <a:hlinkClick r:id="rId3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פורטל נתוני המשרד הפדרלי לחינוך ומחקר</a:t>
            </a:r>
            <a:r>
              <a:rPr lang="de-DE" dirty="0"/>
              <a:t>(</a:t>
            </a:r>
            <a:r>
              <a:rPr lang="de-DE" dirty="0">
                <a:hlinkClick r:id="rId4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דין וחשבון ההכשרה המקצועית </a:t>
            </a:r>
            <a:r>
              <a:rPr lang="de-DE" dirty="0"/>
              <a:t> (link)</a:t>
            </a:r>
          </a:p>
          <a:p>
            <a:pPr marL="0" indent="0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תקני הכשרה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חוברות </a:t>
            </a:r>
            <a:r>
              <a:rPr lang="en-US" dirty="0"/>
              <a:t>BIBB</a:t>
            </a:r>
            <a:r>
              <a:rPr lang="he-IL" dirty="0"/>
              <a:t>: תקנות הכשרה וכיצד הן נוצרות</a:t>
            </a:r>
            <a:r>
              <a:rPr lang="de-DE" dirty="0"/>
              <a:t>(</a:t>
            </a:r>
            <a:r>
              <a:rPr lang="de-DE" dirty="0">
                <a:hlinkClick r:id="rId5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דוגמאות לתקנות הכשרה </a:t>
            </a:r>
            <a:r>
              <a:rPr lang="he-IL" dirty="0" err="1"/>
              <a:t>ותכניות</a:t>
            </a:r>
            <a:r>
              <a:rPr lang="he-IL" dirty="0"/>
              <a:t> לימודי מסגרת </a:t>
            </a:r>
            <a:r>
              <a:rPr lang="en-US" dirty="0"/>
              <a:t>BIBB</a:t>
            </a:r>
            <a:r>
              <a:rPr lang="he-IL" dirty="0"/>
              <a:t> </a:t>
            </a:r>
            <a:r>
              <a:rPr lang="de-DE" dirty="0"/>
              <a:t>(</a:t>
            </a:r>
            <a:r>
              <a:rPr lang="de-DE" dirty="0">
                <a:hlinkClick r:id="rId6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מסמכים משפטיים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חוק הכשרה מקצועית </a:t>
            </a:r>
            <a:r>
              <a:rPr lang="de-DE" dirty="0"/>
              <a:t> (</a:t>
            </a:r>
            <a:r>
              <a:rPr lang="de-DE" dirty="0">
                <a:hlinkClick r:id="rId7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חוק הגנת תעסוקה לנוער </a:t>
            </a:r>
            <a:r>
              <a:rPr lang="de-DE" dirty="0"/>
              <a:t> (</a:t>
            </a:r>
            <a:r>
              <a:rPr lang="de-DE" dirty="0">
                <a:hlinkClick r:id="rId8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חוק הלשכות </a:t>
            </a:r>
            <a:r>
              <a:rPr lang="de-DE" dirty="0"/>
              <a:t> (</a:t>
            </a:r>
            <a:r>
              <a:rPr lang="de-DE" dirty="0">
                <a:hlinkClick r:id="rId9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חוק הסכמי השכר הקיבוציים </a:t>
            </a:r>
            <a:r>
              <a:rPr lang="de-DE" dirty="0"/>
              <a:t> (</a:t>
            </a:r>
            <a:r>
              <a:rPr lang="de-DE" dirty="0">
                <a:hlinkClick r:id="rId10"/>
              </a:rPr>
              <a:t>link</a:t>
            </a:r>
            <a:r>
              <a:rPr lang="de-DE" dirty="0"/>
              <a:t>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חוק תקנון החברה </a:t>
            </a:r>
            <a:r>
              <a:rPr lang="de-DE" dirty="0"/>
              <a:t> (</a:t>
            </a:r>
            <a:r>
              <a:rPr lang="de-DE" dirty="0">
                <a:hlinkClick r:id="rId11"/>
              </a:rPr>
              <a:t>link</a:t>
            </a:r>
            <a:r>
              <a:rPr lang="de-DE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עמודי אינטרנט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de-DE" dirty="0">
                <a:hlinkClick r:id="rId12"/>
              </a:rPr>
              <a:t>GOVET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de-DE" dirty="0">
                <a:hlinkClick r:id="rId13"/>
              </a:rPr>
              <a:t>BMBF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de-DE" dirty="0">
                <a:hlinkClick r:id="rId14"/>
              </a:rPr>
              <a:t>BIBB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 algn="r" rtl="1">
              <a:buNone/>
            </a:pPr>
            <a:r>
              <a:rPr lang="he-IL" b="1" dirty="0"/>
              <a:t>קישור לשאלות נוספות</a:t>
            </a: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de-DE" dirty="0" err="1">
                <a:hlinkClick r:id="rId15"/>
              </a:rPr>
              <a:t>govet@govet.international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9943051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dirty="0"/>
              <a:t>ההכשרה המקצועית הדואלית במערכת ההכשרה הגרמנית במבט אחד</a:t>
            </a:r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שוק העבודה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הכשרה כללית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מוסדות להשכלה גבוהה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הכשרה מקצועית</a:t>
              </a:r>
            </a:p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דואלית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הכשרה מקצועית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בית ספר</a:t>
              </a:r>
            </a:p>
            <a:p>
              <a:pPr algn="ctr"/>
              <a:r>
                <a:rPr lang="he-IL" sz="2400" dirty="0">
                  <a:solidFill>
                    <a:schemeClr val="bg1"/>
                  </a:solidFill>
                </a:rPr>
                <a:t>מקצועי בהיקף מלא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233659"/>
            <a:ext cx="9934425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המשתתפים: חניכים</a:t>
            </a:r>
            <a:endParaRPr lang="de-DE" b="1" dirty="0"/>
          </a:p>
          <a:p>
            <a:pPr marL="0" indent="0" algn="r" rtl="1">
              <a:buNone/>
            </a:pPr>
            <a:endParaRPr lang="de-DE" sz="1100" b="1" dirty="0"/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he-IL" dirty="0"/>
              <a:t>1.32 מיליון חניכים בשנה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"/>
            </a:pPr>
            <a:r>
              <a:rPr lang="he-IL" dirty="0"/>
              <a:t>ב- 325 מקצועות הכשרה מוכרים</a:t>
            </a:r>
            <a:endParaRPr lang="de-DE" dirty="0"/>
          </a:p>
          <a:p>
            <a:pPr marL="0" indent="0" algn="r" rtl="1">
              <a:buNone/>
            </a:pPr>
            <a:endParaRPr lang="de-DE" sz="800" dirty="0"/>
          </a:p>
          <a:p>
            <a:pPr marL="0" indent="0" algn="r" rtl="1">
              <a:buNone/>
            </a:pPr>
            <a:r>
              <a:rPr lang="he-IL" dirty="0"/>
              <a:t>שפירושו: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5% מכלל המועסקים כיום</a:t>
            </a:r>
            <a:br>
              <a:rPr lang="de-DE" dirty="0"/>
            </a:br>
            <a:r>
              <a:rPr lang="he-IL" dirty="0"/>
              <a:t>הם חניכים</a:t>
            </a:r>
            <a:endParaRPr lang="de-DE" dirty="0"/>
          </a:p>
          <a:p>
            <a:pPr marL="0" indent="0" algn="r" rtl="1">
              <a:buNone/>
            </a:pPr>
            <a:endParaRPr lang="de-DE" sz="1100" dirty="0"/>
          </a:p>
          <a:p>
            <a:pPr marL="0" indent="0" algn="r" rtl="1">
              <a:buNone/>
            </a:pPr>
            <a:r>
              <a:rPr lang="he-IL" b="1" dirty="0"/>
              <a:t>כ- 93% מהם מסיימים את ההכשרה בהצלחה</a:t>
            </a:r>
            <a:endParaRPr lang="de-DE" b="1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232896" y="1158173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0" y="4763645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1803" y="1225034"/>
            <a:ext cx="5947434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המשתתפים: המעסיקים</a:t>
            </a:r>
            <a:endParaRPr lang="de-DE" b="1" dirty="0"/>
          </a:p>
          <a:p>
            <a:pPr marL="0" indent="0" algn="r" rtl="1">
              <a:buNone/>
            </a:pP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מדי שנה מכשירות כ- 20%</a:t>
            </a:r>
            <a:r>
              <a:rPr lang="de-DE" dirty="0"/>
              <a:t> </a:t>
            </a:r>
            <a:r>
              <a:rPr lang="he-IL" dirty="0"/>
              <a:t>מכל החברות בעלות עובדים הכפופים לביטוח סוציאלי (כ- 430,000 מתוך 2.2 מיליון)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המדובר ב- 500,000 לערך חניכים חדשים מדי שנה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74% מהם נלקחים מיד לאחר ההכשרה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4" y="1785737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09" y="1052513"/>
            <a:ext cx="11053762" cy="4608512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הכלכלה, השותפים החברתיים והמדינה מבטיחים את תנאי המסגרת להכשרה מקצועית דואלית</a:t>
            </a:r>
          </a:p>
          <a:p>
            <a:pPr algn="r" rtl="1">
              <a:buFont typeface="Wingdings 3" panose="05040102010807070707" pitchFamily="18" charset="2"/>
              <a:buChar char="t"/>
            </a:pP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לשכות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שותפים חברתיים (איגודי עובדים והתאחדות המעסיקים)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מדינה</a:t>
            </a:r>
            <a:endParaRPr lang="de-DE" dirty="0"/>
          </a:p>
          <a:p>
            <a:pPr marL="0" indent="0" algn="r" rtl="1">
              <a:buNone/>
            </a:pPr>
            <a:endParaRPr lang="de-DE" b="1" dirty="0"/>
          </a:p>
          <a:p>
            <a:pPr marL="0" indent="0" algn="r" rtl="1">
              <a:buNone/>
            </a:pPr>
            <a:r>
              <a:rPr lang="he-IL" b="1" dirty="0"/>
              <a:t>הלשכות והשותפים החברתיים: </a:t>
            </a:r>
            <a:r>
              <a:rPr lang="he-IL" dirty="0"/>
              <a:t>מגדירים ובודקים את תכני ההדרכה בחברה</a:t>
            </a:r>
          </a:p>
          <a:p>
            <a:pPr marL="0" indent="0" algn="r" rtl="1">
              <a:buNone/>
            </a:pPr>
            <a:r>
              <a:rPr lang="he-IL" b="1" dirty="0"/>
              <a:t>מדינה: </a:t>
            </a:r>
            <a:r>
              <a:rPr lang="he-IL" dirty="0"/>
              <a:t>יוצרת את המסגרת המשפטית ומספקת את המשאבים לחינוך בית ספרי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337093"/>
            <a:ext cx="10003436" cy="4323931"/>
          </a:xfrm>
        </p:spPr>
        <p:txBody>
          <a:bodyPr/>
          <a:lstStyle/>
          <a:p>
            <a:pPr marL="1588" indent="0" algn="r" rtl="1">
              <a:buNone/>
            </a:pPr>
            <a:r>
              <a:rPr lang="he-IL" b="1" dirty="0"/>
              <a:t>המשתתפים: הלשכות – הגוף האחראי</a:t>
            </a:r>
            <a:endParaRPr lang="de-DE" b="1" dirty="0"/>
          </a:p>
          <a:p>
            <a:pPr marL="344488" indent="-342900" algn="r" rtl="1">
              <a:buFont typeface="Wingdings 3" panose="05040102010807070707" pitchFamily="18" charset="2"/>
              <a:buChar char="t"/>
            </a:pPr>
            <a:endParaRPr lang="de-DE" b="1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בדיקה ורשימת חברות הכשרה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פיקוח ובדיקת ההכשרה בתוך החברה</a:t>
            </a: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הכשרת את צוותי ההדרכה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ארגון בחינות</a:t>
            </a:r>
            <a:endParaRPr lang="de-DE" dirty="0">
              <a:solidFill>
                <a:srgbClr val="FF0000"/>
              </a:solidFill>
            </a:endParaRP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ארגון אירועי מידע וייעוץ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dirty="0"/>
              <a:t>עקרונות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25" y="1224951"/>
            <a:ext cx="11053762" cy="4436074"/>
          </a:xfrm>
        </p:spPr>
        <p:txBody>
          <a:bodyPr/>
          <a:lstStyle/>
          <a:p>
            <a:pPr marL="0" indent="0" algn="r" rtl="1">
              <a:buNone/>
            </a:pPr>
            <a:r>
              <a:rPr lang="he-IL" b="1" dirty="0"/>
              <a:t>משתתפים: השותפים החברתיים</a:t>
            </a:r>
            <a:endParaRPr lang="de-DE" b="1" dirty="0"/>
          </a:p>
          <a:p>
            <a:pPr marL="0" indent="0" algn="r" rtl="1">
              <a:buNone/>
            </a:pPr>
            <a:r>
              <a:rPr lang="he-IL" dirty="0"/>
              <a:t>איגודי העובדים והתאחדות המעסיקים מנהלים משא ומתן זה עם זה ועם המדינה על </a:t>
            </a:r>
            <a:r>
              <a:rPr lang="he-IL" u="sng" dirty="0"/>
              <a:t>התקנים המתאימים לאותו חלק של ההכשרה בחברה</a:t>
            </a:r>
            <a:endParaRPr lang="de-DE" u="sng" dirty="0"/>
          </a:p>
          <a:p>
            <a:pPr marL="0" indent="0" algn="r" rtl="1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תכני הכשרה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קצבת חניכות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מעקב אחר ההכשרה בחברה</a:t>
            </a:r>
            <a:endParaRPr lang="de-DE" dirty="0"/>
          </a:p>
          <a:p>
            <a:pPr lvl="1" algn="r" rtl="1">
              <a:buFont typeface="Wingdings 3" panose="05040102010807070707" pitchFamily="18" charset="2"/>
              <a:buChar char="t"/>
            </a:pPr>
            <a:r>
              <a:rPr lang="he-IL" dirty="0"/>
              <a:t>השתתפות בוועדת הבחינות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4" y="2420908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2433</Words>
  <Application>Microsoft Office PowerPoint</Application>
  <PresentationFormat>Breitbild</PresentationFormat>
  <Paragraphs>566</Paragraphs>
  <Slides>37</Slides>
  <Notes>27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תוכן</vt:lpstr>
      <vt:lpstr> 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עקרונות</vt:lpstr>
      <vt:lpstr>PowerPoint-Präsentation</vt:lpstr>
      <vt:lpstr>שלב ההתחלה</vt:lpstr>
      <vt:lpstr>שלב ההתחלה</vt:lpstr>
      <vt:lpstr>שלב ההתחלה</vt:lpstr>
      <vt:lpstr>תהליך</vt:lpstr>
      <vt:lpstr>תהליך</vt:lpstr>
      <vt:lpstr>תהליך</vt:lpstr>
      <vt:lpstr>תהליך</vt:lpstr>
      <vt:lpstr>תהליך</vt:lpstr>
      <vt:lpstr>PowerPoint-Präsentation</vt:lpstr>
      <vt:lpstr>כיצד פועלת ההכשרה המקצועית הדואלית?</vt:lpstr>
      <vt:lpstr>כיצד פועלת ההכשרה המקצועית הדואלית?</vt:lpstr>
      <vt:lpstr>מדוע מצליחה ההכשרה המקצועית הדואלית בגרמניה?</vt:lpstr>
      <vt:lpstr>חמש אבני יסוד של הכשרה מקצועית</vt:lpstr>
      <vt:lpstr>יתרונות</vt:lpstr>
      <vt:lpstr>יתרונות</vt:lpstr>
      <vt:lpstr>יתרונות</vt:lpstr>
      <vt:lpstr>אתגרים</vt:lpstr>
      <vt:lpstr>אתגרים</vt:lpstr>
      <vt:lpstr>אתגרים</vt:lpstr>
      <vt:lpstr>מידע נוסף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Müller, Jessica</cp:lastModifiedBy>
  <cp:revision>74</cp:revision>
  <dcterms:created xsi:type="dcterms:W3CDTF">2020-12-18T10:19:10Z</dcterms:created>
  <dcterms:modified xsi:type="dcterms:W3CDTF">2023-12-21T10:44:58Z</dcterms:modified>
</cp:coreProperties>
</file>