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</p:sldMasterIdLst>
  <p:notesMasterIdLst>
    <p:notesMasterId r:id="rId40"/>
  </p:notesMasterIdLst>
  <p:sldIdLst>
    <p:sldId id="257" r:id="rId3"/>
    <p:sldId id="292" r:id="rId4"/>
    <p:sldId id="256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Rechmann" initials="PR" lastIdx="29" clrIdx="0">
    <p:extLst>
      <p:ext uri="{19B8F6BF-5375-455C-9EA6-DF929625EA0E}">
        <p15:presenceInfo xmlns:p15="http://schemas.microsoft.com/office/powerpoint/2012/main" userId="Peter Rechman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7F1C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3252" autoAdjust="0"/>
    <p:restoredTop sz="94660"/>
  </p:normalViewPr>
  <p:slideViewPr>
    <p:cSldViewPr snapToGrid="0" showGuides="1">
      <p:cViewPr varScale="1">
        <p:scale>
          <a:sx n="103" d="100"/>
          <a:sy n="103" d="100"/>
        </p:scale>
        <p:origin x="114" y="3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9FA54-641D-6241-A02F-D7EBC8BA42BD}" type="datetimeFigureOut">
              <a:rPr lang="de-DE" smtClean="0"/>
              <a:t>21.12.2023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0F3E6-BB32-6A49-8260-2D8D30743B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9500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Paritätisch besetzte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Prüfungsausschüsse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gemeinsam beschlossene Ausbildungsstandards, gemeinsame Steuerung des Systems auf allen Ebenen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 rund 70 % im Betrieb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Berufsausbildungs-Standards, durch die Kammer ausgestelltes Zeugnis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und aus den Betrieben, staatliche Lehrer an den Berufsschulen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Datenreports, Berufsbildungsbericht, Ausbildungsstandards (BIBB)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5696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Berufsprofil &gt;&gt;&gt; 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Welche Kompetenzen müssen vermittelt werden?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Inhalte &gt;&gt;&gt;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Welche konkreten Fähigkeiten und Verrichtungen müssen beherrscht werden?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Prüfungskenntnisse &gt;&gt;&gt;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Welches Wissen bereitet die Auszubildenden optimal auf ihre Abschlussprüfung vor?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99469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Die Inhalte des Rahmenlehrplans definieren sich über "Lernfelder".</a:t>
            </a:r>
          </a:p>
          <a:p>
            <a:endParaRPr lang="de-DE" dirty="0"/>
          </a:p>
          <a:p>
            <a:r>
              <a:rPr lang="de-DE" dirty="0"/>
              <a:t>ggf. an dieser Stelle die Thematik "Lernfelder" erläutern.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30563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 Motivation: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Eine Berufsausbildung sichert den sozialen Status junger Menschen als Bürger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Der Staat kann berufliche Ausbildung nicht alleine gewährleisten: Kosten und Kompetenzen</a:t>
            </a:r>
          </a:p>
          <a:p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 Maßnahmen: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Gewährleistung von Durchlässigkeit: Hochschulzugang für Azubis mit Abschluss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Öffnung der Dualen Berufsausbildung unabhängig von vorherigen Abschlüssen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68850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Erwartungen und Ziele von Jugendlichen an eine Ausbildungsstelle sind vielfältig: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etwas Praktisches lernen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eigenes Geld verdienen (Selbstständigkeit)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Traum verwirklichen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soziales Prestige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Pflichterfüllung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53961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Auch hier gibt es einige weitere Beweggründe: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Wir suchen loyale Mitarbeiter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Wir wissen selbst am besten, welche Qualifikationen bei uns gebraucht werden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Wir möchten sozial verantwortlich handeln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Wir suchen den Input und das innovative Potenzial von jungen Leuten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Wir sparen Einarbeitungs- und Umschulungskosten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48648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Ausbildungsvertrag regelt außerdem: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Urlaubsanspruch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evtl. Voraussetzung für eine Beendigung des Ausbildungsverhältnisses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Ausbildungsvertrag ähnelt einem Arbeitsvertrag. Er ist die Grundlage für das Lernen im Betrieb während der Ausbildung.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Ausbildungsvertrag wird von den Kammern registriert.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02088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Gesetzliche Grundlagen: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  <a:p>
            <a:r>
              <a:rPr lang="de-DE" dirty="0"/>
              <a:t>... für die Ausbildung im Betrieb &gt; Ausbildungsvertrag</a:t>
            </a:r>
          </a:p>
          <a:p>
            <a:r>
              <a:rPr lang="de-DE" dirty="0"/>
              <a:t>... für die Berufsschule &gt; Schulpflicht</a:t>
            </a:r>
          </a:p>
          <a:p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Zeitliche Aufteilung: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  <a:p>
            <a:r>
              <a:rPr lang="de-DE" dirty="0"/>
              <a:t>beispielsweise:</a:t>
            </a:r>
          </a:p>
          <a:p>
            <a:endParaRPr lang="de-DE" dirty="0"/>
          </a:p>
          <a:p>
            <a:r>
              <a:rPr lang="de-DE" dirty="0"/>
              <a:t>Montags bis Mittwoch: im Betrieb</a:t>
            </a:r>
          </a:p>
          <a:p>
            <a:r>
              <a:rPr lang="de-DE" dirty="0"/>
              <a:t>Donnerstag und Freitag: in der Berufsschule</a:t>
            </a:r>
          </a:p>
          <a:p>
            <a:endParaRPr lang="de-DE" dirty="0"/>
          </a:p>
          <a:p>
            <a:r>
              <a:rPr lang="de-DE" dirty="0"/>
              <a:t>alternativ: Blockunterricht</a:t>
            </a:r>
          </a:p>
          <a:p>
            <a:endParaRPr lang="de-DE" dirty="0"/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Betriebliche Ausbildung und der Berufsschulunterricht folgen den Ausbildungsstandards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79155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Wichtig: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Keine Beteiligung der jeweiligen Lehr- und Ausbildungskräfte!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62215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Zur Erinnerung: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Rund 96% aller Absolventen in Deutschland finden im Anschluss an ihre Ausbildung eine Anstellung.</a:t>
            </a:r>
            <a:r>
              <a:rPr lang="de-DE" dirty="0">
                <a:effectLst/>
              </a:rPr>
              <a:t> </a:t>
            </a:r>
          </a:p>
          <a:p>
            <a:endParaRPr lang="de-DE" dirty="0">
              <a:effectLst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Rund 74% aller Auszubildenden werden vom ausbildenden Betrieb übernommen.</a:t>
            </a:r>
            <a:r>
              <a:rPr lang="de-DE" dirty="0">
                <a:effectLst/>
              </a:rPr>
              <a:t> 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00704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Zur Erinnerung: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Kammern sind die Vertreter der Wirtschaft, Gewerkschaften/Arbeitnehmervertreter und Verbände/Arbeitgebervertreter sind die Sozialpartner.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Sie erzielen einen Konsens.</a:t>
            </a:r>
          </a:p>
          <a:p>
            <a:endParaRPr lang="de-DE" dirty="0"/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Fazit I: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Duale Berufsausbildung wird im Wesentlichen von denjenigen gestaltet, die unmittelbar betroffen sind und die den Bedarf am Arbeitsmarkt am besten kennen.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Fazit II: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Alle Entscheidungen zur Berufsausbildung werden im Konsensprinzip getroffen.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Fazit III: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Standards gelten bundesweit. Sie werden regelmäßig aktualisiert.</a:t>
            </a:r>
            <a:r>
              <a:rPr lang="de-DE" dirty="0">
                <a:effectLst/>
              </a:rPr>
              <a:t> 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2736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Insgesamt haben ca. 53 % der Bevölkerung in ihrem Leben eine duale Berufsausbildung begonnen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Beschäftigungsquote ist hoch: Etwa 96 % aller Absolventen finden eine Anstellung (gegenüber 82 % ohne Berufsabschluss)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positive Effekt: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Jugendarbeitslosigkeit in Deutschland liegt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 nur rund 5 %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32078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Nachfrage nach Fachkräften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Deutschland ist eine entwickelte Industrienation mit einem starken Mittelstand.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-Situation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Auszubildende lernen „on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job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“, sind in den Arbeitsprozess integriert. Unternehmen bilden ihre eigene zukünftige Belegschaft nach eigenem Bedarf aus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Qualifiziertes Ausbildungspersonal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Ausbilder sind „vom Fach“ und haben selbst eine Ausbildung durchlaufen, kennen auch das Unternehmen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Staat steuert zwar als Gesetzgeber den Prozess und setzt den Rahmen, er überlässt aber wesentliche Entscheidungen den unmittelbaren Stakeholdern.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9753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Paritätisch besetzte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Prüfungsausschüsse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gemeinsam beschlossene Ausbildungsstandards, gemeinsame Steuerung des Systems auf allen Ebenen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 rund 70 % im Betrieb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Berufsausbildungs-Standards, durch die Kammer ausgestelltes Zeugnis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und aus den Betrieben, staatliche Lehrer an den Berufsschulen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Datenreports, Berufsbildungsbericht, Ausbildungsstandards (BIBB)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59132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 Vorteile: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höhere Identifikation mit dem Ausbildungsbetrieb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Ausbildung als Grundlage für weiterführende Maßnahmen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91452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Weiterer Vorteil: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Rekrutierungs- und Umschulungskosten werden reduziert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9689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Weiterer Vorteil: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Frühindikator für die Entwicklungen in Wirtschaft und auf dem Arbeitsmarkt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19451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Diskrepanz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2018: fast 80.000 Bewerber/innen ohne Ausbildungsplatz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Zugang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Mangel an informellen Kompetenzen: Disziplin, Verlässlichkeit, grundlegende Kenntnisse (Lesen, Schreiben, Rechnen)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Anforderungen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Bspw.: IT-Kenntnisse, Fremdsprachenkenntnisse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Lebensbegleitendes Lernen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Besonders für ältere Bewerber/innen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90358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Diskrepanz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Unbesetzte Ausbildungsstellen 2010: 19.800 / 2018: 57.700 – fast Verdreifachung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„Ausbildungsreife“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Fehlende soziale Kompetenzen, Grundkenntnisse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Inklusion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Hoher personeller und zeitlicher Extraaufwand, besondere Qualifikationen des ausbildenden Personals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58004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Demografischer Wandel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Weniger junge Menschen, die in eine Ausbildung gehen können, Bedarf des Arbeitsmarktes kann nicht mehr bedient werden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Trend zur Akademisierung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Ausbildung ist tendenziell Out, Universität ist In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Regionale Unterschiede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Angebot und Nachfrage von Ausbildungsplätzen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Inklusion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 gesellschaftliche Aufgabe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899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Azubis sind im Durchschnitt 19,9 Jahre alt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Investition pro Auszubildenden pro Jahr beträgt im Durchschnitt 18.000 Euro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70 % davon (ca. 13.600 Euro) amortisieren sich (Produktivbeitrag der Auszubildenden)</a:t>
            </a:r>
          </a:p>
          <a:p>
            <a:r>
              <a:rPr lang="de-DE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 bedeutet: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internationaler Wettbewerbsvorteil für deutsche KMUs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zukünftiges Personal nach eigenem Bedarf ausgebildet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geringe Investitionen auf dem Personalmarkt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5778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drei Akteure sichern durch eine ausdifferenzierte Rollenverteilung die Rahmenbedingungen der Berufsbildung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„Ownership“ liegt bei allen drei Akteuren; Sie alle tragen es zugleich und übernehmen Verantwortung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Sie gewährleisten die ständige Innovationsfähigkeit des Systems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Sie stellen Qualitätsstandards sicher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3293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Impuls für die Entwicklung und Aktualisierung von Ausbildungsstandards kommt aus den Unternehmen und Kammern. Sie wissen am besten, welche Kenntnisse gebraucht werden.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 Aufgaben: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Betriebe bei der Suche nach Azubis unterstützen, Ausbildungsverträge registrieren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Mediation bei Uneinigkeiten zwischen Azubis und Betrieben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Wirtschaft investiert jährlich 7,7 Mrd. € in Berufsbildung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6843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Prozess von Abstimmung und Verabschiedung neuer Ausbildungsordnungen wird durch das Bundesinstitut für Berufsbildung geleitet.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Wirtschafts- und Sozialpartner sind im gesamten Prozess einbezogen.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68094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Detailinformation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Finanzierung durch den Staat beläuft sich auf rund 6,8 Mrd. €, davon über 3 Mrd. € für 1.550 Berufsschulen und ca. 2,4 Mrd. € für Steuerungs-, Monitoring- und Fördermaßnahmen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Staat verabschiedet das Berufsbildungsgesetz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69419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ggf. vorangegangene Folien nochmals zusammenfassen: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Drei Hauptakteure einigen sich gleichberechtigt auf die grundlegenden Standards für die Duale Berufsausbildung. 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Diese Standards folgen den konkreten Anforderungen aus der Arbeitswelt. 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94042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2395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3.emf"/><Relationship Id="rId7" Type="http://schemas.openxmlformats.org/officeDocument/2006/relationships/image" Target="../media/image28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png"/><Relationship Id="rId5" Type="http://schemas.openxmlformats.org/officeDocument/2006/relationships/hyperlink" Target="http://www.govet.international/" TargetMode="External"/><Relationship Id="rId4" Type="http://schemas.openxmlformats.org/officeDocument/2006/relationships/hyperlink" Target="mailto:govet@govet.international" TargetMode="External"/><Relationship Id="rId9" Type="http://schemas.openxmlformats.org/officeDocument/2006/relationships/image" Target="../media/image30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hyperlink" Target="mailto:govet@govet.international" TargetMode="External"/><Relationship Id="rId7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hyperlink" Target="http://www.govet.international/" TargetMode="External"/><Relationship Id="rId9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hyperlink" Target="http://www.govet.international/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11" Type="http://schemas.openxmlformats.org/officeDocument/2006/relationships/hyperlink" Target="mailto:govet@bibb.de" TargetMode="External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1" y="5101388"/>
            <a:ext cx="12191999" cy="1756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75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 bwMode="auto">
          <a:xfrm>
            <a:off x="264386" y="5506915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78864" y="2926922"/>
            <a:ext cx="5734228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790398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Escritório Alemão de Cooperação Internacional em Educação Vocacional e Formação Profissional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060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9" name="Textfeld 8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26" y="5676892"/>
            <a:ext cx="2107670" cy="1152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769210"/>
            <a:ext cx="231851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247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MBF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05839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876462"/>
            <a:ext cx="1974230" cy="65807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98"/>
          <a:stretch/>
        </p:blipFill>
        <p:spPr>
          <a:xfrm>
            <a:off x="306912" y="5640974"/>
            <a:ext cx="2568725" cy="114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91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MBF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27355"/>
            <a:ext cx="4638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876790"/>
            <a:ext cx="2318510" cy="7200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21"/>
          <a:stretch/>
        </p:blipFill>
        <p:spPr>
          <a:xfrm>
            <a:off x="344450" y="5651649"/>
            <a:ext cx="2593133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042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1126966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004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79425" y="1949450"/>
            <a:ext cx="11269663" cy="3736975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D6851B"/>
              </a:buClr>
              <a:buFont typeface="Wingdings 3" panose="05040102010807070707" pitchFamily="18" charset="2"/>
              <a:buChar char=""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6820943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3317" y="855232"/>
            <a:ext cx="3932237" cy="1600200"/>
          </a:xfrm>
          <a:prstGeom prst="rect">
            <a:avLst/>
          </a:prstGeom>
        </p:spPr>
        <p:txBody>
          <a:bodyPr/>
          <a:lstStyle>
            <a:lvl1pPr>
              <a:defRPr lang="de-DE" sz="28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Tx/>
            </a:pPr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516" y="0"/>
            <a:ext cx="7231137" cy="6858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563317" y="2573767"/>
            <a:ext cx="3932237" cy="321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298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Kapitelüberschriftjjjjjjjjjjjjjjjjjjjjjjjjjjjjjjjjjjjjjjjjjjjjjjjjjjjjjjjjjjjjjjjjjjjjjjjjjjjjjjjjjjjjjjjjjjjjjjjjjjjjjjjjjjjjj</a:t>
            </a: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4" y="1768507"/>
            <a:ext cx="12205434" cy="3339521"/>
          </a:xfrm>
          <a:prstGeom prst="rect">
            <a:avLst/>
          </a:prstGeom>
        </p:spPr>
      </p:pic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479425" y="5305425"/>
            <a:ext cx="11269663" cy="1285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33222873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8" b="2745"/>
          <a:stretch/>
        </p:blipFill>
        <p:spPr>
          <a:xfrm>
            <a:off x="0" y="823959"/>
            <a:ext cx="12192000" cy="6029010"/>
          </a:xfrm>
          <a:prstGeom prst="rect">
            <a:avLst/>
          </a:prstGeom>
        </p:spPr>
      </p:pic>
      <p:sp>
        <p:nvSpPr>
          <p:cNvPr id="4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3468687" y="2644967"/>
            <a:ext cx="5254625" cy="3041811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9213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6019800" y="2451100"/>
            <a:ext cx="6172200" cy="4406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5254625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46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98984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7154426" y="2062162"/>
            <a:ext cx="5037574" cy="4795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642379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243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/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govet@govet.international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www.govet.international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9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10760231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/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govet@govet.international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www.govet.international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at BIBB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rgbClr val="D372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620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>
            <a:grpSpLocks noChangeAspect="1"/>
          </p:cNvGrpSpPr>
          <p:nvPr userDrawn="1"/>
        </p:nvGrpSpPr>
        <p:grpSpPr>
          <a:xfrm>
            <a:off x="1543574" y="632458"/>
            <a:ext cx="9103982" cy="5436000"/>
            <a:chOff x="1402901" y="552074"/>
            <a:chExt cx="9602172" cy="5733473"/>
          </a:xfrm>
        </p:grpSpPr>
        <p:pic>
          <p:nvPicPr>
            <p:cNvPr id="3" name="Grafik 10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43" t="16638" r="34648" b="18694"/>
            <a:stretch/>
          </p:blipFill>
          <p:spPr bwMode="auto">
            <a:xfrm>
              <a:off x="1402901" y="552074"/>
              <a:ext cx="4578125" cy="5729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Grafik 11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31" t="16637" r="11349" b="18652"/>
            <a:stretch/>
          </p:blipFill>
          <p:spPr bwMode="auto">
            <a:xfrm>
              <a:off x="5976072" y="552075"/>
              <a:ext cx="5029001" cy="5733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93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Gra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accent1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69027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 marL="1250950" indent="-355600">
              <a:lnSpc>
                <a:spcPct val="100000"/>
              </a:lnSpc>
              <a:defRPr sz="2400"/>
            </a:lvl2pPr>
            <a:lvl3pPr marL="1790700" indent="-269875">
              <a:lnSpc>
                <a:spcPct val="100000"/>
              </a:lnSpc>
              <a:defRPr sz="2000"/>
            </a:lvl3pPr>
            <a:lvl4pPr marL="2155825" indent="-269875">
              <a:lnSpc>
                <a:spcPct val="100000"/>
              </a:lnSpc>
              <a:defRPr/>
            </a:lvl4pPr>
            <a:lvl5pPr marL="2598738" indent="-269875"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563434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00363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6654B1F5-AD94-4F43-9AF8-8E99537EA5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357187" indent="0">
              <a:buNone/>
              <a:defRPr/>
            </a:lvl2pPr>
            <a:lvl3pPr marL="806450" indent="0">
              <a:buNone/>
              <a:defRPr/>
            </a:lvl3pPr>
            <a:lvl4pPr marL="1163637" indent="0">
              <a:buNone/>
              <a:defRPr/>
            </a:lvl4pPr>
            <a:lvl5pPr marL="1520825" indent="0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3876BC-0158-4643-98F3-1C58795369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733A6227-8E82-4281-95DD-E2138C80C2DF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DC57CBAC-083C-4B33-B30C-4672AB33BC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4602E17-CDCF-418F-86F8-A9783BDDA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EAC4C9-C746-494B-92BA-AE252C037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DFCC827-EE89-41C0-841E-36E6CA90D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0B2F003-0D45-47AE-91F7-B6FC8FBEDA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2575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E98050B-5FEC-4197-A3E5-5E4A91470A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2575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911088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629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90390F7-7094-4D5B-B02F-792A69586BC7}"/>
              </a:ext>
            </a:extLst>
          </p:cNvPr>
          <p:cNvSpPr/>
          <p:nvPr userDrawn="1"/>
        </p:nvSpPr>
        <p:spPr>
          <a:xfrm>
            <a:off x="0" y="1963554"/>
            <a:ext cx="12192000" cy="3137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1963555"/>
            <a:ext cx="11053762" cy="313783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12980F1-C50C-488A-8CFC-46FCA00940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617" y="296863"/>
            <a:ext cx="6346295" cy="133773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30622A3-D8A2-473D-88A9-D0A33009DB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B6A18CF-1D5D-4975-AAF2-52E98D55C14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18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4BD3340-DC2B-4D68-8D14-221F53299F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0" r="28057"/>
          <a:stretch/>
        </p:blipFill>
        <p:spPr>
          <a:xfrm>
            <a:off x="-1" y="1052514"/>
            <a:ext cx="12192001" cy="5805486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0956" y="2816645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4766" y="3608533"/>
            <a:ext cx="467374" cy="467374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0086" y="4252783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9423" y="4945053"/>
            <a:ext cx="278061" cy="390355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DB72E0DA-FA17-42CA-A956-A5CA6A580F56}"/>
              </a:ext>
            </a:extLst>
          </p:cNvPr>
          <p:cNvSpPr txBox="1"/>
          <p:nvPr userDrawn="1"/>
        </p:nvSpPr>
        <p:spPr>
          <a:xfrm>
            <a:off x="1524994" y="2798634"/>
            <a:ext cx="35511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Friedrich-Ebert-Allee 114-116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53113 Bonn,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govet@bibb.de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8708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A030D1F-0E6E-4510-8496-39E299C73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1A3B7B-FE76-44A5-8C9E-872A502CD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052513"/>
            <a:ext cx="11053762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5423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49" r:id="rId2"/>
    <p:sldLayoutId id="2147483660" r:id="rId3"/>
    <p:sldLayoutId id="2147483663" r:id="rId4"/>
    <p:sldLayoutId id="2147483650" r:id="rId5"/>
    <p:sldLayoutId id="2147483653" r:id="rId6"/>
    <p:sldLayoutId id="2147483655" r:id="rId7"/>
    <p:sldLayoutId id="2147483661" r:id="rId8"/>
    <p:sldLayoutId id="2147483679" r:id="rId9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357188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714375" indent="-357188" algn="l" defTabSz="53657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071563" indent="-265113" algn="l" defTabSz="47942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438275" indent="-274638" algn="l" defTabSz="357188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795463" indent="-274638" algn="l" defTabSz="360363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5" userDrawn="1">
          <p15:clr>
            <a:srgbClr val="F26B43"/>
          </p15:clr>
        </p15:guide>
        <p15:guide id="2" orient="horz" pos="187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orient="horz" pos="3566" userDrawn="1">
          <p15:clr>
            <a:srgbClr val="F26B43"/>
          </p15:clr>
        </p15:guide>
        <p15:guide id="5" orient="horz" pos="663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40524" r="5778" b="38418"/>
          <a:stretch/>
        </p:blipFill>
        <p:spPr>
          <a:xfrm>
            <a:off x="9624562" y="116632"/>
            <a:ext cx="2160000" cy="514286"/>
          </a:xfrm>
          <a:prstGeom prst="rect">
            <a:avLst/>
          </a:prstGeom>
        </p:spPr>
      </p:pic>
      <p:sp>
        <p:nvSpPr>
          <p:cNvPr id="13" name="Textplatzhalter 2"/>
          <p:cNvSpPr txBox="1">
            <a:spLocks/>
          </p:cNvSpPr>
          <p:nvPr userDrawn="1"/>
        </p:nvSpPr>
        <p:spPr>
          <a:xfrm>
            <a:off x="9161092" y="2868212"/>
            <a:ext cx="2683380" cy="849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07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8" r:id="rId13"/>
    <p:sldLayoutId id="214748367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25">
          <p15:clr>
            <a:srgbClr val="F26B43"/>
          </p15:clr>
        </p15:guide>
        <p15:guide id="2" pos="7401">
          <p15:clr>
            <a:srgbClr val="F26B43"/>
          </p15:clr>
        </p15:guide>
        <p15:guide id="3" pos="3840">
          <p15:clr>
            <a:srgbClr val="F26B43"/>
          </p15:clr>
        </p15:guide>
        <p15:guide id="4" pos="30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esetze-im-internet.de/jarbschg/index.html" TargetMode="External"/><Relationship Id="rId13" Type="http://schemas.openxmlformats.org/officeDocument/2006/relationships/hyperlink" Target="https://www.bibb.de/" TargetMode="External"/><Relationship Id="rId3" Type="http://schemas.openxmlformats.org/officeDocument/2006/relationships/hyperlink" Target="https://www.destatis.de/DE/Home/_inhalt.html" TargetMode="External"/><Relationship Id="rId7" Type="http://schemas.openxmlformats.org/officeDocument/2006/relationships/hyperlink" Target="https://www.govet.international/de/54887.php" TargetMode="External"/><Relationship Id="rId12" Type="http://schemas.openxmlformats.org/officeDocument/2006/relationships/hyperlink" Target="https://www.bmbf.de/" TargetMode="External"/><Relationship Id="rId2" Type="http://schemas.openxmlformats.org/officeDocument/2006/relationships/hyperlink" Target="https://www.bibb.de/datenreport/de/index.php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govet.international/de/54899.php" TargetMode="External"/><Relationship Id="rId11" Type="http://schemas.openxmlformats.org/officeDocument/2006/relationships/hyperlink" Target="https://www.govet.international/en/index.php" TargetMode="External"/><Relationship Id="rId5" Type="http://schemas.openxmlformats.org/officeDocument/2006/relationships/hyperlink" Target="https://www.bibb.de/dienst/veroeffentlichungen/de/publication/show/8269" TargetMode="External"/><Relationship Id="rId10" Type="http://schemas.openxmlformats.org/officeDocument/2006/relationships/hyperlink" Target="http://www.gesetze-im-internet.de/betrvg/" TargetMode="External"/><Relationship Id="rId4" Type="http://schemas.openxmlformats.org/officeDocument/2006/relationships/hyperlink" Target="https://www.datenportal.bmbf.de/portal/de/index.html" TargetMode="External"/><Relationship Id="rId9" Type="http://schemas.openxmlformats.org/officeDocument/2006/relationships/hyperlink" Target="http://www.gesetze-im-internet.de/ihkg/index.html" TargetMode="External"/><Relationship Id="rId14" Type="http://schemas.openxmlformats.org/officeDocument/2006/relationships/hyperlink" Target="mailto:govet@govet.international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FC94C589-756E-4FDD-B45A-40F0F4185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539" y="2936836"/>
            <a:ext cx="6047117" cy="689389"/>
          </a:xfrm>
        </p:spPr>
        <p:txBody>
          <a:bodyPr/>
          <a:lstStyle/>
          <a:p>
            <a:r>
              <a:rPr lang="pt-PT" sz="2800"/>
              <a:t>Sistema dual de formação profissional na Alemanha</a:t>
            </a:r>
            <a:endParaRPr lang="pt-PT" sz="28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C5CCC5-26E7-4334-8882-8D81D053DB6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pt-PT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97564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Fundamentos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b="1"/>
              <a:t>Os agentes: estado - o responsável pelo enquadramento</a:t>
            </a: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pt-PT"/>
              <a:t>negoceia o regulamento de aprendizagem com os parceiros sociais (formação em contexto de empresa)</a:t>
            </a:r>
          </a:p>
          <a:p>
            <a:pPr lvl="1"/>
            <a:r>
              <a:rPr lang="pt-PT"/>
              <a:t>define a formação ministrada em escolasprofissionais: </a:t>
            </a:r>
            <a:r>
              <a:rPr lang="pt-PT" u="sng"/>
              <a:t>programa de enquadramento de formação profissional</a:t>
            </a:r>
          </a:p>
          <a:p>
            <a:pPr lvl="1"/>
            <a:r>
              <a:rPr lang="pt-PT"/>
              <a:t>financia, organiza e supervisiona o sistema de escolas profissionais oficial</a:t>
            </a:r>
          </a:p>
          <a:p>
            <a:pPr lvl="1"/>
            <a:r>
              <a:rPr lang="pt-PT"/>
              <a:t>fomenta a investigação em matéria de formação profissional (BIBB)</a:t>
            </a:r>
          </a:p>
          <a:p>
            <a:pPr lvl="1"/>
            <a:r>
              <a:rPr lang="pt-PT"/>
              <a:t>assiste na procura por uma vaga de formação (nomeadamente jovens, desempregados, pessoas desfavorecidas)</a:t>
            </a: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36477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4B3210-779C-49B9-B314-A1986E73A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Fundamentos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F4CEC22-5734-47C1-BF67-1937D0BC61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b="1"/>
              <a:t>O enquadramento: padrões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pt-PT"/>
              <a:t>definem a implementação do sistema dual de formação profissional em empresas e escolas profissionais</a:t>
            </a:r>
          </a:p>
          <a:p>
            <a:pPr lvl="1"/>
            <a:r>
              <a:rPr lang="pt-PT"/>
              <a:t>garantem o controlo de qualidade e promovem o sistema dual de formação profissional</a:t>
            </a:r>
          </a:p>
          <a:p>
            <a:pPr lvl="1"/>
            <a:r>
              <a:rPr lang="pt-PT"/>
              <a:t>aplicam-se a nível nacional e são vinculativos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2858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Fundamentos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b="1"/>
              <a:t>O enquadramento: padrões - Definição </a:t>
            </a: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pt-PT" b="1"/>
              <a:t>1. </a:t>
            </a:r>
            <a:r>
              <a:rPr lang="pt-PT"/>
              <a:t>As </a:t>
            </a:r>
            <a:r>
              <a:rPr lang="pt-PT" b="1"/>
              <a:t>entidades empregadoras</a:t>
            </a:r>
            <a:r>
              <a:rPr lang="pt-PT"/>
              <a:t> identificam novas áreas de responsabilidade e qualificações no seio das empresas </a:t>
            </a:r>
          </a:p>
          <a:p>
            <a:pPr lvl="1"/>
            <a:r>
              <a:rPr lang="pt-PT" b="1"/>
              <a:t>2. Parceiros sociais e o estado</a:t>
            </a:r>
            <a:r>
              <a:rPr lang="pt-PT"/>
              <a:t> negoceiam e aprovam novos padrões de formação profissional moderados pela BIBB </a:t>
            </a:r>
          </a:p>
          <a:p>
            <a:pPr lvl="1"/>
            <a:r>
              <a:rPr lang="pt-PT" b="1"/>
              <a:t>3. O estado </a:t>
            </a:r>
            <a:r>
              <a:rPr lang="pt-PT"/>
              <a:t>adapta os programas de enquadramento de formação profissional aos novos regulamentos de aprendizagem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pt-PT" b="1"/>
              <a:t>Os padrões aprovados são inscritos em regulamentos de aprendizagem (empresas) e programas de enquadramento de formação profissional (escolas profissionais).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19317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Fundamentos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PT" b="1"/>
              <a:t>O enquadramento: padrões – Regulamento de aprendizagem 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pt-PT"/>
              <a:t>Padrões de formação profissional para a </a:t>
            </a:r>
            <a:r>
              <a:rPr lang="pt-PT" u="sng"/>
              <a:t>formação em contexto de empresa</a:t>
            </a:r>
            <a:r>
              <a:rPr lang="pt-PT"/>
              <a:t> são consagrados no </a:t>
            </a:r>
            <a:r>
              <a:rPr lang="pt-PT" u="sng"/>
              <a:t>regulamento de aprendizagem</a:t>
            </a:r>
            <a:r>
              <a:rPr lang="pt-PT"/>
              <a:t>:</a:t>
            </a:r>
          </a:p>
          <a:p>
            <a:pPr lvl="1"/>
            <a:endParaRPr lang="de-DE" dirty="0"/>
          </a:p>
          <a:p>
            <a:pPr lvl="1"/>
            <a:r>
              <a:rPr lang="pt-PT"/>
              <a:t>Designação profissional </a:t>
            </a:r>
          </a:p>
          <a:p>
            <a:pPr lvl="1"/>
            <a:r>
              <a:rPr lang="pt-PT"/>
              <a:t>Perfil profissional</a:t>
            </a:r>
          </a:p>
          <a:p>
            <a:pPr lvl="1"/>
            <a:r>
              <a:rPr lang="pt-PT"/>
              <a:t>Conteúdos</a:t>
            </a:r>
          </a:p>
          <a:p>
            <a:pPr lvl="1"/>
            <a:r>
              <a:rPr lang="pt-PT"/>
              <a:t>Calendarização e organização temporal</a:t>
            </a:r>
          </a:p>
          <a:p>
            <a:pPr lvl="1"/>
            <a:r>
              <a:rPr lang="pt-PT"/>
              <a:t>Exigências relativamente a exames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78683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Fundamentos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b="1"/>
              <a:t>O enquadramento: padrões – Programa de enquadramento de formação profissional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pt-PT"/>
              <a:t>A formação na </a:t>
            </a:r>
            <a:r>
              <a:rPr lang="pt-PT" u="sng"/>
              <a:t>escola profissional</a:t>
            </a:r>
            <a:r>
              <a:rPr lang="pt-PT"/>
              <a:t> transmite os conhecimentos profissionais teóricos necessários e amplia a formação geral. </a:t>
            </a:r>
          </a:p>
          <a:p>
            <a:pPr marL="0" indent="0">
              <a:buNone/>
            </a:pPr>
            <a:r>
              <a:rPr lang="pt-PT"/>
              <a:t>Estes padrões de formação profissional são definidos no </a:t>
            </a:r>
            <a:r>
              <a:rPr lang="pt-PT" u="sng"/>
              <a:t>programa de enquadramento de formação profissional</a:t>
            </a:r>
            <a:r>
              <a:rPr lang="pt-PT"/>
              <a:t>:</a:t>
            </a:r>
          </a:p>
          <a:p>
            <a:pPr lvl="1"/>
            <a:r>
              <a:rPr lang="pt-PT"/>
              <a:t>Objetivo de aprendizagem</a:t>
            </a:r>
          </a:p>
          <a:p>
            <a:pPr lvl="1"/>
            <a:r>
              <a:rPr lang="pt-PT"/>
              <a:t>Conteúdos</a:t>
            </a:r>
          </a:p>
          <a:p>
            <a:pPr lvl="1"/>
            <a:r>
              <a:rPr lang="pt-PT"/>
              <a:t>Áreas de aprendizagem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311990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>
            <a:extLst>
              <a:ext uri="{FF2B5EF4-FFF2-40B4-BE49-F238E27FC236}">
                <a16:creationId xmlns:a16="http://schemas.microsoft.com/office/drawing/2014/main" id="{9C2472E5-C5F4-426B-9124-8FB895AD34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PT"/>
              <a:t>Os padrões legais</a:t>
            </a:r>
          </a:p>
          <a:p>
            <a:r>
              <a:rPr lang="pt-PT" b="1"/>
              <a:t>Aplica-se a liberdade profissional nos termos do artigo 12.º da lei de base federal.</a:t>
            </a:r>
          </a:p>
          <a:p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52B1450-3EDD-4380-8249-F70992C5A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Fundamentos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502DBF9-4496-4926-96AD-F4C23EE27F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/>
              <a:t>Legislação afeta às empresas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D0C62AC-FBC2-40C0-A98C-611E9CBF092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pt-PT"/>
              <a:t>Legislação afeta à formação profissional</a:t>
            </a:r>
          </a:p>
          <a:p>
            <a:r>
              <a:rPr lang="pt-PT"/>
              <a:t>Legislação afeta à proteção dos jovens no trabalho</a:t>
            </a:r>
          </a:p>
          <a:p>
            <a:r>
              <a:rPr lang="pt-PT"/>
              <a:t>Código afeto às profissões artesanais</a:t>
            </a:r>
          </a:p>
          <a:p>
            <a:r>
              <a:rPr lang="pt-PT"/>
              <a:t>Legislação afeta aos contratos de trabalho coletivos</a:t>
            </a:r>
          </a:p>
          <a:p>
            <a:r>
              <a:rPr lang="pt-PT"/>
              <a:t>Legislação afeta à regulamentação preliminar do direito das câmaras industriais e comerciais</a:t>
            </a:r>
          </a:p>
          <a:p>
            <a:r>
              <a:rPr lang="pt-PT"/>
              <a:t>Lei sobre a organização social das empresas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46BE3D0-637E-441B-B5AF-CFF35458F6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t-PT"/>
              <a:t>Legislação afeta ao ensino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259FD15B-DBA4-4DEC-B867-842E52168BD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pt-PT"/>
              <a:t>Escolaridade obrigatória</a:t>
            </a:r>
          </a:p>
          <a:p>
            <a:r>
              <a:rPr lang="pt-PT"/>
              <a:t>Leis da educação regionais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D5E347DE-72A7-4F26-BC29-CF962A6A9F41}"/>
              </a:ext>
            </a:extLst>
          </p:cNvPr>
          <p:cNvSpPr txBox="1">
            <a:spLocks/>
          </p:cNvSpPr>
          <p:nvPr/>
        </p:nvSpPr>
        <p:spPr>
          <a:xfrm>
            <a:off x="658813" y="5385593"/>
            <a:ext cx="11053762" cy="8397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b="1" dirty="0"/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C18AD791-0478-47EA-81B2-9F8D99EC92EF}"/>
              </a:ext>
            </a:extLst>
          </p:cNvPr>
          <p:cNvCxnSpPr>
            <a:cxnSpLocks/>
          </p:cNvCxnSpPr>
          <p:nvPr/>
        </p:nvCxnSpPr>
        <p:spPr>
          <a:xfrm>
            <a:off x="6619815" y="2141489"/>
            <a:ext cx="0" cy="193612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EBDF1BBA-0532-493D-B90E-C32B0ED1BB75}"/>
              </a:ext>
            </a:extLst>
          </p:cNvPr>
          <p:cNvCxnSpPr>
            <a:cxnSpLocks/>
          </p:cNvCxnSpPr>
          <p:nvPr/>
        </p:nvCxnSpPr>
        <p:spPr>
          <a:xfrm>
            <a:off x="687397" y="2141489"/>
            <a:ext cx="0" cy="302378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619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  <p:bldP spid="6" grpId="0" uiExpand="1" build="p"/>
      <p:bldP spid="7" grpId="0" uiExpand="1" build="p" animBg="1"/>
      <p:bldP spid="8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79425" y="769841"/>
            <a:ext cx="10066338" cy="709613"/>
          </a:xfrm>
        </p:spPr>
        <p:txBody>
          <a:bodyPr/>
          <a:lstStyle/>
          <a:p>
            <a:r>
              <a:rPr lang="pt-PT"/>
              <a:t>O sistema dual de formação profissional: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PT" sz="2800"/>
              <a:t>Motivações, interesses e procedimentos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337207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Acesso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PT" b="1"/>
              <a:t>Motivação e medidas – O estado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pt-PT" b="1"/>
              <a:t>Motivação</a:t>
            </a:r>
            <a:r>
              <a:rPr lang="pt-PT"/>
              <a:t>: a Alemanha necessita de técnicos qualificados, </a:t>
            </a:r>
            <a:br>
              <a:rPr lang="pt-PT"/>
            </a:br>
            <a:r>
              <a:rPr lang="pt-PT"/>
              <a:t>por forma a garantir crescimento e desenvolvimento.</a:t>
            </a:r>
          </a:p>
          <a:p>
            <a:pPr marL="0" indent="0">
              <a:buNone/>
            </a:pPr>
            <a:r>
              <a:rPr lang="pt-PT" b="1"/>
              <a:t>Reconhecimento: </a:t>
            </a:r>
            <a:r>
              <a:rPr lang="pt-PT"/>
              <a:t>é necessário reforçar e direcionar o sistema dual de formação profissional.</a:t>
            </a:r>
          </a:p>
          <a:p>
            <a:pPr marL="0" indent="0">
              <a:buNone/>
            </a:pPr>
            <a:r>
              <a:rPr lang="pt-PT" b="1"/>
              <a:t>Medidas: </a:t>
            </a:r>
          </a:p>
          <a:p>
            <a:pPr lvl="1"/>
            <a:r>
              <a:rPr lang="pt-PT"/>
              <a:t>Definição e atualização de um enquadramento legal</a:t>
            </a:r>
          </a:p>
          <a:p>
            <a:pPr lvl="1"/>
            <a:r>
              <a:rPr lang="pt-PT"/>
              <a:t>Contratação dos outros agentes</a:t>
            </a:r>
          </a:p>
          <a:p>
            <a:pPr lvl="1"/>
            <a:r>
              <a:rPr lang="pt-PT"/>
              <a:t>Supervisão e desenvolvimento do sistema (nomeadamente pela BIBB)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00D68E0-B6D7-42B6-9B80-E3780F92B9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776" y="1526240"/>
            <a:ext cx="2564929" cy="297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6933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Acesso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b="1"/>
              <a:t>Motivação e acesso – Jovens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pt-PT" b="1"/>
              <a:t>Motivação: </a:t>
            </a:r>
            <a:r>
              <a:rPr lang="pt-PT"/>
              <a:t>“Gostaria de ser…!” </a:t>
            </a:r>
          </a:p>
          <a:p>
            <a:pPr marL="0" indent="0">
              <a:buNone/>
            </a:pPr>
            <a:r>
              <a:rPr lang="pt-PT" b="1"/>
              <a:t>Acesso:</a:t>
            </a:r>
          </a:p>
          <a:p>
            <a:pPr lvl="1"/>
            <a:r>
              <a:rPr lang="pt-PT"/>
              <a:t>procura por empresas potenciais e verificação de ofertas</a:t>
            </a:r>
          </a:p>
          <a:p>
            <a:pPr lvl="1"/>
            <a:r>
              <a:rPr lang="pt-PT"/>
              <a:t>redação de candidaturas</a:t>
            </a:r>
          </a:p>
          <a:p>
            <a:pPr lvl="1"/>
            <a:r>
              <a:rPr lang="pt-PT"/>
              <a:t>caso necessário, processo de seleção</a:t>
            </a:r>
          </a:p>
          <a:p>
            <a:pPr lvl="1"/>
            <a:r>
              <a:rPr lang="pt-PT"/>
              <a:t>seleção de empresa de formação profissional</a:t>
            </a:r>
          </a:p>
          <a:p>
            <a:pPr lvl="1"/>
            <a:r>
              <a:rPr lang="pt-PT"/>
              <a:t>redação de contrato de formação profissional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BC858AD-81EA-4AB1-BEB0-63CF9C463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382" y="1113028"/>
            <a:ext cx="3899011" cy="436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2733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Acesso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b="1"/>
              <a:t>Motivação e acesso – Empresas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pt-PT" b="1"/>
              <a:t>Motivação: </a:t>
            </a:r>
            <a:r>
              <a:rPr lang="pt-PT"/>
              <a:t>“Procuramos segurança na ocupação das nossas vagas” </a:t>
            </a:r>
          </a:p>
          <a:p>
            <a:pPr marL="0" indent="0">
              <a:buNone/>
            </a:pPr>
            <a:r>
              <a:rPr lang="pt-PT" b="1"/>
              <a:t>Acesso:</a:t>
            </a:r>
          </a:p>
          <a:p>
            <a:pPr lvl="1"/>
            <a:r>
              <a:rPr lang="pt-PT"/>
              <a:t>admissão enquanto empresa formadora</a:t>
            </a:r>
          </a:p>
          <a:p>
            <a:pPr lvl="1"/>
            <a:r>
              <a:rPr lang="pt-PT"/>
              <a:t>oferta de vagas de formação</a:t>
            </a:r>
          </a:p>
          <a:p>
            <a:pPr lvl="1"/>
            <a:r>
              <a:rPr lang="pt-PT"/>
              <a:t>avaliação de candidaturas</a:t>
            </a:r>
          </a:p>
          <a:p>
            <a:pPr lvl="1"/>
            <a:r>
              <a:rPr lang="pt-PT"/>
              <a:t>seleção de formandos</a:t>
            </a:r>
          </a:p>
          <a:p>
            <a:pPr lvl="1"/>
            <a:r>
              <a:rPr lang="pt-PT"/>
              <a:t>redação de contrato de formação profissional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15E939C-D805-483C-9713-9F955B54FD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804" y="2516372"/>
            <a:ext cx="4270016" cy="314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586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229F7B-AC44-4DD5-9866-FB065F08D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Conteúdo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F2FB5E-94C3-4240-ADE2-8092604A83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PT" b="1"/>
              <a:t>Sistema dual de formação profissional na Alemanha</a:t>
            </a:r>
          </a:p>
          <a:p>
            <a:pPr marL="0" indent="0">
              <a:buNone/>
            </a:pPr>
            <a:endParaRPr lang="de-DE" b="1" dirty="0"/>
          </a:p>
          <a:p>
            <a:pPr marL="1352550" lvl="1" indent="-457200">
              <a:buFont typeface="+mj-lt"/>
              <a:buAutoNum type="arabicPeriod"/>
            </a:pPr>
            <a:r>
              <a:rPr lang="pt-PT" b="1"/>
              <a:t>Fundamentos e enquadramentos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pt-PT" b="1"/>
              <a:t>Motivações, interesses e procedimentos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pt-PT" b="1"/>
              <a:t>O modelo de sucesso</a:t>
            </a:r>
          </a:p>
          <a:p>
            <a:pPr marL="0" indent="0">
              <a:buNone/>
            </a:pP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4650753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Procedimentos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6965669" cy="460851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t-PT" b="1"/>
              <a:t>O contrato de formação profissional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pt-PT"/>
              <a:t>A formação profissional começa com a celebração do contrato de formação profissional entre a entidade empregadora e os formandos.</a:t>
            </a:r>
          </a:p>
          <a:p>
            <a:pPr marL="0" indent="0">
              <a:buNone/>
            </a:pPr>
            <a:r>
              <a:rPr lang="pt-PT"/>
              <a:t>O contrato de formação regulamenta:</a:t>
            </a:r>
          </a:p>
          <a:p>
            <a:pPr lvl="1"/>
            <a:r>
              <a:rPr lang="pt-PT"/>
              <a:t>a duração</a:t>
            </a:r>
          </a:p>
          <a:p>
            <a:pPr lvl="1"/>
            <a:r>
              <a:rPr lang="pt-PT"/>
              <a:t>conteúdos</a:t>
            </a:r>
          </a:p>
          <a:p>
            <a:pPr lvl="1"/>
            <a:r>
              <a:rPr lang="pt-PT"/>
              <a:t>a duração da prova</a:t>
            </a:r>
          </a:p>
          <a:p>
            <a:pPr lvl="1"/>
            <a:r>
              <a:rPr lang="pt-PT"/>
              <a:t>a organização dos conteúdos e temporal</a:t>
            </a:r>
          </a:p>
          <a:p>
            <a:pPr lvl="1"/>
            <a:r>
              <a:rPr lang="pt-PT"/>
              <a:t>o subsídio</a:t>
            </a:r>
          </a:p>
          <a:p>
            <a:pPr lvl="1"/>
            <a:r>
              <a:rPr lang="pt-PT"/>
              <a:t>os direitos e as obrigações de ambas as partes</a:t>
            </a:r>
          </a:p>
          <a:p>
            <a:pPr lvl="1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BAB343E-8FC8-4A17-83B2-DB966D9DE4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39" t="40907" r="15489" b="-1"/>
          <a:stretch/>
        </p:blipFill>
        <p:spPr>
          <a:xfrm>
            <a:off x="7046253" y="2329843"/>
            <a:ext cx="3543301" cy="373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6302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8246B10-35B2-4A92-ABB5-279C37247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1711183"/>
            <a:ext cx="4860000" cy="446715"/>
          </a:xfrm>
        </p:spPr>
        <p:txBody>
          <a:bodyPr>
            <a:noAutofit/>
          </a:bodyPr>
          <a:lstStyle/>
          <a:p>
            <a:r>
              <a:rPr lang="pt-PT" sz="1900" dirty="0"/>
              <a:t>70% da formação profissional em contexto de </a:t>
            </a:r>
            <a:r>
              <a:rPr lang="pt-PT" sz="1900" b="1" dirty="0"/>
              <a:t>empresa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A3DF00B-E700-4914-9E72-E58906D847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2575" y="1711183"/>
            <a:ext cx="4860000" cy="446715"/>
          </a:xfrm>
        </p:spPr>
        <p:txBody>
          <a:bodyPr/>
          <a:lstStyle/>
          <a:p>
            <a:r>
              <a:rPr lang="pt-PT"/>
              <a:t>30% do ensino na </a:t>
            </a:r>
            <a:r>
              <a:rPr lang="pt-PT" b="1"/>
              <a:t>escola profissional</a:t>
            </a:r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B7A1AD76-8C12-4677-98F8-8620702B098E}"/>
              </a:ext>
            </a:extLst>
          </p:cNvPr>
          <p:cNvCxnSpPr>
            <a:cxnSpLocks/>
          </p:cNvCxnSpPr>
          <p:nvPr/>
        </p:nvCxnSpPr>
        <p:spPr>
          <a:xfrm>
            <a:off x="6619815" y="1711183"/>
            <a:ext cx="0" cy="161586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12204B2E-2F42-4E80-B008-17B0746FA150}"/>
              </a:ext>
            </a:extLst>
          </p:cNvPr>
          <p:cNvCxnSpPr>
            <a:cxnSpLocks/>
          </p:cNvCxnSpPr>
          <p:nvPr/>
        </p:nvCxnSpPr>
        <p:spPr>
          <a:xfrm>
            <a:off x="687397" y="1711183"/>
            <a:ext cx="0" cy="251364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Procedimentos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5052993-4656-4772-AAD9-7390BBAB33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321209"/>
            <a:ext cx="4860000" cy="2217173"/>
          </a:xfrm>
        </p:spPr>
        <p:txBody>
          <a:bodyPr/>
          <a:lstStyle/>
          <a:p>
            <a:r>
              <a:rPr lang="pt-PT"/>
              <a:t>formação estruturada em condições de trabalho reais</a:t>
            </a:r>
          </a:p>
          <a:p>
            <a:r>
              <a:rPr lang="pt-PT"/>
              <a:t>os formandos trabalham em processos concretos da empresa</a:t>
            </a:r>
          </a:p>
          <a:p>
            <a:r>
              <a:rPr lang="pt-PT"/>
              <a:t>os formandos recebem um subsídio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854451FB-F4E2-4629-8031-D4DE2D7688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2575" y="2321209"/>
            <a:ext cx="4860000" cy="2217173"/>
          </a:xfrm>
        </p:spPr>
        <p:txBody>
          <a:bodyPr/>
          <a:lstStyle/>
          <a:p>
            <a:r>
              <a:rPr lang="pt-PT"/>
              <a:t>ensino em contexto de sala de aula</a:t>
            </a:r>
          </a:p>
          <a:p>
            <a:r>
              <a:rPr lang="pt-PT"/>
              <a:t>disciplinas técnicas específicas (2/3) e</a:t>
            </a:r>
          </a:p>
          <a:p>
            <a:r>
              <a:rPr lang="pt-PT"/>
              <a:t>disciplinas gerais (1/3)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EE81DD7-7968-4CBF-8A65-2F88330A4C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>
            <a:normAutofit/>
          </a:bodyPr>
          <a:lstStyle/>
          <a:p>
            <a:r>
              <a:rPr lang="pt-PT" b="1" dirty="0"/>
              <a:t>Aprendizagem dual em dois locais de formação profissional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0B2590B8-67E7-4575-815A-1669C50F68D0}"/>
              </a:ext>
            </a:extLst>
          </p:cNvPr>
          <p:cNvSpPr txBox="1">
            <a:spLocks/>
          </p:cNvSpPr>
          <p:nvPr/>
        </p:nvSpPr>
        <p:spPr>
          <a:xfrm>
            <a:off x="658813" y="5385593"/>
            <a:ext cx="11053762" cy="8397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b="1"/>
              <a:t>Uma formação profissional em contexto de sistema dual tem uma duração de dois a três anos e meio.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2653E254-E1F1-451C-AD64-49D2E7055C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964" y="3448026"/>
            <a:ext cx="6747093" cy="188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453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  <p:bldP spid="6" grpId="0" uiExpand="1" build="p" animBg="1"/>
      <p:bldP spid="3" grpId="0" uiExpand="1" build="p"/>
      <p:bldP spid="7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Procedimentos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b="1"/>
              <a:t>O exame final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pt-PT" b="1"/>
              <a:t>Exame final</a:t>
            </a:r>
          </a:p>
          <a:p>
            <a:pPr lvl="1"/>
            <a:r>
              <a:rPr lang="pt-PT"/>
              <a:t>Organizado pelas câmaras</a:t>
            </a:r>
          </a:p>
          <a:p>
            <a:pPr lvl="1"/>
            <a:r>
              <a:rPr lang="pt-PT"/>
              <a:t>Vertente teórica e prática</a:t>
            </a:r>
          </a:p>
          <a:p>
            <a:pPr lvl="1"/>
            <a:r>
              <a:rPr lang="pt-PT"/>
              <a:t>Comissão de exames ocupada por</a:t>
            </a:r>
          </a:p>
          <a:p>
            <a:pPr lvl="2"/>
            <a:r>
              <a:rPr lang="pt-PT"/>
              <a:t>entidades empregadoras</a:t>
            </a:r>
          </a:p>
          <a:p>
            <a:pPr lvl="2"/>
            <a:r>
              <a:rPr lang="pt-PT"/>
              <a:t>trabalhadores (representantes sindicais)</a:t>
            </a:r>
          </a:p>
          <a:p>
            <a:pPr lvl="2"/>
            <a:r>
              <a:rPr lang="pt-PT"/>
              <a:t>formadores das escolas profissionais (representam o estado)</a:t>
            </a:r>
          </a:p>
        </p:txBody>
      </p:sp>
    </p:spTree>
    <p:extLst>
      <p:ext uri="{BB962C8B-B14F-4D97-AF65-F5344CB8AC3E}">
        <p14:creationId xmlns:p14="http://schemas.microsoft.com/office/powerpoint/2010/main" val="26063457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Procedimentos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b="1"/>
              <a:t>O exame final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pt-PT" b="1"/>
              <a:t>Certificado de formação profissional</a:t>
            </a:r>
          </a:p>
          <a:p>
            <a:pPr lvl="1"/>
            <a:r>
              <a:rPr lang="pt-PT"/>
              <a:t>emitido pela câmara</a:t>
            </a:r>
          </a:p>
          <a:p>
            <a:pPr lvl="1"/>
            <a:r>
              <a:rPr lang="pt-PT"/>
              <a:t>formação profissional reconhecida pelo estado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pt-PT" b="1"/>
              <a:t>A aprovação no exame final conclui a formação.</a:t>
            </a:r>
            <a:br>
              <a:rPr lang="pt-PT" b="1"/>
            </a:br>
            <a:r>
              <a:rPr lang="pt-PT" b="1"/>
              <a:t>Começa a carreira profissional.</a:t>
            </a:r>
          </a:p>
        </p:txBody>
      </p:sp>
    </p:spTree>
    <p:extLst>
      <p:ext uri="{BB962C8B-B14F-4D97-AF65-F5344CB8AC3E}">
        <p14:creationId xmlns:p14="http://schemas.microsoft.com/office/powerpoint/2010/main" val="33750085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Procedimentos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8908769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PT" b="1"/>
              <a:t>Início da carreira profissional: oportunidades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pt-PT" b="1"/>
              <a:t>No mercado de trabalho </a:t>
            </a:r>
          </a:p>
          <a:p>
            <a:pPr lvl="1"/>
            <a:r>
              <a:rPr lang="pt-PT"/>
              <a:t>contrato de trabalho diretamente com a empresa formadora</a:t>
            </a:r>
          </a:p>
          <a:p>
            <a:pPr lvl="1"/>
            <a:r>
              <a:rPr lang="pt-PT"/>
              <a:t>contrato de trabalho noutra empresa</a:t>
            </a:r>
          </a:p>
          <a:p>
            <a:pPr lvl="1"/>
            <a:r>
              <a:rPr lang="pt-PT"/>
              <a:t>ocupação noutra área profissional</a:t>
            </a:r>
          </a:p>
          <a:p>
            <a:pPr marL="0" indent="0">
              <a:buNone/>
            </a:pPr>
            <a:r>
              <a:rPr lang="pt-PT" b="1"/>
              <a:t>Continuação da formação</a:t>
            </a:r>
          </a:p>
          <a:p>
            <a:pPr lvl="1"/>
            <a:r>
              <a:rPr lang="pt-PT"/>
              <a:t>medidas de formação adicional e de formação contínua  </a:t>
            </a:r>
          </a:p>
          <a:p>
            <a:pPr lvl="1"/>
            <a:r>
              <a:rPr lang="pt-PT"/>
              <a:t>curso superior (“setor terciário”)</a:t>
            </a:r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BE25678-3DF6-4701-A408-203376D4D3D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817" y="2131359"/>
            <a:ext cx="3112201" cy="333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5024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79425" y="768603"/>
            <a:ext cx="10066338" cy="709613"/>
          </a:xfrm>
        </p:spPr>
        <p:txBody>
          <a:bodyPr/>
          <a:lstStyle/>
          <a:p>
            <a:r>
              <a:rPr lang="pt-PT"/>
              <a:t>O sistema dual de formação profissional:</a:t>
            </a:r>
          </a:p>
          <a:p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PT" sz="2800"/>
              <a:t>O modelo de sucesso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452255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67D90CCD-CD02-462B-83EC-F5E5E4CE7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Como funciona o sistema dual de formação profissional?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7B7A31FD-3935-4812-B441-C59053FC0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b="1"/>
              <a:t>Resumo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pt-PT" b="1"/>
              <a:t>Procedimentos</a:t>
            </a:r>
          </a:p>
          <a:p>
            <a:pPr lvl="1"/>
            <a:r>
              <a:rPr lang="pt-PT"/>
              <a:t>Formação paralelamente em contexto de empresa (70%) e escola profissional (30%): sistema “dual”</a:t>
            </a:r>
          </a:p>
          <a:p>
            <a:pPr lvl="1"/>
            <a:r>
              <a:rPr lang="pt-PT"/>
              <a:t>Formação com conteúdos e duração definidos (contrato de formação profissional)</a:t>
            </a:r>
          </a:p>
          <a:p>
            <a:pPr lvl="1"/>
            <a:r>
              <a:rPr lang="pt-PT"/>
              <a:t>Formação profissional no processo de trabalho concreto</a:t>
            </a:r>
          </a:p>
          <a:p>
            <a:pPr lvl="1"/>
            <a:r>
              <a:rPr lang="pt-PT"/>
              <a:t>Exame final na presença de uma comissão independente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894279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29020E-E24C-4E3B-8219-F011B12AD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Como funciona o sistema dual de formação profissional?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4CAE68A-4834-4B0D-B690-448C0BC023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b="1"/>
              <a:t>Resumo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pt-PT" b="1"/>
              <a:t>Enquadramento</a:t>
            </a:r>
          </a:p>
          <a:p>
            <a:pPr lvl="1"/>
            <a:r>
              <a:rPr lang="pt-PT"/>
              <a:t>O estado confere o necessário enquadramento legal</a:t>
            </a:r>
          </a:p>
          <a:p>
            <a:pPr lvl="1"/>
            <a:r>
              <a:rPr lang="pt-PT"/>
              <a:t>O estado organiza a componente escolar da formação</a:t>
            </a:r>
          </a:p>
          <a:p>
            <a:pPr lvl="1"/>
            <a:r>
              <a:rPr lang="pt-PT"/>
              <a:t>As câmaras e os parceiros sociais definem o âmbito e os conteúdos da formação</a:t>
            </a:r>
          </a:p>
          <a:p>
            <a:pPr lvl="1"/>
            <a:r>
              <a:rPr lang="pt-PT"/>
              <a:t>Enquanto entidades competentes, as câmaras supervisionam a formação em contexto de empresa</a:t>
            </a:r>
          </a:p>
        </p:txBody>
      </p:sp>
    </p:spTree>
    <p:extLst>
      <p:ext uri="{BB962C8B-B14F-4D97-AF65-F5344CB8AC3E}">
        <p14:creationId xmlns:p14="http://schemas.microsoft.com/office/powerpoint/2010/main" val="1106973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68FB1C-AC20-44E4-9B45-A9C4291DF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657294"/>
          </a:xfrm>
        </p:spPr>
        <p:txBody>
          <a:bodyPr>
            <a:normAutofit fontScale="90000"/>
          </a:bodyPr>
          <a:lstStyle/>
          <a:p>
            <a:r>
              <a:rPr lang="pt-PT" dirty="0"/>
              <a:t>O que explica o sucesso do sistema dual de formação profissional na Alemanha?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7EF0426-79DB-4039-845A-F7DF4D81B8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PT" b="1" dirty="0"/>
              <a:t>Fatores de sucesso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pt-PT" dirty="0"/>
              <a:t>Sistema desenvolvido ao longo de anos</a:t>
            </a:r>
          </a:p>
          <a:p>
            <a:pPr lvl="1"/>
            <a:r>
              <a:rPr lang="pt-PT" dirty="0"/>
              <a:t>Elevada aceitação social</a:t>
            </a:r>
          </a:p>
          <a:p>
            <a:pPr lvl="1"/>
            <a:r>
              <a:rPr lang="pt-PT" i="1" dirty="0"/>
              <a:t>Win-Win situation</a:t>
            </a:r>
            <a:r>
              <a:rPr lang="pt-PT" dirty="0"/>
              <a:t> para formandos e empresas</a:t>
            </a:r>
          </a:p>
          <a:p>
            <a:pPr lvl="1"/>
            <a:r>
              <a:rPr lang="pt-PT" dirty="0"/>
              <a:t>Formação de acordo com as necessidades em termos de pessoal qualificado</a:t>
            </a:r>
          </a:p>
          <a:p>
            <a:pPr lvl="1"/>
            <a:r>
              <a:rPr lang="pt-PT" dirty="0"/>
              <a:t>Parceiros fortes (câmaras, parceiros sociais, PME)</a:t>
            </a:r>
          </a:p>
          <a:p>
            <a:pPr lvl="1"/>
            <a:r>
              <a:rPr lang="pt-PT" dirty="0"/>
              <a:t>Contribuição ativa para o sistema por parte de todos os envolvidos</a:t>
            </a:r>
          </a:p>
          <a:p>
            <a:pPr lvl="1"/>
            <a:r>
              <a:rPr lang="pt-PT" dirty="0"/>
              <a:t>Elevada flexibilidade e capacidade de adaptação do sistema</a:t>
            </a:r>
          </a:p>
          <a:p>
            <a:pPr lvl="1"/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52608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229F7B-AC44-4DD5-9866-FB065F08D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Os cinco pilares da formação profissional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F2FB5E-94C3-4240-ADE2-8092604A83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PT" b="1"/>
              <a:t>Os pilares</a:t>
            </a:r>
          </a:p>
          <a:p>
            <a:pPr marL="0" indent="0">
              <a:buNone/>
            </a:pPr>
            <a:endParaRPr lang="de-DE" b="1" dirty="0"/>
          </a:p>
          <a:p>
            <a:pPr marL="1352550" lvl="1" indent="-457200">
              <a:buFont typeface="+mj-lt"/>
              <a:buAutoNum type="arabicPeriod"/>
            </a:pPr>
            <a:r>
              <a:rPr lang="pt-PT" b="1"/>
              <a:t>Cooperação entre estado, economia e parceiros sociais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pt-PT" b="1"/>
              <a:t>Aprendizagem durante o processo de trabalho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pt-PT" b="1"/>
              <a:t>Padrões nacionais amplamente reconhecidos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pt-PT" b="1"/>
              <a:t>Pessoal de formação profissional qualificado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pt-PT" b="1"/>
              <a:t>Investigação e aconselhamento institucionalizados</a:t>
            </a:r>
          </a:p>
          <a:p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360022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79425" y="830223"/>
            <a:ext cx="10066338" cy="709613"/>
          </a:xfrm>
        </p:spPr>
        <p:txBody>
          <a:bodyPr/>
          <a:lstStyle/>
          <a:p>
            <a:r>
              <a:rPr lang="pt-PT"/>
              <a:t>O sistema dual de formação profissional:</a:t>
            </a:r>
          </a:p>
          <a:p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PT" sz="2800"/>
              <a:t>Fundamentos e enquadramentos</a:t>
            </a:r>
          </a:p>
          <a:p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1A858B1-EC6D-41C9-B420-98B313415A24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pt-PT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216798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A385F2-5B02-400E-B8C0-E5D8E9858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Vantagens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865F475-A2DC-4682-B1B0-A05E14F762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b="1"/>
              <a:t>Vantagens para os formandos:</a:t>
            </a:r>
          </a:p>
          <a:p>
            <a:pPr marL="0" indent="0">
              <a:buNone/>
            </a:pPr>
            <a:r>
              <a:rPr lang="pt-PT"/>
              <a:t>O sistema dual de formação profissional é a preparação ideal para a entrada na</a:t>
            </a:r>
          </a:p>
          <a:p>
            <a:pPr marL="0" indent="0">
              <a:buNone/>
            </a:pPr>
            <a:r>
              <a:rPr lang="pt-PT"/>
              <a:t>vida profissional: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pt-PT"/>
              <a:t>competências técnicas específicas e qualificações profissionais</a:t>
            </a:r>
          </a:p>
          <a:p>
            <a:pPr lvl="1"/>
            <a:r>
              <a:rPr lang="pt-PT"/>
              <a:t>condições de trabalho reais (máquinas, processos, ambiente de trabalho)</a:t>
            </a:r>
          </a:p>
          <a:p>
            <a:pPr lvl="1"/>
            <a:r>
              <a:rPr lang="pt-PT"/>
              <a:t>subsídio de formação</a:t>
            </a:r>
          </a:p>
        </p:txBody>
      </p:sp>
    </p:spTree>
    <p:extLst>
      <p:ext uri="{BB962C8B-B14F-4D97-AF65-F5344CB8AC3E}">
        <p14:creationId xmlns:p14="http://schemas.microsoft.com/office/powerpoint/2010/main" val="9324159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A8C119-155F-4B6A-AFA5-0F43F2CFA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Vantagens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BF39B61-C3EF-4F87-A939-3EA5C9F4A7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b="1"/>
              <a:t>Vantagens para as empresas:</a:t>
            </a:r>
          </a:p>
          <a:p>
            <a:pPr marL="0" indent="0">
              <a:buNone/>
            </a:pPr>
            <a:r>
              <a:rPr lang="pt-PT"/>
              <a:t>O sistema dual de formação profissional garante pessoal com excelente qualificação: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pt-PT"/>
              <a:t>técnicos competentes, conforme os requisitos da empresa (por oposição a candidatos externos)</a:t>
            </a:r>
          </a:p>
          <a:p>
            <a:pPr lvl="1"/>
            <a:r>
              <a:rPr lang="pt-PT"/>
              <a:t>produtividade elevada (rápida amortização)</a:t>
            </a:r>
          </a:p>
          <a:p>
            <a:pPr lvl="1"/>
            <a:r>
              <a:rPr lang="pt-PT"/>
              <a:t>participação ativa da economia no desenvolvimento de padrões de formação</a:t>
            </a:r>
          </a:p>
          <a:p>
            <a:pPr lvl="1"/>
            <a:r>
              <a:rPr lang="pt-PT"/>
              <a:t>contributo para Responsabilidade Social Corporativa (RSC)</a:t>
            </a:r>
          </a:p>
        </p:txBody>
      </p:sp>
    </p:spTree>
    <p:extLst>
      <p:ext uri="{BB962C8B-B14F-4D97-AF65-F5344CB8AC3E}">
        <p14:creationId xmlns:p14="http://schemas.microsoft.com/office/powerpoint/2010/main" val="19827851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496F86-45F2-47D2-9135-928021D9D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Vantagens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A2D72C8-748D-4BBF-9372-8DD98923CF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b="1"/>
              <a:t>Vantagens para o estado e a sociedade:</a:t>
            </a:r>
          </a:p>
          <a:p>
            <a:pPr marL="0" indent="0">
              <a:buNone/>
            </a:pPr>
            <a:r>
              <a:rPr lang="pt-PT"/>
              <a:t>Vantagens mútuas, bem-estar e paz social: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pt-PT"/>
              <a:t>elevado desempenho económico e produtividade</a:t>
            </a:r>
          </a:p>
          <a:p>
            <a:pPr lvl="1"/>
            <a:r>
              <a:rPr lang="pt-PT"/>
              <a:t>mercado de trabalho harmonizado (oferta/procura)</a:t>
            </a:r>
          </a:p>
          <a:p>
            <a:pPr lvl="1"/>
            <a:r>
              <a:rPr lang="pt-PT"/>
              <a:t>integração social e económica de jovens</a:t>
            </a:r>
          </a:p>
          <a:p>
            <a:pPr lvl="1"/>
            <a:r>
              <a:rPr lang="pt-PT"/>
              <a:t>influência de todos os participantes no processo de formação</a:t>
            </a:r>
          </a:p>
        </p:txBody>
      </p:sp>
    </p:spTree>
    <p:extLst>
      <p:ext uri="{BB962C8B-B14F-4D97-AF65-F5344CB8AC3E}">
        <p14:creationId xmlns:p14="http://schemas.microsoft.com/office/powerpoint/2010/main" val="10257983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4553B0-AADC-4DD0-BABE-9F9E2C2A8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Desafios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AB2B7F0-31F9-4464-8379-019CAD702A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b="1"/>
              <a:t>Desafios na perspetiva dos formandos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pt-PT"/>
              <a:t>discrepância entre ofertas de formação procuradas e em aberto</a:t>
            </a:r>
            <a:br>
              <a:rPr lang="pt-PT"/>
            </a:br>
            <a:r>
              <a:rPr lang="pt-PT"/>
              <a:t>(vagas em falta)</a:t>
            </a:r>
          </a:p>
          <a:p>
            <a:pPr lvl="1"/>
            <a:r>
              <a:rPr lang="pt-PT"/>
              <a:t>acesso ao sistema dual de formação profissional</a:t>
            </a:r>
          </a:p>
          <a:p>
            <a:pPr lvl="1"/>
            <a:r>
              <a:rPr lang="pt-PT"/>
              <a:t>requisitos profissionais cada vez mais elevados</a:t>
            </a:r>
          </a:p>
          <a:p>
            <a:pPr lvl="1"/>
            <a:r>
              <a:rPr lang="pt-PT"/>
              <a:t>aprendizagem ao longo da vida</a:t>
            </a:r>
          </a:p>
        </p:txBody>
      </p:sp>
    </p:spTree>
    <p:extLst>
      <p:ext uri="{BB962C8B-B14F-4D97-AF65-F5344CB8AC3E}">
        <p14:creationId xmlns:p14="http://schemas.microsoft.com/office/powerpoint/2010/main" val="5470126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C07151-C977-4B96-AC42-968A0C22D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Desafios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C693265-CF8A-4FCA-A769-BA86F15A9D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b="1"/>
              <a:t>Desafios do ponto de vista das empresas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pt-PT"/>
              <a:t>discrepância entre ofertas de formação procuradas e em aberto</a:t>
            </a:r>
            <a:br>
              <a:rPr lang="pt-PT"/>
            </a:br>
            <a:r>
              <a:rPr lang="pt-PT"/>
              <a:t>(falta de candidatos)</a:t>
            </a:r>
          </a:p>
          <a:p>
            <a:pPr lvl="1"/>
            <a:r>
              <a:rPr lang="pt-PT"/>
              <a:t>candidatos devidamente preparados</a:t>
            </a:r>
          </a:p>
          <a:p>
            <a:pPr lvl="1"/>
            <a:r>
              <a:rPr lang="pt-PT"/>
              <a:t>inclusão de portadores de deficiência</a:t>
            </a:r>
          </a:p>
          <a:p>
            <a:pPr lvl="1"/>
            <a:r>
              <a:rPr lang="pt-PT"/>
              <a:t>inclusão de migrantes</a:t>
            </a:r>
          </a:p>
        </p:txBody>
      </p:sp>
    </p:spTree>
    <p:extLst>
      <p:ext uri="{BB962C8B-B14F-4D97-AF65-F5344CB8AC3E}">
        <p14:creationId xmlns:p14="http://schemas.microsoft.com/office/powerpoint/2010/main" val="5506948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3E7821-62C1-4ABD-8548-CA99D6215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Desafios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2FCC598-EDBC-43C4-9C94-5DAE8EFA01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b="1"/>
              <a:t>Desafios do ponto de vista do estado e da sociedade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pt-PT"/>
              <a:t>transformação demográfica</a:t>
            </a:r>
          </a:p>
          <a:p>
            <a:pPr lvl="1"/>
            <a:r>
              <a:rPr lang="pt-PT"/>
              <a:t>falta previsível de técnicos</a:t>
            </a:r>
          </a:p>
          <a:p>
            <a:pPr lvl="1"/>
            <a:r>
              <a:rPr lang="pt-PT"/>
              <a:t>tendência para academização</a:t>
            </a:r>
          </a:p>
          <a:p>
            <a:pPr lvl="1"/>
            <a:r>
              <a:rPr lang="pt-PT"/>
              <a:t>assimetrias regionais</a:t>
            </a:r>
          </a:p>
          <a:p>
            <a:pPr lvl="1"/>
            <a:r>
              <a:rPr lang="pt-PT"/>
              <a:t>inclusão</a:t>
            </a:r>
          </a:p>
        </p:txBody>
      </p:sp>
    </p:spTree>
    <p:extLst>
      <p:ext uri="{BB962C8B-B14F-4D97-AF65-F5344CB8AC3E}">
        <p14:creationId xmlns:p14="http://schemas.microsoft.com/office/powerpoint/2010/main" val="24206553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E93842-BB68-4495-9D81-E68008BCE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Outras informações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530CC76-DD33-4601-A95F-E377CFFDA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 numCol="2" spcCol="360000">
            <a:normAutofit fontScale="77500" lnSpcReduction="20000"/>
          </a:bodyPr>
          <a:lstStyle/>
          <a:p>
            <a:pPr marL="0" indent="0">
              <a:buNone/>
            </a:pPr>
            <a:r>
              <a:rPr lang="pt-PT" b="1" dirty="0"/>
              <a:t>Números e factos</a:t>
            </a:r>
          </a:p>
          <a:p>
            <a:pPr lvl="1"/>
            <a:r>
              <a:rPr lang="pt-PT" dirty="0"/>
              <a:t>Relatório de dados BIBB (</a:t>
            </a:r>
            <a:r>
              <a:rPr lang="pt-PT" dirty="0">
                <a:hlinkClick r:id="rId2"/>
              </a:rPr>
              <a:t>hiperligação</a:t>
            </a:r>
            <a:r>
              <a:rPr lang="pt-PT" dirty="0"/>
              <a:t>)</a:t>
            </a:r>
          </a:p>
          <a:p>
            <a:pPr lvl="1"/>
            <a:r>
              <a:rPr lang="pt-PT" dirty="0"/>
              <a:t>Serviço Federal de Estatística (Statistisches Bundesamt) (</a:t>
            </a:r>
            <a:r>
              <a:rPr lang="pt-PT" dirty="0">
                <a:hlinkClick r:id="rId3"/>
              </a:rPr>
              <a:t>hiperligação</a:t>
            </a:r>
            <a:r>
              <a:rPr lang="pt-PT" dirty="0"/>
              <a:t>)</a:t>
            </a:r>
          </a:p>
          <a:p>
            <a:pPr lvl="1"/>
            <a:r>
              <a:rPr lang="pt-PT" dirty="0"/>
              <a:t>Portal de dados BMBF (</a:t>
            </a:r>
            <a:r>
              <a:rPr lang="pt-PT" dirty="0">
                <a:hlinkClick r:id="rId4"/>
              </a:rPr>
              <a:t>hiperligação</a:t>
            </a:r>
            <a:r>
              <a:rPr lang="pt-PT" dirty="0"/>
              <a:t>)</a:t>
            </a:r>
          </a:p>
          <a:p>
            <a:pPr lvl="1"/>
            <a:r>
              <a:rPr lang="pt-PT" dirty="0"/>
              <a:t>Relatório de formação profissional (hiperligação)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pt-PT" b="1" dirty="0"/>
              <a:t>Padrões de formação</a:t>
            </a:r>
          </a:p>
          <a:p>
            <a:pPr lvl="1"/>
            <a:r>
              <a:rPr lang="pt-PT" dirty="0"/>
              <a:t>Brochura BIBB: </a:t>
            </a:r>
            <a:r>
              <a:rPr lang="pt-PT" i="1" dirty="0"/>
              <a:t>Ausbildungsordnungen und wie sie entstehen</a:t>
            </a:r>
            <a:r>
              <a:rPr lang="pt-PT" dirty="0"/>
              <a:t> (Regulamentos de formação profissional e a sua conceção – em alemão) (</a:t>
            </a:r>
            <a:r>
              <a:rPr lang="pt-PT" dirty="0">
                <a:hlinkClick r:id="rId5"/>
              </a:rPr>
              <a:t>hiperligação</a:t>
            </a:r>
            <a:r>
              <a:rPr lang="pt-PT" dirty="0"/>
              <a:t>)</a:t>
            </a:r>
          </a:p>
          <a:p>
            <a:pPr lvl="1"/>
            <a:r>
              <a:rPr lang="pt-PT" i="1" dirty="0"/>
              <a:t>Beispiele für die Ausbildungsordnungen und Rahmenlehrpläne</a:t>
            </a:r>
            <a:r>
              <a:rPr lang="pt-PT" dirty="0"/>
              <a:t> (Exemplos de regulamentos de formação profissional e programas de enquadramento de formação profissional – em alemão) (BIBB) (</a:t>
            </a:r>
            <a:r>
              <a:rPr lang="pt-PT" dirty="0">
                <a:hlinkClick r:id="rId6"/>
              </a:rPr>
              <a:t>hiperligação</a:t>
            </a:r>
            <a:r>
              <a:rPr lang="pt-PT" dirty="0"/>
              <a:t>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pt-PT" b="1" dirty="0"/>
              <a:t>Documentação legal</a:t>
            </a:r>
          </a:p>
          <a:p>
            <a:pPr lvl="1"/>
            <a:r>
              <a:rPr lang="pt-PT" dirty="0"/>
              <a:t>Legislação afeta à formação profissional (</a:t>
            </a:r>
            <a:r>
              <a:rPr lang="pt-PT" dirty="0">
                <a:hlinkClick r:id="rId7"/>
              </a:rPr>
              <a:t>hiperligação</a:t>
            </a:r>
            <a:r>
              <a:rPr lang="pt-PT" dirty="0"/>
              <a:t>)</a:t>
            </a:r>
          </a:p>
          <a:p>
            <a:pPr lvl="1"/>
            <a:r>
              <a:rPr lang="pt-PT" dirty="0"/>
              <a:t>Legislação afeta à ocupação de jovens (</a:t>
            </a:r>
            <a:r>
              <a:rPr lang="pt-PT" dirty="0">
                <a:hlinkClick r:id="rId8"/>
              </a:rPr>
              <a:t>hiperligação</a:t>
            </a:r>
            <a:r>
              <a:rPr lang="pt-PT" dirty="0"/>
              <a:t>)</a:t>
            </a:r>
          </a:p>
          <a:p>
            <a:pPr lvl="1"/>
            <a:r>
              <a:rPr lang="pt-PT" dirty="0"/>
              <a:t>Legislação afeta às câmaras (</a:t>
            </a:r>
            <a:r>
              <a:rPr lang="pt-PT" dirty="0">
                <a:hlinkClick r:id="rId9"/>
              </a:rPr>
              <a:t>hiperligação</a:t>
            </a:r>
            <a:r>
              <a:rPr lang="pt-PT" dirty="0"/>
              <a:t>)</a:t>
            </a:r>
          </a:p>
          <a:p>
            <a:pPr lvl="1"/>
            <a:r>
              <a:rPr lang="pt-PT" dirty="0"/>
              <a:t>Legislação afeta à negociação coletiva (hiperligação)</a:t>
            </a:r>
          </a:p>
          <a:p>
            <a:pPr lvl="1"/>
            <a:r>
              <a:rPr lang="pt-PT" dirty="0"/>
              <a:t>Lei sobre a organização social das empresas (</a:t>
            </a:r>
            <a:r>
              <a:rPr lang="pt-PT" dirty="0">
                <a:hlinkClick r:id="rId10"/>
              </a:rPr>
              <a:t>hiperligação</a:t>
            </a:r>
            <a:r>
              <a:rPr lang="pt-PT" dirty="0"/>
              <a:t>)</a:t>
            </a:r>
          </a:p>
          <a:p>
            <a:pPr marL="357187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pt-PT" b="1" dirty="0"/>
              <a:t>Páginas de internet</a:t>
            </a:r>
          </a:p>
          <a:p>
            <a:pPr lvl="1"/>
            <a:r>
              <a:rPr lang="pt-PT" dirty="0">
                <a:hlinkClick r:id="rId11"/>
              </a:rPr>
              <a:t>GOVET</a:t>
            </a:r>
            <a:endParaRPr lang="pt-PT" dirty="0">
              <a:hlinkClick r:id="rId7"/>
            </a:endParaRPr>
          </a:p>
          <a:p>
            <a:pPr lvl="1"/>
            <a:r>
              <a:rPr lang="pt-PT" dirty="0">
                <a:hlinkClick r:id="rId12"/>
              </a:rPr>
              <a:t>BMBF</a:t>
            </a:r>
          </a:p>
          <a:p>
            <a:pPr lvl="1"/>
            <a:r>
              <a:rPr lang="pt-PT" dirty="0">
                <a:hlinkClick r:id="rId13"/>
              </a:rPr>
              <a:t>BIBB</a:t>
            </a:r>
          </a:p>
          <a:p>
            <a:pPr marL="357187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pt-PT" b="1" dirty="0"/>
              <a:t>Contacto para esclarecimento de eventuais questões</a:t>
            </a:r>
          </a:p>
          <a:p>
            <a:pPr lvl="1"/>
            <a:r>
              <a:rPr lang="pt-PT" dirty="0">
                <a:hlinkClick r:id="rId14"/>
              </a:rPr>
              <a:t>govet@govet.international</a:t>
            </a:r>
          </a:p>
        </p:txBody>
      </p:sp>
    </p:spTree>
    <p:extLst>
      <p:ext uri="{BB962C8B-B14F-4D97-AF65-F5344CB8AC3E}">
        <p14:creationId xmlns:p14="http://schemas.microsoft.com/office/powerpoint/2010/main" val="29397889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49C5C-5E1A-4218-8EDC-96B7677EF4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 dirty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31792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Fundamentos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A86173F-B960-4FEF-8D09-3CAAF7CE57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b="1"/>
              <a:t>Sinopse do sistema dual de formação profissional no sistema de formação alemão</a:t>
            </a:r>
          </a:p>
          <a:p>
            <a:endParaRPr lang="de-DE" dirty="0"/>
          </a:p>
        </p:txBody>
      </p: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D12FB160-62EB-4853-B5A8-DDE88F826263}"/>
              </a:ext>
            </a:extLst>
          </p:cNvPr>
          <p:cNvGrpSpPr/>
          <p:nvPr/>
        </p:nvGrpSpPr>
        <p:grpSpPr>
          <a:xfrm>
            <a:off x="658812" y="1653988"/>
            <a:ext cx="11053763" cy="4007037"/>
            <a:chOff x="658812" y="1653988"/>
            <a:chExt cx="11053763" cy="4007037"/>
          </a:xfrm>
        </p:grpSpPr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5D9F4331-F230-4EF4-9805-A0C96ABE9F86}"/>
                </a:ext>
              </a:extLst>
            </p:cNvPr>
            <p:cNvSpPr/>
            <p:nvPr/>
          </p:nvSpPr>
          <p:spPr>
            <a:xfrm>
              <a:off x="658813" y="3479185"/>
              <a:ext cx="2608822" cy="90076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BD6BD2DA-8B78-4C81-841E-84D53CD511FD}"/>
                </a:ext>
              </a:extLst>
            </p:cNvPr>
            <p:cNvSpPr/>
            <p:nvPr/>
          </p:nvSpPr>
          <p:spPr>
            <a:xfrm>
              <a:off x="3307882" y="3479185"/>
              <a:ext cx="4377295" cy="90076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641EF18E-F7CF-492D-B68F-E4ACB3056886}"/>
                </a:ext>
              </a:extLst>
            </p:cNvPr>
            <p:cNvSpPr/>
            <p:nvPr/>
          </p:nvSpPr>
          <p:spPr>
            <a:xfrm>
              <a:off x="658813" y="5076078"/>
              <a:ext cx="11053762" cy="58494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1B55C893-A8E0-41DA-87BA-6881B6EFE907}"/>
                </a:ext>
              </a:extLst>
            </p:cNvPr>
            <p:cNvSpPr/>
            <p:nvPr/>
          </p:nvSpPr>
          <p:spPr>
            <a:xfrm>
              <a:off x="658813" y="1653988"/>
              <a:ext cx="11053762" cy="58494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FCB5471B-B07D-4477-9C32-EE335DAA100D}"/>
                </a:ext>
              </a:extLst>
            </p:cNvPr>
            <p:cNvSpPr/>
            <p:nvPr/>
          </p:nvSpPr>
          <p:spPr>
            <a:xfrm>
              <a:off x="658813" y="1653988"/>
              <a:ext cx="7180822" cy="101791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331C90CC-1FE0-4E17-9325-128710B278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5910" y="1753471"/>
              <a:ext cx="4592172" cy="918434"/>
            </a:xfrm>
            <a:prstGeom prst="rect">
              <a:avLst/>
            </a:prstGeom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28CAD65C-935F-4F5F-829E-42E45767D2DD}"/>
                </a:ext>
              </a:extLst>
            </p:cNvPr>
            <p:cNvSpPr txBox="1"/>
            <p:nvPr/>
          </p:nvSpPr>
          <p:spPr>
            <a:xfrm>
              <a:off x="7839635" y="1715628"/>
              <a:ext cx="3872939" cy="461665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400">
                  <a:solidFill>
                    <a:schemeClr val="bg1"/>
                  </a:solidFill>
                </a:rPr>
                <a:t>Mercado de trabalho</a:t>
              </a:r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01C1D5DD-3A89-4002-AF70-B2C80E5566A0}"/>
                </a:ext>
              </a:extLst>
            </p:cNvPr>
            <p:cNvSpPr/>
            <p:nvPr/>
          </p:nvSpPr>
          <p:spPr>
            <a:xfrm>
              <a:off x="7839635" y="4807323"/>
              <a:ext cx="3872938" cy="853701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4F3A4452-5D69-42ED-B219-E0914EBC9E6B}"/>
                </a:ext>
              </a:extLst>
            </p:cNvPr>
            <p:cNvSpPr txBox="1"/>
            <p:nvPr/>
          </p:nvSpPr>
          <p:spPr>
            <a:xfrm>
              <a:off x="658813" y="5137718"/>
              <a:ext cx="110537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400">
                  <a:solidFill>
                    <a:schemeClr val="bg1"/>
                  </a:solidFill>
                </a:rPr>
                <a:t>Formação escolar geral</a:t>
              </a:r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D6BA2B5F-6584-400B-83C0-8B4B257F4091}"/>
                </a:ext>
              </a:extLst>
            </p:cNvPr>
            <p:cNvSpPr/>
            <p:nvPr/>
          </p:nvSpPr>
          <p:spPr>
            <a:xfrm>
              <a:off x="8021171" y="3479185"/>
              <a:ext cx="3691402" cy="900766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0999E5FA-B4D4-49DE-8207-4108E5CA5ABA}"/>
                </a:ext>
              </a:extLst>
            </p:cNvPr>
            <p:cNvSpPr txBox="1"/>
            <p:nvPr/>
          </p:nvSpPr>
          <p:spPr>
            <a:xfrm>
              <a:off x="8021171" y="3698735"/>
              <a:ext cx="36914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400">
                  <a:solidFill>
                    <a:schemeClr val="bg1"/>
                  </a:solidFill>
                </a:rPr>
                <a:t>Ensino superior</a:t>
              </a:r>
            </a:p>
          </p:txBody>
        </p:sp>
        <p:sp>
          <p:nvSpPr>
            <p:cNvPr id="15" name="Gleichschenkliges Dreieck 14">
              <a:extLst>
                <a:ext uri="{FF2B5EF4-FFF2-40B4-BE49-F238E27FC236}">
                  <a16:creationId xmlns:a16="http://schemas.microsoft.com/office/drawing/2014/main" id="{4ED101E8-D4E3-413F-9D46-FB5653B4F623}"/>
                </a:ext>
              </a:extLst>
            </p:cNvPr>
            <p:cNvSpPr/>
            <p:nvPr/>
          </p:nvSpPr>
          <p:spPr>
            <a:xfrm>
              <a:off x="8021171" y="2794075"/>
              <a:ext cx="3691403" cy="646100"/>
            </a:xfrm>
            <a:prstGeom prst="triangl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Pfeil: nach unten 17">
              <a:extLst>
                <a:ext uri="{FF2B5EF4-FFF2-40B4-BE49-F238E27FC236}">
                  <a16:creationId xmlns:a16="http://schemas.microsoft.com/office/drawing/2014/main" id="{CC869338-18C6-4502-8935-39E0827953CA}"/>
                </a:ext>
              </a:extLst>
            </p:cNvPr>
            <p:cNvSpPr/>
            <p:nvPr/>
          </p:nvSpPr>
          <p:spPr>
            <a:xfrm rot="10800000">
              <a:off x="9608016" y="4388759"/>
              <a:ext cx="517712" cy="616479"/>
            </a:xfrm>
            <a:prstGeom prst="down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Pfeil: nach unten 18">
              <a:extLst>
                <a:ext uri="{FF2B5EF4-FFF2-40B4-BE49-F238E27FC236}">
                  <a16:creationId xmlns:a16="http://schemas.microsoft.com/office/drawing/2014/main" id="{7CCF8E66-7B31-4FD4-A213-B3B22C272C58}"/>
                </a:ext>
              </a:extLst>
            </p:cNvPr>
            <p:cNvSpPr/>
            <p:nvPr/>
          </p:nvSpPr>
          <p:spPr>
            <a:xfrm rot="10800000">
              <a:off x="3990368" y="4388758"/>
              <a:ext cx="517712" cy="748959"/>
            </a:xfrm>
            <a:prstGeom prst="down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Flussdiagramm: Manuelle Verarbeitung 24">
              <a:extLst>
                <a:ext uri="{FF2B5EF4-FFF2-40B4-BE49-F238E27FC236}">
                  <a16:creationId xmlns:a16="http://schemas.microsoft.com/office/drawing/2014/main" id="{00DAD3B3-143C-4696-B5FE-F720102B05AB}"/>
                </a:ext>
              </a:extLst>
            </p:cNvPr>
            <p:cNvSpPr/>
            <p:nvPr/>
          </p:nvSpPr>
          <p:spPr>
            <a:xfrm rot="10800000">
              <a:off x="658812" y="2794071"/>
              <a:ext cx="7026365" cy="646102"/>
            </a:xfrm>
            <a:prstGeom prst="flowChartManualOperati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6685E25A-5772-4353-8682-2E7F0140B5F5}"/>
                </a:ext>
              </a:extLst>
            </p:cNvPr>
            <p:cNvSpPr txBox="1"/>
            <p:nvPr/>
          </p:nvSpPr>
          <p:spPr>
            <a:xfrm>
              <a:off x="4185532" y="3511013"/>
              <a:ext cx="33044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400">
                  <a:solidFill>
                    <a:schemeClr val="bg1"/>
                  </a:solidFill>
                </a:rPr>
                <a:t>Sistema dual de </a:t>
              </a:r>
            </a:p>
            <a:p>
              <a:pPr algn="ctr"/>
              <a:r>
                <a:rPr lang="pt-PT" sz="2400">
                  <a:solidFill>
                    <a:schemeClr val="bg1"/>
                  </a:solidFill>
                </a:rPr>
                <a:t>formação profissional</a:t>
              </a:r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8F2471DB-6AB4-4982-8C2C-3B50D40615F7}"/>
                </a:ext>
              </a:extLst>
            </p:cNvPr>
            <p:cNvSpPr txBox="1"/>
            <p:nvPr/>
          </p:nvSpPr>
          <p:spPr>
            <a:xfrm>
              <a:off x="2404597" y="2891455"/>
              <a:ext cx="36914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400">
                  <a:solidFill>
                    <a:schemeClr val="bg1"/>
                  </a:solidFill>
                </a:rPr>
                <a:t>Formação profissional</a:t>
              </a: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07245652-894E-4324-B674-9ADA123E812C}"/>
                </a:ext>
              </a:extLst>
            </p:cNvPr>
            <p:cNvSpPr txBox="1"/>
            <p:nvPr/>
          </p:nvSpPr>
          <p:spPr>
            <a:xfrm>
              <a:off x="713055" y="3511013"/>
              <a:ext cx="249406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400">
                  <a:solidFill>
                    <a:schemeClr val="bg1"/>
                  </a:solidFill>
                </a:rPr>
                <a:t>Tempo inteiro</a:t>
              </a:r>
            </a:p>
            <a:p>
              <a:pPr algn="ctr"/>
              <a:r>
                <a:rPr lang="pt-PT" sz="2400">
                  <a:solidFill>
                    <a:schemeClr val="bg1"/>
                  </a:solidFill>
                </a:rPr>
                <a:t>Escola profissional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0986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Fundamentos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/>
          <a:lstStyle/>
          <a:p>
            <a:pPr marL="0" indent="0">
              <a:buNone/>
            </a:pPr>
            <a:r>
              <a:rPr lang="pt-PT" b="1" dirty="0"/>
              <a:t>Os participantes: aprendizes (formandos)</a:t>
            </a: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pt-PT" dirty="0"/>
              <a:t>anualmente 1,32 milhões de formandos</a:t>
            </a:r>
          </a:p>
          <a:p>
            <a:pPr lvl="1"/>
            <a:r>
              <a:rPr lang="pt-PT" dirty="0"/>
              <a:t>em 325 cursos de formação profissional reconhecidos</a:t>
            </a:r>
          </a:p>
          <a:p>
            <a:endParaRPr lang="de-DE" dirty="0"/>
          </a:p>
          <a:p>
            <a:pPr marL="0" indent="0">
              <a:buNone/>
            </a:pPr>
            <a:r>
              <a:rPr lang="pt-PT" dirty="0"/>
              <a:t>Isto significa:</a:t>
            </a:r>
          </a:p>
          <a:p>
            <a:pPr lvl="1"/>
            <a:r>
              <a:rPr lang="pt-PT" dirty="0"/>
              <a:t>5% dos trabalhadores atuais são formandos</a:t>
            </a:r>
          </a:p>
          <a:p>
            <a:endParaRPr lang="de-DE" dirty="0"/>
          </a:p>
          <a:p>
            <a:pPr marL="0" indent="0">
              <a:buNone/>
            </a:pPr>
            <a:r>
              <a:rPr lang="pt-PT" b="1" dirty="0"/>
              <a:t>Sensivelmente 93% destes concluem a sua formação com êxito.</a:t>
            </a:r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151C2F4-9FAD-464D-BCE8-3D6B094876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1" t="24118" r="29251"/>
          <a:stretch/>
        </p:blipFill>
        <p:spPr>
          <a:xfrm>
            <a:off x="7516907" y="1039371"/>
            <a:ext cx="3536577" cy="3605472"/>
          </a:xfrm>
          <a:prstGeom prst="rect">
            <a:avLst/>
          </a:prstGeom>
        </p:spPr>
      </p:pic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9816FE72-21F8-4A15-8C27-E4A9F6B07FED}"/>
              </a:ext>
            </a:extLst>
          </p:cNvPr>
          <p:cNvCxnSpPr>
            <a:cxnSpLocks/>
          </p:cNvCxnSpPr>
          <p:nvPr/>
        </p:nvCxnSpPr>
        <p:spPr>
          <a:xfrm>
            <a:off x="8124183" y="4644844"/>
            <a:ext cx="406781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3333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A23D8C-4529-4C78-957C-E8DC917E4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Fundamentos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83A1E19-81D1-40EA-B2AD-DA6386C79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4" y="1052513"/>
            <a:ext cx="6071440" cy="4608512"/>
          </a:xfrm>
        </p:spPr>
        <p:txBody>
          <a:bodyPr/>
          <a:lstStyle/>
          <a:p>
            <a:pPr marL="0" indent="0">
              <a:buNone/>
            </a:pPr>
            <a:r>
              <a:rPr lang="pt-PT" b="1" dirty="0"/>
              <a:t>Os participantes: entidades empregadoras</a:t>
            </a: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pt-PT" dirty="0"/>
              <a:t>anualmente cerca de 20% de todas as empresas contribuintes para a segurança social ministram formação profissional (aprox. 430 000 em 2,2 milhões)</a:t>
            </a:r>
          </a:p>
          <a:p>
            <a:pPr lvl="1"/>
            <a:r>
              <a:rPr lang="pt-PT" dirty="0"/>
              <a:t>o que se traduz em cerca de 500 000 novos formandos/ano</a:t>
            </a:r>
          </a:p>
          <a:p>
            <a:pPr lvl="1"/>
            <a:r>
              <a:rPr lang="pt-PT" dirty="0"/>
              <a:t>74% são integrados imediatamente no final da formação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8B6E2FB-8156-4FAD-8EC2-41391FF301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656" y="1593475"/>
            <a:ext cx="4993919" cy="367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9006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6CF9AC-97E1-4448-834C-5E0770A68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Fundamentos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1276DC7-11F1-4AF1-B73A-261D75E652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PT" b="1"/>
              <a:t>Economia, parceiros sociais e o estado definem o enquadramento do sistema dual de formação profissional</a:t>
            </a: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pt-PT"/>
              <a:t>Câmaras</a:t>
            </a:r>
          </a:p>
          <a:p>
            <a:pPr lvl="1"/>
            <a:r>
              <a:rPr lang="pt-PT"/>
              <a:t>Parceiros sociais (associações de trabalhadores e associações patronais)</a:t>
            </a:r>
          </a:p>
          <a:p>
            <a:pPr lvl="1"/>
            <a:r>
              <a:rPr lang="pt-PT"/>
              <a:t>Estado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pt-PT" b="1"/>
              <a:t>Câmaras e parceiros sociais:</a:t>
            </a:r>
            <a:r>
              <a:rPr lang="pt-PT"/>
              <a:t> definem e supervisionam os conteúdos de formação profissional em contexto de empresa</a:t>
            </a:r>
          </a:p>
          <a:p>
            <a:pPr marL="0" indent="0">
              <a:buNone/>
            </a:pPr>
            <a:r>
              <a:rPr lang="pt-PT" b="1"/>
              <a:t>Estado</a:t>
            </a:r>
            <a:r>
              <a:rPr lang="pt-PT"/>
              <a:t>: configura o enquadramento legal e disponibiliza os recursos de formação em escolas profissionais</a:t>
            </a:r>
          </a:p>
        </p:txBody>
      </p:sp>
    </p:spTree>
    <p:extLst>
      <p:ext uri="{BB962C8B-B14F-4D97-AF65-F5344CB8AC3E}">
        <p14:creationId xmlns:p14="http://schemas.microsoft.com/office/powerpoint/2010/main" val="3656556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Fundamentos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588" indent="0">
              <a:buNone/>
            </a:pPr>
            <a:r>
              <a:rPr lang="pt-PT" b="1"/>
              <a:t>Os agentes: câmaras - as entidades competentes</a:t>
            </a:r>
          </a:p>
          <a:p>
            <a:pPr marL="1588" indent="0">
              <a:buNone/>
            </a:pPr>
            <a:endParaRPr lang="de-DE" b="1" dirty="0"/>
          </a:p>
          <a:p>
            <a:pPr lvl="1"/>
            <a:r>
              <a:rPr lang="pt-PT"/>
              <a:t>verificam e registam as entidades formadoras</a:t>
            </a:r>
          </a:p>
          <a:p>
            <a:pPr lvl="1"/>
            <a:r>
              <a:rPr lang="pt-PT"/>
              <a:t>supervisionam e monitorizam a formação profissional em contexto de empresa</a:t>
            </a:r>
          </a:p>
          <a:p>
            <a:pPr lvl="1"/>
            <a:r>
              <a:rPr lang="pt-PT"/>
              <a:t>qualificam os formadores</a:t>
            </a:r>
          </a:p>
          <a:p>
            <a:pPr lvl="1"/>
            <a:r>
              <a:rPr lang="pt-PT"/>
              <a:t>organizam os exames</a:t>
            </a:r>
            <a:r>
              <a:rPr lang="pt-PT">
                <a:solidFill>
                  <a:srgbClr val="FF0000"/>
                </a:solidFill>
              </a:rPr>
              <a:t> </a:t>
            </a:r>
          </a:p>
          <a:p>
            <a:pPr lvl="1"/>
            <a:r>
              <a:rPr lang="pt-PT"/>
              <a:t>realizam eventos informativos e de orientação profissional</a:t>
            </a:r>
          </a:p>
        </p:txBody>
      </p:sp>
    </p:spTree>
    <p:extLst>
      <p:ext uri="{BB962C8B-B14F-4D97-AF65-F5344CB8AC3E}">
        <p14:creationId xmlns:p14="http://schemas.microsoft.com/office/powerpoint/2010/main" val="4242553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F940DC-F1D6-455D-B39C-8BDFF13FB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Fundamentos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AB894A-E996-4455-9E7B-A58DCE0F76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b="1"/>
              <a:t>Os agentes: parceiros sociais</a:t>
            </a:r>
          </a:p>
          <a:p>
            <a:pPr marL="0" indent="0">
              <a:buNone/>
            </a:pPr>
            <a:r>
              <a:rPr lang="pt-PT"/>
              <a:t>Os sindicatos e as associações patronais acordam entre si e o estado os respetivos </a:t>
            </a:r>
            <a:r>
              <a:rPr lang="pt-PT" u="sng"/>
              <a:t>padrões da componente da formação em contexto de empresa</a:t>
            </a:r>
          </a:p>
          <a:p>
            <a:pPr marL="0" indent="0">
              <a:buNone/>
            </a:pPr>
            <a:endParaRPr lang="de-DE" u="sng" dirty="0"/>
          </a:p>
          <a:p>
            <a:pPr marL="0" indent="0">
              <a:buNone/>
            </a:pPr>
            <a:endParaRPr lang="de-DE" dirty="0">
              <a:solidFill>
                <a:srgbClr val="FF0000"/>
              </a:solidFill>
            </a:endParaRPr>
          </a:p>
          <a:p>
            <a:pPr lvl="1"/>
            <a:r>
              <a:rPr lang="pt-PT"/>
              <a:t>Conteúdos de formação</a:t>
            </a:r>
          </a:p>
          <a:p>
            <a:pPr lvl="1"/>
            <a:r>
              <a:rPr lang="pt-PT"/>
              <a:t>Subsídio de formação</a:t>
            </a:r>
          </a:p>
          <a:p>
            <a:pPr lvl="1"/>
            <a:r>
              <a:rPr lang="pt-PT"/>
              <a:t>Supervisão da formação em contexto de empresa</a:t>
            </a:r>
          </a:p>
          <a:p>
            <a:pPr lvl="1"/>
            <a:r>
              <a:rPr lang="pt-PT"/>
              <a:t>Participação na comissão de exames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0C0DCF6-3A8C-4B21-AF63-595DE7188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42" y="2393199"/>
            <a:ext cx="4497067" cy="307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927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BIBB">
      <a:dk1>
        <a:sysClr val="windowText" lastClr="000000"/>
      </a:dk1>
      <a:lt1>
        <a:sysClr val="window" lastClr="FFFFFF"/>
      </a:lt1>
      <a:dk2>
        <a:srgbClr val="585858"/>
      </a:dk2>
      <a:lt2>
        <a:srgbClr val="E7E6E6"/>
      </a:lt2>
      <a:accent1>
        <a:srgbClr val="D37230"/>
      </a:accent1>
      <a:accent2>
        <a:srgbClr val="7FC200"/>
      </a:accent2>
      <a:accent3>
        <a:srgbClr val="00306B"/>
      </a:accent3>
      <a:accent4>
        <a:srgbClr val="FFC000"/>
      </a:accent4>
      <a:accent5>
        <a:srgbClr val="85C0FB"/>
      </a:accent5>
      <a:accent6>
        <a:srgbClr val="BFBFBF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2918</Words>
  <Application>Microsoft Office PowerPoint</Application>
  <PresentationFormat>Breitbild</PresentationFormat>
  <Paragraphs>567</Paragraphs>
  <Slides>37</Slides>
  <Notes>27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37</vt:i4>
      </vt:variant>
    </vt:vector>
  </HeadingPairs>
  <TitlesOfParts>
    <vt:vector size="43" baseType="lpstr">
      <vt:lpstr>Arial</vt:lpstr>
      <vt:lpstr>Calibri</vt:lpstr>
      <vt:lpstr>Calibri Light</vt:lpstr>
      <vt:lpstr>Wingdings 3</vt:lpstr>
      <vt:lpstr>Office</vt:lpstr>
      <vt:lpstr>1_Office</vt:lpstr>
      <vt:lpstr> </vt:lpstr>
      <vt:lpstr>Conteúdo</vt:lpstr>
      <vt:lpstr> </vt:lpstr>
      <vt:lpstr>Fundamentos</vt:lpstr>
      <vt:lpstr>Fundamentos</vt:lpstr>
      <vt:lpstr>Fundamentos</vt:lpstr>
      <vt:lpstr>Fundamentos</vt:lpstr>
      <vt:lpstr>Fundamentos</vt:lpstr>
      <vt:lpstr>Fundamentos</vt:lpstr>
      <vt:lpstr>Fundamentos</vt:lpstr>
      <vt:lpstr>Fundamentos</vt:lpstr>
      <vt:lpstr>Fundamentos</vt:lpstr>
      <vt:lpstr>Fundamentos</vt:lpstr>
      <vt:lpstr>Fundamentos</vt:lpstr>
      <vt:lpstr>Fundamentos</vt:lpstr>
      <vt:lpstr>PowerPoint-Präsentation</vt:lpstr>
      <vt:lpstr>Acesso</vt:lpstr>
      <vt:lpstr>Acesso</vt:lpstr>
      <vt:lpstr>Acesso</vt:lpstr>
      <vt:lpstr>Procedimentos</vt:lpstr>
      <vt:lpstr>Procedimentos</vt:lpstr>
      <vt:lpstr>Procedimentos</vt:lpstr>
      <vt:lpstr>Procedimentos</vt:lpstr>
      <vt:lpstr>Procedimentos</vt:lpstr>
      <vt:lpstr>PowerPoint-Präsentation</vt:lpstr>
      <vt:lpstr>Como funciona o sistema dual de formação profissional?</vt:lpstr>
      <vt:lpstr>Como funciona o sistema dual de formação profissional?</vt:lpstr>
      <vt:lpstr>O que explica o sucesso do sistema dual de formação profissional na Alemanha?</vt:lpstr>
      <vt:lpstr>Os cinco pilares da formação profissional</vt:lpstr>
      <vt:lpstr>Vantagens</vt:lpstr>
      <vt:lpstr>Vantagens</vt:lpstr>
      <vt:lpstr>Vantagens</vt:lpstr>
      <vt:lpstr>Desafios</vt:lpstr>
      <vt:lpstr>Desafios</vt:lpstr>
      <vt:lpstr>Desafios</vt:lpstr>
      <vt:lpstr>Outras informações</vt:lpstr>
      <vt:lpstr>GOVET at BIBB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danyel</dc:creator>
  <cp:lastModifiedBy>Müller, Jessica</cp:lastModifiedBy>
  <cp:revision>62</cp:revision>
  <dcterms:created xsi:type="dcterms:W3CDTF">2020-12-18T10:19:10Z</dcterms:created>
  <dcterms:modified xsi:type="dcterms:W3CDTF">2023-12-21T10:48:38Z</dcterms:modified>
</cp:coreProperties>
</file>