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9"/>
  </p:notesMasterIdLst>
  <p:sldIdLst>
    <p:sldId id="257" r:id="rId3"/>
    <p:sldId id="292" r:id="rId4"/>
    <p:sldId id="256" r:id="rId5"/>
    <p:sldId id="258" r:id="rId6"/>
    <p:sldId id="259" r:id="rId7"/>
    <p:sldId id="293" r:id="rId8"/>
    <p:sldId id="294" r:id="rId9"/>
    <p:sldId id="296" r:id="rId10"/>
    <p:sldId id="297" r:id="rId11"/>
    <p:sldId id="298" r:id="rId12"/>
    <p:sldId id="262" r:id="rId13"/>
    <p:sldId id="302" r:id="rId14"/>
    <p:sldId id="299" r:id="rId15"/>
    <p:sldId id="263" r:id="rId16"/>
    <p:sldId id="300" r:id="rId17"/>
    <p:sldId id="331" r:id="rId18"/>
    <p:sldId id="264" r:id="rId19"/>
    <p:sldId id="265" r:id="rId20"/>
    <p:sldId id="336" r:id="rId21"/>
    <p:sldId id="266" r:id="rId22"/>
    <p:sldId id="338" r:id="rId23"/>
    <p:sldId id="304" r:id="rId24"/>
    <p:sldId id="305" r:id="rId25"/>
    <p:sldId id="333" r:id="rId26"/>
    <p:sldId id="339" r:id="rId27"/>
    <p:sldId id="308" r:id="rId28"/>
    <p:sldId id="309" r:id="rId29"/>
    <p:sldId id="334" r:id="rId30"/>
    <p:sldId id="340" r:id="rId31"/>
    <p:sldId id="316" r:id="rId32"/>
    <p:sldId id="317" r:id="rId33"/>
    <p:sldId id="341" r:id="rId34"/>
    <p:sldId id="319" r:id="rId35"/>
    <p:sldId id="320" r:id="rId36"/>
    <p:sldId id="321" r:id="rId37"/>
    <p:sldId id="322" r:id="rId38"/>
    <p:sldId id="323" r:id="rId39"/>
    <p:sldId id="335" r:id="rId40"/>
    <p:sldId id="342" r:id="rId41"/>
    <p:sldId id="326" r:id="rId42"/>
    <p:sldId id="327" r:id="rId43"/>
    <p:sldId id="332" r:id="rId44"/>
    <p:sldId id="329" r:id="rId45"/>
    <p:sldId id="330" r:id="rId46"/>
    <p:sldId id="290" r:id="rId47"/>
    <p:sldId id="291" r:id="rId4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orient="horz" pos="2840" userDrawn="1">
          <p15:clr>
            <a:srgbClr val="A4A3A4"/>
          </p15:clr>
        </p15:guide>
        <p15:guide id="4" orient="horz" pos="3317" userDrawn="1">
          <p15:clr>
            <a:srgbClr val="A4A3A4"/>
          </p15:clr>
        </p15:guide>
        <p15:guide id="5" orient="horz" pos="3521" userDrawn="1">
          <p15:clr>
            <a:srgbClr val="A4A3A4"/>
          </p15:clr>
        </p15:guide>
        <p15:guide id="6" pos="5858" userDrawn="1">
          <p15:clr>
            <a:srgbClr val="A4A3A4"/>
          </p15:clr>
        </p15:guide>
        <p15:guide id="7" pos="6063" userDrawn="1">
          <p15:clr>
            <a:srgbClr val="A4A3A4"/>
          </p15:clr>
        </p15:guide>
        <p15:guide id="8" orient="horz" pos="2387" userDrawn="1">
          <p15:clr>
            <a:srgbClr val="A4A3A4"/>
          </p15:clr>
        </p15:guide>
        <p15:guide id="9" orient="horz" pos="19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  <p:cmAuthor id="2" name="Olesen, Julia" initials="OJ" lastIdx="27" clrIdx="1">
    <p:extLst>
      <p:ext uri="{19B8F6BF-5375-455C-9EA6-DF929625EA0E}">
        <p15:presenceInfo xmlns:p15="http://schemas.microsoft.com/office/powerpoint/2012/main" userId="Olesen, Jul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04" autoAdjust="0"/>
    <p:restoredTop sz="93979" autoAdjust="0"/>
  </p:normalViewPr>
  <p:slideViewPr>
    <p:cSldViewPr snapToGrid="0" showGuides="1">
      <p:cViewPr varScale="1">
        <p:scale>
          <a:sx n="108" d="100"/>
          <a:sy n="108" d="100"/>
        </p:scale>
        <p:origin x="480" y="96"/>
      </p:cViewPr>
      <p:guideLst>
        <p:guide orient="horz" pos="1344"/>
        <p:guide pos="3953"/>
        <p:guide orient="horz" pos="2840"/>
        <p:guide orient="horz" pos="3317"/>
        <p:guide orient="horz" pos="3521"/>
        <p:guide pos="5858"/>
        <p:guide pos="6063"/>
        <p:guide orient="horz" pos="2387"/>
        <p:guide orient="horz" pos="193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2-23T08:37:52.424" idx="11">
    <p:pos x="4456" y="952"/>
    <p:text>hier habe ich auch etwas variiert, oben bleibt männlich, unten rein weibliche Unternehmerinnen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21.12.2023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</a:t>
            </a: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&gt;&gt;&gt; Comisiones examinadoras paritarias, normas de formación profesional acordadas de forma conjunta, control conjunto del sistema a todos los niveles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&gt;&gt;&gt; </a:t>
            </a: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Alrededor del 70% en la empresa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</a:t>
            </a: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&gt;&gt;&gt; Normas de formación profesional, certificado expedido por la cámara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&gt;&gt;&gt; </a:t>
            </a: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 y desde las empresas, profesores estatales en los centros de formación profesional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</a:t>
            </a: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&gt;&gt;&gt; Informes de datos, informe sobre la formación profesional, normas de formación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impulso para desarrollar y actualizar las normas de formación profesional proviene de las empresas y las cámaras. Estos organismos son los que mejor saben qué conocimientos se necesitan.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Otras funciones: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Apoyar a las empresas en su búsqueda de aprendices, registrar los contratos de formación.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Mediación en caso de desavenencia entre el aprendiz y la empresa.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economía invierte 7.700 millones de euros anuales en la formación profesional.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823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r>
              <a:rPr lang="es-ES" sz="120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proceso de negociación y aprobación de nuevos reglamentos de formación profesional dual está dirigido por el Instituto Federal de Formación Profesional.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Los interlocutores económicos y los interlocutores sociales participan en todo el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r>
              <a:rPr lang="es-ES" sz="120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proceso de negociación y aprobación de nuevos reglamentos de formación profesional dual está dirigido por el Instituto Federal de Formación Profesional.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Los interlocutores económicos y los interlocutores sociales participan en todo el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42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detallada: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financiación estatal asciende a unos 6.800 millones de euros, de los cuales más de 3.000 millones se destinan a 1.550 centros de formación profesional y unos 2.400 millones a medidas de control, seguimiento y apoyo.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Estado aprueba la Ley de Formación Profesional.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Hacer una recapitulación de las diapositivas anteriores si es necesario:</a:t>
            </a: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Tres agentes principales acuerdan en igualdad de condiciones las normas básicas de la formación profesional dual.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Estas normas siguen los requisitos concretos del mundo laboral.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en la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en la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020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en la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1988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en la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180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en la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641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 total, alrededor del 53% de la población ha iniciado una formación profesional dual a lo largo de su vida.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tasa de empleo es elevada: alrededor del 96% de los titulados encuentran un trabajo (frente al 82% sin título profesional).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efecto positivo: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desempleo juvenil en Alemania se sitúa en solo el 5%. </a:t>
            </a:r>
          </a:p>
          <a:p>
            <a:endParaRPr lang="es-ES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550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21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832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005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811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en la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9070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1738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9240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8275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030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 total, alrededor del 53% de la población ha iniciado una formación profesional dual a lo largo de su vida.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tasa de empleo es elevada: alrededor del 96% de los titulados encuentran un trabajo (frente al 82% sin título profesional).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efecto positivo: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desempleo juvenil en Alemania se sitúa en solo el 5%. </a:t>
            </a:r>
          </a:p>
          <a:p>
            <a:endParaRPr lang="es-ES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17985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425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2649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39701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6160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335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2856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26672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detallada: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financiación estatal asciende a unos 6.800 millones de euros, de los cuales más de 3.000 millones se destinan a 1.550 centros de formación profesional y unos 2.400 millones a medidas de control, seguimiento y apoyo.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Estado aprueba la Ley de Formación Profesional.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9890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detallada: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financiación estatal asciende a unos 6.800 millones de euros, de los cuales más de 3.000 millones se destinan a 1.550 centros de formación profesional y unos 2.400 millones a medidas de control, seguimiento y apoyo.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Estado aprueba la Ley de Formación Profesional.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136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 total, alrededor del 53% de la población ha iniciado una formación profesional dual a lo largo de su vida.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tasa de empleo es elevada: alrededor del 96% de los titulados encuentran un trabajo (frente al 82% sin título profesional).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efecto positivo: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desempleo juvenil en Alemania se sitúa en solo el 5%. </a:t>
            </a:r>
          </a:p>
          <a:p>
            <a:endParaRPr lang="es-ES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624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 total, alrededor del 53% de la población ha iniciado una formación profesional dual a lo largo de su vida.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tasa de empleo es elevada: alrededor del 96% de los titulados encuentran un trabajo (frente al 82% sin título profesional).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efecto positivo: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desempleo juvenil en Alemania se sitúa en solo el 5%. </a:t>
            </a:r>
          </a:p>
          <a:p>
            <a:endParaRPr lang="es-ES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47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 total, alrededor del 53% de la población ha iniciado una formación profesional dual a lo largo de su vida.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tasa de empleo es elevada: alrededor del 96% de los titulados encuentran un trabajo (frente al 82% sin título profesional).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efecto positivo: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desempleo juvenil en Alemania se sitúa en solo el 5%. </a:t>
            </a:r>
          </a:p>
          <a:p>
            <a:endParaRPr lang="es-ES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689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 total, alrededor del 53% de la población ha iniciado una formación profesional dual a lo largo de su vida.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tasa de empleo es elevada: alrededor del 96% de los titulados encuentran un trabajo (frente al 82% sin título profesional).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efecto positivo: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desempleo juvenil en Alemania se sitúa en solo el 5%. </a:t>
            </a:r>
          </a:p>
          <a:p>
            <a:endParaRPr lang="es-ES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2504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impulso para desarrollar y actualizar las normas de formación profesional proviene de las empresas y las cámaras. Estos organismos son los que mejor saben qué conocimientos se necesitan.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Otras funciones: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Apoyar a las empresas en su búsqueda de aprendices, registrar los contratos de formación.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Mediación en caso de desavenencia entre el aprendiz y la empresa.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economía invierte 7.700 millones de euros anuales en la formación profesional.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impulso para desarrollar y actualizar las normas de formación profesional proviene de las empresas y las cámaras. Estos organismos son los que mejor saben qué conocimientos se necesitan.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Otras funciones: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Apoyar a las empresas en su búsqueda de aprendices, registrar los contratos de formación.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Mediación en caso de desavenencia entre el aprendiz y la empresa.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economía invierte 7.700 millones de euros anuales en la formación profesional.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464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7.emf"/><Relationship Id="rId7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4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12.svg"/><Relationship Id="rId10" Type="http://schemas.openxmlformats.org/officeDocument/2006/relationships/image" Target="../media/image17.emf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72275" y="5712301"/>
            <a:ext cx="1908000" cy="40006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4" y="5403220"/>
            <a:ext cx="2520000" cy="13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06458" y="5661025"/>
            <a:ext cx="1908000" cy="40006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4" y="5403220"/>
            <a:ext cx="2520000" cy="13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49" y="5713716"/>
            <a:ext cx="1944000" cy="106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7912" y="5712301"/>
            <a:ext cx="1908000" cy="400065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93" y="5385782"/>
            <a:ext cx="2236484" cy="122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Oficina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central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del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Gobierno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Federal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cooperación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internacional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en materia de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formación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profesional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4" y="5403220"/>
            <a:ext cx="2520000" cy="13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F5FF86D-EF6D-4544-8AD7-F792D76E6811}"/>
              </a:ext>
            </a:extLst>
          </p:cNvPr>
          <p:cNvSpPr txBox="1"/>
          <p:nvPr userDrawn="1"/>
        </p:nvSpPr>
        <p:spPr>
          <a:xfrm>
            <a:off x="1403276" y="277698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E94FC92-A826-4B01-A760-3821217E6FD0}"/>
              </a:ext>
            </a:extLst>
          </p:cNvPr>
          <p:cNvSpPr txBox="1"/>
          <p:nvPr userDrawn="1"/>
        </p:nvSpPr>
        <p:spPr>
          <a:xfrm>
            <a:off x="1462543" y="1700212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4" y="5403220"/>
            <a:ext cx="2520000" cy="13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60.jpeg"/><Relationship Id="rId7" Type="http://schemas.openxmlformats.org/officeDocument/2006/relationships/image" Target="../media/image63.jpe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microsoft.com/office/2007/relationships/hdphoto" Target="../media/hdphoto1.wdp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Relationship Id="rId14" Type="http://schemas.openxmlformats.org/officeDocument/2006/relationships/image" Target="../media/image7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comments" Target="../comments/comment1.xml"/><Relationship Id="rId4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" Type="http://schemas.openxmlformats.org/officeDocument/2006/relationships/image" Target="../media/image71.png"/><Relationship Id="rId21" Type="http://schemas.openxmlformats.org/officeDocument/2006/relationships/image" Target="../media/image88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4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23" Type="http://schemas.openxmlformats.org/officeDocument/2006/relationships/image" Target="../media/image90.png"/><Relationship Id="rId10" Type="http://schemas.openxmlformats.org/officeDocument/2006/relationships/image" Target="../media/image78.png"/><Relationship Id="rId19" Type="http://schemas.microsoft.com/office/2007/relationships/hdphoto" Target="../media/hdphoto2.wdp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Relationship Id="rId22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43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svg"/><Relationship Id="rId5" Type="http://schemas.openxmlformats.org/officeDocument/2006/relationships/image" Target="../media/image91.png"/><Relationship Id="rId4" Type="http://schemas.openxmlformats.org/officeDocument/2006/relationships/image" Target="../media/image4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43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svg"/><Relationship Id="rId5" Type="http://schemas.openxmlformats.org/officeDocument/2006/relationships/image" Target="../media/image91.png"/><Relationship Id="rId4" Type="http://schemas.openxmlformats.org/officeDocument/2006/relationships/image" Target="../media/image44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1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7.svg"/><Relationship Id="rId11" Type="http://schemas.openxmlformats.org/officeDocument/2006/relationships/image" Target="../media/image100.png"/><Relationship Id="rId5" Type="http://schemas.openxmlformats.org/officeDocument/2006/relationships/image" Target="../media/image96.png"/><Relationship Id="rId10" Type="http://schemas.openxmlformats.org/officeDocument/2006/relationships/image" Target="../media/image46.svg"/><Relationship Id="rId4" Type="http://schemas.openxmlformats.org/officeDocument/2006/relationships/image" Target="../media/image95.sv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10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5.svg"/><Relationship Id="rId5" Type="http://schemas.openxmlformats.org/officeDocument/2006/relationships/image" Target="../media/image104.png"/><Relationship Id="rId10" Type="http://schemas.openxmlformats.org/officeDocument/2006/relationships/image" Target="../media/image107.svg"/><Relationship Id="rId4" Type="http://schemas.openxmlformats.org/officeDocument/2006/relationships/image" Target="../media/image103.svg"/><Relationship Id="rId9" Type="http://schemas.openxmlformats.org/officeDocument/2006/relationships/image" Target="../media/image10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7" Type="http://schemas.openxmlformats.org/officeDocument/2006/relationships/image" Target="../media/image107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6.png"/><Relationship Id="rId5" Type="http://schemas.openxmlformats.org/officeDocument/2006/relationships/image" Target="../media/image46.svg"/><Relationship Id="rId4" Type="http://schemas.openxmlformats.org/officeDocument/2006/relationships/image" Target="../media/image10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109.png"/><Relationship Id="rId7" Type="http://schemas.openxmlformats.org/officeDocument/2006/relationships/image" Target="../media/image106.pn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svg"/><Relationship Id="rId11" Type="http://schemas.openxmlformats.org/officeDocument/2006/relationships/image" Target="../media/image45.png"/><Relationship Id="rId5" Type="http://schemas.openxmlformats.org/officeDocument/2006/relationships/image" Target="../media/image111.png"/><Relationship Id="rId10" Type="http://schemas.openxmlformats.org/officeDocument/2006/relationships/image" Target="../media/image113.svg"/><Relationship Id="rId4" Type="http://schemas.openxmlformats.org/officeDocument/2006/relationships/image" Target="../media/image110.svg"/><Relationship Id="rId9" Type="http://schemas.openxmlformats.org/officeDocument/2006/relationships/image" Target="../media/image1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13" Type="http://schemas.openxmlformats.org/officeDocument/2006/relationships/image" Target="../media/image122.png"/><Relationship Id="rId18" Type="http://schemas.openxmlformats.org/officeDocument/2006/relationships/image" Target="../media/image127.sv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svg"/><Relationship Id="rId17" Type="http://schemas.openxmlformats.org/officeDocument/2006/relationships/image" Target="../media/image126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25.svg"/><Relationship Id="rId20" Type="http://schemas.openxmlformats.org/officeDocument/2006/relationships/image" Target="../media/image129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5.sv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10" Type="http://schemas.openxmlformats.org/officeDocument/2006/relationships/image" Target="../media/image119.svg"/><Relationship Id="rId19" Type="http://schemas.openxmlformats.org/officeDocument/2006/relationships/image" Target="../media/image128.png"/><Relationship Id="rId4" Type="http://schemas.openxmlformats.org/officeDocument/2006/relationships/image" Target="../media/image113.svg"/><Relationship Id="rId9" Type="http://schemas.openxmlformats.org/officeDocument/2006/relationships/image" Target="../media/image118.png"/><Relationship Id="rId14" Type="http://schemas.openxmlformats.org/officeDocument/2006/relationships/image" Target="../media/image12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109.png"/><Relationship Id="rId7" Type="http://schemas.openxmlformats.org/officeDocument/2006/relationships/image" Target="../media/image106.pn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svg"/><Relationship Id="rId11" Type="http://schemas.openxmlformats.org/officeDocument/2006/relationships/image" Target="../media/image45.png"/><Relationship Id="rId5" Type="http://schemas.openxmlformats.org/officeDocument/2006/relationships/image" Target="../media/image111.png"/><Relationship Id="rId10" Type="http://schemas.openxmlformats.org/officeDocument/2006/relationships/image" Target="../media/image113.svg"/><Relationship Id="rId4" Type="http://schemas.openxmlformats.org/officeDocument/2006/relationships/image" Target="../media/image110.svg"/><Relationship Id="rId9" Type="http://schemas.openxmlformats.org/officeDocument/2006/relationships/image" Target="../media/image1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13" Type="http://schemas.openxmlformats.org/officeDocument/2006/relationships/image" Target="../media/image136.png"/><Relationship Id="rId3" Type="http://schemas.openxmlformats.org/officeDocument/2006/relationships/image" Target="../media/image112.png"/><Relationship Id="rId7" Type="http://schemas.openxmlformats.org/officeDocument/2006/relationships/image" Target="../media/image130.png"/><Relationship Id="rId12" Type="http://schemas.openxmlformats.org/officeDocument/2006/relationships/image" Target="../media/image135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5.svg"/><Relationship Id="rId11" Type="http://schemas.openxmlformats.org/officeDocument/2006/relationships/image" Target="../media/image134.png"/><Relationship Id="rId5" Type="http://schemas.openxmlformats.org/officeDocument/2006/relationships/image" Target="../media/image114.png"/><Relationship Id="rId10" Type="http://schemas.openxmlformats.org/officeDocument/2006/relationships/image" Target="../media/image133.svg"/><Relationship Id="rId4" Type="http://schemas.openxmlformats.org/officeDocument/2006/relationships/image" Target="../media/image113.svg"/><Relationship Id="rId9" Type="http://schemas.openxmlformats.org/officeDocument/2006/relationships/image" Target="../media/image132.png"/><Relationship Id="rId14" Type="http://schemas.openxmlformats.org/officeDocument/2006/relationships/image" Target="../media/image13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109.png"/><Relationship Id="rId7" Type="http://schemas.openxmlformats.org/officeDocument/2006/relationships/image" Target="../media/image106.pn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svg"/><Relationship Id="rId11" Type="http://schemas.openxmlformats.org/officeDocument/2006/relationships/image" Target="../media/image45.png"/><Relationship Id="rId5" Type="http://schemas.openxmlformats.org/officeDocument/2006/relationships/image" Target="../media/image111.png"/><Relationship Id="rId10" Type="http://schemas.openxmlformats.org/officeDocument/2006/relationships/image" Target="../media/image113.svg"/><Relationship Id="rId4" Type="http://schemas.openxmlformats.org/officeDocument/2006/relationships/image" Target="../media/image110.svg"/><Relationship Id="rId9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13" Type="http://schemas.openxmlformats.org/officeDocument/2006/relationships/image" Target="../media/image144.png"/><Relationship Id="rId18" Type="http://schemas.openxmlformats.org/officeDocument/2006/relationships/image" Target="../media/image149.svg"/><Relationship Id="rId3" Type="http://schemas.openxmlformats.org/officeDocument/2006/relationships/image" Target="../media/image112.png"/><Relationship Id="rId7" Type="http://schemas.openxmlformats.org/officeDocument/2006/relationships/image" Target="../media/image138.png"/><Relationship Id="rId12" Type="http://schemas.openxmlformats.org/officeDocument/2006/relationships/image" Target="../media/image143.svg"/><Relationship Id="rId17" Type="http://schemas.openxmlformats.org/officeDocument/2006/relationships/image" Target="../media/image148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47.svg"/><Relationship Id="rId20" Type="http://schemas.openxmlformats.org/officeDocument/2006/relationships/image" Target="../media/image151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5.svg"/><Relationship Id="rId11" Type="http://schemas.openxmlformats.org/officeDocument/2006/relationships/image" Target="../media/image142.png"/><Relationship Id="rId5" Type="http://schemas.openxmlformats.org/officeDocument/2006/relationships/image" Target="../media/image134.png"/><Relationship Id="rId15" Type="http://schemas.openxmlformats.org/officeDocument/2006/relationships/image" Target="../media/image146.png"/><Relationship Id="rId10" Type="http://schemas.openxmlformats.org/officeDocument/2006/relationships/image" Target="../media/image141.svg"/><Relationship Id="rId19" Type="http://schemas.openxmlformats.org/officeDocument/2006/relationships/image" Target="../media/image150.png"/><Relationship Id="rId4" Type="http://schemas.openxmlformats.org/officeDocument/2006/relationships/image" Target="../media/image113.svg"/><Relationship Id="rId9" Type="http://schemas.openxmlformats.org/officeDocument/2006/relationships/image" Target="../media/image140.png"/><Relationship Id="rId14" Type="http://schemas.openxmlformats.org/officeDocument/2006/relationships/image" Target="../media/image145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svg"/><Relationship Id="rId13" Type="http://schemas.openxmlformats.org/officeDocument/2006/relationships/image" Target="../media/image152.png"/><Relationship Id="rId3" Type="http://schemas.openxmlformats.org/officeDocument/2006/relationships/image" Target="../media/image112.png"/><Relationship Id="rId7" Type="http://schemas.openxmlformats.org/officeDocument/2006/relationships/image" Target="../media/image140.png"/><Relationship Id="rId12" Type="http://schemas.openxmlformats.org/officeDocument/2006/relationships/image" Target="../media/image147.sv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51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9.svg"/><Relationship Id="rId11" Type="http://schemas.openxmlformats.org/officeDocument/2006/relationships/image" Target="../media/image146.png"/><Relationship Id="rId5" Type="http://schemas.openxmlformats.org/officeDocument/2006/relationships/image" Target="../media/image148.png"/><Relationship Id="rId15" Type="http://schemas.openxmlformats.org/officeDocument/2006/relationships/image" Target="../media/image150.png"/><Relationship Id="rId10" Type="http://schemas.openxmlformats.org/officeDocument/2006/relationships/image" Target="../media/image143.svg"/><Relationship Id="rId4" Type="http://schemas.openxmlformats.org/officeDocument/2006/relationships/image" Target="../media/image113.svg"/><Relationship Id="rId9" Type="http://schemas.openxmlformats.org/officeDocument/2006/relationships/image" Target="../media/image142.png"/><Relationship Id="rId14" Type="http://schemas.openxmlformats.org/officeDocument/2006/relationships/image" Target="../media/image15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6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6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6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109.png"/><Relationship Id="rId7" Type="http://schemas.openxmlformats.org/officeDocument/2006/relationships/image" Target="../media/image106.pn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svg"/><Relationship Id="rId11" Type="http://schemas.openxmlformats.org/officeDocument/2006/relationships/image" Target="../media/image45.png"/><Relationship Id="rId5" Type="http://schemas.openxmlformats.org/officeDocument/2006/relationships/image" Target="../media/image111.png"/><Relationship Id="rId10" Type="http://schemas.openxmlformats.org/officeDocument/2006/relationships/image" Target="../media/image113.svg"/><Relationship Id="rId4" Type="http://schemas.openxmlformats.org/officeDocument/2006/relationships/image" Target="../media/image110.svg"/><Relationship Id="rId9" Type="http://schemas.openxmlformats.org/officeDocument/2006/relationships/image" Target="../media/image11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svg"/><Relationship Id="rId13" Type="http://schemas.openxmlformats.org/officeDocument/2006/relationships/image" Target="../media/image159.png"/><Relationship Id="rId3" Type="http://schemas.openxmlformats.org/officeDocument/2006/relationships/image" Target="../media/image112.png"/><Relationship Id="rId7" Type="http://schemas.openxmlformats.org/officeDocument/2006/relationships/image" Target="../media/image146.png"/><Relationship Id="rId12" Type="http://schemas.openxmlformats.org/officeDocument/2006/relationships/image" Target="../media/image158.sv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62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1.svg"/><Relationship Id="rId11" Type="http://schemas.openxmlformats.org/officeDocument/2006/relationships/image" Target="../media/image157.png"/><Relationship Id="rId5" Type="http://schemas.openxmlformats.org/officeDocument/2006/relationships/image" Target="../media/image140.png"/><Relationship Id="rId15" Type="http://schemas.openxmlformats.org/officeDocument/2006/relationships/image" Target="../media/image161.png"/><Relationship Id="rId10" Type="http://schemas.openxmlformats.org/officeDocument/2006/relationships/image" Target="../media/image156.svg"/><Relationship Id="rId4" Type="http://schemas.openxmlformats.org/officeDocument/2006/relationships/image" Target="../media/image113.svg"/><Relationship Id="rId9" Type="http://schemas.openxmlformats.org/officeDocument/2006/relationships/image" Target="../media/image155.png"/><Relationship Id="rId14" Type="http://schemas.openxmlformats.org/officeDocument/2006/relationships/image" Target="../media/image16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sv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svg"/><Relationship Id="rId10" Type="http://schemas.openxmlformats.org/officeDocument/2006/relationships/image" Target="../media/image44.sv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svg"/><Relationship Id="rId3" Type="http://schemas.openxmlformats.org/officeDocument/2006/relationships/image" Target="../media/image94.png"/><Relationship Id="rId7" Type="http://schemas.openxmlformats.org/officeDocument/2006/relationships/image" Target="../media/image163.png"/><Relationship Id="rId12" Type="http://schemas.openxmlformats.org/officeDocument/2006/relationships/image" Target="../media/image166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7.svg"/><Relationship Id="rId11" Type="http://schemas.openxmlformats.org/officeDocument/2006/relationships/image" Target="../media/image165.png"/><Relationship Id="rId5" Type="http://schemas.openxmlformats.org/officeDocument/2006/relationships/image" Target="../media/image96.png"/><Relationship Id="rId10" Type="http://schemas.openxmlformats.org/officeDocument/2006/relationships/image" Target="../media/image46.svg"/><Relationship Id="rId4" Type="http://schemas.openxmlformats.org/officeDocument/2006/relationships/image" Target="../media/image95.svg"/><Relationship Id="rId9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de/54887.php" TargetMode="External"/><Relationship Id="rId13" Type="http://schemas.openxmlformats.org/officeDocument/2006/relationships/hyperlink" Target="https://www.bmbf.de/" TargetMode="External"/><Relationship Id="rId3" Type="http://schemas.openxmlformats.org/officeDocument/2006/relationships/hyperlink" Target="https://www.bibb.de/dokumente/pdf/bibb-datenreport-2021.pdf" TargetMode="External"/><Relationship Id="rId7" Type="http://schemas.openxmlformats.org/officeDocument/2006/relationships/hyperlink" Target="https://www.govet.international/de/54899.php" TargetMode="External"/><Relationship Id="rId12" Type="http://schemas.openxmlformats.org/officeDocument/2006/relationships/hyperlink" Target="http://www.gesetze-im-internet.de/betrvg/" TargetMode="External"/><Relationship Id="rId2" Type="http://schemas.openxmlformats.org/officeDocument/2006/relationships/hyperlink" Target="https://www.bmbf.de/SharedDocs/Downloads/de/2021/berufsbildungsbericht-2021.pdf;jsessionid=200377D6142C096287179E2D166BE682.live721?__blob=publicationFile&amp;v=4" TargetMode="External"/><Relationship Id="rId16" Type="http://schemas.openxmlformats.org/officeDocument/2006/relationships/hyperlink" Target="mailto:govet@govet.international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bibb.de/dienst/veroeffentlichungen/de/publication/show/8269" TargetMode="External"/><Relationship Id="rId11" Type="http://schemas.openxmlformats.org/officeDocument/2006/relationships/hyperlink" Target="http://www.gesetze-im-internet.de/tvg/index.html" TargetMode="External"/><Relationship Id="rId5" Type="http://schemas.openxmlformats.org/officeDocument/2006/relationships/hyperlink" Target="https://www.datenportal.bmbf.de/portal/de/index.html" TargetMode="External"/><Relationship Id="rId15" Type="http://schemas.openxmlformats.org/officeDocument/2006/relationships/hyperlink" Target="https://www.govet.international/de/54879.php" TargetMode="External"/><Relationship Id="rId10" Type="http://schemas.openxmlformats.org/officeDocument/2006/relationships/hyperlink" Target="http://www.gesetze-im-internet.de/ihkg/index.html" TargetMode="External"/><Relationship Id="rId4" Type="http://schemas.openxmlformats.org/officeDocument/2006/relationships/hyperlink" Target="https://www.destatis.de/DE/Home/_inhalt.html" TargetMode="External"/><Relationship Id="rId9" Type="http://schemas.openxmlformats.org/officeDocument/2006/relationships/hyperlink" Target="http://www.gesetze-im-internet.de/jarbschg/index.html" TargetMode="External"/><Relationship Id="rId14" Type="http://schemas.openxmlformats.org/officeDocument/2006/relationships/hyperlink" Target="https://www.bibb.de/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222044" y="2935804"/>
            <a:ext cx="2493994" cy="650120"/>
          </a:xfrm>
        </p:spPr>
        <p:txBody>
          <a:bodyPr>
            <a:normAutofit fontScale="85000" lnSpcReduction="20000"/>
          </a:bodyPr>
          <a:lstStyle/>
          <a:p>
            <a:r>
              <a:rPr lang="es-ES" dirty="0"/>
              <a:t>Formación </a:t>
            </a:r>
          </a:p>
          <a:p>
            <a:r>
              <a:rPr lang="es-ES" dirty="0"/>
              <a:t>Profesional</a:t>
            </a:r>
          </a:p>
          <a:p>
            <a:r>
              <a:rPr lang="es-ES" dirty="0"/>
              <a:t> en Alemania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es-ES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2" y="2883760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s-ES" sz="2600" b="1" dirty="0">
                <a:latin typeface="+mj-lt"/>
              </a:rPr>
              <a:t>Motor de la formación profesional dual </a:t>
            </a:r>
          </a:p>
          <a:p>
            <a:pPr>
              <a:spcBef>
                <a:spcPts val="600"/>
              </a:spcBef>
            </a:pPr>
            <a:r>
              <a:rPr lang="es-ES" sz="2200" dirty="0"/>
              <a:t>Cooperación de actores de la economía, </a:t>
            </a:r>
            <a:br>
              <a:rPr lang="es-ES" sz="2200" dirty="0"/>
            </a:br>
            <a:r>
              <a:rPr lang="es-ES" sz="2200" dirty="0"/>
              <a:t>el Estado y la sociedad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D18B462-D90A-4FCE-AB4B-EBEF340D85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28" y="4039020"/>
            <a:ext cx="3926074" cy="13086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14B7C53-5F40-4EE6-B8EA-39FB13B58F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5176" y1="41461" x2="75176" y2="41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390" y="3832855"/>
            <a:ext cx="1483663" cy="20769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Trabajadores y trabajadoras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s-ES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Los intereses se articulan mediante</a:t>
            </a:r>
          </a:p>
          <a:p>
            <a:pPr marL="342900" lvl="1" indent="-342900">
              <a:spcAft>
                <a:spcPts val="500"/>
              </a:spcAft>
            </a:pPr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Central sindical</a:t>
            </a:r>
          </a:p>
          <a:p>
            <a:pPr marL="342900" lvl="1" indent="-342900">
              <a:spcAft>
                <a:spcPts val="500"/>
              </a:spcAft>
            </a:pPr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Sindicatos sectoriales</a:t>
            </a:r>
          </a:p>
          <a:p>
            <a:pPr marL="342900" lvl="1" indent="-342900">
              <a:spcAft>
                <a:spcPts val="500"/>
              </a:spcAft>
            </a:pPr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Comités de empresa</a:t>
            </a:r>
          </a:p>
          <a:p>
            <a:pPr marL="342900" lvl="1" indent="-342900">
              <a:spcAft>
                <a:spcPts val="500"/>
              </a:spcAft>
            </a:pPr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(asociaciones profesionales)</a:t>
            </a: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76B3ED-ABA7-42A5-B294-8E3E17BB3C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3" y="989841"/>
            <a:ext cx="1676425" cy="10456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E42911-5253-4218-91F9-F3607569CBA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05" y="2444298"/>
            <a:ext cx="1471420" cy="5214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B539DCB-5048-42BD-B5A8-4A29382DAF7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08" y="4039020"/>
            <a:ext cx="1259189" cy="125918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2CC526D-D6E3-4553-B829-B24227F7D7D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87" y="2632231"/>
            <a:ext cx="865006" cy="86500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073FA2B-4F1C-4C59-9397-C8200A2AB30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383" y="1086111"/>
            <a:ext cx="1055402" cy="105026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D760A1A-B677-4654-AFBC-396D0FFE9CD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933" y="1086110"/>
            <a:ext cx="918577" cy="91857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47ABCB6-1EC3-4296-BDD5-392E22E9244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94" y="2444298"/>
            <a:ext cx="1009561" cy="112612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000DF8E-A000-4BE5-966F-308EA12CDDA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11713" y="3331164"/>
            <a:ext cx="2015340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ciudadanía y el Estado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Criterios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«Los trabajadores y las trabajadoras cualificadas </a:t>
            </a:r>
            <a:r>
              <a:rPr lang="es-ES" sz="2200" dirty="0"/>
              <a:t>son </a:t>
            </a:r>
            <a:r>
              <a:rPr lang="es-ES" sz="2200" dirty="0">
                <a:solidFill>
                  <a:srgbClr val="BF5A08"/>
                </a:solidFill>
              </a:rPr>
              <a:t>importantes </a:t>
            </a:r>
            <a:br>
              <a:rPr lang="es-ES" sz="2200" dirty="0">
                <a:solidFill>
                  <a:srgbClr val="BF5A08"/>
                </a:solidFill>
              </a:rPr>
            </a:br>
            <a:r>
              <a:rPr lang="es-ES" sz="2200" dirty="0">
                <a:solidFill>
                  <a:srgbClr val="BF5A08"/>
                </a:solidFill>
              </a:rPr>
              <a:t>para la economía y la sociedad</a:t>
            </a:r>
            <a:r>
              <a:rPr lang="es-ES" sz="2200" dirty="0"/>
              <a:t>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«Creamos el </a:t>
            </a:r>
            <a:r>
              <a:rPr lang="es-ES" sz="2200" dirty="0">
                <a:solidFill>
                  <a:srgbClr val="BF5A08"/>
                </a:solidFill>
              </a:rPr>
              <a:t>marco</a:t>
            </a:r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la participación de empresas y personas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trabajadoras en la formación profesional y </a:t>
            </a:r>
            <a:r>
              <a:rPr lang="es-ES" sz="2200" dirty="0">
                <a:solidFill>
                  <a:srgbClr val="BF5A08"/>
                </a:solidFill>
              </a:rPr>
              <a:t>moderamos</a:t>
            </a:r>
            <a:r>
              <a:rPr lang="es-ES" sz="2200" dirty="0"/>
              <a:t>».</a:t>
            </a:r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«Promovemos el sistema de formación profesional a través de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estructuras de control, investigación, innovación y asesoramiento».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«Una sólida formación profesional ofrece a los jóvenes una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buena perspectiva para desarrollarse en la sociedad».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«La formación en la empresa forma parte del</a:t>
            </a:r>
            <a:r>
              <a:rPr lang="es-ES" sz="2200" dirty="0"/>
              <a:t> </a:t>
            </a:r>
            <a:r>
              <a:rPr lang="es-ES" sz="2200" dirty="0">
                <a:solidFill>
                  <a:srgbClr val="BF5A08"/>
                </a:solidFill>
              </a:rPr>
              <a:t>sistema educativo</a:t>
            </a:r>
            <a:r>
              <a:rPr lang="es-ES" sz="2200" dirty="0"/>
              <a:t>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«Proporcionamos la </a:t>
            </a:r>
            <a:r>
              <a:rPr lang="es-ES" sz="2200" dirty="0">
                <a:solidFill>
                  <a:srgbClr val="BF5A08"/>
                </a:solidFill>
              </a:rPr>
              <a:t>formación en la escuela profesional</a:t>
            </a:r>
            <a:r>
              <a:rPr lang="es-ES" sz="2200" dirty="0"/>
              <a:t>».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D5F645C-B25B-44EA-8D77-7441B3E63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09852" y="1551653"/>
            <a:ext cx="3409500" cy="287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La ciudadanía y el Estado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7609698" cy="4608512"/>
          </a:xfrm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Requisitos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«Los empresarios y los trabajadores o las trabjadoras deberían diseñar </a:t>
            </a:r>
            <a:r>
              <a:rPr lang="es-ES" sz="2200" dirty="0">
                <a:solidFill>
                  <a:srgbClr val="BF5A08"/>
                </a:solidFill>
              </a:rPr>
              <a:t>juntos la formación profesional de forma activa</a:t>
            </a:r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/>
              <a:t>«Las empresarias deberían ofrecer </a:t>
            </a:r>
            <a:r>
              <a:rPr lang="es-ES" sz="2200" dirty="0">
                <a:solidFill>
                  <a:srgbClr val="BF5A08"/>
                </a:solidFill>
              </a:rPr>
              <a:t>posibilidades de formación profesional</a:t>
            </a:r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6F859E-C4BD-46C2-9EDC-D33C30DE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6603" y="1542776"/>
            <a:ext cx="2792716" cy="235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1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ciudadanía y el Estado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intereses se articulan mediante</a:t>
            </a:r>
          </a:p>
          <a:p>
            <a:pPr marL="342900" lvl="1" indent="-342900"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Gobierno Federal (ministerios federales) </a:t>
            </a:r>
          </a:p>
          <a:p>
            <a:pPr marL="342900" lvl="1" indent="-342900"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 </a:t>
            </a:r>
            <a:r>
              <a:rPr lang="es-E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Länder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(gobiernos regionales)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FC3537-BA2F-4E03-9195-2B8D38856C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48" y="1121141"/>
            <a:ext cx="572914" cy="7994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A3F43DD-217F-47DA-9BBA-009C12276A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291" y="1121141"/>
            <a:ext cx="594270" cy="7994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A2DF078-2114-4A04-8EE1-13B70A47F2D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139" y="1121141"/>
            <a:ext cx="487126" cy="79941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1D2F917-C257-4517-976A-7A73675938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902" y="1121141"/>
            <a:ext cx="668970" cy="79941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8021DD3-86C4-455A-9633-5DA0BEB9E8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2" y="2283628"/>
            <a:ext cx="548486" cy="79941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8C3E3C0-4532-495F-A819-3978BE8CE87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22" y="2283628"/>
            <a:ext cx="571009" cy="79941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BC778A3-DD60-4D94-B60F-6D839A9CEFD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058" y="2283628"/>
            <a:ext cx="663289" cy="79941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76FBF592-4B95-48F1-9179-B482E960944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648" y="2283628"/>
            <a:ext cx="739478" cy="79941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4785961-B6DD-4F7E-BA1D-B825C4455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96" y="3501714"/>
            <a:ext cx="697419" cy="79941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A76F272-4D91-474B-8DAC-9FB14E69B6B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983" y="3501714"/>
            <a:ext cx="692886" cy="79941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F8CE732A-4373-4B02-B2C9-C366880F372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023" y="3501714"/>
            <a:ext cx="661359" cy="799415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26474691-5693-4BA9-AF63-98CD6114A4E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23" y="3501714"/>
            <a:ext cx="649929" cy="799415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2A056B19-8527-45F9-9448-3042152A5EE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7" y="4717148"/>
            <a:ext cx="710417" cy="79941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5012D100-9B6A-4818-9D29-228827AAD97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04" y="4717148"/>
            <a:ext cx="662044" cy="799415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B7AC5C9F-03B8-470C-A136-04981F343CE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754" y="4717148"/>
            <a:ext cx="695896" cy="79941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4634F2C8-ECBC-44F9-A82A-8DA118F3097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00" b="94700" l="10000" r="90000">
                        <a14:foregroundMark x1="31333" y1="3500" x2="31333" y2="3500"/>
                        <a14:foregroundMark x1="41867" y1="94700" x2="41867" y2="9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826" y="4717148"/>
            <a:ext cx="1199123" cy="799415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22FC3537-BA2F-4E03-9195-2B8D38856C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48" y="1121141"/>
            <a:ext cx="572914" cy="799415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E8021DD3-86C4-455A-9633-5DA0BEB9E8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2" y="2283628"/>
            <a:ext cx="548486" cy="799415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F4785961-B6DD-4F7E-BA1D-B825C4455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96" y="3501714"/>
            <a:ext cx="697419" cy="799415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2A056B19-8527-45F9-9448-3042152A5EE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7" y="4717148"/>
            <a:ext cx="710417" cy="799415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11509" y="3309671"/>
            <a:ext cx="2520000" cy="1184400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07536" y="2327368"/>
            <a:ext cx="1476000" cy="721909"/>
          </a:xfrm>
          <a:prstGeom prst="rect">
            <a:avLst/>
          </a:prstGeom>
        </p:spPr>
      </p:pic>
      <p:pic>
        <p:nvPicPr>
          <p:cNvPr id="46" name="Picture 4" descr="BMI - Homepage"/>
          <p:cNvPicPr>
            <a:picLocks noChangeAspect="1" noChangeArrowheads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33"/>
          <a:stretch/>
        </p:blipFill>
        <p:spPr bwMode="auto">
          <a:xfrm>
            <a:off x="5818586" y="4462061"/>
            <a:ext cx="1915714" cy="127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86" y="916576"/>
            <a:ext cx="1872000" cy="126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Conclusión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Las empresarias y los empresarios, los trabajadores y trabajadoras y el Estado </a:t>
            </a:r>
            <a:r>
              <a:rPr lang="es-ES" sz="2000" b="1" dirty="0">
                <a:solidFill>
                  <a:srgbClr val="BF5A08"/>
                </a:solidFill>
              </a:rPr>
              <a:t>presentan diferentes intereses colectivos </a:t>
            </a:r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 la formación profesional</a:t>
            </a:r>
            <a:r>
              <a:rPr lang="es-ES" sz="2000" b="1" dirty="0"/>
              <a:t> </a:t>
            </a:r>
            <a:r>
              <a:rPr lang="es-ES" sz="2000" b="1" dirty="0">
                <a:solidFill>
                  <a:srgbClr val="BF5A08"/>
                </a:solidFill>
              </a:rPr>
              <a:t>de forma muy organizada </a:t>
            </a:r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</a:t>
            </a: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2000" b="1" dirty="0">
                <a:solidFill>
                  <a:srgbClr val="BF5A08"/>
                </a:solidFill>
              </a:rPr>
              <a:t>competente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1D5120-44B2-4860-9ABF-715B13BC6B18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actores fuertes </a:t>
            </a:r>
            <a:r>
              <a:rPr lang="es-ES" sz="2000" dirty="0">
                <a:solidFill>
                  <a:srgbClr val="BF5A08"/>
                </a:solidFill>
              </a:rPr>
              <a:t>se comprometen juntos </a:t>
            </a:r>
            <a:br>
              <a:rPr lang="es-ES" sz="2000" dirty="0">
                <a:solidFill>
                  <a:srgbClr val="BF5A08"/>
                </a:solidFill>
              </a:rPr>
            </a:b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 la formación profesional.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C42D24D-DBCD-4432-B2BA-39747DF74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BBBAA30A-4038-4A77-9E74-0595F64EC63C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114EB6-A6D4-4C9B-912B-8DD494FA21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DD0C2B-D3C4-4D34-AFA3-06EB270A0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Conclusión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 compromiso se basa en </a:t>
            </a:r>
            <a:r>
              <a:rPr lang="es-ES" sz="2000" b="1" dirty="0">
                <a:solidFill>
                  <a:srgbClr val="BF5A08"/>
                </a:solidFill>
              </a:rPr>
              <a:t>principios comunes</a:t>
            </a:r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«Queremos </a:t>
            </a:r>
            <a:r>
              <a:rPr lang="es-ES" sz="2000" dirty="0">
                <a:solidFill>
                  <a:srgbClr val="BF5A08"/>
                </a:solidFill>
              </a:rPr>
              <a:t>dirigir juntos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 formación profesional».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</a:t>
            </a:r>
            <a:r>
              <a:rPr lang="es-ES" sz="2000" dirty="0">
                <a:solidFill>
                  <a:srgbClr val="BF5A08"/>
                </a:solidFill>
              </a:rPr>
              <a:t>Compartimos la responsabilidad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la formación profesional».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«La formación profesional debería ser </a:t>
            </a:r>
            <a:r>
              <a:rPr lang="es-ES" sz="2000" dirty="0">
                <a:solidFill>
                  <a:srgbClr val="BF5A08"/>
                </a:solidFill>
              </a:rPr>
              <a:t>práctica, de alta calidad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</a:t>
            </a:r>
            <a:r>
              <a:rPr lang="es-E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2000" dirty="0">
                <a:solidFill>
                  <a:srgbClr val="BF5A08"/>
                </a:solidFill>
              </a:rPr>
              <a:t>homogénea».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dirty="0"/>
              <a:t>«</a:t>
            </a:r>
            <a:r>
              <a:rPr lang="es-ES" sz="2000" dirty="0">
                <a:solidFill>
                  <a:srgbClr val="BF5A08"/>
                </a:solidFill>
              </a:rPr>
              <a:t>Las normas de la formación profesional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deben estar </a:t>
            </a:r>
            <a:r>
              <a:rPr lang="es-ES" sz="2000" dirty="0">
                <a:solidFill>
                  <a:srgbClr val="BF5A08"/>
                </a:solidFill>
              </a:rPr>
              <a:t>orientadas a las necesidades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 </a:t>
            </a:r>
            <a:r>
              <a:rPr lang="es-ES" sz="2000" dirty="0">
                <a:solidFill>
                  <a:srgbClr val="BF5A08"/>
                </a:solidFill>
              </a:rPr>
              <a:t>actualizadas</a:t>
            </a:r>
            <a:r>
              <a:rPr lang="es-ES" sz="2000" dirty="0"/>
              <a:t>».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«La formación profesional es </a:t>
            </a:r>
            <a:r>
              <a:rPr lang="es-ES" sz="2000" dirty="0">
                <a:solidFill>
                  <a:srgbClr val="BF5A08"/>
                </a:solidFill>
              </a:rPr>
              <a:t>un requisito previo para la competitividad</a:t>
            </a:r>
            <a:r>
              <a:rPr lang="es-E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 el mercado internacional».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DFB76D8-869A-4195-B1AD-BAFAD7257645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actores fuertes </a:t>
            </a:r>
            <a:r>
              <a:rPr lang="es-ES" sz="2000" dirty="0">
                <a:solidFill>
                  <a:srgbClr val="BF5A08"/>
                </a:solidFill>
              </a:rPr>
              <a:t>se comprometen juntos</a:t>
            </a:r>
            <a:r>
              <a:rPr lang="es-ES" sz="2000" dirty="0"/>
              <a:t> </a:t>
            </a:r>
            <a:br>
              <a:rPr lang="es-ES" sz="2000" dirty="0"/>
            </a:b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 la formación profesional.</a:t>
            </a:r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FC23D41B-F21D-428A-94F0-F7FFC4C483F8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3D9C9FE-D946-4E54-8236-8227449F7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EEDE6E4-0539-4CFC-99C1-71301589EBD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2E37302-CD97-4996-9C1A-C5992D26A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>
                <a:solidFill>
                  <a:schemeClr val="bg1"/>
                </a:solidFill>
              </a:rPr>
              <a:t>Motor de la formación profesional dual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b="1" dirty="0">
                <a:solidFill>
                  <a:schemeClr val="bg1"/>
                </a:solidFill>
              </a:rPr>
              <a:t>Los actores diseñan conjuntamente </a:t>
            </a:r>
            <a:br>
              <a:rPr lang="es-ES" sz="2800" b="1" dirty="0">
                <a:solidFill>
                  <a:schemeClr val="bg1"/>
                </a:solidFill>
              </a:rPr>
            </a:br>
            <a:r>
              <a:rPr lang="es-ES" sz="2800" b="1" dirty="0">
                <a:solidFill>
                  <a:schemeClr val="bg1"/>
                </a:solidFill>
              </a:rPr>
              <a:t>la formación profesional dual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7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1D542C01-68C6-4E5E-8E8B-2A37B13DCB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1515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Sinopsis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62" y="2948266"/>
            <a:ext cx="2827337" cy="1173306"/>
          </a:xfrm>
        </p:spPr>
        <p:txBody>
          <a:bodyPr>
            <a:normAutofit/>
          </a:bodyPr>
          <a:lstStyle/>
          <a:p>
            <a:pPr marL="360000" indent="-360000">
              <a:buClr>
                <a:srgbClr val="BF5A08"/>
              </a:buClr>
              <a:buSzPct val="100000"/>
              <a:buFont typeface="+mj-lt"/>
              <a:buAutoNum type="arabicPeriod"/>
            </a:pPr>
            <a:r>
              <a:rPr lang="es-ES" sz="2000" dirty="0">
                <a:solidFill>
                  <a:srgbClr val="BF5A08"/>
                </a:solidFill>
              </a:rPr>
              <a:t>Fuerte compromiso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 </a:t>
            </a:r>
            <a:r>
              <a:rPr lang="es-ES" sz="2000" dirty="0">
                <a:solidFill>
                  <a:srgbClr val="BF5A08"/>
                </a:solidFill>
              </a:rPr>
              <a:t>la formación profesional dual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577982" y="2899626"/>
            <a:ext cx="3121739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42900">
              <a:spcAft>
                <a:spcPts val="1200"/>
              </a:spcAft>
              <a:buFont typeface="+mj-lt"/>
              <a:buAutoNum type="arabicPeriod" startAt="2"/>
            </a:pPr>
            <a:r>
              <a:rPr lang="es-ES" sz="2000">
                <a:solidFill>
                  <a:srgbClr val="BF5A08"/>
                </a:solidFill>
              </a:rPr>
              <a:t>La participación y la cooperación </a:t>
            </a:r>
            <a:r>
              <a:rPr lang="es-ES" sz="2000"/>
              <a:t>se promueven a través de los </a:t>
            </a:r>
            <a:r>
              <a:rPr lang="es-ES" sz="2000">
                <a:solidFill>
                  <a:srgbClr val="BF5A08"/>
                </a:solidFill>
              </a:rPr>
              <a:t>mecanismos formales </a:t>
            </a:r>
            <a:r>
              <a:rPr lang="es-E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(integración de los intereses).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Leyes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Instituciones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Comités/Organismos</a:t>
            </a:r>
          </a:p>
          <a:p>
            <a:pPr marL="360000" indent="-342900">
              <a:buFont typeface="+mj-lt"/>
              <a:buAutoNum type="arabicPeriod" startAt="2"/>
            </a:pPr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8B9439BB-FD75-41F8-B36F-2FB7B1FEC038}"/>
              </a:ext>
            </a:extLst>
          </p:cNvPr>
          <p:cNvSpPr/>
          <p:nvPr/>
        </p:nvSpPr>
        <p:spPr>
          <a:xfrm>
            <a:off x="2464916" y="1682689"/>
            <a:ext cx="1387873" cy="42813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978537" y="2899626"/>
            <a:ext cx="25599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00"/>
            <a:r>
              <a:rPr lang="es-ES" sz="2000" dirty="0">
                <a:solidFill>
                  <a:srgbClr val="BF5A08"/>
                </a:solidFill>
              </a:rPr>
              <a:t>Motor de la formación profesional dual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58812" y="1052513"/>
            <a:ext cx="1641197" cy="1641197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2908791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8067256" y="2908790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EEBC1E5-0001-48BD-9D06-22FAE5907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13156" y="1052513"/>
            <a:ext cx="1875992" cy="173970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6C4AB7F-D42F-44DF-A794-D1487AB867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354306"/>
            <a:ext cx="418244" cy="130609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77A44B9-7F0E-42E9-9058-04E30132B4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4465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7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Sinopsis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106" y="853171"/>
            <a:ext cx="9921439" cy="667501"/>
          </a:xfrm>
        </p:spPr>
        <p:txBody>
          <a:bodyPr>
            <a:normAutofit/>
          </a:bodyPr>
          <a:lstStyle/>
          <a:p>
            <a:pPr marL="808038" indent="-719138" algn="ctr">
              <a:buNone/>
            </a:pPr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Desarrollo del sistema </a:t>
            </a:r>
            <a:b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de formación profesional dual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45BE8B9-9232-40FA-A875-C11FC444E811}"/>
              </a:ext>
            </a:extLst>
          </p:cNvPr>
          <p:cNvSpPr txBox="1">
            <a:spLocks/>
          </p:cNvSpPr>
          <p:nvPr/>
        </p:nvSpPr>
        <p:spPr>
          <a:xfrm>
            <a:off x="4837229" y="5178182"/>
            <a:ext cx="3248521" cy="8894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         Implementación de la 		formación profesional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B7F4B8D6-C3BE-4F17-A388-04207255886D}"/>
              </a:ext>
            </a:extLst>
          </p:cNvPr>
          <p:cNvCxnSpPr>
            <a:cxnSpLocks/>
          </p:cNvCxnSpPr>
          <p:nvPr/>
        </p:nvCxnSpPr>
        <p:spPr>
          <a:xfrm rot="2700000">
            <a:off x="79855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CFEBDA6-48E9-42E7-BE9B-F2A92DE04556}"/>
              </a:ext>
            </a:extLst>
          </p:cNvPr>
          <p:cNvCxnSpPr>
            <a:cxnSpLocks/>
          </p:cNvCxnSpPr>
          <p:nvPr/>
        </p:nvCxnSpPr>
        <p:spPr>
          <a:xfrm rot="-2700000">
            <a:off x="30651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6CD175D8-869F-4E3D-AF2A-6235010268E6}"/>
              </a:ext>
            </a:extLst>
          </p:cNvPr>
          <p:cNvCxnSpPr>
            <a:cxnSpLocks/>
          </p:cNvCxnSpPr>
          <p:nvPr/>
        </p:nvCxnSpPr>
        <p:spPr>
          <a:xfrm rot="8100000">
            <a:off x="79855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BB2D9BB-D32A-4D68-9E71-E95CAC423E87}"/>
              </a:ext>
            </a:extLst>
          </p:cNvPr>
          <p:cNvCxnSpPr>
            <a:cxnSpLocks/>
          </p:cNvCxnSpPr>
          <p:nvPr/>
        </p:nvCxnSpPr>
        <p:spPr>
          <a:xfrm rot="-8100000">
            <a:off x="30651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77574E85-45CA-4FC6-A511-B7A70F7A5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23316" y="681478"/>
            <a:ext cx="937260" cy="937260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7B1DDD7-7D31-4B3A-B97C-4E9D362034D9}"/>
              </a:ext>
            </a:extLst>
          </p:cNvPr>
          <p:cNvGrpSpPr/>
          <p:nvPr/>
        </p:nvGrpSpPr>
        <p:grpSpPr>
          <a:xfrm>
            <a:off x="8644874" y="2717943"/>
            <a:ext cx="3041027" cy="1190504"/>
            <a:chOff x="8952983" y="2847150"/>
            <a:chExt cx="3041027" cy="1190504"/>
          </a:xfrm>
        </p:grpSpPr>
        <p:sp>
          <p:nvSpPr>
            <p:cNvPr id="4" name="Inhaltsplatzhalter 2">
              <a:extLst>
                <a:ext uri="{FF2B5EF4-FFF2-40B4-BE49-F238E27FC236}">
                  <a16:creationId xmlns:a16="http://schemas.microsoft.com/office/drawing/2014/main" id="{8A5A6631-6720-4B61-A0CF-7392832301E9}"/>
                </a:ext>
              </a:extLst>
            </p:cNvPr>
            <p:cNvSpPr txBox="1">
              <a:spLocks/>
            </p:cNvSpPr>
            <p:nvPr/>
          </p:nvSpPr>
          <p:spPr>
            <a:xfrm>
              <a:off x="9207567" y="3148156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es-E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2.         Desarrollo de las normas</a:t>
              </a: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92C5E811-9E38-43F9-9761-A928D7095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567516">
              <a:off x="8952983" y="2847150"/>
              <a:ext cx="937260" cy="937260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DCA3B35F-A9ED-4E40-A208-2FEBD20AF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972793">
            <a:off x="4440340" y="4879591"/>
            <a:ext cx="937260" cy="937260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B32B0FD-E618-404D-827C-DB31E0287284}"/>
              </a:ext>
            </a:extLst>
          </p:cNvPr>
          <p:cNvGrpSpPr/>
          <p:nvPr/>
        </p:nvGrpSpPr>
        <p:grpSpPr>
          <a:xfrm>
            <a:off x="691282" y="2717943"/>
            <a:ext cx="2841417" cy="1172200"/>
            <a:chOff x="721099" y="2876986"/>
            <a:chExt cx="2841417" cy="1172200"/>
          </a:xfrm>
        </p:grpSpPr>
        <p:sp>
          <p:nvSpPr>
            <p:cNvPr id="6" name="Inhaltsplatzhalter 2">
              <a:extLst>
                <a:ext uri="{FF2B5EF4-FFF2-40B4-BE49-F238E27FC236}">
                  <a16:creationId xmlns:a16="http://schemas.microsoft.com/office/drawing/2014/main" id="{30A6B6BB-3934-4130-AE7A-66975058861B}"/>
                </a:ext>
              </a:extLst>
            </p:cNvPr>
            <p:cNvSpPr txBox="1">
              <a:spLocks/>
            </p:cNvSpPr>
            <p:nvPr/>
          </p:nvSpPr>
          <p:spPr>
            <a:xfrm>
              <a:off x="776073" y="3159688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es-E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4.         Examen y 			certificación</a:t>
              </a: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42500B6-11B7-4427-A9CC-7E919F2B8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6613635">
              <a:off x="721099" y="2876986"/>
              <a:ext cx="937260" cy="937260"/>
            </a:xfrm>
            <a:prstGeom prst="rect">
              <a:avLst/>
            </a:prstGeom>
          </p:spPr>
        </p:pic>
      </p:grpSp>
      <p:sp>
        <p:nvSpPr>
          <p:cNvPr id="21" name="Ellipse 20">
            <a:extLst>
              <a:ext uri="{FF2B5EF4-FFF2-40B4-BE49-F238E27FC236}">
                <a16:creationId xmlns:a16="http://schemas.microsoft.com/office/drawing/2014/main" id="{CADBF11B-F0BF-4735-9D3D-558702882889}"/>
              </a:ext>
            </a:extLst>
          </p:cNvPr>
          <p:cNvSpPr/>
          <p:nvPr/>
        </p:nvSpPr>
        <p:spPr>
          <a:xfrm>
            <a:off x="4483708" y="241617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32" name="Gleichschenkliges Dreieck 31">
            <a:extLst>
              <a:ext uri="{FF2B5EF4-FFF2-40B4-BE49-F238E27FC236}">
                <a16:creationId xmlns:a16="http://schemas.microsoft.com/office/drawing/2014/main" id="{19F2AD46-949D-4F0D-B989-62DB2DD4CA4B}"/>
              </a:ext>
            </a:extLst>
          </p:cNvPr>
          <p:cNvSpPr/>
          <p:nvPr/>
        </p:nvSpPr>
        <p:spPr>
          <a:xfrm rot="5400000">
            <a:off x="7135656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Gleichschenkliges Dreieck 32">
            <a:extLst>
              <a:ext uri="{FF2B5EF4-FFF2-40B4-BE49-F238E27FC236}">
                <a16:creationId xmlns:a16="http://schemas.microsoft.com/office/drawing/2014/main" id="{CB0D7A2E-32E3-4EA6-87EA-EFE34ED7EB50}"/>
              </a:ext>
            </a:extLst>
          </p:cNvPr>
          <p:cNvSpPr/>
          <p:nvPr/>
        </p:nvSpPr>
        <p:spPr>
          <a:xfrm>
            <a:off x="5549218" y="2051776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A8F2F62A-3582-43A5-82F8-C883461E5B99}"/>
              </a:ext>
            </a:extLst>
          </p:cNvPr>
          <p:cNvSpPr/>
          <p:nvPr/>
        </p:nvSpPr>
        <p:spPr>
          <a:xfrm rot="10800000">
            <a:off x="5549219" y="4279925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Gleichschenkliges Dreieck 34">
            <a:extLst>
              <a:ext uri="{FF2B5EF4-FFF2-40B4-BE49-F238E27FC236}">
                <a16:creationId xmlns:a16="http://schemas.microsoft.com/office/drawing/2014/main" id="{473673E3-6CDF-427A-B823-F02525446300}"/>
              </a:ext>
            </a:extLst>
          </p:cNvPr>
          <p:cNvSpPr/>
          <p:nvPr/>
        </p:nvSpPr>
        <p:spPr>
          <a:xfrm rot="16200000">
            <a:off x="3992617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20A03684-D4CA-444D-B0FD-E9FFFCDAA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9205" y="2471537"/>
            <a:ext cx="1730744" cy="1117257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8C5E2F1-2ADE-4F6A-90C8-CA0610300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2264" y="2770730"/>
            <a:ext cx="336836" cy="105187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8621442-63E7-460A-80F9-C4C56459C3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3582" y="2704638"/>
            <a:ext cx="1324113" cy="111737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534777" y="955246"/>
            <a:ext cx="394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21" grpId="0" animBg="1"/>
      <p:bldP spid="32" grpId="1" animBg="1"/>
      <p:bldP spid="33" grpId="1" animBg="1"/>
      <p:bldP spid="34" grpId="1" animBg="1"/>
      <p:bldP spid="3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2DD63-118C-4385-84BE-28EEC9550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Directrices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B84736-7767-4C9E-A8CF-484B2D58C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3065509"/>
            <a:ext cx="11053762" cy="2595516"/>
          </a:xfrm>
        </p:spPr>
        <p:txBody>
          <a:bodyPr>
            <a:normAutofit/>
          </a:bodyPr>
          <a:lstStyle/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Coordinar los lugares de aprendizaje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Apoyar la cooperación entre los actores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Garantizar la homogeneidad de la formación profesional en todo el país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594AA14-79F5-44AF-A85A-9DECE5B06B00}"/>
              </a:ext>
            </a:extLst>
          </p:cNvPr>
          <p:cNvSpPr txBox="1">
            <a:spLocks/>
          </p:cNvSpPr>
          <p:nvPr/>
        </p:nvSpPr>
        <p:spPr>
          <a:xfrm>
            <a:off x="658812" y="2136269"/>
            <a:ext cx="2485713" cy="1374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00ED5D8-7560-4325-8D3C-6B213DBF5486}"/>
              </a:ext>
            </a:extLst>
          </p:cNvPr>
          <p:cNvSpPr/>
          <p:nvPr/>
        </p:nvSpPr>
        <p:spPr>
          <a:xfrm>
            <a:off x="658812" y="94371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4A20AF-4513-4820-B29B-BCEFECA64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309" y="999077"/>
            <a:ext cx="1730744" cy="11172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B735505-B0C2-44E5-95A9-D48A07D56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368" y="1298270"/>
            <a:ext cx="336836" cy="10518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0B97284-66B7-4904-AB0A-099B24CB2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08686" y="123217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3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06B0-FFE3-455C-A482-0F72FC14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Índice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6256A7-675D-4EBB-A91E-69C18C3CB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sz="2000" b="1"/>
              <a:t>Motor de la formación profesional dual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CB8F78-711A-4799-8835-4331378687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2" y="1729112"/>
            <a:ext cx="11269662" cy="3736975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s-ES" sz="2000" dirty="0"/>
              <a:t>Formación profesional: los actores y sus intereses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ES" dirty="0"/>
              <a:t>Empresarios y organizaciones empresariales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ES" dirty="0"/>
              <a:t>Trabajadores y trabajadoras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ES" dirty="0"/>
              <a:t>La ciudadanía y el Estado</a:t>
            </a:r>
          </a:p>
          <a:p>
            <a:pPr>
              <a:buFont typeface="+mj-lt"/>
              <a:buAutoNum type="arabicPeriod"/>
            </a:pPr>
            <a:r>
              <a:rPr lang="es-ES" sz="2000" dirty="0"/>
              <a:t>Los actores diseñan conjuntamente la formación profesional dual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ES" dirty="0"/>
              <a:t>Desarrollo del sistema de formación profesional dual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ES" dirty="0"/>
              <a:t>Desarrollo de las normas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ES" dirty="0"/>
              <a:t>Supervisión de la formación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ES" dirty="0"/>
              <a:t>Examen y certificación</a:t>
            </a:r>
          </a:p>
          <a:p>
            <a:pPr>
              <a:buFont typeface="+mj-lt"/>
              <a:buAutoNum type="arabicPeriod"/>
            </a:pPr>
            <a:r>
              <a:rPr lang="es-ES" sz="2000" dirty="0"/>
              <a:t>Resumen</a:t>
            </a:r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del sistema de formación profesional dual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4" y="863595"/>
            <a:ext cx="2147378" cy="8889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/>
              <a:t>Empresarios y empresarias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7441" y="4473075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03017" y="1653352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429913" y="5450326"/>
            <a:ext cx="2254061" cy="54768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s-ES" sz="2200" b="1"/>
              <a:t>Trabajadores y trabajadoras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9721951" y="1182436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200" b="1"/>
              <a:t>Estado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4540209" y="833983"/>
            <a:ext cx="311158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1800" b="1" dirty="0"/>
              <a:t>Estrecha vinculación a través de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62672" y="1691211"/>
            <a:ext cx="228993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empre-</a:t>
            </a:r>
            <a:b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sarios y las empresarias , las organizaciones empresariales quieren contribuir a definir las condiciones marco de la formación 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profesional.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181101" y="1834079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BF5A08"/>
                </a:solidFill>
              </a:rPr>
              <a:t>Comité Nacional (Comité Central)</a:t>
            </a:r>
          </a:p>
          <a:p>
            <a:pPr algn="ctr"/>
            <a:endParaRPr lang="es-ES" sz="1600" b="1" dirty="0">
              <a:solidFill>
                <a:srgbClr val="BF5A08"/>
              </a:solidFill>
            </a:endParaRPr>
          </a:p>
          <a:p>
            <a:pPr algn="ctr"/>
            <a:endParaRPr lang="es-ES" sz="1600" b="1" dirty="0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232990"/>
            <a:ext cx="22025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El Estado define el marco y persigue los intereses reguladores.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4063567"/>
            <a:ext cx="23385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sindicatos quieren contribuir a definir las condiciones marco de la formación profesional.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9160617" y="4351939"/>
            <a:ext cx="2687672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 3" panose="05040102010807070707" pitchFamily="18" charset="2"/>
              <a:buNone/>
            </a:pP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Base jurídica</a:t>
            </a:r>
          </a:p>
          <a:p>
            <a:pPr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Ley de Formación Profesional, art. 92</a:t>
            </a:r>
          </a:p>
          <a:p>
            <a:pPr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Código de artesanía, art. 38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3BFB977-A117-48DB-AE2D-F6ABF6EE56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29474" y="1594152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5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accel="13333" decel="3333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5400000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7" grpId="0"/>
      <p:bldP spid="18" grpId="0"/>
      <p:bldP spid="19" grpId="0"/>
      <p:bldP spid="21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2A43D198-5BB6-4D37-8695-B4FDE58A8107}"/>
              </a:ext>
            </a:extLst>
          </p:cNvPr>
          <p:cNvGrpSpPr/>
          <p:nvPr/>
        </p:nvGrpSpPr>
        <p:grpSpPr>
          <a:xfrm>
            <a:off x="3860065" y="3312623"/>
            <a:ext cx="2133600" cy="1735338"/>
            <a:chOff x="4526868" y="3381977"/>
            <a:chExt cx="1593301" cy="1295892"/>
          </a:xfrm>
        </p:grpSpPr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AC5A4054-317D-4268-B618-FBBDE88C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07662" y="3381977"/>
              <a:ext cx="1312507" cy="129589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EC0B3418-3520-4C3F-BFCD-0D63C80B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1408619">
              <a:off x="4526868" y="3389761"/>
              <a:ext cx="294170" cy="514797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del sistema de formación profesional dual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B972F1F-4D8B-4485-A088-A468C3B48E9D}"/>
              </a:ext>
            </a:extLst>
          </p:cNvPr>
          <p:cNvSpPr txBox="1"/>
          <p:nvPr/>
        </p:nvSpPr>
        <p:spPr>
          <a:xfrm>
            <a:off x="5200643" y="1802801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BF5A08"/>
                </a:solidFill>
              </a:rPr>
              <a:t>Comité Central </a:t>
            </a:r>
          </a:p>
          <a:p>
            <a:pPr algn="ctr"/>
            <a:r>
              <a:rPr lang="es-ES" b="1" dirty="0">
                <a:solidFill>
                  <a:srgbClr val="BF5A08"/>
                </a:solidFill>
              </a:rPr>
              <a:t>del BIBB 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1493905" y="1861835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años 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77468" y="2927160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>
              <a:spcBef>
                <a:spcPts val="1000"/>
              </a:spcBef>
            </a:pPr>
            <a:r>
              <a:rPr lang="es-E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Principio de consenso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9420374" y="2930419"/>
            <a:ext cx="1383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342900">
              <a:spcBef>
                <a:spcPts val="1000"/>
              </a:spcBef>
            </a:pPr>
            <a:r>
              <a:rPr lang="es-ES">
                <a:solidFill>
                  <a:schemeClr val="tx1">
                    <a:lumMod val="75000"/>
                    <a:lumOff val="25000"/>
                  </a:schemeClr>
                </a:solidFill>
              </a:rPr>
              <a:t>Reuniones periódicas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9522551" y="1861087"/>
            <a:ext cx="1965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Voluntariamente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098739" y="5089054"/>
            <a:ext cx="60258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los empresarios y las empresarias, los trabajadores y las trabajadoras, el Gobierno Federal y los gobiernos regionales (los llamados «cuatro pilares»)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433403E-9133-4B1F-87D4-F03DB0E930E6}"/>
              </a:ext>
            </a:extLst>
          </p:cNvPr>
          <p:cNvSpPr txBox="1"/>
          <p:nvPr/>
        </p:nvSpPr>
        <p:spPr>
          <a:xfrm>
            <a:off x="4393440" y="4436057"/>
            <a:ext cx="1414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>
                <a:solidFill>
                  <a:schemeClr val="tx1">
                    <a:lumMod val="75000"/>
                    <a:lumOff val="25000"/>
                  </a:schemeClr>
                </a:solidFill>
              </a:rPr>
              <a:t>Miembros</a:t>
            </a:r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F1E5B274-EE48-40AD-BF6E-6112CA6FD8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05465" y="2853946"/>
            <a:ext cx="528674" cy="628693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8A984C55-5745-46C9-8A60-4910DAD3D9B2}"/>
              </a:ext>
            </a:extLst>
          </p:cNvPr>
          <p:cNvGrpSpPr/>
          <p:nvPr/>
        </p:nvGrpSpPr>
        <p:grpSpPr>
          <a:xfrm>
            <a:off x="6389583" y="3494556"/>
            <a:ext cx="1695884" cy="1394984"/>
            <a:chOff x="6343072" y="3523313"/>
            <a:chExt cx="1303345" cy="1072093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664DCCF-8819-4A31-9068-05925520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72400" y="3534984"/>
              <a:ext cx="1074017" cy="1060422"/>
            </a:xfrm>
            <a:prstGeom prst="rect">
              <a:avLst/>
            </a:prstGeom>
          </p:spPr>
        </p:pic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77811245-6A3D-49EC-829D-19463939F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rgbClr val="E27F1C">
                  <a:tint val="45000"/>
                  <a:satMod val="400000"/>
                </a:srgbClr>
              </a:duotone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21432774">
              <a:off x="6343072" y="3523313"/>
              <a:ext cx="244148" cy="427258"/>
            </a:xfrm>
            <a:prstGeom prst="rect">
              <a:avLst/>
            </a:prstGeom>
          </p:spPr>
        </p:pic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9D156801-203D-48CA-98EE-C5CBA762D599}"/>
              </a:ext>
            </a:extLst>
          </p:cNvPr>
          <p:cNvSpPr txBox="1"/>
          <p:nvPr/>
        </p:nvSpPr>
        <p:spPr>
          <a:xfrm>
            <a:off x="6459077" y="4434048"/>
            <a:ext cx="1768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>
                <a:solidFill>
                  <a:schemeClr val="tx1">
                    <a:lumMod val="75000"/>
                    <a:lumOff val="25000"/>
                  </a:schemeClr>
                </a:solidFill>
              </a:rPr>
              <a:t>Miembros suplentes</a:t>
            </a:r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7CCAAA69-AA15-4C3E-8E3C-7ADC586737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91768">
            <a:off x="8807850" y="1648769"/>
            <a:ext cx="646397" cy="65428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52797EB3-4AD7-424A-A6EE-5E4289AFB9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761425" y="2836930"/>
            <a:ext cx="481446" cy="459562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0618019D-45F8-430E-8315-E1B172F2FF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634209" y="1629804"/>
            <a:ext cx="735877" cy="6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1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del sistema de formación profesional dual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Algunas de las funciones: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Asesorar al Gobierno Federal en cuestiones de la formación profesional 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Hacer recomendaciones para la práctica (p. ej., sobre la aplicación uniforme de la Ley de Formación Profesional)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Pronunciarse acerca de las normativas federales (p. ej., la ordenanza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formación) </a:t>
            </a:r>
          </a:p>
          <a:p>
            <a:pPr>
              <a:defRPr/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Dar su opinión sobre la política del Gobierno Federal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Decidir sobre los asuntos del BIBB (p. ej. presupuesto, investigación)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6C6CFA1-FEC8-478D-BF0B-6760CC88089E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BF5A08"/>
                </a:solidFill>
              </a:rPr>
              <a:t>Comité Central </a:t>
            </a:r>
            <a:br>
              <a:rPr lang="es-ES" b="1" dirty="0">
                <a:solidFill>
                  <a:srgbClr val="BF5A08"/>
                </a:solidFill>
              </a:rPr>
            </a:br>
            <a:r>
              <a:rPr lang="es-ES" b="1" dirty="0">
                <a:solidFill>
                  <a:srgbClr val="BF5A08"/>
                </a:solidFill>
              </a:rPr>
              <a:t>del BIBB </a:t>
            </a:r>
          </a:p>
          <a:p>
            <a:pPr algn="ctr"/>
            <a:endParaRPr lang="es-ES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del sistema de formación profesional dual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Relevancia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Articula </a:t>
            </a:r>
            <a:r>
              <a:rPr lang="es-ES" sz="2200" dirty="0"/>
              <a:t>las </a:t>
            </a:r>
            <a:r>
              <a:rPr lang="es-ES" sz="2200" dirty="0">
                <a:solidFill>
                  <a:srgbClr val="BF5A08"/>
                </a:solidFill>
              </a:rPr>
              <a:t>posiciones consensuadas de los actores de la formación profesional.</a:t>
            </a:r>
          </a:p>
          <a:p>
            <a:r>
              <a:rPr lang="es-ES" sz="2200" dirty="0">
                <a:solidFill>
                  <a:srgbClr val="BF5A08"/>
                </a:solidFill>
              </a:rPr>
              <a:t>Mecanismo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central</a:t>
            </a:r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2200" dirty="0">
                <a:solidFill>
                  <a:srgbClr val="BF5A08"/>
                </a:solidFill>
              </a:rPr>
              <a:t>de coordinación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formación profesional dual a nivel federal </a:t>
            </a:r>
            <a:r>
              <a:rPr lang="es-ES" sz="2200" dirty="0">
                <a:solidFill>
                  <a:srgbClr val="BF5A08"/>
                </a:solidFill>
              </a:rPr>
              <a:t>(«Parlamento de la formación profesional»). 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Foro en el que los actores dirigen</a:t>
            </a:r>
            <a:r>
              <a:rPr lang="es-ES" sz="2200" dirty="0">
                <a:solidFill>
                  <a:srgbClr val="BF5A08"/>
                </a:solidFill>
              </a:rPr>
              <a:t> juntos</a:t>
            </a:r>
            <a:r>
              <a:rPr lang="es-ES" sz="2200" dirty="0"/>
              <a:t>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sistema de formación profesional.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9310FDA-87D9-404C-8FF5-3903F5FDCCB1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BF5A08"/>
                </a:solidFill>
              </a:rPr>
              <a:t>Comité Central </a:t>
            </a:r>
            <a:br>
              <a:rPr lang="es-ES" b="1" dirty="0">
                <a:solidFill>
                  <a:srgbClr val="BF5A08"/>
                </a:solidFill>
              </a:rPr>
            </a:br>
            <a:r>
              <a:rPr lang="es-ES" b="1" dirty="0">
                <a:solidFill>
                  <a:srgbClr val="BF5A08"/>
                </a:solidFill>
              </a:rPr>
              <a:t>del BIBB </a:t>
            </a:r>
          </a:p>
          <a:p>
            <a:pPr algn="ctr"/>
            <a:endParaRPr lang="es-ES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0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 las normas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84" y="897886"/>
            <a:ext cx="2072760" cy="6474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2200" b="1" dirty="0"/>
              <a:t>Empresarios y empresarias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26444" y="4351090"/>
            <a:ext cx="1623960" cy="11480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200" b="1"/>
              <a:t>Estado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4571468" y="825576"/>
            <a:ext cx="3043487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1800" b="1" dirty="0"/>
              <a:t>Estrecha vinculación a través de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55933" y="2045040"/>
            <a:ext cx="22454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Las organizaciones articulan las 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necesidades de las empresarias/la economía.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729036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BF5A08"/>
                </a:solidFill>
              </a:rPr>
              <a:t>Grupos de </a:t>
            </a:r>
            <a:br>
              <a:rPr lang="es-ES" sz="1600" b="1" dirty="0">
                <a:solidFill>
                  <a:srgbClr val="BF5A08"/>
                </a:solidFill>
              </a:rPr>
            </a:br>
            <a:r>
              <a:rPr lang="es-ES" sz="1600" b="1" dirty="0">
                <a:solidFill>
                  <a:srgbClr val="BF5A08"/>
                </a:solidFill>
              </a:rPr>
              <a:t>expertas y </a:t>
            </a:r>
          </a:p>
          <a:p>
            <a:pPr algn="ctr"/>
            <a:r>
              <a:rPr lang="es-ES" sz="1600" b="1" dirty="0">
                <a:solidFill>
                  <a:srgbClr val="BF5A08"/>
                </a:solidFill>
              </a:rPr>
              <a:t>expertos</a:t>
            </a:r>
          </a:p>
          <a:p>
            <a:pPr algn="ctr"/>
            <a:endParaRPr lang="es-ES" sz="1600" b="1" dirty="0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63726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gobierno articula 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las necesidades y promulga las normas. </a:t>
            </a:r>
          </a:p>
          <a:p>
            <a:pPr algn="ctr"/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752250" y="3960988"/>
            <a:ext cx="22013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sindicatos 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articulan las necesidades de los trabajadores y las trabajadoras.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9255503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Base jurídica</a:t>
            </a:r>
          </a:p>
          <a:p>
            <a:pPr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Ley de Formación Profesional, art. 4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4530FF3-F99A-47AF-A1C5-C107D7E4E5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68016" y="1455049"/>
            <a:ext cx="459227" cy="1434077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76275D78-6581-41E3-B334-614BB3E009EB}"/>
              </a:ext>
            </a:extLst>
          </p:cNvPr>
          <p:cNvSpPr txBox="1">
            <a:spLocks/>
          </p:cNvSpPr>
          <p:nvPr/>
        </p:nvSpPr>
        <p:spPr>
          <a:xfrm>
            <a:off x="2087592" y="5396432"/>
            <a:ext cx="2331699" cy="54768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s-ES" sz="2200" b="1"/>
              <a:t>Trabajadores y trabajadoras</a:t>
            </a:r>
          </a:p>
        </p:txBody>
      </p:sp>
    </p:spTree>
    <p:extLst>
      <p:ext uri="{BB962C8B-B14F-4D97-AF65-F5344CB8AC3E}">
        <p14:creationId xmlns:p14="http://schemas.microsoft.com/office/powerpoint/2010/main" val="28959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6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7" grpId="0"/>
      <p:bldP spid="18" grpId="0"/>
      <p:bldP spid="19" grpId="0"/>
      <p:bldP spid="21" grpId="0"/>
      <p:bldP spid="34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AC5A4054-317D-4268-B618-FBBDE88C5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4884" y="3542548"/>
            <a:ext cx="1724896" cy="17030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 las normas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9100252" y="1331964"/>
            <a:ext cx="30204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Comité formado para la nueva/actualizada profesión de formación profesional dual (temporal, no permanente)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586816" y="1322599"/>
            <a:ext cx="44438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El/la representante del BIBB dirige, </a:t>
            </a:r>
            <a:b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organiza y modera el proceso, facilita información especializada </a:t>
            </a:r>
            <a:b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(«Experto/a profesional»)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8697667" y="3541851"/>
            <a:ext cx="30343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Participan el Gobierno Federal y los gobiernos regionales.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703599" y="3705751"/>
            <a:ext cx="36721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sector empresarial y los trabajadores y las trabjadoras </a:t>
            </a:r>
          </a:p>
          <a:p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envían a sus propios expertos.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63266" y="4733932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formados por expertos y expertas con experiencia práctica y teórica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BF5A08"/>
                </a:solidFill>
              </a:rPr>
              <a:t>Grupos de </a:t>
            </a:r>
          </a:p>
          <a:p>
            <a:pPr algn="ctr"/>
            <a:r>
              <a:rPr lang="es-ES" sz="1600" b="1" dirty="0">
                <a:solidFill>
                  <a:srgbClr val="BF5A08"/>
                </a:solidFill>
              </a:rPr>
              <a:t>expertos</a:t>
            </a:r>
          </a:p>
          <a:p>
            <a:pPr algn="ctr"/>
            <a:endParaRPr lang="es-ES" sz="1600" b="1" dirty="0">
              <a:solidFill>
                <a:srgbClr val="BF5A08"/>
              </a:solidFill>
            </a:endParaRP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68FA6CAC-25E9-4FC7-AE7E-D6A3671DCBFA}"/>
              </a:ext>
            </a:extLst>
          </p:cNvPr>
          <p:cNvGrpSpPr/>
          <p:nvPr/>
        </p:nvGrpSpPr>
        <p:grpSpPr>
          <a:xfrm>
            <a:off x="4188969" y="913739"/>
            <a:ext cx="513834" cy="1198378"/>
            <a:chOff x="4482743" y="2897108"/>
            <a:chExt cx="590527" cy="1377243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249330F8-1DCA-4B11-B660-6D3C29CE0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82743" y="2897108"/>
              <a:ext cx="561098" cy="1377243"/>
            </a:xfrm>
            <a:prstGeom prst="rect">
              <a:avLst/>
            </a:prstGeom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7C171D12-A53D-4FD8-BAEE-17B28E1FB4BB}"/>
                </a:ext>
              </a:extLst>
            </p:cNvPr>
            <p:cNvSpPr txBox="1"/>
            <p:nvPr/>
          </p:nvSpPr>
          <p:spPr>
            <a:xfrm>
              <a:off x="4517605" y="3390782"/>
              <a:ext cx="555665" cy="3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1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BIBB</a:t>
              </a:r>
            </a:p>
          </p:txBody>
        </p: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8A98E220-1D39-49BF-8AE3-E1EEC1D624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22528" y="1343299"/>
            <a:ext cx="816797" cy="779099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6AF1E0A-1E97-4B78-880A-ED80649744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16224" y="2727807"/>
            <a:ext cx="401774" cy="98617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C1BDE12-CFDA-4FB4-AC53-00334042C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9333" y="2830350"/>
            <a:ext cx="426123" cy="1045939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19442" y="3199378"/>
            <a:ext cx="745698" cy="98446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3EF9D63B-EA27-4121-AB31-FDF9F5EF00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54545" y="2829957"/>
            <a:ext cx="69217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 las normas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Algunas de las funciones: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Desarrollar y actualizar los reglamentos de formación profesional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dual para la formación en la empresa 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Asesorar a los actores sobre la aplicación de los reglamentos de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formación profesional dual y su coordinación con el desarrollo de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marcos curriculares (centro de formación profesional)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4818E3-B1EC-4737-B34B-384BAFF81BB6}"/>
              </a:ext>
            </a:extLst>
          </p:cNvPr>
          <p:cNvSpPr txBox="1"/>
          <p:nvPr/>
        </p:nvSpPr>
        <p:spPr>
          <a:xfrm>
            <a:off x="677469" y="1679543"/>
            <a:ext cx="19638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BF5A08"/>
                </a:solidFill>
              </a:rPr>
              <a:t>Grupos de expertos y expertas</a:t>
            </a:r>
          </a:p>
          <a:p>
            <a:pPr algn="ctr"/>
            <a:endParaRPr lang="es-ES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2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 las normas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Relevancia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Mecanismo, a través del cual </a:t>
            </a:r>
            <a:r>
              <a:rPr lang="es-ES" sz="2200" dirty="0">
                <a:solidFill>
                  <a:srgbClr val="BF5A08"/>
                </a:solidFill>
              </a:rPr>
              <a:t>los actores desarrollan conjuntamente normas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 reflejan la demanda del mundo laboral.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Las normas desarrolladas son </a:t>
            </a:r>
            <a:r>
              <a:rPr lang="es-ES" sz="2200" dirty="0">
                <a:solidFill>
                  <a:srgbClr val="BF5A08"/>
                </a:solidFill>
              </a:rPr>
              <a:t>aceptadas y reconocidas por las organizaciones y personas que las aplican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(empresas, personas formadoras, aprendices).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426B613-9320-42E7-BD85-6F9025D75F98}"/>
              </a:ext>
            </a:extLst>
          </p:cNvPr>
          <p:cNvSpPr txBox="1"/>
          <p:nvPr/>
        </p:nvSpPr>
        <p:spPr>
          <a:xfrm>
            <a:off x="677469" y="1640631"/>
            <a:ext cx="19638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BF5A08"/>
                </a:solidFill>
              </a:rPr>
              <a:t>Grupos de expertos y expertas</a:t>
            </a:r>
          </a:p>
          <a:p>
            <a:pPr algn="ctr"/>
            <a:endParaRPr lang="es-ES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87" y="863596"/>
            <a:ext cx="2064134" cy="681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/>
              <a:t>Empresarias y empresarios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97677" y="4322171"/>
            <a:ext cx="1664865" cy="117701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88034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006968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200" b="1"/>
              <a:t>Estado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080453" y="629942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1800" b="1" dirty="0"/>
              <a:t>Estrecha vinculación a través de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66732" y="1991610"/>
            <a:ext cx="21088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Las empresarias y los empresarios imparten la formación en la empresa basándose en las normas estatales de formación.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605220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600" b="1">
                <a:solidFill>
                  <a:srgbClr val="BF5A08"/>
                </a:solidFill>
              </a:rPr>
              <a:t>Comités y organismos competentes en todo el país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97300" y="2009496"/>
            <a:ext cx="21474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Estado supervisa, financia e implementa la formación profesional en los centros de formación profesional.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835161" y="4013797"/>
            <a:ext cx="19421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Los comités de empresa de las grandes compañías supervisan la formación.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462513" y="4580015"/>
            <a:ext cx="3006398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Base jurídica</a:t>
            </a:r>
          </a:p>
          <a:p>
            <a:pPr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Ley de Formación Profesional, art. 77 y siguientes</a:t>
            </a:r>
          </a:p>
          <a:p>
            <a:pPr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Leyes de los Estados federados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B0510BD-6821-4A78-8FD9-926F19C8ED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77550" y="1504237"/>
            <a:ext cx="444246" cy="1387295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34459235-B8BF-4052-8352-733E2B69F6CB}"/>
              </a:ext>
            </a:extLst>
          </p:cNvPr>
          <p:cNvSpPr txBox="1">
            <a:spLocks/>
          </p:cNvSpPr>
          <p:nvPr/>
        </p:nvSpPr>
        <p:spPr>
          <a:xfrm>
            <a:off x="2234230" y="5396432"/>
            <a:ext cx="2285588" cy="54768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s-ES" sz="2200" b="1"/>
              <a:t>Trabajadores y trabajadoras</a:t>
            </a:r>
          </a:p>
        </p:txBody>
      </p:sp>
    </p:spTree>
    <p:extLst>
      <p:ext uri="{BB962C8B-B14F-4D97-AF65-F5344CB8AC3E}">
        <p14:creationId xmlns:p14="http://schemas.microsoft.com/office/powerpoint/2010/main" val="202180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accel="13333" decel="6667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-5400000">
                                      <p:cBhvr>
                                        <p:cTn id="6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7" grpId="0"/>
      <p:bldP spid="18" grpId="0"/>
      <p:bldP spid="19" grpId="0"/>
      <p:bldP spid="21" grpId="0"/>
      <p:bldP spid="34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96802" y="1060431"/>
            <a:ext cx="2337621" cy="23376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40673" y="1862305"/>
            <a:ext cx="2243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s-E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Establecido en el gobierno regional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586161"/>
            <a:ext cx="19638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b="1" dirty="0">
                <a:solidFill>
                  <a:srgbClr val="BF5A08"/>
                </a:solidFill>
              </a:rPr>
              <a:t>Comisión del Estado Federado para la Formación Profesional</a:t>
            </a:r>
          </a:p>
          <a:p>
            <a:pPr marL="0" lvl="1" algn="ctr"/>
            <a:endParaRPr lang="es-ES" b="1" dirty="0">
              <a:solidFill>
                <a:srgbClr val="BF5A08"/>
              </a:solidFill>
            </a:endParaRPr>
          </a:p>
          <a:p>
            <a:pPr marL="0" lvl="1" algn="ctr"/>
            <a:endParaRPr lang="es-ES" b="1" dirty="0">
              <a:solidFill>
                <a:srgbClr val="BF5A08"/>
              </a:solidFill>
            </a:endParaRP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2336" y="1622251"/>
            <a:ext cx="745698" cy="9844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4BFDB0-C896-410A-9C70-CFE9A7FC6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86065" y="1518313"/>
            <a:ext cx="78696" cy="25424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1841645" y="3375954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>
                <a:solidFill>
                  <a:schemeClr val="tx1">
                    <a:lumMod val="75000"/>
                    <a:lumOff val="25000"/>
                  </a:schemeClr>
                </a:solidFill>
              </a:rPr>
              <a:t>4 años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557298" y="1908917"/>
            <a:ext cx="183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Voluntariamente</a:t>
            </a:r>
          </a:p>
          <a:p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391768">
            <a:off x="8750700" y="1648769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24861" y="3124324"/>
            <a:ext cx="906315" cy="8519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06C37B5-F126-4663-896A-631FDD13EDD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62828" y="1376876"/>
            <a:ext cx="611077" cy="34720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Principio de mayoría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01E93AD-53D7-4A8F-9BB5-A1B3A284B1DF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410C636-B25B-40F4-AC84-1DAAEB79C6B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3EB20C2-52D0-4EEA-85CD-D7FEE64734A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613E945-AD46-4B6D-BB17-E9364A09EAE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5D8A48B-0E33-4610-99C3-3BEF389C2494}"/>
              </a:ext>
            </a:extLst>
          </p:cNvPr>
          <p:cNvSpPr txBox="1"/>
          <p:nvPr/>
        </p:nvSpPr>
        <p:spPr>
          <a:xfrm>
            <a:off x="3846787" y="4750511"/>
            <a:ext cx="47095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representantes de empresas, los trabajadores y trabajadoras y del gobierno regional </a:t>
            </a:r>
          </a:p>
        </p:txBody>
      </p:sp>
    </p:spTree>
    <p:extLst>
      <p:ext uri="{BB962C8B-B14F-4D97-AF65-F5344CB8AC3E}">
        <p14:creationId xmlns:p14="http://schemas.microsoft.com/office/powerpoint/2010/main" val="2956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58813" y="3284537"/>
            <a:ext cx="10066338" cy="6406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sz="2800" b="1" dirty="0">
                <a:solidFill>
                  <a:schemeClr val="bg1"/>
                </a:solidFill>
              </a:rPr>
              <a:t>Formación profesional: </a:t>
            </a:r>
            <a:br>
              <a:rPr lang="es-ES" sz="2800" b="1" dirty="0">
                <a:solidFill>
                  <a:schemeClr val="bg1"/>
                </a:solidFill>
              </a:rPr>
            </a:br>
            <a:r>
              <a:rPr lang="es-ES" sz="2800" b="1" dirty="0">
                <a:solidFill>
                  <a:schemeClr val="bg1"/>
                </a:solidFill>
              </a:rPr>
              <a:t>los actores y sus intereses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69078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>
                <a:solidFill>
                  <a:schemeClr val="bg1"/>
                </a:solidFill>
              </a:rPr>
              <a:t>Motor de la formación profesional dual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2" y="1076815"/>
            <a:ext cx="2113570" cy="211357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Algunas de las funciones: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Asesorar al gobierno regional en cuestiones de la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formación profesional 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Trabajar por el desarrollo continuo de la calidad de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formación profesional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184F0E-2C66-4216-835E-CE4B4C659A68}"/>
              </a:ext>
            </a:extLst>
          </p:cNvPr>
          <p:cNvSpPr txBox="1"/>
          <p:nvPr/>
        </p:nvSpPr>
        <p:spPr>
          <a:xfrm>
            <a:off x="707452" y="1664901"/>
            <a:ext cx="19655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600" b="1" dirty="0">
                <a:solidFill>
                  <a:srgbClr val="BF5A08"/>
                </a:solidFill>
              </a:rPr>
              <a:t>Comisión del Estado Federado para la Formación Profesional</a:t>
            </a:r>
          </a:p>
          <a:p>
            <a:pPr marL="0" lvl="1" algn="ctr"/>
            <a:endParaRPr lang="es-ES" sz="1600" b="1" dirty="0">
              <a:solidFill>
                <a:srgbClr val="BF5A08"/>
              </a:solidFill>
            </a:endParaRPr>
          </a:p>
          <a:p>
            <a:pPr marL="0" lvl="1" algn="ctr"/>
            <a:endParaRPr lang="es-ES" sz="16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050212"/>
            <a:ext cx="2103842" cy="210384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Relevancia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Articula </a:t>
            </a:r>
            <a:r>
              <a:rPr lang="es-ES" sz="2200" dirty="0">
                <a:solidFill>
                  <a:srgbClr val="BF5A08"/>
                </a:solidFill>
              </a:rPr>
              <a:t>las posiciones consensuadas de los actores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en particular para el desarrollo y la aplicación de la formación profesional en los centros de formación profesional de la región.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Mecanismo a través del cual los actores contribuyen </a:t>
            </a:r>
            <a:r>
              <a:rPr lang="es-ES" sz="2200" dirty="0">
                <a:solidFill>
                  <a:srgbClr val="BF5A08"/>
                </a:solidFill>
              </a:rPr>
              <a:t>conjuntamente a definir la política de formación profesional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Estado federado y </a:t>
            </a:r>
            <a:r>
              <a:rPr lang="es-ES" sz="2200" dirty="0">
                <a:solidFill>
                  <a:srgbClr val="BF5A08"/>
                </a:solidFill>
              </a:rPr>
              <a:t>coordinan la aplicación de la formación profesional en los centros de formación profesional con la formación en la empresa.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87C782-6AAD-458C-B26B-4E87F29BB630}"/>
              </a:ext>
            </a:extLst>
          </p:cNvPr>
          <p:cNvSpPr txBox="1"/>
          <p:nvPr/>
        </p:nvSpPr>
        <p:spPr>
          <a:xfrm>
            <a:off x="696925" y="1635720"/>
            <a:ext cx="19655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600" b="1" dirty="0">
                <a:solidFill>
                  <a:srgbClr val="BF5A08"/>
                </a:solidFill>
              </a:rPr>
              <a:t>Comisión del Estado Federado para la Formación Profesional </a:t>
            </a:r>
          </a:p>
          <a:p>
            <a:pPr marL="0" lvl="1" algn="ctr"/>
            <a:endParaRPr lang="es-ES" sz="1600" b="1" dirty="0">
              <a:solidFill>
                <a:srgbClr val="BF5A08"/>
              </a:solidFill>
            </a:endParaRPr>
          </a:p>
          <a:p>
            <a:pPr marL="0" lvl="1" algn="ctr"/>
            <a:endParaRPr lang="es-ES" sz="16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353043" y="1593338"/>
            <a:ext cx="33434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Establecidos en los </a:t>
            </a:r>
            <a:b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organismos competentes (cámaras, ministerios, etc.) </a:t>
            </a:r>
          </a:p>
          <a:p>
            <a:pPr marL="0" lvl="1"/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21891" y="4744403"/>
            <a:ext cx="43065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representantes de empresas, los trabajadores y las trabajadoras y de los centros de formación profesional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690936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b="1">
                <a:solidFill>
                  <a:srgbClr val="BF5A08"/>
                </a:solidFill>
              </a:rPr>
              <a:t>Comités de formación profesional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B8E41D8-2EC1-42EC-9001-62053BD9B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>
                <a:solidFill>
                  <a:schemeClr val="tx1">
                    <a:lumMod val="75000"/>
                    <a:lumOff val="25000"/>
                  </a:schemeClr>
                </a:solidFill>
              </a:rPr>
              <a:t>4 años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300721" y="1881665"/>
            <a:ext cx="19895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Voluntariamente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391768">
            <a:off x="8560201" y="1648571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24566" y="2953755"/>
            <a:ext cx="906315" cy="8519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Principio de mayoría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7968F6-3305-4277-A34A-710385C090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20322" y="1435613"/>
            <a:ext cx="896507" cy="88620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70E29D4-1CF7-4E13-B28F-1107E174DBB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8AB1F7D-E583-444A-AC8C-D1C2EB1610B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114F871-4A59-4431-B592-21520DBC71A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Algunas de las funciones:</a:t>
            </a:r>
          </a:p>
          <a:p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Consultar e informar sobre todas las cuestiones importantes acerca de la formación profesional</a:t>
            </a:r>
          </a:p>
          <a:p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Adoptar la legislación para la aplicación de la formación profesional 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Trabajar por el desarollo continuo de la calidad de la formación profesional 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Garantizar la aplicación de las recomendaciones de la Comisión del Estado Federado para la Formación Profesional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312507-4F55-4DD9-91F3-FAEFFB40F38F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800" b="1">
                <a:solidFill>
                  <a:srgbClr val="BF5A08"/>
                </a:solidFill>
              </a:rPr>
              <a:t>Comités de formación profesional</a:t>
            </a:r>
          </a:p>
        </p:txBody>
      </p:sp>
    </p:spTree>
    <p:extLst>
      <p:ext uri="{BB962C8B-B14F-4D97-AF65-F5344CB8AC3E}">
        <p14:creationId xmlns:p14="http://schemas.microsoft.com/office/powerpoint/2010/main" val="26086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Relevancia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Articula posiciones consensuadas, en particular sobre la </a:t>
            </a:r>
            <a:r>
              <a:rPr lang="es-ES" sz="2200" dirty="0">
                <a:solidFill>
                  <a:srgbClr val="BF5A08"/>
                </a:solidFill>
              </a:rPr>
              <a:t>regulación de la formación profesional en la empresa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(idoneidad de los centros de formación, exámenes, etc.)</a:t>
            </a:r>
            <a:r>
              <a:rPr lang="es-ES" sz="2200" dirty="0">
                <a:solidFill>
                  <a:srgbClr val="BF5A08"/>
                </a:solidFill>
              </a:rPr>
              <a:t>.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Mecanismo a través del cual los actores garantizan y desarrollan </a:t>
            </a:r>
            <a:r>
              <a:rPr lang="es-ES" sz="2200" dirty="0">
                <a:solidFill>
                  <a:srgbClr val="BF5A08"/>
                </a:solidFill>
              </a:rPr>
              <a:t>de forma conjunta la calidad de la formación profesional dual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para sectores específicos (artesanía, industria y comercio, agricultura, etc.) en la región.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BB61C75-AA04-4BFF-8EE5-A1B044D9AB6E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800" b="1">
                <a:solidFill>
                  <a:srgbClr val="BF5A08"/>
                </a:solidFill>
              </a:rPr>
              <a:t>Comités de formación profesional</a:t>
            </a:r>
          </a:p>
        </p:txBody>
      </p:sp>
    </p:spTree>
    <p:extLst>
      <p:ext uri="{BB962C8B-B14F-4D97-AF65-F5344CB8AC3E}">
        <p14:creationId xmlns:p14="http://schemas.microsoft.com/office/powerpoint/2010/main" val="214110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7999" y="1052513"/>
            <a:ext cx="8461455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Organismos competentes (generalmente las cámaras)</a:t>
            </a:r>
          </a:p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¿Qué es esto?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Regulado por ley (Ley de Formación Profesional/Código de la Artesanía)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Asume tareas públicas/soberanas relacionadas con la formación profesional dual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Numerosos organismos competentes en cada Estado federado (establecidos a nivel regional)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Establecimiento de los organismos competentes en organizaciones representativas de un sector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364362" cy="4608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Funciones de los organismos competentes/ cámaras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Supervisar la formación en la empresa, p. ej., la idoneidad de las empresas y de los formadores en la empresa para llevar a cabo la formación.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Llevar un registro de las relaciones contractuales de formación (contratos de formación).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Establecer comités de formación profesional y comisiones examinadoras y adoptar las decisiones tomadas por los comités. 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Expedir los certificado de graduación.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Convalidar las cualificaciones adquiridas en el extranjero. 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Asesorar a las empresas (normalmente a través de «asesores de formación»).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Relevancia de los organismos competentes/ cámaras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organismos competentes </a:t>
            </a:r>
            <a:r>
              <a:rPr lang="es-ES" sz="2200" dirty="0">
                <a:solidFill>
                  <a:srgbClr val="BF5A08"/>
                </a:solidFill>
              </a:rPr>
              <a:t>supervisan y promueven </a:t>
            </a:r>
            <a:r>
              <a:rPr lang="es-ES" sz="2200" dirty="0"/>
              <a:t>la aplicación de la formación profesional en la región, </a:t>
            </a:r>
            <a:r>
              <a:rPr lang="es-ES" sz="2200" dirty="0">
                <a:solidFill>
                  <a:srgbClr val="BF5A08"/>
                </a:solidFill>
              </a:rPr>
              <a:t>garantizando así su calidad.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rgbClr val="BF5A08"/>
                </a:solidFill>
              </a:rPr>
              <a:t>Base institucional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el trabajo de la comisión de formación profesional y la comisión examinadora </a:t>
            </a: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la formación profesional.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Examen y certificación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62" y="864820"/>
            <a:ext cx="1999095" cy="6805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/>
              <a:t>Empresarias y empresarios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27645" y="4351939"/>
            <a:ext cx="1622759" cy="114724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035834" y="5395207"/>
            <a:ext cx="2233091" cy="54768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s-ES" sz="2200" b="1"/>
              <a:t>Trabajadores y trabajadoras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200" b="1"/>
              <a:t>Estado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4532629" y="827763"/>
            <a:ext cx="312674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1800" b="1" dirty="0"/>
              <a:t>Estrecha vinculación a través de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55302" y="1999208"/>
            <a:ext cx="210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empresarios y las empresarias buscan personal que puedan demostrar que dominan su profesión.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895861"/>
            <a:ext cx="1963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600" b="1">
                <a:solidFill>
                  <a:srgbClr val="BF5A08"/>
                </a:solidFill>
              </a:rPr>
              <a:t>Comisión examinadora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Estado define el reglamento de examen como piedra angular 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formación profesional dual. </a:t>
            </a:r>
          </a:p>
          <a:p>
            <a:pPr algn="ctr"/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79020" y="3718736"/>
            <a:ext cx="22276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trabajadores 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 las trabajadoras necesitan un certificado de competencias adquiridas para su carrera profesional.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988725" y="4351939"/>
            <a:ext cx="2956562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Base jurídica</a:t>
            </a:r>
          </a:p>
          <a:p>
            <a:pPr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Ley de Formación Profesional, art. 37 y siguientes</a:t>
            </a:r>
          </a:p>
          <a:p>
            <a:pPr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Leyes de los Estados federados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4A4C552-1FBF-4F0E-BE63-9689D63BA7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9533" y="1494509"/>
            <a:ext cx="436348" cy="136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accel="13333" decel="6667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-5400000">
                                      <p:cBhvr>
                                        <p:cTn id="64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7" grpId="0"/>
      <p:bldP spid="18" grpId="0"/>
      <p:bldP spid="19" grpId="0"/>
      <p:bldP spid="21" grpId="0"/>
      <p:bldP spid="3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Supervisión de la formación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-374899" y="1604666"/>
            <a:ext cx="36464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Tribunal de exámenes para </a:t>
            </a:r>
            <a:b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programas de formación </a:t>
            </a:r>
            <a:b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profesional dual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745152" y="4733939"/>
            <a:ext cx="47181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 menos 3 representantes del sector empresarial, los trabajadores y las trabajadoras y de los centros de formación profesional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93239" y="1832633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b="1">
                <a:solidFill>
                  <a:srgbClr val="BF5A08"/>
                </a:solidFill>
              </a:rPr>
              <a:t>Comisión examinadora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>
                <a:solidFill>
                  <a:schemeClr val="tx1">
                    <a:lumMod val="75000"/>
                    <a:lumOff val="25000"/>
                  </a:schemeClr>
                </a:solidFill>
              </a:rPr>
              <a:t>5 años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201568" y="1881665"/>
            <a:ext cx="2203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Voluntariamente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91768">
            <a:off x="8268486" y="1644021"/>
            <a:ext cx="646397" cy="6542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4382" y="3121232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8845958" y="3324218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Principio de mayoría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0D347E-9F1B-44C9-9D95-0A9043753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28714" y="3684541"/>
            <a:ext cx="264898" cy="4211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54C8A34-D6E7-479A-AA6A-208982C73D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42961"/>
          <a:stretch/>
        </p:blipFill>
        <p:spPr>
          <a:xfrm>
            <a:off x="5621147" y="3782892"/>
            <a:ext cx="1091981" cy="72056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133FB98-CFE5-4F10-971B-1ECE8ACEB5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1731" y="2952750"/>
            <a:ext cx="1019175" cy="952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88010B0-C0C7-45DD-BCCD-1EEBD5A08A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12955" y="1670936"/>
            <a:ext cx="861773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Sinopsis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5D9F4331-F230-4EF4-9805-A0C96ABE9F86}"/>
              </a:ext>
            </a:extLst>
          </p:cNvPr>
          <p:cNvSpPr/>
          <p:nvPr/>
        </p:nvSpPr>
        <p:spPr>
          <a:xfrm>
            <a:off x="658813" y="2507124"/>
            <a:ext cx="2393246" cy="1656000"/>
          </a:xfrm>
          <a:prstGeom prst="roundRect">
            <a:avLst>
              <a:gd name="adj" fmla="val 5294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 dirty="0">
                <a:solidFill>
                  <a:schemeClr val="bg1"/>
                </a:solidFill>
              </a:rPr>
              <a:t>Intereses de las empresarias y los empresarios y organizaciones empresariales</a:t>
            </a: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BD6BD2DA-8B78-4C81-841E-84D53CD511FD}"/>
              </a:ext>
            </a:extLst>
          </p:cNvPr>
          <p:cNvSpPr/>
          <p:nvPr/>
        </p:nvSpPr>
        <p:spPr>
          <a:xfrm>
            <a:off x="4831774" y="4760259"/>
            <a:ext cx="2653141" cy="969332"/>
          </a:xfrm>
          <a:prstGeom prst="roundRect">
            <a:avLst>
              <a:gd name="adj" fmla="val 6061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 dirty="0">
                <a:solidFill>
                  <a:schemeClr val="bg1"/>
                </a:solidFill>
              </a:rPr>
              <a:t>Intereses de los trabajadores y las trabajadoras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6BA2B5F-6584-400B-83C0-8B4B257F4091}"/>
              </a:ext>
            </a:extLst>
          </p:cNvPr>
          <p:cNvSpPr/>
          <p:nvPr/>
        </p:nvSpPr>
        <p:spPr>
          <a:xfrm>
            <a:off x="9203031" y="2507124"/>
            <a:ext cx="2340000" cy="1620000"/>
          </a:xfrm>
          <a:prstGeom prst="roundRect">
            <a:avLst>
              <a:gd name="adj" fmla="val 4372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/>
              <a:t>Intereses públicos/Estado </a:t>
            </a:r>
          </a:p>
          <a:p>
            <a:pPr algn="ctr"/>
            <a:endParaRPr lang="es-ES" sz="2200"/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02991766-A616-440E-822C-EF4FD3E23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4438" y="1096494"/>
            <a:ext cx="800477" cy="835663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4D80FB44-7594-4ACA-8041-D8667AAF7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6316" y="1069842"/>
            <a:ext cx="836886" cy="846969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B85A08FB-8571-44D6-AA68-61ADA47CDE6E}"/>
              </a:ext>
            </a:extLst>
          </p:cNvPr>
          <p:cNvSpPr/>
          <p:nvPr/>
        </p:nvSpPr>
        <p:spPr>
          <a:xfrm rot="21540000">
            <a:off x="9716518" y="2208911"/>
            <a:ext cx="1324565" cy="4239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8CC86976-D663-4649-953E-ED3ECD12D5BA}"/>
              </a:ext>
            </a:extLst>
          </p:cNvPr>
          <p:cNvCxnSpPr>
            <a:cxnSpLocks/>
          </p:cNvCxnSpPr>
          <p:nvPr/>
        </p:nvCxnSpPr>
        <p:spPr>
          <a:xfrm flipV="1">
            <a:off x="7684150" y="4075524"/>
            <a:ext cx="1319646" cy="777838"/>
          </a:xfrm>
          <a:prstGeom prst="straightConnector1">
            <a:avLst/>
          </a:prstGeom>
          <a:ln w="63500" cap="rnd" cmpd="sng">
            <a:solidFill>
              <a:srgbClr val="BF5A08"/>
            </a:solidFill>
            <a:round/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05C0F6E4-00DD-4786-9A07-94025F45C13A}"/>
              </a:ext>
            </a:extLst>
          </p:cNvPr>
          <p:cNvCxnSpPr>
            <a:cxnSpLocks/>
          </p:cNvCxnSpPr>
          <p:nvPr/>
        </p:nvCxnSpPr>
        <p:spPr>
          <a:xfrm>
            <a:off x="3283952" y="4086450"/>
            <a:ext cx="1348587" cy="755987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C84573AB-9309-47B7-988A-62F69FCB7718}"/>
              </a:ext>
            </a:extLst>
          </p:cNvPr>
          <p:cNvCxnSpPr>
            <a:cxnSpLocks/>
          </p:cNvCxnSpPr>
          <p:nvPr/>
        </p:nvCxnSpPr>
        <p:spPr>
          <a:xfrm>
            <a:off x="4242080" y="2587925"/>
            <a:ext cx="3707841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4693545" y="2048024"/>
            <a:ext cx="337182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dirty="0">
                <a:solidFill>
                  <a:srgbClr val="BF5A08"/>
                </a:solidFill>
              </a:rPr>
              <a:t>«Organismos competentes»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197587E-E4FE-49E2-9B5E-0F1CB3340437}"/>
              </a:ext>
            </a:extLst>
          </p:cNvPr>
          <p:cNvSpPr/>
          <p:nvPr/>
        </p:nvSpPr>
        <p:spPr>
          <a:xfrm rot="1050264">
            <a:off x="99284" y="2968507"/>
            <a:ext cx="7408719" cy="2537141"/>
          </a:xfrm>
          <a:prstGeom prst="ellipse">
            <a:avLst/>
          </a:prstGeom>
          <a:noFill/>
          <a:ln w="25400">
            <a:solidFill>
              <a:srgbClr val="BF5A08">
                <a:alpha val="50000"/>
              </a:srgb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81BFE9-6C1C-4701-9617-752815FA50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24" y="4460974"/>
            <a:ext cx="1716218" cy="117208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988CA82B-302C-4B14-933D-46174568E124}"/>
              </a:ext>
            </a:extLst>
          </p:cNvPr>
          <p:cNvSpPr txBox="1"/>
          <p:nvPr/>
        </p:nvSpPr>
        <p:spPr>
          <a:xfrm>
            <a:off x="331586" y="5228763"/>
            <a:ext cx="27789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dirty="0">
                <a:solidFill>
                  <a:srgbClr val="BF5A08"/>
                </a:solidFill>
              </a:rPr>
              <a:t>«Interlocutores sociales»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D90019AD-EA6D-4E54-97B9-4584143127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61877" y="1141658"/>
            <a:ext cx="937938" cy="79149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55200E7-447A-4129-8242-4EAC8C0C0E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50375" y="1254184"/>
            <a:ext cx="1656000" cy="139744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C5AC03D-B720-40BA-A32E-1D978B18B3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01023" y="1140170"/>
            <a:ext cx="460253" cy="143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  <p:bldP spid="13" grpId="0" animBg="1"/>
      <p:bldP spid="25" grpId="0"/>
      <p:bldP spid="18" grpId="0" animBg="1"/>
      <p:bldP spid="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Examen y certificación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Algunas de las funciones:</a:t>
            </a:r>
          </a:p>
          <a:p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Desarrollar y aprobar las preguntas y ejercicios de los exámenes</a:t>
            </a:r>
          </a:p>
          <a:p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Realizar los exámenes</a:t>
            </a:r>
          </a:p>
          <a:p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Evaluar los resultados de los exámenes</a:t>
            </a:r>
          </a:p>
          <a:p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Otorgar los certificados de graduación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0455A8-2CAE-4006-86F6-E7808C1DDCB5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700" b="1">
                <a:solidFill>
                  <a:srgbClr val="BF5A08"/>
                </a:solidFill>
              </a:rPr>
              <a:t>Comisión examinadora</a:t>
            </a:r>
          </a:p>
        </p:txBody>
      </p:sp>
    </p:spTree>
    <p:extLst>
      <p:ext uri="{BB962C8B-B14F-4D97-AF65-F5344CB8AC3E}">
        <p14:creationId xmlns:p14="http://schemas.microsoft.com/office/powerpoint/2010/main" val="13527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Examen y certificación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Relevancia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Mecanismo a través del cual los actores </a:t>
            </a:r>
            <a:r>
              <a:rPr lang="es-ES" sz="2200" dirty="0">
                <a:solidFill>
                  <a:srgbClr val="BF5A08"/>
                </a:solidFill>
              </a:rPr>
              <a:t>realizan conjuntamente exámenes independientes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 otorgan títulos.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/>
              <a:t>Los títulos son </a:t>
            </a:r>
            <a:r>
              <a:rPr lang="es-ES" sz="2200" dirty="0">
                <a:solidFill>
                  <a:srgbClr val="BF5A08"/>
                </a:solidFill>
              </a:rPr>
              <a:t>reconocidos</a:t>
            </a:r>
            <a:r>
              <a:rPr lang="es-ES" sz="2200" dirty="0"/>
              <a:t> por las empresas, los trabajadores y </a:t>
            </a:r>
            <a:br>
              <a:rPr lang="es-ES" sz="2200" dirty="0"/>
            </a:br>
            <a:r>
              <a:rPr lang="es-ES" sz="2200" dirty="0"/>
              <a:t>las trabajadoras y en el sistema de formación reglada.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D5BD711-09C1-4F9B-9643-F9956506BB49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700" b="1">
                <a:solidFill>
                  <a:srgbClr val="BF5A08"/>
                </a:solidFill>
              </a:rPr>
              <a:t>Comisión examinadora</a:t>
            </a:r>
          </a:p>
        </p:txBody>
      </p:sp>
    </p:spTree>
    <p:extLst>
      <p:ext uri="{BB962C8B-B14F-4D97-AF65-F5344CB8AC3E}">
        <p14:creationId xmlns:p14="http://schemas.microsoft.com/office/powerpoint/2010/main" val="10425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528810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dirty="0">
                <a:solidFill>
                  <a:schemeClr val="bg1"/>
                </a:solidFill>
              </a:rPr>
              <a:t>Motor de la formación profesional dual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105883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b="1" dirty="0">
                <a:solidFill>
                  <a:schemeClr val="bg1"/>
                </a:solidFill>
              </a:rPr>
              <a:t>Resumen – </a:t>
            </a:r>
          </a:p>
          <a:p>
            <a:pPr marL="0" indent="0">
              <a:buNone/>
            </a:pPr>
            <a:r>
              <a:rPr lang="es-ES" sz="2800" b="1" dirty="0">
                <a:solidFill>
                  <a:schemeClr val="bg1"/>
                </a:solidFill>
              </a:rPr>
              <a:t>Motor de la formación profesional dual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CC8C8912-E797-4FDD-A686-8B2E29DE03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4656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Resumen – Motor de la formación profesional dual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84" y="3207737"/>
            <a:ext cx="2659404" cy="1173306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BF5A08"/>
              </a:buClr>
              <a:buSzPct val="100000"/>
              <a:buNone/>
            </a:pPr>
            <a:r>
              <a:rPr lang="es-E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Fuerte compromiso con la formación profesional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478592" y="3207737"/>
            <a:ext cx="31217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Participación y cooperación de los actores a todos los niveles y en todos los ámbitos clave de la formación profesional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805702" y="3192767"/>
            <a:ext cx="273403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Coordinada, homogénea, de calidad garantizada y reconocida por los actores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43031" y="1634226"/>
            <a:ext cx="1319452" cy="1319452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7911580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CCBF7156-066E-4843-8F62-890C2E6F89BB}"/>
              </a:ext>
            </a:extLst>
          </p:cNvPr>
          <p:cNvSpPr txBox="1">
            <a:spLocks/>
          </p:cNvSpPr>
          <p:nvPr/>
        </p:nvSpPr>
        <p:spPr>
          <a:xfrm>
            <a:off x="1226867" y="1052512"/>
            <a:ext cx="1783051" cy="5114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200" b="1" dirty="0"/>
              <a:t>Actores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4A0C6567-3BAC-4EFF-ACFA-A281131A0B06}"/>
              </a:ext>
            </a:extLst>
          </p:cNvPr>
          <p:cNvSpPr txBox="1">
            <a:spLocks/>
          </p:cNvSpPr>
          <p:nvPr/>
        </p:nvSpPr>
        <p:spPr>
          <a:xfrm>
            <a:off x="5060601" y="1052512"/>
            <a:ext cx="1971408" cy="6469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200" b="1"/>
              <a:t>Mecanismos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FFA9C5EB-49A2-40B6-A71F-CD7A7E318510}"/>
              </a:ext>
            </a:extLst>
          </p:cNvPr>
          <p:cNvSpPr txBox="1">
            <a:spLocks/>
          </p:cNvSpPr>
          <p:nvPr/>
        </p:nvSpPr>
        <p:spPr>
          <a:xfrm>
            <a:off x="8506821" y="1052512"/>
            <a:ext cx="3205753" cy="6705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200" b="1" dirty="0"/>
              <a:t>Formación profesional dual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03B54C0-868C-4801-85F2-DCEE08A2F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96432" y="1555637"/>
            <a:ext cx="1683461" cy="1586071"/>
          </a:xfrm>
          <a:prstGeom prst="rect">
            <a:avLst/>
          </a:prstGeom>
        </p:spPr>
      </p:pic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9970E3A7-F9C6-4FB6-B6CE-0159BD6FF096}"/>
              </a:ext>
            </a:extLst>
          </p:cNvPr>
          <p:cNvSpPr/>
          <p:nvPr/>
        </p:nvSpPr>
        <p:spPr>
          <a:xfrm>
            <a:off x="2592493" y="1989343"/>
            <a:ext cx="1135338" cy="35598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0217945-C2BD-472E-87F9-5E5756423A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668406"/>
            <a:ext cx="418244" cy="130609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7C898A6-14C5-4F11-86ED-3AB8616CE1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7606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7" grpId="0" animBg="1"/>
      <p:bldP spid="19" grpId="0" animBg="1"/>
      <p:bldP spid="14" grpId="0"/>
      <p:bldP spid="16" grpId="0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Resumen – Motor de la formación profesional dual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640762" cy="660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b="1" dirty="0">
                <a:solidFill>
                  <a:srgbClr val="BF5A08"/>
                </a:solidFill>
              </a:rPr>
              <a:t>Características de calidad de la formación profesional en Alemania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562572" y="1852808"/>
            <a:ext cx="870207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Cooperación entre el Estado y los interlocutores sociales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Normas reconocidas en materia de formación profesional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Aprendizaje durante el proceso de trabajo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Cualificación del personal de formación profesional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Investigación y asesoramiento institucionalizados</a:t>
            </a:r>
          </a:p>
        </p:txBody>
      </p:sp>
    </p:spTree>
    <p:extLst>
      <p:ext uri="{BB962C8B-B14F-4D97-AF65-F5344CB8AC3E}">
        <p14:creationId xmlns:p14="http://schemas.microsoft.com/office/powerpoint/2010/main" val="8018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Más información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62500" lnSpcReduction="20000"/>
          </a:bodyPr>
          <a:lstStyle/>
          <a:p>
            <a:pPr marL="0" indent="0">
              <a:buNone/>
            </a:pPr>
            <a:r>
              <a:rPr lang="es-ES" b="1"/>
              <a:t>Cifras y hechos</a:t>
            </a:r>
          </a:p>
          <a:p>
            <a:r>
              <a:rPr lang="es-ES"/>
              <a:t>Informe sobre la formación profesional 2021 (</a:t>
            </a:r>
            <a:r>
              <a:rPr lang="es-ES">
                <a:hlinkClick r:id="rId2"/>
              </a:rPr>
              <a:t>link</a:t>
            </a:r>
            <a:r>
              <a:rPr lang="es-ES"/>
              <a:t>)</a:t>
            </a:r>
          </a:p>
          <a:p>
            <a:r>
              <a:rPr lang="es-ES"/>
              <a:t>Informe de datos del Informe sobre la formación profesional 2021 (</a:t>
            </a:r>
            <a:r>
              <a:rPr lang="es-ES">
                <a:hlinkClick r:id="rId3"/>
              </a:rPr>
              <a:t>link</a:t>
            </a:r>
            <a:r>
              <a:rPr lang="es-ES"/>
              <a:t>)</a:t>
            </a:r>
          </a:p>
          <a:p>
            <a:r>
              <a:rPr lang="es-ES"/>
              <a:t>Instituto Federal de Estadística (</a:t>
            </a:r>
            <a:r>
              <a:rPr lang="es-ES">
                <a:hlinkClick r:id="rId4"/>
              </a:rPr>
              <a:t>link</a:t>
            </a:r>
            <a:r>
              <a:rPr lang="es-ES"/>
              <a:t>)</a:t>
            </a:r>
          </a:p>
          <a:p>
            <a:r>
              <a:rPr lang="es-ES"/>
              <a:t>Portal de datos del Ministerio Federal de Educación e Investigación (BMBF) (</a:t>
            </a:r>
            <a:r>
              <a:rPr lang="es-ES">
                <a:hlinkClick r:id="rId5"/>
              </a:rPr>
              <a:t>link</a:t>
            </a:r>
            <a:r>
              <a:rPr lang="es-ES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/>
              <a:t>Normas de formación</a:t>
            </a:r>
          </a:p>
          <a:p>
            <a:r>
              <a:rPr lang="es-ES"/>
              <a:t>Folleto de BIBB: Reglamentos de formación profesional dual y su creación (</a:t>
            </a:r>
            <a:r>
              <a:rPr lang="es-ES">
                <a:hlinkClick r:id="rId6"/>
              </a:rPr>
              <a:t>link</a:t>
            </a:r>
            <a:r>
              <a:rPr lang="es-ES"/>
              <a:t>)</a:t>
            </a:r>
          </a:p>
          <a:p>
            <a:r>
              <a:rPr lang="es-ES"/>
              <a:t>Ejemplos de los reglamentos de formación profesional dual y marcos curriculares (BIBB) (</a:t>
            </a:r>
            <a:r>
              <a:rPr lang="es-ES">
                <a:hlinkClick r:id="rId7"/>
              </a:rPr>
              <a:t>link</a:t>
            </a:r>
            <a:r>
              <a:rPr lang="es-ES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/>
              <a:t>Documentos jurídicos</a:t>
            </a:r>
          </a:p>
          <a:p>
            <a:r>
              <a:rPr lang="es-ES"/>
              <a:t>Ley de Formación Profesional (</a:t>
            </a:r>
            <a:r>
              <a:rPr lang="es-ES">
                <a:hlinkClick r:id="rId8"/>
              </a:rPr>
              <a:t>link</a:t>
            </a:r>
            <a:r>
              <a:rPr lang="es-ES"/>
              <a:t>)</a:t>
            </a:r>
          </a:p>
          <a:p>
            <a:r>
              <a:rPr lang="es-ES"/>
              <a:t>Ley del Empleo Juvenil (</a:t>
            </a:r>
            <a:r>
              <a:rPr lang="es-ES">
                <a:hlinkClick r:id="rId9"/>
              </a:rPr>
              <a:t>link</a:t>
            </a:r>
            <a:r>
              <a:rPr lang="es-ES"/>
              <a:t>)</a:t>
            </a:r>
          </a:p>
          <a:p>
            <a:r>
              <a:rPr lang="es-ES"/>
              <a:t>Ley de las Cámaras (</a:t>
            </a:r>
            <a:r>
              <a:rPr lang="es-ES">
                <a:hlinkClick r:id="rId10"/>
              </a:rPr>
              <a:t>link</a:t>
            </a:r>
            <a:r>
              <a:rPr lang="es-ES"/>
              <a:t>)</a:t>
            </a:r>
          </a:p>
          <a:p>
            <a:r>
              <a:rPr lang="es-ES"/>
              <a:t>Ley de Convenios Colectivos (</a:t>
            </a:r>
            <a:r>
              <a:rPr lang="es-ES">
                <a:hlinkClick r:id="rId11"/>
              </a:rPr>
              <a:t>link</a:t>
            </a:r>
            <a:r>
              <a:rPr lang="es-ES"/>
              <a:t>)</a:t>
            </a:r>
          </a:p>
          <a:p>
            <a:r>
              <a:rPr lang="es-ES"/>
              <a:t>Ley de Comités de Empresa (</a:t>
            </a:r>
            <a:r>
              <a:rPr lang="es-ES">
                <a:hlinkClick r:id="rId12"/>
              </a:rPr>
              <a:t>link</a:t>
            </a:r>
            <a:r>
              <a:rPr lang="es-ES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/>
              <a:t>Páginas de Internet</a:t>
            </a:r>
          </a:p>
          <a:p>
            <a:r>
              <a:rPr lang="es-ES">
                <a:hlinkClick r:id="rId8"/>
              </a:rPr>
              <a:t>GOVET</a:t>
            </a:r>
          </a:p>
          <a:p>
            <a:r>
              <a:rPr lang="es-ES">
                <a:hlinkClick r:id="rId13"/>
              </a:rPr>
              <a:t>BMBF</a:t>
            </a:r>
          </a:p>
          <a:p>
            <a:r>
              <a:rPr lang="es-ES">
                <a:hlinkClick r:id="rId14"/>
              </a:rPr>
              <a:t>BIBB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/>
              <a:t>Presentaciones</a:t>
            </a:r>
            <a:r>
              <a:rPr lang="es-ES"/>
              <a:t> </a:t>
            </a:r>
          </a:p>
          <a:p>
            <a:r>
              <a:rPr lang="es-ES"/>
              <a:t>Presentaciones estándar de GOVET (</a:t>
            </a:r>
            <a:r>
              <a:rPr lang="es-ES">
                <a:hlinkClick r:id="rId15"/>
              </a:rPr>
              <a:t>link</a:t>
            </a:r>
            <a:r>
              <a:rPr lang="es-ES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/>
              <a:t>Contacto para más preguntas</a:t>
            </a:r>
          </a:p>
          <a:p>
            <a:r>
              <a:rPr lang="es-ES">
                <a:hlinkClick r:id="rId16"/>
              </a:rPr>
              <a:t>govet@govet.international</a:t>
            </a:r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b="1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Empresarias y empresarios y organizaciones empresariales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Criterios</a:t>
            </a:r>
          </a:p>
          <a:p>
            <a:pPr>
              <a:spcAft>
                <a:spcPts val="500"/>
              </a:spcAft>
            </a:pPr>
            <a:r>
              <a:rPr lang="es-ES" sz="2200" dirty="0"/>
              <a:t>«Los trabajadores cualificados son esenciales para </a:t>
            </a:r>
            <a:r>
              <a:rPr lang="es-ES" sz="2200" dirty="0">
                <a:solidFill>
                  <a:srgbClr val="BF5A08"/>
                </a:solidFill>
              </a:rPr>
              <a:t>la productividad y la competitividad</a:t>
            </a:r>
            <a:r>
              <a:rPr lang="es-ES" sz="2200" dirty="0"/>
              <a:t>».</a:t>
            </a:r>
          </a:p>
          <a:p>
            <a:pPr>
              <a:spcAft>
                <a:spcPts val="500"/>
              </a:spcAft>
            </a:pPr>
            <a:r>
              <a:rPr lang="es-ES" sz="2200" dirty="0"/>
              <a:t>«La formación profesional es importante para encontrar </a:t>
            </a:r>
            <a:r>
              <a:rPr lang="es-ES" sz="2200" dirty="0">
                <a:solidFill>
                  <a:srgbClr val="BF5A08"/>
                </a:solidFill>
              </a:rPr>
              <a:t>empleadas cualificadas y leales</a:t>
            </a:r>
            <a:r>
              <a:rPr lang="es-ES" sz="2200" dirty="0"/>
              <a:t>».</a:t>
            </a:r>
          </a:p>
          <a:p>
            <a:pPr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«Estamos dispuestos </a:t>
            </a:r>
            <a:r>
              <a:rPr lang="es-ES" sz="2200" dirty="0">
                <a:solidFill>
                  <a:srgbClr val="BF5A08"/>
                </a:solidFill>
              </a:rPr>
              <a:t>a impartir la formación nosotros mismos</a:t>
            </a:r>
            <a:r>
              <a:rPr lang="es-ES" sz="2200" dirty="0"/>
              <a:t>».</a:t>
            </a:r>
          </a:p>
          <a:p>
            <a:pPr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«Queremos </a:t>
            </a:r>
            <a:r>
              <a:rPr lang="es-ES" sz="2200" dirty="0">
                <a:solidFill>
                  <a:srgbClr val="BF5A08"/>
                </a:solidFill>
              </a:rPr>
              <a:t>contribuir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la regulación </a:t>
            </a:r>
            <a:r>
              <a:rPr lang="es-ES" sz="2200" dirty="0">
                <a:solidFill>
                  <a:srgbClr val="BF5A08"/>
                </a:solidFill>
              </a:rPr>
              <a:t>de la formación en la empresa</a:t>
            </a:r>
            <a:r>
              <a:rPr lang="es-ES" sz="2200" dirty="0"/>
              <a:t>».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50C13A-E3FB-4317-A656-16B7FC2C9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09687" y="2640364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Empresarias y empresarios y organizaciones empresariales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Requisitos</a:t>
            </a:r>
          </a:p>
          <a:p>
            <a:pPr marL="360000">
              <a:spcAft>
                <a:spcPts val="500"/>
              </a:spcAft>
            </a:pPr>
            <a:r>
              <a:rPr lang="es-ES" sz="2200" dirty="0"/>
              <a:t>«La formación profesional debe estar orientada a las </a:t>
            </a:r>
            <a:br>
              <a:rPr lang="es-ES" sz="2200" dirty="0"/>
            </a:br>
            <a:r>
              <a:rPr lang="es-ES" sz="2200" dirty="0">
                <a:solidFill>
                  <a:srgbClr val="BF5A08"/>
                </a:solidFill>
              </a:rPr>
              <a:t>necesidades de la empresa</a:t>
            </a:r>
            <a:r>
              <a:rPr lang="es-ES" sz="2200" dirty="0"/>
              <a:t>».</a:t>
            </a:r>
          </a:p>
          <a:p>
            <a:pPr marL="360000"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«Necesitamos </a:t>
            </a:r>
            <a:r>
              <a:rPr lang="es-ES" sz="2200" dirty="0">
                <a:solidFill>
                  <a:srgbClr val="BF5A08"/>
                </a:solidFill>
              </a:rPr>
              <a:t>jóvenes con un grado de madurez suficiente</a:t>
            </a:r>
            <a:r>
              <a:rPr lang="es-ES" sz="2200" dirty="0"/>
              <a:t> </a:t>
            </a:r>
            <a:br>
              <a:rPr lang="es-ES" sz="2200" dirty="0"/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la formación en la empresa».</a:t>
            </a:r>
          </a:p>
          <a:p>
            <a:pPr marL="360000">
              <a:spcAft>
                <a:spcPts val="500"/>
              </a:spcAft>
            </a:pPr>
            <a:r>
              <a:rPr lang="es-ES" sz="2200" dirty="0"/>
              <a:t>«La </a:t>
            </a:r>
            <a:r>
              <a:rPr lang="es-ES" sz="2200" dirty="0">
                <a:solidFill>
                  <a:srgbClr val="BF5A08"/>
                </a:solidFill>
              </a:rPr>
              <a:t>remuneración durante la formación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debería ser considerablemente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inferior al salario de los trabajadores y trabajadoras con cualificación».</a:t>
            </a:r>
          </a:p>
          <a:p>
            <a:pPr marL="360000">
              <a:spcAft>
                <a:spcPts val="500"/>
              </a:spcAft>
            </a:pPr>
            <a:r>
              <a:rPr lang="es-ES" sz="2200" dirty="0"/>
              <a:t>«Los centros de formación profesional deberían </a:t>
            </a:r>
            <a:r>
              <a:rPr lang="es-ES" sz="2200" dirty="0">
                <a:solidFill>
                  <a:srgbClr val="BF5A08"/>
                </a:solidFill>
              </a:rPr>
              <a:t>enseñar la teoría y la </a:t>
            </a:r>
            <a:br>
              <a:rPr lang="es-ES" sz="2200" dirty="0">
                <a:solidFill>
                  <a:srgbClr val="BF5A08"/>
                </a:solidFill>
              </a:rPr>
            </a:br>
            <a:r>
              <a:rPr lang="es-ES" sz="2200" dirty="0">
                <a:solidFill>
                  <a:srgbClr val="BF5A08"/>
                </a:solidFill>
              </a:rPr>
              <a:t>práctica profesional en función de nuestras necesidades</a:t>
            </a:r>
            <a:r>
              <a:rPr lang="es-ES" sz="2200" dirty="0"/>
              <a:t>».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B7E12D-D9B4-4747-9455-903CD4013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12" y="1375090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4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Empresarias y empresarios y organizaciones empresariales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intereses se articulan mediante</a:t>
            </a:r>
          </a:p>
          <a:p>
            <a:pPr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Organización paraguas </a:t>
            </a:r>
          </a:p>
          <a:p>
            <a:pPr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Asociaciones de empresarios </a:t>
            </a:r>
          </a:p>
          <a:p>
            <a:pPr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Asociaciones sectoriales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(p. ej. industria y artesanía) </a:t>
            </a:r>
          </a:p>
          <a:p>
            <a:pPr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Cámaras</a:t>
            </a:r>
          </a:p>
          <a:p>
            <a:pPr marL="0" indent="0">
              <a:spcAft>
                <a:spcPts val="500"/>
              </a:spcAft>
              <a:buNone/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DEB420-A6AE-4AE6-8765-DBFA9B7817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21" y="1048040"/>
            <a:ext cx="1077779" cy="7392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32D28D1-706A-4A8A-B4EF-818E76CF0B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83" y="3150960"/>
            <a:ext cx="1709607" cy="9497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0F9B150-0E78-4BD1-ADB7-7698672D9E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49" y="4285324"/>
            <a:ext cx="1067232" cy="10672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1EA59A5-41F8-4399-AF3D-3A3A61F00F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74" y="3279129"/>
            <a:ext cx="1544654" cy="69344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C016336-D627-4168-9CF3-369667C8980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80" y="1029507"/>
            <a:ext cx="1482544" cy="99222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0B8F1DD-82C2-42FC-B0B2-D28C9DDCFB8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925" y="2306357"/>
            <a:ext cx="2279649" cy="40192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C3440A6-D0E2-415E-999C-B432CD8B255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03" y="3162266"/>
            <a:ext cx="1774328" cy="79295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3618488-9E24-4243-AEBF-BDE6A2F3B4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285" y="4507712"/>
            <a:ext cx="920846" cy="79295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D4AA0E9F-1591-49F5-A77A-895ED53645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49" y="1135896"/>
            <a:ext cx="1544655" cy="47575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59B0448-9CB4-45D7-B621-A794C3E55E9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79" y="2269873"/>
            <a:ext cx="2279651" cy="4106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E43FDD4-3FCF-4749-B524-4BF3351666D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71" y="4204839"/>
            <a:ext cx="2226252" cy="12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Trabajadores y trabajadoras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Criterios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«La formación profesional es importante para </a:t>
            </a:r>
            <a:r>
              <a:rPr lang="es-ES" sz="2200" dirty="0">
                <a:solidFill>
                  <a:srgbClr val="BF5A08"/>
                </a:solidFill>
              </a:rPr>
              <a:t>el empleo </a:t>
            </a:r>
            <a:br>
              <a:rPr lang="es-ES" sz="2200" dirty="0">
                <a:solidFill>
                  <a:srgbClr val="BF5A08"/>
                </a:solidFill>
              </a:rPr>
            </a:br>
            <a:r>
              <a:rPr lang="es-ES" sz="2200" dirty="0">
                <a:solidFill>
                  <a:srgbClr val="BF5A08"/>
                </a:solidFill>
              </a:rPr>
              <a:t>y los ingresos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los trabajadores y trabajadoras».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«Objetivo de la formación profesional: </a:t>
            </a:r>
            <a:r>
              <a:rPr lang="es-ES" sz="2200" dirty="0">
                <a:solidFill>
                  <a:srgbClr val="BF5A08"/>
                </a:solidFill>
              </a:rPr>
              <a:t>adquirir una amplia </a:t>
            </a:r>
            <a:br>
              <a:rPr lang="es-ES" sz="2200" dirty="0">
                <a:solidFill>
                  <a:srgbClr val="BF5A08"/>
                </a:solidFill>
              </a:rPr>
            </a:br>
            <a:r>
              <a:rPr lang="es-ES" sz="2200" dirty="0">
                <a:solidFill>
                  <a:srgbClr val="BF5A08"/>
                </a:solidFill>
              </a:rPr>
              <a:t>competencia de acción profesional».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«La formación profesional debe </a:t>
            </a:r>
            <a:r>
              <a:rPr lang="es-ES" sz="2200" dirty="0">
                <a:solidFill>
                  <a:srgbClr val="BF5A08"/>
                </a:solidFill>
              </a:rPr>
              <a:t>ser de gran calidad e impartir </a:t>
            </a:r>
            <a:br>
              <a:rPr lang="es-ES" sz="2200" dirty="0">
                <a:solidFill>
                  <a:srgbClr val="BF5A08"/>
                </a:solidFill>
              </a:rPr>
            </a:br>
            <a:r>
              <a:rPr lang="es-ES" sz="2200" dirty="0">
                <a:solidFill>
                  <a:srgbClr val="BF5A08"/>
                </a:solidFill>
              </a:rPr>
              <a:t>práctica profesional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 </a:t>
            </a:r>
            <a:r>
              <a:rPr lang="es-ES" sz="2200" dirty="0">
                <a:solidFill>
                  <a:srgbClr val="BF5A08"/>
                </a:solidFill>
              </a:rPr>
              <a:t>“</a:t>
            </a:r>
            <a:r>
              <a:rPr lang="es-ES" sz="2200" dirty="0" err="1">
                <a:solidFill>
                  <a:srgbClr val="BF5A08"/>
                </a:solidFill>
              </a:rPr>
              <a:t>soft</a:t>
            </a:r>
            <a:r>
              <a:rPr lang="es-ES" sz="2200" dirty="0">
                <a:solidFill>
                  <a:srgbClr val="BF5A08"/>
                </a:solidFill>
              </a:rPr>
              <a:t> </a:t>
            </a:r>
            <a:r>
              <a:rPr lang="es-ES" sz="2200" dirty="0" err="1">
                <a:solidFill>
                  <a:srgbClr val="BF5A08"/>
                </a:solidFill>
              </a:rPr>
              <a:t>skills</a:t>
            </a:r>
            <a:r>
              <a:rPr lang="es-ES" sz="2200" dirty="0">
                <a:solidFill>
                  <a:srgbClr val="BF5A08"/>
                </a:solidFill>
              </a:rPr>
              <a:t>“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«Se deben proteger </a:t>
            </a:r>
            <a:r>
              <a:rPr lang="es-ES" sz="2200" dirty="0">
                <a:solidFill>
                  <a:srgbClr val="BF5A08"/>
                </a:solidFill>
              </a:rPr>
              <a:t>los derechos de las y los aprendices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la empresa».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503" y="1395162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Trabajadores y trabajadoras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Requisitos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«Las empresas deberían ofrecer </a:t>
            </a:r>
            <a:r>
              <a:rPr lang="es-ES" sz="2200" dirty="0">
                <a:solidFill>
                  <a:srgbClr val="BF5A08"/>
                </a:solidFill>
              </a:rPr>
              <a:t>oportunidades de formación </a:t>
            </a:r>
            <a:br>
              <a:rPr lang="es-ES" sz="2200" dirty="0">
                <a:solidFill>
                  <a:srgbClr val="BF5A08"/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las futuras generaciones».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«Las empresas no deben utilizar a las y los aprendices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como </a:t>
            </a:r>
            <a:r>
              <a:rPr lang="es-ES" sz="2200" dirty="0">
                <a:solidFill>
                  <a:srgbClr val="BF5A08"/>
                </a:solidFill>
              </a:rPr>
              <a:t>mano de obra barata</a:t>
            </a:r>
            <a:r>
              <a:rPr lang="es-ES" sz="2200" dirty="0"/>
              <a:t>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«La formación en la empresa debe ser supervisada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ES" sz="2200" dirty="0">
                <a:solidFill>
                  <a:srgbClr val="BF5A08"/>
                </a:solidFill>
              </a:rPr>
              <a:t>instituciones independientes</a:t>
            </a:r>
            <a:r>
              <a:rPr lang="es-ES" sz="2200" dirty="0"/>
              <a:t>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«La formación profesional debería ser </a:t>
            </a:r>
            <a:r>
              <a:rPr lang="es-ES" sz="2200" dirty="0">
                <a:solidFill>
                  <a:srgbClr val="BF5A08"/>
                </a:solidFill>
              </a:rPr>
              <a:t>integral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 ofrecer </a:t>
            </a:r>
            <a:r>
              <a:rPr lang="es-ES" sz="2200" dirty="0">
                <a:solidFill>
                  <a:srgbClr val="BF5A08"/>
                </a:solidFill>
              </a:rPr>
              <a:t>oportunidades profesionales</a:t>
            </a:r>
            <a:r>
              <a:rPr lang="es-ES" sz="2200" dirty="0"/>
              <a:t>».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503" y="1395162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4942</Words>
  <Application>Microsoft Office PowerPoint</Application>
  <PresentationFormat>Breitbild</PresentationFormat>
  <Paragraphs>641</Paragraphs>
  <Slides>46</Slides>
  <Notes>38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46</vt:i4>
      </vt:variant>
    </vt:vector>
  </HeadingPairs>
  <TitlesOfParts>
    <vt:vector size="52" baseType="lpstr">
      <vt:lpstr>Arial</vt:lpstr>
      <vt:lpstr>Arial Narrow</vt:lpstr>
      <vt:lpstr>Calibri</vt:lpstr>
      <vt:lpstr>Wingdings 3</vt:lpstr>
      <vt:lpstr>Office</vt:lpstr>
      <vt:lpstr>1_Office</vt:lpstr>
      <vt:lpstr> </vt:lpstr>
      <vt:lpstr>Índice</vt:lpstr>
      <vt:lpstr>PowerPoint-Präsentation</vt:lpstr>
      <vt:lpstr>Sinopsis</vt:lpstr>
      <vt:lpstr>Empresarias y empresarios y organizaciones empresariales</vt:lpstr>
      <vt:lpstr>Empresarias y empresarios y organizaciones empresariales</vt:lpstr>
      <vt:lpstr>Empresarias y empresarios y organizaciones empresariales</vt:lpstr>
      <vt:lpstr>Trabajadores y trabajadoras</vt:lpstr>
      <vt:lpstr>Trabajadores y trabajadoras</vt:lpstr>
      <vt:lpstr>Trabajadores y trabajadoras</vt:lpstr>
      <vt:lpstr>La ciudadanía y el Estado</vt:lpstr>
      <vt:lpstr>La ciudadanía y el Estado</vt:lpstr>
      <vt:lpstr>La ciudadanía y el Estado</vt:lpstr>
      <vt:lpstr>Conclusión</vt:lpstr>
      <vt:lpstr>Conclusión</vt:lpstr>
      <vt:lpstr>PowerPoint-Präsentation</vt:lpstr>
      <vt:lpstr>Sinopsis</vt:lpstr>
      <vt:lpstr>Sinopsis</vt:lpstr>
      <vt:lpstr>Directrices</vt:lpstr>
      <vt:lpstr>Desarrollo del sistema de formación profesional dual</vt:lpstr>
      <vt:lpstr>Desarrollo del sistema de formación profesional dual</vt:lpstr>
      <vt:lpstr>Desarrollo del sistema de formación profesional dual</vt:lpstr>
      <vt:lpstr>Desarrollo del sistema de formación profesional dual</vt:lpstr>
      <vt:lpstr>Desarrollo de las normas</vt:lpstr>
      <vt:lpstr>Desarrollo de las normas</vt:lpstr>
      <vt:lpstr>Desarrollo de las normas</vt:lpstr>
      <vt:lpstr>Desarrollo de las normas</vt:lpstr>
      <vt:lpstr>Garantía de calidad</vt:lpstr>
      <vt:lpstr>Garantía de calidad</vt:lpstr>
      <vt:lpstr>Garantía de calidad</vt:lpstr>
      <vt:lpstr>Garantía de calidad</vt:lpstr>
      <vt:lpstr>Garantía de calidad</vt:lpstr>
      <vt:lpstr>Garantía de calidad</vt:lpstr>
      <vt:lpstr>Garantía de calidad</vt:lpstr>
      <vt:lpstr>Garantía de calidad</vt:lpstr>
      <vt:lpstr>Garantía de calidad</vt:lpstr>
      <vt:lpstr>Garantía de calidad</vt:lpstr>
      <vt:lpstr>Examen y certificación</vt:lpstr>
      <vt:lpstr>Supervisión de la formación</vt:lpstr>
      <vt:lpstr>Examen y certificación</vt:lpstr>
      <vt:lpstr>Examen y certificación</vt:lpstr>
      <vt:lpstr>PowerPoint-Präsentation</vt:lpstr>
      <vt:lpstr>Resumen – Motor de la formación profesional dual</vt:lpstr>
      <vt:lpstr>Resumen – Motor de la formación profesional dual</vt:lpstr>
      <vt:lpstr>Más información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Müller, Jessica</cp:lastModifiedBy>
  <cp:revision>122</cp:revision>
  <dcterms:created xsi:type="dcterms:W3CDTF">2020-12-18T10:19:10Z</dcterms:created>
  <dcterms:modified xsi:type="dcterms:W3CDTF">2023-12-21T10:15:01Z</dcterms:modified>
</cp:coreProperties>
</file>