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9"/>
  </p:notesMasterIdLst>
  <p:sldIdLst>
    <p:sldId id="257" r:id="rId3"/>
    <p:sldId id="292" r:id="rId4"/>
    <p:sldId id="256" r:id="rId5"/>
    <p:sldId id="258" r:id="rId6"/>
    <p:sldId id="259" r:id="rId7"/>
    <p:sldId id="293" r:id="rId8"/>
    <p:sldId id="294" r:id="rId9"/>
    <p:sldId id="296" r:id="rId10"/>
    <p:sldId id="297" r:id="rId11"/>
    <p:sldId id="298" r:id="rId12"/>
    <p:sldId id="262" r:id="rId13"/>
    <p:sldId id="302" r:id="rId14"/>
    <p:sldId id="299" r:id="rId15"/>
    <p:sldId id="263" r:id="rId16"/>
    <p:sldId id="300" r:id="rId17"/>
    <p:sldId id="331" r:id="rId18"/>
    <p:sldId id="264" r:id="rId19"/>
    <p:sldId id="265" r:id="rId20"/>
    <p:sldId id="336" r:id="rId21"/>
    <p:sldId id="266" r:id="rId22"/>
    <p:sldId id="338" r:id="rId23"/>
    <p:sldId id="304" r:id="rId24"/>
    <p:sldId id="305" r:id="rId25"/>
    <p:sldId id="333" r:id="rId26"/>
    <p:sldId id="339" r:id="rId27"/>
    <p:sldId id="308" r:id="rId28"/>
    <p:sldId id="309" r:id="rId29"/>
    <p:sldId id="334" r:id="rId30"/>
    <p:sldId id="340" r:id="rId31"/>
    <p:sldId id="316" r:id="rId32"/>
    <p:sldId id="317" r:id="rId33"/>
    <p:sldId id="341" r:id="rId34"/>
    <p:sldId id="319" r:id="rId35"/>
    <p:sldId id="320" r:id="rId36"/>
    <p:sldId id="321" r:id="rId37"/>
    <p:sldId id="322" r:id="rId38"/>
    <p:sldId id="323" r:id="rId39"/>
    <p:sldId id="335" r:id="rId40"/>
    <p:sldId id="342" r:id="rId41"/>
    <p:sldId id="326" r:id="rId42"/>
    <p:sldId id="327" r:id="rId43"/>
    <p:sldId id="332" r:id="rId44"/>
    <p:sldId id="329" r:id="rId45"/>
    <p:sldId id="330" r:id="rId46"/>
    <p:sldId id="290" r:id="rId47"/>
    <p:sldId id="291" r:id="rId4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2840" userDrawn="1">
          <p15:clr>
            <a:srgbClr val="A4A3A4"/>
          </p15:clr>
        </p15:guide>
        <p15:guide id="4" orient="horz" pos="3317" userDrawn="1">
          <p15:clr>
            <a:srgbClr val="A4A3A4"/>
          </p15:clr>
        </p15:guide>
        <p15:guide id="5" orient="horz" pos="3521" userDrawn="1">
          <p15:clr>
            <a:srgbClr val="A4A3A4"/>
          </p15:clr>
        </p15:guide>
        <p15:guide id="6" pos="5858" userDrawn="1">
          <p15:clr>
            <a:srgbClr val="A4A3A4"/>
          </p15:clr>
        </p15:guide>
        <p15:guide id="7" pos="6063" userDrawn="1">
          <p15:clr>
            <a:srgbClr val="A4A3A4"/>
          </p15:clr>
        </p15:guide>
        <p15:guide id="8" orient="horz" pos="2137" userDrawn="1">
          <p15:clr>
            <a:srgbClr val="A4A3A4"/>
          </p15:clr>
        </p15:guide>
        <p15:guide id="9" orient="horz" pos="200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A08"/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4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240" y="114"/>
      </p:cViewPr>
      <p:guideLst>
        <p:guide orient="horz" pos="1344"/>
        <p:guide pos="3953"/>
        <p:guide orient="horz" pos="2840"/>
        <p:guide orient="horz" pos="3317"/>
        <p:guide orient="horz" pos="3521"/>
        <p:guide pos="5858"/>
        <p:guide pos="6063"/>
        <p:guide orient="horz" pos="2137"/>
        <p:guide orient="horz" pos="200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21.12.2023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Jurys d’examen paritaires, normes de formation décidées en commun, pilotage commun du système à tous les niveaux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À environ 70 % en entreprise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Normes de formation professionnelle, diplôme délivré par la chambre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Dans les entreprises et à l’extérieur des entreprises, enseignants d’État dans les écoles professionnelles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</a:t>
            </a: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&gt;&gt;&gt; Rapport de données, rapport sur la formation professionnelle, normes de formation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d’apprenti·e·s,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apprenti·e·s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7,7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682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r>
              <a:rPr lang="fr-FR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processus de concertation et d’adoption des nouveaux règlements de formation a lieu sous l’égide de l’Institut fédéral pour la formation professionnelle.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partenaires économiques et sociaux sont impliqués au cours de la totalité du processus.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r>
              <a:rPr lang="fr-FR" sz="1200" u="none" strike="noStrike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processus de concertation et d’adoption des nouveaux règlements de formation a lieu sous l’égide de l’Institut fédéral pour la formation professionnelle.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partenaires économiques et sociaux sont impliqués au cours de la totalité du processus.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42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Précisions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financement par l’État s’élève à 6,8 milliards d’€, dont plus de 3 milliards d’€ pour 1 550 écoles professionnelles et  2,4 milliards d’€ pour des mesures de pilotage, de suivi et de soutien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loi pour la formation professionnelle est promulguée par l’État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Résumer une nouvelle fois les diapositives précédentes, le cas échéant :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Les trois acteurs principaux s’accordent à égalité de droits sur les normes fondamentales pour la formation professionnelle en alternance.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Ces normes reflètent les exigences concrètes du monde du travail.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7020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988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3180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764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550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821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6832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005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7811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90701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173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79240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827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030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179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425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32649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970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6160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7335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285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développement et la mise en œuvre des normes s’étendent sur une année au maximum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Dans les deux lieux de formation, les normes sont ajustées de façon dynamique aux exigences du monde du travail.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BIBB sonde en continu l’évolution du travail et de la formation ; les connaissances obtenues sont versées au compte du processus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26672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Précisions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financement par l’État s’élève à 6,8 milliards d’€, dont plus de 3 milliards d’€ pour 1 550 écoles professionnelles et  2,4 milliards d’€ pour des mesures de pilotage, de suivi et de soutien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loi pour la formation professionnelle est promulguée par l’État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9890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Précisions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financement par l’État s’élève à 6,8 milliards d’€, dont plus de 3 milliards d’€ pour 1 550 écoles professionnelles et  2,4 milliards d’€ pour des mesures de pilotage, de suivi et de soutien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La loi pour la formation professionnelle est promulguée par l’État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136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624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847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6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Informations complémentaires 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Environ 53 % de la population a commencé une formation professionnelle en alternance au cours de leur vie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taux d’emploi est élevé : environ 96 % des diplômés trouvent un emploi (contre 82 % sans diplôme professionnel)</a:t>
            </a: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 positif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 chômage chez les jeunes est seulement d’environ 5 % en Allemagne </a:t>
            </a:r>
          </a:p>
          <a:p>
            <a:endParaRPr lang="fr-FR" sz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50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d’apprenti·e·s,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apprenti·e·s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7,7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L’impulsion pour le développement et la mise à jour des normes de formation vient des entreprises et des chambres. Ce sont elles qui savent le mieux quelles sont les connaissances requises.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Autres missions 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Soutenir les entreprises lors de la recherche d’apprenti·e·s, enregistrer les contrats de formation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Médiation lors de désaccords entre les apprenti·e·s et les entreprises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Le monde économique investit 7,7 milliards d’€ dans la formation professionnelle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7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6.emf"/><Relationship Id="rId7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2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1.sv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17502" r="10621" b="20890"/>
          <a:stretch/>
        </p:blipFill>
        <p:spPr>
          <a:xfrm>
            <a:off x="0" y="692210"/>
            <a:ext cx="12206954" cy="490528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9D495DA-2CD8-4E0E-AFB8-444A3BE7AFCF}"/>
              </a:ext>
            </a:extLst>
          </p:cNvPr>
          <p:cNvSpPr txBox="1"/>
          <p:nvPr userDrawn="1"/>
        </p:nvSpPr>
        <p:spPr>
          <a:xfrm>
            <a:off x="1406545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5923048-5D71-4CAA-93D7-C1637ABE94AF}"/>
              </a:ext>
            </a:extLst>
          </p:cNvPr>
          <p:cNvSpPr txBox="1"/>
          <p:nvPr userDrawn="1"/>
        </p:nvSpPr>
        <p:spPr>
          <a:xfrm>
            <a:off x="1491212" y="1700212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microsoft.com/office/2007/relationships/hdphoto" Target="../media/hdphoto1.wdp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6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2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8.png"/><Relationship Id="rId10" Type="http://schemas.openxmlformats.org/officeDocument/2006/relationships/image" Target="../media/image76.png"/><Relationship Id="rId19" Type="http://schemas.microsoft.com/office/2007/relationships/hdphoto" Target="../media/hdphoto2.wdp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89.png"/><Relationship Id="rId4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41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5" Type="http://schemas.openxmlformats.org/officeDocument/2006/relationships/image" Target="../media/image89.png"/><Relationship Id="rId4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9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98.png"/><Relationship Id="rId5" Type="http://schemas.openxmlformats.org/officeDocument/2006/relationships/image" Target="../media/image94.png"/><Relationship Id="rId10" Type="http://schemas.openxmlformats.org/officeDocument/2006/relationships/image" Target="../media/image44.svg"/><Relationship Id="rId4" Type="http://schemas.openxmlformats.org/officeDocument/2006/relationships/image" Target="../media/image93.sv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0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01.sv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7" Type="http://schemas.openxmlformats.org/officeDocument/2006/relationships/image" Target="../media/image10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.png"/><Relationship Id="rId5" Type="http://schemas.openxmlformats.org/officeDocument/2006/relationships/image" Target="../media/image44.sv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20.png"/><Relationship Id="rId18" Type="http://schemas.openxmlformats.org/officeDocument/2006/relationships/image" Target="../media/image125.svg"/><Relationship Id="rId3" Type="http://schemas.openxmlformats.org/officeDocument/2006/relationships/image" Target="../media/image112.png"/><Relationship Id="rId7" Type="http://schemas.openxmlformats.org/officeDocument/2006/relationships/image" Target="../media/image110.png"/><Relationship Id="rId12" Type="http://schemas.openxmlformats.org/officeDocument/2006/relationships/image" Target="../media/image119.svg"/><Relationship Id="rId17" Type="http://schemas.openxmlformats.org/officeDocument/2006/relationships/image" Target="../media/image12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3.svg"/><Relationship Id="rId20" Type="http://schemas.openxmlformats.org/officeDocument/2006/relationships/image" Target="../media/image127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5.svg"/><Relationship Id="rId11" Type="http://schemas.openxmlformats.org/officeDocument/2006/relationships/image" Target="../media/image118.png"/><Relationship Id="rId5" Type="http://schemas.openxmlformats.org/officeDocument/2006/relationships/image" Target="../media/image114.png"/><Relationship Id="rId15" Type="http://schemas.openxmlformats.org/officeDocument/2006/relationships/image" Target="../media/image122.png"/><Relationship Id="rId10" Type="http://schemas.openxmlformats.org/officeDocument/2006/relationships/image" Target="../media/image117.svg"/><Relationship Id="rId19" Type="http://schemas.openxmlformats.org/officeDocument/2006/relationships/image" Target="../media/image126.png"/><Relationship Id="rId4" Type="http://schemas.openxmlformats.org/officeDocument/2006/relationships/image" Target="../media/image113.svg"/><Relationship Id="rId9" Type="http://schemas.openxmlformats.org/officeDocument/2006/relationships/image" Target="../media/image116.png"/><Relationship Id="rId14" Type="http://schemas.openxmlformats.org/officeDocument/2006/relationships/image" Target="../media/image12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13" Type="http://schemas.openxmlformats.org/officeDocument/2006/relationships/image" Target="../media/image134.png"/><Relationship Id="rId3" Type="http://schemas.openxmlformats.org/officeDocument/2006/relationships/image" Target="../media/image110.png"/><Relationship Id="rId7" Type="http://schemas.openxmlformats.org/officeDocument/2006/relationships/image" Target="../media/image128.png"/><Relationship Id="rId12" Type="http://schemas.openxmlformats.org/officeDocument/2006/relationships/image" Target="../media/image133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3.svg"/><Relationship Id="rId11" Type="http://schemas.openxmlformats.org/officeDocument/2006/relationships/image" Target="../media/image132.png"/><Relationship Id="rId5" Type="http://schemas.openxmlformats.org/officeDocument/2006/relationships/image" Target="../media/image112.png"/><Relationship Id="rId10" Type="http://schemas.openxmlformats.org/officeDocument/2006/relationships/image" Target="../media/image131.svg"/><Relationship Id="rId4" Type="http://schemas.openxmlformats.org/officeDocument/2006/relationships/image" Target="../media/image111.svg"/><Relationship Id="rId9" Type="http://schemas.openxmlformats.org/officeDocument/2006/relationships/image" Target="../media/image130.png"/><Relationship Id="rId14" Type="http://schemas.openxmlformats.org/officeDocument/2006/relationships/image" Target="../media/image1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2.png"/><Relationship Id="rId18" Type="http://schemas.openxmlformats.org/officeDocument/2006/relationships/image" Target="../media/image147.svg"/><Relationship Id="rId3" Type="http://schemas.openxmlformats.org/officeDocument/2006/relationships/image" Target="../media/image110.png"/><Relationship Id="rId7" Type="http://schemas.openxmlformats.org/officeDocument/2006/relationships/image" Target="../media/image136.png"/><Relationship Id="rId12" Type="http://schemas.openxmlformats.org/officeDocument/2006/relationships/image" Target="../media/image141.svg"/><Relationship Id="rId17" Type="http://schemas.openxmlformats.org/officeDocument/2006/relationships/image" Target="../media/image14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45.svg"/><Relationship Id="rId20" Type="http://schemas.openxmlformats.org/officeDocument/2006/relationships/image" Target="../media/image14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3.svg"/><Relationship Id="rId11" Type="http://schemas.openxmlformats.org/officeDocument/2006/relationships/image" Target="../media/image140.png"/><Relationship Id="rId5" Type="http://schemas.openxmlformats.org/officeDocument/2006/relationships/image" Target="../media/image132.png"/><Relationship Id="rId15" Type="http://schemas.openxmlformats.org/officeDocument/2006/relationships/image" Target="../media/image144.png"/><Relationship Id="rId10" Type="http://schemas.openxmlformats.org/officeDocument/2006/relationships/image" Target="../media/image139.svg"/><Relationship Id="rId19" Type="http://schemas.openxmlformats.org/officeDocument/2006/relationships/image" Target="../media/image148.png"/><Relationship Id="rId4" Type="http://schemas.openxmlformats.org/officeDocument/2006/relationships/image" Target="../media/image111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150.png"/><Relationship Id="rId3" Type="http://schemas.openxmlformats.org/officeDocument/2006/relationships/image" Target="../media/image110.png"/><Relationship Id="rId7" Type="http://schemas.openxmlformats.org/officeDocument/2006/relationships/image" Target="../media/image138.png"/><Relationship Id="rId12" Type="http://schemas.openxmlformats.org/officeDocument/2006/relationships/image" Target="../media/image145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9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7.svg"/><Relationship Id="rId11" Type="http://schemas.openxmlformats.org/officeDocument/2006/relationships/image" Target="../media/image144.png"/><Relationship Id="rId5" Type="http://schemas.openxmlformats.org/officeDocument/2006/relationships/image" Target="../media/image146.png"/><Relationship Id="rId15" Type="http://schemas.openxmlformats.org/officeDocument/2006/relationships/image" Target="../media/image148.png"/><Relationship Id="rId10" Type="http://schemas.openxmlformats.org/officeDocument/2006/relationships/image" Target="../media/image141.svg"/><Relationship Id="rId4" Type="http://schemas.openxmlformats.org/officeDocument/2006/relationships/image" Target="../media/image111.svg"/><Relationship Id="rId9" Type="http://schemas.openxmlformats.org/officeDocument/2006/relationships/image" Target="../media/image140.png"/><Relationship Id="rId14" Type="http://schemas.openxmlformats.org/officeDocument/2006/relationships/image" Target="../media/image15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4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7.png"/><Relationship Id="rId7" Type="http://schemas.openxmlformats.org/officeDocument/2006/relationships/image" Target="../media/image104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svg"/><Relationship Id="rId11" Type="http://schemas.openxmlformats.org/officeDocument/2006/relationships/image" Target="../media/image43.png"/><Relationship Id="rId5" Type="http://schemas.openxmlformats.org/officeDocument/2006/relationships/image" Target="../media/image109.png"/><Relationship Id="rId10" Type="http://schemas.openxmlformats.org/officeDocument/2006/relationships/image" Target="../media/image111.svg"/><Relationship Id="rId4" Type="http://schemas.openxmlformats.org/officeDocument/2006/relationships/image" Target="../media/image108.svg"/><Relationship Id="rId9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157.png"/><Relationship Id="rId3" Type="http://schemas.openxmlformats.org/officeDocument/2006/relationships/image" Target="../media/image110.png"/><Relationship Id="rId7" Type="http://schemas.openxmlformats.org/officeDocument/2006/relationships/image" Target="../media/image144.png"/><Relationship Id="rId12" Type="http://schemas.openxmlformats.org/officeDocument/2006/relationships/image" Target="../media/image156.sv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60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9.svg"/><Relationship Id="rId11" Type="http://schemas.openxmlformats.org/officeDocument/2006/relationships/image" Target="../media/image155.png"/><Relationship Id="rId5" Type="http://schemas.openxmlformats.org/officeDocument/2006/relationships/image" Target="../media/image138.png"/><Relationship Id="rId15" Type="http://schemas.openxmlformats.org/officeDocument/2006/relationships/image" Target="../media/image159.png"/><Relationship Id="rId10" Type="http://schemas.openxmlformats.org/officeDocument/2006/relationships/image" Target="../media/image154.svg"/><Relationship Id="rId4" Type="http://schemas.openxmlformats.org/officeDocument/2006/relationships/image" Target="../media/image111.svg"/><Relationship Id="rId9" Type="http://schemas.openxmlformats.org/officeDocument/2006/relationships/image" Target="../media/image153.png"/><Relationship Id="rId14" Type="http://schemas.openxmlformats.org/officeDocument/2006/relationships/image" Target="../media/image15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sv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svg"/><Relationship Id="rId3" Type="http://schemas.openxmlformats.org/officeDocument/2006/relationships/image" Target="../media/image92.png"/><Relationship Id="rId7" Type="http://schemas.openxmlformats.org/officeDocument/2006/relationships/image" Target="../media/image161.png"/><Relationship Id="rId12" Type="http://schemas.openxmlformats.org/officeDocument/2006/relationships/image" Target="../media/image164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5.svg"/><Relationship Id="rId11" Type="http://schemas.openxmlformats.org/officeDocument/2006/relationships/image" Target="../media/image163.png"/><Relationship Id="rId5" Type="http://schemas.openxmlformats.org/officeDocument/2006/relationships/image" Target="../media/image94.png"/><Relationship Id="rId10" Type="http://schemas.openxmlformats.org/officeDocument/2006/relationships/image" Target="../media/image44.svg"/><Relationship Id="rId4" Type="http://schemas.openxmlformats.org/officeDocument/2006/relationships/image" Target="../media/image93.svg"/><Relationship Id="rId9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en/54887.php" TargetMode="External"/><Relationship Id="rId13" Type="http://schemas.openxmlformats.org/officeDocument/2006/relationships/hyperlink" Target="https://www.govet.international/languages/fr/index.php" TargetMode="External"/><Relationship Id="rId18" Type="http://schemas.openxmlformats.org/officeDocument/2006/relationships/hyperlink" Target="https://www.govet.international/en/54879.php" TargetMode="External"/><Relationship Id="rId3" Type="http://schemas.openxmlformats.org/officeDocument/2006/relationships/hyperlink" Target="https://www.bibb.de/dokumente/pdf/Datenreport%202022_20102022_online.pdf" TargetMode="External"/><Relationship Id="rId7" Type="http://schemas.openxmlformats.org/officeDocument/2006/relationships/hyperlink" Target="https://www.govet.international/en/54899.php" TargetMode="External"/><Relationship Id="rId12" Type="http://schemas.openxmlformats.org/officeDocument/2006/relationships/hyperlink" Target="http://www.gesetze-im-internet.de/betrvg/" TargetMode="External"/><Relationship Id="rId17" Type="http://schemas.openxmlformats.org/officeDocument/2006/relationships/hyperlink" Target="https://www.bibb.de/" TargetMode="External"/><Relationship Id="rId2" Type="http://schemas.openxmlformats.org/officeDocument/2006/relationships/hyperlink" Target="https://www.bmbf.de/SharedDocs/Downloads/de/2021/berufsbildungsbericht-2021.pdf;jsessionid=200377D6142C096287179E2D166BE682.live721?__blob=publicationFile&amp;v=4" TargetMode="External"/><Relationship Id="rId16" Type="http://schemas.openxmlformats.org/officeDocument/2006/relationships/hyperlink" Target="https://www.bibb.de/en/index.php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bibb.de/dienst/veroeffentlichungen/de/publication/show/7324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datenportal.bmbf.de/portal/de/index.html" TargetMode="External"/><Relationship Id="rId15" Type="http://schemas.openxmlformats.org/officeDocument/2006/relationships/hyperlink" Target="https://www.bmbf.de/" TargetMode="External"/><Relationship Id="rId10" Type="http://schemas.openxmlformats.org/officeDocument/2006/relationships/hyperlink" Target="http://www.gesetze-im-internet.de/ihkg/index.html" TargetMode="External"/><Relationship Id="rId19" Type="http://schemas.openxmlformats.org/officeDocument/2006/relationships/hyperlink" Target="mailto:govet@govet.international" TargetMode="External"/><Relationship Id="rId4" Type="http://schemas.openxmlformats.org/officeDocument/2006/relationships/hyperlink" Target="https://www.destatis.de/DE/Home/_inhalt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govet.international/de/54887.php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367233" y="2799162"/>
            <a:ext cx="2493994" cy="935352"/>
          </a:xfrm>
        </p:spPr>
        <p:txBody>
          <a:bodyPr>
            <a:normAutofit/>
          </a:bodyPr>
          <a:lstStyle/>
          <a:p>
            <a:r>
              <a:rPr lang="fr-FR" dirty="0"/>
              <a:t>Formation professionnelle </a:t>
            </a:r>
            <a:br>
              <a:rPr lang="fr-FR" dirty="0"/>
            </a:br>
            <a:r>
              <a:rPr lang="fr-FR" dirty="0"/>
              <a:t>en Allemagne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479425" y="2646524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b="1" dirty="0">
                <a:latin typeface="+mj-lt"/>
              </a:rPr>
              <a:t>Moteur de la formation </a:t>
            </a:r>
            <a:br>
              <a:rPr lang="fr-FR" b="1" dirty="0">
                <a:latin typeface="+mj-lt"/>
              </a:rPr>
            </a:br>
            <a:r>
              <a:rPr lang="fr-FR" b="1" dirty="0">
                <a:latin typeface="+mj-lt"/>
              </a:rPr>
              <a:t>professionnelle en alternance </a:t>
            </a:r>
          </a:p>
          <a:p>
            <a:pPr>
              <a:spcBef>
                <a:spcPts val="600"/>
              </a:spcBef>
            </a:pPr>
            <a:r>
              <a:rPr lang="fr-FR" sz="1800" b="1" dirty="0"/>
              <a:t>Une coopération d’acteurs issus des entreprises, de l’État et de la société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DE62237-6013-4F7E-A110-B71849EAAF4A}"/>
              </a:ext>
            </a:extLst>
          </p:cNvPr>
          <p:cNvSpPr txBox="1"/>
          <p:nvPr/>
        </p:nvSpPr>
        <p:spPr>
          <a:xfrm>
            <a:off x="3855128" y="5836545"/>
            <a:ext cx="4445493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" panose="02020603050405020304" pitchFamily="18" charset="0"/>
              </a:rPr>
              <a:t>Office central du gouvernement fédéral pour la coopération internationale dans le domaine de la formation professionnelle</a:t>
            </a:r>
            <a:endParaRPr lang="de-DE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CD18B462-D90A-4FCE-AB4B-EBEF340D85A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28" y="4039020"/>
            <a:ext cx="3926074" cy="130869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14B7C53-5F40-4EE6-B8EA-39FB13B58F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75176" y1="41461" x2="75176" y2="41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390" y="3832855"/>
            <a:ext cx="1483663" cy="20769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Confédération syndicale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Syndicats sectoriels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Conseils sociaux et économiques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(Groupements professionnels)</a:t>
            </a:r>
          </a:p>
          <a:p>
            <a:pPr>
              <a:spcAft>
                <a:spcPts val="500"/>
              </a:spcAft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076B3ED-ABA7-42A5-B294-8E3E17BB3C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63" y="989841"/>
            <a:ext cx="1676425" cy="104560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E42911-5253-4218-91F9-F3607569CBA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05" y="2444298"/>
            <a:ext cx="1471420" cy="521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B539DCB-5048-42BD-B5A8-4A29382DAF7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08" y="4039020"/>
            <a:ext cx="1259189" cy="12591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2CC526D-D6E3-4553-B829-B24227F7D7D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087" y="2632231"/>
            <a:ext cx="865006" cy="86500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073FA2B-4F1C-4C59-9397-C8200A2AB30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83" y="1086111"/>
            <a:ext cx="1055402" cy="105026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D760A1A-B677-4654-AFBC-396D0FFE9CD4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933" y="1086110"/>
            <a:ext cx="918577" cy="918577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47ABCB6-1EC3-4296-BDD5-392E22E9244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94" y="2444298"/>
            <a:ext cx="1009561" cy="112612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000DF8E-A000-4BE5-966F-308EA12CDDA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11713" y="3331164"/>
            <a:ext cx="2015340" cy="5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3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personnels qualifiés sont </a:t>
            </a:r>
            <a:r>
              <a:rPr lang="fr-FR" sz="2200" dirty="0">
                <a:solidFill>
                  <a:srgbClr val="BF5A08"/>
                </a:solidFill>
              </a:rPr>
              <a:t>importants pour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l’économie et pour la société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mettons en place le </a:t>
            </a:r>
            <a:r>
              <a:rPr lang="fr-FR" sz="2200" dirty="0">
                <a:solidFill>
                  <a:srgbClr val="BF5A08"/>
                </a:solidFill>
              </a:rPr>
              <a:t>cadre 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permettant l’engagement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la formation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professionnelle et nous jouons un rôle de </a:t>
            </a:r>
            <a:r>
              <a:rPr lang="fr-FR" sz="2200" dirty="0">
                <a:solidFill>
                  <a:srgbClr val="BF5A08"/>
                </a:solidFill>
              </a:rPr>
              <a:t>médiateurs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promouvons le système de formation professionnelle par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structures de pilotage, la recherche, l’innovation et le conseil.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Une formation professionnelle solide donne aux jeunes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possibilité de se développer au sein de la société.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en entreprise relève du </a:t>
            </a:r>
            <a:r>
              <a:rPr lang="fr-FR" sz="2200" dirty="0">
                <a:solidFill>
                  <a:srgbClr val="BF5A08"/>
                </a:solidFill>
              </a:rPr>
              <a:t>système éducatif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mettons en place l’</a:t>
            </a:r>
            <a:r>
              <a:rPr lang="fr-FR" sz="2200" dirty="0">
                <a:solidFill>
                  <a:srgbClr val="BF5A08"/>
                </a:solidFill>
              </a:rPr>
              <a:t>enseignement professionnel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F645C-B25B-44EA-8D77-7441B3E63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39819" y="1542776"/>
            <a:ext cx="3409500" cy="28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342187" cy="4608512"/>
          </a:xfrm>
        </p:spPr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doivent concevoir</a:t>
            </a:r>
            <a:r>
              <a:rPr lang="fr-FR" sz="2200" dirty="0">
                <a:solidFill>
                  <a:srgbClr val="BF5A08"/>
                </a:solidFill>
              </a:rPr>
              <a:t> ensemble et activement la formation professionnelle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doivent </a:t>
            </a:r>
            <a:r>
              <a:rPr lang="fr-FR" sz="2200" dirty="0">
                <a:solidFill>
                  <a:srgbClr val="BF5A08"/>
                </a:solidFill>
              </a:rPr>
              <a:t>offrir des possibilités de formation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76F859E-C4BD-46C2-9EDC-D33C30DEF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6603" y="1542776"/>
            <a:ext cx="2792716" cy="235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Sphère publique et État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gouvernement fédéral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(ministères fédéraux) </a:t>
            </a:r>
          </a:p>
          <a:p>
            <a:pPr marL="342900" lvl="1" indent="-3429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16 Länder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(gouvernements des Länder)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A3F43DD-217F-47DA-9BBA-009C12276A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291" y="1121141"/>
            <a:ext cx="594270" cy="7994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A2DF078-2114-4A04-8EE1-13B70A47F2D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39" y="1121141"/>
            <a:ext cx="487126" cy="799415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1D2F917-C257-4517-976A-7A73675938E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902" y="1121141"/>
            <a:ext cx="668970" cy="79941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C3E3C0-4532-495F-A819-3978BE8CE87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22" y="2283628"/>
            <a:ext cx="571009" cy="79941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BC778A3-DD60-4D94-B60F-6D839A9CEF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58" y="2283628"/>
            <a:ext cx="663289" cy="79941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6FBF592-4B95-48F1-9179-B482E96094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48" y="2283628"/>
            <a:ext cx="739478" cy="799415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A76F272-4D91-474B-8DAC-9FB14E69B6B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983" y="3501714"/>
            <a:ext cx="692886" cy="79941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8CE732A-4373-4B02-B2C9-C366880F372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023" y="3501714"/>
            <a:ext cx="661359" cy="799415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26474691-5693-4BA9-AF63-98CD6114A4E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23" y="3501714"/>
            <a:ext cx="649929" cy="799415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12D100-9B6A-4818-9D29-228827AAD97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04" y="4717148"/>
            <a:ext cx="662044" cy="79941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B7AC5C9F-03B8-470C-A136-04981F343CE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754" y="4717148"/>
            <a:ext cx="695896" cy="79941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634F2C8-ECBC-44F9-A82A-8DA118F3097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00" b="94700" l="10000" r="90000">
                        <a14:foregroundMark x1="31333" y1="3500" x2="31333" y2="3500"/>
                        <a14:foregroundMark x1="41867" y1="94700" x2="41867" y2="9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826" y="4717148"/>
            <a:ext cx="1199123" cy="799415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2FC3537-BA2F-4E03-9195-2B8D38856C2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48" y="1121141"/>
            <a:ext cx="572914" cy="799415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8021DD3-86C4-455A-9633-5DA0BEB9E8F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962" y="2283628"/>
            <a:ext cx="548486" cy="799415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F4785961-B6DD-4F7E-BA1D-B825C4455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496" y="3501714"/>
            <a:ext cx="697419" cy="79941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2A056B19-8527-45F9-9448-3042152A5EE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7" y="4717148"/>
            <a:ext cx="710417" cy="799415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1509" y="3309671"/>
            <a:ext cx="2520000" cy="1184400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07536" y="2327368"/>
            <a:ext cx="1476000" cy="721909"/>
          </a:xfrm>
          <a:prstGeom prst="rect">
            <a:avLst/>
          </a:prstGeom>
        </p:spPr>
      </p:pic>
      <p:pic>
        <p:nvPicPr>
          <p:cNvPr id="43" name="Picture 4" descr="BMI - Homepage"/>
          <p:cNvPicPr>
            <a:picLocks noChangeAspect="1" noChangeArrowheads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33"/>
          <a:stretch/>
        </p:blipFill>
        <p:spPr bwMode="auto">
          <a:xfrm>
            <a:off x="5818586" y="4462061"/>
            <a:ext cx="1915714" cy="127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86" y="916576"/>
            <a:ext cx="1872000" cy="12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999470"/>
            <a:ext cx="11053762" cy="259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employeur·euse·s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les </a:t>
            </a:r>
            <a:r>
              <a:rPr lang="fr-FR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employé·e·s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et l’État </a:t>
            </a:r>
            <a:r>
              <a:rPr lang="fr-FR" sz="2000" b="1" dirty="0">
                <a:solidFill>
                  <a:srgbClr val="BF5A08"/>
                </a:solidFill>
              </a:rPr>
              <a:t>représentent des intérêts collectifs différents </a:t>
            </a:r>
            <a:br>
              <a:rPr lang="fr-FR" sz="2000" b="1" dirty="0">
                <a:solidFill>
                  <a:srgbClr val="BF5A08"/>
                </a:solidFill>
              </a:rPr>
            </a:b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la formation professionnelle, </a:t>
            </a:r>
            <a:r>
              <a:rPr lang="fr-FR" sz="2000" b="1" dirty="0">
                <a:solidFill>
                  <a:srgbClr val="BF5A08"/>
                </a:solidFill>
              </a:rPr>
              <a:t>avec un niveau élevé d’organisation 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de </a:t>
            </a:r>
            <a:r>
              <a:rPr lang="fr-FR" sz="2000" b="1" dirty="0">
                <a:solidFill>
                  <a:srgbClr val="BF5A08"/>
                </a:solidFill>
              </a:rPr>
              <a:t>compétence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1D5120-44B2-4860-9ABF-715B13BC6B18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acteurs forts </a:t>
            </a:r>
            <a:r>
              <a:rPr lang="fr-FR" sz="2000" dirty="0">
                <a:solidFill>
                  <a:srgbClr val="BF5A08"/>
                </a:solidFill>
              </a:rPr>
              <a:t>s’engagent ensemble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la formation professionnelle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C42D24D-DBCD-4432-B2BA-39747DF74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BBBAA30A-4038-4A77-9E74-0595F64EC63C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114EB6-A6D4-4C9B-912B-8DD494FA21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DD0C2B-D3C4-4D34-AFA3-06EB270A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2809698"/>
            <a:ext cx="11053762" cy="2594879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Cet engagement s’appuie sur des </a:t>
            </a:r>
            <a:r>
              <a:rPr lang="fr-FR" sz="2000" b="1" dirty="0">
                <a:solidFill>
                  <a:srgbClr val="BF5A08"/>
                </a:solidFill>
              </a:rPr>
              <a:t>principes communs</a:t>
            </a:r>
            <a:r>
              <a:rPr lang="fr-F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: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Nous voulons </a:t>
            </a:r>
            <a:r>
              <a:rPr lang="fr-FR" sz="2000" dirty="0">
                <a:solidFill>
                  <a:srgbClr val="BF5A08"/>
                </a:solidFill>
              </a:rPr>
              <a:t>gérer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formation professionnelle </a:t>
            </a:r>
            <a:r>
              <a:rPr lang="fr-FR" sz="2000" dirty="0">
                <a:solidFill>
                  <a:srgbClr val="BF5A08"/>
                </a:solidFill>
              </a:rPr>
              <a:t>ensemble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Nous </a:t>
            </a:r>
            <a:r>
              <a:rPr lang="fr-FR" sz="2000" dirty="0">
                <a:solidFill>
                  <a:srgbClr val="BF5A08"/>
                </a:solidFill>
              </a:rPr>
              <a:t>partageons la responsabilité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concernant la formation professionnelle. »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La formation professionnelle doit être </a:t>
            </a:r>
            <a:r>
              <a:rPr lang="fr-FR" sz="2000" dirty="0">
                <a:solidFill>
                  <a:srgbClr val="BF5A08"/>
                </a:solidFill>
              </a:rPr>
              <a:t>proche de la pratique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 avoir une </a:t>
            </a:r>
            <a:r>
              <a:rPr lang="fr-FR" sz="2000" dirty="0">
                <a:solidFill>
                  <a:srgbClr val="BF5A08"/>
                </a:solidFill>
              </a:rPr>
              <a:t>valeur élevée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</a:t>
            </a:r>
            <a:b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sz="2000" dirty="0">
                <a:solidFill>
                  <a:srgbClr val="BF5A08"/>
                </a:solidFill>
              </a:rPr>
              <a:t>homogène sur le plan qualitatif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</a:t>
            </a:r>
            <a:r>
              <a:rPr lang="fr-FR" sz="2000" dirty="0">
                <a:solidFill>
                  <a:srgbClr val="BF5A08"/>
                </a:solidFill>
              </a:rPr>
              <a:t>Les normes de formation professionnelle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doivent être </a:t>
            </a:r>
            <a:r>
              <a:rPr lang="fr-FR" sz="2000" dirty="0">
                <a:solidFill>
                  <a:srgbClr val="BF5A08"/>
                </a:solidFill>
              </a:rPr>
              <a:t>basées sur les besoins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</a:t>
            </a:r>
            <a:r>
              <a:rPr lang="fr-FR" sz="2000" dirty="0"/>
              <a:t> </a:t>
            </a:r>
            <a:r>
              <a:rPr lang="fr-FR" sz="2000" dirty="0">
                <a:solidFill>
                  <a:srgbClr val="BF5A08"/>
                </a:solidFill>
              </a:rPr>
              <a:t>actuelles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»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La formation professionnelle est </a:t>
            </a:r>
            <a:r>
              <a:rPr lang="fr-FR" sz="2000" dirty="0">
                <a:solidFill>
                  <a:srgbClr val="BF5A08"/>
                </a:solidFill>
              </a:rPr>
              <a:t>nécessaire à la compétitivité 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sur le marché international. »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DFB76D8-869A-4195-B1AD-BAFAD7257645}"/>
              </a:ext>
            </a:extLst>
          </p:cNvPr>
          <p:cNvSpPr txBox="1"/>
          <p:nvPr/>
        </p:nvSpPr>
        <p:spPr>
          <a:xfrm>
            <a:off x="6513678" y="1586846"/>
            <a:ext cx="6290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acteurs forts </a:t>
            </a:r>
            <a:r>
              <a:rPr lang="fr-FR" sz="2000" dirty="0">
                <a:solidFill>
                  <a:srgbClr val="BF5A08"/>
                </a:solidFill>
              </a:rPr>
              <a:t>s’engagent ensemble</a:t>
            </a:r>
          </a:p>
          <a:p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la formation professionnelle</a:t>
            </a:r>
            <a:endParaRPr lang="fr-F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FC23D41B-F21D-428A-94F0-F7FFC4C483F8}"/>
              </a:ext>
            </a:extLst>
          </p:cNvPr>
          <p:cNvSpPr/>
          <p:nvPr/>
        </p:nvSpPr>
        <p:spPr>
          <a:xfrm rot="5400000">
            <a:off x="5623922" y="1755988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3D9C9FE-D946-4E54-8236-8227449F7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08667" y="1086128"/>
            <a:ext cx="1547751" cy="13060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EEDE6E4-0539-4CFC-99C1-71301589EBD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9332" y="973411"/>
            <a:ext cx="2316181" cy="163746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E37302-CD97-4996-9C1A-C5992D26A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347" y="1226515"/>
            <a:ext cx="418244" cy="1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2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87195"/>
            <a:ext cx="6745164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Les acteurs élaborent ensemble la </a:t>
            </a:r>
            <a:br>
              <a:rPr lang="fr-FR" sz="28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formation professionnelle en alternance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1D542C01-68C6-4E5E-8E8B-2A37B13DCB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1515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62" y="2899626"/>
            <a:ext cx="2827337" cy="1173306"/>
          </a:xfrm>
        </p:spPr>
        <p:txBody>
          <a:bodyPr>
            <a:normAutofit lnSpcReduction="10000"/>
          </a:bodyPr>
          <a:lstStyle/>
          <a:p>
            <a:pPr marL="360000" indent="-360000">
              <a:buClr>
                <a:srgbClr val="BF5A08"/>
              </a:buClr>
              <a:buSzPct val="100000"/>
              <a:buFont typeface="+mj-lt"/>
              <a:buAutoNum type="arabicPeriod"/>
            </a:pPr>
            <a:r>
              <a:rPr lang="fr-FR" sz="2000" dirty="0">
                <a:solidFill>
                  <a:srgbClr val="BF5A08"/>
                </a:solidFill>
              </a:rPr>
              <a:t>Engagement fort </a:t>
            </a:r>
            <a:r>
              <a:rPr lang="fr-FR" sz="2000" dirty="0"/>
              <a:t>dans le cadre de la </a:t>
            </a:r>
            <a:r>
              <a:rPr lang="fr-FR" sz="2000" dirty="0">
                <a:solidFill>
                  <a:srgbClr val="BF5A08"/>
                </a:solidFill>
              </a:rPr>
              <a:t>formation professionnelle en alternance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518734" y="2899626"/>
            <a:ext cx="3220114" cy="3131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42900">
              <a:spcAft>
                <a:spcPts val="1200"/>
              </a:spcAft>
              <a:buFont typeface="+mj-lt"/>
              <a:buAutoNum type="arabicPeriod" startAt="2"/>
            </a:pPr>
            <a:r>
              <a:rPr lang="fr-FR" sz="2000" dirty="0">
                <a:solidFill>
                  <a:srgbClr val="BF5A08"/>
                </a:solidFill>
              </a:rPr>
              <a:t>La participation et la coopération </a:t>
            </a:r>
            <a:r>
              <a:rPr lang="fr-FR" sz="2000" dirty="0"/>
              <a:t>sont encouragées par </a:t>
            </a:r>
            <a:r>
              <a:rPr lang="fr-FR" sz="2000" dirty="0">
                <a:solidFill>
                  <a:srgbClr val="BF5A08"/>
                </a:solidFill>
              </a:rPr>
              <a:t>des mécanismes formels </a:t>
            </a:r>
            <a:r>
              <a:rPr lang="fr-FR" sz="2000" dirty="0"/>
              <a:t>(intégration des intérêts)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Lois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Institutions</a:t>
            </a:r>
          </a:p>
          <a:p>
            <a:pPr marL="720000" lvl="1" indent="-360000" defTabSz="357188">
              <a:spcAft>
                <a:spcPts val="3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Comités/commissions</a:t>
            </a:r>
          </a:p>
          <a:p>
            <a:pPr marL="360000" indent="-342900">
              <a:buFont typeface="+mj-lt"/>
              <a:buAutoNum type="arabicPeriod" startAt="2"/>
            </a:pPr>
            <a:endParaRPr lang="de-DE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8B9439BB-FD75-41F8-B36F-2FB7B1FEC038}"/>
              </a:ext>
            </a:extLst>
          </p:cNvPr>
          <p:cNvSpPr/>
          <p:nvPr/>
        </p:nvSpPr>
        <p:spPr>
          <a:xfrm>
            <a:off x="2464916" y="1682689"/>
            <a:ext cx="1387873" cy="42813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978537" y="2899626"/>
            <a:ext cx="2393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0"/>
            <a:r>
              <a:rPr lang="fr-FR" sz="2000">
                <a:solidFill>
                  <a:srgbClr val="BF5A08"/>
                </a:solidFill>
              </a:rPr>
              <a:t>Moteur de la formation professionnelle en alternance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58812" y="1052513"/>
            <a:ext cx="1641197" cy="1641197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2908791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8067256" y="2908790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EEBC1E5-0001-48BD-9D06-22FAE59073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13156" y="1052513"/>
            <a:ext cx="1875992" cy="173970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6C4AB7F-D42F-44DF-A794-D1487AB867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354306"/>
            <a:ext cx="418244" cy="130609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77A44B9-7F0E-42E9-9058-04E30132B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4465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023" y="982828"/>
            <a:ext cx="9000000" cy="6675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                                                  1.         Développement du système de la formation 								professionnelle en alternance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45BE8B9-9232-40FA-A875-C11FC444E811}"/>
              </a:ext>
            </a:extLst>
          </p:cNvPr>
          <p:cNvSpPr txBox="1">
            <a:spLocks/>
          </p:cNvSpPr>
          <p:nvPr/>
        </p:nvSpPr>
        <p:spPr>
          <a:xfrm>
            <a:off x="4602017" y="5172603"/>
            <a:ext cx="2786443" cy="8894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3.        Mise en œuvre 		   de la formation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7F4B8D6-C3BE-4F17-A388-04207255886D}"/>
              </a:ext>
            </a:extLst>
          </p:cNvPr>
          <p:cNvCxnSpPr>
            <a:cxnSpLocks/>
          </p:cNvCxnSpPr>
          <p:nvPr/>
        </p:nvCxnSpPr>
        <p:spPr>
          <a:xfrm rot="2700000">
            <a:off x="79855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CFEBDA6-48E9-42E7-BE9B-F2A92DE04556}"/>
              </a:ext>
            </a:extLst>
          </p:cNvPr>
          <p:cNvCxnSpPr>
            <a:cxnSpLocks/>
          </p:cNvCxnSpPr>
          <p:nvPr/>
        </p:nvCxnSpPr>
        <p:spPr>
          <a:xfrm rot="-2700000">
            <a:off x="3065172" y="2226167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6CD175D8-869F-4E3D-AF2A-6235010268E6}"/>
              </a:ext>
            </a:extLst>
          </p:cNvPr>
          <p:cNvCxnSpPr>
            <a:cxnSpLocks/>
          </p:cNvCxnSpPr>
          <p:nvPr/>
        </p:nvCxnSpPr>
        <p:spPr>
          <a:xfrm rot="8100000">
            <a:off x="79855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BB2D9BB-D32A-4D68-9E71-E95CAC423E87}"/>
              </a:ext>
            </a:extLst>
          </p:cNvPr>
          <p:cNvCxnSpPr>
            <a:cxnSpLocks/>
          </p:cNvCxnSpPr>
          <p:nvPr/>
        </p:nvCxnSpPr>
        <p:spPr>
          <a:xfrm rot="-8100000">
            <a:off x="3065172" y="4400544"/>
            <a:ext cx="684064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non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77574E85-45CA-4FC6-A511-B7A70F7A5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5433" y="689545"/>
            <a:ext cx="937260" cy="937260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7B1DDD7-7D31-4B3A-B97C-4E9D362034D9}"/>
              </a:ext>
            </a:extLst>
          </p:cNvPr>
          <p:cNvGrpSpPr/>
          <p:nvPr/>
        </p:nvGrpSpPr>
        <p:grpSpPr>
          <a:xfrm>
            <a:off x="8514298" y="2717942"/>
            <a:ext cx="2786443" cy="1206846"/>
            <a:chOff x="8822407" y="2847149"/>
            <a:chExt cx="2786443" cy="1206846"/>
          </a:xfrm>
        </p:grpSpPr>
        <p:sp>
          <p:nvSpPr>
            <p:cNvPr id="4" name="Inhaltsplatzhalter 2">
              <a:extLst>
                <a:ext uri="{FF2B5EF4-FFF2-40B4-BE49-F238E27FC236}">
                  <a16:creationId xmlns:a16="http://schemas.microsoft.com/office/drawing/2014/main" id="{8A5A6631-6720-4B61-A0CF-7392832301E9}"/>
                </a:ext>
              </a:extLst>
            </p:cNvPr>
            <p:cNvSpPr txBox="1">
              <a:spLocks/>
            </p:cNvSpPr>
            <p:nvPr/>
          </p:nvSpPr>
          <p:spPr>
            <a:xfrm>
              <a:off x="8822407" y="3164497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3" panose="05040102010807070707" pitchFamily="18" charset="2"/>
                <a:buNone/>
              </a:pP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2.       Élaboration des            		      normes</a:t>
              </a:r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92C5E811-9E38-43F9-9761-A928D7095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567516">
              <a:off x="8869736" y="2847149"/>
              <a:ext cx="937260" cy="937260"/>
            </a:xfrm>
            <a:prstGeom prst="rect">
              <a:avLst/>
            </a:prstGeom>
          </p:spPr>
        </p:pic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DCA3B35F-A9ED-4E40-A208-2FEBD20AF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972793">
            <a:off x="4439521" y="4870670"/>
            <a:ext cx="937260" cy="937260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5B32B0FD-E618-404D-827C-DB31E0287284}"/>
              </a:ext>
            </a:extLst>
          </p:cNvPr>
          <p:cNvGrpSpPr/>
          <p:nvPr/>
        </p:nvGrpSpPr>
        <p:grpSpPr>
          <a:xfrm>
            <a:off x="689251" y="2717943"/>
            <a:ext cx="2786443" cy="1176305"/>
            <a:chOff x="719068" y="2876986"/>
            <a:chExt cx="2786443" cy="1176305"/>
          </a:xfrm>
        </p:grpSpPr>
        <p:sp>
          <p:nvSpPr>
            <p:cNvPr id="6" name="Inhaltsplatzhalter 2">
              <a:extLst>
                <a:ext uri="{FF2B5EF4-FFF2-40B4-BE49-F238E27FC236}">
                  <a16:creationId xmlns:a16="http://schemas.microsoft.com/office/drawing/2014/main" id="{30A6B6BB-3934-4130-AE7A-66975058861B}"/>
                </a:ext>
              </a:extLst>
            </p:cNvPr>
            <p:cNvSpPr txBox="1">
              <a:spLocks/>
            </p:cNvSpPr>
            <p:nvPr/>
          </p:nvSpPr>
          <p:spPr>
            <a:xfrm>
              <a:off x="719068" y="3163793"/>
              <a:ext cx="2786443" cy="889498"/>
            </a:xfrm>
            <a:prstGeom prst="rect">
              <a:avLst/>
            </a:prstGeom>
          </p:spPr>
          <p:txBody>
            <a:bodyPr vert="horz" lIns="0" tIns="0" rIns="0" bIns="0" rtlCol="0">
              <a:normAutofit/>
            </a:bodyPr>
            <a:lstStyle>
              <a:lvl1pPr marL="357188" indent="-357188" algn="l" defTabSz="357188" rtl="0" eaLnBrk="1" latinLnBrk="0" hangingPunct="1">
                <a:lnSpc>
                  <a:spcPct val="100000"/>
                </a:lnSpc>
                <a:spcBef>
                  <a:spcPts val="10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1250950" indent="-355600" algn="l" defTabSz="53657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70000"/>
                <a:buFont typeface="Wingdings 3" panose="05040102010807070707" pitchFamily="18" charset="2"/>
                <a:buChar char=""/>
                <a:tabLst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790700" indent="-269875" algn="l" defTabSz="479425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60000"/>
                <a:buFont typeface="Wingdings 3" panose="05040102010807070707" pitchFamily="18" charset="2"/>
                <a:buChar char=""/>
                <a:tabLst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2155825" indent="-269875" algn="l" defTabSz="357188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598738" indent="-269875" algn="l" defTabSz="360363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Char char=""/>
                <a:tabLst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Wingdings 3" panose="05040102010807070707" pitchFamily="18" charset="2"/>
                <a:buNone/>
              </a:pP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4. 		</a:t>
              </a: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Examen et </a:t>
              </a:r>
              <a:b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</a:br>
              <a:r>
                <a:rPr lang="de-DE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             	</a:t>
              </a:r>
              <a:r>
                <a:rPr lang="fr-FR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certification</a:t>
              </a: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42500B6-11B7-4427-A9CC-7E919F2B8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6613635">
              <a:off x="721099" y="2876986"/>
              <a:ext cx="937260" cy="937260"/>
            </a:xfrm>
            <a:prstGeom prst="rect">
              <a:avLst/>
            </a:prstGeom>
          </p:spPr>
        </p:pic>
      </p:grpSp>
      <p:sp>
        <p:nvSpPr>
          <p:cNvPr id="21" name="Ellipse 20">
            <a:extLst>
              <a:ext uri="{FF2B5EF4-FFF2-40B4-BE49-F238E27FC236}">
                <a16:creationId xmlns:a16="http://schemas.microsoft.com/office/drawing/2014/main" id="{CADBF11B-F0BF-4735-9D3D-558702882889}"/>
              </a:ext>
            </a:extLst>
          </p:cNvPr>
          <p:cNvSpPr/>
          <p:nvPr/>
        </p:nvSpPr>
        <p:spPr>
          <a:xfrm>
            <a:off x="4483708" y="241617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sp>
        <p:nvSpPr>
          <p:cNvPr id="32" name="Gleichschenkliges Dreieck 31">
            <a:extLst>
              <a:ext uri="{FF2B5EF4-FFF2-40B4-BE49-F238E27FC236}">
                <a16:creationId xmlns:a16="http://schemas.microsoft.com/office/drawing/2014/main" id="{19F2AD46-949D-4F0D-B989-62DB2DD4CA4B}"/>
              </a:ext>
            </a:extLst>
          </p:cNvPr>
          <p:cNvSpPr/>
          <p:nvPr/>
        </p:nvSpPr>
        <p:spPr>
          <a:xfrm rot="5400000">
            <a:off x="7135656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Gleichschenkliges Dreieck 32">
            <a:extLst>
              <a:ext uri="{FF2B5EF4-FFF2-40B4-BE49-F238E27FC236}">
                <a16:creationId xmlns:a16="http://schemas.microsoft.com/office/drawing/2014/main" id="{CB0D7A2E-32E3-4EA6-87EA-EFE34ED7EB50}"/>
              </a:ext>
            </a:extLst>
          </p:cNvPr>
          <p:cNvSpPr/>
          <p:nvPr/>
        </p:nvSpPr>
        <p:spPr>
          <a:xfrm>
            <a:off x="5549218" y="2051776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A8F2F62A-3582-43A5-82F8-C883461E5B99}"/>
              </a:ext>
            </a:extLst>
          </p:cNvPr>
          <p:cNvSpPr/>
          <p:nvPr/>
        </p:nvSpPr>
        <p:spPr>
          <a:xfrm rot="10800000">
            <a:off x="5549219" y="4279925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Gleichschenkliges Dreieck 34">
            <a:extLst>
              <a:ext uri="{FF2B5EF4-FFF2-40B4-BE49-F238E27FC236}">
                <a16:creationId xmlns:a16="http://schemas.microsoft.com/office/drawing/2014/main" id="{473673E3-6CDF-427A-B823-F02525446300}"/>
              </a:ext>
            </a:extLst>
          </p:cNvPr>
          <p:cNvSpPr/>
          <p:nvPr/>
        </p:nvSpPr>
        <p:spPr>
          <a:xfrm rot="16200000">
            <a:off x="3992617" y="3164843"/>
            <a:ext cx="576768" cy="271135"/>
          </a:xfrm>
          <a:prstGeom prst="triangle">
            <a:avLst>
              <a:gd name="adj" fmla="val 50000"/>
            </a:avLst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20A03684-D4CA-444D-B0FD-E9FFFCDAA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39205" y="2471537"/>
            <a:ext cx="1730744" cy="1117257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8C5E2F1-2ADE-4F6A-90C8-CA06103005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264" y="2770730"/>
            <a:ext cx="336836" cy="105187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8621442-63E7-460A-80F9-C4C56459C3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582" y="270463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21" grpId="0" animBg="1"/>
      <p:bldP spid="32" grpId="1" animBg="1"/>
      <p:bldP spid="33" grpId="1" animBg="1"/>
      <p:bldP spid="34" grpId="1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2DD63-118C-4385-84BE-28EEC9550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Lignes directrices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1B84736-7767-4C9E-A8CF-484B2D58C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3065509"/>
            <a:ext cx="11053762" cy="2595516"/>
          </a:xfrm>
        </p:spPr>
        <p:txBody>
          <a:bodyPr>
            <a:normAutofit/>
          </a:bodyPr>
          <a:lstStyle/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Coordination des lieux d’apprentissage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Soutien à la coopération entre les acteurs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Garantir l’homogénéité de la formation professionnelle au niveau fédéral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594AA14-79F5-44AF-A85A-9DECE5B06B00}"/>
              </a:ext>
            </a:extLst>
          </p:cNvPr>
          <p:cNvSpPr txBox="1">
            <a:spLocks/>
          </p:cNvSpPr>
          <p:nvPr/>
        </p:nvSpPr>
        <p:spPr>
          <a:xfrm>
            <a:off x="658812" y="2136269"/>
            <a:ext cx="2485713" cy="1374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00ED5D8-7560-4325-8D3C-6B213DBF5486}"/>
              </a:ext>
            </a:extLst>
          </p:cNvPr>
          <p:cNvSpPr/>
          <p:nvPr/>
        </p:nvSpPr>
        <p:spPr>
          <a:xfrm>
            <a:off x="658812" y="943714"/>
            <a:ext cx="2707755" cy="1767239"/>
          </a:xfrm>
          <a:prstGeom prst="ellipse">
            <a:avLst/>
          </a:prstGeom>
          <a:solidFill>
            <a:srgbClr val="BF5A08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00" dirty="0">
              <a:solidFill>
                <a:schemeClr val="bg1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4A20AF-4513-4820-B29B-BCEFECA6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309" y="999077"/>
            <a:ext cx="1730744" cy="11172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735505-B0C2-44E5-95A9-D48A07D56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7368" y="1298270"/>
            <a:ext cx="336836" cy="10518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0B97284-66B7-4904-AB0A-099B24CB2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8686" y="1232178"/>
            <a:ext cx="1324113" cy="111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Sommaire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000" b="1"/>
              <a:t>Moteur de la formation professionnelle en alternance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fr-FR" sz="2000"/>
              <a:t>Formation professionnelle : les acteurs et leurs intérêts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Les employeur·euse·s et les organisations économiques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Les employé·e·s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Sphère publique et État</a:t>
            </a:r>
          </a:p>
          <a:p>
            <a:pPr>
              <a:buFont typeface="+mj-lt"/>
              <a:buAutoNum type="arabicPeriod"/>
            </a:pPr>
            <a:r>
              <a:rPr lang="fr-FR" sz="2000"/>
              <a:t>Les acteurs élaborent ensemble la formation professionnelle en alternance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Développement du système de la formation professionnelle en alternance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Élaboration des normes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Contrôle de l’apprentissage</a:t>
            </a:r>
          </a:p>
          <a:p>
            <a:pPr marL="800100" lvl="1" indent="-342900">
              <a:buFont typeface="+mj-lt"/>
              <a:buAutoNum type="alphaLcPeriod"/>
            </a:pPr>
            <a:r>
              <a:rPr lang="fr-FR"/>
              <a:t>Examen et certification</a:t>
            </a:r>
          </a:p>
          <a:p>
            <a:pPr>
              <a:buFont typeface="+mj-lt"/>
              <a:buAutoNum type="arabicPeriod"/>
            </a:pPr>
            <a:r>
              <a:rPr lang="fr-FR" sz="2000"/>
              <a:t>Résumé</a:t>
            </a:r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84" y="1204859"/>
            <a:ext cx="2147378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87441" y="4473075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03017" y="1653352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429913" y="5450326"/>
            <a:ext cx="225406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 dirty="0"/>
              <a:t>Les </a:t>
            </a:r>
            <a:r>
              <a:rPr lang="fr-FR" sz="2200" b="1" dirty="0" err="1"/>
              <a:t>employé·e·s</a:t>
            </a:r>
            <a:endParaRPr lang="fr-FR" sz="2200" b="1" dirty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9721951" y="1182436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028417" y="810180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b="1" dirty="0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3856" y="1308532"/>
            <a:ext cx="2853739" cy="2793044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80007" y="1651564"/>
            <a:ext cx="20230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 </a:t>
            </a:r>
            <a:b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organisations économiques veulent participer à l’élaboration du cadre de la formation professionnelle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663109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solidFill>
                  <a:srgbClr val="BF5A08"/>
                </a:solidFill>
              </a:rPr>
              <a:t>Commission fédérale (commission principale)</a:t>
            </a:r>
          </a:p>
          <a:p>
            <a:pPr algn="ctr"/>
            <a:endParaRPr lang="fr-FR" sz="1600" b="1">
              <a:solidFill>
                <a:srgbClr val="BF5A08"/>
              </a:solidFill>
            </a:endParaRPr>
          </a:p>
          <a:p>
            <a:pPr algn="ctr"/>
            <a:endParaRPr lang="fr-FR" sz="1600" b="1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32990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définit le cadre et a des objectifs en matière réglementaire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38147" y="3880666"/>
            <a:ext cx="22046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syndicats veulent participer à l’élaboration du cadre de la formation professionnelle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160617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panose="05040102010807070707" pitchFamily="18" charset="2"/>
              <a:buNone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92</a:t>
            </a:r>
          </a:p>
          <a:p>
            <a:pPr>
              <a:spcBef>
                <a:spcPts val="0"/>
              </a:spcBef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Code de l’artisanat art. 38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3BFB977-A117-48DB-AE2D-F6ABF6EE56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9474" y="1594152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3333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2A43D198-5BB6-4D37-8695-B4FDE58A8107}"/>
              </a:ext>
            </a:extLst>
          </p:cNvPr>
          <p:cNvGrpSpPr/>
          <p:nvPr/>
        </p:nvGrpSpPr>
        <p:grpSpPr>
          <a:xfrm>
            <a:off x="3860065" y="3312623"/>
            <a:ext cx="2133600" cy="1735338"/>
            <a:chOff x="4526868" y="3381977"/>
            <a:chExt cx="1593301" cy="1295892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AC5A4054-317D-4268-B618-FBBDE88C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07662" y="3381977"/>
              <a:ext cx="1312507" cy="129589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C0B3418-3520-4C3F-BFCD-0D63C80BB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408619">
              <a:off x="4526868" y="3389761"/>
              <a:ext cx="294170" cy="514797"/>
            </a:xfrm>
            <a:prstGeom prst="rect">
              <a:avLst/>
            </a:prstGeom>
          </p:spPr>
        </p:pic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B972F1F-4D8B-4485-A088-A468C3B48E9D}"/>
              </a:ext>
            </a:extLst>
          </p:cNvPr>
          <p:cNvSpPr txBox="1"/>
          <p:nvPr/>
        </p:nvSpPr>
        <p:spPr>
          <a:xfrm>
            <a:off x="5299969" y="1748901"/>
            <a:ext cx="1864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80680" y="1145827"/>
            <a:ext cx="2028605" cy="20286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1493905" y="1861835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977468" y="2927160"/>
            <a:ext cx="1604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indent="-342900" algn="r">
              <a:spcBef>
                <a:spcPts val="1000"/>
              </a:spcBef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du consensus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9420374" y="2930419"/>
            <a:ext cx="1383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spcBef>
                <a:spcPts val="1000"/>
              </a:spcBef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Rencontres régulières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9522551" y="186108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841189" y="5045816"/>
            <a:ext cx="47075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compose de :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gouvernement fédéral et gouvernements des Länder (« quatre bancs »)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3433403E-9133-4B1F-87D4-F03DB0E930E6}"/>
              </a:ext>
            </a:extLst>
          </p:cNvPr>
          <p:cNvSpPr txBox="1"/>
          <p:nvPr/>
        </p:nvSpPr>
        <p:spPr>
          <a:xfrm>
            <a:off x="4393440" y="4436057"/>
            <a:ext cx="1414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Membres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F1E5B274-EE48-40AD-BF6E-6112CA6F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5465" y="2853946"/>
            <a:ext cx="528674" cy="628693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8A984C55-5745-46C9-8A60-4910DAD3D9B2}"/>
              </a:ext>
            </a:extLst>
          </p:cNvPr>
          <p:cNvGrpSpPr/>
          <p:nvPr/>
        </p:nvGrpSpPr>
        <p:grpSpPr>
          <a:xfrm>
            <a:off x="6389583" y="3494556"/>
            <a:ext cx="1695884" cy="1394984"/>
            <a:chOff x="6343072" y="3523313"/>
            <a:chExt cx="1303345" cy="1072093"/>
          </a:xfrm>
        </p:grpSpPr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7664DCCF-8819-4A31-9068-059255201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72400" y="3534984"/>
              <a:ext cx="1074017" cy="1060422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77811245-6A3D-49EC-829D-19463939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rgbClr val="E27F1C">
                  <a:tint val="45000"/>
                  <a:satMod val="400000"/>
                </a:srgbClr>
              </a:duotone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21432774">
              <a:off x="6343072" y="3523313"/>
              <a:ext cx="244148" cy="427258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9D156801-203D-48CA-98EE-C5CBA762D599}"/>
              </a:ext>
            </a:extLst>
          </p:cNvPr>
          <p:cNvSpPr txBox="1"/>
          <p:nvPr/>
        </p:nvSpPr>
        <p:spPr>
          <a:xfrm>
            <a:off x="6208918" y="4434048"/>
            <a:ext cx="2246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Membres suppléants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7CCAAA69-AA15-4C3E-8E3C-7ADC586737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391768">
            <a:off x="8807850" y="1648769"/>
            <a:ext cx="646397" cy="654280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52797EB3-4AD7-424A-A6EE-5E4289AFB9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61425" y="2836930"/>
            <a:ext cx="481446" cy="459562"/>
          </a:xfrm>
          <a:prstGeom prst="rect">
            <a:avLst/>
          </a:prstGeom>
        </p:spPr>
      </p:pic>
      <p:pic>
        <p:nvPicPr>
          <p:cNvPr id="65" name="Grafik 64">
            <a:extLst>
              <a:ext uri="{FF2B5EF4-FFF2-40B4-BE49-F238E27FC236}">
                <a16:creationId xmlns:a16="http://schemas.microsoft.com/office/drawing/2014/main" id="{0618019D-45F8-430E-8315-E1B172F2FF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34209" y="1629804"/>
            <a:ext cx="735877" cy="6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1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 le gouvernement fédéral sur les questions de formation professionnelle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des recommandations pour la pratique (pour une mise en œuvre harmonisée de la loi sur la formation professionnelle, par ex.)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un avis sur les règlements édictés par le gouvernement fédéral (règlement d’apprentissage, par ex.) </a:t>
            </a:r>
          </a:p>
          <a:p>
            <a:pPr>
              <a:defRPr/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Émet des avis sur la politique du gouvernement fédéral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Prend des décisions relatives aux affaires du BIBB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(budget, recherche, par ex.)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C6CFA1-FEC8-478D-BF0B-6760CC88089E}"/>
              </a:ext>
            </a:extLst>
          </p:cNvPr>
          <p:cNvSpPr txBox="1"/>
          <p:nvPr/>
        </p:nvSpPr>
        <p:spPr>
          <a:xfrm>
            <a:off x="798989" y="1700265"/>
            <a:ext cx="18423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Développement du système de la formation professionnelle en alternance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r>
              <a:rPr lang="fr-FR" sz="2200" dirty="0"/>
              <a:t>Expression des </a:t>
            </a:r>
            <a:r>
              <a:rPr lang="fr-FR" sz="2200" dirty="0">
                <a:solidFill>
                  <a:srgbClr val="BF5A08"/>
                </a:solidFill>
              </a:rPr>
              <a:t>positions concertées des acteurs de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la formation professionnelle</a:t>
            </a:r>
          </a:p>
          <a:p>
            <a:r>
              <a:rPr lang="fr-FR" sz="2200" dirty="0">
                <a:solidFill>
                  <a:srgbClr val="BF5A08"/>
                </a:solidFill>
              </a:rPr>
              <a:t>Mécanisme de coordination </a:t>
            </a:r>
            <a:r>
              <a:rPr lang="fr-FR" sz="2200" dirty="0"/>
              <a:t>central pour la formation professionnelle en alternance au niveau fédéral </a:t>
            </a:r>
            <a:br>
              <a:rPr lang="fr-FR" sz="2200" dirty="0"/>
            </a:br>
            <a:r>
              <a:rPr lang="fr-FR" sz="2200" dirty="0">
                <a:solidFill>
                  <a:srgbClr val="BF5A08"/>
                </a:solidFill>
              </a:rPr>
              <a:t>(« parlement de la formation professionnelle ») </a:t>
            </a:r>
          </a:p>
          <a:p>
            <a:r>
              <a:rPr lang="fr-FR" sz="2200" dirty="0"/>
              <a:t>Forum où les acteurs gèrent </a:t>
            </a:r>
            <a:r>
              <a:rPr lang="fr-FR" sz="2200" dirty="0">
                <a:solidFill>
                  <a:srgbClr val="BF5A08"/>
                </a:solidFill>
              </a:rPr>
              <a:t>ensemble</a:t>
            </a:r>
            <a:r>
              <a:rPr lang="fr-FR" sz="2200" dirty="0"/>
              <a:t> le système de </a:t>
            </a:r>
            <a:br>
              <a:rPr lang="fr-FR" sz="2200" dirty="0"/>
            </a:br>
            <a:r>
              <a:rPr lang="fr-FR" sz="2200" dirty="0"/>
              <a:t>formation professionnelle.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9310FDA-87D9-404C-8FF5-3903F5FDCCB1}"/>
              </a:ext>
            </a:extLst>
          </p:cNvPr>
          <p:cNvSpPr txBox="1"/>
          <p:nvPr/>
        </p:nvSpPr>
        <p:spPr>
          <a:xfrm>
            <a:off x="914399" y="1700265"/>
            <a:ext cx="1726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Commission principale du BIBB 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869" y="1169806"/>
            <a:ext cx="2006794" cy="198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4" y="997660"/>
            <a:ext cx="2072760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426444" y="1974801"/>
            <a:ext cx="22454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organisations articulent les besoins des employeur·euse·s/du monde économique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BF5A08"/>
                </a:solidFill>
              </a:rPr>
              <a:t>Groupes </a:t>
            </a:r>
            <a:br>
              <a:rPr lang="fr-FR" sz="1600" b="1" dirty="0">
                <a:solidFill>
                  <a:srgbClr val="BF5A08"/>
                </a:solidFill>
              </a:rPr>
            </a:br>
            <a:r>
              <a:rPr lang="fr-FR" sz="1600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sz="1600" b="1" dirty="0">
              <a:solidFill>
                <a:srgbClr val="BF5A08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245062"/>
            <a:ext cx="22025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gouvernement exprime les besoins et adopte des normes </a:t>
            </a:r>
          </a:p>
          <a:p>
            <a:pPr algn="ctr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627499" y="3982811"/>
            <a:ext cx="2338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syndicats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expriment les </a:t>
            </a:r>
          </a:p>
          <a:p>
            <a:pPr algn="ctr"/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besoins des </a:t>
            </a:r>
          </a:p>
          <a:p>
            <a:pPr algn="ctr"/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9255503" y="4351939"/>
            <a:ext cx="2591384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4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84530FF3-F99A-47AF-A1C5-C107D7E4E5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8016" y="1386953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76275D78-6581-41E3-B334-614BB3E009EB}"/>
              </a:ext>
            </a:extLst>
          </p:cNvPr>
          <p:cNvSpPr txBox="1">
            <a:spLocks/>
          </p:cNvSpPr>
          <p:nvPr/>
        </p:nvSpPr>
        <p:spPr>
          <a:xfrm>
            <a:off x="2087592" y="5396432"/>
            <a:ext cx="2331699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</p:spTree>
    <p:extLst>
      <p:ext uri="{BB962C8B-B14F-4D97-AF65-F5344CB8AC3E}">
        <p14:creationId xmlns:p14="http://schemas.microsoft.com/office/powerpoint/2010/main" val="28959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AC5A4054-317D-4268-B618-FBBDE88C5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14884" y="3542548"/>
            <a:ext cx="1724896" cy="1703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CF635F3-F382-4BD6-9A91-774841ADE48B}"/>
              </a:ext>
            </a:extLst>
          </p:cNvPr>
          <p:cNvSpPr txBox="1"/>
          <p:nvPr/>
        </p:nvSpPr>
        <p:spPr>
          <a:xfrm>
            <a:off x="8839325" y="1215240"/>
            <a:ext cx="3198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formé pour un nouveau métier d’apprentissage ou la mise à jour d’un métier existant (temporaire, non permanent)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866310" y="1099282"/>
            <a:ext cx="34696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représentant/la représentante du BIBB préside ;
organise et anime le processus ; apporte une contribution experte («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expert·e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professionnel·le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») </a:t>
            </a:r>
          </a:p>
          <a:p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924E293-C588-4D2D-B06B-B32A7ED9D1F5}"/>
              </a:ext>
            </a:extLst>
          </p:cNvPr>
          <p:cNvSpPr txBox="1"/>
          <p:nvPr/>
        </p:nvSpPr>
        <p:spPr>
          <a:xfrm>
            <a:off x="8697667" y="3541851"/>
            <a:ext cx="3034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et les Länder participent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A905B7C-9FD9-412F-A7B7-313235AF72BC}"/>
              </a:ext>
            </a:extLst>
          </p:cNvPr>
          <p:cNvSpPr txBox="1"/>
          <p:nvPr/>
        </p:nvSpPr>
        <p:spPr>
          <a:xfrm>
            <a:off x="703599" y="3705751"/>
            <a:ext cx="36721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>
                <a:solidFill>
                  <a:schemeClr val="tx1">
                    <a:lumMod val="75000"/>
                    <a:lumOff val="25000"/>
                  </a:schemeClr>
                </a:solidFill>
              </a:rPr>
              <a:t>Les entreprises et les employeur·euse·s envoient leurs propres expert·e·s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4063266" y="4733932"/>
            <a:ext cx="4306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compose de :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avec expérience pratique et théorique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02381" y="1729036"/>
            <a:ext cx="19638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srgbClr val="BF5A08"/>
                </a:solidFill>
              </a:rPr>
              <a:t>Groupes </a:t>
            </a:r>
          </a:p>
          <a:p>
            <a:pPr algn="ctr"/>
            <a:r>
              <a:rPr lang="fr-FR" sz="1600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sz="1600" b="1" dirty="0">
              <a:solidFill>
                <a:srgbClr val="BF5A08"/>
              </a:solidFill>
            </a:endParaRPr>
          </a:p>
        </p:txBody>
      </p: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8FA6CAC-25E9-4FC7-AE7E-D6A3671DCBFA}"/>
              </a:ext>
            </a:extLst>
          </p:cNvPr>
          <p:cNvGrpSpPr/>
          <p:nvPr/>
        </p:nvGrpSpPr>
        <p:grpSpPr>
          <a:xfrm>
            <a:off x="4188969" y="913739"/>
            <a:ext cx="513834" cy="1198378"/>
            <a:chOff x="4482743" y="2897108"/>
            <a:chExt cx="590527" cy="1377243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49330F8-1DCA-4B11-B660-6D3C29CE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82743" y="2897108"/>
              <a:ext cx="561098" cy="1377243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7C171D12-A53D-4FD8-BAEE-17B28E1FB4BB}"/>
                </a:ext>
              </a:extLst>
            </p:cNvPr>
            <p:cNvSpPr txBox="1"/>
            <p:nvPr/>
          </p:nvSpPr>
          <p:spPr>
            <a:xfrm>
              <a:off x="4517605" y="3390782"/>
              <a:ext cx="555665" cy="3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1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Narrow" panose="020B0606020202030204" pitchFamily="34" charset="0"/>
                </a:rPr>
                <a:t>BIBB</a:t>
              </a:r>
            </a:p>
          </p:txBody>
        </p:sp>
      </p:grpSp>
      <p:pic>
        <p:nvPicPr>
          <p:cNvPr id="34" name="Grafik 33">
            <a:extLst>
              <a:ext uri="{FF2B5EF4-FFF2-40B4-BE49-F238E27FC236}">
                <a16:creationId xmlns:a16="http://schemas.microsoft.com/office/drawing/2014/main" id="{8A98E220-1D39-49BF-8AE3-E1EEC1D62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22528" y="1343299"/>
            <a:ext cx="816797" cy="779099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6AF1E0A-1E97-4B78-880A-ED80649744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6224" y="2727807"/>
            <a:ext cx="401774" cy="98617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C1BDE12-CFDA-4FB4-AC53-00334042C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19333" y="2830350"/>
            <a:ext cx="426123" cy="1045939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19442" y="3199378"/>
            <a:ext cx="745698" cy="984469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EF9D63B-EA27-4121-AB31-FDF9F5EF00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54545" y="2829957"/>
            <a:ext cx="69217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5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03514871-33D7-4A8A-860B-30785FDE9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123" y="1124744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Développement et modernisation de règlements d’apprentissage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pour la formation en entreprise 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 des acteurs pour l’implémentation des règlements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d’apprentissage et pour leur adaptation à l’élaboration 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cursus d’enseignement (école professionnelle)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84818E3-B1EC-4737-B34B-384BAFF81BB6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Groupes </a:t>
            </a:r>
            <a:br>
              <a:rPr lang="fr-FR" b="1" dirty="0">
                <a:solidFill>
                  <a:srgbClr val="BF5A08"/>
                </a:solidFill>
              </a:rPr>
            </a:br>
            <a:r>
              <a:rPr lang="fr-FR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2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Élaboration des normes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  <a:r>
              <a:rPr lang="de-DE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fr-FR" sz="2200" dirty="0"/>
              <a:t>Mécanisme par lequel </a:t>
            </a:r>
            <a:r>
              <a:rPr lang="fr-FR" sz="2200" dirty="0">
                <a:solidFill>
                  <a:srgbClr val="BF5A08"/>
                </a:solidFill>
              </a:rPr>
              <a:t>les acteurs développent ensemble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des normes </a:t>
            </a:r>
            <a:r>
              <a:rPr lang="fr-FR" sz="2200" dirty="0"/>
              <a:t>qui reflètent les besoins du monde du travail</a:t>
            </a:r>
          </a:p>
          <a:p>
            <a:r>
              <a:rPr lang="fr-FR" sz="2200" dirty="0"/>
              <a:t>Les normes développées sont </a:t>
            </a:r>
            <a:r>
              <a:rPr lang="fr-FR" sz="2200" dirty="0">
                <a:solidFill>
                  <a:srgbClr val="BF5A08"/>
                </a:solidFill>
              </a:rPr>
              <a:t>acceptées et reconnues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par les acteurs les mettant en œuvre </a:t>
            </a:r>
            <a:r>
              <a:rPr lang="fr-FR" sz="2200" dirty="0"/>
              <a:t>(entreprises, </a:t>
            </a:r>
            <a:br>
              <a:rPr lang="fr-FR" sz="2200" dirty="0"/>
            </a:br>
            <a:r>
              <a:rPr lang="fr-FR" sz="2200" dirty="0" err="1"/>
              <a:t>formateur·rice·s</a:t>
            </a:r>
            <a:r>
              <a:rPr lang="fr-FR" sz="2200" dirty="0"/>
              <a:t>, </a:t>
            </a:r>
            <a:r>
              <a:rPr lang="fr-FR" sz="2200" dirty="0" err="1"/>
              <a:t>apprenti·e·s</a:t>
            </a:r>
            <a:r>
              <a:rPr lang="fr-FR" sz="2200" dirty="0"/>
              <a:t>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26B613-9320-42E7-BD85-6F9025D75F98}"/>
              </a:ext>
            </a:extLst>
          </p:cNvPr>
          <p:cNvSpPr txBox="1"/>
          <p:nvPr/>
        </p:nvSpPr>
        <p:spPr>
          <a:xfrm>
            <a:off x="677469" y="1640631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BF5A08"/>
                </a:solidFill>
              </a:rPr>
              <a:t>Groupes </a:t>
            </a:r>
          </a:p>
          <a:p>
            <a:pPr algn="ctr"/>
            <a:r>
              <a:rPr lang="fr-FR" b="1" dirty="0">
                <a:solidFill>
                  <a:srgbClr val="BF5A08"/>
                </a:solidFill>
              </a:rPr>
              <a:t>d’experts</a:t>
            </a:r>
          </a:p>
          <a:p>
            <a:pPr algn="ctr"/>
            <a:endParaRPr lang="fr-FR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7" y="997660"/>
            <a:ext cx="2064134" cy="547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4896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8034" y="1463958"/>
            <a:ext cx="1373768" cy="115927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006968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66732" y="2030522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employeur·euse·s forment en entreprise sur la base des normes de formation de l’État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184719" y="1691480"/>
            <a:ext cx="19638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Commissions et instances compétentes dans tout le pays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contrôle, finance et implémente la formation professionnelle en école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835161" y="4013797"/>
            <a:ext cx="19421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comités sociaux et économiques contrôlent la formation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462513" y="4580015"/>
            <a:ext cx="2889347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77 et suiv.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Lois des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BB0510BD-6821-4A78-8FD9-926F19C8ED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7550" y="1445869"/>
            <a:ext cx="396459" cy="1238065"/>
          </a:xfrm>
          <a:prstGeom prst="rect">
            <a:avLst/>
          </a:prstGeo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34459235-B8BF-4052-8352-733E2B69F6CB}"/>
              </a:ext>
            </a:extLst>
          </p:cNvPr>
          <p:cNvSpPr txBox="1">
            <a:spLocks/>
          </p:cNvSpPr>
          <p:nvPr/>
        </p:nvSpPr>
        <p:spPr>
          <a:xfrm>
            <a:off x="2234230" y="5396432"/>
            <a:ext cx="2285588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</p:spTree>
    <p:extLst>
      <p:ext uri="{BB962C8B-B14F-4D97-AF65-F5344CB8AC3E}">
        <p14:creationId xmlns:p14="http://schemas.microsoft.com/office/powerpoint/2010/main" val="202180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15" grpId="0"/>
      <p:bldP spid="17" grpId="0"/>
      <p:bldP spid="18" grpId="0"/>
      <p:bldP spid="19" grpId="0"/>
      <p:bldP spid="21" grpId="0"/>
      <p:bldP spid="34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77442" y="1842234"/>
            <a:ext cx="2760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Auprès des gouvernements des Länder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238291" y="1648129"/>
            <a:ext cx="186618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  <a:p>
            <a:pPr marL="0" lvl="1" algn="ctr"/>
            <a:endParaRPr lang="fr-FR" b="1" dirty="0">
              <a:solidFill>
                <a:srgbClr val="BF5A08"/>
              </a:solidFill>
            </a:endParaRPr>
          </a:p>
        </p:txBody>
      </p:sp>
      <p:pic>
        <p:nvPicPr>
          <p:cNvPr id="47" name="Grafik 46">
            <a:extLst>
              <a:ext uri="{FF2B5EF4-FFF2-40B4-BE49-F238E27FC236}">
                <a16:creationId xmlns:a16="http://schemas.microsoft.com/office/drawing/2014/main" id="{21F8B210-6011-4081-B9F5-63D39EA6B4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12336" y="1622251"/>
            <a:ext cx="745698" cy="98446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84BFDB0-C896-410A-9C70-CFE9A7FC6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86065" y="1518313"/>
            <a:ext cx="78696" cy="25424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1841645" y="3375954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557298" y="1908917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391768">
            <a:off x="8750700" y="1648769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24861" y="3124324"/>
            <a:ext cx="906315" cy="8519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06C37B5-F126-4663-896A-631FDD13EDD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62828" y="1376876"/>
            <a:ext cx="611077" cy="34720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111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401E93AD-53D7-4A8F-9BB5-A1B3A284B1D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410C636-B25B-40F4-AC84-1DAAEB79C6B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3EB20C2-52D0-4EEA-85CD-D7FEE64734A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613E945-AD46-4B6D-BB17-E9364A09EA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5D8A48B-0E33-4610-99C3-3BEF389C2494}"/>
              </a:ext>
            </a:extLst>
          </p:cNvPr>
          <p:cNvSpPr txBox="1"/>
          <p:nvPr/>
        </p:nvSpPr>
        <p:spPr>
          <a:xfrm>
            <a:off x="3897297" y="4750511"/>
            <a:ext cx="44311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du gouvernement du Land </a:t>
            </a:r>
          </a:p>
        </p:txBody>
      </p:sp>
    </p:spTree>
    <p:extLst>
      <p:ext uri="{BB962C8B-B14F-4D97-AF65-F5344CB8AC3E}">
        <p14:creationId xmlns:p14="http://schemas.microsoft.com/office/powerpoint/2010/main" val="2956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658813" y="3137895"/>
            <a:ext cx="6842818" cy="6406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Formation professionnelle : </a:t>
            </a:r>
            <a:br>
              <a:rPr lang="fr-FR" sz="2800" b="1" dirty="0">
                <a:solidFill>
                  <a:schemeClr val="bg1"/>
                </a:solidFill>
              </a:rPr>
            </a:br>
            <a:r>
              <a:rPr lang="fr-FR" sz="2800" b="1" dirty="0">
                <a:solidFill>
                  <a:schemeClr val="bg1"/>
                </a:solidFill>
              </a:rPr>
              <a:t>les acteurs et leurs intérêts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69078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 le gouvernement du Land sur les questions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Vise une amélioration constante de la qualité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 professionnelle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184F0E-2C66-4216-835E-CE4B4C659A68}"/>
              </a:ext>
            </a:extLst>
          </p:cNvPr>
          <p:cNvSpPr txBox="1"/>
          <p:nvPr/>
        </p:nvSpPr>
        <p:spPr>
          <a:xfrm>
            <a:off x="774872" y="1613448"/>
            <a:ext cx="1763890" cy="1076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1234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D5BF7844-F4B9-4B04-8C41-21090DF41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Exprime </a:t>
            </a:r>
            <a:r>
              <a:rPr lang="fr-FR" sz="2200" dirty="0">
                <a:solidFill>
                  <a:srgbClr val="BF5A08"/>
                </a:solidFill>
              </a:rPr>
              <a:t>des positions concertées des acteurs</a:t>
            </a:r>
            <a:r>
              <a:rPr lang="fr-FR" sz="2200" dirty="0"/>
              <a:t>, notamment </a:t>
            </a:r>
            <a:br>
              <a:rPr lang="fr-FR" sz="2200" dirty="0"/>
            </a:br>
            <a:r>
              <a:rPr lang="fr-FR" sz="2200" dirty="0"/>
              <a:t>pour le développement et la mise en œuvre de la formation professionnelle en école dans la région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élaborent ensemble la politique de formation professionnelle </a:t>
            </a:r>
            <a:r>
              <a:rPr lang="fr-FR" sz="2200" dirty="0"/>
              <a:t>du Land et coordonnent </a:t>
            </a:r>
            <a:r>
              <a:rPr lang="fr-FR" sz="2200" dirty="0">
                <a:solidFill>
                  <a:srgbClr val="BF5A08"/>
                </a:solidFill>
              </a:rPr>
              <a:t>la mise en œuvre de la formation professionnelle en école et en entreprise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87C782-6AAD-458C-B26B-4E87F29BB630}"/>
              </a:ext>
            </a:extLst>
          </p:cNvPr>
          <p:cNvSpPr txBox="1"/>
          <p:nvPr/>
        </p:nvSpPr>
        <p:spPr>
          <a:xfrm>
            <a:off x="742359" y="1622576"/>
            <a:ext cx="181715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Commission du Land pour la formation professionnelle</a:t>
            </a:r>
          </a:p>
          <a:p>
            <a:pPr marL="0" lvl="1" algn="ctr"/>
            <a:endParaRPr lang="fr-FR" sz="1800" b="1" dirty="0">
              <a:solidFill>
                <a:srgbClr val="BF5A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567562" y="1604820"/>
            <a:ext cx="30503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Auprès d’instances compétentes (chambres, ministères, etc.)  </a:t>
            </a:r>
          </a:p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0" lvl="1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30881" y="4744403"/>
            <a:ext cx="43975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écoles professionnelles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73806" y="1690936"/>
            <a:ext cx="19638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8E41D8-2EC1-42EC-9001-62053BD9B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95605" y="3725269"/>
            <a:ext cx="452862" cy="38930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4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300721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391768">
            <a:off x="8560201" y="1648571"/>
            <a:ext cx="646397" cy="65428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1E5C3C5-6D4F-4E43-BF14-5E28D960F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24566" y="2953755"/>
            <a:ext cx="906315" cy="8519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28441" y="3124448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9073898" y="3366429"/>
            <a:ext cx="2176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27968F6-3305-4277-A34A-710385C090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20322" y="1435613"/>
            <a:ext cx="896507" cy="8862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70E29D4-1CF7-4E13-B28F-1107E174DB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6635792" y="3740637"/>
            <a:ext cx="1034425" cy="78525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48AB1F7D-E583-444A-AC8C-D1C2EB1610B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33820"/>
          <a:stretch/>
        </p:blipFill>
        <p:spPr>
          <a:xfrm flipH="1">
            <a:off x="4727259" y="3747543"/>
            <a:ext cx="1034425" cy="7852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114F871-4A59-4431-B592-21520DBC71A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b="40463"/>
          <a:stretch/>
        </p:blipFill>
        <p:spPr>
          <a:xfrm>
            <a:off x="5673585" y="3804097"/>
            <a:ext cx="1034425" cy="70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Conseillent et informent sur toutes les questions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importantes relatives à la formation professionnelle</a:t>
            </a:r>
          </a:p>
          <a:p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Arrêtent des règlements en vue de la mise en œuvre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Doit viser l’amélioration continue de la qualité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formation professionnelle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Garantit l’implémentation des recommandations de la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commission du Land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12507-4F55-4DD9-91F3-FAEFFB40F38F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800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6086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r>
              <a:rPr lang="fr-FR" sz="2200" dirty="0"/>
              <a:t>Exprime des positions concertées, notamment sur la </a:t>
            </a:r>
            <a:r>
              <a:rPr lang="fr-FR" sz="2200" dirty="0">
                <a:solidFill>
                  <a:srgbClr val="BF5A08"/>
                </a:solidFill>
              </a:rPr>
              <a:t>réglementation de la formation professionnelle en entreprise </a:t>
            </a:r>
            <a:r>
              <a:rPr lang="fr-FR" sz="2200" dirty="0"/>
              <a:t>(aptitude des sites de formation, examen, etc.)</a:t>
            </a:r>
          </a:p>
          <a:p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garantissent et développent ensemble la qualité de la formation professionnelle en alternance </a:t>
            </a:r>
            <a:r>
              <a:rPr lang="fr-FR" sz="2200" dirty="0"/>
              <a:t>pour différentes branches dans la région (artisanat, industrie et commerce)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BB61C75-AA04-4BFF-8EE5-A1B044D9AB6E}"/>
              </a:ext>
            </a:extLst>
          </p:cNvPr>
          <p:cNvSpPr txBox="1"/>
          <p:nvPr/>
        </p:nvSpPr>
        <p:spPr>
          <a:xfrm>
            <a:off x="677469" y="1660509"/>
            <a:ext cx="19655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800" b="1">
                <a:solidFill>
                  <a:srgbClr val="BF5A08"/>
                </a:solidFill>
              </a:rPr>
              <a:t>Commissions pour la formation professionnelle</a:t>
            </a:r>
          </a:p>
        </p:txBody>
      </p:sp>
    </p:spTree>
    <p:extLst>
      <p:ext uri="{BB962C8B-B14F-4D97-AF65-F5344CB8AC3E}">
        <p14:creationId xmlns:p14="http://schemas.microsoft.com/office/powerpoint/2010/main" val="21411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7346445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Instances compétentes (chambres, la plupart du temps)</a:t>
            </a:r>
          </a:p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quoi s’agit-il ?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Régi par des lois (loi sur la formation professionnelle/code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l’artisanat)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Prise en charge de missions publiques/régaliennes en lien avec la formation professionnelle en alternance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Nombreuses instances compétentes dans chaque Land (établies au niveau régional)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Implantation des instances compétentes auprès d’organismes qui représentent un secteur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390242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Missions des instances compétentes/des chambres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Contrôle de la formation en entreprise, par ex. l’aptitude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 entreprises et des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formateur·rice·s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vue de la mise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œuvre de l’apprentissage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Tenue d’un registre des contrats de formation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Mise en place d’une commission pour la formation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professionnelle et de jurys d’examen, et adoption des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décisions prises par les commissions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Délivrance des diplômes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Reconnaissance de qualifications obtenues à l’étranger 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Conseil aux entreprises (en général par le biais de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conseiller·ère·s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la formation »)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Garantie de la qualité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999" y="1052513"/>
            <a:ext cx="7389577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 des instances compétentes/des chambres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Les instances compétentes </a:t>
            </a:r>
            <a:r>
              <a:rPr lang="fr-FR" sz="2200" dirty="0">
                <a:solidFill>
                  <a:srgbClr val="BF5A08"/>
                </a:solidFill>
              </a:rPr>
              <a:t>promeuvent et soutiennent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/>
              <a:t>la mise en œuvre de la formation professionnelle dans la région, </a:t>
            </a:r>
            <a:r>
              <a:rPr lang="fr-FR" sz="2200" dirty="0">
                <a:solidFill>
                  <a:srgbClr val="BF5A08"/>
                </a:solidFill>
              </a:rPr>
              <a:t>garantissant ainsi sa qualité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>
                <a:solidFill>
                  <a:srgbClr val="BF5A08"/>
                </a:solidFill>
              </a:rPr>
              <a:t>Base institutionnelle </a:t>
            </a:r>
            <a:r>
              <a:rPr lang="fr-FR" sz="2200" dirty="0"/>
              <a:t>pour le travail de la commission pour </a:t>
            </a:r>
            <a:br>
              <a:rPr lang="fr-FR" sz="2200" dirty="0"/>
            </a:br>
            <a:r>
              <a:rPr lang="fr-FR" sz="2200" dirty="0"/>
              <a:t>la formation professionnelle et du jury d’examen </a:t>
            </a:r>
            <a:r>
              <a:rPr lang="fr-FR" sz="2200" b="1" dirty="0"/>
              <a:t>dans la formation professionnelle</a:t>
            </a: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318652-18D6-4720-A4BA-B25523AD4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377603">
            <a:off x="1608898" y="1461084"/>
            <a:ext cx="910517" cy="95054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DFBC8A-FD00-47DC-B567-3C7BABCE8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36685">
            <a:off x="643341" y="1070889"/>
            <a:ext cx="887663" cy="89835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BC4919D-38C7-42F3-A97B-E9B95F1E7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2170" y="1793355"/>
            <a:ext cx="1105269" cy="93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BBE650AF-0ACF-4C9F-A1CC-2E4CE8966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380" y="3199774"/>
            <a:ext cx="2700001" cy="2700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962" y="997660"/>
            <a:ext cx="1999095" cy="54768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200" b="1"/>
              <a:t>Employeur·euse·s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D57619F-103F-4C1B-9050-379AD83AD2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2758" y="4419181"/>
            <a:ext cx="1527646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57191E-5DC8-4FCB-9AF7-B4647EACD1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43302" y="1463958"/>
            <a:ext cx="1373768" cy="1159276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085CD7C-9209-4CD0-AE4F-313DFBD454D7}"/>
              </a:ext>
            </a:extLst>
          </p:cNvPr>
          <p:cNvSpPr txBox="1">
            <a:spLocks/>
          </p:cNvSpPr>
          <p:nvPr/>
        </p:nvSpPr>
        <p:spPr>
          <a:xfrm>
            <a:off x="2035834" y="5395207"/>
            <a:ext cx="223309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fr-FR" sz="2200" b="1"/>
              <a:t>Les employé·e·s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51D0E6AD-759F-4BDE-B430-94C847727508}"/>
              </a:ext>
            </a:extLst>
          </p:cNvPr>
          <p:cNvSpPr txBox="1">
            <a:spLocks/>
          </p:cNvSpPr>
          <p:nvPr/>
        </p:nvSpPr>
        <p:spPr>
          <a:xfrm>
            <a:off x="10162236" y="993042"/>
            <a:ext cx="1783051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/>
              <a:t>État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F11D83C9-7753-4E3E-9655-6A0410DB2FF4}"/>
              </a:ext>
            </a:extLst>
          </p:cNvPr>
          <p:cNvSpPr txBox="1">
            <a:spLocks/>
          </p:cNvSpPr>
          <p:nvPr/>
        </p:nvSpPr>
        <p:spPr>
          <a:xfrm>
            <a:off x="5120555" y="839266"/>
            <a:ext cx="2189426" cy="5476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1800" b="1"/>
              <a:t>Liens entre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D7B6717-F7F4-42F1-8D97-69FA6746D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7638" y="1308533"/>
            <a:ext cx="2700000" cy="270000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0F20F6-063E-4128-988E-9BF2D6A290B1}"/>
              </a:ext>
            </a:extLst>
          </p:cNvPr>
          <p:cNvSpPr txBox="1"/>
          <p:nvPr/>
        </p:nvSpPr>
        <p:spPr>
          <a:xfrm>
            <a:off x="2555302" y="2018664"/>
            <a:ext cx="2108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employeur·euse·s recherchent des personnels pouvant certifier qu’ils·elles maîtrisent leur métier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E4836C5-4A44-44D4-B62E-22098725D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15681FA-C38B-4518-B9BE-389ADD97D63B}"/>
              </a:ext>
            </a:extLst>
          </p:cNvPr>
          <p:cNvSpPr txBox="1"/>
          <p:nvPr/>
        </p:nvSpPr>
        <p:spPr>
          <a:xfrm>
            <a:off x="5201971" y="1895861"/>
            <a:ext cx="19638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600" b="1" dirty="0">
                <a:solidFill>
                  <a:srgbClr val="BF5A08"/>
                </a:solidFill>
              </a:rPr>
              <a:t>d’examen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F008DB8-2633-4B54-B8D2-A1CCD8BC3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22737" y="1333934"/>
            <a:ext cx="2700000" cy="2700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6063A1C-0A29-4BC5-9596-AFC6A9043A33}"/>
              </a:ext>
            </a:extLst>
          </p:cNvPr>
          <p:cNvSpPr txBox="1"/>
          <p:nvPr/>
        </p:nvSpPr>
        <p:spPr>
          <a:xfrm>
            <a:off x="7561594" y="2038680"/>
            <a:ext cx="22025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L’État définit un règlement d’examen comme pierre angulaire de la formation professionnelle en alternance </a:t>
            </a:r>
          </a:p>
          <a:p>
            <a:pPr algn="ctr"/>
            <a:endParaRPr lang="fr-FR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1361AF85-462B-4FE4-873B-522B6248EE2E}"/>
              </a:ext>
            </a:extLst>
          </p:cNvPr>
          <p:cNvSpPr txBox="1"/>
          <p:nvPr/>
        </p:nvSpPr>
        <p:spPr>
          <a:xfrm>
            <a:off x="4724562" y="3912847"/>
            <a:ext cx="213155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Les employé·e·s ont besoin d’un certificat relatif aux compétences acquises pour leur parcours professionnel</a:t>
            </a:r>
          </a:p>
        </p:txBody>
      </p:sp>
      <p:sp>
        <p:nvSpPr>
          <p:cNvPr id="34" name="Inhaltsplatzhalter 2">
            <a:extLst>
              <a:ext uri="{FF2B5EF4-FFF2-40B4-BE49-F238E27FC236}">
                <a16:creationId xmlns:a16="http://schemas.microsoft.com/office/drawing/2014/main" id="{9115F262-8203-4183-8CE7-B19538B32C74}"/>
              </a:ext>
            </a:extLst>
          </p:cNvPr>
          <p:cNvSpPr txBox="1">
            <a:spLocks/>
          </p:cNvSpPr>
          <p:nvPr/>
        </p:nvSpPr>
        <p:spPr>
          <a:xfrm>
            <a:off x="8988725" y="4351939"/>
            <a:ext cx="2956562" cy="7583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Fondements juridiques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 sur la formation professionnelle art. 37 et suiv.</a:t>
            </a:r>
          </a:p>
          <a:p>
            <a:pPr>
              <a:spcBef>
                <a:spcPts val="0"/>
              </a:spcBef>
            </a:pPr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Lois des Länder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4A4C552-1FBF-4F0E-BE63-9689D63BA7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9533" y="1445869"/>
            <a:ext cx="396459" cy="123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5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accel="13333" decel="6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8" presetClass="emph" presetSubtype="0" accel="13333" decel="6667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animRot by="-5400000">
                                      <p:cBhvr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  <p:bldP spid="17" grpId="0"/>
      <p:bldP spid="18" grpId="0"/>
      <p:bldP spid="19" grpId="0"/>
      <p:bldP spid="21" grpId="0"/>
      <p:bldP spid="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>
            <a:extLst>
              <a:ext uri="{FF2B5EF4-FFF2-40B4-BE49-F238E27FC236}">
                <a16:creationId xmlns:a16="http://schemas.microsoft.com/office/drawing/2014/main" id="{AE1EDA55-DE7F-4C88-A0C6-E89E1195D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0864" y="1171169"/>
            <a:ext cx="2028605" cy="202860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Contrôle de l’apprentissage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30162BC-8E9F-4172-9A26-310123DF83DC}"/>
              </a:ext>
            </a:extLst>
          </p:cNvPr>
          <p:cNvSpPr txBox="1"/>
          <p:nvPr/>
        </p:nvSpPr>
        <p:spPr>
          <a:xfrm>
            <a:off x="71021" y="1604666"/>
            <a:ext cx="32005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Comité d’examen pour les cursus de formation professionnelle en alternance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3766855-4ECB-41B5-8441-6398DE03C2AA}"/>
              </a:ext>
            </a:extLst>
          </p:cNvPr>
          <p:cNvSpPr txBox="1"/>
          <p:nvPr/>
        </p:nvSpPr>
        <p:spPr>
          <a:xfrm>
            <a:off x="3932809" y="4733939"/>
            <a:ext cx="4021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 moins 3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représentant·e·s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employeur·euse·s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employé·e·s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des écoles professionnelles 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958081E4-A38E-4040-B57E-24DA5421BD80}"/>
              </a:ext>
            </a:extLst>
          </p:cNvPr>
          <p:cNvSpPr txBox="1"/>
          <p:nvPr/>
        </p:nvSpPr>
        <p:spPr>
          <a:xfrm>
            <a:off x="5193239" y="1832633"/>
            <a:ext cx="1963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b="1" dirty="0">
                <a:solidFill>
                  <a:srgbClr val="BF5A08"/>
                </a:solidFill>
              </a:rPr>
              <a:t>d’examen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DDD81CF-C3A0-4F2C-A10B-AD297B4D21CC}"/>
              </a:ext>
            </a:extLst>
          </p:cNvPr>
          <p:cNvSpPr txBox="1"/>
          <p:nvPr/>
        </p:nvSpPr>
        <p:spPr>
          <a:xfrm>
            <a:off x="2013095" y="3328329"/>
            <a:ext cx="1604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5 ans 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B87A93F-08A1-4873-A73C-CEB0F097413D}"/>
              </a:ext>
            </a:extLst>
          </p:cNvPr>
          <p:cNvSpPr txBox="1"/>
          <p:nvPr/>
        </p:nvSpPr>
        <p:spPr>
          <a:xfrm>
            <a:off x="9201568" y="1881665"/>
            <a:ext cx="15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Volontariat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BA7DEBC6-4BAE-490C-A14A-FEB26488F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91768">
            <a:off x="8268486" y="1644021"/>
            <a:ext cx="646397" cy="6542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588A918-8B69-4F3A-B497-726A621228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4382" y="3121232"/>
            <a:ext cx="720560" cy="720560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62E755A7-093C-49D2-B3E2-AA863620C08B}"/>
              </a:ext>
            </a:extLst>
          </p:cNvPr>
          <p:cNvSpPr txBox="1"/>
          <p:nvPr/>
        </p:nvSpPr>
        <p:spPr>
          <a:xfrm>
            <a:off x="8845958" y="3324218"/>
            <a:ext cx="21897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Principe de majorité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70D347E-9F1B-44C9-9D95-0A9043753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28714" y="3684541"/>
            <a:ext cx="264898" cy="4211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54C8A34-D6E7-479A-AA6A-208982C73D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2961"/>
          <a:stretch/>
        </p:blipFill>
        <p:spPr>
          <a:xfrm>
            <a:off x="5621147" y="3782892"/>
            <a:ext cx="1091981" cy="72056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33FB98-CFE5-4F10-971B-1ECE8ACEB5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031731" y="2952750"/>
            <a:ext cx="1019175" cy="9525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88010B0-C0C7-45DD-BCCD-1EEBD5A08A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12955" y="1670936"/>
            <a:ext cx="861773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13333" decel="333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400000">
                                      <p:cBhvr>
                                        <p:cTn id="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Organisation générale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5D9F4331-F230-4EF4-9805-A0C96ABE9F86}"/>
              </a:ext>
            </a:extLst>
          </p:cNvPr>
          <p:cNvSpPr/>
          <p:nvPr/>
        </p:nvSpPr>
        <p:spPr>
          <a:xfrm>
            <a:off x="658813" y="2507124"/>
            <a:ext cx="2393246" cy="1656000"/>
          </a:xfrm>
          <a:prstGeom prst="roundRect">
            <a:avLst>
              <a:gd name="adj" fmla="val 5294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>
                <a:solidFill>
                  <a:schemeClr val="bg1"/>
                </a:solidFill>
              </a:rPr>
              <a:t>Intérêts des </a:t>
            </a:r>
            <a:r>
              <a:rPr lang="fr-FR" sz="2200" dirty="0" err="1">
                <a:solidFill>
                  <a:schemeClr val="bg1"/>
                </a:solidFill>
              </a:rPr>
              <a:t>employeur·euse·s</a:t>
            </a:r>
            <a:r>
              <a:rPr lang="fr-FR" sz="2200" dirty="0">
                <a:solidFill>
                  <a:schemeClr val="bg1"/>
                </a:solidFill>
              </a:rPr>
              <a:t> et des organisations économiques 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BD6BD2DA-8B78-4C81-841E-84D53CD511FD}"/>
              </a:ext>
            </a:extLst>
          </p:cNvPr>
          <p:cNvSpPr/>
          <p:nvPr/>
        </p:nvSpPr>
        <p:spPr>
          <a:xfrm>
            <a:off x="4831774" y="4760259"/>
            <a:ext cx="2653141" cy="900766"/>
          </a:xfrm>
          <a:prstGeom prst="roundRect">
            <a:avLst>
              <a:gd name="adj" fmla="val 6061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>
                <a:solidFill>
                  <a:schemeClr val="bg1"/>
                </a:solidFill>
              </a:rPr>
              <a:t>Intérêts des employé·e·s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D6BA2B5F-6584-400B-83C0-8B4B257F4091}"/>
              </a:ext>
            </a:extLst>
          </p:cNvPr>
          <p:cNvSpPr/>
          <p:nvPr/>
        </p:nvSpPr>
        <p:spPr>
          <a:xfrm>
            <a:off x="9203031" y="2507124"/>
            <a:ext cx="2340000" cy="1620000"/>
          </a:xfrm>
          <a:prstGeom prst="roundRect">
            <a:avLst>
              <a:gd name="adj" fmla="val 4372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/>
              <a:t>Intérêts publics/État </a:t>
            </a:r>
          </a:p>
          <a:p>
            <a:pPr algn="ctr"/>
            <a:endParaRPr lang="fr-FR" sz="2200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2991766-A616-440E-822C-EF4FD3E23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438" y="1096494"/>
            <a:ext cx="800477" cy="835663"/>
          </a:xfrm>
          <a:prstGeom prst="rect">
            <a:avLst/>
          </a:prstGeom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4D80FB44-7594-4ACA-8041-D8667AAF74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6316" y="1069842"/>
            <a:ext cx="836886" cy="846969"/>
          </a:xfrm>
          <a:prstGeom prst="rect">
            <a:avLst/>
          </a:prstGeom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85A08FB-8571-44D6-AA68-61ADA47CDE6E}"/>
              </a:ext>
            </a:extLst>
          </p:cNvPr>
          <p:cNvSpPr/>
          <p:nvPr/>
        </p:nvSpPr>
        <p:spPr>
          <a:xfrm rot="21540000">
            <a:off x="9716518" y="2208911"/>
            <a:ext cx="1324565" cy="4239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8CC86976-D663-4649-953E-ED3ECD12D5BA}"/>
              </a:ext>
            </a:extLst>
          </p:cNvPr>
          <p:cNvCxnSpPr>
            <a:cxnSpLocks/>
          </p:cNvCxnSpPr>
          <p:nvPr/>
        </p:nvCxnSpPr>
        <p:spPr>
          <a:xfrm flipV="1">
            <a:off x="7684150" y="4075524"/>
            <a:ext cx="1319646" cy="777838"/>
          </a:xfrm>
          <a:prstGeom prst="straightConnector1">
            <a:avLst/>
          </a:prstGeom>
          <a:ln w="63500" cap="rnd" cmpd="sng">
            <a:solidFill>
              <a:srgbClr val="BF5A08"/>
            </a:solidFill>
            <a:round/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5C0F6E4-00DD-4786-9A07-94025F45C13A}"/>
              </a:ext>
            </a:extLst>
          </p:cNvPr>
          <p:cNvCxnSpPr>
            <a:cxnSpLocks/>
          </p:cNvCxnSpPr>
          <p:nvPr/>
        </p:nvCxnSpPr>
        <p:spPr>
          <a:xfrm>
            <a:off x="3283952" y="4086450"/>
            <a:ext cx="1348587" cy="755987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84573AB-9309-47B7-988A-62F69FCB7718}"/>
              </a:ext>
            </a:extLst>
          </p:cNvPr>
          <p:cNvCxnSpPr>
            <a:cxnSpLocks/>
          </p:cNvCxnSpPr>
          <p:nvPr/>
        </p:nvCxnSpPr>
        <p:spPr>
          <a:xfrm>
            <a:off x="4242080" y="2587925"/>
            <a:ext cx="3707841" cy="0"/>
          </a:xfrm>
          <a:prstGeom prst="straightConnector1">
            <a:avLst/>
          </a:prstGeom>
          <a:ln w="63500" cmpd="sng">
            <a:solidFill>
              <a:srgbClr val="BF5A08"/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395268" y="2063362"/>
            <a:ext cx="337898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dirty="0">
                <a:solidFill>
                  <a:srgbClr val="BF5A08"/>
                </a:solidFill>
              </a:rPr>
              <a:t>« Instances compétentes »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197587E-E4FE-49E2-9B5E-0F1CB3340437}"/>
              </a:ext>
            </a:extLst>
          </p:cNvPr>
          <p:cNvSpPr/>
          <p:nvPr/>
        </p:nvSpPr>
        <p:spPr>
          <a:xfrm rot="1050264">
            <a:off x="99284" y="2968507"/>
            <a:ext cx="7408719" cy="2537141"/>
          </a:xfrm>
          <a:prstGeom prst="ellipse">
            <a:avLst/>
          </a:prstGeom>
          <a:noFill/>
          <a:ln w="25400">
            <a:solidFill>
              <a:srgbClr val="BF5A08">
                <a:alpha val="50000"/>
              </a:srgb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24" y="4460974"/>
            <a:ext cx="1716218" cy="117208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88CA82B-302C-4B14-933D-46174568E124}"/>
              </a:ext>
            </a:extLst>
          </p:cNvPr>
          <p:cNvSpPr txBox="1"/>
          <p:nvPr/>
        </p:nvSpPr>
        <p:spPr>
          <a:xfrm>
            <a:off x="331586" y="5228763"/>
            <a:ext cx="27789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>
                <a:solidFill>
                  <a:srgbClr val="BF5A08"/>
                </a:solidFill>
              </a:rPr>
              <a:t>« Partenaires sociaux »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D90019AD-EA6D-4E54-97B9-4584143127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61877" y="1141658"/>
            <a:ext cx="937938" cy="79149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55200E7-447A-4129-8242-4EAC8C0C0E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0375" y="1254184"/>
            <a:ext cx="1656000" cy="139744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C5AC03D-B720-40BA-A32E-1D978B18B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1023" y="1105666"/>
            <a:ext cx="460253" cy="143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13" grpId="0" animBg="1"/>
      <p:bldP spid="25" grpId="0"/>
      <p:bldP spid="18" grpId="0" animBg="1"/>
      <p:bldP spid="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9CC24FC-052B-4DC9-972D-758EDFAE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869983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Missions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Élaboration et adoption de questions et de tâches pour l’examen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Fait passer les examens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Évaluation des résultats des examens</a:t>
            </a:r>
          </a:p>
          <a:p>
            <a:r>
              <a:rPr lang="fr-FR" sz="2200">
                <a:solidFill>
                  <a:schemeClr val="tx1">
                    <a:lumMod val="75000"/>
                    <a:lumOff val="25000"/>
                  </a:schemeClr>
                </a:solidFill>
              </a:rPr>
              <a:t>Délivrance des certificats de fin de formation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0455A8-2CAE-4006-86F6-E7808C1DDCB5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d’examen</a:t>
            </a:r>
          </a:p>
        </p:txBody>
      </p:sp>
    </p:spTree>
    <p:extLst>
      <p:ext uri="{BB962C8B-B14F-4D97-AF65-F5344CB8AC3E}">
        <p14:creationId xmlns:p14="http://schemas.microsoft.com/office/powerpoint/2010/main" val="1352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Examen et certification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59D8327-06E0-4669-B79A-8A44E5A7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8000" y="1052513"/>
            <a:ext cx="8074370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Rôle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Mécanisme par lequel les acteurs </a:t>
            </a:r>
            <a:r>
              <a:rPr lang="fr-FR" sz="2200" dirty="0">
                <a:solidFill>
                  <a:srgbClr val="BF5A08"/>
                </a:solidFill>
              </a:rPr>
              <a:t>font passer des examens indépendants ensemble </a:t>
            </a:r>
            <a:r>
              <a:rPr lang="fr-FR" sz="2200" dirty="0"/>
              <a:t>et délivrent des diplômes</a:t>
            </a:r>
          </a:p>
          <a:p>
            <a:pPr marL="342900" lvl="1" indent="-342900">
              <a:spcBef>
                <a:spcPts val="1000"/>
              </a:spcBef>
            </a:pPr>
            <a:r>
              <a:rPr lang="fr-FR" sz="2200" dirty="0"/>
              <a:t>Les diplômes sont </a:t>
            </a:r>
            <a:r>
              <a:rPr lang="fr-FR" sz="2200" dirty="0">
                <a:solidFill>
                  <a:srgbClr val="BF5A08"/>
                </a:solidFill>
              </a:rPr>
              <a:t>reconnus</a:t>
            </a:r>
            <a:r>
              <a:rPr lang="fr-FR" sz="2200" dirty="0"/>
              <a:t> par les </a:t>
            </a:r>
            <a:r>
              <a:rPr lang="fr-FR" sz="2200" dirty="0" err="1"/>
              <a:t>employeur·euse·s</a:t>
            </a:r>
            <a:r>
              <a:rPr lang="fr-FR" sz="2200" dirty="0"/>
              <a:t>, </a:t>
            </a:r>
            <a:br>
              <a:rPr lang="fr-FR" sz="2200" dirty="0"/>
            </a:br>
            <a:r>
              <a:rPr lang="fr-FR" sz="2200" dirty="0"/>
              <a:t>les </a:t>
            </a:r>
            <a:r>
              <a:rPr lang="fr-FR" sz="2200" dirty="0" err="1"/>
              <a:t>employé·e·s</a:t>
            </a:r>
            <a:r>
              <a:rPr lang="fr-FR" sz="2200" dirty="0"/>
              <a:t> et dans le système éducatif formel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C78244-7189-4DF8-9559-5DE0375A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813" y="1169806"/>
            <a:ext cx="1984248" cy="19842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D5BD711-09C1-4F9B-9643-F9956506BB49}"/>
              </a:ext>
            </a:extLst>
          </p:cNvPr>
          <p:cNvSpPr txBox="1"/>
          <p:nvPr/>
        </p:nvSpPr>
        <p:spPr>
          <a:xfrm>
            <a:off x="702730" y="1814397"/>
            <a:ext cx="190395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Jury </a:t>
            </a:r>
          </a:p>
          <a:p>
            <a:pPr marL="0" lvl="1" algn="ctr"/>
            <a:r>
              <a:rPr lang="fr-FR" sz="1700" b="1" dirty="0">
                <a:solidFill>
                  <a:srgbClr val="BF5A08"/>
                </a:solidFill>
              </a:rPr>
              <a:t>d’examen</a:t>
            </a:r>
          </a:p>
        </p:txBody>
      </p:sp>
    </p:spTree>
    <p:extLst>
      <p:ext uri="{BB962C8B-B14F-4D97-AF65-F5344CB8AC3E}">
        <p14:creationId xmlns:p14="http://schemas.microsoft.com/office/powerpoint/2010/main" val="104255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6C8026D-DA4E-4700-9779-73217393B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13642"/>
            <a:ext cx="5437187" cy="29523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sz="2000">
                <a:solidFill>
                  <a:schemeClr val="bg1"/>
                </a:solidFill>
              </a:rPr>
              <a:t>Moteur de la formation professionnelle en alternance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D74E71C-5B07-4E3C-A9B2-1DF17EDD807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3152699"/>
            <a:ext cx="5156061" cy="1108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solidFill>
                  <a:schemeClr val="bg1"/>
                </a:solidFill>
              </a:rPr>
              <a:t>Résumé – Moteur de la formation professionnelle en alternance</a:t>
            </a:r>
          </a:p>
          <a:p>
            <a:pPr marL="0" indent="0">
              <a:buNone/>
            </a:pP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CC8C8912-E797-4FDD-A686-8B2E29DE033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479" y="1465689"/>
            <a:ext cx="2105619" cy="14886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Résumé – Moteur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84" y="3207737"/>
            <a:ext cx="2659404" cy="1173306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BF5A08"/>
              </a:buClr>
              <a:buSzPct val="100000"/>
              <a:buNone/>
            </a:pPr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</a:rPr>
              <a:t>Engagement fort pour la formation professionnelle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4478592" y="3207737"/>
            <a:ext cx="31217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Participation et coopération des acteurs à tous les niveaux et dans tous les domaines clés de la formation professionnelle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CA52451-4EBA-41A8-8B62-13845713AEFF}"/>
              </a:ext>
            </a:extLst>
          </p:cNvPr>
          <p:cNvSpPr txBox="1"/>
          <p:nvPr/>
        </p:nvSpPr>
        <p:spPr>
          <a:xfrm>
            <a:off x="8805702" y="3192767"/>
            <a:ext cx="273403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Coordonnée, harmonisée, avec garantie de la qualité, et reconnue par les acteurs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F54CAD-752E-49F7-B0CC-ED5ADE871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3031" y="1634226"/>
            <a:ext cx="1319452" cy="1319452"/>
          </a:xfrm>
          <a:prstGeom prst="rect">
            <a:avLst/>
          </a:prstGeom>
        </p:spPr>
      </p:pic>
      <p:sp>
        <p:nvSpPr>
          <p:cNvPr id="17" name="Gleichschenkliges Dreieck 16">
            <a:extLst>
              <a:ext uri="{FF2B5EF4-FFF2-40B4-BE49-F238E27FC236}">
                <a16:creationId xmlns:a16="http://schemas.microsoft.com/office/drawing/2014/main" id="{6E64B5F2-6ED9-4983-93DA-1DCCB2F4075A}"/>
              </a:ext>
            </a:extLst>
          </p:cNvPr>
          <p:cNvSpPr/>
          <p:nvPr/>
        </p:nvSpPr>
        <p:spPr>
          <a:xfrm rot="5400000">
            <a:off x="3878796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85707DB6-F1AF-4487-9982-428468B989A5}"/>
              </a:ext>
            </a:extLst>
          </p:cNvPr>
          <p:cNvSpPr/>
          <p:nvPr/>
        </p:nvSpPr>
        <p:spPr>
          <a:xfrm rot="5400000">
            <a:off x="7911580" y="3216902"/>
            <a:ext cx="582873" cy="349724"/>
          </a:xfrm>
          <a:prstGeom prst="triangle">
            <a:avLst>
              <a:gd name="adj" fmla="val 5000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CCBF7156-066E-4843-8F62-890C2E6F89BB}"/>
              </a:ext>
            </a:extLst>
          </p:cNvPr>
          <p:cNvSpPr txBox="1">
            <a:spLocks/>
          </p:cNvSpPr>
          <p:nvPr/>
        </p:nvSpPr>
        <p:spPr>
          <a:xfrm>
            <a:off x="1226867" y="983504"/>
            <a:ext cx="1783051" cy="5114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000" b="1" dirty="0"/>
              <a:t>Acteurs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4A0C6567-3BAC-4EFF-ACFA-A281131A0B06}"/>
              </a:ext>
            </a:extLst>
          </p:cNvPr>
          <p:cNvSpPr txBox="1">
            <a:spLocks/>
          </p:cNvSpPr>
          <p:nvPr/>
        </p:nvSpPr>
        <p:spPr>
          <a:xfrm>
            <a:off x="5060601" y="983504"/>
            <a:ext cx="1971408" cy="646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000" b="1" dirty="0"/>
              <a:t>Mécanismes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FFA9C5EB-49A2-40B6-A71F-CD7A7E318510}"/>
              </a:ext>
            </a:extLst>
          </p:cNvPr>
          <p:cNvSpPr txBox="1">
            <a:spLocks/>
          </p:cNvSpPr>
          <p:nvPr/>
        </p:nvSpPr>
        <p:spPr>
          <a:xfrm>
            <a:off x="8730244" y="974761"/>
            <a:ext cx="3015835" cy="670562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250950" indent="-355600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790700" indent="-269875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6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2155825" indent="-269875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598738" indent="-269875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anose="05040102010807070707" pitchFamily="18" charset="2"/>
              <a:buNone/>
            </a:pPr>
            <a:r>
              <a:rPr lang="fr-FR" sz="2200" b="1" dirty="0"/>
              <a:t>Formation professionnelle en alternance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03B54C0-868C-4801-85F2-DCEE08A2F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96432" y="1555637"/>
            <a:ext cx="1683461" cy="1586071"/>
          </a:xfrm>
          <a:prstGeom prst="rect">
            <a:avLst/>
          </a:prstGeom>
        </p:spPr>
      </p:pic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9970E3A7-F9C6-4FB6-B6CE-0159BD6FF096}"/>
              </a:ext>
            </a:extLst>
          </p:cNvPr>
          <p:cNvSpPr/>
          <p:nvPr/>
        </p:nvSpPr>
        <p:spPr>
          <a:xfrm>
            <a:off x="2592493" y="1989343"/>
            <a:ext cx="1135338" cy="355988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A0217945-C2BD-472E-87F9-5E5756423A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437" y="1668406"/>
            <a:ext cx="418244" cy="130609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7C898A6-14C5-4F11-86ED-3AB8616CE1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33914" y="1760694"/>
            <a:ext cx="1434305" cy="121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7" grpId="0" animBg="1"/>
      <p:bldP spid="19" grpId="0" animBg="1"/>
      <p:bldP spid="14" grpId="0"/>
      <p:bldP spid="16" grpId="0"/>
      <p:bldP spid="2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/>
              <a:t>Résumé – Moteur de la formation professionnelle en alternance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7286115" cy="660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BF5A08"/>
                </a:solidFill>
              </a:rPr>
              <a:t>Points forts de la formation professionnelle allemande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B9635C0-DE35-42D4-A13C-E81007A1C1B2}"/>
              </a:ext>
            </a:extLst>
          </p:cNvPr>
          <p:cNvSpPr txBox="1"/>
          <p:nvPr/>
        </p:nvSpPr>
        <p:spPr>
          <a:xfrm>
            <a:off x="562572" y="1852808"/>
            <a:ext cx="870207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Collaboration entre l’État et les partenaires sociaux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Normes reconnues dans la formation professionnelle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Apprentissage au cours du processus de travail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Qualification de personnel de formation professionnelle</a:t>
            </a:r>
          </a:p>
          <a:p>
            <a:pPr marL="360000" indent="-360000" defTabSz="357188">
              <a:spcAft>
                <a:spcPts val="600"/>
              </a:spcAft>
              <a:buClr>
                <a:schemeClr val="accent1"/>
              </a:buClr>
              <a:buSzPct val="70000"/>
              <a:buFont typeface="Wingdings 3" panose="05040102010807070707" pitchFamily="18" charset="2"/>
              <a:buChar char=""/>
            </a:pPr>
            <a:r>
              <a:rPr lang="fr-FR" sz="24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Recherche et conseil institutionnalisés</a:t>
            </a:r>
          </a:p>
        </p:txBody>
      </p:sp>
    </p:spTree>
    <p:extLst>
      <p:ext uri="{BB962C8B-B14F-4D97-AF65-F5344CB8AC3E}">
        <p14:creationId xmlns:p14="http://schemas.microsoft.com/office/powerpoint/2010/main" val="8018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Plus d'informations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62500" lnSpcReduction="20000"/>
          </a:bodyPr>
          <a:lstStyle/>
          <a:p>
            <a:pPr marL="0" indent="0">
              <a:buNone/>
            </a:pPr>
            <a:r>
              <a:rPr lang="fr-FR" b="1" dirty="0"/>
              <a:t>Chiffres et faits</a:t>
            </a:r>
          </a:p>
          <a:p>
            <a:r>
              <a:rPr lang="fr-FR" dirty="0"/>
              <a:t>Rapport sur la formation professionnelle 2021 (</a:t>
            </a:r>
            <a:r>
              <a:rPr lang="de-DE" dirty="0">
                <a:hlinkClick r:id="rId2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Données du rapport sur la formation professionnelle 2022 (</a:t>
            </a:r>
            <a:r>
              <a:rPr lang="de-DE" dirty="0">
                <a:hlinkClick r:id="rId3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Office fédéral de la statistique (</a:t>
            </a:r>
            <a:r>
              <a:rPr lang="de-DE" dirty="0">
                <a:hlinkClick r:id="rId4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Portail des données du ministère fédéral de l’Éducation et de la Recherche (BMBF) (</a:t>
            </a:r>
            <a:r>
              <a:rPr lang="de-DE" dirty="0">
                <a:hlinkClick r:id="rId5"/>
              </a:rPr>
              <a:t>link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Normes de formation</a:t>
            </a:r>
          </a:p>
          <a:p>
            <a:r>
              <a:rPr lang="fr-FR" dirty="0"/>
              <a:t>Brochure du BIBB : Le processus de l’élaboration des règlements de formation (</a:t>
            </a:r>
            <a:r>
              <a:rPr lang="en-GB" dirty="0">
                <a:hlinkClick r:id="rId6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Exemples de règlements de formation et de cursus d’enseignement (BIBB) (</a:t>
            </a:r>
            <a:r>
              <a:rPr lang="en-GB" dirty="0">
                <a:hlinkClick r:id="rId7"/>
              </a:rPr>
              <a:t>link</a:t>
            </a:r>
            <a:r>
              <a:rPr lang="fr-FR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Textes juridiques</a:t>
            </a:r>
          </a:p>
          <a:p>
            <a:r>
              <a:rPr lang="fr-FR" dirty="0"/>
              <a:t>Loi sur la formation professionnelle (</a:t>
            </a:r>
            <a:r>
              <a:rPr lang="en-GB" dirty="0">
                <a:hlinkClick r:id="rId8"/>
              </a:rPr>
              <a:t>link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  <a:p>
            <a:r>
              <a:rPr lang="fr-FR" dirty="0"/>
              <a:t>Loi sur l’emploi des jeunes (</a:t>
            </a:r>
            <a:r>
              <a:rPr lang="de-DE" dirty="0">
                <a:hlinkClick r:id="rId9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les chambres (</a:t>
            </a:r>
            <a:r>
              <a:rPr lang="de-DE" dirty="0">
                <a:hlinkClick r:id="rId10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les conventions collectives (</a:t>
            </a:r>
            <a:r>
              <a:rPr lang="de-DE" dirty="0">
                <a:hlinkClick r:id="rId11"/>
              </a:rPr>
              <a:t>link</a:t>
            </a:r>
            <a:r>
              <a:rPr lang="fr-FR" dirty="0"/>
              <a:t>)</a:t>
            </a:r>
          </a:p>
          <a:p>
            <a:r>
              <a:rPr lang="fr-FR" dirty="0"/>
              <a:t>Loi sur l’organisation des entreprises (</a:t>
            </a:r>
            <a:r>
              <a:rPr lang="de-DE" dirty="0">
                <a:hlinkClick r:id="rId12"/>
              </a:rPr>
              <a:t>link</a:t>
            </a:r>
            <a:r>
              <a:rPr lang="fr-FR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Sites Internet</a:t>
            </a:r>
          </a:p>
          <a:p>
            <a:r>
              <a:rPr lang="fr-FR" dirty="0">
                <a:hlinkClick r:id="rId13"/>
              </a:rPr>
              <a:t>GOVET</a:t>
            </a:r>
            <a:endParaRPr lang="fr-FR" dirty="0">
              <a:hlinkClick r:id="rId14"/>
            </a:endParaRPr>
          </a:p>
          <a:p>
            <a:r>
              <a:rPr lang="fr-FR" dirty="0">
                <a:hlinkClick r:id="rId15"/>
              </a:rPr>
              <a:t>BMBF</a:t>
            </a:r>
          </a:p>
          <a:p>
            <a:r>
              <a:rPr lang="fr-FR" dirty="0">
                <a:hlinkClick r:id="rId16"/>
              </a:rPr>
              <a:t>BIBB</a:t>
            </a:r>
            <a:endParaRPr lang="fr-FR" dirty="0">
              <a:hlinkClick r:id="rId17"/>
            </a:endParaRP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Présentations</a:t>
            </a:r>
            <a:r>
              <a:rPr lang="fr-FR" dirty="0"/>
              <a:t> </a:t>
            </a:r>
          </a:p>
          <a:p>
            <a:r>
              <a:rPr lang="fr-FR" dirty="0"/>
              <a:t>Présentations GOVET (</a:t>
            </a:r>
            <a:r>
              <a:rPr lang="en-GB" dirty="0">
                <a:hlinkClick r:id="rId18"/>
              </a:rPr>
              <a:t>link</a:t>
            </a:r>
            <a:r>
              <a:rPr lang="fr-FR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fr-FR" b="1" dirty="0"/>
              <a:t>Contact pour toutes autres questions</a:t>
            </a:r>
          </a:p>
          <a:p>
            <a:r>
              <a:rPr lang="fr-FR" dirty="0" err="1">
                <a:hlinkClick r:id="rId19"/>
              </a:rPr>
              <a:t>govet@govet.international</a:t>
            </a:r>
            <a:endParaRPr lang="fr-FR" dirty="0">
              <a:hlinkClick r:id="rId19"/>
            </a:endParaRP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/>
              <a:t>GOVET auprès du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personnels qualifiés revêtent une importance décisive pour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la productivité et la compétitivité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Pour nous, la formation professionnelle est importante afin de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trouver des </a:t>
            </a:r>
            <a:r>
              <a:rPr lang="fr-FR" sz="2200" dirty="0" err="1">
                <a:solidFill>
                  <a:srgbClr val="BF5A08"/>
                </a:solidFill>
              </a:rPr>
              <a:t>employé·e·s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r>
              <a:rPr lang="fr-FR" sz="2200" dirty="0" err="1">
                <a:solidFill>
                  <a:srgbClr val="BF5A08"/>
                </a:solidFill>
              </a:rPr>
              <a:t>qualifié·e·s</a:t>
            </a:r>
            <a:r>
              <a:rPr lang="fr-FR" sz="2200" dirty="0">
                <a:solidFill>
                  <a:srgbClr val="BF5A08"/>
                </a:solidFill>
              </a:rPr>
              <a:t> et fidèles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sommes </a:t>
            </a:r>
            <a:r>
              <a:rPr lang="fr-FR" sz="2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disposé·e·s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à </a:t>
            </a:r>
            <a:r>
              <a:rPr lang="fr-FR" sz="2200" dirty="0">
                <a:solidFill>
                  <a:srgbClr val="BF5A08"/>
                </a:solidFill>
              </a:rPr>
              <a:t>former nous-mêmes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les personnes. »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souhaitons participer à l’</a:t>
            </a:r>
            <a:r>
              <a:rPr lang="fr-FR" sz="2200" dirty="0">
                <a:solidFill>
                  <a:srgbClr val="BF5A08"/>
                </a:solidFill>
              </a:rPr>
              <a:t>élaboration de la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formation professionnelle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»</a:t>
            </a:r>
            <a:endParaRPr lang="fr-FR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Aft>
                <a:spcPts val="500"/>
              </a:spcAft>
              <a:buNone/>
            </a:pPr>
            <a:endParaRPr lang="fr-FR" sz="2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50C13A-E3FB-4317-A656-16B7FC2C9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812" y="1375090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s’appuyer sur les </a:t>
            </a:r>
            <a:r>
              <a:rPr lang="fr-FR" sz="2200" dirty="0">
                <a:solidFill>
                  <a:srgbClr val="BF5A08"/>
                </a:solidFill>
              </a:rPr>
              <a:t>besoins de l’entreprise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 “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Nous avons besoin de </a:t>
            </a:r>
            <a:r>
              <a:rPr lang="fr-FR" sz="2200" dirty="0">
                <a:solidFill>
                  <a:srgbClr val="BF5A08"/>
                </a:solidFill>
              </a:rPr>
              <a:t>jeunes </a:t>
            </a:r>
            <a:r>
              <a:rPr lang="fr-FR" sz="2200" dirty="0" err="1">
                <a:solidFill>
                  <a:srgbClr val="BF5A08"/>
                </a:solidFill>
              </a:rPr>
              <a:t>prêt·e·s</a:t>
            </a:r>
            <a:r>
              <a:rPr lang="fr-FR" sz="2200" dirty="0">
                <a:solidFill>
                  <a:srgbClr val="BF5A08"/>
                </a:solidFill>
              </a:rPr>
              <a:t> à commencer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un apprentissage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les former dans l’entreprise. »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« </a:t>
            </a:r>
            <a:r>
              <a:rPr lang="fr-FR" sz="2200" dirty="0">
                <a:solidFill>
                  <a:srgbClr val="BF5A08"/>
                </a:solidFill>
              </a:rPr>
              <a:t>Il faut que les rémunérations de formation </a:t>
            </a:r>
            <a:r>
              <a:rPr lang="fr-FR" sz="2200" dirty="0"/>
              <a:t>soient fortement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inférieures aux salaires des personnels spécialisés. »</a:t>
            </a:r>
          </a:p>
          <a:p>
            <a:pPr marL="360000"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écoles professionnelles doivent enseigner un </a:t>
            </a:r>
            <a:r>
              <a:rPr lang="fr-FR" sz="2200" dirty="0">
                <a:solidFill>
                  <a:srgbClr val="BF5A08"/>
                </a:solidFill>
              </a:rPr>
              <a:t>contenu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théorique et pratique correspondant à nos besoins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» </a:t>
            </a:r>
          </a:p>
          <a:p>
            <a:endParaRPr lang="de-DE" sz="2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Aft>
                <a:spcPts val="500"/>
              </a:spcAft>
            </a:pPr>
            <a:endParaRPr lang="fr-FR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B7E12D-D9B4-4747-9455-903CD401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4078" y="1765788"/>
            <a:ext cx="869677" cy="27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employeur·euse·s et les organisations économiques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spcAft>
                <a:spcPts val="5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intérêts sont exprimés par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 faîtière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Fédérations patronales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Organisations interprofessionnelles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(par ex. industrie et artisanat) </a:t>
            </a:r>
          </a:p>
          <a:p>
            <a:pPr>
              <a:spcAft>
                <a:spcPts val="5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Chambres</a:t>
            </a:r>
          </a:p>
          <a:p>
            <a:pPr marL="0" indent="0">
              <a:spcAft>
                <a:spcPts val="500"/>
              </a:spcAft>
              <a:buNone/>
            </a:pPr>
            <a:endParaRPr lang="de-DE" sz="2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1DEB420-A6AE-4AE6-8765-DBFA9B7817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21" y="1048040"/>
            <a:ext cx="1077779" cy="7392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32D28D1-706A-4A8A-B4EF-818E76CF0B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83" y="3150960"/>
            <a:ext cx="1709607" cy="9497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F9B150-0E78-4BD1-ADB7-7698672D9E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49" y="4285324"/>
            <a:ext cx="1067232" cy="106723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1EA59A5-41F8-4399-AF3D-3A3A61F00F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674" y="3279129"/>
            <a:ext cx="1544654" cy="69344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C016336-D627-4168-9CF3-369667C8980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80" y="1029507"/>
            <a:ext cx="1482544" cy="9922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B8F1DD-82C2-42FC-B0B2-D28C9DDCFB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925" y="2306357"/>
            <a:ext cx="2279649" cy="40192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C3440A6-D0E2-415E-999C-B432CD8B2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03" y="3162266"/>
            <a:ext cx="1774328" cy="79295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3618488-9E24-4243-AEBF-BDE6A2F3B4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285" y="4507712"/>
            <a:ext cx="920846" cy="79295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4AA0E9F-1591-49F5-A77A-895ED536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249" y="1135896"/>
            <a:ext cx="1544655" cy="47575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D59B0448-9CB4-45D7-B621-A794C3E55E9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9" y="2269873"/>
            <a:ext cx="2279651" cy="4106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E43FDD4-3FCF-4749-B524-4BF3351666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71" y="4204839"/>
            <a:ext cx="2226252" cy="12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Vues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est importante pour </a:t>
            </a:r>
            <a:r>
              <a:rPr lang="fr-FR" sz="2200" dirty="0">
                <a:solidFill>
                  <a:srgbClr val="BF5A08"/>
                </a:solidFill>
              </a:rPr>
              <a:t>l’emploi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et le revenu </a:t>
            </a:r>
            <a:r>
              <a:rPr lang="fr-FR" sz="2200" dirty="0"/>
              <a:t>des </a:t>
            </a:r>
            <a:r>
              <a:rPr lang="fr-FR" sz="2200" dirty="0" err="1"/>
              <a:t>employé·e·s</a:t>
            </a:r>
            <a:r>
              <a:rPr lang="fr-FR" sz="2200" dirty="0"/>
              <a:t>. »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avoir pour objectif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l’acquisition d’une capacité d’action professionnelle globale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</a:t>
            </a:r>
            <a:r>
              <a:rPr lang="fr-FR" sz="2200" dirty="0">
                <a:solidFill>
                  <a:srgbClr val="BF5A08"/>
                </a:solidFill>
              </a:rPr>
              <a:t>être de qualité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élevée </a:t>
            </a:r>
            <a:r>
              <a:rPr lang="fr-FR" sz="2200" dirty="0"/>
              <a:t>et transmettre</a:t>
            </a:r>
            <a:r>
              <a:rPr lang="fr-FR" sz="2200" dirty="0">
                <a:solidFill>
                  <a:srgbClr val="BF5A08"/>
                </a:solidFill>
              </a:rPr>
              <a:t> une expérience professionnelle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et des savoir-être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</a:t>
            </a:r>
            <a:r>
              <a:rPr lang="fr-FR" sz="2200" dirty="0">
                <a:solidFill>
                  <a:srgbClr val="BF5A08"/>
                </a:solidFill>
              </a:rPr>
              <a:t>droits des </a:t>
            </a:r>
            <a:r>
              <a:rPr lang="fr-FR" sz="2200" dirty="0" err="1">
                <a:solidFill>
                  <a:srgbClr val="BF5A08"/>
                </a:solidFill>
              </a:rPr>
              <a:t>apprenti·e·s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dans l’entreprise doivent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être protégés. »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2737065"/>
            <a:ext cx="4147669" cy="293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Les employé·e·s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500"/>
              </a:spcBef>
              <a:spcAft>
                <a:spcPts val="1000"/>
              </a:spcAft>
              <a:buNone/>
            </a:pPr>
            <a:r>
              <a:rPr lang="fr-FR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Attentes</a:t>
            </a: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entreprises doivent offrir des </a:t>
            </a:r>
            <a:r>
              <a:rPr lang="fr-FR" sz="2200" dirty="0">
                <a:solidFill>
                  <a:srgbClr val="BF5A08"/>
                </a:solidFill>
              </a:rPr>
              <a:t>possibilités de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>
                <a:solidFill>
                  <a:srgbClr val="BF5A08"/>
                </a:solidFill>
              </a:rPr>
              <a:t>formation </a:t>
            </a:r>
            <a:r>
              <a:rPr lang="fr-FR" sz="2200" dirty="0"/>
              <a:t>aux générations futures.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Les entreprises ne doivent pas employer les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 err="1"/>
              <a:t>apprenti·e·s</a:t>
            </a:r>
            <a:r>
              <a:rPr lang="fr-FR" sz="2200" dirty="0"/>
              <a:t> </a:t>
            </a:r>
            <a:r>
              <a:rPr lang="fr-FR" sz="2200" dirty="0">
                <a:solidFill>
                  <a:srgbClr val="BF5A08"/>
                </a:solidFill>
              </a:rPr>
              <a:t>comme du personnel à bon marché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être contrôlée par</a:t>
            </a:r>
            <a:r>
              <a:rPr lang="fr-FR" sz="2200" dirty="0">
                <a:solidFill>
                  <a:srgbClr val="BF5A08"/>
                </a:solidFill>
              </a:rPr>
              <a:t> </a:t>
            </a:r>
            <a:br>
              <a:rPr lang="fr-FR" sz="2200" dirty="0">
                <a:solidFill>
                  <a:srgbClr val="BF5A08"/>
                </a:solidFill>
              </a:rPr>
            </a:br>
            <a:r>
              <a:rPr lang="fr-FR" sz="2200" dirty="0"/>
              <a:t>des </a:t>
            </a:r>
            <a:r>
              <a:rPr lang="fr-FR" sz="2200" dirty="0">
                <a:solidFill>
                  <a:srgbClr val="BF5A08"/>
                </a:solidFill>
              </a:rPr>
              <a:t>organismes indépendants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>
              <a:spcAft>
                <a:spcPts val="1000"/>
              </a:spcAft>
            </a:pP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 La formation professionnelle doit être </a:t>
            </a:r>
            <a:r>
              <a:rPr lang="fr-FR" sz="2200" dirty="0">
                <a:solidFill>
                  <a:srgbClr val="BF5A08"/>
                </a:solidFill>
              </a:rPr>
              <a:t>globale </a:t>
            </a:r>
            <a: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</a:t>
            </a:r>
            <a:br>
              <a:rPr lang="fr-FR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2200" dirty="0"/>
              <a:t>ouvrir des </a:t>
            </a:r>
            <a:r>
              <a:rPr lang="fr-FR" sz="2200" dirty="0">
                <a:solidFill>
                  <a:srgbClr val="BF5A08"/>
                </a:solidFill>
              </a:rPr>
              <a:t>perspectives de carrière</a:t>
            </a:r>
            <a:r>
              <a:rPr lang="fr-FR" sz="2200" dirty="0"/>
              <a:t>. »</a:t>
            </a:r>
            <a:endParaRPr lang="fr-FR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DB79804-7C5B-4010-856E-26556BDA2E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0072" y="2096215"/>
            <a:ext cx="4281890" cy="30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6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5219</Words>
  <Application>Microsoft Office PowerPoint</Application>
  <PresentationFormat>Breitbild</PresentationFormat>
  <Paragraphs>641</Paragraphs>
  <Slides>46</Slides>
  <Notes>38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46</vt:i4>
      </vt:variant>
    </vt:vector>
  </HeadingPairs>
  <TitlesOfParts>
    <vt:vector size="55" baseType="lpstr">
      <vt:lpstr>Arial</vt:lpstr>
      <vt:lpstr>Arial Narrow</vt:lpstr>
      <vt:lpstr>Calibri</vt:lpstr>
      <vt:lpstr>Calibri Light</vt:lpstr>
      <vt:lpstr>Times</vt:lpstr>
      <vt:lpstr>Times New Roman</vt:lpstr>
      <vt:lpstr>Wingdings 3</vt:lpstr>
      <vt:lpstr>Office</vt:lpstr>
      <vt:lpstr>1_Office</vt:lpstr>
      <vt:lpstr> </vt:lpstr>
      <vt:lpstr>Sommaire</vt:lpstr>
      <vt:lpstr>PowerPoint-Präsentation</vt:lpstr>
      <vt:lpstr>Organisation générale</vt:lpstr>
      <vt:lpstr>Les employeur·euse·s et les organisations économiques</vt:lpstr>
      <vt:lpstr>Les employeur·euse·s et les organisations économiques</vt:lpstr>
      <vt:lpstr>Les employeur·euse·s et les organisations économiques</vt:lpstr>
      <vt:lpstr>Les employé·e·s</vt:lpstr>
      <vt:lpstr>Les employé·e·s</vt:lpstr>
      <vt:lpstr>Les employé·e·s</vt:lpstr>
      <vt:lpstr>Sphère publique et État</vt:lpstr>
      <vt:lpstr>Sphère publique et État</vt:lpstr>
      <vt:lpstr>Sphère publique et État</vt:lpstr>
      <vt:lpstr>Conclusion</vt:lpstr>
      <vt:lpstr>Conclusion</vt:lpstr>
      <vt:lpstr>PowerPoint-Präsentation</vt:lpstr>
      <vt:lpstr>Organisation générale</vt:lpstr>
      <vt:lpstr>Organisation générale</vt:lpstr>
      <vt:lpstr>Lignes directrices</vt:lpstr>
      <vt:lpstr>Développement du système de la formation professionnelle en alternance</vt:lpstr>
      <vt:lpstr>Développement du système de la formation professionnelle en alternance</vt:lpstr>
      <vt:lpstr>Développement du système de la formation professionnelle en alternance</vt:lpstr>
      <vt:lpstr>Développement du système de la formation professionnelle en alternance</vt:lpstr>
      <vt:lpstr>Élaboration des normes</vt:lpstr>
      <vt:lpstr>Élaboration des normes</vt:lpstr>
      <vt:lpstr>Élaboration des normes</vt:lpstr>
      <vt:lpstr>Élaboration des normes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Garantie de la qualité</vt:lpstr>
      <vt:lpstr>Examen et certification</vt:lpstr>
      <vt:lpstr>Contrôle de l’apprentissage</vt:lpstr>
      <vt:lpstr>Examen et certification</vt:lpstr>
      <vt:lpstr>Examen et certification</vt:lpstr>
      <vt:lpstr>PowerPoint-Präsentation</vt:lpstr>
      <vt:lpstr>Résumé – Moteur de la formation professionnelle en alternance</vt:lpstr>
      <vt:lpstr>Résumé – Moteur de la formation professionnelle en alternance</vt:lpstr>
      <vt:lpstr>Plus d'informations</vt:lpstr>
      <vt:lpstr>GOVET auprès du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Müller, Jessica</cp:lastModifiedBy>
  <cp:revision>111</cp:revision>
  <dcterms:created xsi:type="dcterms:W3CDTF">2020-12-18T10:19:10Z</dcterms:created>
  <dcterms:modified xsi:type="dcterms:W3CDTF">2023-12-21T10:18:01Z</dcterms:modified>
</cp:coreProperties>
</file>