
<file path=[Content_Types].xml><?xml version="1.0" encoding="utf-8"?>
<Types xmlns="http://schemas.openxmlformats.org/package/2006/content-types">
  <Default Extension="png" ContentType="image/png"/>
  <Default Extension="svg" ContentType="image/sv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custDataLst>
    <p:tags r:id="rId5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0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83" autoAdjust="0"/>
    <p:restoredTop sz="86414" autoAdjust="0"/>
  </p:normalViewPr>
  <p:slideViewPr>
    <p:cSldViewPr snapToGrid="0" showGuides="1">
      <p:cViewPr varScale="1">
        <p:scale>
          <a:sx n="99" d="100"/>
          <a:sy n="99" d="100"/>
        </p:scale>
        <p:origin x="246" y="78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outlineViewPr>
    <p:cViewPr>
      <p:scale>
        <a:sx n="33" d="100"/>
        <a:sy n="33" d="100"/>
      </p:scale>
      <p:origin x="0" y="-2679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3134" y="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1.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Comissões de examinação paritárias, padrões de formação acordados de comum acordo, gestão conjunta do sistema a todos os níveis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2.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Até aprox. 70% em contexto empresarial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3.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Padrões de formação profissional, certificados emitidos pelas câmaras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4.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Nas e das empresas, formadores oficiais nas escolas profissionais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5.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Relatórios de dados, relatório de formação profissional, padrões de formação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impulso para o desenvolvimento e a atualização de padrões de formação provém das empresas e das câmaras. Sabem, melhor do que ninguém, quais os conhecimentos necessários.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Outras funções: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Apoiar as empresas na procura por formandos, formalização de contratos de formação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Mediação entre formandos e empresas em caso de litígio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economia investe anualmente 7.7 mil milhões de euros na formação profissional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impulso para o desenvolvimento e a atualização de padrões de formação provém das empresas e das câmaras. Sabem, melhor do que ninguém, quais os conhecimentos necessários.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Outras funções: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Apoiar as empresas na procura por formandos, formalização de contratos de formação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Mediação entre formandos e empresas em caso de litígio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economia investe anualmente 7.7 mil milhões de euros na formação profissional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impulso para o desenvolvimento e a atualização de padrões de formação provém das empresas e das câmaras. Sabem, melhor do que ninguém, quais os conhecimentos necessários.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Outras funções: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Apoiar as empresas na procura por formandos, formalização de contratos de formação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Mediação entre formandos e empresas em caso de litígio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economia investe anualmente 7.7 mil milhões de euros na formação profissional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processo de votação e de aprovação de novos regulamentos de formação é conduzido pelo Instituto Federal de Formação Profissional.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Os parceiros económicos e sociais intervêm em todo o processo.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processo de votação e de aprovação de novos regulamentos de formação é conduzido pelo Instituto Federal de Formação Profissional.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Os parceiros económicos e sociais intervêm em todo o processo.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761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detalhada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financiamento estatal ronda os 6.8 mil milhões de euros, dos quais 3 mil milhões de euros se destinam a 1550 escolas profissionais e aprox. 2.4 mil milhões de euros a medidas de controlo, monitorização e fomento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estado promulga a lei de formação profissional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caso necessário, voltar a resumir os diapositivos anteriores: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Três agentes principais definem, de forma equitativa, os padrões fundamentais da formação profissional dual. 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Estes padrões seguem os requisitos concretos provenientes do mundo laboral.  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731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608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354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detalhada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financiamento estatal ronda os 6.8 mil milhões de euros, dos quais 3 mil milhões de euros se destinam a 1550 escolas profissionais e aprox. 2.4 mil milhões de euros a medidas de controlo, monitorização e fomento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estado promulga a lei de formação profissional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detalhada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financiamento estatal ronda os 6.8 mil milhões de euros, dos quais 3 mil milhões de euros se destinam a 1550 escolas profissionais e aprox. 2.4 mil milhões de euros a medidas de controlo, monitorização e fomento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estado promulga a lei de formação profissional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753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2.sv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>
            <a:fillRect/>
          </a:stretch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>
            <a:fillRect/>
          </a:stretch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ct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ct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>
            <a:fillRect/>
          </a:stretch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ct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Berufsausbildung in </a:t>
            </a:r>
            <a:br>
              <a:rPr lang="de-DE"/>
            </a:br>
            <a:r>
              <a:rPr lang="de-DE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>
            <a:fillRect/>
          </a:stretch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ct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ct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>
              <a:fillRect/>
            </a:stretch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>
              <a:fillRect/>
            </a:stretch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>
            <a:fillRect/>
          </a:stretch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ct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Berufsausbildung in </a:t>
            </a:r>
            <a:br>
              <a:rPr lang="de-DE"/>
            </a:br>
            <a:r>
              <a:rPr lang="de-DE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Organismo central do governo federal para a cooperação internacional em matéria de formação profissional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FB7420-B314-4A1B-98C8-8DEF61DACA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159739" cy="11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>
            <a:fillRect/>
          </a:stretch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defRPr sz="2800"/>
            </a:lvl1pPr>
          </a:lstStyle>
          <a:p>
            <a:pPr marL="0" indent="0">
              <a:buNone/>
            </a:pPr>
            <a:r>
              <a:rPr lang="de-DE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>
            <a:fillRect/>
          </a:stretch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F948781-E67F-4F98-B879-011157891DFD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2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D6A4187-BC77-41EB-964D-7DBAE26A8CE5}"/>
              </a:ext>
            </a:extLst>
          </p:cNvPr>
          <p:cNvSpPr txBox="1"/>
          <p:nvPr userDrawn="1"/>
        </p:nvSpPr>
        <p:spPr>
          <a:xfrm>
            <a:off x="1471859" y="1704090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>
            <a:fillRect/>
          </a:stretch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ct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Editar formato de título principal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Editar formato de texto principal</a:t>
            </a:r>
          </a:p>
          <a:p>
            <a:pPr lvl="1" rtl="0"/>
            <a: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Segundo nível</a:t>
            </a:r>
          </a:p>
          <a:p>
            <a:pPr lvl="2" rtl="0"/>
            <a:r>
              <a:rPr lang="pt-PT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Terceiro nível</a:t>
            </a:r>
          </a:p>
          <a:p>
            <a:pPr lvl="3" rtl="0"/>
            <a:r>
              <a:rPr lang="pt-PT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Quarto nível</a:t>
            </a:r>
          </a:p>
          <a:p>
            <a:pPr lvl="4" rtl="0"/>
            <a:r>
              <a:rPr lang="pt-PT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>
            <a:fillRect/>
          </a:stretch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/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3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89.png"/><Relationship Id="rId10" Type="http://schemas.openxmlformats.org/officeDocument/2006/relationships/image" Target="../media/image77.png"/><Relationship Id="rId19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45.svg"/><Relationship Id="rId4" Type="http://schemas.openxmlformats.org/officeDocument/2006/relationships/image" Target="../media/image93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0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01.sv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10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118.png"/><Relationship Id="rId18" Type="http://schemas.openxmlformats.org/officeDocument/2006/relationships/image" Target="../media/image123.svg"/><Relationship Id="rId3" Type="http://schemas.openxmlformats.org/officeDocument/2006/relationships/image" Target="../media/image110.png"/><Relationship Id="rId7" Type="http://schemas.openxmlformats.org/officeDocument/2006/relationships/image" Target="../media/image108.png"/><Relationship Id="rId12" Type="http://schemas.openxmlformats.org/officeDocument/2006/relationships/image" Target="../media/image117.sv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1.svg"/><Relationship Id="rId20" Type="http://schemas.openxmlformats.org/officeDocument/2006/relationships/image" Target="../media/image125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svg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5" Type="http://schemas.openxmlformats.org/officeDocument/2006/relationships/image" Target="../media/image120.png"/><Relationship Id="rId10" Type="http://schemas.openxmlformats.org/officeDocument/2006/relationships/image" Target="../media/image115.svg"/><Relationship Id="rId19" Type="http://schemas.openxmlformats.org/officeDocument/2006/relationships/image" Target="../media/image124.png"/><Relationship Id="rId4" Type="http://schemas.openxmlformats.org/officeDocument/2006/relationships/image" Target="../media/image111.svg"/><Relationship Id="rId9" Type="http://schemas.openxmlformats.org/officeDocument/2006/relationships/image" Target="../media/image114.png"/><Relationship Id="rId14" Type="http://schemas.openxmlformats.org/officeDocument/2006/relationships/image" Target="../media/image11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133.png"/><Relationship Id="rId3" Type="http://schemas.openxmlformats.org/officeDocument/2006/relationships/image" Target="../media/image108.pn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svg"/><Relationship Id="rId11" Type="http://schemas.openxmlformats.org/officeDocument/2006/relationships/image" Target="../media/image131.png"/><Relationship Id="rId5" Type="http://schemas.openxmlformats.org/officeDocument/2006/relationships/image" Target="../media/image126.png"/><Relationship Id="rId10" Type="http://schemas.openxmlformats.org/officeDocument/2006/relationships/image" Target="../media/image130.svg"/><Relationship Id="rId4" Type="http://schemas.openxmlformats.org/officeDocument/2006/relationships/image" Target="../media/image109.svg"/><Relationship Id="rId9" Type="http://schemas.openxmlformats.org/officeDocument/2006/relationships/image" Target="../media/image129.png"/><Relationship Id="rId14" Type="http://schemas.openxmlformats.org/officeDocument/2006/relationships/image" Target="../media/image13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13" Type="http://schemas.openxmlformats.org/officeDocument/2006/relationships/image" Target="../media/image141.png"/><Relationship Id="rId18" Type="http://schemas.openxmlformats.org/officeDocument/2006/relationships/image" Target="../media/image146.svg"/><Relationship Id="rId3" Type="http://schemas.openxmlformats.org/officeDocument/2006/relationships/image" Target="../media/image108.png"/><Relationship Id="rId7" Type="http://schemas.openxmlformats.org/officeDocument/2006/relationships/image" Target="../media/image135.png"/><Relationship Id="rId12" Type="http://schemas.openxmlformats.org/officeDocument/2006/relationships/image" Target="../media/image140.sv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44.svg"/><Relationship Id="rId20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2.svg"/><Relationship Id="rId11" Type="http://schemas.openxmlformats.org/officeDocument/2006/relationships/image" Target="../media/image139.png"/><Relationship Id="rId5" Type="http://schemas.openxmlformats.org/officeDocument/2006/relationships/image" Target="../media/image131.png"/><Relationship Id="rId15" Type="http://schemas.openxmlformats.org/officeDocument/2006/relationships/image" Target="../media/image143.png"/><Relationship Id="rId10" Type="http://schemas.openxmlformats.org/officeDocument/2006/relationships/image" Target="../media/image138.svg"/><Relationship Id="rId19" Type="http://schemas.openxmlformats.org/officeDocument/2006/relationships/image" Target="../media/image147.png"/><Relationship Id="rId4" Type="http://schemas.openxmlformats.org/officeDocument/2006/relationships/image" Target="../media/image109.svg"/><Relationship Id="rId9" Type="http://schemas.openxmlformats.org/officeDocument/2006/relationships/image" Target="../media/image137.png"/><Relationship Id="rId14" Type="http://schemas.openxmlformats.org/officeDocument/2006/relationships/image" Target="../media/image14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49.png"/><Relationship Id="rId3" Type="http://schemas.openxmlformats.org/officeDocument/2006/relationships/image" Target="../media/image108.png"/><Relationship Id="rId7" Type="http://schemas.openxmlformats.org/officeDocument/2006/relationships/image" Target="../media/image137.png"/><Relationship Id="rId12" Type="http://schemas.openxmlformats.org/officeDocument/2006/relationships/image" Target="../media/image144.sv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6.svg"/><Relationship Id="rId11" Type="http://schemas.openxmlformats.org/officeDocument/2006/relationships/image" Target="../media/image143.png"/><Relationship Id="rId5" Type="http://schemas.openxmlformats.org/officeDocument/2006/relationships/image" Target="../media/image145.png"/><Relationship Id="rId15" Type="http://schemas.openxmlformats.org/officeDocument/2006/relationships/image" Target="../media/image147.png"/><Relationship Id="rId10" Type="http://schemas.openxmlformats.org/officeDocument/2006/relationships/image" Target="../media/image140.svg"/><Relationship Id="rId4" Type="http://schemas.openxmlformats.org/officeDocument/2006/relationships/image" Target="../media/image109.svg"/><Relationship Id="rId9" Type="http://schemas.openxmlformats.org/officeDocument/2006/relationships/image" Target="../media/image139.png"/><Relationship Id="rId14" Type="http://schemas.openxmlformats.org/officeDocument/2006/relationships/image" Target="../media/image15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image" Target="../media/image155.png"/><Relationship Id="rId3" Type="http://schemas.openxmlformats.org/officeDocument/2006/relationships/image" Target="../media/image108.png"/><Relationship Id="rId7" Type="http://schemas.openxmlformats.org/officeDocument/2006/relationships/image" Target="../media/image143.png"/><Relationship Id="rId12" Type="http://schemas.openxmlformats.org/officeDocument/2006/relationships/image" Target="../media/image154.sv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5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8.svg"/><Relationship Id="rId11" Type="http://schemas.openxmlformats.org/officeDocument/2006/relationships/image" Target="../media/image153.png"/><Relationship Id="rId5" Type="http://schemas.openxmlformats.org/officeDocument/2006/relationships/image" Target="../media/image137.png"/><Relationship Id="rId15" Type="http://schemas.openxmlformats.org/officeDocument/2006/relationships/image" Target="../media/image157.png"/><Relationship Id="rId10" Type="http://schemas.openxmlformats.org/officeDocument/2006/relationships/image" Target="../media/image152.svg"/><Relationship Id="rId4" Type="http://schemas.openxmlformats.org/officeDocument/2006/relationships/image" Target="../media/image109.svg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3" Type="http://schemas.openxmlformats.org/officeDocument/2006/relationships/image" Target="../media/image92.png"/><Relationship Id="rId7" Type="http://schemas.openxmlformats.org/officeDocument/2006/relationships/image" Target="../media/image159.png"/><Relationship Id="rId12" Type="http://schemas.openxmlformats.org/officeDocument/2006/relationships/image" Target="../media/image162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161.png"/><Relationship Id="rId5" Type="http://schemas.openxmlformats.org/officeDocument/2006/relationships/image" Target="../media/image94.png"/><Relationship Id="rId10" Type="http://schemas.openxmlformats.org/officeDocument/2006/relationships/image" Target="../media/image45.svg"/><Relationship Id="rId4" Type="http://schemas.openxmlformats.org/officeDocument/2006/relationships/image" Target="../media/image93.svg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bmbf.de/" TargetMode="External"/><Relationship Id="rId3" Type="http://schemas.openxmlformats.org/officeDocument/2006/relationships/hyperlink" Target="https://www.bibb.de/dokumente/pdf/Datenreport%202022_20102022_online.pdf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mbf.de/SharedDocs/Downloads/de/2021/berufsbildungsbericht-2021.pdf;jsessionid=200377D6142C096287179E2D166BE682.live721?__blob=publicationFile&amp;v=4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govet.international/de/54879.php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ibb.de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Autofit/>
          </a:bodyPr>
          <a:lstStyle/>
          <a:p>
            <a:pPr rtl="0"/>
            <a: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</a:t>
            </a:r>
            <a:b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na Alemanha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/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600"/>
              </a:spcBef>
            </a:pPr>
            <a:r>
              <a:rPr lang="pt-PT" sz="26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 </a:t>
            </a:r>
          </a:p>
          <a:p>
            <a:pPr rtl="0">
              <a:spcBef>
                <a:spcPts val="600"/>
              </a:spcBef>
            </a:pPr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Cooperação de agentes </a:t>
            </a:r>
            <a:b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económicos, estatais e sociais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interesses são articulados por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Confederações sindicais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Sindicatos sectoriais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  <a:sym typeface="Wingdings"/>
              </a:rPr>
              <a:t>Conselhos de empresa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  <a:sym typeface="Wingdings"/>
              </a:rPr>
              <a:t>(associações técnicas profissionais)</a:t>
            </a:r>
            <a:endParaRPr lang="de-DE" sz="2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0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Opiniões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mão de obra qualificada é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importante para a </a:t>
            </a:r>
            <a:b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economia e a sociedade</a:t>
            </a:r>
            <a:r>
              <a:rPr lang="pt-PT" sz="20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0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Enquadramos </a:t>
            </a:r>
            <a:r>
              <a:rPr lang="pt-PT" sz="20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 compromisso 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entre entidades empregadoras e trabalhadores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 e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fazemos a moderação</a:t>
            </a:r>
            <a:r>
              <a:rPr lang="pt-PT" sz="20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 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"Promovemos o sistema de formação profissional através de 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estruturas de controlo, investigação, inovação e consultoria."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"Uma formação profissional forte permite aos jovens ter boas 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perspetivas de desenvolvimento na sociedade."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em contexto empresarial faz parte do </a:t>
            </a:r>
            <a:r>
              <a:rPr lang="pt-PT" sz="20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sistema de formação</a:t>
            </a: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"Disponibilizamos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</a:t>
            </a: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9819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Exigências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entidades empregadoras e os trabalhadores deveriam configurar,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ativamente e em conjunto, a formação profissional</a:t>
            </a: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entidades empregadoras deveriam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ter uma oferta formativa</a:t>
            </a:r>
            <a:r>
              <a:rPr lang="pt-PT" sz="22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interesses são articulados por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Governo federal </a:t>
            </a:r>
            <a:b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(ministérios federais) 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16 Estados federados </a:t>
            </a:r>
            <a:b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(governos estaduais)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D9B1E87-9C51-4E94-854F-BA6DF351D28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12597" y="919587"/>
            <a:ext cx="1780656" cy="120252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784E2B1-114C-41E8-83CF-5409E13A81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4662" y="2283628"/>
            <a:ext cx="1470751" cy="71934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C976A2-033C-45A5-81F7-2890F9F1421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95882" y="3164490"/>
            <a:ext cx="2517866" cy="11827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E8E870-8934-4E8C-B253-DFEB2BEB8AF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12597" y="4367034"/>
            <a:ext cx="192040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Resultado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empregadoras, trabalhadores e estado </a:t>
            </a:r>
            <a: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representam interesses coletivos distintos </a:t>
            </a:r>
            <a:b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na formação profissional </a:t>
            </a:r>
            <a: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altamente organizada </a:t>
            </a:r>
            <a:r>
              <a:rPr lang="pt-PT" sz="20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</a:t>
            </a:r>
            <a:r>
              <a:rPr lang="pt-PT" sz="2000" b="1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competente</a:t>
            </a:r>
            <a:r>
              <a:rPr lang="pt-PT" sz="20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Agentes fortes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comprometem-se </a:t>
            </a:r>
            <a:b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conjuntamente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</a:t>
            </a:r>
            <a:endParaRPr lang="de-DE" sz="20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Resultado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000" b="1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compromisso baseia-se em </a:t>
            </a:r>
            <a:r>
              <a:rPr lang="pt-PT" sz="20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princípios comuns</a:t>
            </a:r>
            <a:r>
              <a:rPr lang="pt-PT" sz="2000" b="1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:</a:t>
            </a:r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"Queremos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coordenar em conjunto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a formação profissional."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"Partilhamos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responsabilidade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pela formação profissional."</a:t>
            </a:r>
            <a:endParaRPr lang="de-DE" sz="2000">
              <a:solidFill>
                <a:schemeClr val="accent6">
                  <a:lumMod val="75000"/>
                </a:schemeClr>
              </a:solidFill>
            </a:endParaRP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deveria ser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conforme com a prática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,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elevada do ponto de vista qualitativo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uniforme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padrões de formação profissional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devem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ser pautados pelas necessidades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ser atuais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é um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requisito da competitividade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no mercado mundial."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Agentes fortes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comprometem-se </a:t>
            </a:r>
            <a:b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conjuntamente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</a:t>
            </a:r>
            <a:endParaRPr lang="de-DE" sz="2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agentes configuram, em conjunto, </a:t>
            </a:r>
            <a:b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formação profissional dual</a:t>
            </a:r>
          </a:p>
          <a:p>
            <a:pPr marL="0" indent="0">
              <a:buNone/>
            </a:pPr>
            <a:endParaRPr lang="de-DE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Sinopse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Autofit/>
          </a:bodyPr>
          <a:lstStyle/>
          <a:p>
            <a:pPr marL="360000" indent="-360000" rtl="0">
              <a:buClr>
                <a:srgbClr val="BF5A08"/>
              </a:buClr>
              <a:buSzTx/>
              <a:buFont typeface="+mj-lt"/>
              <a:buAutoNum type="arabicPeriod"/>
            </a:pP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Compromisso forte </a:t>
            </a:r>
            <a:b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no âmbito da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</a:t>
            </a:r>
            <a:b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 dual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60000" indent="-342900" rtl="0">
              <a:spcAft>
                <a:spcPts val="1200"/>
              </a:spcAft>
              <a:buFont typeface="+mj-lt"/>
              <a:buAutoNum type="arabicPeriod" startAt="2"/>
            </a:pP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participação e cooperação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são promovidas através de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 formais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(integração dos </a:t>
            </a:r>
            <a:b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interesses)</a:t>
            </a:r>
          </a:p>
          <a:p>
            <a:pPr marL="720000" lvl="1" indent="-360000" defTabSz="357188" rtl="0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Legislação</a:t>
            </a:r>
          </a:p>
          <a:p>
            <a:pPr marL="720000" lvl="1" indent="-360000" defTabSz="357188" rtl="0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Instituições </a:t>
            </a:r>
          </a:p>
          <a:p>
            <a:pPr marL="720000" lvl="1" indent="-360000" defTabSz="357188" rtl="0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Comissões/grémios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00" rtl="0"/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Sinopse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2862" y="982828"/>
            <a:ext cx="4718009" cy="667501"/>
          </a:xfrm>
        </p:spPr>
        <p:txBody>
          <a:bodyPr>
            <a:noAutofit/>
          </a:bodyPr>
          <a:lstStyle/>
          <a:p>
            <a:pPr marL="0" indent="0" algn="ctr" rtl="0">
              <a:buNone/>
            </a:pPr>
            <a: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1.         Desenvolvimento do sistema de formação profissional dual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/>
          <p:nvPr/>
        </p:nvSpPr>
        <p:spPr>
          <a:xfrm>
            <a:off x="4747491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3.         Implementação da </a:t>
            </a:r>
            <a:b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     formação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/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/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/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/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5271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748784" y="2717943"/>
            <a:ext cx="3050725" cy="1206845"/>
            <a:chOff x="8952983" y="2847150"/>
            <a:chExt cx="3050725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/>
            <p:nvPr/>
          </p:nvSpPr>
          <p:spPr>
            <a:xfrm>
              <a:off x="9217265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Font typeface="Wingdings 3" panose="05040102010807070707" pitchFamily="18" charset="2"/>
                <a:buNone/>
              </a:pP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2.         Desenvolvimento</a:t>
              </a:r>
              <a:b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</a:b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                 de padrões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91282" y="2717943"/>
            <a:ext cx="2836367" cy="1176305"/>
            <a:chOff x="721099" y="2876986"/>
            <a:chExt cx="2836367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/>
            <p:nvPr/>
          </p:nvSpPr>
          <p:spPr>
            <a:xfrm>
              <a:off x="771023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Font typeface="Wingdings 3" panose="05040102010807070707" pitchFamily="18" charset="2"/>
                <a:buNone/>
              </a:pP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4.         Examinação e </a:t>
              </a:r>
              <a:b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</a:b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              certificação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220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Normas orientadoras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Autofit/>
          </a:bodyPr>
          <a:lstStyle/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Coordenar locais de formação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Apoiar a cooperação entre agentes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Assegurar a uniformidade da FP a nível nacional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/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de-DE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220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Índice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  <a:p>
            <a:pPr marL="0" indent="0">
              <a:buNone/>
            </a:pP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Autofit/>
          </a:bodyPr>
          <a:lstStyle/>
          <a:p>
            <a:pPr rtl="0">
              <a:buFont typeface="+mj-lt"/>
              <a:buAutoNum type="arabi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profissional: agentes e seus interesses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dirty="0"/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  <a:p>
            <a:pPr rtl="0">
              <a:buFont typeface="+mj-lt"/>
              <a:buAutoNum type="arabi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Agentes configuram, em conjunto, a formação profissional dual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Monitorização da formação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  <a:p>
            <a:pPr rtl="0">
              <a:buFont typeface="+mj-lt"/>
              <a:buAutoNum type="arabi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Resumo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945084"/>
            <a:ext cx="2147378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/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70879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48143" y="1859261"/>
            <a:ext cx="2361851" cy="1569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Organizações de entidades empregadoras/ económicas pretendem </a:t>
            </a:r>
            <a: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participar na definição </a:t>
            </a:r>
            <a:b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</a:br>
            <a: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do enquadramento</a:t>
            </a:r>
          </a:p>
          <a:p>
            <a:pPr algn="ctr"/>
            <a: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da formação profissional </a:t>
            </a:r>
            <a:endParaRPr lang="pt-PT" sz="1600" b="0" i="0" u="none" strike="noStrike" dirty="0">
              <a:solidFill>
                <a:srgbClr val="404040"/>
              </a:solidFill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Nacional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(Comissão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principal)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Estado define enquadramento e acompanha interesses regulamentares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Sindicatos pretendem participar na definição do enquadramento</a:t>
            </a:r>
          </a:p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formação profissional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§ 92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Código do artesanato § 38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  <p:cond evt="onBegin" delay="0">
                          <p:tn val="64"/>
                        </p:cond>
                      </p:stCondLst>
                      <p:childTnLst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20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principal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BIBB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 anos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lvl="1" indent="-342900" rtl="0">
              <a:spcBef>
                <a:spcPts val="1000"/>
              </a:spcBef>
            </a:pP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de consenso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indent="-342900" rtl="0">
              <a:spcBef>
                <a:spcPts val="1000"/>
              </a:spcBef>
            </a:pP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Reuniões </a:t>
            </a:r>
            <a:b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periódicas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formada por entidades empregadoras, trabalhadores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governo federal e governos estaduais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(os chamados "quatro pilares")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Membros</a:t>
            </a:r>
            <a:endParaRPr lang="de-DE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6" y="4434048"/>
            <a:ext cx="266414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Membros representativos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Aconselha o governo federal em matéria de formação profissional 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Emite recomendações para a prática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implementação uniforme da lei de formação profissional)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Pronuncia-se relativamente às disposições legais do estado federado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regulamento de formação) </a:t>
            </a:r>
          </a:p>
          <a:p>
            <a:pPr rtl="0">
              <a:defRPr/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Pronuncia-se acerca da política do governo federal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Delibera sobre assuntos do BIBB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orçamento, investigação)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principal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 posições definidas pelos agentes de formação profissional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 de </a:t>
            </a: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coordenação central</a:t>
            </a: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formação profissional dual a nível nacional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("Parlamento da formação profissional") 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Fórum nos quais os agentes coordenam,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 conjunto, 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 sistema de formação profissional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principal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BIBB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862577"/>
            <a:ext cx="2072760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329494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 organizações articulam as necessidades das entidades empregadoras/economia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Governo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necessidades </a:t>
            </a:r>
          </a:p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 aprova</a:t>
            </a:r>
          </a:p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padrões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Sindicados articulam necessidades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dos trabalhadores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§</a:t>
            </a:r>
            <a:r>
              <a:rPr lang="pt-PT" sz="8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/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  <p:cond evt="onBegin" delay="0">
                          <p:tn val="61"/>
                        </p:cond>
                      </p:stCondLst>
                      <p:childTnLst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Formado grémio para profissão nova/a atualizar (temporário, não permanente)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489369" y="1322599"/>
            <a:ext cx="4443806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Coordenação de representante BIBB; </a:t>
            </a:r>
          </a:p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organiza e modera processo;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responsável pela informação de entrada técnica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(peritos profissionais)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Integrados por governo e estados federados</a:t>
            </a:r>
            <a:b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endParaRPr lang="pt-PT" sz="1800" b="0" i="0" u="none" strike="noStrike">
              <a:solidFill>
                <a:srgbClr val="404040"/>
              </a:solidFill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Economia e trabalhadores enviam os seus próprios peritos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peritos com </a:t>
            </a:r>
            <a:b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conhecimentos práticos e teóricos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rtl="0"/>
              <a:r>
                <a:rPr lang="pt-PT" sz="1100" b="1" i="0" u="none" strike="noStrike">
                  <a:solidFill>
                    <a:srgbClr val="404040"/>
                  </a:solidFill>
                  <a:highlight>
                    <a:srgbClr val="000000">
                      <a:alpha val="0"/>
                    </a:srgbClr>
                  </a:highlight>
                  <a:latin typeface="Arial Narrow"/>
                </a:rPr>
                <a:t>BIBB</a:t>
              </a:r>
              <a:endParaRPr lang="de-DE" sz="1100" b="1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Desenvolvem e modernizam regulamentos de formação para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em contexto empresarial 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Aconselhamos os agentes na implementação dos regulamentos de formação e sua coordenação com o desenvolvimento de currículos quadro (escolas profissionais)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Mecanismos, através dos quais os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agentes desenvolvem padrões comuns</a:t>
            </a: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, que refletem as necessidades do mundo profissional</a:t>
            </a:r>
            <a:endParaRPr lang="en-US" sz="2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padrões desenvolvidos são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aceites e reconhecidos junto dos responsáveis pela implementação</a:t>
            </a: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dos mesmos (empresas, formadores, formandos)</a:t>
            </a:r>
            <a:endParaRPr lang="de-DE" sz="2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789840"/>
            <a:ext cx="2064134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126773" y="1908565"/>
            <a:ext cx="3051554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ministram formação em contexto empresarial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base nos padrões de formação estatais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e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competentes em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todo o país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Estado supervisiona,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financia e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implementa o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ensino profissional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conselhos de empresa de empresas grandes supervisionam a formação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</a:t>
            </a:r>
            <a:b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§ 77 e seguintes</a:t>
            </a: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Leis dos estados federados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/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  <p:cond evt="onBegin" delay="0">
                          <p:tn val="61"/>
                        </p:cond>
                      </p:stCondLst>
                      <p:childTnLst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1063972" y="1731838"/>
            <a:ext cx="2243038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Junto do governo estadual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</a:t>
            </a:r>
            <a:b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  <a:endParaRPr lang="de-DE" b="1" dirty="0">
              <a:solidFill>
                <a:srgbClr val="BF5A08"/>
              </a:solidFill>
            </a:endParaRP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formação</a:t>
            </a: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  <a:endParaRPr lang="de-DE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 anos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da maioria</a:t>
            </a:r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>
            <a:fillRect/>
          </a:stretch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>
            <a:fillRect/>
          </a:stretch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>
            <a:fillRect/>
          </a:stretch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6 representantes de entidades empregadoras, trabalhadores e governo estadual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profissional: agentes e seus interesses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Aconselha o governo estadual em matéria de formação profissional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Desenvolve continuamente a qualidade da formação profissional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</a:t>
            </a:r>
            <a:b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formação</a:t>
            </a: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as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posições definidas pelos agentes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, sobretudo o desenvolvimento e a implementação do ensino profissional da região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Mecanismo, através do qual os agentes definem, em conjunto, 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política de formação profissional comum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do estado federado 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coordenam a implementação do ensino profissional com a formação em contexto empresarial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</a:t>
            </a:r>
            <a:b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formação</a:t>
            </a: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Junto das entidades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competentes (câmaras, </a:t>
            </a:r>
          </a:p>
          <a:p>
            <a:pPr marL="0" lvl="1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ministérios, etc.)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6 representantes de entidades empregadoras, trabalhadores e escolas profissionais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de formação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 anos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da maioria</a:t>
            </a:r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>
            <a:fillRect/>
          </a:stretch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>
            <a:fillRect/>
          </a:stretch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>
            <a:fillRect/>
          </a:stretch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consultar e informar em todas as questões importantes sobre formação profissional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Delibera sobre as disposições legais para realização da formação profissional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Atua permanentemente para o aumento contínuo da qualidade da formação profissional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Assegura a implementação das recomendações </a:t>
            </a:r>
            <a:r>
              <a:rPr lang="pt-PT" sz="22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da comissão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de formação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as posições definidas, especialmente para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regulamentação da formação profissional em contexto empresarial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(adequação dos locais de formação, examinação, etc.)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Mecanismos, através dos quais os agentes asseguram e desenvolvem 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qualidade comum da formação profissional dual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de determinados setores (artesãos, indústria e comércio, agricultores, etc.) na região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de formação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</a:t>
            </a:r>
            <a:r>
              <a:rPr lang="pt-PT" sz="2200" b="1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competentes (câmaras na maioria dos casos)</a:t>
            </a:r>
            <a:endParaRPr lang="pt-PT" sz="2200" b="1" i="0" u="none" strike="noStrike" dirty="0">
              <a:solidFill>
                <a:srgbClr val="404040"/>
              </a:solidFill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que se trata?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Regulamentado por lei (lei de formação profissional/código do artesanato)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Aceitação de funções oficiais/públicas relacionadas com a formação profissional dual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Muitas entidades competentes em cada estado federado (estabelecidas a nível regional)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Estabelecimento das entidades competentes em organizações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que representam um setor 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4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 das entidades competentes/câmaras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Supervisionam a formação em contexto empresarial, nomeadamente a adequação das empresas e dos formadores em contexto empresarial no que diz respeito à execução da formação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Manutenção de um diretório de formação (contratos de formação)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Constituição da comissão de formação profissional e das comissões de examinação e promulgação das resoluções das comissões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Emissão dos diplomas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Reconhecimento de qualificações adquiridas no estrangeiro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Consultoria a empresas (regra geral, através de "consultores de formação")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4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 das entidades competentes/câmaras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competentes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supervisionam e promovem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execução da formação profisisonal na região 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garantem, assim, a sua qualidade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institucional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para o trabalho das comissões de formação profissional e de examinação </a:t>
            </a: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formação profissional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4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810622"/>
            <a:ext cx="1999095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/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257638" y="2018664"/>
            <a:ext cx="2523768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 entidades empregadoras procuram mão de obra capaz de demonstrar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que dominam a sua profissão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sz="1600" b="1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Estado define </a:t>
            </a:r>
          </a:p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Regulamento de examinação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enquanto pilar da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dual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trabalhadores necessitam de competências adquiridas certificadas para o percurso profissional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</a:t>
            </a:r>
            <a:b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§ 37 e seguintes</a:t>
            </a: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Leis dos estados federados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  <p:cond evt="onBegin" delay="0">
                          <p:tn val="64"/>
                        </p:cond>
                      </p:stCondLst>
                      <p:childTnLst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Monitorização da formação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Grémios de examinação para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percursos de formação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 dual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Mín. 3 representantes de entidades empregadoras, trabalhadores e escolas profissionais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b="1">
              <a:solidFill>
                <a:srgbClr val="BF5A08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5 anos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da maioria</a:t>
            </a:r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>
            <a:fillRect/>
          </a:stretch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Sinopse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r>
              <a:rPr lang="pt-PT" sz="22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Interesses das entidades empregadoras e das organizações económicas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r>
              <a:rPr lang="pt-PT" sz="22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Interesses dos trabalhadores</a:t>
            </a:r>
            <a:endParaRPr lang="de-DE" sz="220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Interesses </a:t>
            </a:r>
          </a:p>
          <a:p>
            <a:pPr algn="ctr" rtl="0"/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públicos/</a:t>
            </a:r>
            <a:b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estatais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/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/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/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242081" y="2048024"/>
            <a:ext cx="3230454" cy="4308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"Entidades competentes"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72736" y="5228763"/>
            <a:ext cx="3037839" cy="4308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"Parceiros sociais"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Desenvolvem e aprovam perguntas e tarefas de examinação 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Realizam examinações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Avaliação dos resultados de examinação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Atribuição dos certificados de conclusão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sz="1700" b="1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Mecanismos, através dos quais os agentes executam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examinações independentes comuns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e atribuição de diplomas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Diplomas reconhecidos por entidades empregadoras, trabalhadores e sistema de formação formal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sz="1700" b="1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Resumo – Motor da </a:t>
            </a:r>
            <a:b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dual</a:t>
            </a:r>
          </a:p>
          <a:p>
            <a:pPr marL="0" indent="0">
              <a:buNone/>
            </a:pPr>
            <a:endParaRPr lang="de-DE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Resumo – Motor da formação profissional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Autofit/>
          </a:bodyPr>
          <a:lstStyle/>
          <a:p>
            <a:pPr marL="0" indent="0" algn="ctr" rtl="0">
              <a:buClr>
                <a:srgbClr val="BF5A08"/>
              </a:buClr>
              <a:buSzTx/>
              <a:buNone/>
            </a:pPr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Compromisso forte </a:t>
            </a:r>
            <a:b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Participação e cooperação dos agentes a todos os níveis e em </a:t>
            </a:r>
            <a:b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todas as áreas fundamentais da formação profissional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Coordenada, uniforme, com garantia de qualidade e reconhecida por agentes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/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Agentes</a:t>
            </a:r>
            <a:endParaRPr lang="de-DE" sz="220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/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Mecanismos</a:t>
            </a:r>
            <a:endParaRPr lang="de-DE" sz="220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/>
          <p:nvPr/>
        </p:nvSpPr>
        <p:spPr>
          <a:xfrm>
            <a:off x="8696739" y="886256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dual</a:t>
            </a:r>
            <a:endParaRPr lang="de-DE" sz="22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Resumo – Motor da formação profissional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4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Características de qualidade da formação profissional alemã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Colaboração do estado e dos parceiros sociais</a:t>
            </a:r>
            <a:endParaRPr lang="de-DE" sz="240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Reconhecimento dos padrões na formação profissional</a:t>
            </a: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Aprendizagem no processo de trabalho</a:t>
            </a: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Qualificação dos formadores</a:t>
            </a: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Investigação e consultoria institucionalizada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Outras informações (em alemão)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Autofit/>
          </a:bodyPr>
          <a:lstStyle/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Números e factos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Relatório de formação profissional de 2021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2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Relatório de dados para relatório de formação profissional de 2022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3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  <a:endParaRPr lang="de-DE" sz="1600" dirty="0"/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Statistisches Bundesamt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4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Potal de dados BMBF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5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0" indent="0">
              <a:buNone/>
            </a:pPr>
            <a:endParaRPr lang="de-DE" sz="1600" dirty="0"/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Padrões de formação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Brochura BIBB: regulamentos de formação e respetivas versões finais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6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Exemplos de regulamentos de formação e currículos quadro (BIBB)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7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0" indent="0">
              <a:buNone/>
            </a:pPr>
            <a:endParaRPr lang="de-DE" sz="1600" dirty="0"/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Documentos legais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8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que regulamenta o emprego jovem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9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que regulamenta as câmaras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0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que regulamenta as negociações salariais coletivas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1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sobre a organização social das empresas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2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357187" lvl="1" indent="0">
              <a:buNone/>
            </a:pPr>
            <a:endParaRPr lang="de-DE" sz="1600" dirty="0"/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Sítios da internet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8"/>
              </a:rPr>
              <a:t>GOVET</a:t>
            </a:r>
            <a:endParaRPr lang="de-DE" sz="1600" dirty="0"/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3"/>
              </a:rPr>
              <a:t>BMBF</a:t>
            </a:r>
            <a:endParaRPr lang="de-DE" sz="1600" dirty="0"/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4"/>
              </a:rPr>
              <a:t>BIBB</a:t>
            </a:r>
            <a:endParaRPr lang="de-DE" sz="1600" dirty="0"/>
          </a:p>
          <a:p>
            <a:pPr marL="357187" lvl="1" indent="0">
              <a:buNone/>
            </a:pPr>
            <a:endParaRPr lang="de-DE" sz="1600" dirty="0"/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Apresentações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Apresentação dos padrões GOVET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5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357187" lvl="1" indent="0">
              <a:buNone/>
            </a:pPr>
            <a:endParaRPr lang="de-DE" sz="1600" dirty="0"/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Contacto para esclarecimento de perguntas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6"/>
              </a:rPr>
              <a:t>govet@govet.international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GOVET</a:t>
            </a:r>
            <a:r>
              <a:rPr lang="pt-PT" sz="24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4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at</a:t>
            </a:r>
            <a:r>
              <a:rPr lang="pt-PT" sz="24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4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BIBB</a:t>
            </a:r>
            <a:endParaRPr lang="pt-PT" sz="2400" b="1" i="0" u="none" strike="noStrike" dirty="0"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Autofit/>
          </a:bodyPr>
          <a:lstStyle/>
          <a:p>
            <a:pPr marL="0" indent="0" rtl="0">
              <a:spcAft>
                <a:spcPts val="6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Opiniões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mão de obra qualificada é decisiva para 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produtividade e competitividade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é importante para identificarmos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trabalhadores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qualificados e leais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"Estamos preparados para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ministrar nós próprios formação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"Queremos intervir na regulação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da formação em contexto empresarial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Aft>
                <a:spcPts val="5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Exigências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 adaptar-se às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necessidades da empresa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"Necessitamos de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jovens em idade de formação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para 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prática."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subsídios de formação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devem ser significativamente inferiores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aos salários de trabalhadores especializados."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escolas profissionais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deveriam ministrar conhecimentos teóricos e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práticos de acordo com as nossas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necessidades."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Autofit/>
          </a:bodyPr>
          <a:lstStyle/>
          <a:p>
            <a:pPr marL="0" indent="0" rtl="0">
              <a:spcAft>
                <a:spcPts val="5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interesses são articulados por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Confederações 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Associações de entidades empregadoras 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Associações profissionais </a:t>
            </a:r>
            <a:b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indústria e artesãos) 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Câmaras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Opiniões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é importante para o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emprego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 o rendimento 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dos trabalhadores."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"Objetivo da formação profissional: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obtenção de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competências profissionais especializadas abrangentes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apresentar uma qualidade elevada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 transmitir a prática profissional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competências transversais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"Os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direitos dos formandos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empresa devem ser protegidos."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Exigências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empresas deveriam ter uma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oferta formativa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para as gerações vindouras."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empresas não podem contratar os formandos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como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mão de obra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barata."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em contexto empresarial deve ser monitorizada por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instituições indepedentes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deveria ser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integrada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e criar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oportunidades de carreira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12"/>
  <p:tag name="AS_OS" val="Unix 5.4.209.116"/>
  <p:tag name="AS_RELEASE_DATE" val="2020.03.14"/>
  <p:tag name="AS_TITLE" val="Aspose.Slides for .NET Standard 2.0"/>
  <p:tag name="AS_VERSION" val="20.3"/>
</p:tagLst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4622</Words>
  <Application>Microsoft Office PowerPoint</Application>
  <PresentationFormat>Breitbild</PresentationFormat>
  <Paragraphs>659</Paragraphs>
  <Slides>46</Slides>
  <Notes>43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Índice</vt:lpstr>
      <vt:lpstr>PowerPoint-Präsentation</vt:lpstr>
      <vt:lpstr>Sinopse</vt:lpstr>
      <vt:lpstr>Entidades empregadoras e organizações económicas</vt:lpstr>
      <vt:lpstr>Entidades empregadoras e organizações económicas</vt:lpstr>
      <vt:lpstr>Entidades empregadoras e organizações económicas</vt:lpstr>
      <vt:lpstr>Trabalhadores</vt:lpstr>
      <vt:lpstr>Trabalhadores</vt:lpstr>
      <vt:lpstr>Trabalhadores</vt:lpstr>
      <vt:lpstr>Setor público e estado</vt:lpstr>
      <vt:lpstr>Setor público e estado</vt:lpstr>
      <vt:lpstr>Setor público e estado</vt:lpstr>
      <vt:lpstr>Resultado</vt:lpstr>
      <vt:lpstr>Resultado</vt:lpstr>
      <vt:lpstr>PowerPoint-Präsentation</vt:lpstr>
      <vt:lpstr>Sinopse</vt:lpstr>
      <vt:lpstr>Sinopse</vt:lpstr>
      <vt:lpstr>Normas orientadoras</vt:lpstr>
      <vt:lpstr>Desenvolvimento do sistema de formação profissional dual</vt:lpstr>
      <vt:lpstr>Desenvolvimento do sistema de formação profissional dual</vt:lpstr>
      <vt:lpstr>Desenvolvimento do sistema de formação profissional dual</vt:lpstr>
      <vt:lpstr>Desenvolvimento do sistema de formação profissional dual</vt:lpstr>
      <vt:lpstr>Desenvolvimento de padrões</vt:lpstr>
      <vt:lpstr>Desenvolvimento de padrões</vt:lpstr>
      <vt:lpstr>Desenvolvimento de padrões</vt:lpstr>
      <vt:lpstr>Desenvolvimento de padrões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Examinação e certificação</vt:lpstr>
      <vt:lpstr>Monitorização da formação</vt:lpstr>
      <vt:lpstr>Examinação e certificação</vt:lpstr>
      <vt:lpstr>Examinação e certificação</vt:lpstr>
      <vt:lpstr>PowerPoint-Präsentation</vt:lpstr>
      <vt:lpstr>Resumo – Motor da formação profissional dual</vt:lpstr>
      <vt:lpstr>Resumo – Motor da formação profissional dual</vt:lpstr>
      <vt:lpstr>Outras informações (em alemão)</vt:lpstr>
      <vt:lpstr>GOVET at BIBB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129</cp:revision>
  <dcterms:created xsi:type="dcterms:W3CDTF">2020-12-18T10:19:10Z</dcterms:created>
  <dcterms:modified xsi:type="dcterms:W3CDTF">2023-12-21T10:22:23Z</dcterms:modified>
</cp:coreProperties>
</file>