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77098" autoAdjust="0"/>
  </p:normalViewPr>
  <p:slideViewPr>
    <p:cSldViewPr snapToGrid="0" showGuides="1">
      <p:cViewPr varScale="1">
        <p:scale>
          <a:sx n="49" d="100"/>
          <a:sy n="49" d="100"/>
        </p:scale>
        <p:origin x="924" y="52"/>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120" d="100"/>
          <a:sy n="120" d="100"/>
        </p:scale>
        <p:origin x="34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18.02.2026</a:t>
            </a:fld>
            <a:endParaRPr lang="de-DE"/>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18.02.2026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0" i="0" u="none" strike="noStrike" baseline="0" dirty="0">
                <a:solidFill>
                  <a:srgbClr val="000000"/>
                </a:solidFill>
                <a:latin typeface="Calibri-Light"/>
              </a:rPr>
              <a:t>Für die Umsetzung von Nachhaltigkeit im Unternehmen bedarf es Bereitschaft, Befähigung und Zusammenarbeit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Heiße Konflikte, Krieg, diplomatische Turbulenzen, beispiellose wirtschaftliche Rezession in Deutschland – im Jahr 2040 werden vier Millionen Arbeitsplätze abgebaut – 3,1 Millionen werden geschaffen – verzweifelte Suche nach IT-Fachkräften – Gesundheitswesen/Produktion größter Sektor mit 7 Millionen Beschäftigten  BIBB / </a:t>
            </a:r>
            <a:r>
              <a:rPr lang="de-DE" sz="1200" dirty="0" err="1"/>
              <a:t>QuBe</a:t>
            </a:r>
            <a:r>
              <a:rPr lang="de-DE" sz="1200" dirty="0"/>
              <a:t> – Qualifikation und Beruf in der Zukunft</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Das Institut zur Qualitätsentwicklung im Bildungswesen (IQB) ist ein 2004 gegründetes An-Institut der Humboldt-Universität zu Berlin. Zentrale Aufgabe des IQB ist die Weiterentwicklung, Operationalisierung, Normierung und Überprüfung von Bildungsstandards. Es ist eine wissenschaftliche Einrichtung der deutschen Bundesländer, die Mitglieder des eingetragenen Vereins „Institut zur Qualitätsentwicklung im Bildungswesen – Wissenschaftliche Einrichtung der Länder an der Humboldt-Universität zu Berlin e. V.“ sind.</a:t>
            </a:r>
          </a:p>
          <a:p>
            <a:endParaRPr lang="de-DE" sz="1000" dirty="0"/>
          </a:p>
          <a:p>
            <a:r>
              <a:rPr lang="de-DE" sz="1000" b="0" i="0" kern="1200" dirty="0">
                <a:solidFill>
                  <a:schemeClr val="tx1"/>
                </a:solidFill>
                <a:effectLst/>
                <a:latin typeface="+mn-lt"/>
                <a:ea typeface="+mn-ea"/>
                <a:cs typeface="+mn-cs"/>
              </a:rPr>
              <a:t>Mit Hochschulen und Forschungsinstituten bestehen eine Reihe von projektbezogenen Kooperationen des BIBB. Darüber hinaus wurden mit verschiedenen Hochschulen und Forschungseinrichtungen projektunabhängige Kooperationsvereinbarungen geschlossen:</a:t>
            </a:r>
            <a:br>
              <a:rPr lang="de-DE" sz="1000" b="0" i="0" kern="1200" dirty="0">
                <a:solidFill>
                  <a:schemeClr val="tx1"/>
                </a:solidFill>
                <a:effectLst/>
                <a:latin typeface="+mn-lt"/>
                <a:ea typeface="+mn-ea"/>
                <a:cs typeface="+mn-cs"/>
              </a:rPr>
            </a:br>
            <a:endParaRPr lang="de-DE" sz="1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Bergische Universität Wuppertal</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Fachhochschule Münster       </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Fernuniversität Hagen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Friedrich-Alexander-Universität Erlangen-Nürnberg</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Friedrich-Schiller-Universität Jena</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Helmut Schmidt Universität Hamburg</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Hochschule Bonn-Rhein-Sieg</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Hochschule Bremen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Institut für Arbeitsmarkt- und Berufsforschung (IAB), Nürnberg</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Otto-von-Guericke-Universität Magdeburg</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Rheinische-Friedrich-Wilhelms Universität Bonn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Technische Universität Darmstadt</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Technische Universität Kaiserslautern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Universität Bielefeld</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Universität Duisburg-Essen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Universität Flensburg</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Universität zu Köln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Universität Paderborn</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Westfälische Wilhelms-Universität Münster</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b="1" dirty="0">
                <a:latin typeface="Calibri" panose="020F0502020204030204" pitchFamily="34" charset="0"/>
                <a:ea typeface="Calibri" panose="020F0502020204030204" pitchFamily="34" charset="0"/>
                <a:cs typeface="Calibri" panose="020F0502020204030204" pitchFamily="34" charset="0"/>
              </a:rPr>
              <a:t>Message</a:t>
            </a:r>
            <a:r>
              <a:rPr lang="de-DE" dirty="0">
                <a:latin typeface="Calibri" panose="020F0502020204030204" pitchFamily="34" charset="0"/>
                <a:ea typeface="Calibri" panose="020F0502020204030204" pitchFamily="34" charset="0"/>
                <a:cs typeface="Calibri" panose="020F0502020204030204" pitchFamily="34" charset="0"/>
              </a:rPr>
              <a:t> - </a:t>
            </a:r>
            <a:r>
              <a:rPr lang="de-DE" dirty="0" err="1">
                <a:latin typeface="Calibri" panose="020F0502020204030204" pitchFamily="34" charset="0"/>
                <a:ea typeface="Calibri" panose="020F0502020204030204" pitchFamily="34" charset="0"/>
                <a:cs typeface="Calibri" panose="020F0502020204030204" pitchFamily="34" charset="0"/>
              </a:rPr>
              <a:t>Dekarbonisiertes</a:t>
            </a:r>
            <a:r>
              <a:rPr lang="de-DE" dirty="0">
                <a:latin typeface="Calibri" panose="020F0502020204030204" pitchFamily="34" charset="0"/>
                <a:ea typeface="Calibri" panose="020F0502020204030204" pitchFamily="34" charset="0"/>
                <a:cs typeface="Calibri" panose="020F0502020204030204" pitchFamily="34" charset="0"/>
              </a:rPr>
              <a:t>, umweltfreundliches, effizientes, bezahlbares und zukunftsfähiges Mobilitätssystem in Deutschland.</a:t>
            </a:r>
          </a:p>
          <a:p>
            <a:pPr>
              <a:lnSpc>
                <a:spcPct val="107000"/>
              </a:lnSpc>
              <a:spcAft>
                <a:spcPts val="800"/>
              </a:spcAft>
            </a:pPr>
            <a:r>
              <a:rPr lang="de-DE" b="1" dirty="0">
                <a:latin typeface="Calibri" panose="020F0502020204030204" pitchFamily="34" charset="0"/>
                <a:ea typeface="Calibri" panose="020F0502020204030204" pitchFamily="34" charset="0"/>
                <a:cs typeface="Calibri" panose="020F0502020204030204" pitchFamily="34" charset="0"/>
              </a:rPr>
              <a:t>Inhalt</a:t>
            </a:r>
            <a:r>
              <a:rPr lang="de-DE" dirty="0">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0"/>
              </a:spcAft>
              <a:buFont typeface="Symbol" panose="05050102010706020507" pitchFamily="18" charset="2"/>
              <a:buChar char=""/>
            </a:pPr>
            <a:r>
              <a:rPr lang="de-DE" dirty="0">
                <a:latin typeface="Calibri" panose="020F0502020204030204" pitchFamily="34" charset="0"/>
                <a:ea typeface="Calibri" panose="020F0502020204030204" pitchFamily="34" charset="0"/>
                <a:cs typeface="Arial" panose="020B0604020202020204" pitchFamily="34" charset="0"/>
              </a:rPr>
              <a:t>Hohen Umschlag von Arbeitsplätzen – Wegfall bis 220.000 und im Gegenzug 280.000 zusätzlich aufgebaute Arbeitsplätze beläuft. Treiber der Transformation des Mobilitätssystems ist der Klimaschutz.</a:t>
            </a:r>
          </a:p>
          <a:p>
            <a:pPr marL="800100" lvl="1" indent="-342900">
              <a:lnSpc>
                <a:spcPct val="107000"/>
              </a:lnSpc>
              <a:buFont typeface="Symbol" panose="05050102010706020507" pitchFamily="18" charset="2"/>
              <a:buChar char=""/>
            </a:pPr>
            <a:r>
              <a:rPr lang="de-DE" dirty="0">
                <a:latin typeface="Calibri" panose="020F0502020204030204" pitchFamily="34" charset="0"/>
                <a:ea typeface="Calibri" panose="020F0502020204030204" pitchFamily="34" charset="0"/>
                <a:cs typeface="Arial" panose="020B0604020202020204" pitchFamily="34" charset="0"/>
              </a:rPr>
              <a:t>Verkehr und Logistik, Baugewerbe und Lagerwirtschaft. </a:t>
            </a:r>
          </a:p>
          <a:p>
            <a:pPr marL="342900" lvl="0" indent="-342900">
              <a:lnSpc>
                <a:spcPct val="107000"/>
              </a:lnSpc>
              <a:spcAft>
                <a:spcPts val="800"/>
              </a:spcAft>
              <a:buFont typeface="Symbol" panose="05050102010706020507" pitchFamily="18" charset="2"/>
              <a:buChar char=""/>
            </a:pPr>
            <a:r>
              <a:rPr lang="de-DE" dirty="0">
                <a:latin typeface="Calibri" panose="020F0502020204030204" pitchFamily="34" charset="0"/>
                <a:ea typeface="Calibri" panose="020F0502020204030204" pitchFamily="34" charset="0"/>
                <a:cs typeface="Arial" panose="020B0604020202020204" pitchFamily="34" charset="0"/>
              </a:rPr>
              <a:t>Rückgang im Kfz-Handel sowie in der Fahrzeugführung im Straßenverkehr durch stärkere Etablierung autonom fahrender Systeme</a:t>
            </a:r>
          </a:p>
          <a:p>
            <a:pPr>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Der </a:t>
            </a:r>
            <a:r>
              <a:rPr lang="de-DE" b="1" dirty="0">
                <a:latin typeface="Calibri" panose="020F0502020204030204" pitchFamily="34" charset="0"/>
                <a:ea typeface="Calibri" panose="020F0502020204030204" pitchFamily="34" charset="0"/>
                <a:cs typeface="Arial" panose="020B0604020202020204" pitchFamily="34" charset="0"/>
              </a:rPr>
              <a:t>Zugang zu Mobilität</a:t>
            </a:r>
            <a:r>
              <a:rPr lang="de-DE" dirty="0">
                <a:latin typeface="Calibri" panose="020F0502020204030204" pitchFamily="34" charset="0"/>
                <a:ea typeface="Calibri" panose="020F0502020204030204" pitchFamily="34" charset="0"/>
                <a:cs typeface="Arial" panose="020B0604020202020204" pitchFamily="34" charset="0"/>
              </a:rPr>
              <a:t> gewährleistet die </a:t>
            </a:r>
            <a:r>
              <a:rPr lang="de-DE" b="1" dirty="0">
                <a:latin typeface="Calibri" panose="020F0502020204030204" pitchFamily="34" charset="0"/>
                <a:ea typeface="Calibri" panose="020F0502020204030204" pitchFamily="34" charset="0"/>
                <a:cs typeface="Arial" panose="020B0604020202020204" pitchFamily="34" charset="0"/>
              </a:rPr>
              <a:t>Teilhabe</a:t>
            </a:r>
            <a:r>
              <a:rPr lang="de-DE" dirty="0">
                <a:latin typeface="Calibri" panose="020F0502020204030204" pitchFamily="34" charset="0"/>
                <a:ea typeface="Calibri" panose="020F0502020204030204" pitchFamily="34" charset="0"/>
                <a:cs typeface="Arial" panose="020B0604020202020204" pitchFamily="34" charset="0"/>
              </a:rPr>
              <a:t> an Beschäftigung, Bildung, Gesundheit und Kultur.  (vgl. BMVI 2019b, S. 9ff.). </a:t>
            </a:r>
          </a:p>
          <a:p>
            <a:pPr marL="28575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Arial" panose="020B0604020202020204" pitchFamily="34" charset="0"/>
              </a:rPr>
              <a:t>Sharing-basierte Verkehrsdienstleistungen. </a:t>
            </a:r>
          </a:p>
          <a:p>
            <a:pPr marL="28575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Arial" panose="020B0604020202020204" pitchFamily="34" charset="0"/>
              </a:rPr>
              <a:t>Vernetzung von Verkehrsträgern ermöglicht eine intermodale Mobilität </a:t>
            </a:r>
          </a:p>
          <a:p>
            <a:pPr marL="28575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Arial" panose="020B0604020202020204" pitchFamily="34" charset="0"/>
              </a:rPr>
              <a:t>Optimierung von Wegeketten und Verbesserung der Vernetzung der Verkehrsträger im Gütertransport die Auslastung des Verkehrsnetzes </a:t>
            </a:r>
          </a:p>
          <a:p>
            <a:pPr marL="285750" indent="-285750">
              <a:lnSpc>
                <a:spcPct val="107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Arial" panose="020B0604020202020204" pitchFamily="34" charset="0"/>
              </a:rPr>
              <a:t>Marktreife autonom fahrender Systeme und verbessern (vgl. BMVI 2019b, S. 9ff.). </a:t>
            </a:r>
          </a:p>
          <a:p>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i="0" u="none" strike="noStrike" baseline="0" dirty="0">
                <a:solidFill>
                  <a:srgbClr val="000000"/>
                </a:solidFill>
                <a:latin typeface="Calibri" panose="020F0502020204030204" pitchFamily="34" charset="0"/>
              </a:rPr>
              <a:t>HA-Empfehlung Nr. 172: </a:t>
            </a:r>
            <a:r>
              <a:rPr lang="de-DE" sz="1000" b="0" i="0" u="none" strike="noStrike" baseline="0" dirty="0">
                <a:solidFill>
                  <a:srgbClr val="000000"/>
                </a:solidFill>
                <a:latin typeface="Calibri" panose="020F0502020204030204" pitchFamily="34" charset="0"/>
              </a:rPr>
              <a:t>https://www.bibb.de/dokumente/pdf/HA172.pdf</a:t>
            </a:r>
          </a:p>
          <a:p>
            <a:r>
              <a:rPr lang="de-DE" sz="1000" b="0" i="0" u="none" strike="noStrike" baseline="0" dirty="0">
                <a:solidFill>
                  <a:srgbClr val="000000"/>
                </a:solidFill>
                <a:latin typeface="Arial" panose="020B0604020202020204" pitchFamily="34" charset="0"/>
              </a:rPr>
              <a:t>•</a:t>
            </a:r>
            <a:r>
              <a:rPr lang="de-DE" sz="1000" b="1" i="0" u="none" strike="noStrike" baseline="0" dirty="0">
                <a:solidFill>
                  <a:srgbClr val="000000"/>
                </a:solidFill>
                <a:latin typeface="Calibri" panose="020F0502020204030204" pitchFamily="34" charset="0"/>
              </a:rPr>
              <a:t>Erläuterung zur HA-Empfehlung Nr. 172: </a:t>
            </a:r>
            <a:r>
              <a:rPr lang="de-DE" sz="10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r>
              <a:rPr lang="de-DE" sz="1000" b="0" i="0" u="none" strike="noStrike" baseline="0" dirty="0">
                <a:solidFill>
                  <a:srgbClr val="000000"/>
                </a:solidFill>
                <a:latin typeface="Arial" panose="020B0604020202020204" pitchFamily="34" charset="0"/>
              </a:rPr>
              <a:t>•</a:t>
            </a:r>
            <a:r>
              <a:rPr lang="de-DE" sz="1000" b="1" i="0" u="none" strike="noStrike" baseline="0" dirty="0">
                <a:solidFill>
                  <a:srgbClr val="000000"/>
                </a:solidFill>
                <a:latin typeface="Calibri" panose="020F0502020204030204" pitchFamily="34" charset="0"/>
              </a:rPr>
              <a:t>BIBB-“Landingpage“ mit weiteren Informationen: </a:t>
            </a:r>
            <a:r>
              <a:rPr lang="de-DE" sz="10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Courier New" panose="02070309020205020404" pitchFamily="49" charset="0"/>
              <a:buChar char="o"/>
            </a:pPr>
            <a:r>
              <a:rPr lang="de-DE" sz="1000" dirty="0"/>
              <a:t>Allgemeingültige Materialien, wie z.B. Ordnungsmittel als wichtiger Impuls für Berufsbildung für Nachhaltige Entwicklung;</a:t>
            </a:r>
          </a:p>
          <a:p>
            <a:pPr marL="342900" indent="-342900">
              <a:buFont typeface="Courier New" panose="02070309020205020404" pitchFamily="49" charset="0"/>
              <a:buChar char="o"/>
            </a:pPr>
            <a:r>
              <a:rPr lang="de-DE" sz="1000" dirty="0"/>
              <a:t>Bildungspolitische Wirksamkeit durch Konsens aller Stakeholder der Berufsbildungsstrukturen</a:t>
            </a:r>
          </a:p>
          <a:p>
            <a:pPr marL="342900" indent="-342900">
              <a:buFont typeface="Courier New" panose="02070309020205020404" pitchFamily="49" charset="0"/>
              <a:buChar char="o"/>
            </a:pPr>
            <a:r>
              <a:rPr lang="de-DE" sz="1000" dirty="0"/>
              <a:t>Signalwirkung von Standardberufsbildpositionen</a:t>
            </a:r>
          </a:p>
          <a:p>
            <a:pPr marL="342900" indent="-342900">
              <a:buFont typeface="Courier New" panose="02070309020205020404" pitchFamily="49" charset="0"/>
              <a:buChar char="o"/>
            </a:pPr>
            <a:r>
              <a:rPr lang="de-DE" sz="1000" dirty="0"/>
              <a:t>Standards als Mindestanforderungen im Bereich des dualen Systems darüber hinausgehende berufsspezifische Verankerung unverzichtbar</a:t>
            </a:r>
          </a:p>
          <a:p>
            <a:pPr marL="342900" indent="-342900">
              <a:buFont typeface="Courier New" panose="02070309020205020404" pitchFamily="49" charset="0"/>
              <a:buChar char="o"/>
            </a:pPr>
            <a:r>
              <a:rPr lang="de-DE" sz="1000" dirty="0"/>
              <a:t>Berücksichtigung in Prüfungen notwendig … aber auch hinreichend?</a:t>
            </a:r>
          </a:p>
          <a:p>
            <a:pPr marL="342900" indent="-342900">
              <a:buFont typeface="Courier New" panose="02070309020205020404" pitchFamily="49" charset="0"/>
              <a:buChar char="o"/>
            </a:pPr>
            <a:r>
              <a:rPr lang="de-DE" sz="1000" dirty="0"/>
              <a:t>Der Prozess der Umsetzung „Nachhaltige Aus- und Weiterbildung“  ist eine Daueraufgabe</a:t>
            </a:r>
          </a:p>
          <a:p>
            <a:pPr marL="342900" indent="-342900">
              <a:buFont typeface="Courier New" panose="02070309020205020404" pitchFamily="49" charset="0"/>
              <a:buChar char="o"/>
            </a:pPr>
            <a:r>
              <a:rPr lang="de-DE" sz="1000" dirty="0"/>
              <a:t>Umsetzungsebene als Erfolgsfaktor … „Gemeinsam ins Machen kommen“</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Message – </a:t>
            </a:r>
          </a:p>
          <a:p>
            <a:endParaRPr lang="de-DE" sz="1000" dirty="0"/>
          </a:p>
          <a:p>
            <a:r>
              <a:rPr lang="de-DE" sz="1000" b="1" dirty="0">
                <a:solidFill>
                  <a:schemeClr val="tx2"/>
                </a:solidFill>
              </a:rPr>
              <a:t>wenn Materialien landesweit eingeführt werden, müssen unterstützende Empfehlungen durch die maßgeblichen Gremien veröffentlicht werden.</a:t>
            </a:r>
          </a:p>
          <a:p>
            <a:endParaRPr lang="de-DE" sz="1000" dirty="0"/>
          </a:p>
          <a:p>
            <a:r>
              <a:rPr lang="de-DE" sz="1000" dirty="0"/>
              <a:t>Inhalt –</a:t>
            </a:r>
          </a:p>
          <a:p>
            <a:r>
              <a:rPr lang="de-DE" sz="1000" dirty="0"/>
              <a:t>Die Einführung von neuen Standardberufsbildpositionen wurde in den frühen 20er Jahren des Jahrtausends mit der Durchdringung digitaler Prozesse in den Firmen nötig – so fand „Digitalisierte Arbeitswelt“ Einzug und dann – wie erwähnt für alle Ausbildungsberufe ab August 2021 „Nachhaltigkeit und Umweltschutz“ – sie ergänzen die vorhandenen </a:t>
            </a:r>
          </a:p>
          <a:p>
            <a:r>
              <a:rPr lang="de-DE" sz="1000" dirty="0"/>
              <a:t>- Organisation des Ausbildungsbetriebes, Berufsbildung sowie Arbeits- und Tarifrecht (2020 erweitert)</a:t>
            </a:r>
          </a:p>
          <a:p>
            <a:r>
              <a:rPr lang="de-DE" sz="1000" dirty="0"/>
              <a:t>- Sicherheit und Gesundheit bei der Arbeit (2020 erweitert)</a:t>
            </a:r>
          </a:p>
          <a:p>
            <a:endParaRPr lang="de-DE" sz="1000" dirty="0"/>
          </a:p>
          <a:p>
            <a:r>
              <a:rPr lang="de-DE" sz="1000" dirty="0"/>
              <a:t>Um dies zu erreichen, sind folgende Schritte notwendig:</a:t>
            </a:r>
          </a:p>
          <a:p>
            <a:r>
              <a:rPr lang="de-DE" sz="1000" dirty="0"/>
              <a:t>-  Kommunikation mit allen an der Berufsbildung Beteiligten (Berufsbildungspersonal, Sachverständige)</a:t>
            </a:r>
          </a:p>
          <a:p>
            <a:pPr marL="171450" indent="-171450">
              <a:buFontTx/>
              <a:buChar char="-"/>
            </a:pPr>
            <a:r>
              <a:rPr lang="de-DE" sz="1000" dirty="0"/>
              <a:t>Einigung auf einen Mindeststandrad, der sich durch die gesamte Ausbildung zieht und sukzessive in alle Berufe einzuführen</a:t>
            </a:r>
          </a:p>
          <a:p>
            <a:pPr marL="171450" indent="-171450">
              <a:buFontTx/>
              <a:buChar char="-"/>
            </a:pPr>
            <a:r>
              <a:rPr lang="de-DE" sz="1000" dirty="0"/>
              <a:t>Entwicklung von Empfehlungen und Handreichungen nach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Message – </a:t>
            </a:r>
          </a:p>
          <a:p>
            <a:endParaRPr lang="de-DE" sz="1000" dirty="0"/>
          </a:p>
          <a:p>
            <a:r>
              <a:rPr lang="de-DE" sz="1000" b="1" dirty="0">
                <a:solidFill>
                  <a:schemeClr val="tx2"/>
                </a:solidFill>
              </a:rPr>
              <a:t>wenn Materialien landesweit eingeführt werden, müssen unterstützende Empfehlungen durch die maßgeblichen Gremien veröffentlicht werden.</a:t>
            </a:r>
          </a:p>
          <a:p>
            <a:endParaRPr lang="de-DE" sz="1000" dirty="0"/>
          </a:p>
          <a:p>
            <a:r>
              <a:rPr lang="de-DE" sz="1000" dirty="0"/>
              <a:t>Inhalt –</a:t>
            </a:r>
          </a:p>
          <a:p>
            <a:r>
              <a:rPr lang="de-DE" sz="1000" dirty="0"/>
              <a:t>Die Einführung von neuen Standardberufsbildpositionen wurde in den frühen 20er Jahren des Jahrtausends mit der Durchdringung digitaler Prozesse in den Firmen nötig – so fand „Digitalisierte Arbeitswelt“ Einzug und dann – wie erwähnt für alle Ausbildungsberufe ab August 2021 „Nachhaltigkeit und Umweltschutz“ – sie ergänzen die vorhandenen </a:t>
            </a:r>
          </a:p>
          <a:p>
            <a:r>
              <a:rPr lang="de-DE" sz="1000" dirty="0"/>
              <a:t>- Organisation des Ausbildungsbetriebes, Berufsbildung sowie Arbeits- und Tarifrecht (2020 erweitert)</a:t>
            </a:r>
          </a:p>
          <a:p>
            <a:r>
              <a:rPr lang="de-DE" sz="1000" dirty="0"/>
              <a:t>- Sicherheit und Gesundheit bei der Arbeit (2020 erweitert)</a:t>
            </a:r>
          </a:p>
          <a:p>
            <a:endParaRPr lang="de-DE" sz="1000" dirty="0"/>
          </a:p>
          <a:p>
            <a:r>
              <a:rPr lang="de-DE" sz="1000" dirty="0"/>
              <a:t>Um dies zu erreichen, sind folgende Schritte notwendig:</a:t>
            </a:r>
          </a:p>
          <a:p>
            <a:r>
              <a:rPr lang="de-DE" sz="1000" dirty="0"/>
              <a:t>-  Kommunikation mit allen an der Berufsbildung Beteiligten (Berufsbildungspersonal, Sachverständige)</a:t>
            </a:r>
          </a:p>
          <a:p>
            <a:pPr marL="171450" indent="-171450">
              <a:buFontTx/>
              <a:buChar char="-"/>
            </a:pPr>
            <a:r>
              <a:rPr lang="de-DE" sz="1000" dirty="0"/>
              <a:t>Einigung auf einen Mindeststandrad, der sich durch die gesamte Ausbildung zieht und sukzessive in alle Berufe einzuführen</a:t>
            </a:r>
          </a:p>
          <a:p>
            <a:pPr marL="171450" indent="-171450">
              <a:buFontTx/>
              <a:buChar char="-"/>
            </a:pPr>
            <a:r>
              <a:rPr lang="de-DE" sz="1000" dirty="0"/>
              <a:t>Entwicklung von Empfehlungen und Handreichungen nach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Nachhaltigkeit ist mehr als Umweltschutz. Für Unternehmen bedeutet sie vor allem Zukunftsfähigkeit in Hinblick auf ökonomische, ökologische und gesellschaftliche Faktoren. So sind Unternehmen nicht nur mit globalen Herausforderungen wie dem Klimawandel, Ressourcenknappheit, zunehmender Gesundheitsbelastung oder sozialer Ungleichheit konfrontiert. Hinzu kommen strengere politische Vorgaben wie Berichtspflichten zur Nachhaltigkeit, während sich gleichzeitig die Anforderungen der Kundinnen und Kunden verändern. Gerade der Handel soll jetzt und in Zukunft mehr Verantwortung übernehmen, sei es in Bezug auf faire Produktion von Waren, umweltschonende Transportwege oder Einsparung von Verpackung, um nur einige Beispiele zu nennen. Diese Entwicklungen spiegeln sich auch im Recruiting von Mitarbeitenden wider: Unternehmen, die Nachhaltigkeit aktiv leben und in ihr Geschäftsmodell integrieren, finden leichter Auszubildende und Fachkräfte</a:t>
            </a:r>
            <a:endParaRPr lang="ru-RU" dirty="0"/>
          </a:p>
          <a:p>
            <a:endParaRPr lang="de-DE" dirty="0"/>
          </a:p>
          <a:p>
            <a:endParaRPr lang="de-DE" dirty="0"/>
          </a:p>
          <a:p>
            <a:r>
              <a:rPr lang="de-DE" dirty="0"/>
              <a:t>Environmental, Social and Corporate Governance (kurz ESG; englisch für: Umwelt, Soziales und Unternehmensführung) sind Kriterien und Rahmenbedingungen der Vereinten Nationen (UN) und Finanzinstituten für die Berücksichtigung von Umwelt-, Nachhaltigkeits- und Sozialfragen innerhalb von Unternehmensführungen, öffentlichen Körperschaften, Regierungen und Behörden </a:t>
            </a:r>
            <a:r>
              <a:rPr lang="de-DE" b="0" i="0" u="none" strike="noStrike" dirty="0">
                <a:solidFill>
                  <a:srgbClr val="0176C3"/>
                </a:solidFill>
                <a:effectLst/>
                <a:latin typeface="Hind"/>
                <a:hlinkClick r:id="rId3"/>
              </a:rPr>
              <a:t>https://wirtschaftslexikon.gabler.de/definition/esg-kriterien-120056/version-369280</a:t>
            </a:r>
            <a:endParaRPr lang="de-DE" b="0" i="0" u="none" strike="noStrike" dirty="0">
              <a:solidFill>
                <a:srgbClr val="0176C3"/>
              </a:solidFill>
              <a:effectLst/>
              <a:latin typeface="Hind"/>
            </a:endParaRPr>
          </a:p>
          <a:p>
            <a:endParaRPr lang="de-DE" b="0" i="0" u="none" strike="noStrike" dirty="0">
              <a:solidFill>
                <a:srgbClr val="0176C3"/>
              </a:solidFill>
              <a:effectLst/>
              <a:latin typeface="Hind"/>
            </a:endParaRPr>
          </a:p>
          <a:p>
            <a:r>
              <a:rPr lang="de-DE" dirty="0"/>
              <a:t>https://www.bundesregierung.de/breg-de/schwerpunkte/nachhaltigkeitsziele-erklaert-232174</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sz="1000" b="1" dirty="0">
                <a:latin typeface="Calibri" panose="020F0502020204030204" pitchFamily="34" charset="0"/>
                <a:ea typeface="Calibri" panose="020F0502020204030204" pitchFamily="34" charset="0"/>
                <a:cs typeface="Arial" panose="020B0604020202020204" pitchFamily="34" charset="0"/>
              </a:rPr>
              <a:t>Message</a:t>
            </a:r>
            <a:r>
              <a:rPr lang="de-DE" sz="1000" dirty="0">
                <a:latin typeface="Calibri" panose="020F0502020204030204" pitchFamily="34" charset="0"/>
                <a:ea typeface="Calibri" panose="020F0502020204030204" pitchFamily="34" charset="0"/>
                <a:cs typeface="Arial" panose="020B0604020202020204" pitchFamily="34" charset="0"/>
              </a:rPr>
              <a:t> – Vertiefte Argumentation zum Thema Elektromobilität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de-DE" sz="1000" b="1" dirty="0">
                <a:latin typeface="Calibri" panose="020F0502020204030204" pitchFamily="34" charset="0"/>
                <a:ea typeface="Calibri" panose="020F0502020204030204" pitchFamily="34" charset="0"/>
                <a:cs typeface="Arial" panose="020B0604020202020204" pitchFamily="34" charset="0"/>
              </a:rPr>
              <a:t>Inhalt</a:t>
            </a:r>
            <a:r>
              <a:rPr lang="de-DE" sz="1000" dirty="0">
                <a:latin typeface="Calibri" panose="020F0502020204030204" pitchFamily="34" charset="0"/>
                <a:ea typeface="Calibri" panose="020F0502020204030204" pitchFamily="34" charset="0"/>
                <a:cs typeface="Arial" panose="020B0604020202020204" pitchFamily="34" charset="0"/>
              </a:rPr>
              <a:t> –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de-DE" sz="1000" dirty="0">
                <a:latin typeface="Calibri" panose="020F0502020204030204" pitchFamily="34" charset="0"/>
                <a:ea typeface="Calibri" panose="020F0502020204030204" pitchFamily="34" charset="0"/>
                <a:cs typeface="Arial" panose="020B0604020202020204" pitchFamily="34" charset="0"/>
              </a:rPr>
              <a:t>die öffentliche Verwaltung investiert zwischen 2021 und 2025 jährlich zwei Milliarden Euro (insgesamt zehn Milliarden Euro) zusätzlich in den Ausbau von schnellem Internet. Diese Ausgaben sprechen zu 90 Prozent </a:t>
            </a:r>
            <a:r>
              <a:rPr lang="de-DE" sz="1000" b="1" dirty="0">
                <a:latin typeface="Calibri" panose="020F0502020204030204" pitchFamily="34" charset="0"/>
                <a:ea typeface="Calibri" panose="020F0502020204030204" pitchFamily="34" charset="0"/>
                <a:cs typeface="Arial" panose="020B0604020202020204" pitchFamily="34" charset="0"/>
              </a:rPr>
              <a:t>Tiefbauarbeiten</a:t>
            </a:r>
            <a:r>
              <a:rPr lang="de-DE" sz="1000" dirty="0">
                <a:latin typeface="Calibri" panose="020F0502020204030204" pitchFamily="34" charset="0"/>
                <a:ea typeface="Calibri" panose="020F0502020204030204" pitchFamily="34" charset="0"/>
                <a:cs typeface="Arial" panose="020B0604020202020204" pitchFamily="34" charset="0"/>
              </a:rPr>
              <a:t> und zu zehn Prozent </a:t>
            </a:r>
            <a:r>
              <a:rPr lang="de-DE" sz="1000" b="1" dirty="0">
                <a:latin typeface="Calibri" panose="020F0502020204030204" pitchFamily="34" charset="0"/>
                <a:ea typeface="Calibri" panose="020F0502020204030204" pitchFamily="34" charset="0"/>
                <a:cs typeface="Arial" panose="020B0604020202020204" pitchFamily="34" charset="0"/>
              </a:rPr>
              <a:t>elektrische Ausrüstungsgüter</a:t>
            </a:r>
            <a:r>
              <a:rPr lang="de-DE" sz="1000" dirty="0">
                <a:latin typeface="Calibri" panose="020F0502020204030204" pitchFamily="34" charset="0"/>
                <a:ea typeface="Calibri" panose="020F0502020204030204" pitchFamily="34" charset="0"/>
                <a:cs typeface="Arial" panose="020B0604020202020204" pitchFamily="34" charset="0"/>
              </a:rPr>
              <a:t> (flächendeckende Verfügbarkeit des Mobilfunkstandards der fünften Generation (5G) in Deutschland). </a:t>
            </a:r>
          </a:p>
          <a:p>
            <a:pPr>
              <a:lnSpc>
                <a:spcPct val="107000"/>
              </a:lnSpc>
            </a:pPr>
            <a:r>
              <a:rPr lang="de-DE" sz="1000" dirty="0">
                <a:latin typeface="Calibri" panose="020F0502020204030204" pitchFamily="34" charset="0"/>
                <a:ea typeface="Calibri" panose="020F0502020204030204" pitchFamily="34" charset="0"/>
                <a:cs typeface="Arial" panose="020B0604020202020204" pitchFamily="34" charset="0"/>
              </a:rPr>
              <a:t>Um das gesamtdeutsche Schienennetz von rund 33.000 Strecken-kilometern auf das Zugbeeinflussungssystem European Train Control System (ETCS) sowie digitale Stellwerkssysteme umzustellen, ist ein </a:t>
            </a:r>
            <a:r>
              <a:rPr lang="de-DE" sz="1000" b="1" dirty="0">
                <a:latin typeface="Calibri" panose="020F0502020204030204" pitchFamily="34" charset="0"/>
                <a:ea typeface="Calibri" panose="020F0502020204030204" pitchFamily="34" charset="0"/>
                <a:cs typeface="Arial" panose="020B0604020202020204" pitchFamily="34" charset="0"/>
              </a:rPr>
              <a:t>Investitionsvolumen</a:t>
            </a:r>
            <a:r>
              <a:rPr lang="de-DE" sz="1000" dirty="0">
                <a:latin typeface="Calibri" panose="020F0502020204030204" pitchFamily="34" charset="0"/>
                <a:ea typeface="Calibri" panose="020F0502020204030204" pitchFamily="34" charset="0"/>
                <a:cs typeface="Arial" panose="020B0604020202020204" pitchFamily="34" charset="0"/>
              </a:rPr>
              <a:t> von 28 Milliarden Euro innerhalb von 23 Jahren (2018 bis 2040) erforderlich. </a:t>
            </a:r>
          </a:p>
          <a:p>
            <a:pPr marL="342900" lvl="0" indent="-342900">
              <a:lnSpc>
                <a:spcPct val="107000"/>
              </a:lnSpc>
              <a:spcAft>
                <a:spcPts val="0"/>
              </a:spcAft>
              <a:buFont typeface="Symbol" panose="05050102010706020507" pitchFamily="18" charset="2"/>
              <a:buChar char=""/>
            </a:pPr>
            <a:r>
              <a:rPr lang="de-DE" sz="1000" dirty="0">
                <a:latin typeface="Calibri" panose="020F0502020204030204" pitchFamily="34" charset="0"/>
                <a:ea typeface="Calibri" panose="020F0502020204030204" pitchFamily="34" charset="0"/>
                <a:cs typeface="Arial" panose="020B0604020202020204" pitchFamily="34" charset="0"/>
              </a:rPr>
              <a:t>S</a:t>
            </a:r>
            <a:r>
              <a:rPr lang="de-DE" sz="1000" b="1" dirty="0">
                <a:latin typeface="Calibri" panose="020F0502020204030204" pitchFamily="34" charset="0"/>
                <a:ea typeface="Calibri" panose="020F0502020204030204" pitchFamily="34" charset="0"/>
                <a:cs typeface="Arial" panose="020B0604020202020204" pitchFamily="34" charset="0"/>
              </a:rPr>
              <a:t>marter Mobilitätskonzepte</a:t>
            </a:r>
            <a:r>
              <a:rPr lang="de-DE" sz="1000" dirty="0">
                <a:latin typeface="Calibri" panose="020F0502020204030204" pitchFamily="34" charset="0"/>
                <a:ea typeface="Calibri" panose="020F0502020204030204" pitchFamily="34" charset="0"/>
                <a:cs typeface="Arial" panose="020B0604020202020204" pitchFamily="34" charset="0"/>
              </a:rPr>
              <a:t> - </a:t>
            </a:r>
            <a:r>
              <a:rPr lang="de-DE" sz="1000" b="1" dirty="0">
                <a:latin typeface="Calibri" panose="020F0502020204030204" pitchFamily="34" charset="0"/>
                <a:ea typeface="Calibri" panose="020F0502020204030204" pitchFamily="34" charset="0"/>
                <a:cs typeface="Arial" panose="020B0604020202020204" pitchFamily="34" charset="0"/>
              </a:rPr>
              <a:t>intelligente Verkehrsleit-, Überwachungs- und Informationssysteme, den Aufbau von Bike- und Carsharing-Stationen sowie die Nutzung intelligenter Parksysteme</a:t>
            </a:r>
            <a:endParaRPr lang="de-DE" sz="1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de-DE" sz="1000" dirty="0">
                <a:latin typeface="Calibri" panose="020F0502020204030204" pitchFamily="34" charset="0"/>
                <a:ea typeface="Calibri" panose="020F0502020204030204" pitchFamily="34" charset="0"/>
                <a:cs typeface="Arial" panose="020B0604020202020204" pitchFamily="34" charset="0"/>
              </a:rPr>
              <a:t>Schaffung einer flächendeckenden, bedarfsgerechten </a:t>
            </a:r>
            <a:r>
              <a:rPr lang="de-DE" sz="1000" b="1" dirty="0">
                <a:latin typeface="Calibri" panose="020F0502020204030204" pitchFamily="34" charset="0"/>
                <a:ea typeface="Calibri" panose="020F0502020204030204" pitchFamily="34" charset="0"/>
                <a:cs typeface="Arial" panose="020B0604020202020204" pitchFamily="34" charset="0"/>
              </a:rPr>
              <a:t>Ladeinfrastruktur</a:t>
            </a:r>
            <a:r>
              <a:rPr lang="de-DE" sz="1000" dirty="0">
                <a:latin typeface="Calibri" panose="020F0502020204030204" pitchFamily="34" charset="0"/>
                <a:ea typeface="Calibri" panose="020F0502020204030204" pitchFamily="34" charset="0"/>
                <a:cs typeface="Arial" panose="020B0604020202020204" pitchFamily="34" charset="0"/>
              </a:rPr>
              <a:t> (LIS) für Elektro-Pkw.</a:t>
            </a:r>
          </a:p>
          <a:p>
            <a:pPr marL="342900" lvl="0" indent="-342900">
              <a:lnSpc>
                <a:spcPct val="107000"/>
              </a:lnSpc>
              <a:spcAft>
                <a:spcPts val="0"/>
              </a:spcAft>
              <a:buFont typeface="Symbol" panose="05050102010706020507" pitchFamily="18" charset="2"/>
              <a:buChar char=""/>
            </a:pPr>
            <a:r>
              <a:rPr lang="de-DE" sz="1000" b="1" dirty="0">
                <a:latin typeface="Calibri" panose="020F0502020204030204" pitchFamily="34" charset="0"/>
                <a:ea typeface="Calibri" panose="020F0502020204030204" pitchFamily="34" charset="0"/>
                <a:cs typeface="Arial" panose="020B0604020202020204" pitchFamily="34" charset="0"/>
              </a:rPr>
              <a:t>Modernisierung des Fuhrparks im öffentlichen Straßenpersonennahverkehr</a:t>
            </a:r>
            <a:r>
              <a:rPr lang="de-DE" sz="1000" dirty="0">
                <a:latin typeface="Calibri" panose="020F0502020204030204" pitchFamily="34" charset="0"/>
                <a:ea typeface="Calibri" panose="020F0502020204030204" pitchFamily="34" charset="0"/>
                <a:cs typeface="Arial" panose="020B0604020202020204" pitchFamily="34" charset="0"/>
              </a:rPr>
              <a:t> (ÖSPV). </a:t>
            </a:r>
          </a:p>
          <a:p>
            <a:pPr marL="342900" lvl="0" indent="-342900">
              <a:lnSpc>
                <a:spcPct val="107000"/>
              </a:lnSpc>
              <a:spcAft>
                <a:spcPts val="0"/>
              </a:spcAft>
              <a:buFont typeface="Symbol" panose="05050102010706020507" pitchFamily="18" charset="2"/>
              <a:buChar char=""/>
            </a:pPr>
            <a:r>
              <a:rPr lang="de-DE" sz="1000" dirty="0">
                <a:latin typeface="Calibri" panose="020F0502020204030204" pitchFamily="34" charset="0"/>
                <a:ea typeface="Calibri" panose="020F0502020204030204" pitchFamily="34" charset="0"/>
                <a:cs typeface="Arial" panose="020B0604020202020204" pitchFamily="34" charset="0"/>
              </a:rPr>
              <a:t>Die beschleunigte </a:t>
            </a:r>
            <a:r>
              <a:rPr lang="de-DE" sz="1000" b="1" dirty="0">
                <a:latin typeface="Calibri" panose="020F0502020204030204" pitchFamily="34" charset="0"/>
                <a:ea typeface="Calibri" panose="020F0502020204030204" pitchFamily="34" charset="0"/>
                <a:cs typeface="Arial" panose="020B0604020202020204" pitchFamily="34" charset="0"/>
              </a:rPr>
              <a:t>Digitalisierung im Straßengüterverkehr</a:t>
            </a:r>
            <a:r>
              <a:rPr lang="de-DE" sz="1000" dirty="0">
                <a:latin typeface="Calibri" panose="020F0502020204030204" pitchFamily="34" charset="0"/>
                <a:ea typeface="Calibri" panose="020F0502020204030204" pitchFamily="34" charset="0"/>
                <a:cs typeface="Arial" panose="020B0604020202020204" pitchFamily="34" charset="0"/>
              </a:rPr>
              <a:t> wird durch ein erhöhtes Wachstum der Vorleistungsnachfrage der </a:t>
            </a:r>
            <a:r>
              <a:rPr lang="de-DE" sz="1000" b="1" dirty="0">
                <a:latin typeface="Calibri" panose="020F0502020204030204" pitchFamily="34" charset="0"/>
                <a:ea typeface="Calibri" panose="020F0502020204030204" pitchFamily="34" charset="0"/>
                <a:cs typeface="Arial" panose="020B0604020202020204" pitchFamily="34" charset="0"/>
              </a:rPr>
              <a:t>Post-, Kurier- und Expressdienstleister</a:t>
            </a:r>
            <a:r>
              <a:rPr lang="de-DE" sz="1000" dirty="0">
                <a:latin typeface="Calibri" panose="020F0502020204030204" pitchFamily="34" charset="0"/>
                <a:ea typeface="Calibri" panose="020F0502020204030204" pitchFamily="34" charset="0"/>
                <a:cs typeface="Arial" panose="020B0604020202020204" pitchFamily="34" charset="0"/>
              </a:rPr>
              <a:t> nach IKT-Dienstleistungen abgebildet. </a:t>
            </a:r>
          </a:p>
          <a:p>
            <a:pPr marL="342900" lvl="0" indent="-342900">
              <a:lnSpc>
                <a:spcPct val="107000"/>
              </a:lnSpc>
              <a:spcAft>
                <a:spcPts val="0"/>
              </a:spcAft>
              <a:buFont typeface="Symbol" panose="05050102010706020507" pitchFamily="18" charset="2"/>
              <a:buChar char=""/>
            </a:pPr>
            <a:r>
              <a:rPr lang="de-DE" sz="1000" dirty="0">
                <a:latin typeface="Calibri" panose="020F0502020204030204" pitchFamily="34" charset="0"/>
                <a:ea typeface="Calibri" panose="020F0502020204030204" pitchFamily="34" charset="0"/>
                <a:cs typeface="Arial" panose="020B0604020202020204" pitchFamily="34" charset="0"/>
              </a:rPr>
              <a:t>Investitionen ermöglichen den Logistikunternehmen eine Vernetzung und Automatisierung ihrer Fahrzeugflotte, wodurch sich eine </a:t>
            </a:r>
            <a:r>
              <a:rPr lang="de-DE" sz="1000" b="1" dirty="0">
                <a:latin typeface="Calibri" panose="020F0502020204030204" pitchFamily="34" charset="0"/>
                <a:ea typeface="Calibri" panose="020F0502020204030204" pitchFamily="34" charset="0"/>
                <a:cs typeface="Arial" panose="020B0604020202020204" pitchFamily="34" charset="0"/>
              </a:rPr>
              <a:t>effizientere Fahrweise</a:t>
            </a:r>
            <a:r>
              <a:rPr lang="de-DE" sz="1000" dirty="0">
                <a:latin typeface="Calibri" panose="020F0502020204030204" pitchFamily="34" charset="0"/>
                <a:ea typeface="Calibri" panose="020F0502020204030204" pitchFamily="34" charset="0"/>
                <a:cs typeface="Arial" panose="020B0604020202020204" pitchFamily="34" charset="0"/>
              </a:rPr>
              <a:t> und Routenplanung ergibt. </a:t>
            </a:r>
            <a:r>
              <a:rPr lang="de-DE" sz="1000" b="1" dirty="0">
                <a:latin typeface="Calibri" panose="020F0502020204030204" pitchFamily="34" charset="0"/>
                <a:ea typeface="Calibri" panose="020F0502020204030204" pitchFamily="34" charset="0"/>
                <a:cs typeface="Arial" panose="020B0604020202020204" pitchFamily="34" charset="0"/>
              </a:rPr>
              <a:t>Vermeidung von Staus und Unfällen, Leerfahrten von Lkw</a:t>
            </a:r>
            <a:r>
              <a:rPr lang="de-DE" sz="1000" dirty="0">
                <a:latin typeface="Calibri" panose="020F0502020204030204" pitchFamily="34" charset="0"/>
                <a:ea typeface="Calibri" panose="020F0502020204030204" pitchFamily="34" charset="0"/>
                <a:cs typeface="Arial" panose="020B0604020202020204" pitchFamily="34" charset="0"/>
              </a:rPr>
              <a:t>. Unter der Annahme, dass sich die Leerfahrten bis 2040 um zehn Prozent reduzieren lassen, fällt der Bedarf an Lkw in 2040 entsprechend um 2,2 Prozent geringer aus</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Integrieren Sie Aspekte nachhaltiger Entwicklung/BBNE systematisch in alle Ausbildungsgänge. Identifizieren Sie dafür relevante berufsspezifische und -übergreifende Nachhaltigkeitskompetenzen – d. h. Kompetenzen, mit denen die Arbeits- und die Lebenswelt im Sinne der Nachhaltigkeit gestaltet werden können – und integrieren Sie diese systematisch in die entsprechenden Ausbildungspläne. Achten Sie darauf, dass Zielkonflikte thematisiert und in der beruflichen Praxis reflektiert werden. </a:t>
            </a:r>
          </a:p>
          <a:p>
            <a:r>
              <a:rPr lang="de-DE" dirty="0"/>
              <a:t>Ressourcenverbrauch</a:t>
            </a:r>
          </a:p>
          <a:p>
            <a:r>
              <a:rPr lang="de-DE" dirty="0"/>
              <a:t>Liefer- und Transportwege</a:t>
            </a:r>
          </a:p>
          <a:p>
            <a:r>
              <a:rPr lang="de-DE" dirty="0"/>
              <a:t>Verwendung von Prüfsiegeln</a:t>
            </a:r>
          </a:p>
          <a:p>
            <a:r>
              <a:rPr lang="de-DE" dirty="0"/>
              <a:t>digitaler Datenverbrauch</a:t>
            </a:r>
          </a:p>
          <a:p>
            <a:r>
              <a:rPr lang="de-DE" dirty="0"/>
              <a:t>Umgang mit Abfall und Resten</a:t>
            </a:r>
          </a:p>
          <a:p>
            <a:r>
              <a:rPr lang="de-DE" dirty="0"/>
              <a:t>soziales Engagement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Message</a:t>
            </a:r>
            <a:r>
              <a:rPr lang="de-DE" dirty="0"/>
              <a:t> – Qualität in einer nachhaltigen Berufsbildung trägt zum erfolgreichen Beschreiten eines klimaneutralen Pfades bei.</a:t>
            </a:r>
          </a:p>
          <a:p>
            <a:endParaRPr lang="de-DE" dirty="0"/>
          </a:p>
          <a:p>
            <a:r>
              <a:rPr lang="de-DE" b="1" dirty="0"/>
              <a:t>Inhalt</a:t>
            </a:r>
            <a:r>
              <a:rPr lang="de-DE" dirty="0"/>
              <a:t> –</a:t>
            </a:r>
          </a:p>
          <a:p>
            <a:r>
              <a:rPr lang="de-DE" dirty="0"/>
              <a:t>Es gibt verschiedene Modelle der Nachhaltigkeit. Hier liegt das vier dimensionale vor – es </a:t>
            </a:r>
            <a:r>
              <a:rPr lang="de-DE" dirty="0" err="1"/>
              <a:t>schliesst</a:t>
            </a:r>
            <a:r>
              <a:rPr lang="de-DE" dirty="0"/>
              <a:t> die kulturelle Dimension mit ein, was für die Berufsbildung gut passt und neue Entwicklungen der Umweltbewegungen, technologischen Fortschritt und </a:t>
            </a:r>
            <a:r>
              <a:rPr lang="de-DE" dirty="0" err="1"/>
              <a:t>Disruption</a:t>
            </a:r>
            <a:r>
              <a:rPr lang="de-DE" dirty="0"/>
              <a:t> gesellschaftlicher Strukturen in einer komplexen Konfliktwelt aufnimmt.</a:t>
            </a:r>
          </a:p>
          <a:p>
            <a:endParaRPr lang="de-DE" dirty="0"/>
          </a:p>
          <a:p>
            <a:r>
              <a:rPr lang="de-DE" dirty="0"/>
              <a:t>Die Ziele für die gesamte Ausbildung sollten sein -</a:t>
            </a:r>
          </a:p>
          <a:p>
            <a:pPr marL="171450" indent="-171450">
              <a:buFont typeface="Arial" panose="020B0604020202020204" pitchFamily="34" charset="0"/>
              <a:buChar char="•"/>
            </a:pPr>
            <a:r>
              <a:rPr lang="de-DE" dirty="0"/>
              <a:t>Auszubildende kennen Nachhaltigkeit in vier Dimensionen und ordnen Prozesse in ihrem Beruf ein.</a:t>
            </a:r>
          </a:p>
          <a:p>
            <a:pPr marL="171450" indent="-171450">
              <a:buFont typeface="Arial" panose="020B0604020202020204" pitchFamily="34" charset="0"/>
              <a:buChar char="•"/>
            </a:pPr>
            <a:r>
              <a:rPr lang="de-DE" dirty="0"/>
              <a:t>Sie kennen… die Herkunft des Nachhaltigkeitsbegriffs und besitzen Grundlagenwissen für die Auseinandersetzung mit diesem Thema verschiedene Nachhaltigkeitskonzepte und sie können diese gegeneinander abwägen die 17 „Sustainable Development Goals“ der Vereinten Nationen aus der Agenda 2030 </a:t>
            </a:r>
          </a:p>
          <a:p>
            <a:pPr marL="171450" indent="-171450">
              <a:buFont typeface="Arial" panose="020B0604020202020204" pitchFamily="34" charset="0"/>
              <a:buChar char="•"/>
            </a:pPr>
            <a:r>
              <a:rPr lang="de-DE" dirty="0"/>
              <a:t>Sie können… den Begriff „Nachhaltigkeit“ erläutern unterschiedliche Nachhaltigkeitsmodelle verstehen und bewerten die Bedeutung von Nachhaltigkeit für das Handwerk bzw. Handel und Industrie einschätzen</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400" b="0" i="0" u="none" strike="noStrike" baseline="0" dirty="0">
                <a:latin typeface="Calibri-Light"/>
              </a:rPr>
              <a:t>ESG – </a:t>
            </a:r>
            <a:r>
              <a:rPr lang="de-DE" sz="1200" b="1" i="0" u="none" strike="noStrike" baseline="0" dirty="0">
                <a:latin typeface="Calibri-Bold"/>
              </a:rPr>
              <a:t>Environment, (Umwelt), Social (Soziales), Governance (Unternehmensführung)</a:t>
            </a:r>
          </a:p>
          <a:p>
            <a:pPr algn="l"/>
            <a:r>
              <a:rPr lang="de-DE" sz="1200" b="0" i="0" u="none" strike="noStrike" baseline="0" dirty="0">
                <a:latin typeface="Wingdings-Regular"/>
              </a:rPr>
              <a:t>§ </a:t>
            </a:r>
            <a:r>
              <a:rPr lang="de-DE" sz="1200" b="0" i="0" u="none" strike="noStrike" baseline="0" dirty="0">
                <a:latin typeface="Calibri" panose="020F0502020204030204" pitchFamily="34" charset="0"/>
              </a:rPr>
              <a:t>ESG sind drei Verantwortungsbereiche von Unternehmen</a:t>
            </a:r>
          </a:p>
          <a:p>
            <a:pPr algn="l"/>
            <a:r>
              <a:rPr lang="de-DE" sz="1200" b="0" i="0" u="none" strike="noStrike" baseline="0" dirty="0">
                <a:latin typeface="Wingdings-Regular"/>
              </a:rPr>
              <a:t>§ </a:t>
            </a:r>
            <a:r>
              <a:rPr lang="de-DE" sz="1200" b="0" i="0" u="none" strike="noStrike" baseline="0" dirty="0">
                <a:latin typeface="Calibri" panose="020F0502020204030204" pitchFamily="34" charset="0"/>
              </a:rPr>
              <a:t>ESG kann auch als Rahmenwerk verstanden werden, um die Performance von Unternehmen im Bereich Nachhaltigkeit zu beurteilen</a:t>
            </a:r>
            <a:endParaRPr lang="ru-RU" dirty="0"/>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0" i="0" u="none" strike="noStrike" baseline="0" dirty="0">
                <a:solidFill>
                  <a:srgbClr val="000000"/>
                </a:solidFill>
                <a:latin typeface="Calibri-Light"/>
              </a:rPr>
              <a:t>Der EU Green Deal ist ein Programm, um Europa fit für Nachhaltigkeit zu machen und umfasst eine Vielzahl an Maßnahmen und Aktionsplänen</a:t>
            </a:r>
          </a:p>
          <a:p>
            <a:pPr algn="l"/>
            <a:r>
              <a:rPr lang="de-DE" sz="1000" b="0" i="0" u="none" strike="noStrike" baseline="0" dirty="0">
                <a:solidFill>
                  <a:srgbClr val="000000"/>
                </a:solidFill>
                <a:latin typeface="Calibri" panose="020F0502020204030204" pitchFamily="34" charset="0"/>
              </a:rPr>
              <a:t>EU Green Deal im Überblick</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EU - Richtlinien</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800" b="0" i="0" u="none" strike="noStrike" baseline="0" dirty="0">
                <a:solidFill>
                  <a:srgbClr val="000000"/>
                </a:solidFill>
                <a:latin typeface="ArialMT"/>
              </a:rPr>
              <a:t>Lieferkettensorgfaltspflichtengesetz (https://www.bmas.de/DE/Service/Presse/Pressemitteilungen/2025/lieferkettensorgfaltspflichtengesetz-gilt-nahtlos-weiter.html)</a:t>
            </a:r>
          </a:p>
          <a:p>
            <a:pPr algn="l"/>
            <a:r>
              <a:rPr lang="de-DE" sz="800" b="0" i="0" u="none" strike="noStrike" baseline="0" dirty="0">
                <a:solidFill>
                  <a:srgbClr val="000000"/>
                </a:solidFill>
                <a:latin typeface="ArialMT"/>
              </a:rPr>
              <a:t>CSDDD (https://www.csr-in-deutschland.de/DE/Gesetze/EU-Lieferkettengesetz/faq-csddd.html)</a:t>
            </a:r>
          </a:p>
          <a:p>
            <a:pPr algn="l"/>
            <a:r>
              <a:rPr lang="de-DE" sz="800" b="0" i="0" u="none" strike="noStrike" baseline="0" dirty="0">
                <a:solidFill>
                  <a:srgbClr val="000000"/>
                </a:solidFill>
                <a:latin typeface="ArialMT"/>
              </a:rPr>
              <a:t>EU-Taxonomie (https://kpmg.com/xx/en/our-insights/ifrg/2025/EU-taxonomy-amendments.html)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EUDR EU </a:t>
            </a:r>
            <a:r>
              <a:rPr lang="de-DE" sz="1050" dirty="0" err="1"/>
              <a:t>Deforestation</a:t>
            </a:r>
            <a:r>
              <a:rPr lang="de-DE" sz="1050" dirty="0"/>
              <a:t> Regulation (https://www.ble.de/DE/Themen/Wald-Holz/Entwaldungsfreie-Produkte/Was-ist-die-EUDR/EUDR-Info_node.html)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Green Claims </a:t>
            </a:r>
            <a:r>
              <a:rPr lang="de-DE" sz="1050" dirty="0" err="1"/>
              <a:t>Directive</a:t>
            </a:r>
            <a:r>
              <a:rPr lang="de-DE" sz="1050" dirty="0"/>
              <a:t> (https://gfaw.eu/en/2026-a-year-of-sustainability-regulations-what-companies-need-to-know)</a:t>
            </a:r>
          </a:p>
          <a:p>
            <a:pPr algn="l"/>
            <a:r>
              <a:rPr lang="de-DE" sz="800" kern="100" dirty="0">
                <a:effectLst/>
                <a:latin typeface="Aptos"/>
                <a:ea typeface="Aptos"/>
                <a:cs typeface="Arial" panose="020B0604020202020204" pitchFamily="34" charset="0"/>
              </a:rPr>
              <a:t>CSRD (https://www.bafin.de/DE/Aufsicht/SF/CSRD/CSRD_node.html)</a:t>
            </a:r>
            <a:endParaRPr lang="de-DE" sz="800" b="0" i="0" u="none" strike="noStrike" baseline="0" dirty="0">
              <a:solidFill>
                <a:srgbClr val="000000"/>
              </a:solidFill>
              <a:highlight>
                <a:srgbClr val="FFFF00"/>
              </a:highlight>
              <a:latin typeface="Calibri" panose="020F0502020204030204" pitchFamily="34" charset="0"/>
            </a:endParaRPr>
          </a:p>
          <a:p>
            <a:endParaRPr lang="ru-RU" sz="1000"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2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mailto:govet@bibb.de" TargetMode="Externa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hyperlink" Target="http://www.govet.international/" TargetMode="External"/><Relationship Id="rId9"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govet.international/" TargetMode="External"/><Relationship Id="rId7" Type="http://schemas.openxmlformats.org/officeDocument/2006/relationships/image" Target="../media/image13.svg"/><Relationship Id="rId12" Type="http://schemas.openxmlformats.org/officeDocument/2006/relationships/image" Target="../media/image18.emf"/><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folie">
    <p:bg>
      <p:bgPr>
        <a:solidFill>
          <a:schemeClr val="accent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FF0BF7C-FDB0-44B9-BC47-F9D2DBDDCE91}"/>
              </a:ext>
            </a:extLst>
          </p:cNvPr>
          <p:cNvSpPr/>
          <p:nvPr userDrawn="1"/>
        </p:nvSpPr>
        <p:spPr>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19465754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0390F7-7094-4D5B-B02F-792A69586BC7}"/>
              </a:ext>
            </a:extLst>
          </p:cNvPr>
          <p:cNvSpPr/>
          <p:nvPr userDrawn="1"/>
        </p:nvSpPr>
        <p:spPr>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1963555"/>
            <a:ext cx="11053762" cy="3137834"/>
          </a:xfrm>
        </p:spPr>
        <p:txBody>
          <a:bodyPr anchor="ctr">
            <a:normAutofit/>
          </a:bodyPr>
          <a:lstStyle>
            <a:lvl1pPr algn="ctr">
              <a:lnSpc>
                <a:spcPct val="100000"/>
              </a:lnSpc>
              <a:defRPr sz="2400">
                <a:solidFill>
                  <a:schemeClr val="bg1"/>
                </a:solidFill>
              </a:defRPr>
            </a:lvl1pPr>
          </a:lstStyle>
          <a:p>
            <a:r>
              <a:rPr lang="de-DE" dirty="0"/>
              <a:t>Mastertitelformat bearbeiten</a:t>
            </a:r>
          </a:p>
        </p:txBody>
      </p:sp>
      <p:pic>
        <p:nvPicPr>
          <p:cNvPr id="11" name="Grafik 10">
            <a:extLst>
              <a:ext uri="{FF2B5EF4-FFF2-40B4-BE49-F238E27FC236}">
                <a16:creationId xmlns:a16="http://schemas.microsoft.com/office/drawing/2014/main" id="{412980F1-C50C-488A-8CFC-46FCA00940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5617" y="296863"/>
            <a:ext cx="6346295" cy="1337738"/>
          </a:xfrm>
          <a:prstGeom prst="rect">
            <a:avLst/>
          </a:prstGeom>
        </p:spPr>
      </p:pic>
      <p:pic>
        <p:nvPicPr>
          <p:cNvPr id="12" name="Grafik 11">
            <a:extLst>
              <a:ext uri="{FF2B5EF4-FFF2-40B4-BE49-F238E27FC236}">
                <a16:creationId xmlns:a16="http://schemas.microsoft.com/office/drawing/2014/main" id="{730622A3-D8A2-473D-88A9-D0A33009DB4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B6A18CF-1D5D-4975-AAF2-52E98D55C14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Tree>
    <p:extLst>
      <p:ext uri="{BB962C8B-B14F-4D97-AF65-F5344CB8AC3E}">
        <p14:creationId xmlns:p14="http://schemas.microsoft.com/office/powerpoint/2010/main" val="201901898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folie BMBF D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05839"/>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45841" y="5876462"/>
            <a:ext cx="1974230" cy="658078"/>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298"/>
          <a:stretch/>
        </p:blipFill>
        <p:spPr>
          <a:xfrm>
            <a:off x="306912" y="5640974"/>
            <a:ext cx="2568725" cy="1147102"/>
          </a:xfrm>
          <a:prstGeom prst="rect">
            <a:avLst/>
          </a:prstGeom>
        </p:spPr>
      </p:pic>
    </p:spTree>
    <p:extLst>
      <p:ext uri="{BB962C8B-B14F-4D97-AF65-F5344CB8AC3E}">
        <p14:creationId xmlns:p14="http://schemas.microsoft.com/office/powerpoint/2010/main" val="6358919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BMBF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4"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5" name="Textfeld 4"/>
          <p:cNvSpPr txBox="1"/>
          <p:nvPr userDrawn="1"/>
        </p:nvSpPr>
        <p:spPr>
          <a:xfrm>
            <a:off x="3781425" y="5927355"/>
            <a:ext cx="46386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Cooperation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Vocational</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Training</a:t>
            </a:r>
          </a:p>
        </p:txBody>
      </p:sp>
      <p:pic>
        <p:nvPicPr>
          <p:cNvPr id="6" name="Grafik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6349" y="5876790"/>
            <a:ext cx="2318510" cy="720000"/>
          </a:xfrm>
          <a:prstGeom prst="rect">
            <a:avLst/>
          </a:prstGeom>
        </p:spPr>
      </p:pic>
      <p:pic>
        <p:nvPicPr>
          <p:cNvPr id="2" name="Grafik 1"/>
          <p:cNvPicPr>
            <a:picLocks noChangeAspect="1"/>
          </p:cNvPicPr>
          <p:nvPr userDrawn="1"/>
        </p:nvPicPr>
        <p:blipFill rotWithShape="1">
          <a:blip r:embed="rId4" cstate="print">
            <a:extLst>
              <a:ext uri="{28A0092B-C50C-407E-A947-70E740481C1C}">
                <a14:useLocalDpi xmlns:a14="http://schemas.microsoft.com/office/drawing/2010/main"/>
              </a:ext>
            </a:extLst>
          </a:blip>
          <a:srcRect b="18721"/>
          <a:stretch/>
        </p:blipFill>
        <p:spPr>
          <a:xfrm>
            <a:off x="344450" y="5651649"/>
            <a:ext cx="2593133" cy="1152000"/>
          </a:xfrm>
          <a:prstGeom prst="rect">
            <a:avLst/>
          </a:prstGeom>
        </p:spPr>
      </p:pic>
    </p:spTree>
    <p:extLst>
      <p:ext uri="{BB962C8B-B14F-4D97-AF65-F5344CB8AC3E}">
        <p14:creationId xmlns:p14="http://schemas.microsoft.com/office/powerpoint/2010/main" val="88380428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folie">
    <p:bg>
      <p:bgRef idx="1001">
        <a:schemeClr val="bg1"/>
      </p:bgRef>
    </p:bg>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11CEA51-0EC7-44E9-9456-0656B507293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640" t="6646" r="5164" b="14435"/>
          <a:stretch/>
        </p:blipFill>
        <p:spPr>
          <a:xfrm>
            <a:off x="-1" y="1052513"/>
            <a:ext cx="12192001"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59526" y="5661025"/>
            <a:ext cx="2453049" cy="514349"/>
          </a:xfrm>
          <a:prstGeom prst="rect">
            <a:avLst/>
          </a:prstGeom>
        </p:spPr>
      </p:pic>
      <p:pic>
        <p:nvPicPr>
          <p:cNvPr id="13" name="Grafik 12">
            <a:extLst>
              <a:ext uri="{FF2B5EF4-FFF2-40B4-BE49-F238E27FC236}">
                <a16:creationId xmlns:a16="http://schemas.microsoft.com/office/drawing/2014/main" id="{E8B4058B-0CB2-480A-A183-0953240008C2}"/>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58813" y="5371775"/>
            <a:ext cx="1117022" cy="1200799"/>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6879"/>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00E7926-226D-4987-B9DE-A933E0AD4A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9" name="Grafik 8">
            <a:extLst>
              <a:ext uri="{FF2B5EF4-FFF2-40B4-BE49-F238E27FC236}">
                <a16:creationId xmlns:a16="http://schemas.microsoft.com/office/drawing/2014/main" id="{58BF97C7-FD58-4F5D-B6A7-523CDE2D609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927" r="15010"/>
          <a:stretch/>
        </p:blipFill>
        <p:spPr>
          <a:xfrm>
            <a:off x="0" y="1052514"/>
            <a:ext cx="12192000" cy="4105274"/>
          </a:xfrm>
          <a:prstGeom prst="rect">
            <a:avLst/>
          </a:prstGeom>
        </p:spPr>
      </p:pic>
      <p:sp>
        <p:nvSpPr>
          <p:cNvPr id="11" name="Textplatzhalter 1">
            <a:extLst>
              <a:ext uri="{FF2B5EF4-FFF2-40B4-BE49-F238E27FC236}">
                <a16:creationId xmlns:a16="http://schemas.microsoft.com/office/drawing/2014/main" id="{080E086B-B287-4241-9962-A953E7A22DAF}"/>
              </a:ext>
            </a:extLst>
          </p:cNvPr>
          <p:cNvSpPr>
            <a:spLocks noGrp="1"/>
          </p:cNvSpPr>
          <p:nvPr>
            <p:ph type="body" sz="quarter" idx="4294967295" hasCustomPrompt="1"/>
          </p:nvPr>
        </p:nvSpPr>
        <p:spPr>
          <a:xfrm>
            <a:off x="658813" y="3274541"/>
            <a:ext cx="10066338" cy="650688"/>
          </a:xfrm>
        </p:spPr>
        <p:txBody>
          <a:bodyPr>
            <a:normAutofit/>
          </a:bodyPr>
          <a:lstStyle>
            <a:lvl1pPr>
              <a:lnSpc>
                <a:spcPct val="100000"/>
              </a:lnSpc>
              <a:spcBef>
                <a:spcPts val="0"/>
              </a:spcBef>
              <a:defRPr sz="2800"/>
            </a:lvl1pPr>
          </a:lstStyle>
          <a:p>
            <a:pPr marL="0" indent="0">
              <a:buNone/>
            </a:pPr>
            <a:r>
              <a:rPr lang="de-DE" dirty="0">
                <a:solidFill>
                  <a:schemeClr val="bg1"/>
                </a:solidFill>
              </a:rPr>
              <a:t>Zusammenfassung – </a:t>
            </a:r>
          </a:p>
          <a:p>
            <a:pPr marL="0" indent="0">
              <a:buNone/>
            </a:pPr>
            <a:r>
              <a:rPr lang="de-DE" dirty="0">
                <a:solidFill>
                  <a:schemeClr val="bg1"/>
                </a:solidFill>
              </a:rPr>
              <a:t>Motor der Dualen Berufsausbildung</a:t>
            </a:r>
          </a:p>
        </p:txBody>
      </p:sp>
      <p:sp>
        <p:nvSpPr>
          <p:cNvPr id="5" name="Textplatzhalter 1">
            <a:extLst>
              <a:ext uri="{FF2B5EF4-FFF2-40B4-BE49-F238E27FC236}">
                <a16:creationId xmlns:a16="http://schemas.microsoft.com/office/drawing/2014/main" id="{7E8F1EBE-7A88-4B07-A9FF-8C01825336A3}"/>
              </a:ext>
            </a:extLst>
          </p:cNvPr>
          <p:cNvSpPr>
            <a:spLocks noGrp="1"/>
          </p:cNvSpPr>
          <p:nvPr>
            <p:ph type="body" sz="quarter" idx="4294967295"/>
          </p:nvPr>
        </p:nvSpPr>
        <p:spPr>
          <a:xfrm>
            <a:off x="658813" y="2750710"/>
            <a:ext cx="10066338" cy="295231"/>
          </a:xfrm>
        </p:spPr>
        <p:txBody>
          <a:bodyPr>
            <a:normAutofit/>
          </a:bodyPr>
          <a:lstStyle/>
          <a:p>
            <a:pPr marL="0" indent="0">
              <a:buNone/>
            </a:pPr>
            <a:r>
              <a:rPr lang="de-DE" sz="1600" dirty="0">
                <a:solidFill>
                  <a:schemeClr val="bg1"/>
                </a:solidFill>
              </a:rPr>
              <a:t>Motor der Dualen Berufsausbildung</a:t>
            </a:r>
          </a:p>
        </p:txBody>
      </p:sp>
    </p:spTree>
    <p:extLst>
      <p:ext uri="{BB962C8B-B14F-4D97-AF65-F5344CB8AC3E}">
        <p14:creationId xmlns:p14="http://schemas.microsoft.com/office/powerpoint/2010/main" val="341265782"/>
      </p:ext>
    </p:extLst>
  </p:cSld>
  <p:clrMapOvr>
    <a:masterClrMapping/>
  </p:clrMapOvr>
  <p:transition spd="slow">
    <p:fade/>
  </p:transition>
  <p:extLst>
    <p:ext uri="{DCECCB84-F9BA-43D5-87BE-67443E8EF086}">
      <p15:sldGuideLst xmlns:p15="http://schemas.microsoft.com/office/powerpoint/2012/main">
        <p15:guide id="1" orient="horz" pos="32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Orange">
    <p:bg>
      <p:bgRef idx="1001">
        <a:schemeClr val="bg1"/>
      </p:bgRef>
    </p:bg>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5062C070-9756-4913-8053-E4FF8BFCA331}"/>
              </a:ext>
            </a:extLst>
          </p:cNvPr>
          <p:cNvSpPr/>
          <p:nvPr userDrawn="1"/>
        </p:nvSpPr>
        <p:spPr>
          <a:xfrm>
            <a:off x="-1" y="1052513"/>
            <a:ext cx="14931483" cy="4105275"/>
          </a:xfrm>
          <a:prstGeom prst="rect">
            <a:avLst/>
          </a:prstGeom>
          <a:gradFill flip="none" rotWithShape="1">
            <a:gsLst>
              <a:gs pos="0">
                <a:schemeClr val="accent1">
                  <a:lumMod val="6000"/>
                  <a:lumOff val="94000"/>
                </a:schemeClr>
              </a:gs>
              <a:gs pos="94000">
                <a:srgbClr val="BF5A08"/>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1700212"/>
            <a:ext cx="37173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Friedrich-Ebert-Allee 114–116 53113 Bonn,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0956" y="1739872"/>
            <a:ext cx="454995" cy="579652"/>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24767" y="2531761"/>
            <a:ext cx="467373" cy="467373"/>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50086" y="3176010"/>
            <a:ext cx="416735" cy="516253"/>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9423" y="3868280"/>
            <a:ext cx="278061" cy="390355"/>
          </a:xfrm>
          <a:prstGeom prst="rect">
            <a:avLst/>
          </a:prstGeom>
        </p:spPr>
      </p:pic>
      <p:pic>
        <p:nvPicPr>
          <p:cNvPr id="40" name="Grafik 39">
            <a:extLst>
              <a:ext uri="{FF2B5EF4-FFF2-40B4-BE49-F238E27FC236}">
                <a16:creationId xmlns:a16="http://schemas.microsoft.com/office/drawing/2014/main" id="{26563E0F-AF2B-432D-A6F1-DF2732016371}"/>
              </a:ext>
            </a:extLst>
          </p:cNvPr>
          <p:cNvPicPr>
            <a:picLocks noChangeAspect="1"/>
          </p:cNvPicPr>
          <p:nvPr userDrawn="1"/>
        </p:nvPicPr>
        <p:blipFill rotWithShape="1">
          <a:blip r:embed="rId12"/>
          <a:srcRect r="80272"/>
          <a:stretch/>
        </p:blipFill>
        <p:spPr>
          <a:xfrm>
            <a:off x="1" y="5686778"/>
            <a:ext cx="9283348" cy="1080000"/>
          </a:xfrm>
          <a:prstGeom prst="rect">
            <a:avLst/>
          </a:prstGeom>
        </p:spPr>
      </p:pic>
      <p:pic>
        <p:nvPicPr>
          <p:cNvPr id="41" name="Grafik 40">
            <a:extLst>
              <a:ext uri="{FF2B5EF4-FFF2-40B4-BE49-F238E27FC236}">
                <a16:creationId xmlns:a16="http://schemas.microsoft.com/office/drawing/2014/main" id="{A468F78B-9DB2-4C38-96F5-81ED5C982FA5}"/>
              </a:ext>
            </a:extLst>
          </p:cNvPr>
          <p:cNvPicPr>
            <a:picLocks noChangeAspect="1"/>
          </p:cNvPicPr>
          <p:nvPr userDrawn="1"/>
        </p:nvPicPr>
        <p:blipFill>
          <a:blip r:embed="rId12"/>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3098984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Grau">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8" name="Rechteck 7">
            <a:extLst>
              <a:ext uri="{FF2B5EF4-FFF2-40B4-BE49-F238E27FC236}">
                <a16:creationId xmlns:a16="http://schemas.microsoft.com/office/drawing/2014/main" id="{5FF0BF7C-FDB0-44B9-BC47-F9D2DBDDCE91}"/>
              </a:ext>
            </a:extLst>
          </p:cNvPr>
          <p:cNvSpPr/>
          <p:nvPr userDrawn="1"/>
        </p:nvSpPr>
        <p:spPr>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pic>
        <p:nvPicPr>
          <p:cNvPr id="9" name="Grafik 8">
            <a:extLst>
              <a:ext uri="{FF2B5EF4-FFF2-40B4-BE49-F238E27FC236}">
                <a16:creationId xmlns:a16="http://schemas.microsoft.com/office/drawing/2014/main" id="{C84B869F-B6A6-407F-81DD-B706461062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28423" y="5648096"/>
            <a:ext cx="1097857" cy="1096100"/>
          </a:xfrm>
          <a:prstGeom prst="rect">
            <a:avLst/>
          </a:prstGeom>
        </p:spPr>
      </p:pic>
      <p:sp>
        <p:nvSpPr>
          <p:cNvPr id="2" name="Titel 1">
            <a:extLst>
              <a:ext uri="{FF2B5EF4-FFF2-40B4-BE49-F238E27FC236}">
                <a16:creationId xmlns:a16="http://schemas.microsoft.com/office/drawing/2014/main" id="{7D1E94B7-2936-4763-B117-E3C78A1E8C79}"/>
              </a:ext>
            </a:extLst>
          </p:cNvPr>
          <p:cNvSpPr>
            <a:spLocks noGrp="1"/>
          </p:cNvSpPr>
          <p:nvPr>
            <p:ph type="ctrTitle"/>
          </p:nvPr>
        </p:nvSpPr>
        <p:spPr>
          <a:xfrm>
            <a:off x="658813" y="296863"/>
            <a:ext cx="9000576" cy="446715"/>
          </a:xfrm>
        </p:spPr>
        <p:txBody>
          <a:bodyPr anchor="t">
            <a:normAutofit/>
          </a:bodyPr>
          <a:lstStyle>
            <a:lvl1pPr algn="l">
              <a:lnSpc>
                <a:spcPct val="100000"/>
              </a:lnSpc>
              <a:defRPr sz="2400"/>
            </a:lvl1pPr>
          </a:lstStyle>
          <a:p>
            <a:r>
              <a:rPr lang="de-DE" dirty="0"/>
              <a:t>Mastertitelformat bearbeiten</a:t>
            </a:r>
          </a:p>
        </p:txBody>
      </p:sp>
      <p:sp>
        <p:nvSpPr>
          <p:cNvPr id="3" name="Untertitel 2">
            <a:extLst>
              <a:ext uri="{FF2B5EF4-FFF2-40B4-BE49-F238E27FC236}">
                <a16:creationId xmlns:a16="http://schemas.microsoft.com/office/drawing/2014/main" id="{1602DC76-C999-42A6-875D-18428C584C8E}"/>
              </a:ext>
            </a:extLst>
          </p:cNvPr>
          <p:cNvSpPr>
            <a:spLocks noGrp="1"/>
          </p:cNvSpPr>
          <p:nvPr>
            <p:ph type="subTitle" idx="1"/>
          </p:nvPr>
        </p:nvSpPr>
        <p:spPr>
          <a:xfrm>
            <a:off x="658813" y="1681748"/>
            <a:ext cx="9000576" cy="783972"/>
          </a:xfr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690274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84" r:id="rId3"/>
    <p:sldLayoutId id="2147483682" r:id="rId4"/>
    <p:sldLayoutId id="2147483683" r:id="rId5"/>
    <p:sldLayoutId id="2147483649" r:id="rId6"/>
    <p:sldLayoutId id="2147483660" r:id="rId7"/>
    <p:sldLayoutId id="2147483679" r:id="rId8"/>
    <p:sldLayoutId id="2147483663" r:id="rId9"/>
    <p:sldLayoutId id="2147483650" r:id="rId10"/>
    <p:sldLayoutId id="2147483653" r:id="rId11"/>
    <p:sldLayoutId id="2147483655" r:id="rId12"/>
    <p:sldLayoutId id="2147483661" r:id="rId13"/>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11.xml"/><Relationship Id="rId16" Type="http://schemas.openxmlformats.org/officeDocument/2006/relationships/image" Target="../media/image57.svg"/><Relationship Id="rId1" Type="http://schemas.openxmlformats.org/officeDocument/2006/relationships/slideLayout" Target="../slideLayouts/slideLayout9.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13" Type="http://schemas.openxmlformats.org/officeDocument/2006/relationships/hyperlink" Target="https://www.uni-paderborn.de/cevet" TargetMode="External"/><Relationship Id="rId18" Type="http://schemas.openxmlformats.org/officeDocument/2006/relationships/hyperlink" Target="http://www.govet.international/" TargetMode="External"/><Relationship Id="rId3" Type="http://schemas.openxmlformats.org/officeDocument/2006/relationships/hyperlink" Target="https://www.bmbfsfj.bund.de/bmbfsfj/service/publikationen/der-berufsbildungsbericht-2025-273882" TargetMode="External"/><Relationship Id="rId7" Type="http://schemas.openxmlformats.org/officeDocument/2006/relationships/hyperlink" Target="http://www.datenportal.bmbf.de/" TargetMode="External"/><Relationship Id="rId12" Type="http://schemas.openxmlformats.org/officeDocument/2006/relationships/hyperlink" Target="https://www.agbfn.de/" TargetMode="External"/><Relationship Id="rId17" Type="http://schemas.openxmlformats.org/officeDocument/2006/relationships/hyperlink" Target="http://www.bwp-zeitschrift.de/" TargetMode="External"/><Relationship Id="rId2" Type="http://schemas.openxmlformats.org/officeDocument/2006/relationships/notesSlide" Target="../notesSlides/notesSlide25.xml"/><Relationship Id="rId16" Type="http://schemas.openxmlformats.org/officeDocument/2006/relationships/hyperlink" Target="https://www.bibb.de/de/53.php" TargetMode="External"/><Relationship Id="rId1" Type="http://schemas.openxmlformats.org/officeDocument/2006/relationships/slideLayout" Target="../slideLayouts/slideLayout9.xml"/><Relationship Id="rId6" Type="http://schemas.openxmlformats.org/officeDocument/2006/relationships/hyperlink" Target="https://www.kmk.org/" TargetMode="External"/><Relationship Id="rId11" Type="http://schemas.openxmlformats.org/officeDocument/2006/relationships/hyperlink" Target="https://www.bmbf.de/SharedDocs/Publikationen/DE/3/31856_Berufsbildungsbericht_2024.pdf?__blob=publicationFile&amp;v=5" TargetMode="External"/><Relationship Id="rId5" Type="http://schemas.openxmlformats.org/officeDocument/2006/relationships/hyperlink" Target="https://www.bibb.de/datenreport/de/189191.php" TargetMode="External"/><Relationship Id="rId15" Type="http://schemas.openxmlformats.org/officeDocument/2006/relationships/hyperlink" Target="https://www.bibb.de/dienst/publikationen/de/" TargetMode="External"/><Relationship Id="rId10" Type="http://schemas.openxmlformats.org/officeDocument/2006/relationships/hyperlink" Target="http://www.f-bb.de/" TargetMode="External"/><Relationship Id="rId4" Type="http://schemas.openxmlformats.org/officeDocument/2006/relationships/hyperlink" Target="https://www.bibb.de/de/43.php" TargetMode="External"/><Relationship Id="rId9" Type="http://schemas.openxmlformats.org/officeDocument/2006/relationships/hyperlink" Target="https://iab.de/" TargetMode="External"/><Relationship Id="rId14" Type="http://schemas.openxmlformats.org/officeDocument/2006/relationships/hyperlink" Target="https://www.bibb.de/de/59.ph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b="1" dirty="0" err="1">
                <a:solidFill>
                  <a:srgbClr val="FFFFFF"/>
                </a:solidFill>
                <a:ea typeface="Inter Bold" pitchFamily="34" charset="-122"/>
                <a:cs typeface="Inter Bold" pitchFamily="34" charset="-120"/>
              </a:rPr>
              <a:t>Nachhaltigkeit</a:t>
            </a:r>
            <a:r>
              <a:rPr lang="en-US" sz="2800" b="1" dirty="0">
                <a:solidFill>
                  <a:srgbClr val="FFFFFF"/>
                </a:solidFill>
                <a:ea typeface="Inter Bold" pitchFamily="34" charset="-122"/>
                <a:cs typeface="Inter Bold" pitchFamily="34" charset="-120"/>
              </a:rPr>
              <a:t> in der </a:t>
            </a:r>
          </a:p>
          <a:p>
            <a:pPr>
              <a:lnSpc>
                <a:spcPct val="100000"/>
              </a:lnSpc>
              <a:spcBef>
                <a:spcPts val="0"/>
              </a:spcBef>
            </a:pPr>
            <a:r>
              <a:rPr lang="en-US" sz="2800" b="1" dirty="0" err="1">
                <a:solidFill>
                  <a:srgbClr val="FFFFFF"/>
                </a:solidFill>
                <a:ea typeface="Inter Bold" pitchFamily="34" charset="-122"/>
                <a:cs typeface="Inter Bold" pitchFamily="34" charset="-120"/>
              </a:rPr>
              <a:t>Aus</a:t>
            </a:r>
            <a:r>
              <a:rPr lang="en-US" sz="2800" b="1" dirty="0">
                <a:solidFill>
                  <a:srgbClr val="FFFFFF"/>
                </a:solidFill>
                <a:ea typeface="Inter Bold" pitchFamily="34" charset="-122"/>
                <a:cs typeface="Inter Bold" pitchFamily="34" charset="-120"/>
              </a:rPr>
              <a:t>- und </a:t>
            </a:r>
            <a:r>
              <a:rPr lang="en-US" sz="2800" b="1" dirty="0" err="1">
                <a:solidFill>
                  <a:srgbClr val="FFFFFF"/>
                </a:solidFill>
                <a:ea typeface="Inter Bold" pitchFamily="34" charset="-122"/>
                <a:cs typeface="Inter Bold" pitchFamily="34" charset="-120"/>
              </a:rPr>
              <a:t>Weiterbildung</a:t>
            </a:r>
            <a:endParaRPr lang="en-US" sz="2800" dirty="0"/>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de-DE" dirty="0"/>
              <a:t>2. Umsetzung von Nachhaltigkeit in Unternehmen</a:t>
            </a:r>
            <a:endParaRPr lang="de-DE" noProof="0" dirty="0"/>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575986"/>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rPr>
              <a:t>Festlegung von Verantwortlichkeiten und Zusammenarbeit zwischen verschiedenen Funktionen und Abteilungen zur Entwicklung </a:t>
            </a:r>
            <a:br>
              <a:rPr lang="de-DE" sz="1600" dirty="0">
                <a:solidFill>
                  <a:schemeClr val="tx1"/>
                </a:solidFill>
              </a:rPr>
            </a:br>
            <a:r>
              <a:rPr lang="de-DE" sz="1600" dirty="0">
                <a:solidFill>
                  <a:schemeClr val="tx1"/>
                </a:solidFill>
              </a:rPr>
              <a:t>von Zielen und Roadmaps für die Nachhaltigkeitsthemen</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Organisation &amp; Prozesse zur Operationalisierung</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rPr>
              <a:t>Sensibilisierung &amp; Befähigung von Mitarbeitenden zum Thema Nachhaltigkeit als Voraussetzung </a:t>
            </a:r>
            <a:br>
              <a:rPr lang="de-DE" sz="1600" dirty="0">
                <a:solidFill>
                  <a:schemeClr val="tx1"/>
                </a:solidFill>
              </a:rPr>
            </a:br>
            <a:r>
              <a:rPr lang="de-DE" sz="1600" dirty="0">
                <a:solidFill>
                  <a:schemeClr val="tx1"/>
                </a:solidFill>
              </a:rPr>
              <a:t>für die Umsetzung von Nachhaltigkeit</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Wissensaufbau</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Aufbau einer positiven Haltung zu Nachhaltigkeit und einer Handlungsbereitschaft</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Mobilisierung der Belegschaft</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Entwicklung eines Verständnisses zu Nachhaltigkeit und einer Haltung zur Verknüpfung von Nachhaltigkeit und Unternehmensstrategie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Bereitschaft der Geschäftsführung</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750"/>
                                        <p:tgtEl>
                                          <p:spTgt spid="1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750"/>
                                        <p:tgtEl>
                                          <p:spTgt spid="18">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750"/>
                                        <p:tgtEl>
                                          <p:spTgt spid="20">
                                            <p:txEl>
                                              <p:pRg st="0" end="0"/>
                                            </p:txEl>
                                          </p:spTgt>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7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8" grpId="0" uiExpand="1" build="p"/>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Klimafolgen</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Ökologischer Landbau</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3. Nachhaltigkeit in herausfordernden Zeiten</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Klimafolgenanpassung</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Energiewende: Strom, Wärme, H2, Speicher</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Diversification and inventory</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Zinswende</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103683"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Zeitenwende: </a:t>
            </a:r>
            <a:br>
              <a:rPr lang="de-DE" sz="1800" spc="30" dirty="0">
                <a:solidFill>
                  <a:schemeClr val="tx1"/>
                </a:solidFill>
              </a:rPr>
            </a:br>
            <a:r>
              <a:rPr lang="de-DE" sz="1800" spc="30" dirty="0">
                <a:solidFill>
                  <a:schemeClr val="tx1"/>
                </a:solidFill>
              </a:rPr>
              <a:t>Verteidigung &amp; Entlastung</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de-DE" b="1" dirty="0">
                <a:solidFill>
                  <a:schemeClr val="dk1"/>
                </a:solidFill>
                <a:cs typeface="Calibri" panose="020F0502020204030204" pitchFamily="34" charset="0"/>
                <a:rtl val="0"/>
              </a:rPr>
              <a:t>Erwartete </a:t>
            </a:r>
          </a:p>
          <a:p>
            <a:pPr lvl="0" algn="ctr">
              <a:spcBef>
                <a:spcPts val="0"/>
              </a:spcBef>
              <a:buClr>
                <a:schemeClr val="dk1"/>
              </a:buClr>
              <a:buSzPct val="25000"/>
            </a:pPr>
            <a:r>
              <a:rPr lang="de-DE" b="1" dirty="0">
                <a:solidFill>
                  <a:schemeClr val="dk1"/>
                </a:solidFill>
                <a:cs typeface="Calibri" panose="020F0502020204030204" pitchFamily="34" charset="0"/>
                <a:rtl val="0"/>
              </a:rPr>
              <a:t>Veränderungen</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1.875E-6 -3.7037E-7 L 0.0638 -0.0037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3.125E-6 -7.40741E-7 L 0.06419 -0.00278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2.59259E-6 L 0.05195 0.00047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1.45833E-6 -2.96296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1.45833E-6 0 L -0.05325 0.00417 " pathEditMode="relative" rAng="0" ptsTypes="AA">
                                      <p:cBhvr>
                                        <p:cTn id="29" dur="750" spd="-100000" fill="hold"/>
                                        <p:tgtEl>
                                          <p:spTgt spid="9"/>
                                        </p:tgtEl>
                                        <p:attrNameLst>
                                          <p:attrName>ppt_x</p:attrName>
                                          <p:attrName>ppt_y</p:attrName>
                                        </p:attrNameLst>
                                      </p:cBhvr>
                                      <p:rCtr x="-2669" y="208"/>
                                    </p:animMotion>
                                  </p:childTnLst>
                                </p:cTn>
                              </p:par>
                              <p:par>
                                <p:cTn id="30" presetID="10"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par>
                                <p:cTn id="33" presetID="42" presetClass="path" presetSubtype="0" accel="40000" decel="60000" fill="hold" grpId="1" nodeType="withEffect">
                                  <p:stCondLst>
                                    <p:cond delay="250"/>
                                  </p:stCondLst>
                                  <p:childTnLst>
                                    <p:animMotion origin="layout" path="M 1.25E-6 -4.44444E-6 L 0.05195 0.00047 " pathEditMode="relative" rAng="0" ptsTypes="AA">
                                      <p:cBhvr>
                                        <p:cTn id="34" dur="750" spd="-100000" fill="hold"/>
                                        <p:tgtEl>
                                          <p:spTgt spid="14"/>
                                        </p:tgtEl>
                                        <p:attrNameLst>
                                          <p:attrName>ppt_x</p:attrName>
                                          <p:attrName>ppt_y</p:attrName>
                                        </p:attrNameLst>
                                      </p:cBhvr>
                                      <p:rCtr x="2591" y="23"/>
                                    </p:animMotion>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childTnLst>
                                </p:cTn>
                              </p:par>
                              <p:par>
                                <p:cTn id="38" presetID="42" presetClass="path" presetSubtype="0" accel="40000" decel="60000" fill="hold" grpId="1" nodeType="withEffect">
                                  <p:stCondLst>
                                    <p:cond delay="250"/>
                                  </p:stCondLst>
                                  <p:childTnLst>
                                    <p:animMotion origin="layout" path="M 2.08333E-7 2.96296E-6 L -0.05326 0.00416 " pathEditMode="relative" rAng="0" ptsTypes="AA">
                                      <p:cBhvr>
                                        <p:cTn id="39" dur="750" spd="-100000" fill="hold"/>
                                        <p:tgtEl>
                                          <p:spTgt spid="15"/>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41967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de-DE" sz="1600" b="1" dirty="0"/>
              <a:t>Ökonomische Dimension​</a:t>
            </a:r>
            <a:endParaRPr lang="de-DE" sz="1600" dirty="0"/>
          </a:p>
        </p:txBody>
      </p:sp>
      <p:sp>
        <p:nvSpPr>
          <p:cNvPr id="10" name="Rechteck 9">
            <a:extLst>
              <a:ext uri="{FF2B5EF4-FFF2-40B4-BE49-F238E27FC236}">
                <a16:creationId xmlns:a16="http://schemas.microsoft.com/office/drawing/2014/main" id="{D11C575C-219B-4E69-9AD1-5A4439A28A35}"/>
              </a:ext>
            </a:extLst>
          </p:cNvPr>
          <p:cNvSpPr/>
          <p:nvPr/>
        </p:nvSpPr>
        <p:spPr>
          <a:xfrm>
            <a:off x="658812" y="2025990"/>
            <a:ext cx="2700000" cy="3663119"/>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Vorsorgendes Management; Kreislaufwirtschaft​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Stoffstrommanagement; Umweltmanagementsystem​</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Umweltverträgliche, innovative Technologien​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Ökodesign (Lebensdauer, Entsorgungsfreundlichkeit, Ästhetik)​</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Ökologische und soziale Wahrheit der Preise​</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Verursacherprinzip​</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Regionale und lokale Vermarktungsnetze und fairer Handel​</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5" y="1419678"/>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de-DE" sz="1600" b="1" dirty="0"/>
              <a:t>Ökologische Dimension​</a:t>
            </a:r>
            <a:endParaRPr lang="de-DE" sz="1600" spc="-10" dirty="0"/>
          </a:p>
        </p:txBody>
      </p:sp>
      <p:sp>
        <p:nvSpPr>
          <p:cNvPr id="12" name="Rechteck 11">
            <a:extLst>
              <a:ext uri="{FF2B5EF4-FFF2-40B4-BE49-F238E27FC236}">
                <a16:creationId xmlns:a16="http://schemas.microsoft.com/office/drawing/2014/main" id="{29434553-7434-4612-8E33-43B4CAC95C89}"/>
              </a:ext>
            </a:extLst>
          </p:cNvPr>
          <p:cNvSpPr/>
          <p:nvPr/>
        </p:nvSpPr>
        <p:spPr>
          <a:xfrm>
            <a:off x="3445875" y="2025990"/>
            <a:ext cx="2699999" cy="3009093"/>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Sparsamer Umgang mit Ressourcen​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Zeitmaße der Natur (</a:t>
            </a:r>
            <a:r>
              <a:rPr lang="de-DE" sz="1400" spc="-20" dirty="0" err="1"/>
              <a:t>Regenera-tionsfähigkeit</a:t>
            </a:r>
            <a:r>
              <a:rPr lang="de-DE" sz="1400" spc="-20" dirty="0"/>
              <a:t>, angemessene Zeit)​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Biodiversität;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Ökologische Kreislaufsysteme;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Regenerative Energien;​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Vorsorgeprinzip;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Vermeidung von Belastungen des Ökosystems (Reduzierung von Schadstoffeinträgen, Emissionen, Abfall)​</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8"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de-DE" sz="1600" b="1" dirty="0"/>
              <a:t>Soziale Dimension​</a:t>
            </a:r>
            <a:endParaRPr lang="de-DE" sz="1600" dirty="0"/>
          </a:p>
        </p:txBody>
      </p:sp>
      <p:sp>
        <p:nvSpPr>
          <p:cNvPr id="15" name="Rechteck 14">
            <a:extLst>
              <a:ext uri="{FF2B5EF4-FFF2-40B4-BE49-F238E27FC236}">
                <a16:creationId xmlns:a16="http://schemas.microsoft.com/office/drawing/2014/main" id="{F4D2AF01-CC99-4E1D-81E1-2BB5551B09BC}"/>
              </a:ext>
            </a:extLst>
          </p:cNvPr>
          <p:cNvSpPr/>
          <p:nvPr/>
        </p:nvSpPr>
        <p:spPr>
          <a:xfrm>
            <a:off x="6232939" y="2025990"/>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dirty="0"/>
              <a:t>Demokratisierung, Beteiligung aller Bevölkerungsgruppen in allen Lebensbereichen, Förderung der menschlichen Gesundheit;​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Gleichberechtigte Nutzung natürlicher Ressourcen und gleiche Entwicklungsrechte;​</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Interne soziale Gerechtigkeit​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Berücksichtigung der lebenswichtigen Interessen künftiger Generationen​</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Netzwerke; Lebensunterhalt durch Arbeit;​</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20000"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de-DE" sz="1600" b="1" dirty="0"/>
              <a:t>Kulturelle Dimension​</a:t>
            </a:r>
            <a:endParaRPr lang="de-DE" sz="1600" dirty="0"/>
          </a:p>
        </p:txBody>
      </p:sp>
      <p:sp>
        <p:nvSpPr>
          <p:cNvPr id="17" name="Rechteck 16">
            <a:extLst>
              <a:ext uri="{FF2B5EF4-FFF2-40B4-BE49-F238E27FC236}">
                <a16:creationId xmlns:a16="http://schemas.microsoft.com/office/drawing/2014/main" id="{BDA15362-E51F-4321-B89D-82EA95BF2AFF}"/>
              </a:ext>
            </a:extLst>
          </p:cNvPr>
          <p:cNvSpPr/>
          <p:nvPr/>
        </p:nvSpPr>
        <p:spPr>
          <a:xfrm>
            <a:off x="9019999" y="2025990"/>
            <a:ext cx="2787066" cy="3175806"/>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Ethische Absicherung;​</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Nachhaltigkeitsorientierte Lebensweisen;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ganzheitliche Wahrnehmung der Natur; ästhetische Wahrnehmung einer nachhaltigen Entwicklung;​</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Traditionelles Wissen; </a:t>
            </a:r>
            <a:br>
              <a:rPr lang="de-DE" sz="1400" spc="-20" dirty="0"/>
            </a:br>
            <a:r>
              <a:rPr lang="de-DE" sz="1400" spc="-20" dirty="0"/>
              <a:t>Umgang mit Zeit;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Kultur des Umgangs mit Dingen;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Verbraucherbewusstsein; lokale Öffentlichkeit; internationaler </a:t>
            </a:r>
            <a:r>
              <a:rPr lang="de-DE" sz="1400" spc="-40" dirty="0"/>
              <a:t>Austausch; globale Verantwortung; </a:t>
            </a:r>
            <a:r>
              <a:rPr lang="de-DE" sz="1400" spc="-10" dirty="0"/>
              <a:t>kosmopolitische Kultur​</a:t>
            </a:r>
          </a:p>
        </p:txBody>
      </p:sp>
    </p:spTree>
    <p:extLst>
      <p:ext uri="{BB962C8B-B14F-4D97-AF65-F5344CB8AC3E}">
        <p14:creationId xmlns:p14="http://schemas.microsoft.com/office/powerpoint/2010/main" val="1147050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4. Nachhaltigkeit in allen deutschen Ausbildungsprogrammen​</a:t>
            </a:r>
            <a:endParaRPr lang="de-DE" noProof="0" dirty="0">
              <a:solidFill>
                <a:srgbClr val="D6851B"/>
              </a:solidFill>
            </a:endParaRPr>
          </a:p>
        </p:txBody>
      </p:sp>
      <p:sp>
        <p:nvSpPr>
          <p:cNvPr id="12" name="Rechteck 11">
            <a:extLst>
              <a:ext uri="{FF2B5EF4-FFF2-40B4-BE49-F238E27FC236}">
                <a16:creationId xmlns:a16="http://schemas.microsoft.com/office/drawing/2014/main" id="{F31D79AB-5161-4090-953F-2A3382C8463B}"/>
              </a:ext>
            </a:extLst>
          </p:cNvPr>
          <p:cNvSpPr/>
          <p:nvPr/>
        </p:nvSpPr>
        <p:spPr>
          <a:xfrm>
            <a:off x="658811" y="1549028"/>
            <a:ext cx="3564000" cy="376571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Klimaberufe</a:t>
            </a:r>
            <a:endParaRPr lang="de-DE" sz="1400" spc="-20" dirty="0"/>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Anlagenmechaniker:in</a:t>
            </a:r>
            <a:r>
              <a:rPr lang="de-DE" sz="1400" dirty="0"/>
              <a:t>, </a:t>
            </a:r>
            <a:r>
              <a:rPr lang="de-DE" sz="1400" dirty="0" err="1"/>
              <a:t>Elektriker:in</a:t>
            </a:r>
            <a:r>
              <a:rPr lang="de-DE" sz="1400" dirty="0"/>
              <a:t>, </a:t>
            </a:r>
            <a:r>
              <a:rPr lang="de-DE" sz="1400" dirty="0" err="1"/>
              <a:t>Elektroniker:in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Heizungsbauer:in</a:t>
            </a:r>
            <a:r>
              <a:rPr lang="de-DE" sz="1400" dirty="0"/>
              <a:t>, Gas- und </a:t>
            </a:r>
            <a:r>
              <a:rPr lang="de-DE" sz="1400" dirty="0" err="1"/>
              <a:t>Wasserinstallateur:in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Anlagenmechaniker:in</a:t>
            </a:r>
            <a:r>
              <a:rPr lang="de-DE" sz="1400" dirty="0"/>
              <a:t> für Sanitär, </a:t>
            </a:r>
            <a:br>
              <a:rPr lang="de-DE" sz="1400" dirty="0"/>
            </a:br>
            <a:r>
              <a:rPr lang="de-DE" sz="1400" dirty="0"/>
              <a:t>Heizungs- und Klimatechnik (SHK)​</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Elektroniker:in</a:t>
            </a:r>
            <a:r>
              <a:rPr lang="de-DE" sz="1400" dirty="0"/>
              <a:t> Energie- und Gebäudetechnik​</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Elektroniker:in</a:t>
            </a:r>
            <a:r>
              <a:rPr lang="de-DE" sz="1400" dirty="0"/>
              <a:t> für Gebäudesystem-</a:t>
            </a:r>
            <a:br>
              <a:rPr lang="de-DE" sz="1400" dirty="0"/>
            </a:br>
            <a:r>
              <a:rPr lang="de-DE" sz="1400" dirty="0" err="1"/>
              <a:t>integration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Dachdecker:in</a:t>
            </a:r>
            <a:r>
              <a:rPr lang="de-DE" sz="1400" dirty="0"/>
              <a:t> mit Schwerpunkt Energietechnik an Dach und Wand​</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Maler:in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Industriekaufleute</a:t>
            </a:r>
          </a:p>
        </p:txBody>
      </p:sp>
      <p:sp>
        <p:nvSpPr>
          <p:cNvPr id="15" name="Rechteck 14">
            <a:extLst>
              <a:ext uri="{FF2B5EF4-FFF2-40B4-BE49-F238E27FC236}">
                <a16:creationId xmlns:a16="http://schemas.microsoft.com/office/drawing/2014/main" id="{B432BF9C-2479-4CB5-9ABD-D16703C95E69}"/>
              </a:ext>
            </a:extLst>
          </p:cNvPr>
          <p:cNvSpPr/>
          <p:nvPr/>
        </p:nvSpPr>
        <p:spPr>
          <a:xfrm>
            <a:off x="4403693" y="1549028"/>
            <a:ext cx="3564000" cy="159845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Umweltberufe</a:t>
            </a:r>
            <a:endParaRPr lang="de-DE" sz="1400" spc="-20" dirty="0"/>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Wasserversorgungstechnik​</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Abwassertechnik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Rohr-, Kanal- und Industrieservice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Kreislauf- und Abfallwirtschaft </a:t>
            </a:r>
          </a:p>
        </p:txBody>
      </p:sp>
      <p:sp>
        <p:nvSpPr>
          <p:cNvPr id="18" name="Rechteck 17">
            <a:extLst>
              <a:ext uri="{FF2B5EF4-FFF2-40B4-BE49-F238E27FC236}">
                <a16:creationId xmlns:a16="http://schemas.microsoft.com/office/drawing/2014/main" id="{4A77F5D0-8BC4-4024-AE32-D70110E2BEAC}"/>
              </a:ext>
            </a:extLst>
          </p:cNvPr>
          <p:cNvSpPr/>
          <p:nvPr/>
        </p:nvSpPr>
        <p:spPr>
          <a:xfrm>
            <a:off x="8148575" y="1549028"/>
            <a:ext cx="3564000" cy="252178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Elektromobilität (20 Berufe) </a:t>
            </a:r>
            <a:endParaRPr lang="de-DE" sz="1400" spc="-20" dirty="0"/>
          </a:p>
          <a:p>
            <a:pPr marL="216000" indent="-216000">
              <a:lnSpc>
                <a:spcPts val="1700"/>
              </a:lnSpc>
              <a:spcAft>
                <a:spcPts val="400"/>
              </a:spcAft>
              <a:buClr>
                <a:srgbClr val="D6851B"/>
              </a:buClr>
              <a:buSzPct val="65000"/>
              <a:buFont typeface="Wingdings 3" panose="05040102010807070707" pitchFamily="18" charset="2"/>
              <a:buChar char=""/>
            </a:pPr>
            <a:r>
              <a:rPr lang="de-DE" sz="1400" dirty="0"/>
              <a:t>Elektro- und IT-Industrie und Handwerk </a:t>
            </a:r>
            <a:br>
              <a:rPr lang="de-DE" sz="1400" dirty="0"/>
            </a:br>
            <a:r>
              <a:rPr lang="de-DE" sz="1400" dirty="0"/>
              <a:t>und im KFZ-Gewerbe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Eisenbahner:in</a:t>
            </a:r>
            <a:r>
              <a:rPr lang="de-DE" sz="1400" spc="-20" dirty="0"/>
              <a:t> im Betriebsdienst (</a:t>
            </a:r>
            <a:r>
              <a:rPr lang="de-DE" sz="1400" spc="-20" dirty="0" err="1"/>
              <a:t>Lokführer:in</a:t>
            </a:r>
            <a:r>
              <a:rPr lang="de-DE" sz="1400" spc="-20" dirty="0"/>
              <a:t> und Transport)​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Berufskraftfahrer:in</a:t>
            </a:r>
            <a:r>
              <a:rPr lang="de-DE" sz="1400" spc="-2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Kaufleute im Eisenbahn- und Straßenverkehr, Kaufleute für Verkehrsservice​</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Eisenbahner:in</a:t>
            </a:r>
            <a:r>
              <a:rPr lang="de-DE" sz="1400" spc="-20" dirty="0"/>
              <a:t> der Zugverkehrssteuerung, </a:t>
            </a:r>
            <a:r>
              <a:rPr lang="de-DE" sz="1400" spc="-20" dirty="0" err="1"/>
              <a:t>Gleisbauer:in</a:t>
            </a:r>
            <a:endParaRPr lang="de-DE" sz="1400" spc="-20" dirty="0"/>
          </a:p>
        </p:txBody>
      </p:sp>
      <p:sp>
        <p:nvSpPr>
          <p:cNvPr id="19" name="Rechteck 18">
            <a:extLst>
              <a:ext uri="{FF2B5EF4-FFF2-40B4-BE49-F238E27FC236}">
                <a16:creationId xmlns:a16="http://schemas.microsoft.com/office/drawing/2014/main" id="{A89367BF-1D04-4ACC-AE25-0AC255B252CD}"/>
              </a:ext>
            </a:extLst>
          </p:cNvPr>
          <p:cNvSpPr/>
          <p:nvPr/>
        </p:nvSpPr>
        <p:spPr>
          <a:xfrm>
            <a:off x="4403693" y="3373928"/>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Kaufleute</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Kaufleute für Groß- und Außenhandelsmanagement​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Kaufleute im Einzelhandel</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4660219"/>
            <a:ext cx="3564000" cy="84183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Umweltgerechtes Verpacken​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Papiertechnolog:in</a:t>
            </a:r>
            <a:r>
              <a:rPr lang="de-DE" sz="1400" spc="-2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Packmitteltechnolog:in</a:t>
            </a:r>
            <a:r>
              <a:rPr lang="de-DE" sz="1400" spc="-20" dirty="0"/>
              <a:t>​</a:t>
            </a:r>
          </a:p>
        </p:txBody>
      </p:sp>
      <p:sp>
        <p:nvSpPr>
          <p:cNvPr id="21" name="Rechteck 20">
            <a:extLst>
              <a:ext uri="{FF2B5EF4-FFF2-40B4-BE49-F238E27FC236}">
                <a16:creationId xmlns:a16="http://schemas.microsoft.com/office/drawing/2014/main" id="{1E49A9B2-BD78-4164-BD33-9B910740DD7D}"/>
              </a:ext>
            </a:extLst>
          </p:cNvPr>
          <p:cNvSpPr/>
          <p:nvPr/>
        </p:nvSpPr>
        <p:spPr>
          <a:xfrm>
            <a:off x="8148575" y="4275499"/>
            <a:ext cx="3564000" cy="122655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Grüne Berufe</a:t>
            </a:r>
            <a:r>
              <a:rPr lang="de-DE" sz="1400" spc="-20" dirty="0"/>
              <a:t>​</a:t>
            </a:r>
          </a:p>
          <a:p>
            <a:pPr>
              <a:lnSpc>
                <a:spcPts val="1700"/>
              </a:lnSpc>
              <a:spcAft>
                <a:spcPts val="400"/>
              </a:spcAft>
              <a:buClr>
                <a:srgbClr val="D6851B"/>
              </a:buClr>
              <a:buSzPct val="65000"/>
            </a:pPr>
            <a:r>
              <a:rPr lang="de-DE" sz="1400" dirty="0"/>
              <a:t>Ausbildungsberufe im landwirtschaftlichen Bereich, die „Grünen 14“, Umwelt- und Klimaschutz im Umgang mit Böden, Pflanzen und Tieren und moderne Technik​</a:t>
            </a:r>
          </a:p>
        </p:txBody>
      </p:sp>
    </p:spTree>
    <p:extLst>
      <p:ext uri="{BB962C8B-B14F-4D97-AF65-F5344CB8AC3E}">
        <p14:creationId xmlns:p14="http://schemas.microsoft.com/office/powerpoint/2010/main" val="2266295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Verpflichtende Vermittlung​</a:t>
            </a:r>
          </a:p>
          <a:p>
            <a:r>
              <a:rPr lang="de-DE" dirty="0">
                <a:solidFill>
                  <a:schemeClr val="bg1"/>
                </a:solidFill>
              </a:rPr>
              <a:t>Entsprechende Kompetenzen zwingend vermitteln​</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Prüfungsrelevanz</a:t>
            </a:r>
          </a:p>
          <a:p>
            <a:r>
              <a:rPr lang="de-DE" dirty="0">
                <a:solidFill>
                  <a:schemeClr val="bg1"/>
                </a:solidFill>
              </a:rPr>
              <a:t>In manchen Berufen bereits in Prüfungen abgefragt​</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Praxisnahe Umsetzung​</a:t>
            </a:r>
          </a:p>
          <a:p>
            <a:r>
              <a:rPr lang="de-DE" dirty="0">
                <a:solidFill>
                  <a:schemeClr val="bg1"/>
                </a:solidFill>
              </a:rPr>
              <a:t>Projektarbeiten und Wahlmodule zur Lieferkettenoptimierung​</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de-DE" dirty="0"/>
              <a:t>Die deutsche Berufsbildung hat Nachhaltigkeit, Digitalisierung und KI in Rahmenlehrplänen und Ausbildungsordnungen verankert.</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Standardberufsbildpositionen</a:t>
            </a:r>
          </a:p>
        </p:txBody>
      </p:sp>
    </p:spTree>
    <p:extLst>
      <p:ext uri="{BB962C8B-B14F-4D97-AF65-F5344CB8AC3E}">
        <p14:creationId xmlns:p14="http://schemas.microsoft.com/office/powerpoint/2010/main" val="3882927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0"/>
                                        <p:tgtEl>
                                          <p:spTgt spid="11"/>
                                        </p:tgtEl>
                                      </p:cBhvr>
                                    </p:animEffect>
                                  </p:childTnLst>
                                </p:cTn>
                              </p:par>
                              <p:par>
                                <p:cTn id="16" presetID="42" presetClass="path" presetSubtype="0" accel="50000" decel="50000" fill="hold" grpId="1" nodeType="withEffect">
                                  <p:stCondLst>
                                    <p:cond delay="0"/>
                                  </p:stCondLst>
                                  <p:childTnLst>
                                    <p:animMotion origin="layout" path="M 1.66667E-6 4.81481E-6 L -0.03698 0.00069 " pathEditMode="relative" rAng="0" ptsTypes="AA">
                                      <p:cBhvr>
                                        <p:cTn id="17" dur="1000" spd="-100000" fill="hold"/>
                                        <p:tgtEl>
                                          <p:spTgt spid="11"/>
                                        </p:tgtEl>
                                        <p:attrNameLst>
                                          <p:attrName>ppt_x</p:attrName>
                                          <p:attrName>ppt_y</p:attrName>
                                        </p:attrNameLst>
                                      </p:cBhvr>
                                      <p:rCtr x="-1849" y="23"/>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250"/>
                                        <p:tgtEl>
                                          <p:spTgt spid="13"/>
                                        </p:tgtEl>
                                      </p:cBhvr>
                                    </p:animEffect>
                                  </p:childTnLst>
                                </p:cTn>
                              </p:par>
                              <p:par>
                                <p:cTn id="22" presetID="42" presetClass="path" presetSubtype="0" accel="50000" decel="50000" fill="hold" grpId="1" nodeType="withEffect">
                                  <p:stCondLst>
                                    <p:cond delay="0"/>
                                  </p:stCondLst>
                                  <p:childTnLst>
                                    <p:animMotion origin="layout" path="M 1.66667E-6 -1.85185E-6 L -0.03698 0.0007 " pathEditMode="relative" rAng="0" ptsTypes="AA">
                                      <p:cBhvr>
                                        <p:cTn id="23" dur="1000" spd="-100000" fill="hold"/>
                                        <p:tgtEl>
                                          <p:spTgt spid="13"/>
                                        </p:tgtEl>
                                        <p:attrNameLst>
                                          <p:attrName>ppt_x</p:attrName>
                                          <p:attrName>ppt_y</p:attrName>
                                        </p:attrNameLst>
                                      </p:cBhvr>
                                      <p:rCtr x="-1849" y="23"/>
                                    </p:animMotion>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childTnLst>
                                </p:cTn>
                              </p:par>
                              <p:par>
                                <p:cTn id="28" presetID="42" presetClass="path" presetSubtype="0" accel="50000" decel="50000" fill="hold" grpId="1" nodeType="withEffect">
                                  <p:stCondLst>
                                    <p:cond delay="0"/>
                                  </p:stCondLst>
                                  <p:childTnLst>
                                    <p:animMotion origin="layout" path="M 1.66667E-6 1.85185E-6 L -0.03698 0.00069 " pathEditMode="relative" rAng="0" ptsTypes="AA">
                                      <p:cBhvr>
                                        <p:cTn id="29" dur="1000" spd="-100000" fill="hold"/>
                                        <p:tgtEl>
                                          <p:spTgt spid="14"/>
                                        </p:tgtEl>
                                        <p:attrNameLst>
                                          <p:attrName>ppt_x</p:attrName>
                                          <p:attrName>ppt_y</p:attrName>
                                        </p:attrNameLst>
                                      </p:cBhvr>
                                      <p:rCtr x="-184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8259719"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de-DE" dirty="0"/>
              <a:t>„Darüber hinaus empfiehlt der Hauptausschuss des BIBB ausbildenden Betrieben und beruflichen Schulen, diese </a:t>
            </a:r>
            <a:r>
              <a:rPr lang="de-DE" b="1" spc="20" dirty="0"/>
              <a:t>modernisierten Standardberufsbildpositionen </a:t>
            </a:r>
            <a:r>
              <a:rPr lang="de-DE" dirty="0"/>
              <a:t>auch jetzt schon </a:t>
            </a:r>
            <a:r>
              <a:rPr lang="de-DE" b="1" dirty="0"/>
              <a:t>in der Ausbildung sämtlicher Ausbildungsberufe nach BBiG und HwO</a:t>
            </a:r>
            <a:r>
              <a:rPr lang="de-DE" dirty="0"/>
              <a:t> integrativ im Zusammenhang mit fachspezifischen Fertigkeiten, Kenntnissen und Fähigkeiten während der gesamten Ausbildung </a:t>
            </a:r>
            <a:r>
              <a:rPr lang="de-DE" b="1" spc="20" dirty="0"/>
              <a:t>zu vermitteln</a:t>
            </a:r>
            <a:r>
              <a:rPr lang="de-DE" dirty="0"/>
              <a:t>, auch wenn sie noch nicht in allen Ausbildungsordnungen enthalten sind. </a:t>
            </a:r>
          </a:p>
          <a:p>
            <a:pPr>
              <a:lnSpc>
                <a:spcPts val="2200"/>
              </a:lnSpc>
              <a:spcAft>
                <a:spcPts val="1200"/>
              </a:spcAft>
              <a:buClr>
                <a:srgbClr val="D6851B"/>
              </a:buClr>
              <a:buSzPct val="65000"/>
            </a:pPr>
            <a:r>
              <a:rPr lang="de-DE" dirty="0"/>
              <a:t>Er appelliert an alle Akteure in der Beruflichen Bildung, dies </a:t>
            </a:r>
            <a:r>
              <a:rPr lang="de-DE" b="1" spc="20" dirty="0"/>
              <a:t>aktiv zu unterstützen</a:t>
            </a:r>
            <a:r>
              <a:rPr lang="de-DE" dirty="0"/>
              <a:t>, indem sie ausbildende Betriebe und berufliche Schulen auf diese Empfehlung </a:t>
            </a:r>
            <a:br>
              <a:rPr lang="de-DE" dirty="0"/>
            </a:br>
            <a:r>
              <a:rPr lang="de-DE" dirty="0"/>
              <a:t>des Hauptausschusses und die Bedeutung der neuen Standardberufsbildpositionen </a:t>
            </a:r>
            <a:br>
              <a:rPr lang="de-DE" dirty="0"/>
            </a:br>
            <a:r>
              <a:rPr lang="de-DE" dirty="0"/>
              <a:t>für die Arbeitswelt der Zukunft auf verschiedenen Wegen aufmerksam machen, </a:t>
            </a:r>
            <a:br>
              <a:rPr lang="de-DE" dirty="0"/>
            </a:br>
            <a:r>
              <a:rPr lang="de-DE" dirty="0"/>
              <a:t>für deren Umsetzung werben und sie dabei auf geeignete Weise unterstützen.“</a:t>
            </a:r>
          </a:p>
          <a:p>
            <a:pPr>
              <a:lnSpc>
                <a:spcPts val="2200"/>
              </a:lnSpc>
              <a:spcAft>
                <a:spcPts val="1200"/>
              </a:spcAft>
              <a:buClr>
                <a:srgbClr val="D6851B"/>
              </a:buClr>
              <a:buSzPct val="65000"/>
            </a:pPr>
            <a:r>
              <a:rPr lang="de-DE" b="1" spc="20" dirty="0"/>
              <a:t>Standard geht über das Inkrafttreten in Berufen ab 01.08.2021 hinaus.</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BIBB HA-Empfehlung Nr. 172</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82613" y="5453935"/>
            <a:ext cx="9559244" cy="276999"/>
          </a:xfrm>
          <a:prstGeom prst="rect">
            <a:avLst/>
          </a:prstGeom>
          <a:noFill/>
        </p:spPr>
        <p:txBody>
          <a:bodyPr wrap="square" rtlCol="0">
            <a:spAutoFit/>
          </a:bodyPr>
          <a:lstStyle/>
          <a:p>
            <a:r>
              <a:rPr lang="de-DE" sz="1200" dirty="0">
                <a:latin typeface="Calibri" panose="020F0502020204030204" pitchFamily="34" charset="0"/>
              </a:rPr>
              <a:t>Quelle: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25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Integrativ zu vermittelnde Kompetenzen als Gesamtpaket​</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6" y="2149785"/>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NEU: Bedeutung, Funktion und Inhalte der Ausbildungsordnung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Möglichkeiten des beruflichen Aufstiegs und der </a:t>
            </a:r>
            <a:br>
              <a:rPr lang="de-DE" sz="1600" dirty="0">
                <a:solidFill>
                  <a:schemeClr val="tx1"/>
                </a:solidFill>
                <a:latin typeface="+mn-lt"/>
              </a:rPr>
            </a:br>
            <a:r>
              <a:rPr lang="de-DE" sz="1600" dirty="0">
                <a:solidFill>
                  <a:schemeClr val="tx1"/>
                </a:solidFill>
                <a:latin typeface="+mn-lt"/>
              </a:rPr>
              <a:t>beruflichen Weiterentwicklung</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512000"/>
            <a:ext cx="5400000" cy="637849"/>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Organisation des Ausbildungsbetriebes, Berufsbildung sowie Arbeits- und Tarifrecht​</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3" y="3982288"/>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NEU: Maßnahmen zur Vermeidung von Gefährdungen sowie von psychischen und physischen Belastungen </a:t>
            </a:r>
            <a:br>
              <a:rPr lang="de-DE" sz="1600" dirty="0">
                <a:solidFill>
                  <a:schemeClr val="tx1"/>
                </a:solidFill>
                <a:latin typeface="+mn-lt"/>
              </a:rPr>
            </a:br>
            <a:r>
              <a:rPr lang="de-DE" sz="1600" dirty="0">
                <a:solidFill>
                  <a:schemeClr val="tx1"/>
                </a:solidFill>
                <a:latin typeface="+mn-lt"/>
              </a:rPr>
              <a:t>für sich und andere, auch präventiv</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ergonomische Arbeitsweisen​</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3590789"/>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Sicherheit und Gesundheit bei der Arbeit</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563918"/>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8"/>
            <a:ext cx="5400000" cy="1782640"/>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Datenschutz und -sicherheit</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Informationsrecherche und lebensbegleitendes Lernen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Kommunikation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Wertschätzung anderer unter Berücksichtigung gesellschaftlicher Vielfalt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gemeinsame Reflexion und Gestaltung von Aufgaben</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Digitalisierte Arbeitswelt</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spc="-30" dirty="0">
                <a:solidFill>
                  <a:schemeClr val="tx1"/>
                </a:solidFill>
                <a:latin typeface="+mn-lt"/>
              </a:rPr>
              <a:t>Zusammenarbeit im Sinne einer ökonomischen, ökologischen und sozialen Nachhaltigkeit</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spc="-30" dirty="0">
                <a:solidFill>
                  <a:schemeClr val="tx1"/>
                </a:solidFill>
                <a:latin typeface="+mn-lt"/>
              </a:rPr>
              <a:t>Entwicklung von Vorschlägen für nachhaltiges Handeln im eigenen Arbeitsbereich</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Umweltschutz und Nachhaltigkeit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3</a:t>
            </a:r>
          </a:p>
        </p:txBody>
      </p:sp>
    </p:spTree>
    <p:extLst>
      <p:ext uri="{BB962C8B-B14F-4D97-AF65-F5344CB8AC3E}">
        <p14:creationId xmlns:p14="http://schemas.microsoft.com/office/powerpoint/2010/main" val="1345038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P spid="10"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Umweltschutz und Nachhaltigkeit</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Möglichkeiten zur Vermeidung betriebsbedingter Belastungen für Umwelt und Gesellschaft im eigenen Aufgabenbereich erkennen und zu deren Weiterentwicklung beitragen</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bei Arbeitsprozessen und im Hinblick auf Produkte, Waren oder Dienstleistungen Materialien und Energie unter wirtschaftlichen, umweltverträglichen und sozialen Gesichtspunkten der Nachhaltigkeit nutzen</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Abfälle vermeiden sowie Stoffe und Materialien einer umweltschonenden Wiederverwertung oder Entsorgung zuführen</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für den Ausbildungsbetrieb geltende Regelungen des Umweltschutzes einhalten</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Vorschlage für nachhaltiges Handeln für den eigenen Arbeitsbereich entwickeln</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unter Einhaltung betrieblicher Regelungen im Sinne einer ökonomischen, ökologischen und sozial nachhaltigen Entwicklung zusammenarbeiten und adressatengerecht kommunizieren</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Während der gesamten Ausbildung</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1.66667E-6 -1.48148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6" grpId="0" animBg="1"/>
      <p:bldP spid="19" grpId="0" animBg="1"/>
      <p:bldP spid="22" grpId="0" animBg="1"/>
      <p:bldP spid="24" grpId="0" animBg="1"/>
      <p:bldP spid="25" grpId="0"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Umweltschutz und Nachhaltigkeit</a:t>
            </a:r>
            <a:endParaRPr lang="de-DE" sz="2000" b="1" dirty="0">
              <a:highlight>
                <a:srgbClr val="FFFF00"/>
              </a:highlight>
            </a:endParaRP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810683"/>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Herkunft und Herstellung</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Transportwege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Lebensdauer und langfristige Nutzbarkeit</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ökologischer und sozialer Fußabdruck von Produkten und Dienstleistungen bzw. von Wertschöpfungsprozessen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Prüfsiegel und Zertifikate, z. B.:</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b="0" dirty="0">
                <a:solidFill>
                  <a:schemeClr val="tx1"/>
                </a:solidFill>
                <a:latin typeface="+mn-lt"/>
              </a:rPr>
              <a:t>fairer Handel</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b="0" dirty="0">
                <a:solidFill>
                  <a:schemeClr val="tx1"/>
                </a:solidFill>
                <a:latin typeface="+mn-lt"/>
              </a:rPr>
              <a:t>Regionalität</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b="0" dirty="0">
                <a:solidFill>
                  <a:schemeClr val="tx1"/>
                </a:solidFill>
                <a:latin typeface="+mn-lt"/>
              </a:rPr>
              <a:t>ökologische Erzeugung</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bei Arbeitsprozessen und im Hinblick auf Produkte, Waren oder Dienstleistungen Materialien und Energie unter wirtschaftlichen, umweltverträglichen und sozialen Gesichtspunkten der Nachhaltigkeit nutzen</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Umweltschutz und Nachhaltigkeit</a:t>
            </a:r>
            <a:endParaRPr lang="de-DE" sz="2000" b="1" dirty="0">
              <a:highlight>
                <a:srgbClr val="FFFF00"/>
              </a:highlight>
            </a:endParaRP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Zielkonflikte und Zusammenhänge zwischen ökonomischen, ökologischen und sozialen Anforderungen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Optimierungsansätze und Handlungsalternativen unter Berücksichtigung von ökologischer Effektivität und Effizienz</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Vor- und Nachteile von Optimierungsansätzen und Handlungsalternativen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Wirksamkeit von Maßnahmen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Wertschätzung innovativer Ideen</a:t>
            </a:r>
            <a:endParaRPr lang="de-DE" sz="1600" b="0" dirty="0">
              <a:solidFill>
                <a:schemeClr val="tx1"/>
              </a:solidFill>
              <a:latin typeface="+mn-lt"/>
            </a:endParaRP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Vorschlage für nachhaltiges Handeln für den eigenen Arbeitsbereich entwickeln</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de-DE" sz="3600" dirty="0"/>
              <a:t>1. Einführung &amp; Begrifflichkeiten</a:t>
            </a:r>
            <a:endParaRPr lang="de-DE" sz="3600" noProof="0" dirty="0">
              <a:solidFill>
                <a:srgbClr val="D6851B"/>
              </a:solidFill>
            </a:endParaRP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3279775"/>
          </a:xfrm>
          <a:prstGeom prst="rect">
            <a:avLst/>
          </a:prstGeom>
          <a:noFill/>
        </p:spPr>
        <p:txBody>
          <a:bodyPr wrap="square" lIns="0" tIns="0" rIns="0" bIns="0" numCol="1" rtlCol="0">
            <a:noAutofit/>
          </a:bodyPr>
          <a:lstStyle/>
          <a:p>
            <a:pPr algn="ctr">
              <a:lnSpc>
                <a:spcPct val="120000"/>
              </a:lnSpc>
            </a:pPr>
            <a:r>
              <a:rPr lang="de-DE" sz="2400" dirty="0"/>
              <a:t>Die </a:t>
            </a:r>
            <a:r>
              <a:rPr lang="de-DE" sz="2400" dirty="0" err="1"/>
              <a:t>Brundlandt</a:t>
            </a:r>
            <a:r>
              <a:rPr lang="de-DE" sz="2400" dirty="0"/>
              <a:t>-Kommission der Vereinten Nationen (UN) </a:t>
            </a:r>
            <a:br>
              <a:rPr lang="de-DE" sz="2400" dirty="0"/>
            </a:br>
            <a:r>
              <a:rPr lang="de-DE" sz="2400" dirty="0"/>
              <a:t>gilt als wichtiger Impulsgeber für den Nachhaltigkeitsbegriff, indem </a:t>
            </a:r>
            <a:br>
              <a:rPr lang="de-DE" sz="2400" dirty="0"/>
            </a:br>
            <a:r>
              <a:rPr lang="de-DE" sz="2400" dirty="0"/>
              <a:t>sie 1987 </a:t>
            </a:r>
            <a:r>
              <a:rPr lang="de-DE" sz="2400" i="1" dirty="0"/>
              <a:t>nachhaltige Entwicklung </a:t>
            </a:r>
            <a:r>
              <a:rPr lang="de-DE" sz="2400" dirty="0"/>
              <a:t>folgendermaßen definierte:</a:t>
            </a:r>
          </a:p>
          <a:p>
            <a:pPr algn="ctr">
              <a:lnSpc>
                <a:spcPct val="120000"/>
              </a:lnSpc>
            </a:pPr>
            <a:endParaRPr lang="de-DE" sz="2400" dirty="0"/>
          </a:p>
          <a:p>
            <a:pPr algn="ctr">
              <a:lnSpc>
                <a:spcPct val="120000"/>
              </a:lnSpc>
            </a:pPr>
            <a:r>
              <a:rPr lang="en-US" sz="2400" dirty="0"/>
              <a:t>“</a:t>
            </a:r>
            <a:r>
              <a:rPr lang="en-US" sz="2400" b="1" dirty="0"/>
              <a:t>meeting the needs of the </a:t>
            </a:r>
            <a:r>
              <a:rPr lang="de-DE" sz="2400" b="1" dirty="0" err="1"/>
              <a:t>present</a:t>
            </a:r>
            <a:r>
              <a:rPr lang="de-DE" sz="2400" b="1" dirty="0"/>
              <a:t> </a:t>
            </a:r>
            <a:r>
              <a:rPr lang="de-DE" sz="2400" b="1" dirty="0" err="1"/>
              <a:t>without</a:t>
            </a:r>
            <a:r>
              <a:rPr lang="de-DE" sz="2400" b="1" dirty="0"/>
              <a:t> </a:t>
            </a:r>
            <a:r>
              <a:rPr lang="de-DE" sz="2400" b="1" dirty="0" err="1"/>
              <a:t>compromising</a:t>
            </a:r>
            <a:r>
              <a:rPr lang="de-DE" sz="2400" b="1" dirty="0"/>
              <a:t> </a:t>
            </a:r>
            <a:br>
              <a:rPr lang="de-DE" sz="2400" b="1" dirty="0"/>
            </a:br>
            <a:r>
              <a:rPr lang="en-US" sz="2400" b="1" dirty="0"/>
              <a:t>the ability of future generations to meet their own needs</a:t>
            </a:r>
            <a:r>
              <a:rPr lang="en-US" sz="2400" dirty="0"/>
              <a:t>”</a:t>
            </a:r>
            <a:endParaRPr lang="ru-RU" sz="2400" dirty="0"/>
          </a:p>
        </p:txBody>
      </p:sp>
    </p:spTree>
    <p:extLst>
      <p:ext uri="{BB962C8B-B14F-4D97-AF65-F5344CB8AC3E}">
        <p14:creationId xmlns:p14="http://schemas.microsoft.com/office/powerpoint/2010/main" val="4063817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250"/>
                                        <p:tgtEl>
                                          <p:spTgt spid="12">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12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de-DE" sz="1400" dirty="0"/>
                        <a:t>Investition „schnelles Internet“ (5G deutschlandweit)</a:t>
                      </a:r>
                    </a:p>
                    <a:p>
                      <a:pPr marL="288000" indent="-288000" algn="l">
                        <a:lnSpc>
                          <a:spcPct val="100000"/>
                        </a:lnSpc>
                        <a:spcAft>
                          <a:spcPts val="0"/>
                        </a:spcAft>
                        <a:buClr>
                          <a:srgbClr val="D6851B"/>
                        </a:buClr>
                        <a:buSzPct val="102000"/>
                        <a:buFont typeface="+mj-lt"/>
                        <a:buAutoNum type="arabicPeriod"/>
                      </a:pPr>
                      <a:r>
                        <a:rPr lang="de-DE" sz="1400" dirty="0"/>
                        <a:t>Verbesserung der Schieneninfrastruktur</a:t>
                      </a:r>
                    </a:p>
                    <a:p>
                      <a:pPr marL="288000" indent="-288000" algn="l">
                        <a:lnSpc>
                          <a:spcPct val="100000"/>
                        </a:lnSpc>
                        <a:spcAft>
                          <a:spcPts val="0"/>
                        </a:spcAft>
                        <a:buClr>
                          <a:srgbClr val="D6851B"/>
                        </a:buClr>
                        <a:buSzPct val="102000"/>
                        <a:buFont typeface="+mj-lt"/>
                        <a:buAutoNum type="arabicPeriod"/>
                      </a:pPr>
                      <a:r>
                        <a:rPr lang="de-DE" sz="1400" dirty="0"/>
                        <a:t>Umsetzung „smarter“ Mobilitätskonzepte in Städten</a:t>
                      </a:r>
                    </a:p>
                    <a:p>
                      <a:pPr marL="288000" indent="-288000" algn="l">
                        <a:lnSpc>
                          <a:spcPct val="100000"/>
                        </a:lnSpc>
                        <a:spcAft>
                          <a:spcPts val="0"/>
                        </a:spcAft>
                        <a:buClr>
                          <a:srgbClr val="D6851B"/>
                        </a:buClr>
                        <a:buSzPct val="102000"/>
                        <a:buFont typeface="+mj-lt"/>
                        <a:buAutoNum type="arabicPeriod"/>
                      </a:pPr>
                      <a:r>
                        <a:rPr lang="de-DE" sz="1400" dirty="0"/>
                        <a:t>Flächendeckende Ladeinfrastruktur für Elektrofahrzeuge</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Annahmen </a:t>
            </a:r>
            <a:r>
              <a:rPr lang="de-DE" sz="2000" b="1" dirty="0" err="1"/>
              <a:t>MoveOn</a:t>
            </a:r>
            <a:r>
              <a:rPr lang="de-DE" sz="2000" b="1" dirty="0"/>
              <a:t>-Szenario</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de-DE" sz="1400" b="1" spc="60" dirty="0"/>
              <a:t>Bauinvestitionen</a:t>
            </a:r>
            <a:endParaRPr lang="de-DE" sz="1400" spc="60" dirty="0"/>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1400723843"/>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de-DE" sz="1400" spc="-20" baseline="0" dirty="0"/>
                        <a:t>Modernisierung des Fuhrparks im Öffentlichen Personennahverkehr (ÖPNV): Umstellung auf Elektrobusse</a:t>
                      </a:r>
                    </a:p>
                    <a:p>
                      <a:pPr marL="288000" indent="-288000" algn="l">
                        <a:lnSpc>
                          <a:spcPct val="100000"/>
                        </a:lnSpc>
                        <a:spcAft>
                          <a:spcPts val="0"/>
                        </a:spcAft>
                        <a:buClr>
                          <a:srgbClr val="D6851B"/>
                        </a:buClr>
                        <a:buSzPct val="102000"/>
                        <a:buFont typeface="+mj-lt"/>
                        <a:buAutoNum type="arabicPeriod" startAt="5"/>
                      </a:pPr>
                      <a:r>
                        <a:rPr lang="de-DE" sz="1400" dirty="0"/>
                        <a:t>Erweiterung und Modernisierung des Fuhrparks im Schienenverkehr</a:t>
                      </a:r>
                    </a:p>
                    <a:p>
                      <a:pPr marL="288000" indent="-288000" algn="l">
                        <a:lnSpc>
                          <a:spcPct val="100000"/>
                        </a:lnSpc>
                        <a:spcAft>
                          <a:spcPts val="0"/>
                        </a:spcAft>
                        <a:buClr>
                          <a:srgbClr val="D6851B"/>
                        </a:buClr>
                        <a:buSzPct val="102000"/>
                        <a:buFont typeface="+mj-lt"/>
                        <a:buAutoNum type="arabicPeriod" startAt="5"/>
                      </a:pPr>
                      <a:r>
                        <a:rPr lang="de-DE" sz="1400" dirty="0"/>
                        <a:t>Alternative Antriebssysteme in der Binnenschifffahrt</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de-DE" sz="1400" dirty="0"/>
                        <a:t>Veränderung des Modalsplits im Güterverkehr</a:t>
                      </a:r>
                    </a:p>
                    <a:p>
                      <a:pPr marL="288000" indent="-288000" algn="l">
                        <a:lnSpc>
                          <a:spcPct val="100000"/>
                        </a:lnSpc>
                        <a:spcAft>
                          <a:spcPts val="0"/>
                        </a:spcAft>
                        <a:buClr>
                          <a:srgbClr val="D6851B"/>
                        </a:buClr>
                        <a:buSzPct val="102000"/>
                        <a:buFont typeface="+mj-lt"/>
                        <a:buAutoNum type="arabicPeriod" startAt="8"/>
                      </a:pPr>
                      <a:r>
                        <a:rPr lang="de-DE" sz="1400" dirty="0"/>
                        <a:t>Antriebswechsel und Digitalisierung im Straßengüterverkehr</a:t>
                      </a:r>
                    </a:p>
                    <a:p>
                      <a:pPr marL="288000" indent="-288000" algn="l">
                        <a:lnSpc>
                          <a:spcPct val="100000"/>
                        </a:lnSpc>
                        <a:spcAft>
                          <a:spcPts val="0"/>
                        </a:spcAft>
                        <a:buClr>
                          <a:srgbClr val="D6851B"/>
                        </a:buClr>
                        <a:buSzPct val="102000"/>
                        <a:buFont typeface="+mj-lt"/>
                        <a:buAutoNum type="arabicPeriod" startAt="8"/>
                      </a:pPr>
                      <a:r>
                        <a:rPr lang="de-DE" sz="1400" dirty="0"/>
                        <a:t>Veränderung des Modalsplits im Personenverkehr</a:t>
                      </a:r>
                    </a:p>
                    <a:p>
                      <a:pPr marL="288000" indent="-288000" algn="l">
                        <a:lnSpc>
                          <a:spcPct val="100000"/>
                        </a:lnSpc>
                        <a:spcAft>
                          <a:spcPts val="0"/>
                        </a:spcAft>
                        <a:buClr>
                          <a:srgbClr val="D6851B"/>
                        </a:buClr>
                        <a:buSzPct val="102000"/>
                        <a:buFont typeface="+mj-lt"/>
                        <a:buAutoNum type="arabicPeriod" startAt="8"/>
                      </a:pPr>
                      <a:r>
                        <a:rPr lang="de-DE" sz="1400" dirty="0"/>
                        <a:t>Antriebswechsel im motorisierten Individualverkehr</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de-DE" sz="1400" dirty="0"/>
                        <a:t>Digitalisierung der Verkehrsdienstleister</a:t>
                      </a:r>
                    </a:p>
                    <a:p>
                      <a:pPr marL="288000" indent="-288000" algn="l">
                        <a:lnSpc>
                          <a:spcPct val="100000"/>
                        </a:lnSpc>
                        <a:spcAft>
                          <a:spcPts val="0"/>
                        </a:spcAft>
                        <a:buClr>
                          <a:srgbClr val="D6851B"/>
                        </a:buClr>
                        <a:buSzPct val="102000"/>
                        <a:buFont typeface="+mj-lt"/>
                        <a:buAutoNum type="arabicPeriod" startAt="12"/>
                      </a:pPr>
                      <a:r>
                        <a:rPr lang="de-DE" sz="1400" dirty="0"/>
                        <a:t>Nachfrage von Reparaturdienstleistungen für Kraftfahrzeuge</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de-DE" sz="1400" dirty="0"/>
                        <a:t>Veränderter Bedarf an Berufen im Zuge eines autonomen Fahrbetriebs</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de-DE" sz="1400" dirty="0"/>
                        <a:t>Staatliche Förderung des ÖPNV</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de-DE" sz="1400" b="1" spc="60" dirty="0"/>
              <a:t>Ausrüstungsinvestitionen</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3183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de-DE" sz="1400" b="1" spc="30" dirty="0"/>
              <a:t>Mobilität von Menschen und Gütern</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de-DE" sz="1400" b="1" spc="60" dirty="0"/>
              <a:t>Produktionsweisen</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de-DE" sz="1400" b="1" spc="60" dirty="0"/>
              <a:t>Berufe</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de-DE" sz="1400" b="1" spc="60" dirty="0"/>
              <a:t>Staat</a:t>
            </a:r>
          </a:p>
        </p:txBody>
      </p:sp>
    </p:spTree>
    <p:extLst>
      <p:ext uri="{BB962C8B-B14F-4D97-AF65-F5344CB8AC3E}">
        <p14:creationId xmlns:p14="http://schemas.microsoft.com/office/powerpoint/2010/main" val="847659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750"/>
                                        <p:tgtEl>
                                          <p:spTgt spid="25"/>
                                        </p:tgtEl>
                                      </p:cBhvr>
                                    </p:animEffect>
                                  </p:childTnLst>
                                </p:cTn>
                              </p:par>
                            </p:childTnLst>
                          </p:cTn>
                        </p:par>
                        <p:par>
                          <p:cTn id="36" fill="hold">
                            <p:stCondLst>
                              <p:cond delay="62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50"/>
                                        <p:tgtEl>
                                          <p:spTgt spid="26"/>
                                        </p:tgtEl>
                                      </p:cBhvr>
                                    </p:animEffect>
                                  </p:childTnLst>
                                </p:cTn>
                              </p:par>
                            </p:childTnLst>
                          </p:cTn>
                        </p:par>
                        <p:par>
                          <p:cTn id="44" fill="hold">
                            <p:stCondLst>
                              <p:cond delay="775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750"/>
                                        <p:tgtEl>
                                          <p:spTgt spid="7"/>
                                        </p:tgtEl>
                                      </p:cBhvr>
                                    </p:animEffect>
                                  </p:childTnLst>
                                </p:cTn>
                              </p:par>
                            </p:childTnLst>
                          </p:cTn>
                        </p:par>
                        <p:par>
                          <p:cTn id="48" fill="hold">
                            <p:stCondLst>
                              <p:cond delay="8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750"/>
                                        <p:tgtEl>
                                          <p:spTgt spid="27"/>
                                        </p:tgtEl>
                                      </p:cBhvr>
                                    </p:animEffect>
                                  </p:childTnLst>
                                </p:cTn>
                              </p:par>
                            </p:childTnLst>
                          </p:cTn>
                        </p:par>
                        <p:par>
                          <p:cTn id="52" fill="hold">
                            <p:stCondLst>
                              <p:cond delay="925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animBg="1"/>
      <p:bldP spid="22" grpId="0" animBg="1"/>
      <p:bldP spid="24"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de-DE" dirty="0"/>
              <a:t>4. Nachhaltigkeit in allen deutschen Ausbildungsprogrammen​</a:t>
            </a:r>
            <a:endParaRPr lang="de-DE" noProof="0" dirty="0"/>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Videos und Podcasts aufnehmen​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Flyer und Broschüren erstellen​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Nachhaltigkeitsteam ins Leben rufen​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Menschenrechte​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Mentoring​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Events organisieren​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5-Minutengespräche ​</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b="0" dirty="0">
                <a:solidFill>
                  <a:schemeClr val="tx1"/>
                </a:solidFill>
              </a:rPr>
              <a:t>Aktuelle Entwicklungen in der Nachhaltigkeit (Wirtschaft, ​Politik und Gesellschaft​</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b="0" dirty="0">
                <a:solidFill>
                  <a:schemeClr val="tx1"/>
                </a:solidFill>
              </a:rPr>
              <a:t>Diskussion eigener Standpunkte (persönlich und beruflich)​</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b="0" dirty="0">
                <a:solidFill>
                  <a:schemeClr val="tx1"/>
                </a:solidFill>
              </a:rPr>
              <a:t>Planspiele, in denen Auszubildende die Rollen von </a:t>
            </a:r>
            <a:r>
              <a:rPr lang="de-DE" sz="1400" b="0" dirty="0" err="1">
                <a:solidFill>
                  <a:schemeClr val="tx1"/>
                </a:solidFill>
              </a:rPr>
              <a:t>Entscheider:Innen</a:t>
            </a:r>
            <a:r>
              <a:rPr lang="de-DE" sz="1400" b="0" dirty="0">
                <a:solidFill>
                  <a:schemeClr val="tx1"/>
                </a:solidFill>
              </a:rPr>
              <a:t> entlang realer Prozesse einnehmen</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Was können Auszubildende aktiv machen​</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351461" cy="3480033"/>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Qualifizierung des Berufsbildungspersonals zu </a:t>
            </a:r>
            <a:r>
              <a:rPr lang="de-DE" sz="1400" dirty="0" err="1">
                <a:solidFill>
                  <a:schemeClr val="tx1"/>
                </a:solidFill>
                <a:latin typeface="+mn-lt"/>
              </a:rPr>
              <a:t>Promotor:innen</a:t>
            </a:r>
            <a:r>
              <a:rPr lang="de-DE" sz="1400" dirty="0">
                <a:solidFill>
                  <a:schemeClr val="tx1"/>
                </a:solidFill>
                <a:latin typeface="+mn-lt"/>
              </a:rPr>
              <a:t> </a:t>
            </a:r>
            <a:br>
              <a:rPr lang="de-DE" sz="1400" dirty="0">
                <a:solidFill>
                  <a:schemeClr val="tx1"/>
                </a:solidFill>
                <a:latin typeface="+mn-lt"/>
              </a:rPr>
            </a:br>
            <a:r>
              <a:rPr lang="de-DE" sz="1400" dirty="0">
                <a:solidFill>
                  <a:schemeClr val="tx1"/>
                </a:solidFill>
                <a:latin typeface="+mn-lt"/>
              </a:rPr>
              <a:t>für Nachhaltigkeit in den Lernorten der beruflichen Bildung.​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Vermittlung durch haupt- und nebenberufliches Ausbildungspersonal von relevanten berufsspezifischen und -übergreifenden Nachhaltigkeitskompetenzen und relevanten Nachhaltigkeitsaspekten der betrieblichen Lehr-/Lernumgebungen.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Qualifizierung von Auszubildenden zu </a:t>
            </a:r>
            <a:r>
              <a:rPr lang="de-DE" sz="1400" dirty="0" err="1">
                <a:solidFill>
                  <a:schemeClr val="tx1"/>
                </a:solidFill>
                <a:latin typeface="+mn-lt"/>
              </a:rPr>
              <a:t>Junior-Expert:innen</a:t>
            </a:r>
            <a:r>
              <a:rPr lang="de-DE" sz="1400" dirty="0">
                <a:solidFill>
                  <a:schemeClr val="tx1"/>
                </a:solidFill>
                <a:latin typeface="+mn-lt"/>
              </a:rPr>
              <a:t> für Nachhaltigkeit im Betrieb.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Wertschätzung der Nachhaltigkeitsbeiträge der Auszubildenden und </a:t>
            </a:r>
            <a:r>
              <a:rPr lang="de-DE" sz="1400" dirty="0" err="1">
                <a:solidFill>
                  <a:schemeClr val="tx1"/>
                </a:solidFill>
                <a:latin typeface="+mn-lt"/>
              </a:rPr>
              <a:t>Ausbilder:innen</a:t>
            </a:r>
            <a:r>
              <a:rPr lang="de-DE" sz="1400" dirty="0">
                <a:solidFill>
                  <a:schemeClr val="tx1"/>
                </a:solidFill>
                <a:latin typeface="+mn-lt"/>
              </a:rPr>
              <a:t> und Bekanntmachung im Betrieb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Interne Evaluation der systematischen Integration von Nachhaltigkeit im Ausbildungsprozess und Monitoring der Entwicklung zu einem nachhaltigen Lernort</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Was kann Unternehmensleitung machen​</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82613" y="5453935"/>
            <a:ext cx="9559244" cy="276999"/>
          </a:xfrm>
          <a:prstGeom prst="rect">
            <a:avLst/>
          </a:prstGeom>
          <a:noFill/>
        </p:spPr>
        <p:txBody>
          <a:bodyPr wrap="square" rtlCol="0">
            <a:spAutoFit/>
          </a:bodyPr>
          <a:lstStyle/>
          <a:p>
            <a:r>
              <a:rPr lang="de-DE" sz="1200" dirty="0">
                <a:latin typeface="Calibri" panose="020F0502020204030204" pitchFamily="34" charset="0"/>
              </a:rPr>
              <a:t>Quelle: Nach BBNE,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750"/>
                                        <p:tgtEl>
                                          <p:spTgt spid="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750"/>
                                        <p:tgtEl>
                                          <p:spTgt spid="2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750"/>
                                        <p:tgtEl>
                                          <p:spTgt spid="2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fade">
                                      <p:cBhvr>
                                        <p:cTn id="19" dur="750"/>
                                        <p:tgtEl>
                                          <p:spTgt spid="2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4" end="4"/>
                                            </p:txEl>
                                          </p:spTgt>
                                        </p:tgtEl>
                                        <p:attrNameLst>
                                          <p:attrName>style.visibility</p:attrName>
                                        </p:attrNameLst>
                                      </p:cBhvr>
                                      <p:to>
                                        <p:strVal val="visible"/>
                                      </p:to>
                                    </p:set>
                                    <p:animEffect transition="in" filter="fade">
                                      <p:cBhvr>
                                        <p:cTn id="22" dur="750"/>
                                        <p:tgtEl>
                                          <p:spTgt spid="28">
                                            <p:txEl>
                                              <p:pRg st="4" end="4"/>
                                            </p:txEl>
                                          </p:spTgt>
                                        </p:tgtEl>
                                      </p:cBhvr>
                                    </p:animEffect>
                                  </p:childTnLst>
                                </p:cTn>
                              </p:par>
                            </p:childTnLst>
                          </p:cTn>
                        </p:par>
                        <p:par>
                          <p:cTn id="23" fill="hold">
                            <p:stCondLst>
                              <p:cond delay="750"/>
                            </p:stCondLst>
                            <p:childTnLst>
                              <p:par>
                                <p:cTn id="24" presetID="10"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750"/>
                                        <p:tgtEl>
                                          <p:spTgt spid="14">
                                            <p:txEl>
                                              <p:pRg st="0" end="0"/>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750"/>
                                        <p:tgtEl>
                                          <p:spTgt spid="14">
                                            <p:txEl>
                                              <p:pRg st="1" end="1"/>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750"/>
                                        <p:tgtEl>
                                          <p:spTgt spid="14">
                                            <p:txEl>
                                              <p:pRg st="2" end="2"/>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750"/>
                                        <p:tgtEl>
                                          <p:spTgt spid="14">
                                            <p:txEl>
                                              <p:pRg st="3" end="3"/>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fade">
                                      <p:cBhvr>
                                        <p:cTn id="41" dur="750"/>
                                        <p:tgtEl>
                                          <p:spTgt spid="14">
                                            <p:txEl>
                                              <p:pRg st="4" end="4"/>
                                            </p:txEl>
                                          </p:spTgt>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750"/>
                                        <p:tgtEl>
                                          <p:spTgt spid="14">
                                            <p:txEl>
                                              <p:pRg st="5" end="5"/>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fade">
                                      <p:cBhvr>
                                        <p:cTn id="47" dur="750"/>
                                        <p:tgtEl>
                                          <p:spTgt spid="14">
                                            <p:txEl>
                                              <p:pRg st="6" end="6"/>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
                                            <p:txEl>
                                              <p:pRg st="7" end="7"/>
                                            </p:txEl>
                                          </p:spTgt>
                                        </p:tgtEl>
                                        <p:attrNameLst>
                                          <p:attrName>style.visibility</p:attrName>
                                        </p:attrNameLst>
                                      </p:cBhvr>
                                      <p:to>
                                        <p:strVal val="visible"/>
                                      </p:to>
                                    </p:set>
                                    <p:animEffect transition="in" filter="fade">
                                      <p:cBhvr>
                                        <p:cTn id="50" dur="750"/>
                                        <p:tgtEl>
                                          <p:spTgt spid="14">
                                            <p:txEl>
                                              <p:pRg st="7" end="7"/>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4">
                                            <p:txEl>
                                              <p:pRg st="8" end="8"/>
                                            </p:txEl>
                                          </p:spTgt>
                                        </p:tgtEl>
                                        <p:attrNameLst>
                                          <p:attrName>style.visibility</p:attrName>
                                        </p:attrNameLst>
                                      </p:cBhvr>
                                      <p:to>
                                        <p:strVal val="visible"/>
                                      </p:to>
                                    </p:set>
                                    <p:animEffect transition="in" filter="fade">
                                      <p:cBhvr>
                                        <p:cTn id="53" dur="750"/>
                                        <p:tgtEl>
                                          <p:spTgt spid="14">
                                            <p:txEl>
                                              <p:pRg st="8" end="8"/>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xEl>
                                              <p:pRg st="9" end="9"/>
                                            </p:txEl>
                                          </p:spTgt>
                                        </p:tgtEl>
                                        <p:attrNameLst>
                                          <p:attrName>style.visibility</p:attrName>
                                        </p:attrNameLst>
                                      </p:cBhvr>
                                      <p:to>
                                        <p:strVal val="visible"/>
                                      </p:to>
                                    </p:set>
                                    <p:animEffect transition="in" filter="fade">
                                      <p:cBhvr>
                                        <p:cTn id="56" dur="750"/>
                                        <p:tgtEl>
                                          <p:spTgt spid="14">
                                            <p:txEl>
                                              <p:pRg st="9" end="9"/>
                                            </p:txEl>
                                          </p:spTgt>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28" grpId="0" uiExpand="1" build="p"/>
      <p:bldP spid="29"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Grundlagen verstehen</a:t>
            </a:r>
            <a:br>
              <a:rPr lang="de-DE" sz="1600" b="1" kern="1200" dirty="0"/>
            </a:br>
            <a:r>
              <a:rPr lang="de-DE" sz="1600" kern="1200" dirty="0"/>
              <a:t>Bedeutung nachhaltiger Lieferketten, Umwelt- und Sozialstandards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Beschaffung &amp; Einkauf</a:t>
            </a:r>
            <a:br>
              <a:rPr lang="de-DE" sz="1600" b="1" kern="1200" dirty="0"/>
            </a:br>
            <a:r>
              <a:rPr lang="de-DE" sz="1600" kern="1200" dirty="0"/>
              <a:t>Auswahl umweltfreundlicher Rohstoffe, Faire Lieferanten</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Ressourcenschonende Produktion</a:t>
            </a:r>
            <a:br>
              <a:rPr lang="de-DE" sz="1600" b="1" kern="1200" dirty="0"/>
            </a:br>
            <a:r>
              <a:rPr lang="de-DE" sz="1600" kern="1200" dirty="0"/>
              <a:t>Energieeffizienz, Kreislaufwirtschaft, </a:t>
            </a:r>
            <a:r>
              <a:rPr lang="de-DE" sz="1600" kern="1200" dirty="0" err="1"/>
              <a:t>Cradle</a:t>
            </a:r>
            <a:r>
              <a:rPr lang="de-DE" sz="1600" kern="1200" dirty="0"/>
              <a:t> </a:t>
            </a:r>
            <a:r>
              <a:rPr lang="de-DE" sz="1600" kern="1200" dirty="0" err="1"/>
              <a:t>to</a:t>
            </a:r>
            <a:r>
              <a:rPr lang="de-DE" sz="1600" kern="1200" dirty="0"/>
              <a:t> </a:t>
            </a:r>
            <a:r>
              <a:rPr lang="de-DE" sz="1600" kern="1200" dirty="0" err="1"/>
              <a:t>Cradle</a:t>
            </a:r>
            <a:endParaRPr lang="de-DE" sz="1600" kern="1200" dirty="0"/>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Nachhaltige Logistik</a:t>
            </a:r>
            <a:br>
              <a:rPr lang="de-DE" sz="1600" b="1" kern="1200" dirty="0"/>
            </a:br>
            <a:r>
              <a:rPr lang="de-DE" sz="1600" kern="1200" dirty="0"/>
              <a:t>Optimierung der Lieferketten, Einsatz alternativer Kraftstoffe, Verpackungsoptimierung</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Praxisprojekt</a:t>
            </a:r>
            <a:br>
              <a:rPr lang="de-DE" sz="1600" b="1" kern="1200" dirty="0"/>
            </a:br>
            <a:r>
              <a:rPr lang="de-DE" sz="1600" kern="1200" dirty="0"/>
              <a:t>Entwicklung eines Nachhaltigkeitskonzepts für ein Unternehmen</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Nachhaltigkeit in der Lieferkette</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5" y="1956903"/>
            <a:ext cx="2395319" cy="1956465"/>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Industriekaufleute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Groß-/Außenhandel</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Lagerlogistik</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err="1">
                <a:solidFill>
                  <a:schemeClr val="tx1"/>
                </a:solidFill>
                <a:latin typeface="+mn-lt"/>
              </a:rPr>
              <a:t>Verfahrensmechaniker:in</a:t>
            </a:r>
            <a:endParaRPr lang="de-DE" sz="1400" dirty="0">
              <a:solidFill>
                <a:schemeClr val="tx1"/>
              </a:solidFill>
              <a:latin typeface="+mn-lt"/>
            </a:endParaRP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err="1">
                <a:solidFill>
                  <a:schemeClr val="tx1"/>
                </a:solidFill>
                <a:latin typeface="+mn-lt"/>
              </a:rPr>
              <a:t>Fachinformatiker:in</a:t>
            </a:r>
            <a:endParaRPr lang="de-DE" sz="1400" dirty="0">
              <a:solidFill>
                <a:schemeClr val="tx1"/>
              </a:solidFill>
              <a:latin typeface="+mn-lt"/>
            </a:endParaRP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50" dirty="0">
                <a:solidFill>
                  <a:schemeClr val="tx1"/>
                </a:solidFill>
              </a:rPr>
              <a:t>Zielgruppe</a:t>
            </a:r>
            <a:endParaRPr lang="de-DE" sz="1600" b="1" dirty="0">
              <a:solidFill>
                <a:schemeClr val="tx1"/>
              </a:solidFill>
            </a:endParaRP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de-DE" dirty="0"/>
              <a:t>5. Ausbildungsmodul Beispiel</a:t>
            </a:r>
          </a:p>
        </p:txBody>
      </p:sp>
    </p:spTree>
    <p:extLst>
      <p:ext uri="{BB962C8B-B14F-4D97-AF65-F5344CB8AC3E}">
        <p14:creationId xmlns:p14="http://schemas.microsoft.com/office/powerpoint/2010/main" val="3616879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4750"/>
                                        <p:tgtEl>
                                          <p:spTgt spid="36"/>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75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childTnLst>
                                </p:cTn>
                              </p:par>
                              <p:par>
                                <p:cTn id="18" presetID="42" presetClass="path" presetSubtype="0" accel="40000" decel="60000" fill="hold" grpId="1" nodeType="withEffect">
                                  <p:stCondLst>
                                    <p:cond delay="500"/>
                                  </p:stCondLst>
                                  <p:childTnLst>
                                    <p:animMotion origin="layout" path="M -2.5E-6 0 L -0.05325 0.00417 " pathEditMode="relative" rAng="0" ptsTypes="AA">
                                      <p:cBhvr>
                                        <p:cTn id="19" dur="750" spd="-100000" fill="hold"/>
                                        <p:tgtEl>
                                          <p:spTgt spid="37"/>
                                        </p:tgtEl>
                                        <p:attrNameLst>
                                          <p:attrName>ppt_x</p:attrName>
                                          <p:attrName>ppt_y</p:attrName>
                                        </p:attrNameLst>
                                      </p:cBhvr>
                                      <p:rCtr x="-2669" y="208"/>
                                    </p:animMotion>
                                  </p:childTnLst>
                                </p:cTn>
                              </p:par>
                              <p:par>
                                <p:cTn id="20" presetID="10"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750"/>
                                        <p:tgtEl>
                                          <p:spTgt spid="39"/>
                                        </p:tgtEl>
                                      </p:cBhvr>
                                    </p:animEffect>
                                  </p:childTnLst>
                                </p:cTn>
                              </p:par>
                              <p:par>
                                <p:cTn id="26" presetID="42" presetClass="path" presetSubtype="0" accel="40000" decel="60000" fill="hold" grpId="1" nodeType="withEffect">
                                  <p:stCondLst>
                                    <p:cond delay="1500"/>
                                  </p:stCondLst>
                                  <p:childTnLst>
                                    <p:animMotion origin="layout" path="M 5E-6 -1.11111E-6 L -0.05325 0.00417 " pathEditMode="relative" rAng="0" ptsTypes="AA">
                                      <p:cBhvr>
                                        <p:cTn id="27" dur="750" spd="-100000" fill="hold"/>
                                        <p:tgtEl>
                                          <p:spTgt spid="39"/>
                                        </p:tgtEl>
                                        <p:attrNameLst>
                                          <p:attrName>ppt_x</p:attrName>
                                          <p:attrName>ppt_y</p:attrName>
                                        </p:attrNameLst>
                                      </p:cBhvr>
                                      <p:rCtr x="-2669" y="208"/>
                                    </p:animMotion>
                                  </p:childTnLst>
                                </p:cTn>
                              </p:par>
                              <p:par>
                                <p:cTn id="28" presetID="10" presetClass="entr" presetSubtype="0" fill="hold" grpId="0" nodeType="withEffect">
                                  <p:stCondLst>
                                    <p:cond delay="20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50"/>
                                        <p:tgtEl>
                                          <p:spTgt spid="44"/>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childTnLst>
                                </p:cTn>
                              </p:par>
                              <p:par>
                                <p:cTn id="34" presetID="42" presetClass="path" presetSubtype="0" accel="40000" decel="60000" fill="hold" grpId="1" nodeType="withEffect">
                                  <p:stCondLst>
                                    <p:cond delay="2500"/>
                                  </p:stCondLst>
                                  <p:childTnLst>
                                    <p:animMotion origin="layout" path="M -1.875E-6 -3.7037E-6 L -0.05325 0.00417 " pathEditMode="relative" rAng="0" ptsTypes="AA">
                                      <p:cBhvr>
                                        <p:cTn id="35" dur="750" spd="-100000" fill="hold"/>
                                        <p:tgtEl>
                                          <p:spTgt spid="40"/>
                                        </p:tgtEl>
                                        <p:attrNameLst>
                                          <p:attrName>ppt_x</p:attrName>
                                          <p:attrName>ppt_y</p:attrName>
                                        </p:attrNameLst>
                                      </p:cBhvr>
                                      <p:rCtr x="-2669" y="208"/>
                                    </p:animMotion>
                                  </p:childTnLst>
                                </p:cTn>
                              </p:par>
                              <p:par>
                                <p:cTn id="36" presetID="10" presetClass="entr" presetSubtype="0" fill="hold" grpId="0" nodeType="withEffect">
                                  <p:stCondLst>
                                    <p:cond delay="300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750"/>
                                        <p:tgtEl>
                                          <p:spTgt spid="45"/>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750"/>
                                        <p:tgtEl>
                                          <p:spTgt spid="41"/>
                                        </p:tgtEl>
                                      </p:cBhvr>
                                    </p:animEffect>
                                  </p:childTnLst>
                                </p:cTn>
                              </p:par>
                              <p:par>
                                <p:cTn id="42" presetID="42" presetClass="path" presetSubtype="0" accel="40000" decel="60000" fill="hold" grpId="1" nodeType="withEffect">
                                  <p:stCondLst>
                                    <p:cond delay="3500"/>
                                  </p:stCondLst>
                                  <p:childTnLst>
                                    <p:animMotion origin="layout" path="M 5E-6 -4.81481E-6 L -0.05325 0.00417 " pathEditMode="relative" rAng="0" ptsTypes="AA">
                                      <p:cBhvr>
                                        <p:cTn id="43" dur="750" spd="-100000" fill="hold"/>
                                        <p:tgtEl>
                                          <p:spTgt spid="41"/>
                                        </p:tgtEl>
                                        <p:attrNameLst>
                                          <p:attrName>ppt_x</p:attrName>
                                          <p:attrName>ppt_y</p:attrName>
                                        </p:attrNameLst>
                                      </p:cBhvr>
                                      <p:rCtr x="-2669" y="208"/>
                                    </p:animMotion>
                                  </p:childTnLst>
                                </p:cTn>
                              </p:par>
                              <p:par>
                                <p:cTn id="44" presetID="10" presetClass="entr" presetSubtype="0" fill="hold" grpId="0" nodeType="withEffect">
                                  <p:stCondLst>
                                    <p:cond delay="40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750"/>
                                        <p:tgtEl>
                                          <p:spTgt spid="46"/>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750"/>
                                        <p:tgtEl>
                                          <p:spTgt spid="42"/>
                                        </p:tgtEl>
                                      </p:cBhvr>
                                    </p:animEffect>
                                  </p:childTnLst>
                                </p:cTn>
                              </p:par>
                              <p:par>
                                <p:cTn id="50" presetID="42" presetClass="path" presetSubtype="0" accel="40000" decel="60000" fill="hold" grpId="1" nodeType="withEffect">
                                  <p:stCondLst>
                                    <p:cond delay="4500"/>
                                  </p:stCondLst>
                                  <p:childTnLst>
                                    <p:animMotion origin="layout" path="M -0.00625 -0.00163 L -0.0612 4.81481E-6 " pathEditMode="relative" rAng="0" ptsTypes="AA">
                                      <p:cBhvr>
                                        <p:cTn id="51" dur="750" spd="-100000" fill="hold"/>
                                        <p:tgtEl>
                                          <p:spTgt spid="42"/>
                                        </p:tgtEl>
                                        <p:attrNameLst>
                                          <p:attrName>ppt_x</p:attrName>
                                          <p:attrName>ppt_y</p:attrName>
                                        </p:attrNameLst>
                                      </p:cBhvr>
                                      <p:rCtr x="-2747" y="69"/>
                                    </p:animMotion>
                                  </p:childTnLst>
                                </p:cTn>
                              </p:par>
                            </p:childTnLst>
                          </p:cTn>
                        </p:par>
                        <p:par>
                          <p:cTn id="52" fill="hold">
                            <p:stCondLst>
                              <p:cond delay="625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75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15" grpId="0" build="p"/>
      <p:bldP spid="38" grpId="0" animBg="1"/>
      <p:bldP spid="43" grpId="0" animBg="1"/>
      <p:bldP spid="44" grpId="0" animBg="1"/>
      <p:bldP spid="45" grpId="0" animBg="1"/>
      <p:bldP spid="46" grpId="0" animBg="1"/>
      <p:bldP spid="47" grpId="0" uiExpand="1"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Lernziele der Ausbildung</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rPr>
              <a:t>Grundlagenwissen zur UN-Agenda 2030 und deren Umsetzung</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58707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US" sz="1800" b="1" dirty="0"/>
              <a:t>17 Sustainable Development Goals </a:t>
            </a:r>
            <a:r>
              <a:rPr lang="en-US" sz="1800" b="1" dirty="0" err="1"/>
              <a:t>kennen</a:t>
            </a:r>
            <a:endParaRPr lang="en-US" sz="1800" b="1" dirty="0"/>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rPr>
              <a:t>Bedeutung von Nachhaltigkeit für Handwerk, Handel und Industrie einschätzen</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de-DE" sz="1800" b="1" dirty="0"/>
              <a:t>Praktische Anwendung</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latin typeface="+mn-lt"/>
              </a:rPr>
              <a:t>Verschiedene Konzepte verstehen und gegeneinander abwägen können</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de-DE" sz="1800" b="1" dirty="0"/>
              <a:t>Nachhaltigkeitsmodelle bewerten</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latin typeface="+mn-lt"/>
              </a:rPr>
              <a:t>Auszubildende ordnen Prozesse in ihrem Beruf entsprechend ein</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de-DE" sz="1800" b="1" dirty="0"/>
              <a:t>Nachhaltigkeit in vier Dimensionen verstehen</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346105"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de-DE" dirty="0"/>
              <a:t>5. Ausbildungsmodul Beispiel</a:t>
            </a:r>
          </a:p>
        </p:txBody>
      </p:sp>
    </p:spTree>
    <p:extLst>
      <p:ext uri="{BB962C8B-B14F-4D97-AF65-F5344CB8AC3E}">
        <p14:creationId xmlns:p14="http://schemas.microsoft.com/office/powerpoint/2010/main" val="2143861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750"/>
                                        <p:tgtEl>
                                          <p:spTgt spid="27">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750"/>
                                        <p:tgtEl>
                                          <p:spTgt spid="21">
                                            <p:txEl>
                                              <p:pRg st="0" end="0"/>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750"/>
                                        <p:tgtEl>
                                          <p:spTgt spid="25">
                                            <p:txEl>
                                              <p:pRg st="0" end="0"/>
                                            </p:txEl>
                                          </p:spTgt>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uiExpand="1" build="p"/>
      <p:bldP spid="22" grpId="0" animBg="1"/>
      <p:bldP spid="23" grpId="0" uiExpand="1" build="p"/>
      <p:bldP spid="24" grpId="0" animBg="1"/>
      <p:bldP spid="25" grpId="0" uiExpand="1" build="p"/>
      <p:bldP spid="26" grpId="0" animBg="1"/>
      <p:bldP spid="27" grpId="0" uiExpand="1" build="p"/>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6. Partizipation &amp; Selbstwirksamkeit</a:t>
            </a:r>
            <a:endParaRPr lang="de-DE" noProof="0" dirty="0"/>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Fachkräfte der Zukunft</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Innovationskraft</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Gesellschaftliche Verantwortung</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Klimaziele erreichen</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de-DE" b="1" dirty="0">
                <a:solidFill>
                  <a:schemeClr val="dk1"/>
                </a:solidFill>
                <a:cs typeface="Calibri" panose="020F0502020204030204" pitchFamily="34" charset="0"/>
                <a:rtl val="0"/>
              </a:rPr>
              <a:t>Erwartete Auswirkungen</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Auszubildende sind optimal </a:t>
            </a:r>
            <a:br>
              <a:rPr lang="de-DE" sz="1800" dirty="0">
                <a:solidFill>
                  <a:schemeClr val="tx1"/>
                </a:solidFill>
                <a:latin typeface="+mn-lt"/>
              </a:rPr>
            </a:br>
            <a:r>
              <a:rPr lang="de-DE" sz="1800" dirty="0">
                <a:solidFill>
                  <a:schemeClr val="tx1"/>
                </a:solidFill>
                <a:latin typeface="+mn-lt"/>
              </a:rPr>
              <a:t>auf aktuelle Herausforderungen </a:t>
            </a:r>
            <a:br>
              <a:rPr lang="de-DE" sz="1800" dirty="0">
                <a:solidFill>
                  <a:schemeClr val="tx1"/>
                </a:solidFill>
                <a:latin typeface="+mn-lt"/>
              </a:rPr>
            </a:br>
            <a:r>
              <a:rPr lang="de-DE" sz="1800" dirty="0">
                <a:solidFill>
                  <a:schemeClr val="tx1"/>
                </a:solidFill>
                <a:latin typeface="+mn-lt"/>
              </a:rPr>
              <a:t>der Wirtschaft vorbereitet</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Junge Nachwuchskräfte bringen frische Ideen für nachhaltige Lösungen</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Verbindung von wirtschaftlichem Erfolg und ökologischer Verantwortung</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Systematische Ausbildung unterstützt Unternehmen bei der Dekarbonisierung</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accel="40000" decel="60000" fill="hold" grpId="1" nodeType="withEffect">
                                  <p:stCondLst>
                                    <p:cond delay="250"/>
                                  </p:stCondLst>
                                  <p:childTnLst>
                                    <p:animMotion origin="layout" path="M -4.375E-6 -3.7037E-7 L 0.06381 -0.0037 " pathEditMode="relative" rAng="0" ptsTypes="AA">
                                      <p:cBhvr>
                                        <p:cTn id="9" dur="750" spd="-100000" fill="hold"/>
                                        <p:tgtEl>
                                          <p:spTgt spid="8"/>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42" presetClass="path" presetSubtype="0" accel="40000" decel="60000" fill="hold" grpId="1" nodeType="withEffect">
                                  <p:stCondLst>
                                    <p:cond delay="250"/>
                                  </p:stCondLst>
                                  <p:childTnLst>
                                    <p:animMotion origin="layout" path="M 3.95833E-6 -1.11111E-6 L 0.05195 0.00046 " pathEditMode="relative" rAng="0" ptsTypes="AA">
                                      <p:cBhvr>
                                        <p:cTn id="14" dur="750" spd="-100000" fill="hold"/>
                                        <p:tgtEl>
                                          <p:spTgt spid="13"/>
                                        </p:tgtEl>
                                        <p:attrNameLst>
                                          <p:attrName>ppt_x</p:attrName>
                                          <p:attrName>ppt_y</p:attrName>
                                        </p:attrNameLst>
                                      </p:cBhvr>
                                      <p:rCtr x="2591" y="23"/>
                                    </p:animMotion>
                                  </p:childTnLst>
                                </p:cTn>
                              </p:par>
                              <p:par>
                                <p:cTn id="15" presetID="10" presetClass="entr" presetSubtype="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accel="40000" decel="60000" fill="hold" grpId="1" nodeType="withEffect">
                                  <p:stCondLst>
                                    <p:cond delay="250"/>
                                  </p:stCondLst>
                                  <p:childTnLst>
                                    <p:animMotion origin="layout" path="M -2.5E-6 1.48148E-6 L -0.05325 0.0044 " pathEditMode="relative" rAng="0" ptsTypes="AA">
                                      <p:cBhvr>
                                        <p:cTn id="19" dur="750" spd="-100000" fill="hold"/>
                                        <p:tgtEl>
                                          <p:spTgt spid="9"/>
                                        </p:tgtEl>
                                        <p:attrNameLst>
                                          <p:attrName>ppt_x</p:attrName>
                                          <p:attrName>ppt_y</p:attrName>
                                        </p:attrNameLst>
                                      </p:cBhvr>
                                      <p:rCtr x="-2669" y="208"/>
                                    </p:animMotion>
                                  </p:childTnLst>
                                </p:cTn>
                              </p:par>
                              <p:par>
                                <p:cTn id="20" presetID="10" presetClass="entr" presetSubtype="0"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42" presetClass="path" presetSubtype="0" accel="40000" decel="60000" fill="hold" grpId="1" nodeType="withEffect">
                                  <p:stCondLst>
                                    <p:cond delay="250"/>
                                  </p:stCondLst>
                                  <p:childTnLst>
                                    <p:animMotion origin="layout" path="M -2.5E-6 -1.11111E-6 L -0.05325 0.00417 " pathEditMode="relative" rAng="0" ptsTypes="AA">
                                      <p:cBhvr>
                                        <p:cTn id="24" dur="750" spd="-100000" fill="hold"/>
                                        <p:tgtEl>
                                          <p:spTgt spid="11"/>
                                        </p:tgtEl>
                                        <p:attrNameLst>
                                          <p:attrName>ppt_x</p:attrName>
                                          <p:attrName>ppt_y</p:attrName>
                                        </p:attrNameLst>
                                      </p:cBhvr>
                                      <p:rCtr x="-2669" y="208"/>
                                    </p:animMotion>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6">
                                            <p:txEl>
                                              <p:pRg st="0" end="0"/>
                                            </p:txEl>
                                          </p:spTgt>
                                        </p:tgtEl>
                                        <p:attrNameLst>
                                          <p:attrName>style.visibility</p:attrName>
                                        </p:attrNameLst>
                                      </p:cBhvr>
                                      <p:to>
                                        <p:strVal val="visible"/>
                                      </p:to>
                                    </p:set>
                                    <p:animEffect transition="in" filter="fade">
                                      <p:cBhvr>
                                        <p:cTn id="28" dur="750"/>
                                        <p:tgtEl>
                                          <p:spTgt spid="36">
                                            <p:txEl>
                                              <p:pRg st="0" end="0"/>
                                            </p:txEl>
                                          </p:spTgt>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750"/>
                                        <p:tgtEl>
                                          <p:spTgt spid="37">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750"/>
                                        <p:tgtEl>
                                          <p:spTgt spid="38">
                                            <p:txEl>
                                              <p:pRg st="0" end="0"/>
                                            </p:txEl>
                                          </p:spTgt>
                                        </p:tgtEl>
                                      </p:cBhvr>
                                    </p:animEffect>
                                  </p:childTnLst>
                                </p:cTn>
                              </p:par>
                            </p:childTnLst>
                          </p:cTn>
                        </p:par>
                        <p:par>
                          <p:cTn id="37" fill="hold">
                            <p:stCondLst>
                              <p:cond delay="3250"/>
                            </p:stCondLst>
                            <p:childTnLst>
                              <p:par>
                                <p:cTn id="38" presetID="10" presetClass="entr" presetSubtype="0" fill="hold" grpId="0" nodeType="after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75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3" grpId="0" animBg="1"/>
      <p:bldP spid="13" grpId="1" animBg="1"/>
      <p:bldP spid="36" grpId="0" uiExpand="1" build="p"/>
      <p:bldP spid="37" grpId="0" uiExpand="1" build="p"/>
      <p:bldP spid="38" grpId="0" uiExpand="1" build="p"/>
      <p:bldP spid="3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3" y="3112943"/>
            <a:ext cx="11207605" cy="276398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r>
              <a:rPr lang="en-GB" sz="1600" b="1" spc="10" dirty="0" err="1"/>
              <a:t>Quellen</a:t>
            </a:r>
            <a:endParaRPr lang="en-GB" sz="1600" b="1" spc="1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err="1"/>
              <a:t>Berufbildungsbericht</a:t>
            </a:r>
            <a:r>
              <a:rPr lang="en-GB" sz="1600" dirty="0"/>
              <a:t> </a:t>
            </a:r>
            <a:r>
              <a:rPr lang="en-GB" sz="1600" dirty="0" err="1"/>
              <a:t>BReg</a:t>
            </a:r>
            <a:r>
              <a:rPr lang="en-GB" sz="1600" dirty="0"/>
              <a:t> (BMBFSFJ) (</a:t>
            </a:r>
            <a:r>
              <a:rPr lang="en-GB" sz="1600" dirty="0">
                <a:solidFill>
                  <a:srgbClr val="D6851B"/>
                </a:solidFill>
                <a:hlinkClick r:id="rId3">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a:t>
            </a:r>
            <a:r>
              <a:rPr lang="en-GB" sz="1600" dirty="0" err="1"/>
              <a:t>Berufsbildungsforschung</a:t>
            </a:r>
            <a:r>
              <a:rPr lang="en-GB" sz="1600" dirty="0"/>
              <a:t> (</a:t>
            </a:r>
            <a:r>
              <a:rPr lang="en-GB" sz="1600" dirty="0">
                <a:solidFill>
                  <a:srgbClr val="D6851B"/>
                </a:solidFill>
                <a:hlinkClick r:id="rId4">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a:t>
            </a:r>
            <a:r>
              <a:rPr lang="en-GB" sz="1600" dirty="0" err="1"/>
              <a:t>Datenreport</a:t>
            </a:r>
            <a:r>
              <a:rPr lang="en-GB" sz="1600" dirty="0"/>
              <a:t> (</a:t>
            </a:r>
            <a:r>
              <a:rPr lang="en-GB" sz="1600"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KMK (</a:t>
            </a:r>
            <a:r>
              <a:rPr lang="en-GB" sz="1600" dirty="0">
                <a:solidFill>
                  <a:srgbClr val="D6851B"/>
                </a:solidFill>
                <a:hlinkClick r:id="rId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BMBF </a:t>
            </a:r>
            <a:r>
              <a:rPr lang="en-GB" sz="1600" dirty="0" err="1"/>
              <a:t>Datenportal</a:t>
            </a:r>
            <a:r>
              <a:rPr lang="en-GB" sz="1600" dirty="0"/>
              <a:t> (</a:t>
            </a:r>
            <a:r>
              <a:rPr lang="en-GB" sz="1600" dirty="0">
                <a:solidFill>
                  <a:srgbClr val="D6851B"/>
                </a:solidFill>
                <a:hlinkClick r:id="rId7">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err="1"/>
              <a:t>Destatis</a:t>
            </a:r>
            <a:r>
              <a:rPr lang="en-GB" sz="1600" dirty="0"/>
              <a:t> </a:t>
            </a:r>
            <a:r>
              <a:rPr lang="en-GB" sz="1600" dirty="0" err="1"/>
              <a:t>Statistik</a:t>
            </a:r>
            <a:r>
              <a:rPr lang="en-GB" sz="1600" dirty="0"/>
              <a:t> zu </a:t>
            </a:r>
            <a:r>
              <a:rPr lang="en-GB" sz="1600" dirty="0" err="1"/>
              <a:t>Berufsbildung</a:t>
            </a:r>
            <a:r>
              <a:rPr lang="en-GB" sz="1600" dirty="0"/>
              <a:t> (</a:t>
            </a:r>
            <a:r>
              <a:rPr lang="en-GB" sz="1600" dirty="0">
                <a:solidFill>
                  <a:srgbClr val="D6851B"/>
                </a:solidFill>
                <a:hlinkClick r:id="rId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err="1"/>
              <a:t>Institut</a:t>
            </a:r>
            <a:r>
              <a:rPr lang="en-GB" sz="1600" dirty="0"/>
              <a:t> </a:t>
            </a:r>
            <a:r>
              <a:rPr lang="en-GB" sz="1600" dirty="0" err="1"/>
              <a:t>für</a:t>
            </a:r>
            <a:r>
              <a:rPr lang="en-GB" sz="1600" dirty="0"/>
              <a:t> </a:t>
            </a:r>
            <a:r>
              <a:rPr lang="en-GB" sz="1600" dirty="0" err="1"/>
              <a:t>Arbeitsmarkt</a:t>
            </a:r>
            <a:r>
              <a:rPr lang="en-GB" sz="1600" dirty="0"/>
              <a:t>- und </a:t>
            </a:r>
            <a:r>
              <a:rPr lang="en-GB" sz="1600" dirty="0" err="1"/>
              <a:t>Berufsforschung</a:t>
            </a:r>
            <a:r>
              <a:rPr lang="en-GB" sz="1600" dirty="0"/>
              <a:t> (</a:t>
            </a:r>
            <a:r>
              <a:rPr lang="en-GB" sz="1600"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err="1"/>
              <a:t>Forschungsinstitut</a:t>
            </a:r>
            <a:r>
              <a:rPr lang="en-GB" sz="1600" dirty="0"/>
              <a:t> </a:t>
            </a:r>
            <a:r>
              <a:rPr lang="en-GB" sz="1600" dirty="0" err="1"/>
              <a:t>Betriebliche</a:t>
            </a:r>
            <a:r>
              <a:rPr lang="en-GB" sz="1600" dirty="0"/>
              <a:t> </a:t>
            </a:r>
            <a:r>
              <a:rPr lang="en-GB" sz="1600" dirty="0" err="1"/>
              <a:t>Bildung</a:t>
            </a:r>
            <a:r>
              <a:rPr lang="en-GB" sz="1600" dirty="0"/>
              <a:t> (</a:t>
            </a:r>
            <a:r>
              <a:rPr lang="en-GB" sz="1600" dirty="0">
                <a:solidFill>
                  <a:srgbClr val="D6851B"/>
                </a:solidFill>
                <a:hlinkClick r:id="rId10">
                  <a:extLst>
                    <a:ext uri="{A12FA001-AC4F-418D-AE19-62706E023703}">
                      <ahyp:hlinkClr xmlns:ahyp="http://schemas.microsoft.com/office/drawing/2018/hyperlinkcolor" val="tx"/>
                    </a:ext>
                  </a:extLst>
                </a:hlinkClick>
              </a:rPr>
              <a:t>link</a:t>
            </a:r>
            <a:r>
              <a:rPr lang="en-GB" sz="1600" dirty="0"/>
              <a:t>) </a:t>
            </a:r>
          </a:p>
          <a:p>
            <a:pPr marL="0" indent="0">
              <a:lnSpc>
                <a:spcPts val="2000"/>
              </a:lnSpc>
              <a:spcBef>
                <a:spcPts val="0"/>
              </a:spcBef>
              <a:spcAft>
                <a:spcPts val="600"/>
              </a:spcAft>
              <a:buNone/>
            </a:pPr>
            <a:r>
              <a:rPr lang="en-GB" sz="1600" b="1" spc="10" dirty="0" err="1"/>
              <a:t>Weitere</a:t>
            </a:r>
            <a:r>
              <a:rPr lang="en-GB" sz="1600" b="1" spc="10" dirty="0"/>
              <a:t> </a:t>
            </a:r>
            <a:r>
              <a:rPr lang="en-GB" sz="1600" b="1" spc="10" dirty="0" err="1"/>
              <a:t>Informationen</a:t>
            </a:r>
            <a:r>
              <a:rPr lang="en-GB" sz="1600" b="1" spc="10" dirty="0"/>
              <a:t> </a:t>
            </a:r>
            <a:r>
              <a:rPr lang="en-GB" sz="1600" b="1" spc="10" dirty="0" err="1"/>
              <a:t>im</a:t>
            </a:r>
            <a:r>
              <a:rPr lang="en-GB" sz="1600" b="1" spc="10" dirty="0"/>
              <a:t> Internet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spc="-30" dirty="0" err="1"/>
              <a:t>Berufsbildungsbericht</a:t>
            </a:r>
            <a:r>
              <a:rPr lang="en-GB" sz="1600" spc="-30" dirty="0"/>
              <a:t> (</a:t>
            </a:r>
            <a:r>
              <a:rPr lang="en-GB" sz="1600" spc="-30" dirty="0">
                <a:solidFill>
                  <a:srgbClr val="D6851B"/>
                </a:solidFill>
                <a:hlinkClick r:id="rId11">
                  <a:extLst>
                    <a:ext uri="{A12FA001-AC4F-418D-AE19-62706E023703}">
                      <ahyp:hlinkClr xmlns:ahyp="http://schemas.microsoft.com/office/drawing/2018/hyperlinkcolor" val="tx"/>
                    </a:ext>
                  </a:extLst>
                </a:hlinkClick>
              </a:rPr>
              <a:t>link</a:t>
            </a:r>
            <a:r>
              <a:rPr lang="en-GB" sz="1600" spc="-30" dirty="0"/>
              <a:t>) </a:t>
            </a:r>
            <a:br>
              <a:rPr lang="en-GB" sz="1600" spc="-30" dirty="0"/>
            </a:br>
            <a:r>
              <a:rPr lang="en-GB" sz="1600" spc="-30" dirty="0"/>
              <a:t>AGBFN (</a:t>
            </a:r>
            <a:r>
              <a:rPr lang="en-GB" sz="1600" spc="-30" dirty="0" err="1"/>
              <a:t>Arbeitsgemeinschaft</a:t>
            </a:r>
            <a:r>
              <a:rPr lang="en-GB" sz="1600" spc="-30" dirty="0"/>
              <a:t> </a:t>
            </a:r>
            <a:r>
              <a:rPr lang="en-GB" sz="1600" spc="-30" dirty="0" err="1"/>
              <a:t>Berufsbildungsforschungsnetz</a:t>
            </a:r>
            <a:r>
              <a:rPr lang="en-GB" sz="1600" spc="-30" dirty="0"/>
              <a:t>) (</a:t>
            </a:r>
            <a:r>
              <a:rPr lang="en-GB" sz="1600" dirty="0">
                <a:solidFill>
                  <a:srgbClr val="D6851B"/>
                </a:solidFill>
                <a:hlinkClick r:id="rId12">
                  <a:extLst>
                    <a:ext uri="{A12FA001-AC4F-418D-AE19-62706E023703}">
                      <ahyp:hlinkClr xmlns:ahyp="http://schemas.microsoft.com/office/drawing/2018/hyperlinkcolor" val="tx"/>
                    </a:ext>
                  </a:extLst>
                </a:hlinkClick>
              </a:rPr>
              <a:t>link</a:t>
            </a:r>
            <a:r>
              <a:rPr lang="en-GB" sz="1600" spc="-3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err="1"/>
              <a:t>CeVet</a:t>
            </a:r>
            <a:r>
              <a:rPr lang="en-GB" sz="1600" dirty="0"/>
              <a:t> (</a:t>
            </a:r>
            <a:r>
              <a:rPr lang="en-GB" sz="1600" dirty="0">
                <a:solidFill>
                  <a:srgbClr val="D6851B"/>
                </a:solidFill>
                <a:hlinkClick r:id="rId13">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VET Repository </a:t>
            </a:r>
            <a:r>
              <a:rPr lang="en-GB" sz="1600" dirty="0">
                <a:hlinkClick r:id="rId14">
                  <a:extLst>
                    <a:ext uri="{A12FA001-AC4F-418D-AE19-62706E023703}">
                      <ahyp:hlinkClr xmlns:ahyp="http://schemas.microsoft.com/office/drawing/2018/hyperlinkcolor" val="tx"/>
                    </a:ext>
                  </a:extLst>
                </a:hlinkClick>
              </a:rPr>
              <a:t>(</a:t>
            </a:r>
            <a:r>
              <a:rPr lang="en-GB" sz="1600" dirty="0">
                <a:solidFill>
                  <a:srgbClr val="D6851B"/>
                </a:solidFill>
                <a:hlinkClick r:id="rId14">
                  <a:extLst>
                    <a:ext uri="{A12FA001-AC4F-418D-AE19-62706E023703}">
                      <ahyp:hlinkClr xmlns:ahyp="http://schemas.microsoft.com/office/drawing/2018/hyperlinkcolor" val="tx"/>
                    </a:ext>
                  </a:extLst>
                </a:hlinkClick>
              </a:rPr>
              <a:t>link</a:t>
            </a:r>
            <a:r>
              <a:rPr lang="en-GB" sz="1600" dirty="0">
                <a:hlinkClick r:id="rId14">
                  <a:extLst>
                    <a:ext uri="{A12FA001-AC4F-418D-AE19-62706E023703}">
                      <ahyp:hlinkClr xmlns:ahyp="http://schemas.microsoft.com/office/drawing/2018/hyperlinkcolor" val="tx"/>
                    </a:ext>
                  </a:extLst>
                </a:hlinkClick>
              </a:rPr>
              <a:t>)</a:t>
            </a: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a:t>
            </a:r>
            <a:r>
              <a:rPr lang="en-GB" sz="1600" dirty="0" err="1"/>
              <a:t>Fachpublikationen</a:t>
            </a:r>
            <a:r>
              <a:rPr lang="en-GB" sz="1600" dirty="0"/>
              <a:t> (</a:t>
            </a:r>
            <a:r>
              <a:rPr lang="en-GB" sz="1600" dirty="0">
                <a:solidFill>
                  <a:srgbClr val="D6851B"/>
                </a:solidFill>
                <a:hlinkClick r:id="rId1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a:t>
            </a:r>
            <a:r>
              <a:rPr lang="en-GB" sz="1600" dirty="0" err="1"/>
              <a:t>Forschungsdatenzentrum</a:t>
            </a:r>
            <a:r>
              <a:rPr lang="en-GB" sz="1600" dirty="0"/>
              <a:t> (</a:t>
            </a:r>
            <a:r>
              <a:rPr lang="en-GB" sz="1600" dirty="0">
                <a:solidFill>
                  <a:srgbClr val="D6851B"/>
                </a:solidFill>
                <a:hlinkClick r:id="rId1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a:t>
            </a:r>
            <a:r>
              <a:rPr lang="en-GB" sz="1600" dirty="0" err="1"/>
              <a:t>Fachzeitschrift</a:t>
            </a:r>
            <a:r>
              <a:rPr lang="en-GB" sz="1600" dirty="0"/>
              <a:t> BWP (</a:t>
            </a:r>
            <a:r>
              <a:rPr lang="en-GB" sz="1600" dirty="0" err="1"/>
              <a:t>Berufsbildung</a:t>
            </a:r>
            <a:r>
              <a:rPr lang="en-GB" sz="1600" dirty="0"/>
              <a:t> in </a:t>
            </a:r>
            <a:r>
              <a:rPr lang="en-GB" sz="1600" dirty="0" err="1"/>
              <a:t>Wissenschaft</a:t>
            </a:r>
            <a:r>
              <a:rPr lang="en-GB" sz="1600" dirty="0"/>
              <a:t> und Praxis) (</a:t>
            </a:r>
            <a:r>
              <a:rPr lang="en-GB" sz="1600" dirty="0">
                <a:solidFill>
                  <a:srgbClr val="D6851B"/>
                </a:solidFill>
                <a:hlinkClick r:id="rId17">
                  <a:extLst>
                    <a:ext uri="{A12FA001-AC4F-418D-AE19-62706E023703}">
                      <ahyp:hlinkClr xmlns:ahyp="http://schemas.microsoft.com/office/drawing/2018/hyperlinkcolor" val="tx"/>
                    </a:ext>
                  </a:extLst>
                </a:hlinkClick>
              </a:rPr>
              <a:t>link</a:t>
            </a:r>
            <a:r>
              <a:rPr lang="en-GB" sz="1600" dirty="0"/>
              <a:t>)</a:t>
            </a:r>
          </a:p>
        </p:txBody>
      </p:sp>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de-DE" dirty="0"/>
              <a:t>Weitere Informationen</a:t>
            </a:r>
            <a:endParaRPr lang="de-DE" noProof="0" dirty="0"/>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63823" y="1557339"/>
            <a:ext cx="6460877" cy="1871662"/>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a:t>
            </a:r>
          </a:p>
          <a:p>
            <a:pPr marL="0" indent="0">
              <a:buNone/>
            </a:pPr>
            <a:r>
              <a:rPr lang="de-DE" sz="1800" b="1" spc="80" noProof="0" dirty="0">
                <a:solidFill>
                  <a:srgbClr val="D6851B"/>
                </a:solidFill>
                <a:hlinkClick r:id="rId18">
                  <a:extLst>
                    <a:ext uri="{A12FA001-AC4F-418D-AE19-62706E023703}">
                      <ahyp:hlinkClr xmlns:ahyp="http://schemas.microsoft.com/office/drawing/2018/hyperlinkcolor" val="tx"/>
                    </a:ext>
                  </a:extLst>
                </a:hlinkClick>
              </a:rPr>
              <a:t>www.govet.international</a:t>
            </a:r>
            <a:endParaRPr lang="de-DE" sz="1800" b="1" spc="80" noProof="0" dirty="0">
              <a:solidFill>
                <a:srgbClr val="D6851B"/>
              </a:solidFill>
            </a:endParaRPr>
          </a:p>
          <a:p>
            <a:pPr marL="0" indent="0">
              <a:buNone/>
            </a:pPr>
            <a:endParaRPr lang="de-DE" sz="1400" b="1" noProof="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en-US" b="1" dirty="0">
                <a:solidFill>
                  <a:srgbClr val="272525"/>
                </a:solidFill>
                <a:ea typeface="Inter Bold" pitchFamily="34" charset="-122"/>
                <a:cs typeface="Inter Bold" pitchFamily="34" charset="-120"/>
              </a:rPr>
              <a:t>Ökologische Dimension</a:t>
            </a:r>
            <a:endParaRPr lang="en-US" dirty="0"/>
          </a:p>
        </p:txBody>
      </p:sp>
      <p:sp>
        <p:nvSpPr>
          <p:cNvPr id="20" name="Text 2">
            <a:extLst>
              <a:ext uri="{FF2B5EF4-FFF2-40B4-BE49-F238E27FC236}">
                <a16:creationId xmlns:a16="http://schemas.microsoft.com/office/drawing/2014/main" id="{4CA92B42-AD17-4E65-BC6C-D8BA451756FB}"/>
              </a:ext>
            </a:extLst>
          </p:cNvPr>
          <p:cNvSpPr/>
          <p:nvPr/>
        </p:nvSpPr>
        <p:spPr>
          <a:xfrm>
            <a:off x="1477643" y="2292769"/>
            <a:ext cx="2582665" cy="793849"/>
          </a:xfrm>
          <a:prstGeom prst="rect">
            <a:avLst/>
          </a:prstGeom>
          <a:noFill/>
          <a:ln/>
        </p:spPr>
        <p:txBody>
          <a:bodyPr wrap="square" lIns="0" tIns="0" rIns="0" bIns="0" rtlCol="0" anchor="t"/>
          <a:lstStyle/>
          <a:p>
            <a:pPr algn="r">
              <a:lnSpc>
                <a:spcPts val="2083"/>
              </a:lnSpc>
            </a:pPr>
            <a:r>
              <a:rPr lang="en-US" dirty="0">
                <a:solidFill>
                  <a:srgbClr val="272525"/>
                </a:solidFill>
                <a:ea typeface="Inter" pitchFamily="34" charset="-122"/>
                <a:cs typeface="Inter" pitchFamily="34" charset="-120"/>
              </a:rPr>
              <a:t>Umweltschutz, Ressourcenschonung, Klimaneutralität</a:t>
            </a:r>
            <a:endParaRPr lang="en-US" dirty="0"/>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en-US" b="1" dirty="0">
                <a:solidFill>
                  <a:srgbClr val="272525"/>
                </a:solidFill>
                <a:ea typeface="Inter Bold" pitchFamily="34" charset="-122"/>
                <a:cs typeface="Inter Bold" pitchFamily="34" charset="-120"/>
              </a:rPr>
              <a:t>Soziale Dimension</a:t>
            </a:r>
            <a:endParaRPr lang="en-US" dirty="0"/>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en-US" dirty="0">
                <a:solidFill>
                  <a:srgbClr val="272525"/>
                </a:solidFill>
                <a:ea typeface="Inter" pitchFamily="34" charset="-122"/>
                <a:cs typeface="Inter" pitchFamily="34" charset="-120"/>
              </a:rPr>
              <a:t>Menschenrechte, </a:t>
            </a:r>
            <a:br>
              <a:rPr lang="en-US" dirty="0">
                <a:solidFill>
                  <a:srgbClr val="272525"/>
                </a:solidFill>
                <a:ea typeface="Inter" pitchFamily="34" charset="-122"/>
                <a:cs typeface="Inter" pitchFamily="34" charset="-120"/>
              </a:rPr>
            </a:br>
            <a:r>
              <a:rPr lang="en-US" dirty="0">
                <a:solidFill>
                  <a:srgbClr val="272525"/>
                </a:solidFill>
                <a:ea typeface="Inter" pitchFamily="34" charset="-122"/>
                <a:cs typeface="Inter" pitchFamily="34" charset="-120"/>
              </a:rPr>
              <a:t>faire Arbeitsbedingungen, Gemeinschaftswohl</a:t>
            </a:r>
            <a:endParaRPr lang="en-US" dirty="0"/>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en-US" b="1" dirty="0" err="1">
                <a:solidFill>
                  <a:srgbClr val="272525"/>
                </a:solidFill>
                <a:ea typeface="Inter Bold" pitchFamily="34" charset="-122"/>
                <a:cs typeface="Inter Bold" pitchFamily="34" charset="-120"/>
              </a:rPr>
              <a:t>Ökonomische</a:t>
            </a:r>
            <a:r>
              <a:rPr lang="en-US" b="1" dirty="0">
                <a:solidFill>
                  <a:srgbClr val="272525"/>
                </a:solidFill>
                <a:ea typeface="Inter Bold" pitchFamily="34" charset="-122"/>
                <a:cs typeface="Inter Bold" pitchFamily="34" charset="-120"/>
              </a:rPr>
              <a:t> Dimension</a:t>
            </a:r>
            <a:endParaRPr lang="en-US" dirty="0"/>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en-US" dirty="0">
                <a:solidFill>
                  <a:srgbClr val="272525"/>
                </a:solidFill>
                <a:ea typeface="Inter" pitchFamily="34" charset="-122"/>
                <a:cs typeface="Inter" pitchFamily="34" charset="-120"/>
              </a:rPr>
              <a:t>Wirtschaftliche Rentabilität, Effizienz, Langfristigkeit</a:t>
            </a:r>
            <a:endParaRPr lang="en-US" dirty="0"/>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en-US" b="1" dirty="0">
                <a:solidFill>
                  <a:srgbClr val="272525"/>
                </a:solidFill>
                <a:ea typeface="Inter Bold" pitchFamily="34" charset="-122"/>
                <a:cs typeface="Inter Bold" pitchFamily="34" charset="-120"/>
              </a:rPr>
              <a:t>Kulturelle Dimension</a:t>
            </a:r>
            <a:endParaRPr lang="en-US" dirty="0"/>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en-US" dirty="0">
                <a:solidFill>
                  <a:srgbClr val="272525"/>
                </a:solidFill>
                <a:ea typeface="Inter" pitchFamily="34" charset="-122"/>
                <a:cs typeface="Inter" pitchFamily="34" charset="-120"/>
              </a:rPr>
              <a:t>Bildung, Werte, </a:t>
            </a:r>
            <a:br>
              <a:rPr lang="en-US" dirty="0">
                <a:solidFill>
                  <a:srgbClr val="272525"/>
                </a:solidFill>
                <a:ea typeface="Inter" pitchFamily="34" charset="-122"/>
                <a:cs typeface="Inter" pitchFamily="34" charset="-120"/>
              </a:rPr>
            </a:br>
            <a:r>
              <a:rPr lang="en-US" dirty="0">
                <a:solidFill>
                  <a:srgbClr val="272525"/>
                </a:solidFill>
                <a:ea typeface="Inter" pitchFamily="34" charset="-122"/>
                <a:cs typeface="Inter" pitchFamily="34" charset="-120"/>
              </a:rPr>
              <a:t> </a:t>
            </a:r>
            <a:r>
              <a:rPr lang="en-US" dirty="0" err="1">
                <a:solidFill>
                  <a:srgbClr val="272525"/>
                </a:solidFill>
                <a:ea typeface="Inter" pitchFamily="34" charset="-122"/>
                <a:cs typeface="Inter" pitchFamily="34" charset="-120"/>
              </a:rPr>
              <a:t>gesellschaftliche</a:t>
            </a:r>
            <a:r>
              <a:rPr lang="en-US" dirty="0">
                <a:solidFill>
                  <a:srgbClr val="272525"/>
                </a:solidFill>
                <a:ea typeface="Inter" pitchFamily="34" charset="-122"/>
                <a:cs typeface="Inter" pitchFamily="34" charset="-120"/>
              </a:rPr>
              <a:t> Transformation</a:t>
            </a:r>
            <a:endParaRPr lang="en-US" dirty="0"/>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de-DE" dirty="0"/>
              <a:t>1.1  Vier-dimensionale Nachhaltigkeit</a:t>
            </a:r>
          </a:p>
        </p:txBody>
      </p:sp>
    </p:spTree>
    <p:extLst>
      <p:ext uri="{BB962C8B-B14F-4D97-AF65-F5344CB8AC3E}">
        <p14:creationId xmlns:p14="http://schemas.microsoft.com/office/powerpoint/2010/main" val="28186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graphicEl>
                                              <a:chart seriesIdx="-3" categoryIdx="-3" bldStep="gridLegend"/>
                                            </p:graphicEl>
                                          </p:spTgt>
                                        </p:tgtEl>
                                        <p:attrNameLst>
                                          <p:attrName>style.visibility</p:attrName>
                                        </p:attrNameLst>
                                      </p:cBhvr>
                                      <p:to>
                                        <p:strVal val="visible"/>
                                      </p:to>
                                    </p:set>
                                    <p:animEffect transition="in" filter="fade">
                                      <p:cBhvr>
                                        <p:cTn id="7" dur="500"/>
                                        <p:tgtEl>
                                          <p:spTgt spid="52">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graphicEl>
                                              <a:chart seriesIdx="0" categoryIdx="0" bldStep="ptInSeries"/>
                                            </p:graphicEl>
                                          </p:spTgt>
                                        </p:tgtEl>
                                        <p:attrNameLst>
                                          <p:attrName>style.visibility</p:attrName>
                                        </p:attrNameLst>
                                      </p:cBhvr>
                                      <p:to>
                                        <p:strVal val="visible"/>
                                      </p:to>
                                    </p:set>
                                    <p:animEffect transition="in" filter="fade">
                                      <p:cBhvr>
                                        <p:cTn id="11" dur="500"/>
                                        <p:tgtEl>
                                          <p:spTgt spid="52">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2">
                                            <p:graphicEl>
                                              <a:chart seriesIdx="0" categoryIdx="1" bldStep="ptInSeries"/>
                                            </p:graphicEl>
                                          </p:spTgt>
                                        </p:tgtEl>
                                        <p:attrNameLst>
                                          <p:attrName>style.visibility</p:attrName>
                                        </p:attrNameLst>
                                      </p:cBhvr>
                                      <p:to>
                                        <p:strVal val="visible"/>
                                      </p:to>
                                    </p:set>
                                    <p:animEffect transition="in" filter="fade">
                                      <p:cBhvr>
                                        <p:cTn id="22" dur="500"/>
                                        <p:tgtEl>
                                          <p:spTgt spid="52">
                                            <p:graphicEl>
                                              <a:chart seriesIdx="0" categoryIdx="1" bldStep="ptInSeries"/>
                                            </p:graphic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2">
                                            <p:graphicEl>
                                              <a:chart seriesIdx="0" categoryIdx="2" bldStep="ptInSeries"/>
                                            </p:graphicEl>
                                          </p:spTgt>
                                        </p:tgtEl>
                                        <p:attrNameLst>
                                          <p:attrName>style.visibility</p:attrName>
                                        </p:attrNameLst>
                                      </p:cBhvr>
                                      <p:to>
                                        <p:strVal val="visible"/>
                                      </p:to>
                                    </p:set>
                                    <p:animEffect transition="in" filter="fade">
                                      <p:cBhvr>
                                        <p:cTn id="33" dur="500"/>
                                        <p:tgtEl>
                                          <p:spTgt spid="52">
                                            <p:graphicEl>
                                              <a:chart seriesIdx="0" categoryIdx="2" bldStep="ptInSeries"/>
                                            </p:graphic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2">
                                            <p:graphicEl>
                                              <a:chart seriesIdx="0" categoryIdx="3" bldStep="ptInSeries"/>
                                            </p:graphicEl>
                                          </p:spTgt>
                                        </p:tgtEl>
                                        <p:attrNameLst>
                                          <p:attrName>style.visibility</p:attrName>
                                        </p:attrNameLst>
                                      </p:cBhvr>
                                      <p:to>
                                        <p:strVal val="visible"/>
                                      </p:to>
                                    </p:set>
                                    <p:animEffect transition="in" filter="fade">
                                      <p:cBhvr>
                                        <p:cTn id="44" dur="500"/>
                                        <p:tgtEl>
                                          <p:spTgt spid="52">
                                            <p:graphicEl>
                                              <a:chart seriesIdx="0" categoryIdx="3" bldStep="ptInSeries"/>
                                            </p:graphic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Graphic spid="52" grpId="0" uiExpand="1">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039100" y="2177321"/>
            <a:ext cx="3673475" cy="1837243"/>
          </a:xfrm>
          <a:prstGeom prst="rect">
            <a:avLst/>
          </a:prstGeom>
          <a:solidFill>
            <a:srgbClr val="FBF3E8"/>
          </a:solidFill>
        </p:spPr>
        <p:txBody>
          <a:bodyPr vert="horz" wrap="square" lIns="612000" tIns="216000" rIns="144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b="1" spc="30" dirty="0">
                <a:solidFill>
                  <a:schemeClr val="tx1"/>
                </a:solidFill>
              </a:rPr>
              <a:t>Die 17 SDGs werden </a:t>
            </a:r>
            <a:br>
              <a:rPr lang="de-DE" sz="1800" b="1" spc="30" dirty="0">
                <a:solidFill>
                  <a:schemeClr val="tx1"/>
                </a:solidFill>
              </a:rPr>
            </a:br>
            <a:r>
              <a:rPr lang="de-DE" sz="1800" b="1" spc="30" dirty="0">
                <a:solidFill>
                  <a:schemeClr val="tx1"/>
                </a:solidFill>
              </a:rPr>
              <a:t>in 169 Zielvorgaben </a:t>
            </a:r>
            <a:br>
              <a:rPr lang="de-DE" sz="1800" b="1" spc="30" dirty="0">
                <a:solidFill>
                  <a:schemeClr val="tx1"/>
                </a:solidFill>
              </a:rPr>
            </a:br>
            <a:r>
              <a:rPr lang="de-DE" sz="1800" b="1" spc="30" dirty="0">
                <a:solidFill>
                  <a:schemeClr val="tx1"/>
                </a:solidFill>
              </a:rPr>
              <a:t>auf ökologischer, sozialer </a:t>
            </a:r>
            <a:br>
              <a:rPr lang="de-DE" sz="1800" b="1" spc="30" dirty="0">
                <a:solidFill>
                  <a:schemeClr val="tx1"/>
                </a:solidFill>
              </a:rPr>
            </a:br>
            <a:r>
              <a:rPr lang="de-DE" sz="1800" b="1" spc="30" dirty="0">
                <a:solidFill>
                  <a:schemeClr val="tx1"/>
                </a:solidFill>
              </a:rPr>
              <a:t>und ökonomischer Ebene </a:t>
            </a:r>
            <a:br>
              <a:rPr lang="de-DE" sz="1800" b="1" spc="30" dirty="0">
                <a:solidFill>
                  <a:schemeClr val="tx1"/>
                </a:solidFill>
              </a:rPr>
            </a:br>
            <a:r>
              <a:rPr lang="de-DE" sz="1800" b="1" spc="30" dirty="0">
                <a:solidFill>
                  <a:schemeClr val="tx1"/>
                </a:solidFill>
              </a:rPr>
              <a:t>konkretisiert.</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1.2  Sustainable Development Goals (SDGs) der UN</a:t>
            </a:r>
          </a:p>
        </p:txBody>
      </p:sp>
      <p:pic>
        <p:nvPicPr>
          <p:cNvPr id="5" name="Grafik 4">
            <a:extLst>
              <a:ext uri="{FF2B5EF4-FFF2-40B4-BE49-F238E27FC236}">
                <a16:creationId xmlns:a16="http://schemas.microsoft.com/office/drawing/2014/main" id="{2595347A-6409-4101-8322-CC14325815CE}"/>
              </a:ext>
            </a:extLst>
          </p:cNvPr>
          <p:cNvPicPr>
            <a:picLocks noChangeAspect="1"/>
          </p:cNvPicPr>
          <p:nvPr/>
        </p:nvPicPr>
        <p:blipFill>
          <a:blip r:embed="rId3"/>
          <a:stretch>
            <a:fillRect/>
          </a:stretch>
        </p:blipFill>
        <p:spPr>
          <a:xfrm>
            <a:off x="658813" y="1952625"/>
            <a:ext cx="7576484" cy="3708400"/>
          </a:xfrm>
          <a:prstGeom prst="rect">
            <a:avLst/>
          </a:prstGeom>
        </p:spPr>
      </p:pic>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de-DE" dirty="0"/>
              <a:t>Die „Agenda 2030 für nachhaltige Entwicklung“ wurde 2015 von der UN verabschiedet und von allen </a:t>
            </a:r>
            <a:br>
              <a:rPr lang="de-DE" dirty="0"/>
            </a:br>
            <a:r>
              <a:rPr lang="de-DE" dirty="0"/>
              <a:t>UN Mitgliedsstaaten unterzeichnet </a:t>
            </a:r>
          </a:p>
        </p:txBody>
      </p:sp>
    </p:spTree>
    <p:extLst>
      <p:ext uri="{BB962C8B-B14F-4D97-AF65-F5344CB8AC3E}">
        <p14:creationId xmlns:p14="http://schemas.microsoft.com/office/powerpoint/2010/main" val="2127478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42" presetClass="path" presetSubtype="0" accel="40000" decel="60000" fill="hold" grpId="1" nodeType="withEffect">
                                  <p:stCondLst>
                                    <p:cond delay="250"/>
                                  </p:stCondLst>
                                  <p:childTnLst>
                                    <p:animMotion origin="layout" path="M 2.08333E-6 -4.81481E-6 L -0.05326 0.0044 " pathEditMode="relative" rAng="0" ptsTypes="AA">
                                      <p:cBhvr>
                                        <p:cTn id="16" dur="750" spd="-100000" fill="hold"/>
                                        <p:tgtEl>
                                          <p:spTgt spid="7"/>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de-DE" dirty="0"/>
              <a:t>1.3  Kontext Europäische Union</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de-DE" sz="1200" dirty="0"/>
              <a:t>Quelle: </a:t>
            </a:r>
            <a:r>
              <a:rPr lang="de-DE" sz="1200" dirty="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endParaRPr lang="ru-RU" sz="1200" dirty="0"/>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de-DE" spc="30" dirty="0"/>
              <a:t>Environment </a:t>
            </a:r>
            <a:br>
              <a:rPr lang="de-DE" spc="30" dirty="0"/>
            </a:br>
            <a:r>
              <a:rPr lang="de-DE" spc="30" dirty="0"/>
              <a:t>(Umwelt)</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de-DE" spc="30" dirty="0" err="1"/>
              <a:t>Governance</a:t>
            </a:r>
            <a:r>
              <a:rPr lang="de-DE" spc="30" dirty="0"/>
              <a:t> </a:t>
            </a:r>
            <a:br>
              <a:rPr lang="de-DE" spc="30" dirty="0"/>
            </a:br>
            <a:r>
              <a:rPr lang="de-DE" spc="30" dirty="0"/>
              <a:t>(Steuerung)</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de-DE" spc="30" dirty="0"/>
              <a:t>Social </a:t>
            </a:r>
            <a:br>
              <a:rPr lang="de-DE" spc="30" dirty="0"/>
            </a:br>
            <a:r>
              <a:rPr lang="de-DE" spc="30" dirty="0"/>
              <a:t>(Soziales)</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Klima</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Ressourcenknappheit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Wasser</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Artenvielfalt</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Mitarbeitende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Sicherheit und Gesundheit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Demografischer Wandel</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Ernährungssicherheit</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Risiko- und Reputationsmanagement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Aufsichtsstrukturen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Compliance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Korruption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de-DE" sz="2400" spc="60" dirty="0">
                <a:solidFill>
                  <a:schemeClr val="tx1"/>
                </a:solidFill>
              </a:rPr>
              <a:t>ESG-Kriterien</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de-DE" sz="2000" b="1" dirty="0"/>
              <a:t>Beispielhafte Übersicht der ESG-Kriterien</a:t>
            </a:r>
          </a:p>
        </p:txBody>
      </p:sp>
    </p:spTree>
    <p:extLst>
      <p:ext uri="{BB962C8B-B14F-4D97-AF65-F5344CB8AC3E}">
        <p14:creationId xmlns:p14="http://schemas.microsoft.com/office/powerpoint/2010/main" val="3895758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1000"/>
                                        <p:tgtEl>
                                          <p:spTgt spid="17">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fade">
                                      <p:cBhvr>
                                        <p:cTn id="31" dur="500"/>
                                        <p:tgtEl>
                                          <p:spTgt spid="13">
                                            <p:bg/>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750"/>
                                        <p:tgtEl>
                                          <p:spTgt spid="13">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750"/>
                                        <p:tgtEl>
                                          <p:spTgt spid="13">
                                            <p:txEl>
                                              <p:pRg st="1" end="1"/>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750"/>
                                        <p:tgtEl>
                                          <p:spTgt spid="13">
                                            <p:txEl>
                                              <p:pRg st="2" end="2"/>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750"/>
                                        <p:tgtEl>
                                          <p:spTgt spid="13">
                                            <p:txEl>
                                              <p:pRg st="3" end="3"/>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bg/>
                                          </p:spTgt>
                                        </p:tgtEl>
                                        <p:attrNameLst>
                                          <p:attrName>style.visibility</p:attrName>
                                        </p:attrNameLst>
                                      </p:cBhvr>
                                      <p:to>
                                        <p:strVal val="visible"/>
                                      </p:to>
                                    </p:set>
                                    <p:animEffect transition="in" filter="fade">
                                      <p:cBhvr>
                                        <p:cTn id="46" dur="500"/>
                                        <p:tgtEl>
                                          <p:spTgt spid="14">
                                            <p:bg/>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750"/>
                                        <p:tgtEl>
                                          <p:spTgt spid="14">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fade">
                                      <p:cBhvr>
                                        <p:cTn id="52" dur="750"/>
                                        <p:tgtEl>
                                          <p:spTgt spid="14">
                                            <p:txEl>
                                              <p:pRg st="1" end="1"/>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fade">
                                      <p:cBhvr>
                                        <p:cTn id="55" dur="750"/>
                                        <p:tgtEl>
                                          <p:spTgt spid="14">
                                            <p:txEl>
                                              <p:pRg st="2" end="2"/>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750"/>
                                        <p:tgtEl>
                                          <p:spTgt spid="14">
                                            <p:txEl>
                                              <p:pRg st="3" end="3"/>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5">
                                            <p:bg/>
                                          </p:spTgt>
                                        </p:tgtEl>
                                        <p:attrNameLst>
                                          <p:attrName>style.visibility</p:attrName>
                                        </p:attrNameLst>
                                      </p:cBhvr>
                                      <p:to>
                                        <p:strVal val="visible"/>
                                      </p:to>
                                    </p:set>
                                    <p:animEffect transition="in" filter="fade">
                                      <p:cBhvr>
                                        <p:cTn id="61" dur="500"/>
                                        <p:tgtEl>
                                          <p:spTgt spid="15">
                                            <p:bg/>
                                          </p:spTgt>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750"/>
                                        <p:tgtEl>
                                          <p:spTgt spid="15">
                                            <p:txEl>
                                              <p:pRg st="0" end="0"/>
                                            </p:txEl>
                                          </p:spTgt>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fade">
                                      <p:cBhvr>
                                        <p:cTn id="67" dur="750"/>
                                        <p:tgtEl>
                                          <p:spTgt spid="15">
                                            <p:txEl>
                                              <p:pRg st="1" end="1"/>
                                            </p:txEl>
                                          </p:spTgt>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fade">
                                      <p:cBhvr>
                                        <p:cTn id="70" dur="750"/>
                                        <p:tgtEl>
                                          <p:spTgt spid="15">
                                            <p:txEl>
                                              <p:pRg st="2" end="2"/>
                                            </p:txEl>
                                          </p:spTgt>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5">
                                            <p:txEl>
                                              <p:pRg st="3" end="3"/>
                                            </p:txEl>
                                          </p:spTgt>
                                        </p:tgtEl>
                                        <p:attrNameLst>
                                          <p:attrName>style.visibility</p:attrName>
                                        </p:attrNameLst>
                                      </p:cBhvr>
                                      <p:to>
                                        <p:strVal val="visible"/>
                                      </p:to>
                                    </p:set>
                                    <p:animEffect transition="in" filter="fade">
                                      <p:cBhvr>
                                        <p:cTn id="73"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7" grpId="0" animBg="1"/>
      <p:bldP spid="13" grpId="0" uiExpand="1" build="p" animBg="1"/>
      <p:bldP spid="14" grpId="0" uiExpand="1" build="p" animBg="1"/>
      <p:bldP spid="15" grpId="0" uiExpand="1" build="p" animBg="1"/>
      <p:bldP spid="16" grpId="0" animBg="1"/>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de-DE" dirty="0"/>
              <a:t>1.3  Kontext Europäische Union</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de-DE" b="1" dirty="0"/>
              <a:t>Environment (Umwelt)</a:t>
            </a:r>
          </a:p>
          <a:p>
            <a:pPr marL="285750" indent="-285750">
              <a:lnSpc>
                <a:spcPts val="2200"/>
              </a:lnSpc>
              <a:spcAft>
                <a:spcPts val="600"/>
              </a:spcAft>
              <a:buClr>
                <a:srgbClr val="D6851B"/>
              </a:buClr>
              <a:buSzPct val="65000"/>
              <a:buFont typeface="Wingdings 3" panose="05040102010807070707" pitchFamily="18" charset="2"/>
              <a:buChar char=""/>
            </a:pPr>
            <a:r>
              <a:rPr lang="de-DE" dirty="0"/>
              <a:t>Verbrauch von Ressourcen</a:t>
            </a:r>
          </a:p>
          <a:p>
            <a:pPr marL="285750" indent="-285750">
              <a:lnSpc>
                <a:spcPts val="2200"/>
              </a:lnSpc>
              <a:spcAft>
                <a:spcPts val="600"/>
              </a:spcAft>
              <a:buClr>
                <a:srgbClr val="D6851B"/>
              </a:buClr>
              <a:buSzPct val="65000"/>
              <a:buFont typeface="Wingdings 3" panose="05040102010807070707" pitchFamily="18" charset="2"/>
              <a:buChar char=""/>
            </a:pPr>
            <a:r>
              <a:rPr lang="de-DE" dirty="0"/>
              <a:t>Biodiversität</a:t>
            </a:r>
          </a:p>
          <a:p>
            <a:pPr marL="285750" indent="-285750">
              <a:lnSpc>
                <a:spcPts val="2200"/>
              </a:lnSpc>
              <a:spcAft>
                <a:spcPts val="600"/>
              </a:spcAft>
              <a:buClr>
                <a:srgbClr val="D6851B"/>
              </a:buClr>
              <a:buSzPct val="65000"/>
              <a:buFont typeface="Wingdings 3" panose="05040102010807070707" pitchFamily="18" charset="2"/>
              <a:buChar char=""/>
            </a:pPr>
            <a:r>
              <a:rPr lang="de-DE" dirty="0"/>
              <a:t>Lärm</a:t>
            </a:r>
          </a:p>
          <a:p>
            <a:pPr marL="285750" indent="-285750">
              <a:lnSpc>
                <a:spcPts val="2200"/>
              </a:lnSpc>
              <a:spcAft>
                <a:spcPts val="600"/>
              </a:spcAft>
              <a:buClr>
                <a:srgbClr val="D6851B"/>
              </a:buClr>
              <a:buSzPct val="65000"/>
              <a:buFont typeface="Wingdings 3" panose="05040102010807070707" pitchFamily="18" charset="2"/>
              <a:buChar char=""/>
            </a:pPr>
            <a:r>
              <a:rPr lang="de-DE" dirty="0"/>
              <a:t>Verschmutzung von Wasser, Boden, Luft</a:t>
            </a:r>
          </a:p>
          <a:p>
            <a:pPr marL="285750" indent="-285750">
              <a:lnSpc>
                <a:spcPts val="2200"/>
              </a:lnSpc>
              <a:spcAft>
                <a:spcPts val="600"/>
              </a:spcAft>
              <a:buClr>
                <a:srgbClr val="D6851B"/>
              </a:buClr>
              <a:buSzPct val="65000"/>
              <a:buFont typeface="Wingdings 3" panose="05040102010807070707" pitchFamily="18" charset="2"/>
              <a:buChar char=""/>
            </a:pPr>
            <a:r>
              <a:rPr lang="de-DE" dirty="0"/>
              <a:t>Treibhausgas-Emissionen</a:t>
            </a:r>
          </a:p>
          <a:p>
            <a:pPr marL="285750" indent="-285750">
              <a:lnSpc>
                <a:spcPts val="2200"/>
              </a:lnSpc>
              <a:spcAft>
                <a:spcPts val="600"/>
              </a:spcAft>
              <a:buClr>
                <a:srgbClr val="D6851B"/>
              </a:buClr>
              <a:buSzPct val="65000"/>
              <a:buFont typeface="Wingdings 3" panose="05040102010807070707" pitchFamily="18" charset="2"/>
              <a:buChar char=""/>
            </a:pPr>
            <a:r>
              <a:rPr lang="de-DE" dirty="0"/>
              <a:t>Arbeitssicherheit</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de-DE" b="1" dirty="0" err="1"/>
              <a:t>Social</a:t>
            </a:r>
            <a:r>
              <a:rPr lang="de-DE" b="1" dirty="0"/>
              <a:t> (Soziales)</a:t>
            </a:r>
          </a:p>
          <a:p>
            <a:pPr marL="285750" indent="-285750">
              <a:lnSpc>
                <a:spcPts val="2200"/>
              </a:lnSpc>
              <a:spcAft>
                <a:spcPts val="600"/>
              </a:spcAft>
              <a:buClr>
                <a:srgbClr val="D6851B"/>
              </a:buClr>
              <a:buSzPct val="65000"/>
              <a:buFont typeface="Wingdings 3" panose="05040102010807070707" pitchFamily="18" charset="2"/>
              <a:buChar char=""/>
            </a:pPr>
            <a:r>
              <a:rPr lang="de-DE" dirty="0"/>
              <a:t>Verantwortung für Mitarbeitende</a:t>
            </a:r>
          </a:p>
          <a:p>
            <a:pPr marL="285750" indent="-285750">
              <a:lnSpc>
                <a:spcPts val="2200"/>
              </a:lnSpc>
              <a:spcAft>
                <a:spcPts val="600"/>
              </a:spcAft>
              <a:buClr>
                <a:srgbClr val="D6851B"/>
              </a:buClr>
              <a:buSzPct val="65000"/>
              <a:buFont typeface="Wingdings 3" panose="05040102010807070707" pitchFamily="18" charset="2"/>
              <a:buChar char=""/>
            </a:pPr>
            <a:r>
              <a:rPr lang="de-DE" dirty="0"/>
              <a:t>Faire Bezahlung</a:t>
            </a:r>
          </a:p>
          <a:p>
            <a:pPr marL="285750" indent="-285750">
              <a:lnSpc>
                <a:spcPts val="2200"/>
              </a:lnSpc>
              <a:spcAft>
                <a:spcPts val="600"/>
              </a:spcAft>
              <a:buClr>
                <a:srgbClr val="D6851B"/>
              </a:buClr>
              <a:buSzPct val="65000"/>
              <a:buFont typeface="Wingdings 3" panose="05040102010807070707" pitchFamily="18" charset="2"/>
              <a:buChar char=""/>
            </a:pPr>
            <a:r>
              <a:rPr lang="de-DE" dirty="0"/>
              <a:t>Aus- und Weiterbildung</a:t>
            </a:r>
          </a:p>
          <a:p>
            <a:pPr marL="285750" indent="-285750">
              <a:lnSpc>
                <a:spcPts val="2200"/>
              </a:lnSpc>
              <a:spcAft>
                <a:spcPts val="600"/>
              </a:spcAft>
              <a:buClr>
                <a:srgbClr val="D6851B"/>
              </a:buClr>
              <a:buSzPct val="65000"/>
              <a:buFont typeface="Wingdings 3" panose="05040102010807070707" pitchFamily="18" charset="2"/>
              <a:buChar char=""/>
            </a:pPr>
            <a:r>
              <a:rPr lang="de-DE" dirty="0"/>
              <a:t>Gleichberechtigung, Diversität, Inklusion</a:t>
            </a:r>
          </a:p>
          <a:p>
            <a:pPr marL="285750" indent="-285750">
              <a:lnSpc>
                <a:spcPts val="2200"/>
              </a:lnSpc>
              <a:spcAft>
                <a:spcPts val="600"/>
              </a:spcAft>
              <a:buClr>
                <a:srgbClr val="D6851B"/>
              </a:buClr>
              <a:buSzPct val="65000"/>
              <a:buFont typeface="Wingdings 3" panose="05040102010807070707" pitchFamily="18" charset="2"/>
              <a:buChar char=""/>
            </a:pPr>
            <a:r>
              <a:rPr lang="de-DE" dirty="0"/>
              <a:t>Gesellschaftliches Engagement</a:t>
            </a:r>
          </a:p>
        </p:txBody>
      </p:sp>
      <p:sp>
        <p:nvSpPr>
          <p:cNvPr id="12" name="Rechteck 11">
            <a:extLst>
              <a:ext uri="{FF2B5EF4-FFF2-40B4-BE49-F238E27FC236}">
                <a16:creationId xmlns:a16="http://schemas.microsoft.com/office/drawing/2014/main" id="{C006E7A6-5A99-4BE7-B931-821793CEA3BC}"/>
              </a:ext>
            </a:extLst>
          </p:cNvPr>
          <p:cNvSpPr/>
          <p:nvPr/>
        </p:nvSpPr>
        <p:spPr>
          <a:xfrm>
            <a:off x="8112575"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de-DE" b="1" dirty="0" err="1"/>
              <a:t>Governance</a:t>
            </a:r>
            <a:r>
              <a:rPr lang="de-DE" b="1" dirty="0"/>
              <a:t> (Steuerung)</a:t>
            </a:r>
          </a:p>
          <a:p>
            <a:pPr marL="285750" indent="-285750">
              <a:lnSpc>
                <a:spcPts val="2200"/>
              </a:lnSpc>
              <a:spcAft>
                <a:spcPts val="600"/>
              </a:spcAft>
              <a:buClr>
                <a:srgbClr val="D6851B"/>
              </a:buClr>
              <a:buSzPct val="65000"/>
              <a:buFont typeface="Wingdings 3" panose="05040102010807070707" pitchFamily="18" charset="2"/>
              <a:buChar char=""/>
            </a:pPr>
            <a:r>
              <a:rPr lang="de-DE" dirty="0"/>
              <a:t>Unternehmensführung und </a:t>
            </a:r>
            <a:br>
              <a:rPr lang="de-DE" dirty="0"/>
            </a:br>
            <a:r>
              <a:rPr lang="de-DE" dirty="0"/>
              <a:t>-kontrolle</a:t>
            </a:r>
          </a:p>
          <a:p>
            <a:pPr marL="285750" indent="-285750">
              <a:lnSpc>
                <a:spcPts val="2200"/>
              </a:lnSpc>
              <a:spcAft>
                <a:spcPts val="600"/>
              </a:spcAft>
              <a:buClr>
                <a:srgbClr val="D6851B"/>
              </a:buClr>
              <a:buSzPct val="65000"/>
              <a:buFont typeface="Wingdings 3" panose="05040102010807070707" pitchFamily="18" charset="2"/>
              <a:buChar char=""/>
            </a:pPr>
            <a:r>
              <a:rPr lang="de-DE" dirty="0"/>
              <a:t>Compliance („an Regeln halten“)</a:t>
            </a:r>
          </a:p>
          <a:p>
            <a:pPr marL="285750" indent="-285750">
              <a:lnSpc>
                <a:spcPts val="2200"/>
              </a:lnSpc>
              <a:spcAft>
                <a:spcPts val="600"/>
              </a:spcAft>
              <a:buClr>
                <a:srgbClr val="D6851B"/>
              </a:buClr>
              <a:buSzPct val="65000"/>
              <a:buFont typeface="Wingdings 3" panose="05040102010807070707" pitchFamily="18" charset="2"/>
              <a:buChar char=""/>
            </a:pPr>
            <a:r>
              <a:rPr lang="de-DE" dirty="0"/>
              <a:t>Transparenz</a:t>
            </a:r>
          </a:p>
          <a:p>
            <a:pPr marL="285750" indent="-285750">
              <a:lnSpc>
                <a:spcPts val="2200"/>
              </a:lnSpc>
              <a:spcAft>
                <a:spcPts val="600"/>
              </a:spcAft>
              <a:buClr>
                <a:srgbClr val="D6851B"/>
              </a:buClr>
              <a:buSzPct val="65000"/>
              <a:buFont typeface="Wingdings 3" panose="05040102010807070707" pitchFamily="18" charset="2"/>
              <a:buChar char=""/>
            </a:pPr>
            <a:r>
              <a:rPr lang="de-DE" dirty="0"/>
              <a:t>Unternehmenswerte und -ethik</a:t>
            </a:r>
          </a:p>
          <a:p>
            <a:pPr marL="285750" indent="-285750">
              <a:lnSpc>
                <a:spcPts val="2200"/>
              </a:lnSpc>
              <a:spcAft>
                <a:spcPts val="600"/>
              </a:spcAft>
              <a:buClr>
                <a:srgbClr val="D6851B"/>
              </a:buClr>
              <a:buSzPct val="65000"/>
              <a:buFont typeface="Wingdings 3" panose="05040102010807070707" pitchFamily="18" charset="2"/>
              <a:buChar char=""/>
            </a:pPr>
            <a:r>
              <a:rPr lang="de-DE" dirty="0"/>
              <a:t>Zusammenarbeit mit Geschäftspartnern</a:t>
            </a:r>
          </a:p>
          <a:p>
            <a:pPr marL="285750" indent="-285750">
              <a:lnSpc>
                <a:spcPts val="2200"/>
              </a:lnSpc>
              <a:spcAft>
                <a:spcPts val="600"/>
              </a:spcAft>
              <a:buClr>
                <a:srgbClr val="D6851B"/>
              </a:buClr>
              <a:buSzPct val="65000"/>
              <a:buFont typeface="Wingdings 3" panose="05040102010807070707" pitchFamily="18" charset="2"/>
              <a:buChar char=""/>
            </a:pPr>
            <a:r>
              <a:rPr lang="de-DE" dirty="0"/>
              <a:t>Bedürfnisse von Stakeholdern</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ESG-Kriterien aus Unternehmenssicht</a:t>
            </a:r>
            <a:r>
              <a:rPr lang="de-DE" sz="2000" b="1" dirty="0">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de-DE" dirty="0"/>
              <a:t>1.3  Kontext Europäische Union</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11053762" cy="4022203"/>
          </a:xfrm>
          <a:prstGeom prst="rect">
            <a:avLst/>
          </a:prstGeom>
        </p:spPr>
        <p:txBody>
          <a:bodyPr wrap="square" lIns="0" tIns="0" rIns="0" bIns="0">
            <a:noAutofit/>
          </a:bodyPr>
          <a:lstStyle/>
          <a:p>
            <a:pPr>
              <a:lnSpc>
                <a:spcPts val="2200"/>
              </a:lnSpc>
              <a:spcAft>
                <a:spcPts val="1200"/>
              </a:spcAft>
              <a:buClr>
                <a:srgbClr val="D6851B"/>
              </a:buClr>
              <a:buSzPct val="65000"/>
            </a:pPr>
            <a:r>
              <a:rPr lang="de-DE" b="1" dirty="0"/>
              <a:t>Ambitionierte Klimaschutzziele der EU für 2030 und 2050 </a:t>
            </a:r>
          </a:p>
          <a:p>
            <a:pPr marL="285750" indent="-285750">
              <a:lnSpc>
                <a:spcPts val="2200"/>
              </a:lnSpc>
              <a:spcAft>
                <a:spcPts val="1200"/>
              </a:spcAft>
              <a:buClr>
                <a:srgbClr val="D6851B"/>
              </a:buClr>
              <a:buSzPct val="65000"/>
              <a:buFont typeface="Wingdings 3" panose="05040102010807070707" pitchFamily="18" charset="2"/>
              <a:buChar char=""/>
            </a:pPr>
            <a:r>
              <a:rPr lang="de-DE" dirty="0"/>
              <a:t>Versorgung mit sauberer, erschwinglicher und sicherer Energie </a:t>
            </a:r>
          </a:p>
          <a:p>
            <a:pPr marL="285750" indent="-285750">
              <a:lnSpc>
                <a:spcPts val="2200"/>
              </a:lnSpc>
              <a:spcAft>
                <a:spcPts val="1200"/>
              </a:spcAft>
              <a:buClr>
                <a:srgbClr val="D6851B"/>
              </a:buClr>
              <a:buSzPct val="65000"/>
              <a:buFont typeface="Wingdings 3" panose="05040102010807070707" pitchFamily="18" charset="2"/>
              <a:buChar char=""/>
            </a:pPr>
            <a:r>
              <a:rPr lang="de-DE" dirty="0"/>
              <a:t>Mobilisierung der Industrie für eine saubere und kreislauforientierte Wirtschaft </a:t>
            </a:r>
          </a:p>
          <a:p>
            <a:pPr marL="285750" indent="-285750">
              <a:lnSpc>
                <a:spcPts val="2200"/>
              </a:lnSpc>
              <a:spcAft>
                <a:spcPts val="1200"/>
              </a:spcAft>
              <a:buClr>
                <a:srgbClr val="D6851B"/>
              </a:buClr>
              <a:buSzPct val="65000"/>
              <a:buFont typeface="Wingdings 3" panose="05040102010807070707" pitchFamily="18" charset="2"/>
              <a:buChar char=""/>
            </a:pPr>
            <a:r>
              <a:rPr lang="de-DE" dirty="0"/>
              <a:t>Energie- und ressourcenschonendes Bauen und Renovieren</a:t>
            </a:r>
          </a:p>
          <a:p>
            <a:pPr marL="285750" indent="-285750">
              <a:lnSpc>
                <a:spcPts val="2200"/>
              </a:lnSpc>
              <a:spcAft>
                <a:spcPts val="1200"/>
              </a:spcAft>
              <a:buClr>
                <a:srgbClr val="D6851B"/>
              </a:buClr>
              <a:buSzPct val="65000"/>
              <a:buFont typeface="Wingdings 3" panose="05040102010807070707" pitchFamily="18" charset="2"/>
              <a:buChar char=""/>
            </a:pPr>
            <a:r>
              <a:rPr lang="de-DE" dirty="0"/>
              <a:t>Null-Schadstoff-Ziel für eine schadstofffreie Umwelt</a:t>
            </a:r>
          </a:p>
          <a:p>
            <a:pPr marL="285750" indent="-285750">
              <a:lnSpc>
                <a:spcPts val="2200"/>
              </a:lnSpc>
              <a:spcAft>
                <a:spcPts val="1200"/>
              </a:spcAft>
              <a:buClr>
                <a:srgbClr val="D6851B"/>
              </a:buClr>
              <a:buSzPct val="65000"/>
              <a:buFont typeface="Wingdings 3" panose="05040102010807070707" pitchFamily="18" charset="2"/>
              <a:buChar char=""/>
            </a:pPr>
            <a:r>
              <a:rPr lang="de-DE" dirty="0"/>
              <a:t>Ökosysteme und Biodiversität erhalten und wiederherstellen</a:t>
            </a:r>
          </a:p>
          <a:p>
            <a:pPr marL="285750" indent="-285750">
              <a:lnSpc>
                <a:spcPts val="2200"/>
              </a:lnSpc>
              <a:spcAft>
                <a:spcPts val="1200"/>
              </a:spcAft>
              <a:buClr>
                <a:srgbClr val="D6851B"/>
              </a:buClr>
              <a:buSzPct val="65000"/>
              <a:buFont typeface="Wingdings 3" panose="05040102010807070707" pitchFamily="18" charset="2"/>
              <a:buChar char=""/>
            </a:pPr>
            <a:r>
              <a:rPr lang="de-DE" dirty="0"/>
              <a:t>„Vom Hof auf den Tisch“: ein faires, gesundes und umweltfreundliches Lebensmittelsystem</a:t>
            </a:r>
          </a:p>
          <a:p>
            <a:pPr marL="285750" indent="-285750">
              <a:lnSpc>
                <a:spcPts val="2200"/>
              </a:lnSpc>
              <a:spcAft>
                <a:spcPts val="1200"/>
              </a:spcAft>
              <a:buClr>
                <a:srgbClr val="D6851B"/>
              </a:buClr>
              <a:buSzPct val="65000"/>
              <a:buFont typeface="Wingdings 3" panose="05040102010807070707" pitchFamily="18" charset="2"/>
              <a:buChar char=""/>
            </a:pPr>
            <a:r>
              <a:rPr lang="de-DE" dirty="0"/>
              <a:t>Raschere Umstellung auf eine nachhaltige und intelligente Mobilität</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Umgestaltung der EU-Wirtschaft für eine nachhaltige Zukunft</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de-DE" sz="1200" dirty="0">
                <a:latin typeface="Calibri" panose="020F0502020204030204" pitchFamily="34" charset="0"/>
              </a:rPr>
              <a:t>Quellen &amp; weitere Infos: Europäische Kommission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809" y="1279226"/>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de-DE" b="1" dirty="0"/>
              <a:t>Corporate Sustainability Reporting Directive (CSRD)</a:t>
            </a:r>
          </a:p>
          <a:p>
            <a:pPr marL="285750" indent="-285750">
              <a:lnSpc>
                <a:spcPts val="2200"/>
              </a:lnSpc>
              <a:spcAft>
                <a:spcPts val="400"/>
              </a:spcAft>
              <a:buClr>
                <a:srgbClr val="D6851B"/>
              </a:buClr>
              <a:buSzPct val="65000"/>
              <a:buFont typeface="Wingdings 3" panose="05040102010807070707" pitchFamily="18" charset="2"/>
              <a:buChar char=""/>
            </a:pPr>
            <a:r>
              <a:rPr lang="de-DE" dirty="0"/>
              <a:t>Verpflichtet Unternehmen, über ihren Umgang mit sozialen und ökologischen Herausforderungen zu berichten</a:t>
            </a:r>
          </a:p>
          <a:p>
            <a:pPr marL="285750" indent="-285750">
              <a:lnSpc>
                <a:spcPts val="2200"/>
              </a:lnSpc>
              <a:spcAft>
                <a:spcPts val="400"/>
              </a:spcAft>
              <a:buClr>
                <a:srgbClr val="D6851B"/>
              </a:buClr>
              <a:buSzPct val="65000"/>
              <a:buFont typeface="Wingdings 3" panose="05040102010807070707" pitchFamily="18" charset="2"/>
              <a:buChar char=""/>
            </a:pPr>
            <a:r>
              <a:rPr lang="de-DE" dirty="0"/>
              <a:t>Soll Transparenz seitens der Unternehmen zu ESG Themen ermöglichen</a:t>
            </a:r>
          </a:p>
          <a:p>
            <a:pPr>
              <a:lnSpc>
                <a:spcPts val="2200"/>
              </a:lnSpc>
              <a:spcBef>
                <a:spcPts val="600"/>
              </a:spcBef>
              <a:spcAft>
                <a:spcPts val="400"/>
              </a:spcAft>
              <a:buClr>
                <a:srgbClr val="D6851B"/>
              </a:buClr>
              <a:buSzPct val="65000"/>
            </a:pPr>
            <a:r>
              <a:rPr lang="de-DE" b="1" dirty="0"/>
              <a:t>EU-Taxonomie Verordnung</a:t>
            </a:r>
          </a:p>
          <a:p>
            <a:pPr marL="285750" indent="-285750">
              <a:lnSpc>
                <a:spcPts val="2200"/>
              </a:lnSpc>
              <a:spcAft>
                <a:spcPts val="400"/>
              </a:spcAft>
              <a:buClr>
                <a:srgbClr val="D6851B"/>
              </a:buClr>
              <a:buSzPct val="65000"/>
              <a:buFont typeface="Wingdings 3" panose="05040102010807070707" pitchFamily="18" charset="2"/>
              <a:buChar char=""/>
            </a:pPr>
            <a:r>
              <a:rPr lang="de-DE" dirty="0"/>
              <a:t>Definiert, welche Aktivitäten unter welchen Umständen als nachhaltig gelten</a:t>
            </a:r>
          </a:p>
          <a:p>
            <a:pPr marL="285750" indent="-285750">
              <a:lnSpc>
                <a:spcPts val="2200"/>
              </a:lnSpc>
              <a:spcAft>
                <a:spcPts val="400"/>
              </a:spcAft>
              <a:buClr>
                <a:srgbClr val="D6851B"/>
              </a:buClr>
              <a:buSzPct val="65000"/>
              <a:buFont typeface="Wingdings 3" panose="05040102010807070707" pitchFamily="18" charset="2"/>
              <a:buChar char=""/>
            </a:pPr>
            <a:r>
              <a:rPr lang="de-DE" dirty="0"/>
              <a:t>Auch für Unternehmen gültig, die unter die CSRD fallen</a:t>
            </a:r>
          </a:p>
          <a:p>
            <a:pPr>
              <a:lnSpc>
                <a:spcPts val="2200"/>
              </a:lnSpc>
              <a:spcBef>
                <a:spcPts val="600"/>
              </a:spcBef>
              <a:spcAft>
                <a:spcPts val="400"/>
              </a:spcAft>
              <a:buClr>
                <a:srgbClr val="D6851B"/>
              </a:buClr>
              <a:buSzPct val="65000"/>
            </a:pPr>
            <a:r>
              <a:rPr lang="de-DE" b="1" dirty="0"/>
              <a:t>Sustainable Finance Disclosure Regulation (SFDR)</a:t>
            </a:r>
          </a:p>
          <a:p>
            <a:pPr marL="285750" indent="-285750">
              <a:lnSpc>
                <a:spcPts val="2200"/>
              </a:lnSpc>
              <a:spcAft>
                <a:spcPts val="400"/>
              </a:spcAft>
              <a:buClr>
                <a:srgbClr val="D6851B"/>
              </a:buClr>
              <a:buSzPct val="65000"/>
              <a:buFont typeface="Wingdings 3" panose="05040102010807070707" pitchFamily="18" charset="2"/>
              <a:buChar char=""/>
            </a:pPr>
            <a:r>
              <a:rPr lang="de-DE" spc="-20" dirty="0"/>
              <a:t>Finanzmarktteilnehmende müssen ihre Angebote unter dem Gesichtspunkt der Nachhaltigkeit vollständig offenlegen</a:t>
            </a:r>
          </a:p>
          <a:p>
            <a:pPr marL="285750" indent="-285750">
              <a:lnSpc>
                <a:spcPts val="2200"/>
              </a:lnSpc>
              <a:spcAft>
                <a:spcPts val="400"/>
              </a:spcAft>
              <a:buClr>
                <a:srgbClr val="D6851B"/>
              </a:buClr>
              <a:buSzPct val="65000"/>
              <a:buFont typeface="Wingdings 3" panose="05040102010807070707" pitchFamily="18" charset="2"/>
              <a:buChar char=""/>
            </a:pPr>
            <a:r>
              <a:rPr lang="de-DE" dirty="0"/>
              <a:t>Es werden angemessene Informationen von den Unternehmen benötigt</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72978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de-DE" b="1" dirty="0">
                <a:solidFill>
                  <a:schemeClr val="tx1"/>
                </a:solidFill>
              </a:rPr>
              <a:t>Ziele: </a:t>
            </a:r>
            <a:r>
              <a:rPr lang="de-DE" dirty="0">
                <a:solidFill>
                  <a:schemeClr val="tx1"/>
                </a:solidFill>
              </a:rPr>
              <a:t>Neuausrichtung der Kapitalströme auf nachhaltige Investitionen, Einbezug von Nachhaltigkeit </a:t>
            </a:r>
            <a:br>
              <a:rPr lang="de-DE" dirty="0">
                <a:solidFill>
                  <a:schemeClr val="tx1"/>
                </a:solidFill>
              </a:rPr>
            </a:br>
            <a:r>
              <a:rPr lang="de-DE" dirty="0">
                <a:solidFill>
                  <a:schemeClr val="tx1"/>
                </a:solidFill>
              </a:rPr>
              <a:t>           in das Risikomanagement, Förderung von Transparenz und Langfristigkeit</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Europäischer Rat – EU Green Deal</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de-DE" dirty="0"/>
              <a:t>1.3  Kontext Europäische Union</a:t>
            </a:r>
          </a:p>
        </p:txBody>
      </p:sp>
    </p:spTree>
    <p:extLst>
      <p:ext uri="{BB962C8B-B14F-4D97-AF65-F5344CB8AC3E}">
        <p14:creationId xmlns:p14="http://schemas.microsoft.com/office/powerpoint/2010/main" val="1408992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de-DE" b="1" dirty="0"/>
              <a:t>Die Richtlinien sind eng miteinander verzahnt und fordern vor allem Transparenz in unternehmerischen Aktivitäten:</a:t>
            </a:r>
          </a:p>
          <a:p>
            <a:pPr>
              <a:lnSpc>
                <a:spcPts val="2200"/>
              </a:lnSpc>
              <a:spcAft>
                <a:spcPts val="600"/>
              </a:spcAft>
              <a:buClr>
                <a:srgbClr val="D6851B"/>
              </a:buClr>
              <a:buSzPct val="65000"/>
            </a:pPr>
            <a:r>
              <a:rPr lang="de-DE" b="1" dirty="0"/>
              <a:t>Sorgfaltspflichten in der Lieferkette </a:t>
            </a:r>
          </a:p>
          <a:p>
            <a:pPr marL="285750" indent="-285750">
              <a:lnSpc>
                <a:spcPts val="2200"/>
              </a:lnSpc>
              <a:spcAft>
                <a:spcPts val="1200"/>
              </a:spcAft>
              <a:buClr>
                <a:srgbClr val="D6851B"/>
              </a:buClr>
              <a:buSzPct val="65000"/>
              <a:buFont typeface="Wingdings 3" panose="05040102010807070707" pitchFamily="18" charset="2"/>
              <a:buChar char=""/>
            </a:pPr>
            <a:r>
              <a:rPr lang="de-DE" dirty="0" err="1"/>
              <a:t>LkSG</a:t>
            </a:r>
            <a:r>
              <a:rPr lang="de-DE" dirty="0"/>
              <a:t> Lieferkettensorgfaltspflichtengesetz</a:t>
            </a:r>
          </a:p>
          <a:p>
            <a:pPr marL="285750" indent="-285750">
              <a:lnSpc>
                <a:spcPts val="2200"/>
              </a:lnSpc>
              <a:spcAft>
                <a:spcPts val="1200"/>
              </a:spcAft>
              <a:buClr>
                <a:srgbClr val="D6851B"/>
              </a:buClr>
              <a:buSzPct val="65000"/>
              <a:buFont typeface="Wingdings 3" panose="05040102010807070707" pitchFamily="18" charset="2"/>
              <a:buChar char=""/>
            </a:pPr>
            <a:r>
              <a:rPr lang="de-DE" dirty="0"/>
              <a:t>CSDDD  Corporate Sustainability Due Diligence Directive</a:t>
            </a:r>
          </a:p>
          <a:p>
            <a:pPr>
              <a:lnSpc>
                <a:spcPts val="2200"/>
              </a:lnSpc>
              <a:spcAft>
                <a:spcPts val="600"/>
              </a:spcAft>
              <a:buClr>
                <a:srgbClr val="D6851B"/>
              </a:buClr>
              <a:buSzPct val="65000"/>
            </a:pPr>
            <a:r>
              <a:rPr lang="de-DE" b="1" dirty="0"/>
              <a:t>Offenlegung</a:t>
            </a:r>
          </a:p>
          <a:p>
            <a:pPr marL="285750" indent="-285750">
              <a:lnSpc>
                <a:spcPts val="2200"/>
              </a:lnSpc>
              <a:spcAft>
                <a:spcPts val="1200"/>
              </a:spcAft>
              <a:buClr>
                <a:srgbClr val="D6851B"/>
              </a:buClr>
              <a:buSzPct val="65000"/>
              <a:buFont typeface="Wingdings 3" panose="05040102010807070707" pitchFamily="18" charset="2"/>
              <a:buChar char=""/>
            </a:pPr>
            <a:r>
              <a:rPr lang="de-DE" dirty="0"/>
              <a:t>CSRD Corporate Sustainability Reporting Directive</a:t>
            </a:r>
          </a:p>
          <a:p>
            <a:pPr marL="285750" indent="-285750">
              <a:lnSpc>
                <a:spcPts val="2200"/>
              </a:lnSpc>
              <a:spcAft>
                <a:spcPts val="1200"/>
              </a:spcAft>
              <a:buClr>
                <a:srgbClr val="D6851B"/>
              </a:buClr>
              <a:buSzPct val="65000"/>
              <a:buFont typeface="Wingdings 3" panose="05040102010807070707" pitchFamily="18" charset="2"/>
              <a:buChar char=""/>
            </a:pPr>
            <a:r>
              <a:rPr lang="de-DE" dirty="0"/>
              <a:t>EU-Taxonomie</a:t>
            </a:r>
          </a:p>
          <a:p>
            <a:pPr>
              <a:lnSpc>
                <a:spcPts val="2200"/>
              </a:lnSpc>
              <a:spcAft>
                <a:spcPts val="600"/>
              </a:spcAft>
              <a:buClr>
                <a:srgbClr val="D6851B"/>
              </a:buClr>
              <a:buSzPct val="65000"/>
            </a:pPr>
            <a:r>
              <a:rPr lang="de-DE" b="1" dirty="0"/>
              <a:t>Produktfokus</a:t>
            </a:r>
          </a:p>
          <a:p>
            <a:pPr marL="285750" indent="-285750">
              <a:lnSpc>
                <a:spcPts val="2200"/>
              </a:lnSpc>
              <a:spcAft>
                <a:spcPts val="1200"/>
              </a:spcAft>
              <a:buClr>
                <a:srgbClr val="D6851B"/>
              </a:buClr>
              <a:buSzPct val="65000"/>
              <a:buFont typeface="Wingdings 3" panose="05040102010807070707" pitchFamily="18" charset="2"/>
              <a:buChar char=""/>
            </a:pPr>
            <a:r>
              <a:rPr lang="de-DE" dirty="0"/>
              <a:t>EUDR EU Deforestation Regulation</a:t>
            </a:r>
          </a:p>
          <a:p>
            <a:pPr marL="285750" indent="-285750">
              <a:lnSpc>
                <a:spcPts val="2200"/>
              </a:lnSpc>
              <a:spcAft>
                <a:spcPts val="1200"/>
              </a:spcAft>
              <a:buClr>
                <a:srgbClr val="D6851B"/>
              </a:buClr>
              <a:buSzPct val="65000"/>
              <a:buFont typeface="Wingdings 3" panose="05040102010807070707" pitchFamily="18" charset="2"/>
              <a:buChar char=""/>
            </a:pPr>
            <a:r>
              <a:rPr lang="de-DE" dirty="0"/>
              <a:t>GCD EU Green Claims Directive</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Vorgaben der Europäischen Union​</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de-DE" dirty="0"/>
              <a:t>1.3  Kontext Europäische Union</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B1300DC8-C46E-398C-7C4C-436F05945A72}"/>
              </a:ext>
            </a:extLst>
          </p:cNvPr>
          <p:cNvSpPr txBox="1"/>
          <p:nvPr/>
        </p:nvSpPr>
        <p:spPr>
          <a:xfrm>
            <a:off x="947738" y="6119446"/>
            <a:ext cx="3284293" cy="276999"/>
          </a:xfrm>
          <a:prstGeom prst="rect">
            <a:avLst/>
          </a:prstGeom>
          <a:noFill/>
        </p:spPr>
        <p:txBody>
          <a:bodyPr wrap="square" lIns="0" tIns="0" rIns="0" bIns="0" rtlCol="0">
            <a:spAutoFit/>
          </a:bodyPr>
          <a:lstStyle/>
          <a:p>
            <a:pPr algn="l"/>
            <a:r>
              <a:rPr lang="de-DE" dirty="0"/>
              <a:t>Stand: 15.12.2025</a:t>
            </a:r>
          </a:p>
        </p:txBody>
      </p:sp>
    </p:spTree>
    <p:extLst>
      <p:ext uri="{BB962C8B-B14F-4D97-AF65-F5344CB8AC3E}">
        <p14:creationId xmlns:p14="http://schemas.microsoft.com/office/powerpoint/2010/main" val="1265731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uild="p"/>
    </p:bldLst>
  </p:timing>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3858</Words>
  <Application>Microsoft Office PowerPoint</Application>
  <PresentationFormat>Breitbild</PresentationFormat>
  <Paragraphs>480</Paragraphs>
  <Slides>26</Slides>
  <Notes>26</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26</vt:i4>
      </vt:variant>
    </vt:vector>
  </HeadingPairs>
  <TitlesOfParts>
    <vt:vector size="41" baseType="lpstr">
      <vt:lpstr>Aptos</vt:lpstr>
      <vt:lpstr>Arial</vt:lpstr>
      <vt:lpstr>ArialMT</vt:lpstr>
      <vt:lpstr>Calibri</vt:lpstr>
      <vt:lpstr>Calibri-Bold</vt:lpstr>
      <vt:lpstr>Calibri-Light</vt:lpstr>
      <vt:lpstr>Courier New</vt:lpstr>
      <vt:lpstr>Hind</vt:lpstr>
      <vt:lpstr>Inter</vt:lpstr>
      <vt:lpstr>Inter Bold</vt:lpstr>
      <vt:lpstr>Symbol</vt:lpstr>
      <vt:lpstr>Wingdings 3</vt:lpstr>
      <vt:lpstr>Wingdings-Regular</vt:lpstr>
      <vt:lpstr>Office</vt:lpstr>
      <vt:lpstr>1_Office</vt:lpstr>
      <vt:lpstr> </vt:lpstr>
      <vt:lpstr>1. Einführung &amp; Begrifflichkeiten</vt:lpstr>
      <vt:lpstr>1.1  Vier-dimensionale Nachhaltigkeit</vt:lpstr>
      <vt:lpstr>1.2  Sustainable Development Goals (SDGs) der UN</vt:lpstr>
      <vt:lpstr>1.3  Kontext Europäische Union</vt:lpstr>
      <vt:lpstr>1.3  Kontext Europäische Union</vt:lpstr>
      <vt:lpstr>1.3  Kontext Europäische Union</vt:lpstr>
      <vt:lpstr>1.3  Kontext Europäische Union</vt:lpstr>
      <vt:lpstr>1.3  Kontext Europäische Union</vt:lpstr>
      <vt:lpstr>2. Umsetzung von Nachhaltigkeit in Unternehmen</vt:lpstr>
      <vt:lpstr>3. Nachhaltigkeit in herausfordernden Zeiten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5. Ausbildungsmodul Beispiel</vt:lpstr>
      <vt:lpstr>5. Ausbildungsmodul Beispiel</vt:lpstr>
      <vt:lpstr>6. Partizipation &amp; Selbstwirksamkeit</vt:lpstr>
      <vt:lpstr>Weitere Informationen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Baaden, Lisa-Marie</cp:lastModifiedBy>
  <cp:revision>656</cp:revision>
  <dcterms:created xsi:type="dcterms:W3CDTF">2020-12-18T10:19:10Z</dcterms:created>
  <dcterms:modified xsi:type="dcterms:W3CDTF">2026-02-18T07:46:38Z</dcterms:modified>
</cp:coreProperties>
</file>