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handoutMasterIdLst>
    <p:handoutMasterId r:id="rId30"/>
  </p:handoutMasterIdLst>
  <p:sldIdLst>
    <p:sldId id="257" r:id="rId3"/>
    <p:sldId id="439" r:id="rId4"/>
    <p:sldId id="368" r:id="rId5"/>
    <p:sldId id="440" r:id="rId6"/>
    <p:sldId id="444" r:id="rId7"/>
    <p:sldId id="442" r:id="rId8"/>
    <p:sldId id="441" r:id="rId9"/>
    <p:sldId id="443" r:id="rId10"/>
    <p:sldId id="445" r:id="rId11"/>
    <p:sldId id="408" r:id="rId12"/>
    <p:sldId id="446" r:id="rId13"/>
    <p:sldId id="447" r:id="rId14"/>
    <p:sldId id="409" r:id="rId15"/>
    <p:sldId id="448" r:id="rId16"/>
    <p:sldId id="449" r:id="rId17"/>
    <p:sldId id="451" r:id="rId18"/>
    <p:sldId id="452" r:id="rId19"/>
    <p:sldId id="453" r:id="rId20"/>
    <p:sldId id="454" r:id="rId21"/>
    <p:sldId id="456" r:id="rId22"/>
    <p:sldId id="457" r:id="rId23"/>
    <p:sldId id="404" r:id="rId24"/>
    <p:sldId id="460" r:id="rId25"/>
    <p:sldId id="413" r:id="rId26"/>
    <p:sldId id="432" r:id="rId27"/>
    <p:sldId id="291"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657" userDrawn="1">
          <p15:clr>
            <a:srgbClr val="A4A3A4"/>
          </p15:clr>
        </p15:guide>
        <p15:guide id="6" pos="6788" userDrawn="1">
          <p15:clr>
            <a:srgbClr val="A4A3A4"/>
          </p15:clr>
        </p15:guide>
        <p15:guide id="9" orient="horz" pos="1026" userDrawn="1">
          <p15:clr>
            <a:srgbClr val="A4A3A4"/>
          </p15:clr>
        </p15:guide>
        <p15:guide id="12" orient="horz" pos="2069" userDrawn="1">
          <p15:clr>
            <a:srgbClr val="A4A3A4"/>
          </p15:clr>
        </p15:guide>
        <p15:guide id="13" orient="horz" pos="3566" userDrawn="1">
          <p15:clr>
            <a:srgbClr val="A4A3A4"/>
          </p15:clr>
        </p15:guide>
        <p15:guide id="17" pos="597" userDrawn="1">
          <p15:clr>
            <a:srgbClr val="A4A3A4"/>
          </p15:clr>
        </p15:guide>
        <p15:guide id="18" pos="53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9" name="Stephanie Müller" initials="SM" lastIdx="5" clrIdx="8">
    <p:extLst>
      <p:ext uri="{19B8F6BF-5375-455C-9EA6-DF929625EA0E}">
        <p15:presenceInfo xmlns:p15="http://schemas.microsoft.com/office/powerpoint/2012/main" userId="S::s.mueller@mediacompany.com::43d40123-db42-4959-a379-de7cdf2d1a5b" providerId="AD"/>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10" name="Rechmann, Peter" initials="RP" lastIdx="7" clrIdx="9">
    <p:extLst>
      <p:ext uri="{19B8F6BF-5375-455C-9EA6-DF929625EA0E}">
        <p15:presenceInfo xmlns:p15="http://schemas.microsoft.com/office/powerpoint/2012/main" userId="S-1-5-21-1997896298-1227621897-925700815-14556" providerId="AD"/>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11" name="Kress, Dr. Hannelore" initials="KDH" lastIdx="5" clrIdx="10">
    <p:extLst>
      <p:ext uri="{19B8F6BF-5375-455C-9EA6-DF929625EA0E}">
        <p15:presenceInfo xmlns:p15="http://schemas.microsoft.com/office/powerpoint/2012/main" userId="S-1-5-21-1997896298-1227621897-925700815-10272"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12" name="Schlich, Thorsten" initials="ST [2]" lastIdx="1" clrIdx="11">
    <p:extLst>
      <p:ext uri="{19B8F6BF-5375-455C-9EA6-DF929625EA0E}">
        <p15:presenceInfo xmlns:p15="http://schemas.microsoft.com/office/powerpoint/2012/main" userId="S-1-5-21-1997896298-1227621897-925700815-10555"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E8"/>
    <a:srgbClr val="D6851B"/>
    <a:srgbClr val="EAC28D"/>
    <a:srgbClr val="ED7D31"/>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7" autoAdjust="0"/>
    <p:restoredTop sz="73141" autoAdjust="0"/>
  </p:normalViewPr>
  <p:slideViewPr>
    <p:cSldViewPr snapToGrid="0" showGuides="1">
      <p:cViewPr varScale="1">
        <p:scale>
          <a:sx n="61" d="100"/>
          <a:sy n="61" d="100"/>
        </p:scale>
        <p:origin x="78" y="354"/>
      </p:cViewPr>
      <p:guideLst>
        <p:guide orient="horz" pos="3657"/>
        <p:guide pos="6788"/>
        <p:guide orient="horz" pos="1026"/>
        <p:guide orient="horz" pos="2069"/>
        <p:guide orient="horz" pos="3566"/>
        <p:guide pos="597"/>
        <p:guide pos="531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82" d="100"/>
          <a:sy n="82" d="100"/>
        </p:scale>
        <p:origin x="38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Tabelle1!$B$1</c:f>
              <c:strCache>
                <c:ptCount val="1"/>
                <c:pt idx="0">
                  <c:v>Spalte1</c:v>
                </c:pt>
              </c:strCache>
            </c:strRef>
          </c:tx>
          <c:spPr>
            <a:solidFill>
              <a:srgbClr val="D6851B"/>
            </a:solidFill>
            <a:ln w="76200"/>
          </c:spPr>
          <c:explosion val="6"/>
          <c:dPt>
            <c:idx val="0"/>
            <c:bubble3D val="0"/>
            <c:explosion val="3"/>
            <c:spPr>
              <a:solidFill>
                <a:srgbClr val="D6851B"/>
              </a:solidFill>
              <a:ln w="76200">
                <a:noFill/>
              </a:ln>
              <a:effectLst/>
            </c:spPr>
            <c:extLst>
              <c:ext xmlns:c16="http://schemas.microsoft.com/office/drawing/2014/chart" uri="{C3380CC4-5D6E-409C-BE32-E72D297353CC}">
                <c16:uniqueId val="{00000001-BAC0-4140-8B44-7CD23C840AAA}"/>
              </c:ext>
            </c:extLst>
          </c:dPt>
          <c:dPt>
            <c:idx val="1"/>
            <c:bubble3D val="0"/>
            <c:explosion val="3"/>
            <c:spPr>
              <a:solidFill>
                <a:srgbClr val="D6851B"/>
              </a:solidFill>
              <a:ln w="76200">
                <a:noFill/>
              </a:ln>
              <a:effectLst/>
            </c:spPr>
            <c:extLst>
              <c:ext xmlns:c16="http://schemas.microsoft.com/office/drawing/2014/chart" uri="{C3380CC4-5D6E-409C-BE32-E72D297353CC}">
                <c16:uniqueId val="{00000004-BAC0-4140-8B44-7CD23C840AAA}"/>
              </c:ext>
            </c:extLst>
          </c:dPt>
          <c:dPt>
            <c:idx val="2"/>
            <c:bubble3D val="0"/>
            <c:explosion val="3"/>
            <c:spPr>
              <a:solidFill>
                <a:srgbClr val="D6851B"/>
              </a:solidFill>
              <a:ln w="76200">
                <a:noFill/>
              </a:ln>
              <a:effectLst/>
            </c:spPr>
            <c:extLst>
              <c:ext xmlns:c16="http://schemas.microsoft.com/office/drawing/2014/chart" uri="{C3380CC4-5D6E-409C-BE32-E72D297353CC}">
                <c16:uniqueId val="{00000003-BAC0-4140-8B44-7CD23C840AAA}"/>
              </c:ext>
            </c:extLst>
          </c:dPt>
          <c:dPt>
            <c:idx val="3"/>
            <c:bubble3D val="0"/>
            <c:explosion val="3"/>
            <c:spPr>
              <a:solidFill>
                <a:srgbClr val="D6851B"/>
              </a:solidFill>
              <a:ln w="76200">
                <a:noFill/>
              </a:ln>
              <a:effectLst/>
            </c:spPr>
            <c:extLst>
              <c:ext xmlns:c16="http://schemas.microsoft.com/office/drawing/2014/chart" uri="{C3380CC4-5D6E-409C-BE32-E72D297353CC}">
                <c16:uniqueId val="{00000002-BAC0-4140-8B44-7CD23C840AAA}"/>
              </c:ext>
            </c:extLst>
          </c:dPt>
          <c:cat>
            <c:numRef>
              <c:f>Tabelle1!$A$2:$A$5</c:f>
              <c:numCache>
                <c:formatCode>General</c:formatCode>
                <c:ptCount val="4"/>
              </c:numCache>
            </c:numRef>
          </c:cat>
          <c:val>
            <c:numRef>
              <c:f>Tabelle1!$B$2:$B$5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BAC0-4140-8B44-7CD23C840AAA}"/>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4FB730-9D55-49B0-A48C-1C973F8949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7D63E3C6-DDFD-4C71-B56A-4B11E65EA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88881B-1461-490A-92B6-D5EC16186B6A}" type="datetimeFigureOut">
              <a:rPr lang="de-DE" smtClean="0"/>
              <a:t>17.02.2026</a:t>
            </a:fld>
            <a:endParaRPr lang="de-DE" dirty="0"/>
          </a:p>
        </p:txBody>
      </p:sp>
      <p:sp>
        <p:nvSpPr>
          <p:cNvPr id="4" name="Fußzeilenplatzhalter 3">
            <a:extLst>
              <a:ext uri="{FF2B5EF4-FFF2-40B4-BE49-F238E27FC236}">
                <a16:creationId xmlns:a16="http://schemas.microsoft.com/office/drawing/2014/main" id="{B3CE630D-4D7F-4558-8F10-D6AFC02F02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B3D0E5D-5B62-4105-A51D-35661D0E27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4C47AF-C356-4D5B-ADBB-4E3FEE809364}" type="slidenum">
              <a:rPr lang="de-DE" smtClean="0"/>
              <a:t>‹Nr.›</a:t>
            </a:fld>
            <a:endParaRPr lang="de-DE" dirty="0"/>
          </a:p>
        </p:txBody>
      </p:sp>
    </p:spTree>
    <p:extLst>
      <p:ext uri="{BB962C8B-B14F-4D97-AF65-F5344CB8AC3E}">
        <p14:creationId xmlns:p14="http://schemas.microsoft.com/office/powerpoint/2010/main" val="11047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17.02.2026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dirty="0"/>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Symbol" panose="05050102010706020507" pitchFamily="18" charset="2"/>
      <a:buChar char="-"/>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dirty="0"/>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Readiness, empowerment and cooperation are required in order to implement sustainability in the company.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366269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Hot conflicts, war, diplomatic turbulences, unprecedented economic recession in Germany – four million jobs will be lost by 2040 whilst 3.1 million are created – a desperate search for skilled IT workers – healthcare/manufacturing to be the largest sectors with 7 million employees</a:t>
            </a:r>
            <a:br>
              <a:rPr lang="en-GB" sz="1200" dirty="0"/>
            </a:br>
            <a:r>
              <a:rPr lang="en-GB" sz="1200" dirty="0"/>
              <a:t>BIBB / QuBe – Qualification and occupations in the future</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19389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128887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nSpc>
                <a:spcPct val="107000"/>
              </a:lnSpc>
              <a:spcAft>
                <a:spcPts val="800"/>
              </a:spcAft>
            </a:pPr>
            <a:r>
              <a:rPr lang="en-GB" sz="1200" b="1" dirty="0">
                <a:latin typeface="Calibri" panose="020F0502020204030204" pitchFamily="34" charset="0"/>
                <a:ea typeface="Calibri"/>
                <a:cs typeface="Calibri" panose="020F0502020204030204" pitchFamily="34" charset="0"/>
              </a:rPr>
              <a:t>Message</a:t>
            </a:r>
            <a:r>
              <a:rPr lang="en-GB" sz="1200" dirty="0">
                <a:latin typeface="Calibri" panose="020F0502020204030204" pitchFamily="34" charset="0"/>
                <a:ea typeface="Calibri"/>
                <a:cs typeface="Calibri" panose="020F0502020204030204" pitchFamily="34" charset="0"/>
              </a:rPr>
              <a:t> - decarbonised, environmentally friendly, efficient, affordable and sustainable mobility system in Germany.</a:t>
            </a:r>
          </a:p>
          <a:p>
            <a:pPr>
              <a:lnSpc>
                <a:spcPct val="107000"/>
              </a:lnSpc>
              <a:spcAft>
                <a:spcPts val="800"/>
              </a:spcAft>
            </a:pPr>
            <a:r>
              <a:rPr lang="en-GB" sz="1200" b="1" dirty="0">
                <a:latin typeface="Calibri" panose="020F0502020204030204" pitchFamily="34" charset="0"/>
                <a:ea typeface="Calibri"/>
                <a:cs typeface="Calibri" panose="020F0502020204030204" pitchFamily="34" charset="0"/>
              </a:rPr>
              <a:t>Contents</a:t>
            </a:r>
            <a:r>
              <a:rPr lang="en-GB" sz="1200" dirty="0">
                <a:latin typeface="Calibri" panose="020F0502020204030204" pitchFamily="34" charset="0"/>
                <a:ea typeface="Calibri"/>
                <a:cs typeface="Calibri" panose="020F0502020204030204" pitchFamily="34" charset="0"/>
              </a:rPr>
              <a:t> –</a:t>
            </a:r>
          </a:p>
          <a:p>
            <a:pPr marL="171450" lvl="0" indent="-171450">
              <a:lnSpc>
                <a:spcPct val="107000"/>
              </a:lnSpc>
              <a:spcAft>
                <a:spcPts val="0"/>
              </a:spcAft>
              <a:buFont typeface="Arial" panose="020B0604020202020204" pitchFamily="34" charset="0"/>
              <a:buChar char="•"/>
            </a:pPr>
            <a:r>
              <a:rPr lang="en-GB" sz="1200" dirty="0">
                <a:latin typeface="Calibri" panose="020F0502020204030204" pitchFamily="34" charset="0"/>
                <a:ea typeface="Calibri"/>
                <a:cs typeface="Arial" panose="020B0604020202020204" pitchFamily="34" charset="0"/>
              </a:rPr>
              <a:t>high turnover of jobs – loss of 220,000 jobs accompanied by creation of 280,000 additional jobs. Climate protection is the driver of the transformation of the mobility system.</a:t>
            </a:r>
          </a:p>
          <a:p>
            <a:pPr marL="800100" lvl="1" indent="-342900">
              <a:lnSpc>
                <a:spcPct val="107000"/>
              </a:lnSpc>
              <a:buFont typeface="Arial" panose="020B0604020202020204" pitchFamily="34" charset="0"/>
              <a:buChar char="•"/>
            </a:pPr>
            <a:r>
              <a:rPr lang="en-GB" sz="1200" dirty="0">
                <a:latin typeface="Calibri" panose="020F0502020204030204" pitchFamily="34" charset="0"/>
                <a:ea typeface="Calibri"/>
                <a:cs typeface="Arial" panose="020B0604020202020204" pitchFamily="34" charset="0"/>
              </a:rPr>
              <a:t>Transport and logistics, construction sector and warehousing. </a:t>
            </a:r>
          </a:p>
          <a:p>
            <a:pPr marL="171450" lvl="0" indent="-171450">
              <a:lnSpc>
                <a:spcPct val="107000"/>
              </a:lnSpc>
              <a:spcAft>
                <a:spcPts val="800"/>
              </a:spcAft>
              <a:buFont typeface="Arial" panose="020B0604020202020204" pitchFamily="34" charset="0"/>
              <a:buChar char="•"/>
            </a:pPr>
            <a:r>
              <a:rPr lang="en-GB" sz="1200" dirty="0">
                <a:latin typeface="Calibri" panose="020F0502020204030204" pitchFamily="34" charset="0"/>
                <a:ea typeface="Calibri"/>
                <a:cs typeface="Arial" panose="020B0604020202020204" pitchFamily="34" charset="0"/>
              </a:rPr>
              <a:t>Decrease in the motor vehicles trade and in the driving of vehicles in road traffic because of firmer establishment of autonomous driving systems. </a:t>
            </a:r>
          </a:p>
          <a:p>
            <a:pPr>
              <a:lnSpc>
                <a:spcPct val="107000"/>
              </a:lnSpc>
              <a:spcAft>
                <a:spcPts val="800"/>
              </a:spcAft>
            </a:pPr>
            <a:r>
              <a:rPr lang="en-GB" sz="1200" b="1" dirty="0">
                <a:latin typeface="Calibri" panose="020F0502020204030204" pitchFamily="34" charset="0"/>
                <a:ea typeface="Calibri"/>
                <a:cs typeface="Arial" panose="020B0604020202020204" pitchFamily="34" charset="0"/>
              </a:rPr>
              <a:t>Access to mobility</a:t>
            </a:r>
            <a:r>
              <a:rPr lang="en-GB" sz="1200" dirty="0">
                <a:latin typeface="Calibri" panose="020F0502020204030204" pitchFamily="34" charset="0"/>
                <a:ea typeface="Calibri"/>
                <a:cs typeface="Arial" panose="020B0604020202020204" pitchFamily="34" charset="0"/>
              </a:rPr>
              <a:t> ensures </a:t>
            </a:r>
            <a:r>
              <a:rPr lang="en-GB" sz="1200" b="1" dirty="0">
                <a:latin typeface="Calibri" panose="020F0502020204030204" pitchFamily="34" charset="0"/>
                <a:ea typeface="Calibri"/>
                <a:cs typeface="Arial" panose="020B0604020202020204" pitchFamily="34" charset="0"/>
              </a:rPr>
              <a:t>participation</a:t>
            </a:r>
            <a:r>
              <a:rPr lang="en-GB" sz="1200" dirty="0">
                <a:latin typeface="Calibri" panose="020F0502020204030204" pitchFamily="34" charset="0"/>
                <a:ea typeface="Calibri"/>
                <a:cs typeface="Arial" panose="020B0604020202020204" pitchFamily="34" charset="0"/>
              </a:rPr>
              <a:t> in employment, education and training, health and culture.  (cf. BMVI 2019b, pp. 9 ff.). </a:t>
            </a:r>
          </a:p>
          <a:p>
            <a:pPr marL="285750" indent="-285750">
              <a:lnSpc>
                <a:spcPct val="107000"/>
              </a:lnSpc>
              <a:buFont typeface="Arial" panose="020B0604020202020204" pitchFamily="34" charset="0"/>
              <a:buChar char="•"/>
            </a:pPr>
            <a:r>
              <a:rPr lang="en-GB" sz="1200" dirty="0">
                <a:latin typeface="Calibri" panose="020F0502020204030204" pitchFamily="34" charset="0"/>
                <a:ea typeface="Calibri"/>
                <a:cs typeface="Arial" panose="020B0604020202020204" pitchFamily="34" charset="0"/>
              </a:rPr>
              <a:t>Sharing-based transportation services. </a:t>
            </a:r>
          </a:p>
          <a:p>
            <a:pPr marL="285750" indent="-285750">
              <a:lnSpc>
                <a:spcPct val="107000"/>
              </a:lnSpc>
              <a:buFont typeface="Arial" panose="020B0604020202020204" pitchFamily="34" charset="0"/>
              <a:buChar char="•"/>
            </a:pPr>
            <a:r>
              <a:rPr lang="en-GB" sz="1200" dirty="0">
                <a:latin typeface="Calibri" panose="020F0502020204030204" pitchFamily="34" charset="0"/>
                <a:ea typeface="Calibri"/>
                <a:cs typeface="Arial" panose="020B0604020202020204" pitchFamily="34" charset="0"/>
              </a:rPr>
              <a:t>Interconnection of types of transport facilitates inter-modal mobility </a:t>
            </a:r>
          </a:p>
          <a:p>
            <a:pPr marL="285750" indent="-285750">
              <a:lnSpc>
                <a:spcPct val="107000"/>
              </a:lnSpc>
              <a:buFont typeface="Arial" panose="020B0604020202020204" pitchFamily="34" charset="0"/>
              <a:buChar char="•"/>
            </a:pPr>
            <a:r>
              <a:rPr lang="en-GB" sz="1200" dirty="0">
                <a:latin typeface="Calibri" panose="020F0502020204030204" pitchFamily="34" charset="0"/>
                <a:ea typeface="Calibri"/>
                <a:cs typeface="Arial" panose="020B0604020202020204" pitchFamily="34" charset="0"/>
              </a:rPr>
              <a:t>and thus optimisation of transport chains. Autonomous </a:t>
            </a:r>
            <a:br>
              <a:rPr lang="en-GB" sz="1200" dirty="0">
                <a:latin typeface="Calibri" panose="020F0502020204030204" pitchFamily="34" charset="0"/>
                <a:ea typeface="Calibri"/>
                <a:cs typeface="Arial" panose="020B0604020202020204" pitchFamily="34" charset="0"/>
              </a:rPr>
            </a:br>
            <a:r>
              <a:rPr lang="en-GB" sz="1200" dirty="0">
                <a:latin typeface="Calibri" panose="020F0502020204030204" pitchFamily="34" charset="0"/>
                <a:ea typeface="Calibri"/>
                <a:cs typeface="Arial" panose="020B0604020202020204" pitchFamily="34" charset="0"/>
              </a:rPr>
              <a:t>driving systems are increasingly becoming market-ready, and the networking of transport modes in freight transport </a:t>
            </a:r>
          </a:p>
          <a:p>
            <a:pPr marL="285750" indent="-285750">
              <a:lnSpc>
                <a:spcPct val="107000"/>
              </a:lnSpc>
              <a:buFont typeface="Arial" panose="020B0604020202020204" pitchFamily="34" charset="0"/>
              <a:buChar char="•"/>
            </a:pPr>
            <a:r>
              <a:rPr lang="en-GB" sz="1200" dirty="0">
                <a:latin typeface="Calibri" panose="020F0502020204030204" pitchFamily="34" charset="0"/>
                <a:ea typeface="Calibri"/>
                <a:cs typeface="Arial" panose="020B0604020202020204" pitchFamily="34" charset="0"/>
              </a:rPr>
              <a:t>will also improve the utilisation of the transport network (cf. BMVI 2019b, pp. 9 ff.). </a:t>
            </a:r>
          </a:p>
          <a:p>
            <a:endParaRPr lang="de-DE" sz="1200" dirty="0"/>
          </a:p>
          <a:p>
            <a:endParaRPr lang="de-DE" sz="1200"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7806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78443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sz="1200" b="1" i="0" u="none" strike="noStrike" baseline="0" dirty="0">
                <a:solidFill>
                  <a:srgbClr val="000000"/>
                </a:solidFill>
                <a:latin typeface="Calibri" panose="020F0502020204030204" pitchFamily="34" charset="0"/>
              </a:rPr>
              <a:t>Board Recommendation No. 172: </a:t>
            </a:r>
            <a:r>
              <a:rPr lang="en-GB" sz="1200" b="0" i="0" u="none" strike="noStrike" baseline="0" dirty="0">
                <a:solidFill>
                  <a:srgbClr val="000000"/>
                </a:solidFill>
                <a:latin typeface="Calibri" panose="020F0502020204030204" pitchFamily="34" charset="0"/>
              </a:rPr>
              <a:t>https://www.bibb.de/dokumente/pdf/HA172.pdf</a:t>
            </a:r>
          </a:p>
          <a:p>
            <a:r>
              <a:rPr lang="en-GB" sz="1200" b="1" i="0" u="none" strike="noStrike" baseline="0" dirty="0">
                <a:solidFill>
                  <a:srgbClr val="000000"/>
                </a:solidFill>
                <a:latin typeface="Calibri" panose="020F0502020204030204" pitchFamily="34" charset="0"/>
              </a:rPr>
              <a:t>Explanation of Board Recommendation No. 172: </a:t>
            </a:r>
            <a:r>
              <a:rPr lang="en-GB" sz="1200" b="0" i="0" u="none" strike="noStrike" baseline="0" dirty="0">
                <a:solidFill>
                  <a:srgbClr val="000000"/>
                </a:solidFill>
                <a:latin typeface="Calibri" panose="020F0502020204030204" pitchFamily="34" charset="0"/>
              </a:rPr>
              <a:t>https://www.bibb.de/dokumente/pdf/HA_Erlaeuterungen-der-integrativ-zu-vermittelnden-Fertigkeiten-Kenntnisse-und-Faehigkeiten.pdf</a:t>
            </a:r>
          </a:p>
          <a:p>
            <a:r>
              <a:rPr lang="en-GB" sz="1200" b="1" i="0" u="none" strike="noStrike" baseline="0" dirty="0">
                <a:solidFill>
                  <a:srgbClr val="000000"/>
                </a:solidFill>
                <a:latin typeface="Calibri" panose="020F0502020204030204" pitchFamily="34" charset="0"/>
              </a:rPr>
              <a:t>BIBB “landing page“ with further information: </a:t>
            </a:r>
            <a:r>
              <a:rPr lang="en-GB" sz="1200" b="0" i="0" u="none" strike="noStrike" baseline="0" dirty="0">
                <a:solidFill>
                  <a:srgbClr val="000000"/>
                </a:solidFill>
                <a:latin typeface="Calibri" panose="020F0502020204030204" pitchFamily="34" charset="0"/>
              </a:rPr>
              <a:t>https://www.bibb.de/de/134898.php</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12723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endParaRPr lang="ru-RU" sz="1200" kern="100" dirty="0">
              <a:effectLst/>
              <a:latin typeface="Aptos"/>
              <a:ea typeface="Aptos"/>
              <a:cs typeface="Arial" panose="020B0604020202020204" pitchFamily="34" charset="0"/>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263435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sz="1200" dirty="0"/>
              <a:t>Universally applicable materials such as regulatory instruments provide an important impetus for vocational education and training for sustainable development.</a:t>
            </a:r>
          </a:p>
          <a:p>
            <a:r>
              <a:rPr lang="en-GB" sz="1200" dirty="0"/>
              <a:t>Consensus between all VET structure stakeholders delivers education and training policy effectiveness.</a:t>
            </a:r>
          </a:p>
          <a:p>
            <a:r>
              <a:rPr lang="en-GB" sz="1200" dirty="0"/>
              <a:t>Standard occupational profile positions create a signalling effect.</a:t>
            </a:r>
          </a:p>
          <a:p>
            <a:r>
              <a:rPr lang="en-GB" sz="1200" dirty="0"/>
              <a:t>Standards provide minimum requirements in the area of the dual system. Enshrinement of these standards in an occupationally specific way is indispensable.</a:t>
            </a:r>
          </a:p>
          <a:p>
            <a:r>
              <a:rPr lang="en-GB" sz="1200" dirty="0"/>
              <a:t>Consideration in examinations is necessary … but is this sufficient?</a:t>
            </a:r>
          </a:p>
          <a:p>
            <a:r>
              <a:rPr lang="en-GB" sz="1200" dirty="0"/>
              <a:t>The process of implementation of “sustainable initial and continuing vocational education and training” is an ongoing task. </a:t>
            </a:r>
          </a:p>
          <a:p>
            <a:r>
              <a:rPr lang="en-GB" sz="1200" dirty="0"/>
              <a:t>Implementation level as a success factor ... “tackling things together”.</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41463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sz="1200" dirty="0"/>
              <a:t>Message – </a:t>
            </a:r>
          </a:p>
          <a:p>
            <a:endParaRPr lang="de-DE" sz="1200" dirty="0"/>
          </a:p>
          <a:p>
            <a:r>
              <a:rPr lang="en-GB" sz="1200" b="1" dirty="0">
                <a:solidFill>
                  <a:schemeClr val="tx2"/>
                </a:solidFill>
              </a:rPr>
              <a:t>if materials are introduced across the country, supporting recommendations from the key committees must be published.</a:t>
            </a:r>
          </a:p>
          <a:p>
            <a:endParaRPr lang="de-DE" sz="1200" dirty="0"/>
          </a:p>
          <a:p>
            <a:r>
              <a:rPr lang="en-GB" sz="1200" dirty="0"/>
              <a:t>Contents –</a:t>
            </a:r>
          </a:p>
          <a:p>
            <a:r>
              <a:rPr lang="en-GB" sz="1200"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sz="1200" dirty="0"/>
              <a:t>Organisation of the company providing training, vocational education and training, employment and collective wage agreement law (expanded in 2020)</a:t>
            </a:r>
          </a:p>
          <a:p>
            <a:r>
              <a:rPr lang="en-GB" sz="1200" dirty="0"/>
              <a:t>Health and safety at work (expanded in 2020).</a:t>
            </a:r>
          </a:p>
          <a:p>
            <a:endParaRPr lang="de-DE" sz="1200" dirty="0"/>
          </a:p>
          <a:p>
            <a:r>
              <a:rPr lang="en-GB" sz="1200" dirty="0"/>
              <a:t>The following steps are necessary in order to achieve this:</a:t>
            </a:r>
          </a:p>
          <a:p>
            <a:r>
              <a:rPr lang="en-GB" sz="1200" dirty="0"/>
              <a:t>- Communication with all parties involved in vocational education and training (VET staff, experts)</a:t>
            </a:r>
          </a:p>
          <a:p>
            <a:pPr marL="171450" indent="-171450">
              <a:buFontTx/>
              <a:buChar char="-"/>
            </a:pPr>
            <a:r>
              <a:rPr lang="en-GB" sz="1200" dirty="0"/>
              <a:t>Agreement on a minimum standard which permeates the whole of training and is introduced successively in all occupations</a:t>
            </a:r>
          </a:p>
          <a:p>
            <a:pPr marL="171450" indent="-171450">
              <a:buFontTx/>
              <a:buChar char="-"/>
            </a:pPr>
            <a:r>
              <a:rPr lang="en-GB" sz="1200" dirty="0"/>
              <a:t>Development of recommendations and guided as per M. Bretschneider 2022</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87277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Message – </a:t>
            </a:r>
          </a:p>
          <a:p>
            <a:endParaRPr lang="de-DE" dirty="0"/>
          </a:p>
          <a:p>
            <a:r>
              <a:rPr lang="en-GB" b="1" dirty="0">
                <a:solidFill>
                  <a:schemeClr val="tx2"/>
                </a:solidFill>
              </a:rPr>
              <a:t>if materials are introduced across the country, supporting recommendations from the key committees must be published.</a:t>
            </a:r>
          </a:p>
          <a:p>
            <a:endParaRPr lang="de-DE" dirty="0"/>
          </a:p>
          <a:p>
            <a:r>
              <a:rPr lang="en-GB" dirty="0"/>
              <a:t>Contents –</a:t>
            </a:r>
          </a:p>
          <a:p>
            <a:r>
              <a:rPr lang="en-GB"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dirty="0"/>
              <a:t>- Organisation of the company providing training, vocational education and training, employment and collective wage agreement law (expanded in 2020)</a:t>
            </a:r>
          </a:p>
          <a:p>
            <a:r>
              <a:rPr lang="en-GB" dirty="0"/>
              <a:t>- Health and safety at work (expanded in 2020).</a:t>
            </a:r>
          </a:p>
          <a:p>
            <a:endParaRPr lang="de-DE" dirty="0"/>
          </a:p>
          <a:p>
            <a:r>
              <a:rPr lang="en-GB" dirty="0"/>
              <a:t>The following steps are necessary in order to achieve this:</a:t>
            </a:r>
          </a:p>
          <a:p>
            <a:r>
              <a:rPr lang="en-GB" dirty="0"/>
              <a:t>- Communication with all parties involved in vocational education and training (VET staff, experts)</a:t>
            </a:r>
          </a:p>
          <a:p>
            <a:pPr marL="171450" indent="-171450">
              <a:buFontTx/>
              <a:buChar char="-"/>
            </a:pPr>
            <a:r>
              <a:rPr lang="en-GB" dirty="0"/>
              <a:t>Agreement on a minimum standard which permeates the whole of training and is introduced successively in all occupations</a:t>
            </a:r>
          </a:p>
          <a:p>
            <a:pPr marL="171450" indent="-171450">
              <a:buFontTx/>
              <a:buChar char="-"/>
            </a:pPr>
            <a:r>
              <a:rPr lang="en-GB" dirty="0"/>
              <a:t>Development of recommendations and guided as per M. Bretschneider 2022</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41918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Sustainability is more than just environmental protection. For companies, it principally means future viability with regard to economic, ecological and societal factors. Companies are not merely faced with global challenges such as climate change, scarcity of resources, health risks and social inequality. They must also contend with stricter policy stipulations including sustainability reporting obligations whilst the requirements of customers are changing at the same time. Both now and in the future, the retail trade in particular needs to assume greater responsibility. Production of goods, environmentally friendly transport routes and reduction of packaging are just some example areas in this respect. Such developments are being reflected in staff recruitment too. Companies which actively embrace sustainability and integrate it into their business model find it easier to acquire trainees and skilled workers.</a:t>
            </a:r>
          </a:p>
          <a:p>
            <a:endParaRPr lang="de-DE" dirty="0"/>
          </a:p>
          <a:p>
            <a:endParaRPr lang="de-DE" dirty="0"/>
          </a:p>
          <a:p>
            <a:r>
              <a:rPr lang="en-GB" dirty="0"/>
              <a:t>Environmental, Social and Corporate Governance (ESG) are criteria and framework conditions established by the United Nations (UN) and by financial institutions for the consideration of environmental, sustainability, and social issues within corporate management, public bodies, governments, and authorities. </a:t>
            </a:r>
            <a:r>
              <a:rPr lang="en-GB" b="0" i="0" u="none" strike="noStrike" dirty="0">
                <a:solidFill>
                  <a:srgbClr val="0176C3"/>
                </a:solidFill>
                <a:effectLst/>
                <a:latin typeface="Hind"/>
                <a:hlinkClick r:id="rId3"/>
              </a:rPr>
              <a:t>https://wirtschaftslexikon.gabler.de/definition/esg-kriterien-120056/version-369280</a:t>
            </a:r>
          </a:p>
          <a:p>
            <a:endParaRPr lang="de-DE" b="0" i="0" u="none" strike="noStrike" dirty="0">
              <a:solidFill>
                <a:srgbClr val="0176C3"/>
              </a:solidFill>
              <a:effectLst/>
              <a:latin typeface="Hind"/>
            </a:endParaRPr>
          </a:p>
          <a:p>
            <a:r>
              <a:rPr lang="en-GB" dirty="0"/>
              <a:t>https://www.bundesregierung.de/breg-de/schwerpunkte/nachhaltigkeitsziele-erklaert-232174</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83733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nSpc>
                <a:spcPct val="107000"/>
              </a:lnSpc>
            </a:pPr>
            <a:r>
              <a:rPr lang="en-GB" b="1" dirty="0">
                <a:latin typeface="Calibri" panose="020F0502020204030204" pitchFamily="34" charset="0"/>
                <a:ea typeface="Calibri"/>
                <a:cs typeface="Arial" panose="020B0604020202020204" pitchFamily="34" charset="0"/>
              </a:rPr>
              <a:t>Message</a:t>
            </a:r>
            <a:r>
              <a:rPr lang="en-GB" dirty="0">
                <a:latin typeface="Calibri" panose="020F0502020204030204" pitchFamily="34" charset="0"/>
                <a:ea typeface="Calibri"/>
                <a:cs typeface="Arial" panose="020B0604020202020204" pitchFamily="34" charset="0"/>
              </a:rPr>
              <a:t> – more detailed argument in relation to the topic of electromobility </a:t>
            </a:r>
          </a:p>
          <a:p>
            <a:pPr>
              <a:lnSpc>
                <a:spcPct val="107000"/>
              </a:lnSpc>
            </a:pPr>
            <a:endParaRPr lang="de-DE"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GB" b="1" dirty="0">
                <a:latin typeface="Calibri" panose="020F0502020204030204" pitchFamily="34" charset="0"/>
                <a:ea typeface="Calibri"/>
                <a:cs typeface="Arial" panose="020B0604020202020204" pitchFamily="34" charset="0"/>
              </a:rPr>
              <a:t>Contents</a:t>
            </a:r>
            <a:r>
              <a:rPr lang="en-GB" dirty="0">
                <a:latin typeface="Calibri" panose="020F0502020204030204" pitchFamily="34" charset="0"/>
                <a:ea typeface="Calibri"/>
                <a:cs typeface="Arial" panose="020B0604020202020204" pitchFamily="34" charset="0"/>
              </a:rPr>
              <a:t> – </a:t>
            </a:r>
          </a:p>
          <a:p>
            <a:pPr>
              <a:lnSpc>
                <a:spcPct val="107000"/>
              </a:lnSpc>
            </a:pPr>
            <a:endParaRPr lang="de-DE"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GB" dirty="0">
                <a:latin typeface="Calibri" panose="020F0502020204030204" pitchFamily="34" charset="0"/>
                <a:ea typeface="Calibri"/>
                <a:cs typeface="Arial" panose="020B0604020202020204" pitchFamily="34" charset="0"/>
              </a:rPr>
              <a:t>between 2021 and 2025, public administration is investing an additional two billion euro per year (ten billion euro in total) in the expansion of fast Internet. </a:t>
            </a:r>
            <a:r>
              <a:rPr lang="en-GB" b="1" dirty="0">
                <a:latin typeface="Calibri" panose="020F0502020204030204" pitchFamily="34" charset="0"/>
                <a:ea typeface="Calibri"/>
                <a:cs typeface="Arial" panose="020B0604020202020204" pitchFamily="34" charset="0"/>
              </a:rPr>
              <a:t>Civil engineering works</a:t>
            </a:r>
            <a:r>
              <a:rPr lang="en-GB" dirty="0">
                <a:latin typeface="Calibri" panose="020F0502020204030204" pitchFamily="34" charset="0"/>
                <a:ea typeface="Calibri"/>
                <a:cs typeface="Arial" panose="020B0604020202020204" pitchFamily="34" charset="0"/>
              </a:rPr>
              <a:t> account for 90 percent of this spending, whilst ten percent is allocated to </a:t>
            </a:r>
            <a:r>
              <a:rPr lang="en-GB" b="1" dirty="0">
                <a:latin typeface="Calibri" panose="020F0502020204030204" pitchFamily="34" charset="0"/>
                <a:ea typeface="Calibri"/>
                <a:cs typeface="Arial" panose="020B0604020202020204" pitchFamily="34" charset="0"/>
              </a:rPr>
              <a:t>electrical equipment</a:t>
            </a:r>
            <a:r>
              <a:rPr lang="en-GB" dirty="0">
                <a:latin typeface="Calibri" panose="020F0502020204030204" pitchFamily="34" charset="0"/>
                <a:ea typeface="Calibri"/>
                <a:cs typeface="Arial" panose="020B0604020202020204" pitchFamily="34" charset="0"/>
              </a:rPr>
              <a:t> (nationwide availability of fifth-generation mobile communications standards (5G) in Germany). </a:t>
            </a:r>
          </a:p>
          <a:p>
            <a:pPr>
              <a:lnSpc>
                <a:spcPct val="107000"/>
              </a:lnSpc>
            </a:pPr>
            <a:r>
              <a:rPr lang="en-GB" dirty="0">
                <a:latin typeface="Calibri" panose="020F0502020204030204" pitchFamily="34" charset="0"/>
                <a:ea typeface="Calibri"/>
                <a:cs typeface="Arial" panose="020B0604020202020204" pitchFamily="34" charset="0"/>
              </a:rPr>
              <a:t>An </a:t>
            </a:r>
            <a:r>
              <a:rPr lang="en-GB" b="1" dirty="0">
                <a:latin typeface="Calibri" panose="020F0502020204030204" pitchFamily="34" charset="0"/>
                <a:ea typeface="Calibri"/>
                <a:cs typeface="Arial" panose="020B0604020202020204" pitchFamily="34" charset="0"/>
              </a:rPr>
              <a:t>investment volume </a:t>
            </a:r>
            <a:r>
              <a:rPr lang="en-GB" dirty="0">
                <a:latin typeface="Calibri" panose="020F0502020204030204" pitchFamily="34" charset="0"/>
                <a:ea typeface="Calibri"/>
                <a:cs typeface="Arial" panose="020B0604020202020204" pitchFamily="34" charset="0"/>
              </a:rPr>
              <a:t>of 28 billion euro is needed within 23 years (2018 to 2040) in order to convert the entire German rail network, comprising around 33,000 kilometres of track, to the European Train Control System (ETCS) and digital signal box systems. </a:t>
            </a:r>
          </a:p>
          <a:p>
            <a:pPr marL="342900" lvl="0" indent="-342900">
              <a:lnSpc>
                <a:spcPct val="107000"/>
              </a:lnSpc>
              <a:spcAft>
                <a:spcPts val="0"/>
              </a:spcAft>
              <a:buFont typeface="Symbol" panose="05050102010706020507" pitchFamily="18" charset="2"/>
              <a:buChar char=""/>
            </a:pPr>
            <a:r>
              <a:rPr lang="en-GB" b="1" dirty="0">
                <a:latin typeface="Calibri" panose="020F0502020204030204" pitchFamily="34" charset="0"/>
                <a:ea typeface="Calibri"/>
                <a:cs typeface="Arial" panose="020B0604020202020204" pitchFamily="34" charset="0"/>
              </a:rPr>
              <a:t>Smart mobility concepts</a:t>
            </a:r>
            <a:r>
              <a:rPr lang="en-GB" dirty="0">
                <a:latin typeface="Calibri" panose="020F0502020204030204" pitchFamily="34" charset="0"/>
                <a:ea typeface="Calibri"/>
                <a:cs typeface="Arial" panose="020B0604020202020204" pitchFamily="34" charset="0"/>
              </a:rPr>
              <a:t> - </a:t>
            </a:r>
            <a:r>
              <a:rPr lang="en-GB" b="1" dirty="0">
                <a:latin typeface="Calibri" panose="020F0502020204030204" pitchFamily="34" charset="0"/>
                <a:ea typeface="Calibri"/>
                <a:cs typeface="Arial" panose="020B0604020202020204" pitchFamily="34" charset="0"/>
              </a:rPr>
              <a:t>intelligent traffic management, monitoring, and information systems, the establishment of bike and car sharing stations, and the use of intelligent parking systems.</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a:cs typeface="Arial" panose="020B0604020202020204" pitchFamily="34" charset="0"/>
              </a:rPr>
              <a:t>Creation of a universal needs-based </a:t>
            </a:r>
            <a:r>
              <a:rPr lang="en-GB" b="1" dirty="0">
                <a:latin typeface="Calibri" panose="020F0502020204030204" pitchFamily="34" charset="0"/>
                <a:ea typeface="Calibri"/>
                <a:cs typeface="Arial" panose="020B0604020202020204" pitchFamily="34" charset="0"/>
              </a:rPr>
              <a:t>charging infrastructure</a:t>
            </a:r>
            <a:r>
              <a:rPr lang="en-GB" dirty="0">
                <a:latin typeface="Calibri" panose="020F0502020204030204" pitchFamily="34" charset="0"/>
                <a:ea typeface="Calibri"/>
                <a:cs typeface="Arial" panose="020B0604020202020204" pitchFamily="34" charset="0"/>
              </a:rPr>
              <a:t> for electric cars.</a:t>
            </a:r>
          </a:p>
          <a:p>
            <a:pPr marL="342900" lvl="0" indent="-342900">
              <a:lnSpc>
                <a:spcPct val="107000"/>
              </a:lnSpc>
              <a:spcAft>
                <a:spcPts val="0"/>
              </a:spcAft>
              <a:buFont typeface="Symbol" panose="05050102010706020507" pitchFamily="18" charset="2"/>
              <a:buChar char=""/>
            </a:pPr>
            <a:r>
              <a:rPr lang="en-GB" b="1" dirty="0">
                <a:latin typeface="Calibri" panose="020F0502020204030204" pitchFamily="34" charset="0"/>
                <a:ea typeface="Calibri"/>
                <a:cs typeface="Arial" panose="020B0604020202020204" pitchFamily="34" charset="0"/>
              </a:rPr>
              <a:t>Modernisation of the public transport vehicle fleet</a:t>
            </a:r>
            <a:r>
              <a:rPr lang="en-GB" dirty="0">
                <a:latin typeface="Calibri" panose="020F0502020204030204" pitchFamily="34" charset="0"/>
                <a:ea typeface="Calibri"/>
                <a:cs typeface="Arial" panose="020B0604020202020204" pitchFamily="34" charset="0"/>
              </a:rPr>
              <a:t>. </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a:cs typeface="Arial" panose="020B0604020202020204" pitchFamily="34" charset="0"/>
              </a:rPr>
              <a:t>Accelerated </a:t>
            </a:r>
            <a:r>
              <a:rPr lang="en-GB" b="1" dirty="0">
                <a:latin typeface="Calibri" panose="020F0502020204030204" pitchFamily="34" charset="0"/>
                <a:ea typeface="Calibri"/>
                <a:cs typeface="Arial" panose="020B0604020202020204" pitchFamily="34" charset="0"/>
              </a:rPr>
              <a:t>digitalisation in road freight transport</a:t>
            </a:r>
            <a:r>
              <a:rPr lang="en-GB" dirty="0">
                <a:latin typeface="Calibri" panose="020F0502020204030204" pitchFamily="34" charset="0"/>
                <a:ea typeface="Calibri"/>
                <a:cs typeface="Arial" panose="020B0604020202020204" pitchFamily="34" charset="0"/>
              </a:rPr>
              <a:t> is reflected by increased growth in demand for ICT services from  </a:t>
            </a:r>
            <a:r>
              <a:rPr lang="en-GB" b="1" dirty="0">
                <a:latin typeface="Calibri" panose="020F0502020204030204" pitchFamily="34" charset="0"/>
                <a:ea typeface="Calibri"/>
                <a:cs typeface="Arial" panose="020B0604020202020204" pitchFamily="34" charset="0"/>
              </a:rPr>
              <a:t>postal, courier, and express service providers</a:t>
            </a:r>
            <a:r>
              <a:rPr lang="en-GB" dirty="0">
                <a:latin typeface="Calibri" panose="020F0502020204030204" pitchFamily="34" charset="0"/>
                <a:ea typeface="Calibri"/>
                <a:cs typeface="Arial" panose="020B0604020202020204" pitchFamily="34" charset="0"/>
              </a:rPr>
              <a:t>. </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a:cs typeface="Arial" panose="020B0604020202020204" pitchFamily="34" charset="0"/>
              </a:rPr>
              <a:t>Investments are enabling logistics companies to network and automate their vehicle fleets, resulting in </a:t>
            </a:r>
            <a:r>
              <a:rPr lang="en-GB" b="1" dirty="0">
                <a:latin typeface="Calibri" panose="020F0502020204030204" pitchFamily="34" charset="0"/>
                <a:ea typeface="Calibri"/>
                <a:cs typeface="Arial" panose="020B0604020202020204" pitchFamily="34" charset="0"/>
              </a:rPr>
              <a:t>more efficient driving</a:t>
            </a:r>
            <a:r>
              <a:rPr lang="en-GB" dirty="0">
                <a:latin typeface="Calibri" panose="020F0502020204030204" pitchFamily="34" charset="0"/>
                <a:ea typeface="Calibri"/>
                <a:cs typeface="Arial" panose="020B0604020202020204" pitchFamily="34" charset="0"/>
              </a:rPr>
              <a:t> and route planning. </a:t>
            </a:r>
            <a:r>
              <a:rPr lang="en-GB" b="1" dirty="0">
                <a:latin typeface="Calibri" panose="020F0502020204030204" pitchFamily="34" charset="0"/>
                <a:ea typeface="Calibri"/>
                <a:cs typeface="Arial" panose="020B0604020202020204" pitchFamily="34" charset="0"/>
              </a:rPr>
              <a:t>Avoidance of traffic jams and accidents, empty lorry runs</a:t>
            </a:r>
            <a:r>
              <a:rPr lang="en-GB" dirty="0">
                <a:latin typeface="Calibri" panose="020F0502020204030204" pitchFamily="34" charset="0"/>
                <a:ea typeface="Calibri"/>
                <a:cs typeface="Arial" panose="020B0604020202020204" pitchFamily="34" charset="0"/>
              </a:rPr>
              <a:t>. Assuming that empty runs can be reduced by ten percent by 2040, the demand for lorries in 2040 will decline by 2.2 percent.</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2322587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Integrate aspects of sustainable development/VESD systematically into all training programmes. Identify the relevant occupationally specific and cross-cutting sustainability competencies – i.e. competencies which enable the world of work and the lifeworld to be structured in accordance with the principles of sustainability – and integrate these systematically into the corresponding training plans. Make sure that conflicting objectives are addressed and reflected in operational practice. </a:t>
            </a:r>
          </a:p>
          <a:p>
            <a:r>
              <a:rPr lang="en-GB" dirty="0"/>
              <a:t>Use of resources</a:t>
            </a:r>
          </a:p>
          <a:p>
            <a:r>
              <a:rPr lang="en-GB" dirty="0"/>
              <a:t>Delivery and transport routes</a:t>
            </a:r>
          </a:p>
          <a:p>
            <a:r>
              <a:rPr lang="en-GB" dirty="0"/>
              <a:t>Use of quality marks</a:t>
            </a:r>
          </a:p>
          <a:p>
            <a:r>
              <a:rPr lang="en-GB" dirty="0"/>
              <a:t>Digital data consumption</a:t>
            </a:r>
          </a:p>
          <a:p>
            <a:r>
              <a:rPr lang="en-GB" dirty="0"/>
              <a:t>Dealing with waste and residuals</a:t>
            </a:r>
          </a:p>
          <a:p>
            <a:r>
              <a:rPr lang="en-GB" dirty="0"/>
              <a:t>Social commitment</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284378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59467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300337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19011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148898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dirty="0"/>
          </a:p>
        </p:txBody>
      </p:sp>
    </p:spTree>
    <p:extLst>
      <p:ext uri="{BB962C8B-B14F-4D97-AF65-F5344CB8AC3E}">
        <p14:creationId xmlns:p14="http://schemas.microsoft.com/office/powerpoint/2010/main" val="33897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b="1" dirty="0"/>
              <a:t>Message</a:t>
            </a:r>
            <a:r>
              <a:rPr lang="en-GB" dirty="0"/>
              <a:t> – quality in sustainable vocational education and training contributes to the successful pursuit of a climate-neutral pathway.</a:t>
            </a:r>
          </a:p>
          <a:p>
            <a:endParaRPr lang="de-DE" dirty="0"/>
          </a:p>
          <a:p>
            <a:r>
              <a:rPr lang="en-GB" b="1" dirty="0"/>
              <a:t>Contents</a:t>
            </a:r>
            <a:r>
              <a:rPr lang="en-GB" dirty="0"/>
              <a:t> –</a:t>
            </a:r>
          </a:p>
          <a:p>
            <a:r>
              <a:rPr lang="en-GB" dirty="0"/>
              <a:t>there are various sustainability models. The four-dimensional model is presented in this case. This encompasses the cultural dimension and is thus a good fit for vocational education and training. It also accommodates new developments in environmental movements, technological progress and the disruption of societal structures in a complex world of conflict.</a:t>
            </a:r>
          </a:p>
          <a:p>
            <a:endParaRPr lang="de-DE" dirty="0"/>
          </a:p>
          <a:p>
            <a:r>
              <a:rPr lang="en-GB" dirty="0"/>
              <a:t>The aims for the whole of training should be</a:t>
            </a:r>
          </a:p>
          <a:p>
            <a:pPr marL="171450" indent="-171450">
              <a:buFont typeface="Arial" panose="020B0604020202020204" pitchFamily="34" charset="0"/>
              <a:buChar char="•"/>
            </a:pPr>
            <a:r>
              <a:rPr lang="en-GB" dirty="0"/>
              <a:t>for trainees to become familiar with sustainability across four dimensions and for them to classify processes within their occupation.</a:t>
            </a:r>
          </a:p>
          <a:p>
            <a:pPr marL="171450" indent="-171450">
              <a:buFont typeface="Arial" panose="020B0604020202020204" pitchFamily="34" charset="0"/>
              <a:buChar char="•"/>
            </a:pPr>
            <a:r>
              <a:rPr lang="en-GB" dirty="0"/>
              <a:t>They know… </a:t>
            </a:r>
            <a:br>
              <a:rPr lang="en-GB" dirty="0"/>
            </a:br>
            <a:r>
              <a:rPr lang="en-GB" dirty="0"/>
              <a:t>the origin of the term sustainability and have basic knowledge of how to deal with this topic,</a:t>
            </a:r>
            <a:br>
              <a:rPr lang="en-GB" dirty="0"/>
            </a:br>
            <a:r>
              <a:rPr lang="en-GB" dirty="0"/>
              <a:t>different sustainability concepts which they are able to weigh against one another,</a:t>
            </a:r>
            <a:br>
              <a:rPr lang="en-GB" dirty="0"/>
            </a:br>
            <a:r>
              <a:rPr lang="en-GB" dirty="0"/>
              <a:t>the United Nations’ 17 “Sustainable Development Goals“ from the 2030 Agenda. </a:t>
            </a:r>
          </a:p>
          <a:p>
            <a:pPr marL="171450" indent="-171450">
              <a:buFont typeface="Arial" panose="020B0604020202020204" pitchFamily="34" charset="0"/>
              <a:buChar char="•"/>
            </a:pPr>
            <a:r>
              <a:rPr lang="en-GB" dirty="0"/>
              <a:t>They can… </a:t>
            </a:r>
            <a:br>
              <a:rPr lang="en-GB" dirty="0"/>
            </a:br>
            <a:r>
              <a:rPr lang="en-GB" dirty="0"/>
              <a:t>explain the term “sustainability”,</a:t>
            </a:r>
            <a:br>
              <a:rPr lang="en-GB" dirty="0"/>
            </a:br>
            <a:r>
              <a:rPr lang="en-GB" dirty="0"/>
              <a:t>understand and evaluate various sustainability models,</a:t>
            </a:r>
            <a:br>
              <a:rPr lang="en-GB" dirty="0"/>
            </a:br>
            <a:r>
              <a:rPr lang="en-GB" dirty="0"/>
              <a:t>assess the significance of sustainability for the craft trades or for trade and industry.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https://dgvn.de/ziele-fuer-nachhaltige-entwicklung </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55140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400" b="0" i="0" u="none" strike="noStrike" baseline="0" dirty="0">
                <a:latin typeface="Calibri-Light"/>
              </a:rPr>
              <a:t>ESG – </a:t>
            </a:r>
            <a:r>
              <a:rPr lang="en-GB" sz="1200" b="1" i="0" u="none" strike="noStrike" baseline="0" dirty="0">
                <a:latin typeface="Calibri-Bold"/>
              </a:rPr>
              <a:t>Environment, Social, Governance</a:t>
            </a:r>
          </a:p>
          <a:p>
            <a:pPr algn="l"/>
            <a:r>
              <a:rPr lang="en-GB" sz="1200" b="0" i="0" u="none" strike="noStrike" baseline="0" dirty="0">
                <a:latin typeface="Calibri" panose="020F0502020204030204" pitchFamily="34" charset="0"/>
              </a:rPr>
              <a:t>ESG are three areas of responsibility of companies.</a:t>
            </a:r>
          </a:p>
          <a:p>
            <a:pPr algn="l"/>
            <a:r>
              <a:rPr lang="en-GB" sz="1200" b="0" i="0" u="none" strike="noStrike" baseline="0" dirty="0">
                <a:latin typeface="Calibri" panose="020F0502020204030204" pitchFamily="34" charset="0"/>
              </a:rPr>
              <a:t>ESG may also be viewed as a framework to assess the performance of companies in the field of sustainability.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21566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273775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The EU Green Deal is a programme aimed at bringing Europe up to speed in terms of sustainability. It contains a multitude of measures and action plans.</a:t>
            </a:r>
          </a:p>
          <a:p>
            <a:pPr algn="l"/>
            <a:r>
              <a:rPr lang="en-GB" b="0" i="0" u="none" strike="noStrike" baseline="0" dirty="0">
                <a:solidFill>
                  <a:srgbClr val="000000"/>
                </a:solidFill>
                <a:latin typeface="Calibri" panose="020F0502020204030204" pitchFamily="34" charset="0"/>
              </a:rPr>
              <a:t>Overview of the EU Green Deal</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413163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EU Directives</a:t>
            </a: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102191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de-DE" sz="1200" b="0" i="0" u="none" strike="noStrike" baseline="0" dirty="0">
                <a:solidFill>
                  <a:srgbClr val="000000"/>
                </a:solidFill>
                <a:latin typeface="ArialMT"/>
              </a:rPr>
              <a:t>Lieferkettensorgfaltspflichtengesetz (https://www.bmas.de/DE/Service/Presse/Pressemitteilungen/2025/lieferkettensorgfaltspflichtengesetz-gilt-nahtlos-weiter.html)</a:t>
            </a:r>
          </a:p>
          <a:p>
            <a:pPr algn="l"/>
            <a:r>
              <a:rPr lang="de-DE" sz="1200" b="0" i="0" u="none" strike="noStrike" baseline="0" dirty="0">
                <a:solidFill>
                  <a:srgbClr val="000000"/>
                </a:solidFill>
                <a:latin typeface="ArialMT"/>
              </a:rPr>
              <a:t>CSDDD (https://www.csr-in-deutschland.de/DE/Gesetze/EU-Lieferkettengesetz/faq-csddd.html)</a:t>
            </a:r>
          </a:p>
          <a:p>
            <a:pPr algn="l"/>
            <a:r>
              <a:rPr lang="de-DE" sz="1200" b="0" i="0" u="none" strike="noStrike" baseline="0" dirty="0">
                <a:solidFill>
                  <a:srgbClr val="000000"/>
                </a:solidFill>
                <a:latin typeface="ArialMT"/>
              </a:rPr>
              <a:t>EU-Taxonomie (https://kpmg.com/xx/en/our-insights/ifrg/2025/EU-taxonomy-amendments.html)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800" dirty="0"/>
              <a:t>EUDR EU </a:t>
            </a:r>
            <a:r>
              <a:rPr lang="de-DE" sz="1800" dirty="0" err="1"/>
              <a:t>Deforestation</a:t>
            </a:r>
            <a:r>
              <a:rPr lang="de-DE" sz="1800" dirty="0"/>
              <a:t> Regulation (https://www.ble.de/DE/Themen/Wald-Holz/Entwaldungsfreie-Produkte/Was-ist-die-EUDR/EUDR-Info_node.html)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800" dirty="0"/>
              <a:t>Green Claims </a:t>
            </a:r>
            <a:r>
              <a:rPr lang="de-DE" sz="1800" dirty="0" err="1"/>
              <a:t>Directive</a:t>
            </a:r>
            <a:r>
              <a:rPr lang="de-DE" sz="1800" dirty="0"/>
              <a:t> (https://gfaw.eu/en/2026-a-year-of-sustainability-regulations-what-companies-need-to-know)</a:t>
            </a:r>
          </a:p>
          <a:p>
            <a:pPr algn="l"/>
            <a:r>
              <a:rPr lang="de-DE" sz="1200" kern="100" dirty="0">
                <a:effectLst/>
                <a:latin typeface="Aptos"/>
                <a:ea typeface="Aptos"/>
                <a:cs typeface="Arial" panose="020B0604020202020204" pitchFamily="34" charset="0"/>
              </a:rPr>
              <a:t>CSRD (https://www.bafin.de/DE/Aufsicht/SF/CSRD/CSRD_node.html)</a:t>
            </a:r>
            <a:endParaRPr lang="de-DE" sz="1200" b="0" i="0" u="none" strike="noStrike" baseline="0" dirty="0">
              <a:solidFill>
                <a:srgbClr val="000000"/>
              </a:solidFill>
              <a:highlight>
                <a:srgbClr val="FFFF00"/>
              </a:highlight>
              <a:latin typeface="Calibri" panose="020F0502020204030204" pitchFamily="34" charset="0"/>
            </a:endParaRPr>
          </a:p>
          <a:p>
            <a:pPr marL="0" indent="0" algn="l">
              <a:buNone/>
            </a:pPr>
            <a:endParaRPr lang="de-DE" b="0" i="0" u="none" strike="noStrike" baseline="0" dirty="0">
              <a:solidFill>
                <a:srgbClr val="000000"/>
              </a:solidFill>
            </a:endParaRP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391512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mailto:govet@bibb.de" TargetMode="Externa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hyperlink" Target="http://www.govet.international/" TargetMode="External"/><Relationship Id="rId9"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govet.international/" TargetMode="External"/><Relationship Id="rId7" Type="http://schemas.openxmlformats.org/officeDocument/2006/relationships/image" Target="../media/image15.svg"/><Relationship Id="rId12" Type="http://schemas.openxmlformats.org/officeDocument/2006/relationships/image" Target="../media/image20.emf"/><Relationship Id="rId2" Type="http://schemas.openxmlformats.org/officeDocument/2006/relationships/hyperlink" Target="mailto:govet@bibb.de" TargetMode="External"/><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folie">
    <p:bg>
      <p:bgPr>
        <a:solidFill>
          <a:schemeClr val="accent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FF0BF7C-FDB0-44B9-BC47-F9D2DBDDCE91}"/>
              </a:ext>
            </a:extLst>
          </p:cNvPr>
          <p:cNvSpPr/>
          <p:nvPr userDrawn="1"/>
        </p:nvSpPr>
        <p:spPr>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296863"/>
            <a:ext cx="9000576" cy="446715"/>
          </a:xfrm>
        </p:spPr>
        <p:txBody>
          <a:bodyPr anchor="t">
            <a:normAutofit/>
          </a:bodyPr>
          <a:lstStyle>
            <a:lvl1pPr algn="l">
              <a:lnSpc>
                <a:spcPct val="100000"/>
              </a:lnSpc>
              <a:defRPr sz="2400"/>
            </a:lvl1pPr>
          </a:lstStyle>
          <a:p>
            <a:r>
              <a:rPr lang="de-DE" dirty="0"/>
              <a:t>Mastertitelformat bearbeiten</a:t>
            </a:r>
          </a:p>
        </p:txBody>
      </p:sp>
      <p:sp>
        <p:nvSpPr>
          <p:cNvPr id="3" name="Untertitel 2">
            <a:extLst>
              <a:ext uri="{FF2B5EF4-FFF2-40B4-BE49-F238E27FC236}">
                <a16:creationId xmlns:a16="http://schemas.microsoft.com/office/drawing/2014/main" id="{1602DC76-C999-42A6-875D-18428C584C8E}"/>
              </a:ext>
            </a:extLst>
          </p:cNvPr>
          <p:cNvSpPr>
            <a:spLocks noGrp="1"/>
          </p:cNvSpPr>
          <p:nvPr>
            <p:ph type="subTitle" idx="1"/>
          </p:nvPr>
        </p:nvSpPr>
        <p:spPr>
          <a:xfrm>
            <a:off x="658813" y="1681748"/>
            <a:ext cx="9000576" cy="783972"/>
          </a:xfr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Tree>
    <p:extLst>
      <p:ext uri="{BB962C8B-B14F-4D97-AF65-F5344CB8AC3E}">
        <p14:creationId xmlns:p14="http://schemas.microsoft.com/office/powerpoint/2010/main" val="19465754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0390F7-7094-4D5B-B02F-792A69586BC7}"/>
              </a:ext>
            </a:extLst>
          </p:cNvPr>
          <p:cNvSpPr/>
          <p:nvPr userDrawn="1"/>
        </p:nvSpPr>
        <p:spPr>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1963555"/>
            <a:ext cx="11053762" cy="3137834"/>
          </a:xfrm>
        </p:spPr>
        <p:txBody>
          <a:bodyPr anchor="ctr">
            <a:normAutofit/>
          </a:bodyPr>
          <a:lstStyle>
            <a:lvl1pPr algn="ctr">
              <a:lnSpc>
                <a:spcPct val="100000"/>
              </a:lnSpc>
              <a:defRPr sz="2400">
                <a:solidFill>
                  <a:schemeClr val="bg1"/>
                </a:solidFill>
              </a:defRPr>
            </a:lvl1pPr>
          </a:lstStyle>
          <a:p>
            <a:r>
              <a:rPr lang="de-DE" dirty="0"/>
              <a:t>Mastertitelformat bearbeiten</a:t>
            </a:r>
          </a:p>
        </p:txBody>
      </p:sp>
      <p:pic>
        <p:nvPicPr>
          <p:cNvPr id="11" name="Grafik 10">
            <a:extLst>
              <a:ext uri="{FF2B5EF4-FFF2-40B4-BE49-F238E27FC236}">
                <a16:creationId xmlns:a16="http://schemas.microsoft.com/office/drawing/2014/main" id="{412980F1-C50C-488A-8CFC-46FCA00940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65617" y="296863"/>
            <a:ext cx="6346295" cy="1337738"/>
          </a:xfrm>
          <a:prstGeom prst="rect">
            <a:avLst/>
          </a:prstGeom>
        </p:spPr>
      </p:pic>
      <p:pic>
        <p:nvPicPr>
          <p:cNvPr id="12" name="Grafik 11">
            <a:extLst>
              <a:ext uri="{FF2B5EF4-FFF2-40B4-BE49-F238E27FC236}">
                <a16:creationId xmlns:a16="http://schemas.microsoft.com/office/drawing/2014/main" id="{730622A3-D8A2-473D-88A9-D0A33009DB4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B6A18CF-1D5D-4975-AAF2-52E98D55C14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Tree>
    <p:extLst>
      <p:ext uri="{BB962C8B-B14F-4D97-AF65-F5344CB8AC3E}">
        <p14:creationId xmlns:p14="http://schemas.microsoft.com/office/powerpoint/2010/main" val="201901898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folie BMBF DE">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4"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5" name="Textfeld 4"/>
          <p:cNvSpPr txBox="1"/>
          <p:nvPr userDrawn="1"/>
        </p:nvSpPr>
        <p:spPr>
          <a:xfrm>
            <a:off x="3781425" y="5905839"/>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45841" y="5876462"/>
            <a:ext cx="1974230" cy="658078"/>
          </a:xfrm>
          <a:prstGeom prst="rect">
            <a:avLst/>
          </a:prstGeom>
        </p:spPr>
      </p:pic>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a:ext>
            </a:extLst>
          </a:blip>
          <a:srcRect b="18298"/>
          <a:stretch/>
        </p:blipFill>
        <p:spPr>
          <a:xfrm>
            <a:off x="306912" y="5640974"/>
            <a:ext cx="2568725" cy="1147102"/>
          </a:xfrm>
          <a:prstGeom prst="rect">
            <a:avLst/>
          </a:prstGeom>
        </p:spPr>
      </p:pic>
    </p:spTree>
    <p:extLst>
      <p:ext uri="{BB962C8B-B14F-4D97-AF65-F5344CB8AC3E}">
        <p14:creationId xmlns:p14="http://schemas.microsoft.com/office/powerpoint/2010/main" val="6358919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BMBF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4"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5" name="Textfeld 4"/>
          <p:cNvSpPr txBox="1"/>
          <p:nvPr userDrawn="1"/>
        </p:nvSpPr>
        <p:spPr>
          <a:xfrm>
            <a:off x="3781425" y="5927355"/>
            <a:ext cx="46386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p:txBody>
      </p:sp>
      <p:pic>
        <p:nvPicPr>
          <p:cNvPr id="6" name="Grafik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6349" y="5876790"/>
            <a:ext cx="2318510" cy="720000"/>
          </a:xfrm>
          <a:prstGeom prst="rect">
            <a:avLst/>
          </a:prstGeom>
        </p:spPr>
      </p:pic>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a:ext>
            </a:extLst>
          </a:blip>
          <a:srcRect b="18721"/>
          <a:stretch/>
        </p:blipFill>
        <p:spPr>
          <a:xfrm>
            <a:off x="344450" y="5651649"/>
            <a:ext cx="2593133" cy="1152000"/>
          </a:xfrm>
          <a:prstGeom prst="rect">
            <a:avLst/>
          </a:prstGeom>
        </p:spPr>
      </p:pic>
    </p:spTree>
    <p:extLst>
      <p:ext uri="{BB962C8B-B14F-4D97-AF65-F5344CB8AC3E}">
        <p14:creationId xmlns:p14="http://schemas.microsoft.com/office/powerpoint/2010/main" val="88380428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folie">
    <p:bg>
      <p:bgRef idx="1001">
        <a:schemeClr val="bg1"/>
      </p:bgRef>
    </p:bg>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D11CEA51-0EC7-44E9-9456-0656B507293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640" t="6646" r="5164" b="14435"/>
          <a:stretch/>
        </p:blipFill>
        <p:spPr>
          <a:xfrm>
            <a:off x="-1" y="1052513"/>
            <a:ext cx="12192001"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266879"/>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5" name="Textfeld 4">
            <a:extLst>
              <a:ext uri="{FF2B5EF4-FFF2-40B4-BE49-F238E27FC236}">
                <a16:creationId xmlns:a16="http://schemas.microsoft.com/office/drawing/2014/main" id="{5733093D-CDF9-5EAA-D18D-FDC396818752}"/>
              </a:ext>
            </a:extLst>
          </p:cNvPr>
          <p:cNvSpPr txBox="1"/>
          <p:nvPr userDrawn="1"/>
        </p:nvSpPr>
        <p:spPr>
          <a:xfrm>
            <a:off x="3781425" y="5561872"/>
            <a:ext cx="4638675" cy="923330"/>
          </a:xfrm>
          <a:prstGeom prst="rect">
            <a:avLst/>
          </a:prstGeom>
          <a:noFill/>
        </p:spPr>
        <p:txBody>
          <a:bodyPr wrap="square" rtlCol="0">
            <a:spAutoFit/>
          </a:bodyPr>
          <a:lstStyle/>
          <a:p>
            <a:pPr algn="ctr"/>
            <a:r>
              <a:rPr lang="en-US" dirty="0"/>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4DDD3A32-A69D-5A1F-D8AF-0CACD33FB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142" y="5368707"/>
            <a:ext cx="2436995" cy="1332000"/>
          </a:xfrm>
          <a:prstGeom prst="rect">
            <a:avLst/>
          </a:prstGeom>
        </p:spPr>
      </p:pic>
      <p:pic>
        <p:nvPicPr>
          <p:cNvPr id="8" name="Grafik 7">
            <a:extLst>
              <a:ext uri="{FF2B5EF4-FFF2-40B4-BE49-F238E27FC236}">
                <a16:creationId xmlns:a16="http://schemas.microsoft.com/office/drawing/2014/main" id="{F24DFF41-70CE-77C1-E0F1-26A3598C015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80711" y="5487198"/>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263713830"/>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00E7926-226D-4987-B9DE-A933E0AD4A9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9" name="Grafik 8">
            <a:extLst>
              <a:ext uri="{FF2B5EF4-FFF2-40B4-BE49-F238E27FC236}">
                <a16:creationId xmlns:a16="http://schemas.microsoft.com/office/drawing/2014/main" id="{58BF97C7-FD58-4F5D-B6A7-523CDE2D609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927" r="15010"/>
          <a:stretch/>
        </p:blipFill>
        <p:spPr>
          <a:xfrm>
            <a:off x="0" y="1052514"/>
            <a:ext cx="12192000" cy="4105274"/>
          </a:xfrm>
          <a:prstGeom prst="rect">
            <a:avLst/>
          </a:prstGeom>
        </p:spPr>
      </p:pic>
      <p:sp>
        <p:nvSpPr>
          <p:cNvPr id="11" name="Textplatzhalter 1">
            <a:extLst>
              <a:ext uri="{FF2B5EF4-FFF2-40B4-BE49-F238E27FC236}">
                <a16:creationId xmlns:a16="http://schemas.microsoft.com/office/drawing/2014/main" id="{080E086B-B287-4241-9962-A953E7A22DAF}"/>
              </a:ext>
            </a:extLst>
          </p:cNvPr>
          <p:cNvSpPr>
            <a:spLocks noGrp="1"/>
          </p:cNvSpPr>
          <p:nvPr>
            <p:ph type="body" sz="quarter" idx="4294967295" hasCustomPrompt="1"/>
          </p:nvPr>
        </p:nvSpPr>
        <p:spPr>
          <a:xfrm>
            <a:off x="658813" y="3274541"/>
            <a:ext cx="10066338" cy="650688"/>
          </a:xfrm>
        </p:spPr>
        <p:txBody>
          <a:bodyPr>
            <a:normAutofit/>
          </a:bodyPr>
          <a:lstStyle>
            <a:lvl1pPr>
              <a:lnSpc>
                <a:spcPct val="100000"/>
              </a:lnSpc>
              <a:spcBef>
                <a:spcPts val="0"/>
              </a:spcBef>
              <a:defRPr sz="2800"/>
            </a:lvl1pPr>
          </a:lstStyle>
          <a:p>
            <a:pPr marL="0" indent="0">
              <a:buNone/>
            </a:pPr>
            <a:r>
              <a:rPr lang="de-DE" dirty="0">
                <a:solidFill>
                  <a:schemeClr val="bg1"/>
                </a:solidFill>
              </a:rPr>
              <a:t>Zusammenfassung – </a:t>
            </a:r>
          </a:p>
          <a:p>
            <a:pPr marL="0" indent="0">
              <a:buNone/>
            </a:pPr>
            <a:r>
              <a:rPr lang="de-DE" dirty="0">
                <a:solidFill>
                  <a:schemeClr val="bg1"/>
                </a:solidFill>
              </a:rPr>
              <a:t>Motor der Dualen Berufsausbildung</a:t>
            </a:r>
          </a:p>
        </p:txBody>
      </p:sp>
      <p:sp>
        <p:nvSpPr>
          <p:cNvPr id="5" name="Textplatzhalter 1">
            <a:extLst>
              <a:ext uri="{FF2B5EF4-FFF2-40B4-BE49-F238E27FC236}">
                <a16:creationId xmlns:a16="http://schemas.microsoft.com/office/drawing/2014/main" id="{7E8F1EBE-7A88-4B07-A9FF-8C01825336A3}"/>
              </a:ext>
            </a:extLst>
          </p:cNvPr>
          <p:cNvSpPr>
            <a:spLocks noGrp="1"/>
          </p:cNvSpPr>
          <p:nvPr>
            <p:ph type="body" sz="quarter" idx="4294967295"/>
          </p:nvPr>
        </p:nvSpPr>
        <p:spPr>
          <a:xfrm>
            <a:off x="658813" y="2750710"/>
            <a:ext cx="10066338" cy="295231"/>
          </a:xfrm>
        </p:spPr>
        <p:txBody>
          <a:bodyPr>
            <a:normAutofit/>
          </a:bodyPr>
          <a:lstStyle/>
          <a:p>
            <a:pPr marL="0" indent="0">
              <a:buNone/>
            </a:pPr>
            <a:r>
              <a:rPr lang="de-DE" sz="1600" dirty="0">
                <a:solidFill>
                  <a:schemeClr val="bg1"/>
                </a:solidFill>
              </a:rPr>
              <a:t>Motor der Dualen Berufsausbildung</a:t>
            </a:r>
          </a:p>
        </p:txBody>
      </p:sp>
    </p:spTree>
    <p:extLst>
      <p:ext uri="{BB962C8B-B14F-4D97-AF65-F5344CB8AC3E}">
        <p14:creationId xmlns:p14="http://schemas.microsoft.com/office/powerpoint/2010/main" val="341265782"/>
      </p:ext>
    </p:extLst>
  </p:cSld>
  <p:clrMapOvr>
    <a:masterClrMapping/>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Orange">
    <p:bg>
      <p:bgRef idx="1001">
        <a:schemeClr val="bg1"/>
      </p:bgRef>
    </p:bg>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5062C070-9756-4913-8053-E4FF8BFCA331}"/>
              </a:ext>
            </a:extLst>
          </p:cNvPr>
          <p:cNvSpPr/>
          <p:nvPr userDrawn="1"/>
        </p:nvSpPr>
        <p:spPr>
          <a:xfrm>
            <a:off x="-1" y="1052513"/>
            <a:ext cx="14931483" cy="4105275"/>
          </a:xfrm>
          <a:prstGeom prst="rect">
            <a:avLst/>
          </a:prstGeom>
          <a:gradFill flip="none" rotWithShape="1">
            <a:gsLst>
              <a:gs pos="0">
                <a:schemeClr val="accent1">
                  <a:lumMod val="6000"/>
                  <a:lumOff val="94000"/>
                </a:schemeClr>
              </a:gs>
              <a:gs pos="94000">
                <a:srgbClr val="BF5A08"/>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1700212"/>
            <a:ext cx="371736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mn-lt"/>
                <a:ea typeface="+mn-ea"/>
                <a:cs typeface="+mn-cs"/>
              </a:rPr>
              <a:t>Friedrich-Ebert-Allee 114–116 53113 Bonn,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0956" y="1739872"/>
            <a:ext cx="454995" cy="579652"/>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24767" y="2531761"/>
            <a:ext cx="467373" cy="467373"/>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50086" y="3176010"/>
            <a:ext cx="416735" cy="516253"/>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19423" y="3868280"/>
            <a:ext cx="278061" cy="390355"/>
          </a:xfrm>
          <a:prstGeom prst="rect">
            <a:avLst/>
          </a:prstGeom>
        </p:spPr>
      </p:pic>
      <p:pic>
        <p:nvPicPr>
          <p:cNvPr id="40" name="Grafik 39">
            <a:extLst>
              <a:ext uri="{FF2B5EF4-FFF2-40B4-BE49-F238E27FC236}">
                <a16:creationId xmlns:a16="http://schemas.microsoft.com/office/drawing/2014/main" id="{26563E0F-AF2B-432D-A6F1-DF2732016371}"/>
              </a:ext>
            </a:extLst>
          </p:cNvPr>
          <p:cNvPicPr>
            <a:picLocks noChangeAspect="1"/>
          </p:cNvPicPr>
          <p:nvPr userDrawn="1"/>
        </p:nvPicPr>
        <p:blipFill rotWithShape="1">
          <a:blip r:embed="rId12"/>
          <a:srcRect r="80272"/>
          <a:stretch/>
        </p:blipFill>
        <p:spPr>
          <a:xfrm>
            <a:off x="1" y="5686778"/>
            <a:ext cx="9283348" cy="1080000"/>
          </a:xfrm>
          <a:prstGeom prst="rect">
            <a:avLst/>
          </a:prstGeom>
        </p:spPr>
      </p:pic>
      <p:pic>
        <p:nvPicPr>
          <p:cNvPr id="41" name="Grafik 40">
            <a:extLst>
              <a:ext uri="{FF2B5EF4-FFF2-40B4-BE49-F238E27FC236}">
                <a16:creationId xmlns:a16="http://schemas.microsoft.com/office/drawing/2014/main" id="{A468F78B-9DB2-4C38-96F5-81ED5C982FA5}"/>
              </a:ext>
            </a:extLst>
          </p:cNvPr>
          <p:cNvPicPr>
            <a:picLocks noChangeAspect="1"/>
          </p:cNvPicPr>
          <p:nvPr userDrawn="1"/>
        </p:nvPicPr>
        <p:blipFill>
          <a:blip r:embed="rId12"/>
          <a:stretch>
            <a:fillRect/>
          </a:stretch>
        </p:blipFill>
        <p:spPr>
          <a:xfrm>
            <a:off x="9283348" y="5686778"/>
            <a:ext cx="3301025" cy="1080000"/>
          </a:xfrm>
          <a:prstGeom prst="rect">
            <a:avLst/>
          </a:prstGeom>
        </p:spPr>
      </p:pic>
    </p:spTree>
    <p:extLst>
      <p:ext uri="{BB962C8B-B14F-4D97-AF65-F5344CB8AC3E}">
        <p14:creationId xmlns:p14="http://schemas.microsoft.com/office/powerpoint/2010/main" val="30989846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Grau">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8" name="Rechteck 7">
            <a:extLst>
              <a:ext uri="{FF2B5EF4-FFF2-40B4-BE49-F238E27FC236}">
                <a16:creationId xmlns:a16="http://schemas.microsoft.com/office/drawing/2014/main" id="{5FF0BF7C-FDB0-44B9-BC47-F9D2DBDDCE91}"/>
              </a:ext>
            </a:extLst>
          </p:cNvPr>
          <p:cNvSpPr/>
          <p:nvPr userDrawn="1"/>
        </p:nvSpPr>
        <p:spPr>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9" name="Grafik 8">
            <a:extLst>
              <a:ext uri="{FF2B5EF4-FFF2-40B4-BE49-F238E27FC236}">
                <a16:creationId xmlns:a16="http://schemas.microsoft.com/office/drawing/2014/main" id="{C84B869F-B6A6-407F-81DD-B706461062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28423" y="5648096"/>
            <a:ext cx="1097857" cy="1096100"/>
          </a:xfrm>
          <a:prstGeom prst="rect">
            <a:avLst/>
          </a:prstGeom>
        </p:spPr>
      </p:pic>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296863"/>
            <a:ext cx="9000576" cy="446715"/>
          </a:xfrm>
        </p:spPr>
        <p:txBody>
          <a:bodyPr anchor="t">
            <a:normAutofit/>
          </a:bodyPr>
          <a:lstStyle>
            <a:lvl1pPr algn="l">
              <a:lnSpc>
                <a:spcPct val="100000"/>
              </a:lnSpc>
              <a:defRPr sz="2400"/>
            </a:lvl1pPr>
          </a:lstStyle>
          <a:p>
            <a:r>
              <a:rPr lang="de-DE" dirty="0"/>
              <a:t>Mastertitelformat bearbeiten</a:t>
            </a:r>
          </a:p>
        </p:txBody>
      </p:sp>
      <p:sp>
        <p:nvSpPr>
          <p:cNvPr id="3" name="Untertitel 2">
            <a:extLst>
              <a:ext uri="{FF2B5EF4-FFF2-40B4-BE49-F238E27FC236}">
                <a16:creationId xmlns:a16="http://schemas.microsoft.com/office/drawing/2014/main" id="{1602DC76-C999-42A6-875D-18428C584C8E}"/>
              </a:ext>
            </a:extLst>
          </p:cNvPr>
          <p:cNvSpPr>
            <a:spLocks noGrp="1"/>
          </p:cNvSpPr>
          <p:nvPr>
            <p:ph type="subTitle" idx="1"/>
          </p:nvPr>
        </p:nvSpPr>
        <p:spPr>
          <a:xfrm>
            <a:off x="658813" y="1681748"/>
            <a:ext cx="9000576" cy="783972"/>
          </a:xfr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36902741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5.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62" r:id="rId1"/>
    <p:sldLayoutId id="2147483680" r:id="rId2"/>
    <p:sldLayoutId id="2147483684" r:id="rId3"/>
    <p:sldLayoutId id="2147483685" r:id="rId4"/>
    <p:sldLayoutId id="2147483682" r:id="rId5"/>
    <p:sldLayoutId id="2147483683" r:id="rId6"/>
    <p:sldLayoutId id="2147483649" r:id="rId7"/>
    <p:sldLayoutId id="2147483660" r:id="rId8"/>
    <p:sldLayoutId id="2147483679" r:id="rId9"/>
    <p:sldLayoutId id="2147483663" r:id="rId10"/>
    <p:sldLayoutId id="2147483650" r:id="rId11"/>
    <p:sldLayoutId id="2147483653" r:id="rId12"/>
    <p:sldLayoutId id="2147483655" r:id="rId13"/>
    <p:sldLayoutId id="2147483661" r:id="rId14"/>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2"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4" r:id="rId9"/>
    <p:sldLayoutId id="2147483675"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1.xml"/><Relationship Id="rId16" Type="http://schemas.openxmlformats.org/officeDocument/2006/relationships/image" Target="../media/image57.svg"/><Relationship Id="rId1" Type="http://schemas.openxmlformats.org/officeDocument/2006/relationships/slideLayout" Target="../slideLayouts/slideLayout10.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64.sv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66.svg"/></Relationships>
</file>

<file path=ppt/slides/_rels/slide2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hyperlink" Target="https://www.destatis.de/DE/Themen/Gesellschaft-Umwelt/Bildung-Forschung-Kultur/Berufliche-Bildung/_inhalt.html" TargetMode="External"/><Relationship Id="rId13" Type="http://schemas.openxmlformats.org/officeDocument/2006/relationships/hyperlink" Target="https://www.uni-paderborn.de/cevet" TargetMode="External"/><Relationship Id="rId18" Type="http://schemas.openxmlformats.org/officeDocument/2006/relationships/hyperlink" Target="http://www.govet.international/" TargetMode="External"/><Relationship Id="rId3" Type="http://schemas.openxmlformats.org/officeDocument/2006/relationships/hyperlink" Target="https://www.bmbfsfj.bund.de/bmbfsfj/service/publikationen/der-berufsbildungsbericht-2025-273882" TargetMode="External"/><Relationship Id="rId7" Type="http://schemas.openxmlformats.org/officeDocument/2006/relationships/hyperlink" Target="http://www.datenportal.bmbf.de/" TargetMode="External"/><Relationship Id="rId12" Type="http://schemas.openxmlformats.org/officeDocument/2006/relationships/hyperlink" Target="https://www.agbfn.de/" TargetMode="External"/><Relationship Id="rId17" Type="http://schemas.openxmlformats.org/officeDocument/2006/relationships/hyperlink" Target="http://www.bwp-zeitschrift.de/" TargetMode="External"/><Relationship Id="rId2" Type="http://schemas.openxmlformats.org/officeDocument/2006/relationships/notesSlide" Target="../notesSlides/notesSlide25.xml"/><Relationship Id="rId16" Type="http://schemas.openxmlformats.org/officeDocument/2006/relationships/hyperlink" Target="https://www.bibb.de/de/53.php" TargetMode="External"/><Relationship Id="rId1" Type="http://schemas.openxmlformats.org/officeDocument/2006/relationships/slideLayout" Target="../slideLayouts/slideLayout10.xml"/><Relationship Id="rId6" Type="http://schemas.openxmlformats.org/officeDocument/2006/relationships/hyperlink" Target="https://www.kmk.org/" TargetMode="External"/><Relationship Id="rId11" Type="http://schemas.openxmlformats.org/officeDocument/2006/relationships/hyperlink" Target="https://www.bmbf.de/SharedDocs/Publikationen/DE/3/31856_Berufsbildungsbericht_2024.pdf?__blob=publicationFile&amp;v=5" TargetMode="External"/><Relationship Id="rId5" Type="http://schemas.openxmlformats.org/officeDocument/2006/relationships/hyperlink" Target="https://www.bibb.de/datenreport/de/189191.php" TargetMode="External"/><Relationship Id="rId15" Type="http://schemas.openxmlformats.org/officeDocument/2006/relationships/hyperlink" Target="https://www.bibb.de/dienst/publikationen/de/" TargetMode="External"/><Relationship Id="rId10" Type="http://schemas.openxmlformats.org/officeDocument/2006/relationships/hyperlink" Target="http://www.f-bb.de/" TargetMode="External"/><Relationship Id="rId4" Type="http://schemas.openxmlformats.org/officeDocument/2006/relationships/hyperlink" Target="https://www.bibb.de/de/43.php" TargetMode="External"/><Relationship Id="rId9" Type="http://schemas.openxmlformats.org/officeDocument/2006/relationships/hyperlink" Target="https://iab.de/" TargetMode="External"/><Relationship Id="rId14" Type="http://schemas.openxmlformats.org/officeDocument/2006/relationships/hyperlink" Target="https://www.bibb.de/de/59.ph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5063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2600" b="1" dirty="0">
                <a:solidFill>
                  <a:srgbClr val="FFFFFF"/>
                </a:solidFill>
                <a:ea typeface=""/>
                <a:cs typeface="Inter Bold" pitchFamily="34" charset="-120"/>
              </a:rPr>
              <a:t>Sustainability in initial and continuing vocational education and training</a:t>
            </a:r>
          </a:p>
        </p:txBody>
      </p:sp>
      <p:sp>
        <p:nvSpPr>
          <p:cNvPr id="3" name="Textfeld 2">
            <a:extLst>
              <a:ext uri="{FF2B5EF4-FFF2-40B4-BE49-F238E27FC236}">
                <a16:creationId xmlns:a16="http://schemas.microsoft.com/office/drawing/2014/main" id="{13A5308B-8977-0C0B-587F-D1AD9FCFEBFA}"/>
              </a:ext>
            </a:extLst>
          </p:cNvPr>
          <p:cNvSpPr txBox="1"/>
          <p:nvPr/>
        </p:nvSpPr>
        <p:spPr>
          <a:xfrm>
            <a:off x="10219037" y="3279830"/>
            <a:ext cx="1544595" cy="276999"/>
          </a:xfrm>
          <a:prstGeom prst="rect">
            <a:avLst/>
          </a:prstGeom>
          <a:noFill/>
        </p:spPr>
        <p:txBody>
          <a:bodyPr wrap="square" lIns="0" tIns="0" rIns="0" bIns="0" rtlCol="0">
            <a:spAutoFit/>
          </a:bodyPr>
          <a:lstStyle/>
          <a:p>
            <a:pPr algn="l"/>
            <a:r>
              <a:rPr lang="de-DE" b="1" dirty="0">
                <a:solidFill>
                  <a:schemeClr val="bg1"/>
                </a:solidFill>
              </a:rPr>
              <a:t>Dezember 2025</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en-GB" dirty="0"/>
              <a:t>2. Implementation of sustainability at companies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981809" y="2108862"/>
            <a:ext cx="4730766" cy="1293857"/>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rPr>
              <a:t>Defining of areas of responsibility and collaboration between various functions and departments for the development of objectives and roadmaps for the sustainability topics</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Organisation and operationalisation processes</a:t>
            </a:r>
          </a:p>
        </p:txBody>
      </p:sp>
      <p:sp>
        <p:nvSpPr>
          <p:cNvPr id="18" name="Textplatzhalter 3">
            <a:extLst>
              <a:ext uri="{FF2B5EF4-FFF2-40B4-BE49-F238E27FC236}">
                <a16:creationId xmlns:a16="http://schemas.microsoft.com/office/drawing/2014/main" id="{7D81381A-BFFB-4C50-BFE9-8C262A5A3375}"/>
              </a:ext>
            </a:extLst>
          </p:cNvPr>
          <p:cNvSpPr txBox="1">
            <a:spLocks/>
          </p:cNvSpPr>
          <p:nvPr/>
        </p:nvSpPr>
        <p:spPr>
          <a:xfrm>
            <a:off x="6981809" y="4655116"/>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rPr>
              <a:t>Raising employee awareness and empowering staff with regard to the topic of sustainability as a prerequisite for the implementation of sustainability</a:t>
            </a:r>
          </a:p>
        </p:txBody>
      </p:sp>
      <p:sp>
        <p:nvSpPr>
          <p:cNvPr id="19" name="Textplatzhalter 3">
            <a:extLst>
              <a:ext uri="{FF2B5EF4-FFF2-40B4-BE49-F238E27FC236}">
                <a16:creationId xmlns:a16="http://schemas.microsoft.com/office/drawing/2014/main" id="{E3467D27-1F18-4510-99FB-5F08B2576142}"/>
              </a:ext>
            </a:extLst>
          </p:cNvPr>
          <p:cNvSpPr txBox="1">
            <a:spLocks/>
          </p:cNvSpPr>
          <p:nvPr/>
        </p:nvSpPr>
        <p:spPr>
          <a:xfrm>
            <a:off x="6981807" y="4173730"/>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Establishment of knowledge </a:t>
            </a:r>
          </a:p>
        </p:txBody>
      </p:sp>
      <p:sp>
        <p:nvSpPr>
          <p:cNvPr id="20" name="Textplatzhalter 3">
            <a:extLst>
              <a:ext uri="{FF2B5EF4-FFF2-40B4-BE49-F238E27FC236}">
                <a16:creationId xmlns:a16="http://schemas.microsoft.com/office/drawing/2014/main" id="{E8C1534D-9A72-4B46-943D-5582C8DB2478}"/>
              </a:ext>
            </a:extLst>
          </p:cNvPr>
          <p:cNvSpPr txBox="1">
            <a:spLocks/>
          </p:cNvSpPr>
          <p:nvPr/>
        </p:nvSpPr>
        <p:spPr>
          <a:xfrm>
            <a:off x="658808" y="4659317"/>
            <a:ext cx="4730769" cy="729600"/>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Creation of a positive attitude to sustainability and of a willingness to take action</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07" y="4177931"/>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Mobilisation of the workforce</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2108862"/>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Development of an understanding of sustainability and an attitude towards linking sustainability and corporate strategy</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Management commitment</a:t>
            </a:r>
          </a:p>
        </p:txBody>
      </p:sp>
      <p:pic>
        <p:nvPicPr>
          <p:cNvPr id="13" name="Grafik 12">
            <a:extLst>
              <a:ext uri="{FF2B5EF4-FFF2-40B4-BE49-F238E27FC236}">
                <a16:creationId xmlns:a16="http://schemas.microsoft.com/office/drawing/2014/main" id="{31FA96C1-E7B6-4EB1-8DC3-86CAFF2D1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0875" y="2272749"/>
            <a:ext cx="2190911" cy="2172653"/>
          </a:xfrm>
          <a:prstGeom prst="rect">
            <a:avLst/>
          </a:prstGeom>
        </p:spPr>
      </p:pic>
    </p:spTree>
    <p:extLst>
      <p:ext uri="{BB962C8B-B14F-4D97-AF65-F5344CB8AC3E}">
        <p14:creationId xmlns:p14="http://schemas.microsoft.com/office/powerpoint/2010/main" val="1377625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750"/>
                                        <p:tgtEl>
                                          <p:spTgt spid="14">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750"/>
                                        <p:tgtEl>
                                          <p:spTgt spid="18">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750"/>
                                        <p:tgtEl>
                                          <p:spTgt spid="20">
                                            <p:txEl>
                                              <p:pRg st="0" end="0"/>
                                            </p:txEl>
                                          </p:spTgt>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fade">
                                      <p:cBhvr>
                                        <p:cTn id="28" dur="75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18" grpId="0" uiExpand="1" build="p"/>
      <p:bldP spid="19" grpId="0" animBg="1"/>
      <p:bldP spid="20" grpId="0" uiExpand="1" build="p"/>
      <p:bldP spid="21" grpId="0" animBg="1"/>
      <p:bldP spid="28" grpId="0" uiExpand="1" build="p"/>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FD20B1BB-11AD-42E7-BAA0-0097F0E81C29}"/>
              </a:ext>
            </a:extLst>
          </p:cNvPr>
          <p:cNvSpPr txBox="1">
            <a:spLocks/>
          </p:cNvSpPr>
          <p:nvPr/>
        </p:nvSpPr>
        <p:spPr>
          <a:xfrm>
            <a:off x="7020636" y="4328255"/>
            <a:ext cx="4702176"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Climate impacts</a:t>
            </a:r>
          </a:p>
        </p:txBody>
      </p:sp>
      <p:sp>
        <p:nvSpPr>
          <p:cNvPr id="14" name="Textplatzhalter 3">
            <a:extLst>
              <a:ext uri="{FF2B5EF4-FFF2-40B4-BE49-F238E27FC236}">
                <a16:creationId xmlns:a16="http://schemas.microsoft.com/office/drawing/2014/main" id="{1CC428BF-56EE-49FE-BAC5-DAE1FCCC3398}"/>
              </a:ext>
            </a:extLst>
          </p:cNvPr>
          <p:cNvSpPr txBox="1">
            <a:spLocks/>
          </p:cNvSpPr>
          <p:nvPr/>
        </p:nvSpPr>
        <p:spPr>
          <a:xfrm>
            <a:off x="668335" y="4635633"/>
            <a:ext cx="4894265"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Organic farming</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n-GB" dirty="0"/>
              <a:t>3. Sustainability in challenging times </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68335" y="1769468"/>
            <a:ext cx="4730151"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Climate change adaptation</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7010399" y="1848300"/>
            <a:ext cx="4702175"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Energy transition: electricity, heat, H2, storage </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7511402" y="3088278"/>
            <a:ext cx="4201172" cy="684000"/>
          </a:xfrm>
          <a:prstGeom prst="rect">
            <a:avLst/>
          </a:prstGeom>
          <a:solidFill>
            <a:srgbClr val="FBF3E8"/>
          </a:solidFill>
        </p:spPr>
        <p:txBody>
          <a:bodyPr vert="horz" wrap="square" lIns="93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Diversification and inventory</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68335" y="2724856"/>
            <a:ext cx="4103689"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Interest rate shift</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68335" y="3680244"/>
            <a:ext cx="4103683"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Changing times: </a:t>
            </a:r>
            <a:br>
              <a:rPr lang="en-GB" sz="1800" dirty="0">
                <a:solidFill>
                  <a:schemeClr val="tx1"/>
                </a:solidFill>
              </a:rPr>
            </a:br>
            <a:r>
              <a:rPr lang="en-GB" sz="1800" dirty="0">
                <a:solidFill>
                  <a:schemeClr val="tx1"/>
                </a:solidFill>
              </a:rPr>
              <a:t>defence &amp; disaster relief</a:t>
            </a:r>
          </a:p>
        </p:txBody>
      </p:sp>
      <p:sp>
        <p:nvSpPr>
          <p:cNvPr id="13" name="Ellipse 12">
            <a:extLst>
              <a:ext uri="{FF2B5EF4-FFF2-40B4-BE49-F238E27FC236}">
                <a16:creationId xmlns:a16="http://schemas.microsoft.com/office/drawing/2014/main" id="{E8D92DF3-700E-40D1-A92D-1904DC7FCF6A}"/>
              </a:ext>
            </a:extLst>
          </p:cNvPr>
          <p:cNvSpPr/>
          <p:nvPr/>
        </p:nvSpPr>
        <p:spPr>
          <a:xfrm>
            <a:off x="4591724" y="1988539"/>
            <a:ext cx="3008552" cy="3008550"/>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en-GB" b="1" dirty="0">
                <a:solidFill>
                  <a:schemeClr val="dk1"/>
                </a:solidFill>
                <a:cs typeface="Calibri" panose="020F0502020204030204" pitchFamily="34" charset="0"/>
                <a:rtl val="0"/>
              </a:rPr>
              <a:t>Expected </a:t>
            </a:r>
          </a:p>
          <a:p>
            <a:pPr lvl="0" algn="ctr">
              <a:spcBef>
                <a:spcPts val="0"/>
              </a:spcBef>
              <a:buClr>
                <a:schemeClr val="dk1"/>
              </a:buClr>
              <a:buSzPct val="25000"/>
            </a:pPr>
            <a:r>
              <a:rPr lang="en-GB" b="1" dirty="0">
                <a:solidFill>
                  <a:schemeClr val="dk1"/>
                </a:solidFill>
                <a:cs typeface="Calibri" panose="020F0502020204030204" pitchFamily="34" charset="0"/>
                <a:rtl val="0"/>
              </a:rPr>
              <a:t>changes</a:t>
            </a:r>
          </a:p>
        </p:txBody>
      </p:sp>
      <p:grpSp>
        <p:nvGrpSpPr>
          <p:cNvPr id="34" name="Gruppieren 33">
            <a:extLst>
              <a:ext uri="{FF2B5EF4-FFF2-40B4-BE49-F238E27FC236}">
                <a16:creationId xmlns:a16="http://schemas.microsoft.com/office/drawing/2014/main" id="{509B2213-7805-4D83-83A7-C91157C01552}"/>
              </a:ext>
            </a:extLst>
          </p:cNvPr>
          <p:cNvGrpSpPr/>
          <p:nvPr/>
        </p:nvGrpSpPr>
        <p:grpSpPr>
          <a:xfrm>
            <a:off x="6573928" y="1792334"/>
            <a:ext cx="809733" cy="809733"/>
            <a:chOff x="4080529" y="2365912"/>
            <a:chExt cx="809733" cy="809733"/>
          </a:xfrm>
        </p:grpSpPr>
        <p:sp>
          <p:nvSpPr>
            <p:cNvPr id="35" name="Ellipse 34">
              <a:extLst>
                <a:ext uri="{FF2B5EF4-FFF2-40B4-BE49-F238E27FC236}">
                  <a16:creationId xmlns:a16="http://schemas.microsoft.com/office/drawing/2014/main" id="{8B038AD5-81B6-4144-87A6-41F7D75BA352}"/>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6" name="Grafik 35">
              <a:extLst>
                <a:ext uri="{FF2B5EF4-FFF2-40B4-BE49-F238E27FC236}">
                  <a16:creationId xmlns:a16="http://schemas.microsoft.com/office/drawing/2014/main" id="{A7912994-7F8D-49D7-BE3C-C85608AEB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3469" y="2479738"/>
              <a:ext cx="623853" cy="535632"/>
            </a:xfrm>
            <a:prstGeom prst="rect">
              <a:avLst/>
            </a:prstGeom>
          </p:spPr>
        </p:pic>
      </p:grpSp>
      <p:grpSp>
        <p:nvGrpSpPr>
          <p:cNvPr id="3" name="Gruppieren 2">
            <a:extLst>
              <a:ext uri="{FF2B5EF4-FFF2-40B4-BE49-F238E27FC236}">
                <a16:creationId xmlns:a16="http://schemas.microsoft.com/office/drawing/2014/main" id="{60E05243-C464-4305-9064-683DF73A1CD9}"/>
              </a:ext>
            </a:extLst>
          </p:cNvPr>
          <p:cNvGrpSpPr/>
          <p:nvPr/>
        </p:nvGrpSpPr>
        <p:grpSpPr>
          <a:xfrm>
            <a:off x="7156909" y="3026957"/>
            <a:ext cx="809733" cy="809733"/>
            <a:chOff x="8849079" y="3903513"/>
            <a:chExt cx="809733" cy="809733"/>
          </a:xfrm>
        </p:grpSpPr>
        <p:sp>
          <p:nvSpPr>
            <p:cNvPr id="32" name="Ellipse 31">
              <a:extLst>
                <a:ext uri="{FF2B5EF4-FFF2-40B4-BE49-F238E27FC236}">
                  <a16:creationId xmlns:a16="http://schemas.microsoft.com/office/drawing/2014/main" id="{4CFB56B4-72AC-4BBC-B532-CB9143F42747}"/>
                </a:ext>
              </a:extLst>
            </p:cNvPr>
            <p:cNvSpPr/>
            <p:nvPr/>
          </p:nvSpPr>
          <p:spPr>
            <a:xfrm>
              <a:off x="8849079" y="3903513"/>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7" name="Grafik 36">
              <a:extLst>
                <a:ext uri="{FF2B5EF4-FFF2-40B4-BE49-F238E27FC236}">
                  <a16:creationId xmlns:a16="http://schemas.microsoft.com/office/drawing/2014/main" id="{1F95B560-7162-40EE-8DA0-E3F769D68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8213" y="4026164"/>
              <a:ext cx="471465" cy="564430"/>
            </a:xfrm>
            <a:prstGeom prst="rect">
              <a:avLst/>
            </a:prstGeom>
          </p:spPr>
        </p:pic>
      </p:grpSp>
      <p:grpSp>
        <p:nvGrpSpPr>
          <p:cNvPr id="5" name="Gruppieren 4">
            <a:extLst>
              <a:ext uri="{FF2B5EF4-FFF2-40B4-BE49-F238E27FC236}">
                <a16:creationId xmlns:a16="http://schemas.microsoft.com/office/drawing/2014/main" id="{A20EDEE7-063A-42F9-9006-C52931946B9B}"/>
              </a:ext>
            </a:extLst>
          </p:cNvPr>
          <p:cNvGrpSpPr/>
          <p:nvPr/>
        </p:nvGrpSpPr>
        <p:grpSpPr>
          <a:xfrm>
            <a:off x="5141755" y="4544197"/>
            <a:ext cx="809733" cy="809733"/>
            <a:chOff x="4080529" y="4709290"/>
            <a:chExt cx="809733" cy="809733"/>
          </a:xfrm>
        </p:grpSpPr>
        <p:sp>
          <p:nvSpPr>
            <p:cNvPr id="26" name="Ellipse 25">
              <a:extLst>
                <a:ext uri="{FF2B5EF4-FFF2-40B4-BE49-F238E27FC236}">
                  <a16:creationId xmlns:a16="http://schemas.microsoft.com/office/drawing/2014/main" id="{5AF60D4D-5E77-42ED-BC94-B4EDE3526345}"/>
                </a:ext>
              </a:extLst>
            </p:cNvPr>
            <p:cNvSpPr/>
            <p:nvPr/>
          </p:nvSpPr>
          <p:spPr>
            <a:xfrm>
              <a:off x="4080529"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3C0032BC-341D-4D99-B99E-760E4990D1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2275" y="4821036"/>
              <a:ext cx="586241" cy="586241"/>
            </a:xfrm>
            <a:prstGeom prst="rect">
              <a:avLst/>
            </a:prstGeom>
          </p:spPr>
        </p:pic>
      </p:grpSp>
      <p:grpSp>
        <p:nvGrpSpPr>
          <p:cNvPr id="44" name="Gruppieren 43">
            <a:extLst>
              <a:ext uri="{FF2B5EF4-FFF2-40B4-BE49-F238E27FC236}">
                <a16:creationId xmlns:a16="http://schemas.microsoft.com/office/drawing/2014/main" id="{4AD01BDB-FB81-484C-9474-FF95C1FEBD78}"/>
              </a:ext>
            </a:extLst>
          </p:cNvPr>
          <p:cNvGrpSpPr/>
          <p:nvPr/>
        </p:nvGrpSpPr>
        <p:grpSpPr>
          <a:xfrm>
            <a:off x="6558794" y="4235679"/>
            <a:ext cx="809733" cy="809733"/>
            <a:chOff x="7710473" y="4709290"/>
            <a:chExt cx="809733" cy="809733"/>
          </a:xfrm>
        </p:grpSpPr>
        <p:sp>
          <p:nvSpPr>
            <p:cNvPr id="29" name="Ellipse 28">
              <a:extLst>
                <a:ext uri="{FF2B5EF4-FFF2-40B4-BE49-F238E27FC236}">
                  <a16:creationId xmlns:a16="http://schemas.microsoft.com/office/drawing/2014/main" id="{70AA58EE-C13E-4F64-B54B-5903972B8B56}"/>
                </a:ext>
              </a:extLst>
            </p:cNvPr>
            <p:cNvSpPr/>
            <p:nvPr/>
          </p:nvSpPr>
          <p:spPr>
            <a:xfrm>
              <a:off x="7710473"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8" name="Grafik 37">
              <a:extLst>
                <a:ext uri="{FF2B5EF4-FFF2-40B4-BE49-F238E27FC236}">
                  <a16:creationId xmlns:a16="http://schemas.microsoft.com/office/drawing/2014/main" id="{1D5DB16D-6C1B-45C5-B434-85360C3D8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85965" y="4836793"/>
              <a:ext cx="476780" cy="556243"/>
            </a:xfrm>
            <a:prstGeom prst="rect">
              <a:avLst/>
            </a:prstGeom>
          </p:spPr>
        </p:pic>
      </p:grpSp>
      <p:grpSp>
        <p:nvGrpSpPr>
          <p:cNvPr id="43" name="Gruppieren 42">
            <a:extLst>
              <a:ext uri="{FF2B5EF4-FFF2-40B4-BE49-F238E27FC236}">
                <a16:creationId xmlns:a16="http://schemas.microsoft.com/office/drawing/2014/main" id="{CC5FF8DF-88DB-4F23-9880-638539DD847A}"/>
              </a:ext>
            </a:extLst>
          </p:cNvPr>
          <p:cNvGrpSpPr/>
          <p:nvPr/>
        </p:nvGrpSpPr>
        <p:grpSpPr>
          <a:xfrm>
            <a:off x="4319008" y="3615885"/>
            <a:ext cx="809733" cy="809733"/>
            <a:chOff x="4080529" y="4022559"/>
            <a:chExt cx="809733" cy="809733"/>
          </a:xfrm>
        </p:grpSpPr>
        <p:sp>
          <p:nvSpPr>
            <p:cNvPr id="23" name="Ellipse 22">
              <a:extLst>
                <a:ext uri="{FF2B5EF4-FFF2-40B4-BE49-F238E27FC236}">
                  <a16:creationId xmlns:a16="http://schemas.microsoft.com/office/drawing/2014/main" id="{31A35136-088D-4C14-891F-AE884C35C8EC}"/>
                </a:ext>
              </a:extLst>
            </p:cNvPr>
            <p:cNvSpPr/>
            <p:nvPr/>
          </p:nvSpPr>
          <p:spPr>
            <a:xfrm>
              <a:off x="4080529" y="4022559"/>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9" name="Grafik 38">
              <a:extLst>
                <a:ext uri="{FF2B5EF4-FFF2-40B4-BE49-F238E27FC236}">
                  <a16:creationId xmlns:a16="http://schemas.microsoft.com/office/drawing/2014/main" id="{06CD8E92-C0DA-46FC-861D-3C1CA721D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0981" y="4122845"/>
              <a:ext cx="508828" cy="609160"/>
            </a:xfrm>
            <a:prstGeom prst="rect">
              <a:avLst/>
            </a:prstGeom>
          </p:spPr>
        </p:pic>
      </p:grpSp>
      <p:grpSp>
        <p:nvGrpSpPr>
          <p:cNvPr id="45" name="Gruppieren 44">
            <a:extLst>
              <a:ext uri="{FF2B5EF4-FFF2-40B4-BE49-F238E27FC236}">
                <a16:creationId xmlns:a16="http://schemas.microsoft.com/office/drawing/2014/main" id="{5BA01118-A871-4CF2-9B0A-5BDD747443C8}"/>
              </a:ext>
            </a:extLst>
          </p:cNvPr>
          <p:cNvGrpSpPr/>
          <p:nvPr/>
        </p:nvGrpSpPr>
        <p:grpSpPr>
          <a:xfrm>
            <a:off x="5101322" y="1753834"/>
            <a:ext cx="809733" cy="809733"/>
            <a:chOff x="4080529" y="2365912"/>
            <a:chExt cx="809733" cy="809733"/>
          </a:xfrm>
        </p:grpSpPr>
        <p:sp>
          <p:nvSpPr>
            <p:cNvPr id="16" name="Ellipse 15">
              <a:extLst>
                <a:ext uri="{FF2B5EF4-FFF2-40B4-BE49-F238E27FC236}">
                  <a16:creationId xmlns:a16="http://schemas.microsoft.com/office/drawing/2014/main" id="{DE53760B-9810-4DAF-844F-8B60E6A9ED3B}"/>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2" name="Grafik 41">
              <a:extLst>
                <a:ext uri="{FF2B5EF4-FFF2-40B4-BE49-F238E27FC236}">
                  <a16:creationId xmlns:a16="http://schemas.microsoft.com/office/drawing/2014/main" id="{CCA4B113-6C20-47F4-A857-79ADA83C59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40309" y="2548229"/>
              <a:ext cx="490172" cy="445099"/>
            </a:xfrm>
            <a:prstGeom prst="rect">
              <a:avLst/>
            </a:prstGeom>
          </p:spPr>
        </p:pic>
      </p:grpSp>
      <p:grpSp>
        <p:nvGrpSpPr>
          <p:cNvPr id="50" name="Gruppieren 49">
            <a:extLst>
              <a:ext uri="{FF2B5EF4-FFF2-40B4-BE49-F238E27FC236}">
                <a16:creationId xmlns:a16="http://schemas.microsoft.com/office/drawing/2014/main" id="{2B2E3E12-C472-422C-8E62-DA1711FA3B44}"/>
              </a:ext>
            </a:extLst>
          </p:cNvPr>
          <p:cNvGrpSpPr/>
          <p:nvPr/>
        </p:nvGrpSpPr>
        <p:grpSpPr>
          <a:xfrm>
            <a:off x="4270340" y="2675476"/>
            <a:ext cx="809733" cy="809733"/>
            <a:chOff x="4080529" y="3151158"/>
            <a:chExt cx="809733" cy="809733"/>
          </a:xfrm>
        </p:grpSpPr>
        <p:sp>
          <p:nvSpPr>
            <p:cNvPr id="20" name="Ellipse 19">
              <a:extLst>
                <a:ext uri="{FF2B5EF4-FFF2-40B4-BE49-F238E27FC236}">
                  <a16:creationId xmlns:a16="http://schemas.microsoft.com/office/drawing/2014/main" id="{B9A4205A-99E1-49E2-97CB-F014F0C4135C}"/>
                </a:ext>
              </a:extLst>
            </p:cNvPr>
            <p:cNvSpPr/>
            <p:nvPr/>
          </p:nvSpPr>
          <p:spPr>
            <a:xfrm>
              <a:off x="4080529" y="3151158"/>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9" name="Grafik 48">
              <a:extLst>
                <a:ext uri="{FF2B5EF4-FFF2-40B4-BE49-F238E27FC236}">
                  <a16:creationId xmlns:a16="http://schemas.microsoft.com/office/drawing/2014/main" id="{3C12E491-0EBC-4CF7-A476-F3F273F2675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1468" y="3290685"/>
              <a:ext cx="507854" cy="530679"/>
            </a:xfrm>
            <a:prstGeom prst="rect">
              <a:avLst/>
            </a:prstGeom>
          </p:spPr>
        </p:pic>
      </p:grpSp>
    </p:spTree>
    <p:extLst>
      <p:ext uri="{BB962C8B-B14F-4D97-AF65-F5344CB8AC3E}">
        <p14:creationId xmlns:p14="http://schemas.microsoft.com/office/powerpoint/2010/main" val="879087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accel="40000" decel="60000" fill="hold" grpId="1" nodeType="withEffect">
                                  <p:stCondLst>
                                    <p:cond delay="250"/>
                                  </p:stCondLst>
                                  <p:childTnLst>
                                    <p:animMotion origin="layout" path="M 1.875E-6 -3.7037E-7 L 0.0638 -0.0037 " pathEditMode="relative" rAng="0" ptsTypes="AA">
                                      <p:cBhvr>
                                        <p:cTn id="9" dur="750" spd="-100000" fill="hold"/>
                                        <p:tgtEl>
                                          <p:spTgt spid="6"/>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accel="40000" decel="60000" fill="hold" grpId="1" nodeType="withEffect">
                                  <p:stCondLst>
                                    <p:cond delay="250"/>
                                  </p:stCondLst>
                                  <p:childTnLst>
                                    <p:animMotion origin="layout" path="M 3.125E-6 -7.40741E-7 L 0.06419 -0.00278 " pathEditMode="relative" rAng="0" ptsTypes="AA">
                                      <p:cBhvr>
                                        <p:cTn id="14" dur="750" spd="-100000" fill="hold"/>
                                        <p:tgtEl>
                                          <p:spTgt spid="10"/>
                                        </p:tgtEl>
                                        <p:attrNameLst>
                                          <p:attrName>ppt_x</p:attrName>
                                          <p:attrName>ppt_y</p:attrName>
                                        </p:attrNameLst>
                                      </p:cBhvr>
                                      <p:rCtr x="3203" y="-139"/>
                                    </p:animMotion>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par>
                                <p:cTn id="18" presetID="42" presetClass="path" presetSubtype="0" accel="40000" decel="60000" fill="hold" grpId="1" nodeType="withEffect">
                                  <p:stCondLst>
                                    <p:cond delay="250"/>
                                  </p:stCondLst>
                                  <p:childTnLst>
                                    <p:animMotion origin="layout" path="M 3.125E-6 -2.59259E-6 L 0.05195 0.00047 " pathEditMode="relative" rAng="0" ptsTypes="AA">
                                      <p:cBhvr>
                                        <p:cTn id="19" dur="750" spd="-100000" fill="hold"/>
                                        <p:tgtEl>
                                          <p:spTgt spid="11"/>
                                        </p:tgtEl>
                                        <p:attrNameLst>
                                          <p:attrName>ppt_x</p:attrName>
                                          <p:attrName>ppt_y</p:attrName>
                                        </p:attrNameLst>
                                      </p:cBhvr>
                                      <p:rCtr x="2591" y="23"/>
                                    </p:animMotion>
                                  </p:childTnLst>
                                </p:cTn>
                              </p:par>
                              <p:par>
                                <p:cTn id="20" presetID="10"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accel="40000" decel="60000" fill="hold" grpId="1" nodeType="withEffect">
                                  <p:stCondLst>
                                    <p:cond delay="250"/>
                                  </p:stCondLst>
                                  <p:childTnLst>
                                    <p:animMotion origin="layout" path="M 1.45833E-6 -2.96296E-6 L -0.05326 0.0044 " pathEditMode="relative" rAng="0" ptsTypes="AA">
                                      <p:cBhvr>
                                        <p:cTn id="24" dur="750" spd="-100000" fill="hold"/>
                                        <p:tgtEl>
                                          <p:spTgt spid="8"/>
                                        </p:tgtEl>
                                        <p:attrNameLst>
                                          <p:attrName>ppt_x</p:attrName>
                                          <p:attrName>ppt_y</p:attrName>
                                        </p:attrNameLst>
                                      </p:cBhvr>
                                      <p:rCtr x="-2669" y="208"/>
                                    </p:animMotion>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accel="40000" decel="60000" fill="hold" grpId="1" nodeType="withEffect">
                                  <p:stCondLst>
                                    <p:cond delay="250"/>
                                  </p:stCondLst>
                                  <p:childTnLst>
                                    <p:animMotion origin="layout" path="M -1.45833E-6 0 L -0.05325 0.00417 " pathEditMode="relative" rAng="0" ptsTypes="AA">
                                      <p:cBhvr>
                                        <p:cTn id="29" dur="750" spd="-100000" fill="hold"/>
                                        <p:tgtEl>
                                          <p:spTgt spid="9"/>
                                        </p:tgtEl>
                                        <p:attrNameLst>
                                          <p:attrName>ppt_x</p:attrName>
                                          <p:attrName>ppt_y</p:attrName>
                                        </p:attrNameLst>
                                      </p:cBhvr>
                                      <p:rCtr x="-2669" y="208"/>
                                    </p:animMotion>
                                  </p:childTnLst>
                                </p:cTn>
                              </p:par>
                              <p:par>
                                <p:cTn id="30" presetID="10"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par>
                                <p:cTn id="33" presetID="42" presetClass="path" presetSubtype="0" accel="40000" decel="60000" fill="hold" grpId="1" nodeType="withEffect">
                                  <p:stCondLst>
                                    <p:cond delay="250"/>
                                  </p:stCondLst>
                                  <p:childTnLst>
                                    <p:animMotion origin="layout" path="M 1.25E-6 -4.44444E-6 L 0.05195 0.00047 " pathEditMode="relative" rAng="0" ptsTypes="AA">
                                      <p:cBhvr>
                                        <p:cTn id="34" dur="750" spd="-100000" fill="hold"/>
                                        <p:tgtEl>
                                          <p:spTgt spid="14"/>
                                        </p:tgtEl>
                                        <p:attrNameLst>
                                          <p:attrName>ppt_x</p:attrName>
                                          <p:attrName>ppt_y</p:attrName>
                                        </p:attrNameLst>
                                      </p:cBhvr>
                                      <p:rCtr x="2591" y="23"/>
                                    </p:animMotion>
                                  </p:childTnLst>
                                </p:cTn>
                              </p:par>
                              <p:par>
                                <p:cTn id="35" presetID="10"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childTnLst>
                                </p:cTn>
                              </p:par>
                              <p:par>
                                <p:cTn id="38" presetID="42" presetClass="path" presetSubtype="0" accel="40000" decel="60000" fill="hold" grpId="1" nodeType="withEffect">
                                  <p:stCondLst>
                                    <p:cond delay="250"/>
                                  </p:stCondLst>
                                  <p:childTnLst>
                                    <p:animMotion origin="layout" path="M 2.08333E-7 2.96296E-6 L -0.05326 0.00416 " pathEditMode="relative" rAng="0" ptsTypes="AA">
                                      <p:cBhvr>
                                        <p:cTn id="39" dur="750" spd="-100000" fill="hold"/>
                                        <p:tgtEl>
                                          <p:spTgt spid="15"/>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4. Sustainability in all German training programmes</a:t>
            </a:r>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2" y="1419678"/>
            <a:ext cx="2700000" cy="564101"/>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n-GB" sz="1600" b="1" dirty="0"/>
              <a:t>Economic dimension</a:t>
            </a:r>
          </a:p>
        </p:txBody>
      </p:sp>
      <p:sp>
        <p:nvSpPr>
          <p:cNvPr id="10" name="Rechteck 9">
            <a:extLst>
              <a:ext uri="{FF2B5EF4-FFF2-40B4-BE49-F238E27FC236}">
                <a16:creationId xmlns:a16="http://schemas.microsoft.com/office/drawing/2014/main" id="{D11C575C-219B-4E69-9AD1-5A4439A28A35}"/>
              </a:ext>
            </a:extLst>
          </p:cNvPr>
          <p:cNvSpPr/>
          <p:nvPr/>
        </p:nvSpPr>
        <p:spPr>
          <a:xfrm>
            <a:off x="658812" y="2025990"/>
            <a:ext cx="2700000" cy="3663119"/>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n-GB" sz="1400" dirty="0"/>
              <a:t>Precautionary management; circular economy</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Material flow management, environmental management system</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Environmentally compatible, innovative technologies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Ecological design (lifetime, environmentally friendly disposal, aesthetics)</a:t>
            </a:r>
          </a:p>
          <a:p>
            <a:pPr marL="216000" indent="-216000">
              <a:lnSpc>
                <a:spcPts val="1700"/>
              </a:lnSpc>
              <a:spcAft>
                <a:spcPts val="400"/>
              </a:spcAft>
              <a:buClr>
                <a:srgbClr val="D6851B"/>
              </a:buClr>
              <a:buSzPct val="65000"/>
              <a:buFont typeface="Wingdings 3" panose="05040102010807070707" pitchFamily="18" charset="2"/>
              <a:buChar char=""/>
            </a:pPr>
            <a:r>
              <a:rPr lang="en-US" sz="1400" dirty="0"/>
              <a:t>True-cost pricing (including environmental and social costs)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Polluter pays principle</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Regional and local marketing networks and fair trade</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3445875" y="1419678"/>
            <a:ext cx="2700000" cy="5641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600"/>
              </a:spcBef>
            </a:pPr>
            <a:r>
              <a:rPr lang="en-GB" sz="1600" b="1" dirty="0"/>
              <a:t>Ecological dimension</a:t>
            </a:r>
          </a:p>
        </p:txBody>
      </p:sp>
      <p:sp>
        <p:nvSpPr>
          <p:cNvPr id="12" name="Rechteck 11">
            <a:extLst>
              <a:ext uri="{FF2B5EF4-FFF2-40B4-BE49-F238E27FC236}">
                <a16:creationId xmlns:a16="http://schemas.microsoft.com/office/drawing/2014/main" id="{29434553-7434-4612-8E33-43B4CAC95C89}"/>
              </a:ext>
            </a:extLst>
          </p:cNvPr>
          <p:cNvSpPr/>
          <p:nvPr/>
        </p:nvSpPr>
        <p:spPr>
          <a:xfrm>
            <a:off x="3445875" y="2025990"/>
            <a:ext cx="2699999" cy="3227102"/>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n-GB" sz="1400" dirty="0"/>
              <a:t>Economical use of resources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Nature’s measures of time (regenerative capacity, appropriate interval)</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Biodiversity</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Circular economy (closed-loop systems)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Renewable energy</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Precautionary principle</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Prevention of damage to the ecosystem (reduction of pollutant inputs, emissions, waste)</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6232938"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n-GB" sz="1600" b="1" dirty="0"/>
              <a:t>Social dimension</a:t>
            </a:r>
          </a:p>
        </p:txBody>
      </p:sp>
      <p:sp>
        <p:nvSpPr>
          <p:cNvPr id="15" name="Rechteck 14">
            <a:extLst>
              <a:ext uri="{FF2B5EF4-FFF2-40B4-BE49-F238E27FC236}">
                <a16:creationId xmlns:a16="http://schemas.microsoft.com/office/drawing/2014/main" id="{F4D2AF01-CC99-4E1D-81E1-2BB5551B09BC}"/>
              </a:ext>
            </a:extLst>
          </p:cNvPr>
          <p:cNvSpPr/>
          <p:nvPr/>
        </p:nvSpPr>
        <p:spPr>
          <a:xfrm>
            <a:off x="6232939" y="2025990"/>
            <a:ext cx="2699999" cy="3927023"/>
          </a:xfrm>
          <a:prstGeom prst="rect">
            <a:avLst/>
          </a:prstGeom>
        </p:spPr>
        <p:txBody>
          <a:bodyPr wrap="square" lIns="72000" rIns="72000" numCol="1" spcCol="72000">
            <a:noAutofit/>
          </a:bodyPr>
          <a:lstStyle/>
          <a:p>
            <a:pPr marL="216000" indent="-216000">
              <a:lnSpc>
                <a:spcPts val="1700"/>
              </a:lnSpc>
              <a:spcAft>
                <a:spcPts val="400"/>
              </a:spcAft>
              <a:buClr>
                <a:srgbClr val="D6851B"/>
              </a:buClr>
              <a:buSzPct val="65000"/>
              <a:buFont typeface="Wingdings 3" panose="05040102010807070707" pitchFamily="18" charset="2"/>
              <a:buChar char=""/>
            </a:pPr>
            <a:r>
              <a:rPr lang="en-GB" sz="1400" dirty="0"/>
              <a:t>Democratisation, participation of all population groups in all areas of life, promotion of human health  </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Equal access to natural resources and equal development rights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Internal social justice</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Consideration of the vital interests of future generations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Networks; earning a living through work </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9020000"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n-GB" sz="1600" b="1" dirty="0"/>
              <a:t>Cultural dimension</a:t>
            </a:r>
          </a:p>
        </p:txBody>
      </p:sp>
      <p:sp>
        <p:nvSpPr>
          <p:cNvPr id="17" name="Rechteck 16">
            <a:extLst>
              <a:ext uri="{FF2B5EF4-FFF2-40B4-BE49-F238E27FC236}">
                <a16:creationId xmlns:a16="http://schemas.microsoft.com/office/drawing/2014/main" id="{BDA15362-E51F-4321-B89D-82EA95BF2AFF}"/>
              </a:ext>
            </a:extLst>
          </p:cNvPr>
          <p:cNvSpPr/>
          <p:nvPr/>
        </p:nvSpPr>
        <p:spPr>
          <a:xfrm>
            <a:off x="9019999" y="2025990"/>
            <a:ext cx="2787066" cy="2957797"/>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n-GB" sz="1400" dirty="0"/>
              <a:t>Ethical safeguards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Sustainability-oriented lifestyles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Holistic perception of nature; aesthetic perception of sustainable development</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Traditional knowledge; </a:t>
            </a:r>
            <a:br>
              <a:rPr lang="en-GB" sz="1400" dirty="0"/>
            </a:br>
            <a:r>
              <a:rPr lang="en-GB" sz="1400" dirty="0"/>
              <a:t>dealing with time ​</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Culture of dealing with things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Consumer awareness; local public sphere; international exchange; global responsibility; cosmopolitan culture</a:t>
            </a:r>
          </a:p>
        </p:txBody>
      </p:sp>
    </p:spTree>
    <p:extLst>
      <p:ext uri="{BB962C8B-B14F-4D97-AF65-F5344CB8AC3E}">
        <p14:creationId xmlns:p14="http://schemas.microsoft.com/office/powerpoint/2010/main" val="1147050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4" grpId="0" animBg="1"/>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4. Sustainability in all German training programmes</a:t>
            </a:r>
          </a:p>
        </p:txBody>
      </p:sp>
      <p:sp>
        <p:nvSpPr>
          <p:cNvPr id="12" name="Rechteck 11">
            <a:extLst>
              <a:ext uri="{FF2B5EF4-FFF2-40B4-BE49-F238E27FC236}">
                <a16:creationId xmlns:a16="http://schemas.microsoft.com/office/drawing/2014/main" id="{F31D79AB-5161-4090-953F-2A3382C8463B}"/>
              </a:ext>
            </a:extLst>
          </p:cNvPr>
          <p:cNvSpPr/>
          <p:nvPr/>
        </p:nvSpPr>
        <p:spPr>
          <a:xfrm>
            <a:off x="658811" y="1549028"/>
            <a:ext cx="3564000" cy="3983719"/>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Climate-related occupations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Plant mechanic; electrician, electronics technician</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Heating engineer, gas engineer, plumber​</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Plant mechanic for sanitary, heating and air conditioning systems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Electronics technician for energy and building technology</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Electronics technician for building system integration </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Roofer specialising in energy technology for roofs and walls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Painter</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Industrial clerk</a:t>
            </a:r>
            <a:br>
              <a:rPr lang="en-GB" sz="1400" dirty="0"/>
            </a:br>
            <a:br>
              <a:rPr lang="en-GB" sz="1400" dirty="0"/>
            </a:br>
            <a:endParaRPr lang="en-GB" sz="1400" dirty="0"/>
          </a:p>
        </p:txBody>
      </p:sp>
      <p:sp>
        <p:nvSpPr>
          <p:cNvPr id="15" name="Rechteck 14">
            <a:extLst>
              <a:ext uri="{FF2B5EF4-FFF2-40B4-BE49-F238E27FC236}">
                <a16:creationId xmlns:a16="http://schemas.microsoft.com/office/drawing/2014/main" id="{B432BF9C-2479-4CB5-9ABD-D16703C95E69}"/>
              </a:ext>
            </a:extLst>
          </p:cNvPr>
          <p:cNvSpPr/>
          <p:nvPr/>
        </p:nvSpPr>
        <p:spPr>
          <a:xfrm>
            <a:off x="4403693" y="1549028"/>
            <a:ext cx="3564000" cy="159845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Environmental occupations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Water supply engineering technician</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Sewage engineering technician</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Pipe, sewer and industrial service technician</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Recycling and waste management technician </a:t>
            </a:r>
          </a:p>
        </p:txBody>
      </p:sp>
      <p:sp>
        <p:nvSpPr>
          <p:cNvPr id="18" name="Rechteck 17">
            <a:extLst>
              <a:ext uri="{FF2B5EF4-FFF2-40B4-BE49-F238E27FC236}">
                <a16:creationId xmlns:a16="http://schemas.microsoft.com/office/drawing/2014/main" id="{4A77F5D0-8BC4-4024-AE32-D70110E2BEAC}"/>
              </a:ext>
            </a:extLst>
          </p:cNvPr>
          <p:cNvSpPr/>
          <p:nvPr/>
        </p:nvSpPr>
        <p:spPr>
          <a:xfrm>
            <a:off x="8148575" y="1549028"/>
            <a:ext cx="3564000" cy="252178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Electromobility (20 occupations) </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Electrical occupations in IT, industry, the craft trades and the motor vehicle sector</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Railway worker specialising in operational service (train driving and transport)</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Driver</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Rail and road forwarding clerk, transport services clerk </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Railway worker specialising in train traffic control, rail track builder</a:t>
            </a:r>
          </a:p>
        </p:txBody>
      </p:sp>
      <p:sp>
        <p:nvSpPr>
          <p:cNvPr id="19" name="Rechteck 18">
            <a:extLst>
              <a:ext uri="{FF2B5EF4-FFF2-40B4-BE49-F238E27FC236}">
                <a16:creationId xmlns:a16="http://schemas.microsoft.com/office/drawing/2014/main" id="{A89367BF-1D04-4ACC-AE25-0AC255B252CD}"/>
              </a:ext>
            </a:extLst>
          </p:cNvPr>
          <p:cNvSpPr/>
          <p:nvPr/>
        </p:nvSpPr>
        <p:spPr>
          <a:xfrm>
            <a:off x="4403693" y="3373928"/>
            <a:ext cx="3564000" cy="1059842"/>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Commercial occupations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Wholesale and foreign trade clerk</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Management assistant for retail services</a:t>
            </a:r>
          </a:p>
        </p:txBody>
      </p:sp>
      <p:sp>
        <p:nvSpPr>
          <p:cNvPr id="20" name="Rechteck 19">
            <a:extLst>
              <a:ext uri="{FF2B5EF4-FFF2-40B4-BE49-F238E27FC236}">
                <a16:creationId xmlns:a16="http://schemas.microsoft.com/office/drawing/2014/main" id="{5573B266-92AA-4D9E-BEE3-4E3A4699644C}"/>
              </a:ext>
            </a:extLst>
          </p:cNvPr>
          <p:cNvSpPr/>
          <p:nvPr/>
        </p:nvSpPr>
        <p:spPr>
          <a:xfrm>
            <a:off x="4403693" y="4660219"/>
            <a:ext cx="3564000" cy="841834"/>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Environmentally friendly packaging</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Paper technologist</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Packaging materials technologist</a:t>
            </a:r>
          </a:p>
        </p:txBody>
      </p:sp>
      <p:sp>
        <p:nvSpPr>
          <p:cNvPr id="21" name="Rechteck 20">
            <a:extLst>
              <a:ext uri="{FF2B5EF4-FFF2-40B4-BE49-F238E27FC236}">
                <a16:creationId xmlns:a16="http://schemas.microsoft.com/office/drawing/2014/main" id="{1E49A9B2-BD78-4164-BD33-9B910740DD7D}"/>
              </a:ext>
            </a:extLst>
          </p:cNvPr>
          <p:cNvSpPr/>
          <p:nvPr/>
        </p:nvSpPr>
        <p:spPr>
          <a:xfrm>
            <a:off x="8148575" y="4275499"/>
            <a:ext cx="3564000" cy="1226554"/>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Green occupations</a:t>
            </a:r>
            <a:r>
              <a:rPr lang="en-GB" sz="1400" dirty="0"/>
              <a:t>​</a:t>
            </a:r>
          </a:p>
          <a:p>
            <a:pPr>
              <a:lnSpc>
                <a:spcPts val="1700"/>
              </a:lnSpc>
              <a:spcAft>
                <a:spcPts val="400"/>
              </a:spcAft>
              <a:buClr>
                <a:srgbClr val="D6851B"/>
              </a:buClr>
              <a:buSzPct val="65000"/>
            </a:pPr>
            <a:r>
              <a:rPr lang="en-GB" sz="1400" dirty="0"/>
              <a:t>Training occupations in the agricultural sector, the “green 14”, environmental and climate protection in relation to soils, plants and animals and modern technology</a:t>
            </a:r>
          </a:p>
        </p:txBody>
      </p:sp>
    </p:spTree>
    <p:extLst>
      <p:ext uri="{BB962C8B-B14F-4D97-AF65-F5344CB8AC3E}">
        <p14:creationId xmlns:p14="http://schemas.microsoft.com/office/powerpoint/2010/main" val="2266295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3">
            <a:extLst>
              <a:ext uri="{FF2B5EF4-FFF2-40B4-BE49-F238E27FC236}">
                <a16:creationId xmlns:a16="http://schemas.microsoft.com/office/drawing/2014/main" id="{D4665A02-4E20-4344-864D-8EDB1870CD78}"/>
              </a:ext>
            </a:extLst>
          </p:cNvPr>
          <p:cNvSpPr txBox="1">
            <a:spLocks/>
          </p:cNvSpPr>
          <p:nvPr/>
        </p:nvSpPr>
        <p:spPr>
          <a:xfrm>
            <a:off x="2893634" y="2598916"/>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Mandatory inclusion</a:t>
            </a:r>
          </a:p>
          <a:p>
            <a:r>
              <a:rPr lang="en-GB" dirty="0">
                <a:solidFill>
                  <a:schemeClr val="bg1"/>
                </a:solidFill>
              </a:rPr>
              <a:t>Teaching of relevant competencies is compulsory.</a:t>
            </a:r>
          </a:p>
        </p:txBody>
      </p:sp>
      <p:sp>
        <p:nvSpPr>
          <p:cNvPr id="13" name="Textplatzhalter 3">
            <a:extLst>
              <a:ext uri="{FF2B5EF4-FFF2-40B4-BE49-F238E27FC236}">
                <a16:creationId xmlns:a16="http://schemas.microsoft.com/office/drawing/2014/main" id="{8C91FC08-E154-44F7-A82A-27500097A027}"/>
              </a:ext>
            </a:extLst>
          </p:cNvPr>
          <p:cNvSpPr txBox="1">
            <a:spLocks/>
          </p:cNvSpPr>
          <p:nvPr/>
        </p:nvSpPr>
        <p:spPr>
          <a:xfrm>
            <a:off x="2893634" y="3569887"/>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Relevance to the examination</a:t>
            </a:r>
          </a:p>
          <a:p>
            <a:r>
              <a:rPr lang="en-GB" dirty="0">
                <a:solidFill>
                  <a:schemeClr val="bg1"/>
                </a:solidFill>
              </a:rPr>
              <a:t>Already forms part of the examination in some occupations.</a:t>
            </a:r>
          </a:p>
        </p:txBody>
      </p:sp>
      <p:sp>
        <p:nvSpPr>
          <p:cNvPr id="14" name="Textplatzhalter 3">
            <a:extLst>
              <a:ext uri="{FF2B5EF4-FFF2-40B4-BE49-F238E27FC236}">
                <a16:creationId xmlns:a16="http://schemas.microsoft.com/office/drawing/2014/main" id="{64911B29-4C84-4111-9A35-D0A05D2EEE27}"/>
              </a:ext>
            </a:extLst>
          </p:cNvPr>
          <p:cNvSpPr txBox="1">
            <a:spLocks/>
          </p:cNvSpPr>
          <p:nvPr/>
        </p:nvSpPr>
        <p:spPr>
          <a:xfrm>
            <a:off x="2893634" y="4573664"/>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Practically oriented implementation</a:t>
            </a:r>
          </a:p>
          <a:p>
            <a:r>
              <a:rPr lang="en-GB" dirty="0">
                <a:solidFill>
                  <a:schemeClr val="bg1"/>
                </a:solidFill>
              </a:rPr>
              <a:t>Projects and elective modules for supply-chain optimisation</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4. Sustainability in all German training programmes</a:t>
            </a:r>
          </a:p>
        </p:txBody>
      </p:sp>
      <p:sp>
        <p:nvSpPr>
          <p:cNvPr id="15" name="Rechteck 14">
            <a:extLst>
              <a:ext uri="{FF2B5EF4-FFF2-40B4-BE49-F238E27FC236}">
                <a16:creationId xmlns:a16="http://schemas.microsoft.com/office/drawing/2014/main" id="{6CC9BEE9-1AE8-4F0E-A403-C0CAA544E50B}"/>
              </a:ext>
            </a:extLst>
          </p:cNvPr>
          <p:cNvSpPr/>
          <p:nvPr/>
        </p:nvSpPr>
        <p:spPr>
          <a:xfrm>
            <a:off x="658813" y="1565275"/>
            <a:ext cx="10877658" cy="756640"/>
          </a:xfrm>
          <a:prstGeom prst="rect">
            <a:avLst/>
          </a:prstGeom>
        </p:spPr>
        <p:txBody>
          <a:bodyPr wrap="square" lIns="0" tIns="0" rIns="0" bIns="0">
            <a:noAutofit/>
          </a:bodyPr>
          <a:lstStyle/>
          <a:p>
            <a:pPr>
              <a:lnSpc>
                <a:spcPts val="2200"/>
              </a:lnSpc>
              <a:spcAft>
                <a:spcPts val="1200"/>
              </a:spcAft>
              <a:buClr>
                <a:srgbClr val="D6851B"/>
              </a:buClr>
              <a:buSzPct val="65000"/>
            </a:pPr>
            <a:r>
              <a:rPr lang="en-GB" dirty="0"/>
              <a:t>German vocational education and training has enshrined sustainability, digitalisation and artificial intelligence (AI) in framework curricula and training regulations.</a:t>
            </a:r>
          </a:p>
        </p:txBody>
      </p:sp>
      <p:sp>
        <p:nvSpPr>
          <p:cNvPr id="20" name="Pfeil: Fünfeck 19">
            <a:extLst>
              <a:ext uri="{FF2B5EF4-FFF2-40B4-BE49-F238E27FC236}">
                <a16:creationId xmlns:a16="http://schemas.microsoft.com/office/drawing/2014/main" id="{FD99A3AC-337C-4395-AE54-D95A957945C3}"/>
              </a:ext>
            </a:extLst>
          </p:cNvPr>
          <p:cNvSpPr/>
          <p:nvPr/>
        </p:nvSpPr>
        <p:spPr>
          <a:xfrm>
            <a:off x="658813" y="2598916"/>
            <a:ext cx="2760105" cy="2760105"/>
          </a:xfrm>
          <a:prstGeom prst="homePlate">
            <a:avLst>
              <a:gd name="adj" fmla="val 1482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9C96D870-8A37-4823-9292-85592E21859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Standard occupational profile positions</a:t>
            </a:r>
          </a:p>
        </p:txBody>
      </p:sp>
    </p:spTree>
    <p:extLst>
      <p:ext uri="{BB962C8B-B14F-4D97-AF65-F5344CB8AC3E}">
        <p14:creationId xmlns:p14="http://schemas.microsoft.com/office/powerpoint/2010/main" val="3882927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250"/>
                                        <p:tgtEl>
                                          <p:spTgt spid="11"/>
                                        </p:tgtEl>
                                      </p:cBhvr>
                                    </p:animEffect>
                                  </p:childTnLst>
                                </p:cTn>
                              </p:par>
                              <p:par>
                                <p:cTn id="16" presetID="42" presetClass="path" presetSubtype="0" accel="50000" decel="50000" fill="hold" grpId="1" nodeType="withEffect">
                                  <p:stCondLst>
                                    <p:cond delay="0"/>
                                  </p:stCondLst>
                                  <p:childTnLst>
                                    <p:animMotion origin="layout" path="M 1.66667E-6 4.81481E-6 L -0.03698 0.00069 " pathEditMode="relative" rAng="0" ptsTypes="AA">
                                      <p:cBhvr>
                                        <p:cTn id="17" dur="1000" spd="-100000" fill="hold"/>
                                        <p:tgtEl>
                                          <p:spTgt spid="11"/>
                                        </p:tgtEl>
                                        <p:attrNameLst>
                                          <p:attrName>ppt_x</p:attrName>
                                          <p:attrName>ppt_y</p:attrName>
                                        </p:attrNameLst>
                                      </p:cBhvr>
                                      <p:rCtr x="-1849" y="23"/>
                                    </p:animMotion>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250"/>
                                        <p:tgtEl>
                                          <p:spTgt spid="13"/>
                                        </p:tgtEl>
                                      </p:cBhvr>
                                    </p:animEffect>
                                  </p:childTnLst>
                                </p:cTn>
                              </p:par>
                              <p:par>
                                <p:cTn id="22" presetID="42" presetClass="path" presetSubtype="0" accel="50000" decel="50000" fill="hold" grpId="1" nodeType="withEffect">
                                  <p:stCondLst>
                                    <p:cond delay="0"/>
                                  </p:stCondLst>
                                  <p:childTnLst>
                                    <p:animMotion origin="layout" path="M 1.66667E-6 -1.85185E-6 L -0.03698 0.0007 " pathEditMode="relative" rAng="0" ptsTypes="AA">
                                      <p:cBhvr>
                                        <p:cTn id="23" dur="1000" spd="-100000" fill="hold"/>
                                        <p:tgtEl>
                                          <p:spTgt spid="13"/>
                                        </p:tgtEl>
                                        <p:attrNameLst>
                                          <p:attrName>ppt_x</p:attrName>
                                          <p:attrName>ppt_y</p:attrName>
                                        </p:attrNameLst>
                                      </p:cBhvr>
                                      <p:rCtr x="-1849" y="23"/>
                                    </p:animMotion>
                                  </p:childTnLst>
                                </p:cTn>
                              </p:par>
                            </p:childTnLst>
                          </p:cTn>
                        </p:par>
                        <p:par>
                          <p:cTn id="24" fill="hold">
                            <p:stCondLst>
                              <p:cond delay="425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childTnLst>
                                </p:cTn>
                              </p:par>
                              <p:par>
                                <p:cTn id="28" presetID="42" presetClass="path" presetSubtype="0" accel="50000" decel="50000" fill="hold" grpId="1" nodeType="withEffect">
                                  <p:stCondLst>
                                    <p:cond delay="0"/>
                                  </p:stCondLst>
                                  <p:childTnLst>
                                    <p:animMotion origin="layout" path="M 1.66667E-6 1.85185E-6 L -0.03698 0.00069 " pathEditMode="relative" rAng="0" ptsTypes="AA">
                                      <p:cBhvr>
                                        <p:cTn id="29" dur="1000" spd="-100000" fill="hold"/>
                                        <p:tgtEl>
                                          <p:spTgt spid="14"/>
                                        </p:tgtEl>
                                        <p:attrNameLst>
                                          <p:attrName>ppt_x</p:attrName>
                                          <p:attrName>ppt_y</p:attrName>
                                        </p:attrNameLst>
                                      </p:cBhvr>
                                      <p:rCtr x="-184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p:bldP spid="2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8749988" cy="4022203"/>
          </a:xfrm>
          <a:prstGeom prst="rect">
            <a:avLst/>
          </a:prstGeom>
        </p:spPr>
        <p:txBody>
          <a:bodyPr wrap="square" lIns="36000" tIns="36000" rIns="36000" bIns="36000">
            <a:noAutofit/>
          </a:bodyPr>
          <a:lstStyle/>
          <a:p>
            <a:pPr>
              <a:lnSpc>
                <a:spcPts val="2200"/>
              </a:lnSpc>
              <a:spcAft>
                <a:spcPts val="1200"/>
              </a:spcAft>
              <a:buClr>
                <a:srgbClr val="D6851B"/>
              </a:buClr>
              <a:buSzPct val="65000"/>
            </a:pPr>
            <a:r>
              <a:rPr lang="en-GB" dirty="0"/>
              <a:t>“The BIBB Board further recommends that companies providing training and vocational schools should act now to </a:t>
            </a:r>
            <a:r>
              <a:rPr lang="en-GB" b="1" dirty="0"/>
              <a:t>impart</a:t>
            </a:r>
            <a:r>
              <a:rPr lang="en-GB" dirty="0"/>
              <a:t> these </a:t>
            </a:r>
            <a:r>
              <a:rPr lang="en-GB" b="1" dirty="0"/>
              <a:t>modernised standard occupational profile positions</a:t>
            </a:r>
            <a:r>
              <a:rPr lang="en-GB" dirty="0"/>
              <a:t> in training in all training occupations pursuant to the BBiG and HwO in an integrative manner together with the relevant specific skills, knowledge and competencies </a:t>
            </a:r>
            <a:r>
              <a:rPr lang="en-US" dirty="0"/>
              <a:t>throughout the entire training period </a:t>
            </a:r>
            <a:r>
              <a:rPr lang="en-GB" dirty="0"/>
              <a:t>even if these profile positions are not yet included in all training regulations. </a:t>
            </a:r>
          </a:p>
          <a:p>
            <a:pPr>
              <a:lnSpc>
                <a:spcPts val="2200"/>
              </a:lnSpc>
              <a:spcAft>
                <a:spcPts val="1200"/>
              </a:spcAft>
              <a:buClr>
                <a:srgbClr val="D6851B"/>
              </a:buClr>
              <a:buSzPct val="65000"/>
            </a:pPr>
            <a:r>
              <a:rPr lang="en-GB" dirty="0"/>
              <a:t>The Board calls upon all vocational education and training stakeholders to offer </a:t>
            </a:r>
            <a:r>
              <a:rPr lang="en-GB" b="1" dirty="0"/>
              <a:t>active assistance</a:t>
            </a:r>
            <a:r>
              <a:rPr lang="en-GB" dirty="0"/>
              <a:t> by making companies providing training and vocational schools aware of this Recommendation of the Board and of the significance of these new standard occupational profile positions for the world of work in a number of different ways and by promoting the implementation of the Recommendation whilst providing appropriate support.”</a:t>
            </a:r>
          </a:p>
          <a:p>
            <a:pPr>
              <a:lnSpc>
                <a:spcPts val="2200"/>
              </a:lnSpc>
              <a:spcAft>
                <a:spcPts val="1200"/>
              </a:spcAft>
              <a:buClr>
                <a:srgbClr val="D6851B"/>
              </a:buClr>
              <a:buSzPct val="65000"/>
            </a:pPr>
            <a:r>
              <a:rPr lang="en-US" b="1" spc="-20" dirty="0"/>
              <a:t>This recommendation goes beyond the regulations that entered into force on 1 August 2021</a:t>
            </a:r>
            <a:r>
              <a:rPr lang="en-GB" b="1" spc="-20" dirty="0"/>
              <a:t>.</a:t>
            </a:r>
          </a:p>
        </p:txBody>
      </p:sp>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en-GB" dirty="0"/>
              <a:t>4. Sustainability in all German training programmes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BIBB Board Recommendation No. 172</a:t>
            </a:r>
          </a:p>
        </p:txBody>
      </p:sp>
      <p:sp>
        <p:nvSpPr>
          <p:cNvPr id="11" name="Textfeld 10">
            <a:extLst>
              <a:ext uri="{FF2B5EF4-FFF2-40B4-BE49-F238E27FC236}">
                <a16:creationId xmlns:a16="http://schemas.microsoft.com/office/drawing/2014/main" id="{B4667928-A91D-4B6A-A80D-183119B59568}"/>
              </a:ext>
            </a:extLst>
          </p:cNvPr>
          <p:cNvSpPr txBox="1"/>
          <p:nvPr/>
        </p:nvSpPr>
        <p:spPr>
          <a:xfrm>
            <a:off x="582613" y="5577505"/>
            <a:ext cx="9559244" cy="276999"/>
          </a:xfrm>
          <a:prstGeom prst="rect">
            <a:avLst/>
          </a:prstGeom>
          <a:noFill/>
        </p:spPr>
        <p:txBody>
          <a:bodyPr wrap="square" rtlCol="0">
            <a:spAutoFit/>
          </a:bodyPr>
          <a:lstStyle/>
          <a:p>
            <a:r>
              <a:rPr lang="en-GB" sz="1200" dirty="0">
                <a:latin typeface="Calibri" panose="020F0502020204030204" pitchFamily="34" charset="0"/>
              </a:rPr>
              <a:t>Source: https://www.bibb.de/dokumente/pdf/HA172.pdf</a:t>
            </a:r>
          </a:p>
        </p:txBody>
      </p:sp>
      <p:pic>
        <p:nvPicPr>
          <p:cNvPr id="6" name="Grafik 5">
            <a:extLst>
              <a:ext uri="{FF2B5EF4-FFF2-40B4-BE49-F238E27FC236}">
                <a16:creationId xmlns:a16="http://schemas.microsoft.com/office/drawing/2014/main" id="{DB6100D0-8856-40DD-A891-E36D6AEE5E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10" name="Grafik 9">
            <a:extLst>
              <a:ext uri="{FF2B5EF4-FFF2-40B4-BE49-F238E27FC236}">
                <a16:creationId xmlns:a16="http://schemas.microsoft.com/office/drawing/2014/main" id="{971BD954-4DC3-407A-9D0D-DAD4C6A1B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12" name="Grafik 11">
            <a:extLst>
              <a:ext uri="{FF2B5EF4-FFF2-40B4-BE49-F238E27FC236}">
                <a16:creationId xmlns:a16="http://schemas.microsoft.com/office/drawing/2014/main" id="{BF976EF3-998D-49DA-ACF4-A8799D673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Tree>
    <p:extLst>
      <p:ext uri="{BB962C8B-B14F-4D97-AF65-F5344CB8AC3E}">
        <p14:creationId xmlns:p14="http://schemas.microsoft.com/office/powerpoint/2010/main" val="541101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25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en-GB" dirty="0"/>
              <a:t>4. Sustainability in all German training programmes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Competencies to be imparted integratively as an overall package</a:t>
            </a:r>
          </a:p>
        </p:txBody>
      </p:sp>
      <p:sp>
        <p:nvSpPr>
          <p:cNvPr id="6" name="Textplatzhalter 3">
            <a:extLst>
              <a:ext uri="{FF2B5EF4-FFF2-40B4-BE49-F238E27FC236}">
                <a16:creationId xmlns:a16="http://schemas.microsoft.com/office/drawing/2014/main" id="{20AAEC4E-E245-4F64-8A15-80DCD2C594DA}"/>
              </a:ext>
            </a:extLst>
          </p:cNvPr>
          <p:cNvSpPr txBox="1">
            <a:spLocks/>
          </p:cNvSpPr>
          <p:nvPr/>
        </p:nvSpPr>
        <p:spPr>
          <a:xfrm>
            <a:off x="658811" y="2330363"/>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NEW: significance, function and contents of the training regulations </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Opportunities for occupational advancement and further professional development</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1" y="1512000"/>
            <a:ext cx="5400000" cy="884070"/>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b="1" dirty="0">
                <a:solidFill>
                  <a:schemeClr val="tx1"/>
                </a:solidFill>
              </a:rPr>
              <a:t>Organisation of the training company, vocational education and training, employment and collective bargaining law</a:t>
            </a:r>
          </a:p>
        </p:txBody>
      </p:sp>
      <p:sp>
        <p:nvSpPr>
          <p:cNvPr id="13" name="Ellipse 12">
            <a:extLst>
              <a:ext uri="{FF2B5EF4-FFF2-40B4-BE49-F238E27FC236}">
                <a16:creationId xmlns:a16="http://schemas.microsoft.com/office/drawing/2014/main" id="{60B76A63-1D83-4B17-9343-AFBFD6FD1598}"/>
              </a:ext>
            </a:extLst>
          </p:cNvPr>
          <p:cNvSpPr/>
          <p:nvPr/>
        </p:nvSpPr>
        <p:spPr>
          <a:xfrm>
            <a:off x="538973" y="1495164"/>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1</a:t>
            </a:r>
          </a:p>
        </p:txBody>
      </p:sp>
      <p:sp>
        <p:nvSpPr>
          <p:cNvPr id="15" name="Textplatzhalter 3">
            <a:extLst>
              <a:ext uri="{FF2B5EF4-FFF2-40B4-BE49-F238E27FC236}">
                <a16:creationId xmlns:a16="http://schemas.microsoft.com/office/drawing/2014/main" id="{0DE782C1-DD9C-4FFB-91F4-D8C525DBF2CE}"/>
              </a:ext>
            </a:extLst>
          </p:cNvPr>
          <p:cNvSpPr txBox="1">
            <a:spLocks/>
          </p:cNvSpPr>
          <p:nvPr/>
        </p:nvSpPr>
        <p:spPr>
          <a:xfrm>
            <a:off x="658812" y="4191602"/>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NEW: measures for the avoidance of risks and mental and physical stress to oneself and others including the adoption of preventive actions</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Ergonomic ways of working</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2" y="3810139"/>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b="1" dirty="0">
                <a:solidFill>
                  <a:schemeClr val="tx1"/>
                </a:solidFill>
              </a:rPr>
              <a:t>Health and safety at work</a:t>
            </a:r>
          </a:p>
        </p:txBody>
      </p:sp>
      <p:sp>
        <p:nvSpPr>
          <p:cNvPr id="17" name="Ellipse 16">
            <a:extLst>
              <a:ext uri="{FF2B5EF4-FFF2-40B4-BE49-F238E27FC236}">
                <a16:creationId xmlns:a16="http://schemas.microsoft.com/office/drawing/2014/main" id="{CF35C70C-5D7F-4830-AA5C-4F68152F7DFD}"/>
              </a:ext>
            </a:extLst>
          </p:cNvPr>
          <p:cNvSpPr/>
          <p:nvPr/>
        </p:nvSpPr>
        <p:spPr>
          <a:xfrm>
            <a:off x="538973" y="3654175"/>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2</a:t>
            </a:r>
          </a:p>
        </p:txBody>
      </p:sp>
      <p:sp>
        <p:nvSpPr>
          <p:cNvPr id="18" name="Textplatzhalter 3">
            <a:extLst>
              <a:ext uri="{FF2B5EF4-FFF2-40B4-BE49-F238E27FC236}">
                <a16:creationId xmlns:a16="http://schemas.microsoft.com/office/drawing/2014/main" id="{08E2D93F-4FDB-4C90-82A2-2200FA1C5324}"/>
              </a:ext>
            </a:extLst>
          </p:cNvPr>
          <p:cNvSpPr txBox="1">
            <a:spLocks/>
          </p:cNvSpPr>
          <p:nvPr/>
        </p:nvSpPr>
        <p:spPr>
          <a:xfrm>
            <a:off x="6312575" y="3726448"/>
            <a:ext cx="5400000" cy="1782640"/>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Data protection and data security</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Information research and lifelong learning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Communication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Take social diversity into account in showing appreciation </a:t>
            </a:r>
            <a:br>
              <a:rPr lang="en-GB" sz="1600" dirty="0">
                <a:solidFill>
                  <a:schemeClr val="tx1"/>
                </a:solidFill>
                <a:latin typeface="+mn-lt"/>
              </a:rPr>
            </a:br>
            <a:r>
              <a:rPr lang="en-GB" sz="1600" dirty="0">
                <a:solidFill>
                  <a:schemeClr val="tx1"/>
                </a:solidFill>
                <a:latin typeface="+mn-lt"/>
              </a:rPr>
              <a:t>of others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Joint reflection upon and structuring of tasks</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312571" y="333482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b="1" dirty="0">
                <a:solidFill>
                  <a:schemeClr val="tx1"/>
                </a:solidFill>
              </a:rPr>
              <a:t>Digitalised world of work</a:t>
            </a:r>
          </a:p>
        </p:txBody>
      </p:sp>
      <p:sp>
        <p:nvSpPr>
          <p:cNvPr id="20" name="Ellipse 19">
            <a:extLst>
              <a:ext uri="{FF2B5EF4-FFF2-40B4-BE49-F238E27FC236}">
                <a16:creationId xmlns:a16="http://schemas.microsoft.com/office/drawing/2014/main" id="{DC8D1EFF-F527-475E-88FE-1836C51EEB72}"/>
              </a:ext>
            </a:extLst>
          </p:cNvPr>
          <p:cNvSpPr/>
          <p:nvPr/>
        </p:nvSpPr>
        <p:spPr>
          <a:xfrm>
            <a:off x="6192732" y="3308163"/>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4</a:t>
            </a:r>
          </a:p>
        </p:txBody>
      </p:sp>
      <p:sp>
        <p:nvSpPr>
          <p:cNvPr id="21" name="Textplatzhalter 3">
            <a:extLst>
              <a:ext uri="{FF2B5EF4-FFF2-40B4-BE49-F238E27FC236}">
                <a16:creationId xmlns:a16="http://schemas.microsoft.com/office/drawing/2014/main" id="{5FF118E0-16CB-4CC7-BC68-83DC12DC5B2A}"/>
              </a:ext>
            </a:extLst>
          </p:cNvPr>
          <p:cNvSpPr txBox="1">
            <a:spLocks/>
          </p:cNvSpPr>
          <p:nvPr/>
        </p:nvSpPr>
        <p:spPr>
          <a:xfrm>
            <a:off x="6312571" y="1913170"/>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Cooperation in the interests of economic, environmental and social sustainability</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Development of proposals for sustainable actions in one´s own work area</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312567" y="151200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b="1" dirty="0">
                <a:solidFill>
                  <a:schemeClr val="tx1"/>
                </a:solidFill>
              </a:rPr>
              <a:t>Environmental protection and sustainability </a:t>
            </a:r>
          </a:p>
        </p:txBody>
      </p:sp>
      <p:sp>
        <p:nvSpPr>
          <p:cNvPr id="23" name="Ellipse 22">
            <a:extLst>
              <a:ext uri="{FF2B5EF4-FFF2-40B4-BE49-F238E27FC236}">
                <a16:creationId xmlns:a16="http://schemas.microsoft.com/office/drawing/2014/main" id="{77810286-9BC2-4E77-B046-F2C031BC510E}"/>
              </a:ext>
            </a:extLst>
          </p:cNvPr>
          <p:cNvSpPr/>
          <p:nvPr/>
        </p:nvSpPr>
        <p:spPr>
          <a:xfrm>
            <a:off x="6192728" y="1492616"/>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3</a:t>
            </a:r>
          </a:p>
        </p:txBody>
      </p:sp>
    </p:spTree>
    <p:extLst>
      <p:ext uri="{BB962C8B-B14F-4D97-AF65-F5344CB8AC3E}">
        <p14:creationId xmlns:p14="http://schemas.microsoft.com/office/powerpoint/2010/main" val="1345038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animBg="1"/>
      <p:bldP spid="10"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en-GB" dirty="0"/>
              <a:t>4. Sustainability in all German training programmes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Environmental protection and sustainability</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064327"/>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US" sz="1600" dirty="0">
                <a:solidFill>
                  <a:schemeClr val="tx1"/>
                </a:solidFill>
              </a:rPr>
              <a:t>Identify opportunities within one’s own area of responsibility</a:t>
            </a:r>
            <a:r>
              <a:rPr lang="en-GB" sz="1600" dirty="0">
                <a:solidFill>
                  <a:schemeClr val="tx1"/>
                </a:solidFill>
              </a:rPr>
              <a:t> for the avoidance of instances of environmental pollution and impacts on society caused by the company and contribute to the further development of these opportunities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2790761"/>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During work processes and with regard to products, goods or services, give due consideration to the economic, environmentally compatible and social aspects of sustainability when using materials and energy</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58812" y="3997408"/>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Avoid waste and make substances and materials available for recycling or disposal in an environmentally friendly manner</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58812" y="3517195"/>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Comply with environmental protection regulations as these apply to the company providing training</a:t>
            </a:r>
          </a:p>
        </p:txBody>
      </p:sp>
      <p:sp>
        <p:nvSpPr>
          <p:cNvPr id="24" name="Textplatzhalter 3">
            <a:extLst>
              <a:ext uri="{FF2B5EF4-FFF2-40B4-BE49-F238E27FC236}">
                <a16:creationId xmlns:a16="http://schemas.microsoft.com/office/drawing/2014/main" id="{ED0888D3-CC02-4DCB-A9CA-7A101C4BD1A3}"/>
              </a:ext>
            </a:extLst>
          </p:cNvPr>
          <p:cNvSpPr txBox="1">
            <a:spLocks/>
          </p:cNvSpPr>
          <p:nvPr/>
        </p:nvSpPr>
        <p:spPr>
          <a:xfrm>
            <a:off x="658812" y="4477621"/>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Develop proposals for sustainable actions in own work area</a:t>
            </a:r>
          </a:p>
        </p:txBody>
      </p:sp>
      <p:sp>
        <p:nvSpPr>
          <p:cNvPr id="25" name="Textplatzhalter 3">
            <a:extLst>
              <a:ext uri="{FF2B5EF4-FFF2-40B4-BE49-F238E27FC236}">
                <a16:creationId xmlns:a16="http://schemas.microsoft.com/office/drawing/2014/main" id="{A7F824A5-4AC3-4E90-83C6-F09C3A3588EE}"/>
              </a:ext>
            </a:extLst>
          </p:cNvPr>
          <p:cNvSpPr txBox="1">
            <a:spLocks/>
          </p:cNvSpPr>
          <p:nvPr/>
        </p:nvSpPr>
        <p:spPr>
          <a:xfrm>
            <a:off x="658812" y="4957836"/>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Comply with company regulations whilst working together in the best interests of economically, ecologically and socially sustainable development and communicate in a way which is appropriate to the target group</a:t>
            </a:r>
          </a:p>
        </p:txBody>
      </p:sp>
      <p:sp>
        <p:nvSpPr>
          <p:cNvPr id="11" name="Textplatzhalter 3">
            <a:extLst>
              <a:ext uri="{FF2B5EF4-FFF2-40B4-BE49-F238E27FC236}">
                <a16:creationId xmlns:a16="http://schemas.microsoft.com/office/drawing/2014/main" id="{3B52C904-A5A0-4E7B-9A8D-0C3101169616}"/>
              </a:ext>
            </a:extLst>
          </p:cNvPr>
          <p:cNvSpPr txBox="1">
            <a:spLocks/>
          </p:cNvSpPr>
          <p:nvPr/>
        </p:nvSpPr>
        <p:spPr>
          <a:xfrm>
            <a:off x="658813" y="1512000"/>
            <a:ext cx="11053762" cy="495108"/>
          </a:xfrm>
          <a:prstGeom prst="homePlate">
            <a:avLst>
              <a:gd name="adj" fmla="val 32618"/>
            </a:avLst>
          </a:prstGeom>
          <a:solidFill>
            <a:srgbClr val="D6851B"/>
          </a:solidFill>
        </p:spPr>
        <p:txBody>
          <a:bodyPr vert="horz" wrap="square" lIns="180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Throughout the entire training period</a:t>
            </a:r>
          </a:p>
        </p:txBody>
      </p:sp>
    </p:spTree>
    <p:extLst>
      <p:ext uri="{BB962C8B-B14F-4D97-AF65-F5344CB8AC3E}">
        <p14:creationId xmlns:p14="http://schemas.microsoft.com/office/powerpoint/2010/main" val="90662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par>
                                <p:cTn id="12" presetID="42" presetClass="path" presetSubtype="0" accel="50000" decel="50000" fill="hold" grpId="1" nodeType="withEffect">
                                  <p:stCondLst>
                                    <p:cond delay="0"/>
                                  </p:stCondLst>
                                  <p:childTnLst>
                                    <p:animMotion origin="layout" path="M -1.66667E-6 -1.48148E-6 L -0.03698 0.0007 " pathEditMode="relative" rAng="0" ptsTypes="AA">
                                      <p:cBhvr>
                                        <p:cTn id="13" dur="1000" spd="-100000" fill="hold"/>
                                        <p:tgtEl>
                                          <p:spTgt spid="11"/>
                                        </p:tgtEl>
                                        <p:attrNameLst>
                                          <p:attrName>ppt_x</p:attrName>
                                          <p:attrName>ppt_y</p:attrName>
                                        </p:attrNameLst>
                                      </p:cBhvr>
                                      <p:rCtr x="-1849" y="23"/>
                                    </p:animMotion>
                                  </p:childTnLst>
                                </p:cTn>
                              </p:par>
                            </p:childTnLst>
                          </p:cTn>
                        </p:par>
                        <p:par>
                          <p:cTn id="14" fill="hold">
                            <p:stCondLst>
                              <p:cond delay="225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P spid="16" grpId="0" animBg="1"/>
      <p:bldP spid="19" grpId="0" animBg="1"/>
      <p:bldP spid="22" grpId="0" animBg="1"/>
      <p:bldP spid="24" grpId="0" animBg="1"/>
      <p:bldP spid="25" grpId="0"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en-GB" dirty="0"/>
              <a:t>4. Sustainability in all German training programmes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Environmental protection and sustainability</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251050"/>
            <a:ext cx="7330156" cy="2567026"/>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Origin and manufacture</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Transport routes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Lifetime and long-term usability</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Ecological and social footprint of products and services or of value chains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Quality marks and certificates, e.g.:</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fair trade</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regionality</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organic production</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During work processes and with regard to products, goods or services, accord due consideration to the economic, environmentally compatible and social aspects of sustainability when using materials and energy</a:t>
            </a:r>
          </a:p>
        </p:txBody>
      </p:sp>
      <p:pic>
        <p:nvPicPr>
          <p:cNvPr id="13" name="Grafik 12">
            <a:extLst>
              <a:ext uri="{FF2B5EF4-FFF2-40B4-BE49-F238E27FC236}">
                <a16:creationId xmlns:a16="http://schemas.microsoft.com/office/drawing/2014/main" id="{41426427-5B8E-49F1-AA61-94DC6AF6A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343685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en-GB" dirty="0"/>
              <a:t>4. Sustainability in all German training programmes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Environmental protection and sustainability</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980000"/>
            <a:ext cx="8764321" cy="2195129"/>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Conflicting objectives and correlations between economic, ecological and social requirements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Optimisation approaches and action alternatives whilst taking ecological effectiveness and efficiency into account</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Benefits and drawbacks of optimisation approaches and action alternatives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Effectiveness of measures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Appreciation of innovative ideas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Develop proposals for sustainable actions in own work area</a:t>
            </a:r>
          </a:p>
        </p:txBody>
      </p:sp>
      <p:pic>
        <p:nvPicPr>
          <p:cNvPr id="6" name="Grafik 5">
            <a:extLst>
              <a:ext uri="{FF2B5EF4-FFF2-40B4-BE49-F238E27FC236}">
                <a16:creationId xmlns:a16="http://schemas.microsoft.com/office/drawing/2014/main" id="{09CBAA47-24E2-4259-B930-0F5AD3B10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213744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37075"/>
            <a:ext cx="9000000" cy="446715"/>
          </a:xfrm>
        </p:spPr>
        <p:txBody>
          <a:bodyPr>
            <a:noAutofit/>
          </a:bodyPr>
          <a:lstStyle/>
          <a:p>
            <a:r>
              <a:rPr lang="en-GB" sz="3600" dirty="0"/>
              <a:t>1. Introduction &amp; terminology</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1416050" y="1844674"/>
            <a:ext cx="9359900" cy="3279775"/>
          </a:xfrm>
          <a:prstGeom prst="rect">
            <a:avLst/>
          </a:prstGeom>
          <a:noFill/>
        </p:spPr>
        <p:txBody>
          <a:bodyPr wrap="square" lIns="0" tIns="0" rIns="0" bIns="0" numCol="1" rtlCol="0">
            <a:noAutofit/>
          </a:bodyPr>
          <a:lstStyle/>
          <a:p>
            <a:pPr algn="ctr">
              <a:lnSpc>
                <a:spcPct val="120000"/>
              </a:lnSpc>
            </a:pPr>
            <a:r>
              <a:rPr lang="en-GB" sz="2400" dirty="0"/>
              <a:t>In 1987, the United Nations (UN) Brundtland Commission set out an important marker in terms of our understanding of the notion of sustainability by defining </a:t>
            </a:r>
            <a:r>
              <a:rPr lang="en-GB" sz="2400" i="1" dirty="0"/>
              <a:t>sustainable development as</a:t>
            </a:r>
            <a:r>
              <a:rPr lang="en-GB" sz="2400" dirty="0"/>
              <a:t>:</a:t>
            </a:r>
          </a:p>
          <a:p>
            <a:pPr algn="ctr">
              <a:lnSpc>
                <a:spcPct val="120000"/>
              </a:lnSpc>
            </a:pPr>
            <a:endParaRPr lang="de-DE" sz="2400" dirty="0"/>
          </a:p>
          <a:p>
            <a:pPr algn="ctr">
              <a:lnSpc>
                <a:spcPct val="120000"/>
              </a:lnSpc>
            </a:pPr>
            <a:r>
              <a:rPr lang="en-GB" sz="2400" dirty="0"/>
              <a:t>“</a:t>
            </a:r>
            <a:r>
              <a:rPr lang="en-GB" sz="2400" b="1" dirty="0"/>
              <a:t>meeting the needs of the present without compromising </a:t>
            </a:r>
            <a:br>
              <a:rPr lang="en-GB" sz="2400" b="1" dirty="0"/>
            </a:br>
            <a:r>
              <a:rPr lang="en-GB" sz="2400" b="1" dirty="0"/>
              <a:t>the ability of future generations to meet their own needs.</a:t>
            </a:r>
            <a:r>
              <a:rPr lang="en-GB" sz="2400" dirty="0"/>
              <a:t>”</a:t>
            </a:r>
          </a:p>
        </p:txBody>
      </p:sp>
    </p:spTree>
    <p:extLst>
      <p:ext uri="{BB962C8B-B14F-4D97-AF65-F5344CB8AC3E}">
        <p14:creationId xmlns:p14="http://schemas.microsoft.com/office/powerpoint/2010/main" val="4063817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250"/>
                                        <p:tgtEl>
                                          <p:spTgt spid="12">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1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le 18">
            <a:extLst>
              <a:ext uri="{FF2B5EF4-FFF2-40B4-BE49-F238E27FC236}">
                <a16:creationId xmlns:a16="http://schemas.microsoft.com/office/drawing/2014/main" id="{53DD15D2-0793-4F0D-93F5-A473E56C9355}"/>
              </a:ext>
            </a:extLst>
          </p:cNvPr>
          <p:cNvGraphicFramePr>
            <a:graphicFrameLocks noGrp="1"/>
          </p:cNvGraphicFramePr>
          <p:nvPr>
            <p:extLst>
              <p:ext uri="{D42A27DB-BD31-4B8C-83A1-F6EECF244321}">
                <p14:modId xmlns:p14="http://schemas.microsoft.com/office/powerpoint/2010/main" val="3193762387"/>
              </p:ext>
            </p:extLst>
          </p:nvPr>
        </p:nvGraphicFramePr>
        <p:xfrm>
          <a:off x="3833277" y="1429898"/>
          <a:ext cx="8025348" cy="99744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2729250190"/>
                    </a:ext>
                  </a:extLst>
                </a:gridCol>
              </a:tblGrid>
              <a:tr h="904539">
                <a:tc>
                  <a:txBody>
                    <a:bodyPr/>
                    <a:lstStyle/>
                    <a:p>
                      <a:pPr marL="288000" indent="-288000" algn="l">
                        <a:lnSpc>
                          <a:spcPct val="100000"/>
                        </a:lnSpc>
                        <a:spcAft>
                          <a:spcPts val="0"/>
                        </a:spcAft>
                        <a:buClr>
                          <a:srgbClr val="D6851B"/>
                        </a:buClr>
                        <a:buSzPct val="102000"/>
                        <a:buFont typeface="+mj-lt"/>
                        <a:buAutoNum type="arabicPeriod"/>
                      </a:pPr>
                      <a:r>
                        <a:rPr lang="en-GB" sz="1400" dirty="0"/>
                        <a:t>Investment in “fast Internet“ (5G across Germany)</a:t>
                      </a:r>
                    </a:p>
                    <a:p>
                      <a:pPr marL="288000" indent="-288000" algn="l">
                        <a:lnSpc>
                          <a:spcPct val="100000"/>
                        </a:lnSpc>
                        <a:spcAft>
                          <a:spcPts val="0"/>
                        </a:spcAft>
                        <a:buClr>
                          <a:srgbClr val="D6851B"/>
                        </a:buClr>
                        <a:buSzPct val="102000"/>
                        <a:buFont typeface="+mj-lt"/>
                        <a:buAutoNum type="arabicPeriod"/>
                      </a:pPr>
                      <a:r>
                        <a:rPr lang="en-GB" sz="1400" dirty="0"/>
                        <a:t>Improvement in rail infrastructure</a:t>
                      </a:r>
                    </a:p>
                    <a:p>
                      <a:pPr marL="288000" indent="-288000" algn="l">
                        <a:lnSpc>
                          <a:spcPct val="100000"/>
                        </a:lnSpc>
                        <a:spcAft>
                          <a:spcPts val="0"/>
                        </a:spcAft>
                        <a:buClr>
                          <a:srgbClr val="D6851B"/>
                        </a:buClr>
                        <a:buSzPct val="102000"/>
                        <a:buFont typeface="+mj-lt"/>
                        <a:buAutoNum type="arabicPeriod"/>
                      </a:pPr>
                      <a:r>
                        <a:rPr lang="en-GB" sz="1400" dirty="0"/>
                        <a:t>Implementation of “smart” mobility concepts in cities and towns</a:t>
                      </a:r>
                    </a:p>
                    <a:p>
                      <a:pPr marL="288000" indent="-288000" algn="l">
                        <a:lnSpc>
                          <a:spcPct val="100000"/>
                        </a:lnSpc>
                        <a:spcAft>
                          <a:spcPts val="0"/>
                        </a:spcAft>
                        <a:buClr>
                          <a:srgbClr val="D6851B"/>
                        </a:buClr>
                        <a:buSzPct val="102000"/>
                        <a:buFont typeface="+mj-lt"/>
                        <a:buAutoNum type="arabicPeriod"/>
                      </a:pPr>
                      <a:r>
                        <a:rPr lang="en-GB" sz="1400" dirty="0"/>
                        <a:t>National charging infrastructure for electric vehicles</a:t>
                      </a:r>
                    </a:p>
                  </a:txBody>
                  <a:tcPr marL="252000" marR="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3498102"/>
                  </a:ext>
                </a:extLst>
              </a:tr>
            </a:tbl>
          </a:graphicData>
        </a:graphic>
      </p:graphicFrame>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4. Sustainability in all German training programmes</a:t>
            </a:r>
          </a:p>
        </p:txBody>
      </p:sp>
      <p:sp>
        <p:nvSpPr>
          <p:cNvPr id="13" name="Textfeld 12">
            <a:extLst>
              <a:ext uri="{FF2B5EF4-FFF2-40B4-BE49-F238E27FC236}">
                <a16:creationId xmlns:a16="http://schemas.microsoft.com/office/drawing/2014/main" id="{17FABD3E-3F80-4017-8BD2-56EB346200F3}"/>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Assumptions MoveOn scenario</a:t>
            </a:r>
          </a:p>
        </p:txBody>
      </p:sp>
      <p:sp>
        <p:nvSpPr>
          <p:cNvPr id="21" name="Textplatzhalter 3">
            <a:extLst>
              <a:ext uri="{FF2B5EF4-FFF2-40B4-BE49-F238E27FC236}">
                <a16:creationId xmlns:a16="http://schemas.microsoft.com/office/drawing/2014/main" id="{40B05F9A-FA61-42D1-8F03-22767F7AF3BE}"/>
              </a:ext>
            </a:extLst>
          </p:cNvPr>
          <p:cNvSpPr txBox="1">
            <a:spLocks/>
          </p:cNvSpPr>
          <p:nvPr/>
        </p:nvSpPr>
        <p:spPr>
          <a:xfrm>
            <a:off x="658810" y="1445031"/>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a:pPr>
            <a:r>
              <a:rPr lang="en-GB" sz="1400" b="1" dirty="0"/>
              <a:t>Construction investments</a:t>
            </a:r>
          </a:p>
        </p:txBody>
      </p:sp>
      <p:graphicFrame>
        <p:nvGraphicFramePr>
          <p:cNvPr id="4" name="Tabelle 3">
            <a:extLst>
              <a:ext uri="{FF2B5EF4-FFF2-40B4-BE49-F238E27FC236}">
                <a16:creationId xmlns:a16="http://schemas.microsoft.com/office/drawing/2014/main" id="{58BF685B-809C-4874-B258-8DA49BB4F4BB}"/>
              </a:ext>
            </a:extLst>
          </p:cNvPr>
          <p:cNvGraphicFramePr>
            <a:graphicFrameLocks noGrp="1"/>
          </p:cNvGraphicFramePr>
          <p:nvPr>
            <p:extLst>
              <p:ext uri="{D42A27DB-BD31-4B8C-83A1-F6EECF244321}">
                <p14:modId xmlns:p14="http://schemas.microsoft.com/office/powerpoint/2010/main" val="2921425574"/>
              </p:ext>
            </p:extLst>
          </p:nvPr>
        </p:nvGraphicFramePr>
        <p:xfrm>
          <a:off x="3833280" y="2484558"/>
          <a:ext cx="8025348" cy="760669"/>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3357993224"/>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5"/>
                      </a:pPr>
                      <a:r>
                        <a:rPr lang="en-GB" sz="1400" baseline="0" dirty="0"/>
                        <a:t>Modernisation of the public transport vehicle fleet: Switch to electric buses</a:t>
                      </a:r>
                    </a:p>
                    <a:p>
                      <a:pPr marL="288000" indent="-288000" algn="l">
                        <a:lnSpc>
                          <a:spcPct val="100000"/>
                        </a:lnSpc>
                        <a:spcAft>
                          <a:spcPts val="0"/>
                        </a:spcAft>
                        <a:buClr>
                          <a:srgbClr val="D6851B"/>
                        </a:buClr>
                        <a:buSzPct val="102000"/>
                        <a:buFont typeface="+mj-lt"/>
                        <a:buAutoNum type="arabicPeriod" startAt="5"/>
                      </a:pPr>
                      <a:r>
                        <a:rPr lang="en-GB" sz="1400" dirty="0"/>
                        <a:t>Expansion and modernisation of the rail transport fleet</a:t>
                      </a:r>
                    </a:p>
                    <a:p>
                      <a:pPr marL="288000" indent="-288000" algn="l">
                        <a:lnSpc>
                          <a:spcPct val="100000"/>
                        </a:lnSpc>
                        <a:spcAft>
                          <a:spcPts val="0"/>
                        </a:spcAft>
                        <a:buClr>
                          <a:srgbClr val="D6851B"/>
                        </a:buClr>
                        <a:buSzPct val="102000"/>
                        <a:buFont typeface="+mj-lt"/>
                        <a:buAutoNum type="arabicPeriod" startAt="5"/>
                      </a:pPr>
                      <a:r>
                        <a:rPr lang="en-GB" sz="1400" dirty="0"/>
                        <a:t>Alternative drive systems in inland shipping</a:t>
                      </a:r>
                    </a:p>
                  </a:txBody>
                  <a:tcPr marL="252000" marR="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80597818"/>
                  </a:ext>
                </a:extLst>
              </a:tr>
            </a:tbl>
          </a:graphicData>
        </a:graphic>
      </p:graphicFrame>
      <p:graphicFrame>
        <p:nvGraphicFramePr>
          <p:cNvPr id="5" name="Tabelle 4">
            <a:extLst>
              <a:ext uri="{FF2B5EF4-FFF2-40B4-BE49-F238E27FC236}">
                <a16:creationId xmlns:a16="http://schemas.microsoft.com/office/drawing/2014/main" id="{52A5E20B-BBE9-43AF-B740-E7F2F54C1036}"/>
              </a:ext>
            </a:extLst>
          </p:cNvPr>
          <p:cNvGraphicFramePr>
            <a:graphicFrameLocks noGrp="1"/>
          </p:cNvGraphicFramePr>
          <p:nvPr>
            <p:extLst>
              <p:ext uri="{D42A27DB-BD31-4B8C-83A1-F6EECF244321}">
                <p14:modId xmlns:p14="http://schemas.microsoft.com/office/powerpoint/2010/main" val="3940612471"/>
              </p:ext>
            </p:extLst>
          </p:nvPr>
        </p:nvGraphicFramePr>
        <p:xfrm>
          <a:off x="3833280" y="3302447"/>
          <a:ext cx="8025345" cy="961440"/>
        </p:xfrm>
        <a:graphic>
          <a:graphicData uri="http://schemas.openxmlformats.org/drawingml/2006/table">
            <a:tbl>
              <a:tblPr>
                <a:tableStyleId>{00A15C55-8517-42AA-B614-E9B94910E393}</a:tableStyleId>
              </a:tblPr>
              <a:tblGrid>
                <a:gridCol w="8025345">
                  <a:extLst>
                    <a:ext uri="{9D8B030D-6E8A-4147-A177-3AD203B41FA5}">
                      <a16:colId xmlns:a16="http://schemas.microsoft.com/office/drawing/2014/main" val="2326119958"/>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8"/>
                      </a:pPr>
                      <a:r>
                        <a:rPr lang="en-GB" sz="1400" dirty="0"/>
                        <a:t>Change of the modal split in freight transport</a:t>
                      </a:r>
                    </a:p>
                    <a:p>
                      <a:pPr marL="288000" indent="-288000" algn="l">
                        <a:lnSpc>
                          <a:spcPct val="100000"/>
                        </a:lnSpc>
                        <a:spcAft>
                          <a:spcPts val="0"/>
                        </a:spcAft>
                        <a:buClr>
                          <a:srgbClr val="D6851B"/>
                        </a:buClr>
                        <a:buSzPct val="102000"/>
                        <a:buFont typeface="+mj-lt"/>
                        <a:buAutoNum type="arabicPeriod" startAt="8"/>
                      </a:pPr>
                      <a:r>
                        <a:rPr lang="en-GB" sz="1400" dirty="0"/>
                        <a:t>Drive system change and digitalisation in road freight transport</a:t>
                      </a:r>
                    </a:p>
                    <a:p>
                      <a:pPr marL="288000" indent="-288000" algn="l">
                        <a:lnSpc>
                          <a:spcPct val="100000"/>
                        </a:lnSpc>
                        <a:spcAft>
                          <a:spcPts val="0"/>
                        </a:spcAft>
                        <a:buClr>
                          <a:srgbClr val="D6851B"/>
                        </a:buClr>
                        <a:buSzPct val="102000"/>
                        <a:buFont typeface="+mj-lt"/>
                        <a:buAutoNum type="arabicPeriod" startAt="8"/>
                      </a:pPr>
                      <a:r>
                        <a:rPr lang="en-GB" sz="1400" dirty="0"/>
                        <a:t>Change of the modal split in passenger transport</a:t>
                      </a:r>
                    </a:p>
                    <a:p>
                      <a:pPr marL="288000" indent="-288000" algn="l">
                        <a:lnSpc>
                          <a:spcPct val="100000"/>
                        </a:lnSpc>
                        <a:spcAft>
                          <a:spcPts val="0"/>
                        </a:spcAft>
                        <a:buClr>
                          <a:srgbClr val="D6851B"/>
                        </a:buClr>
                        <a:buSzPct val="102000"/>
                        <a:buFont typeface="+mj-lt"/>
                        <a:buAutoNum type="arabicPeriod" startAt="8"/>
                      </a:pPr>
                      <a:r>
                        <a:rPr lang="en-GB" sz="1400" dirty="0"/>
                        <a:t>Drive system change in motorised private transport</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8302598"/>
                  </a:ext>
                </a:extLst>
              </a:tr>
            </a:tbl>
          </a:graphicData>
        </a:graphic>
      </p:graphicFrame>
      <p:graphicFrame>
        <p:nvGraphicFramePr>
          <p:cNvPr id="6" name="Tabelle 5">
            <a:extLst>
              <a:ext uri="{FF2B5EF4-FFF2-40B4-BE49-F238E27FC236}">
                <a16:creationId xmlns:a16="http://schemas.microsoft.com/office/drawing/2014/main" id="{FC875924-678D-4A1C-AF3E-36AF3F44D10B}"/>
              </a:ext>
            </a:extLst>
          </p:cNvPr>
          <p:cNvGraphicFramePr>
            <a:graphicFrameLocks noGrp="1"/>
          </p:cNvGraphicFramePr>
          <p:nvPr>
            <p:extLst>
              <p:ext uri="{D42A27DB-BD31-4B8C-83A1-F6EECF244321}">
                <p14:modId xmlns:p14="http://schemas.microsoft.com/office/powerpoint/2010/main" val="623625311"/>
              </p:ext>
            </p:extLst>
          </p:nvPr>
        </p:nvGraphicFramePr>
        <p:xfrm>
          <a:off x="3833277" y="4321107"/>
          <a:ext cx="8025348" cy="53472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451913214"/>
                    </a:ext>
                  </a:extLst>
                </a:gridCol>
              </a:tblGrid>
              <a:tr h="319750">
                <a:tc>
                  <a:txBody>
                    <a:bodyPr/>
                    <a:lstStyle/>
                    <a:p>
                      <a:pPr marL="288000" indent="-288000" algn="l">
                        <a:lnSpc>
                          <a:spcPct val="100000"/>
                        </a:lnSpc>
                        <a:spcAft>
                          <a:spcPts val="0"/>
                        </a:spcAft>
                        <a:buClr>
                          <a:srgbClr val="D6851B"/>
                        </a:buClr>
                        <a:buSzPct val="102000"/>
                        <a:buFont typeface="+mj-lt"/>
                        <a:buAutoNum type="arabicPeriod" startAt="12"/>
                      </a:pPr>
                      <a:r>
                        <a:rPr lang="en-GB" sz="1400" dirty="0"/>
                        <a:t>Digitalisation of transportation service providers</a:t>
                      </a:r>
                    </a:p>
                    <a:p>
                      <a:pPr marL="288000" indent="-288000" algn="l">
                        <a:lnSpc>
                          <a:spcPct val="100000"/>
                        </a:lnSpc>
                        <a:spcAft>
                          <a:spcPts val="0"/>
                        </a:spcAft>
                        <a:buClr>
                          <a:srgbClr val="D6851B"/>
                        </a:buClr>
                        <a:buSzPct val="102000"/>
                        <a:buFont typeface="+mj-lt"/>
                        <a:buAutoNum type="arabicPeriod" startAt="12"/>
                      </a:pPr>
                      <a:r>
                        <a:rPr lang="en-GB" sz="1400" dirty="0"/>
                        <a:t>Demand for motor vehicle repair services</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4692683"/>
                  </a:ext>
                </a:extLst>
              </a:tr>
            </a:tbl>
          </a:graphicData>
        </a:graphic>
      </p:graphicFrame>
      <p:graphicFrame>
        <p:nvGraphicFramePr>
          <p:cNvPr id="7" name="Tabelle 6">
            <a:extLst>
              <a:ext uri="{FF2B5EF4-FFF2-40B4-BE49-F238E27FC236}">
                <a16:creationId xmlns:a16="http://schemas.microsoft.com/office/drawing/2014/main" id="{9C525665-02CE-43BA-8BC6-DEADAE66AA79}"/>
              </a:ext>
            </a:extLst>
          </p:cNvPr>
          <p:cNvGraphicFramePr>
            <a:graphicFrameLocks noGrp="1"/>
          </p:cNvGraphicFramePr>
          <p:nvPr>
            <p:extLst>
              <p:ext uri="{D42A27DB-BD31-4B8C-83A1-F6EECF244321}">
                <p14:modId xmlns:p14="http://schemas.microsoft.com/office/powerpoint/2010/main" val="2935548493"/>
              </p:ext>
            </p:extLst>
          </p:nvPr>
        </p:nvGraphicFramePr>
        <p:xfrm>
          <a:off x="3833277" y="4913047"/>
          <a:ext cx="8025348" cy="339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4"/>
                        <a:tabLst/>
                        <a:defRPr/>
                      </a:pPr>
                      <a:r>
                        <a:rPr lang="en-GB" sz="1400" dirty="0"/>
                        <a:t>Changing demand for occupations in the wake of autonomous driving</a:t>
                      </a:r>
                    </a:p>
                  </a:txBody>
                  <a:tcPr marL="252000" marR="0" marT="54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2237188"/>
                  </a:ext>
                </a:extLst>
              </a:tr>
            </a:tbl>
          </a:graphicData>
        </a:graphic>
      </p:graphicFrame>
      <p:graphicFrame>
        <p:nvGraphicFramePr>
          <p:cNvPr id="34" name="Tabelle 33">
            <a:extLst>
              <a:ext uri="{FF2B5EF4-FFF2-40B4-BE49-F238E27FC236}">
                <a16:creationId xmlns:a16="http://schemas.microsoft.com/office/drawing/2014/main" id="{D7413222-B355-4A66-A562-601ED3C6EEAC}"/>
              </a:ext>
            </a:extLst>
          </p:cNvPr>
          <p:cNvGraphicFramePr>
            <a:graphicFrameLocks noGrp="1"/>
          </p:cNvGraphicFramePr>
          <p:nvPr>
            <p:extLst>
              <p:ext uri="{D42A27DB-BD31-4B8C-83A1-F6EECF244321}">
                <p14:modId xmlns:p14="http://schemas.microsoft.com/office/powerpoint/2010/main" val="1192573938"/>
              </p:ext>
            </p:extLst>
          </p:nvPr>
        </p:nvGraphicFramePr>
        <p:xfrm>
          <a:off x="3833277" y="5291625"/>
          <a:ext cx="8025348" cy="321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5"/>
                        <a:tabLst/>
                        <a:defRPr/>
                      </a:pPr>
                      <a:r>
                        <a:rPr lang="en-GB" sz="1400" dirty="0"/>
                        <a:t>State funding of public transport</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198987"/>
                  </a:ext>
                </a:extLst>
              </a:tr>
            </a:tbl>
          </a:graphicData>
        </a:graphic>
      </p:graphicFrame>
      <p:sp>
        <p:nvSpPr>
          <p:cNvPr id="22" name="Textplatzhalter 3">
            <a:extLst>
              <a:ext uri="{FF2B5EF4-FFF2-40B4-BE49-F238E27FC236}">
                <a16:creationId xmlns:a16="http://schemas.microsoft.com/office/drawing/2014/main" id="{9A7D48A6-A9BB-47AC-B15B-4CBBC2C2D030}"/>
              </a:ext>
            </a:extLst>
          </p:cNvPr>
          <p:cNvSpPr txBox="1">
            <a:spLocks/>
          </p:cNvSpPr>
          <p:nvPr/>
        </p:nvSpPr>
        <p:spPr>
          <a:xfrm>
            <a:off x="658810" y="249405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2"/>
            </a:pPr>
            <a:r>
              <a:rPr lang="en-GB" sz="1400" b="1" dirty="0"/>
              <a:t>Investments in equipment</a:t>
            </a:r>
          </a:p>
        </p:txBody>
      </p:sp>
      <p:sp>
        <p:nvSpPr>
          <p:cNvPr id="24" name="Textplatzhalter 3">
            <a:extLst>
              <a:ext uri="{FF2B5EF4-FFF2-40B4-BE49-F238E27FC236}">
                <a16:creationId xmlns:a16="http://schemas.microsoft.com/office/drawing/2014/main" id="{0E5E9D91-8275-4905-B3E6-3EBF8B601174}"/>
              </a:ext>
            </a:extLst>
          </p:cNvPr>
          <p:cNvSpPr txBox="1">
            <a:spLocks/>
          </p:cNvSpPr>
          <p:nvPr/>
        </p:nvSpPr>
        <p:spPr>
          <a:xfrm>
            <a:off x="658810" y="33183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3"/>
            </a:pPr>
            <a:r>
              <a:rPr lang="en-GB" sz="1400" b="1" dirty="0"/>
              <a:t>Mobility of people and goods</a:t>
            </a:r>
          </a:p>
        </p:txBody>
      </p:sp>
      <p:sp>
        <p:nvSpPr>
          <p:cNvPr id="25" name="Textplatzhalter 3">
            <a:extLst>
              <a:ext uri="{FF2B5EF4-FFF2-40B4-BE49-F238E27FC236}">
                <a16:creationId xmlns:a16="http://schemas.microsoft.com/office/drawing/2014/main" id="{CE6D3E77-602C-46FA-9AF8-ECF24761E3D0}"/>
              </a:ext>
            </a:extLst>
          </p:cNvPr>
          <p:cNvSpPr txBox="1">
            <a:spLocks/>
          </p:cNvSpPr>
          <p:nvPr/>
        </p:nvSpPr>
        <p:spPr>
          <a:xfrm>
            <a:off x="658810" y="433704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4"/>
            </a:pPr>
            <a:r>
              <a:rPr lang="en-GB" sz="1400" b="1" dirty="0"/>
              <a:t>Production methods</a:t>
            </a:r>
          </a:p>
        </p:txBody>
      </p:sp>
      <p:sp>
        <p:nvSpPr>
          <p:cNvPr id="26" name="Textplatzhalter 3">
            <a:extLst>
              <a:ext uri="{FF2B5EF4-FFF2-40B4-BE49-F238E27FC236}">
                <a16:creationId xmlns:a16="http://schemas.microsoft.com/office/drawing/2014/main" id="{0E973A61-D400-4137-8634-5972C4C59DE3}"/>
              </a:ext>
            </a:extLst>
          </p:cNvPr>
          <p:cNvSpPr txBox="1">
            <a:spLocks/>
          </p:cNvSpPr>
          <p:nvPr/>
        </p:nvSpPr>
        <p:spPr>
          <a:xfrm>
            <a:off x="658810" y="49289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5"/>
            </a:pPr>
            <a:r>
              <a:rPr lang="en-GB" sz="1400" b="1" dirty="0"/>
              <a:t>Occupations</a:t>
            </a:r>
          </a:p>
        </p:txBody>
      </p:sp>
      <p:sp>
        <p:nvSpPr>
          <p:cNvPr id="27" name="Textplatzhalter 3">
            <a:extLst>
              <a:ext uri="{FF2B5EF4-FFF2-40B4-BE49-F238E27FC236}">
                <a16:creationId xmlns:a16="http://schemas.microsoft.com/office/drawing/2014/main" id="{5ADA00D1-2B66-49BD-B329-A2C536986764}"/>
              </a:ext>
            </a:extLst>
          </p:cNvPr>
          <p:cNvSpPr txBox="1">
            <a:spLocks/>
          </p:cNvSpPr>
          <p:nvPr/>
        </p:nvSpPr>
        <p:spPr>
          <a:xfrm>
            <a:off x="658810" y="5308305"/>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6"/>
            </a:pPr>
            <a:r>
              <a:rPr lang="en-GB" sz="1400" b="1" dirty="0"/>
              <a:t>State</a:t>
            </a:r>
          </a:p>
        </p:txBody>
      </p:sp>
    </p:spTree>
    <p:extLst>
      <p:ext uri="{BB962C8B-B14F-4D97-AF65-F5344CB8AC3E}">
        <p14:creationId xmlns:p14="http://schemas.microsoft.com/office/powerpoint/2010/main" val="847659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50"/>
                                        <p:tgtEl>
                                          <p:spTgt spid="22"/>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750"/>
                                        <p:tgtEl>
                                          <p:spTgt spid="24"/>
                                        </p:tgtEl>
                                      </p:cBhvr>
                                    </p:animEffect>
                                  </p:childTnLst>
                                </p:cTn>
                              </p:par>
                            </p:childTnLst>
                          </p:cTn>
                        </p:par>
                        <p:par>
                          <p:cTn id="28" fill="hold">
                            <p:stCondLst>
                              <p:cond delay="47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50"/>
                                        <p:tgtEl>
                                          <p:spTgt spid="5"/>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750"/>
                                        <p:tgtEl>
                                          <p:spTgt spid="25"/>
                                        </p:tgtEl>
                                      </p:cBhvr>
                                    </p:animEffect>
                                  </p:childTnLst>
                                </p:cTn>
                              </p:par>
                            </p:childTnLst>
                          </p:cTn>
                        </p:par>
                        <p:par>
                          <p:cTn id="36" fill="hold">
                            <p:stCondLst>
                              <p:cond delay="62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50"/>
                                        <p:tgtEl>
                                          <p:spTgt spid="26"/>
                                        </p:tgtEl>
                                      </p:cBhvr>
                                    </p:animEffect>
                                  </p:childTnLst>
                                </p:cTn>
                              </p:par>
                            </p:childTnLst>
                          </p:cTn>
                        </p:par>
                        <p:par>
                          <p:cTn id="44" fill="hold">
                            <p:stCondLst>
                              <p:cond delay="775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750"/>
                                        <p:tgtEl>
                                          <p:spTgt spid="7"/>
                                        </p:tgtEl>
                                      </p:cBhvr>
                                    </p:animEffect>
                                  </p:childTnLst>
                                </p:cTn>
                              </p:par>
                            </p:childTnLst>
                          </p:cTn>
                        </p:par>
                        <p:par>
                          <p:cTn id="48" fill="hold">
                            <p:stCondLst>
                              <p:cond delay="8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750"/>
                                        <p:tgtEl>
                                          <p:spTgt spid="27"/>
                                        </p:tgtEl>
                                      </p:cBhvr>
                                    </p:animEffect>
                                  </p:childTnLst>
                                </p:cTn>
                              </p:par>
                            </p:childTnLst>
                          </p:cTn>
                        </p:par>
                        <p:par>
                          <p:cTn id="52" fill="hold">
                            <p:stCondLst>
                              <p:cond delay="9250"/>
                            </p:stCondLst>
                            <p:childTnLst>
                              <p:par>
                                <p:cTn id="53" presetID="10"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1" grpId="0" animBg="1"/>
      <p:bldP spid="22"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en-GB" dirty="0"/>
              <a:t>4. Sustainability in all German training programmes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275385" y="1781914"/>
            <a:ext cx="5437190" cy="3633921"/>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Record videos and podcasts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Create flyers and brochures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Establish a Sustainability Team</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Human rights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Mentoring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Organise events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5-minute talks</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b="0" dirty="0">
                <a:solidFill>
                  <a:schemeClr val="tx1"/>
                </a:solidFill>
              </a:rPr>
              <a:t>Current developments in sustainability (trade and industry, policymaking and society)</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b="0" dirty="0">
                <a:solidFill>
                  <a:schemeClr val="tx1"/>
                </a:solidFill>
              </a:rPr>
              <a:t>Discussion of own points of view (personal and professional)</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b="0" dirty="0">
                <a:solidFill>
                  <a:schemeClr val="tx1"/>
                </a:solidFill>
              </a:rPr>
              <a:t>Simulation games in which trainees take on the roles of decision-makers in real processes.</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275385" y="1280878"/>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What trainees can actively do</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1781914"/>
            <a:ext cx="5351461" cy="3480033"/>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 VET staff to become promoters of sustainability at vocational education and training learning venues.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Use full-time and part-time training staff to impart relevant occupationally specific and cross-cutting sustainability competencies and relevant aspects of sustainability in company teaching/learning environments.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 trainees to become junior experts in sustainability at the company.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Appreciation of contributions to sustainability made by trainees and trainers and </a:t>
            </a:r>
            <a:r>
              <a:rPr lang="en-US" sz="1400" dirty="0">
                <a:solidFill>
                  <a:schemeClr val="tx1"/>
                </a:solidFill>
                <a:latin typeface="+mn-lt"/>
              </a:rPr>
              <a:t>communicating this within the company</a:t>
            </a:r>
            <a:r>
              <a:rPr lang="en-GB" sz="1400" dirty="0">
                <a:solidFill>
                  <a:schemeClr val="tx1"/>
                </a:solidFill>
                <a:latin typeface="+mn-lt"/>
              </a:rPr>
              <a:t>.</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Internal evaluation of the systematic integration of sustainability in the training process and monitoring of development into a sustainable learning venue.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0" y="1280877"/>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What company management can do</a:t>
            </a:r>
          </a:p>
        </p:txBody>
      </p:sp>
      <p:sp>
        <p:nvSpPr>
          <p:cNvPr id="12" name="Textfeld 11">
            <a:extLst>
              <a:ext uri="{FF2B5EF4-FFF2-40B4-BE49-F238E27FC236}">
                <a16:creationId xmlns:a16="http://schemas.microsoft.com/office/drawing/2014/main" id="{EC18E496-8704-4AF1-A695-14E6E3E1A1C2}"/>
              </a:ext>
            </a:extLst>
          </p:cNvPr>
          <p:cNvSpPr txBox="1"/>
          <p:nvPr/>
        </p:nvSpPr>
        <p:spPr>
          <a:xfrm>
            <a:off x="582613" y="5453935"/>
            <a:ext cx="9559244" cy="276999"/>
          </a:xfrm>
          <a:prstGeom prst="rect">
            <a:avLst/>
          </a:prstGeom>
          <a:noFill/>
        </p:spPr>
        <p:txBody>
          <a:bodyPr wrap="square" rtlCol="0">
            <a:spAutoFit/>
          </a:bodyPr>
          <a:lstStyle/>
          <a:p>
            <a:r>
              <a:rPr lang="en-GB" sz="1200" dirty="0">
                <a:latin typeface="Calibri" panose="020F0502020204030204" pitchFamily="34" charset="0"/>
              </a:rPr>
              <a:t>Source: based on BBNE, www.nachhaltige-lernorte.de</a:t>
            </a:r>
          </a:p>
        </p:txBody>
      </p:sp>
    </p:spTree>
    <p:extLst>
      <p:ext uri="{BB962C8B-B14F-4D97-AF65-F5344CB8AC3E}">
        <p14:creationId xmlns:p14="http://schemas.microsoft.com/office/powerpoint/2010/main" val="2801573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750"/>
                                        <p:tgtEl>
                                          <p:spTgt spid="2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fade">
                                      <p:cBhvr>
                                        <p:cTn id="13" dur="750"/>
                                        <p:tgtEl>
                                          <p:spTgt spid="2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fade">
                                      <p:cBhvr>
                                        <p:cTn id="16" dur="750"/>
                                        <p:tgtEl>
                                          <p:spTgt spid="2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fade">
                                      <p:cBhvr>
                                        <p:cTn id="19" dur="750"/>
                                        <p:tgtEl>
                                          <p:spTgt spid="2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4" end="4"/>
                                            </p:txEl>
                                          </p:spTgt>
                                        </p:tgtEl>
                                        <p:attrNameLst>
                                          <p:attrName>style.visibility</p:attrName>
                                        </p:attrNameLst>
                                      </p:cBhvr>
                                      <p:to>
                                        <p:strVal val="visible"/>
                                      </p:to>
                                    </p:set>
                                    <p:animEffect transition="in" filter="fade">
                                      <p:cBhvr>
                                        <p:cTn id="22" dur="750"/>
                                        <p:tgtEl>
                                          <p:spTgt spid="28">
                                            <p:txEl>
                                              <p:pRg st="4" end="4"/>
                                            </p:txEl>
                                          </p:spTgt>
                                        </p:tgtEl>
                                      </p:cBhvr>
                                    </p:animEffect>
                                  </p:childTnLst>
                                </p:cTn>
                              </p:par>
                            </p:childTnLst>
                          </p:cTn>
                        </p:par>
                        <p:par>
                          <p:cTn id="23" fill="hold">
                            <p:stCondLst>
                              <p:cond delay="750"/>
                            </p:stCondLst>
                            <p:childTnLst>
                              <p:par>
                                <p:cTn id="24" presetID="10" presetClass="entr" presetSubtype="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750"/>
                                        <p:tgtEl>
                                          <p:spTgt spid="14">
                                            <p:txEl>
                                              <p:pRg st="0" end="0"/>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fade">
                                      <p:cBhvr>
                                        <p:cTn id="32" dur="750"/>
                                        <p:tgtEl>
                                          <p:spTgt spid="14">
                                            <p:txEl>
                                              <p:pRg st="1" end="1"/>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750"/>
                                        <p:tgtEl>
                                          <p:spTgt spid="14">
                                            <p:txEl>
                                              <p:pRg st="2" end="2"/>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750"/>
                                        <p:tgtEl>
                                          <p:spTgt spid="14">
                                            <p:txEl>
                                              <p:pRg st="3" end="3"/>
                                            </p:txEl>
                                          </p:spTgt>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xEl>
                                              <p:pRg st="4" end="4"/>
                                            </p:txEl>
                                          </p:spTgt>
                                        </p:tgtEl>
                                        <p:attrNameLst>
                                          <p:attrName>style.visibility</p:attrName>
                                        </p:attrNameLst>
                                      </p:cBhvr>
                                      <p:to>
                                        <p:strVal val="visible"/>
                                      </p:to>
                                    </p:set>
                                    <p:animEffect transition="in" filter="fade">
                                      <p:cBhvr>
                                        <p:cTn id="41" dur="750"/>
                                        <p:tgtEl>
                                          <p:spTgt spid="14">
                                            <p:txEl>
                                              <p:pRg st="4" end="4"/>
                                            </p:txEl>
                                          </p:spTgt>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4">
                                            <p:txEl>
                                              <p:pRg st="5" end="5"/>
                                            </p:txEl>
                                          </p:spTgt>
                                        </p:tgtEl>
                                        <p:attrNameLst>
                                          <p:attrName>style.visibility</p:attrName>
                                        </p:attrNameLst>
                                      </p:cBhvr>
                                      <p:to>
                                        <p:strVal val="visible"/>
                                      </p:to>
                                    </p:set>
                                    <p:animEffect transition="in" filter="fade">
                                      <p:cBhvr>
                                        <p:cTn id="44" dur="750"/>
                                        <p:tgtEl>
                                          <p:spTgt spid="14">
                                            <p:txEl>
                                              <p:pRg st="5" end="5"/>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4">
                                            <p:txEl>
                                              <p:pRg st="6" end="6"/>
                                            </p:txEl>
                                          </p:spTgt>
                                        </p:tgtEl>
                                        <p:attrNameLst>
                                          <p:attrName>style.visibility</p:attrName>
                                        </p:attrNameLst>
                                      </p:cBhvr>
                                      <p:to>
                                        <p:strVal val="visible"/>
                                      </p:to>
                                    </p:set>
                                    <p:animEffect transition="in" filter="fade">
                                      <p:cBhvr>
                                        <p:cTn id="47" dur="750"/>
                                        <p:tgtEl>
                                          <p:spTgt spid="14">
                                            <p:txEl>
                                              <p:pRg st="6" end="6"/>
                                            </p:txEl>
                                          </p:spTgt>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4">
                                            <p:txEl>
                                              <p:pRg st="7" end="7"/>
                                            </p:txEl>
                                          </p:spTgt>
                                        </p:tgtEl>
                                        <p:attrNameLst>
                                          <p:attrName>style.visibility</p:attrName>
                                        </p:attrNameLst>
                                      </p:cBhvr>
                                      <p:to>
                                        <p:strVal val="visible"/>
                                      </p:to>
                                    </p:set>
                                    <p:animEffect transition="in" filter="fade">
                                      <p:cBhvr>
                                        <p:cTn id="50" dur="750"/>
                                        <p:tgtEl>
                                          <p:spTgt spid="14">
                                            <p:txEl>
                                              <p:pRg st="7" end="7"/>
                                            </p:txEl>
                                          </p:spTgt>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4">
                                            <p:txEl>
                                              <p:pRg st="8" end="8"/>
                                            </p:txEl>
                                          </p:spTgt>
                                        </p:tgtEl>
                                        <p:attrNameLst>
                                          <p:attrName>style.visibility</p:attrName>
                                        </p:attrNameLst>
                                      </p:cBhvr>
                                      <p:to>
                                        <p:strVal val="visible"/>
                                      </p:to>
                                    </p:set>
                                    <p:animEffect transition="in" filter="fade">
                                      <p:cBhvr>
                                        <p:cTn id="53" dur="750"/>
                                        <p:tgtEl>
                                          <p:spTgt spid="14">
                                            <p:txEl>
                                              <p:pRg st="8" end="8"/>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4">
                                            <p:txEl>
                                              <p:pRg st="9" end="9"/>
                                            </p:txEl>
                                          </p:spTgt>
                                        </p:tgtEl>
                                        <p:attrNameLst>
                                          <p:attrName>style.visibility</p:attrName>
                                        </p:attrNameLst>
                                      </p:cBhvr>
                                      <p:to>
                                        <p:strVal val="visible"/>
                                      </p:to>
                                    </p:set>
                                    <p:animEffect transition="in" filter="fade">
                                      <p:cBhvr>
                                        <p:cTn id="56" dur="750"/>
                                        <p:tgtEl>
                                          <p:spTgt spid="14">
                                            <p:txEl>
                                              <p:pRg st="9" end="9"/>
                                            </p:txEl>
                                          </p:spTgt>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28" grpId="0" uiExpand="1" build="p"/>
      <p:bldP spid="29"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ihandform: Form 36">
            <a:extLst>
              <a:ext uri="{FF2B5EF4-FFF2-40B4-BE49-F238E27FC236}">
                <a16:creationId xmlns:a16="http://schemas.microsoft.com/office/drawing/2014/main" id="{54E16707-B517-4089-AFDF-8297733F729F}"/>
              </a:ext>
            </a:extLst>
          </p:cNvPr>
          <p:cNvSpPr/>
          <p:nvPr/>
        </p:nvSpPr>
        <p:spPr>
          <a:xfrm>
            <a:off x="957464" y="1566749"/>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n-GB" sz="1600" b="1" dirty="0"/>
              <a:t>Understanding the basic principles</a:t>
            </a:r>
            <a:br>
              <a:rPr lang="en-GB" sz="1600" b="1" dirty="0"/>
            </a:br>
            <a:r>
              <a:rPr lang="en-GB" sz="1600" dirty="0"/>
              <a:t>Significance of sustainable supply chains and environmental and social standards</a:t>
            </a:r>
          </a:p>
        </p:txBody>
      </p:sp>
      <p:sp>
        <p:nvSpPr>
          <p:cNvPr id="39" name="Freihandform: Form 38">
            <a:extLst>
              <a:ext uri="{FF2B5EF4-FFF2-40B4-BE49-F238E27FC236}">
                <a16:creationId xmlns:a16="http://schemas.microsoft.com/office/drawing/2014/main" id="{C6557766-243F-423A-84D5-029F8BB89FEC}"/>
              </a:ext>
            </a:extLst>
          </p:cNvPr>
          <p:cNvSpPr/>
          <p:nvPr/>
        </p:nvSpPr>
        <p:spPr>
          <a:xfrm>
            <a:off x="1322025" y="2329642"/>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n-GB" sz="1600" b="1" dirty="0"/>
              <a:t>Procurement and purchasing</a:t>
            </a:r>
            <a:br>
              <a:rPr lang="en-GB" sz="1600" b="1" dirty="0"/>
            </a:br>
            <a:r>
              <a:rPr lang="en-GB" sz="1600" dirty="0"/>
              <a:t>Selection of environmentally friendly materials, fair suppliers</a:t>
            </a:r>
          </a:p>
        </p:txBody>
      </p:sp>
      <p:sp>
        <p:nvSpPr>
          <p:cNvPr id="40" name="Freihandform: Form 39">
            <a:extLst>
              <a:ext uri="{FF2B5EF4-FFF2-40B4-BE49-F238E27FC236}">
                <a16:creationId xmlns:a16="http://schemas.microsoft.com/office/drawing/2014/main" id="{6B810BF8-354E-496C-AC32-55DAFA9942E3}"/>
              </a:ext>
            </a:extLst>
          </p:cNvPr>
          <p:cNvSpPr/>
          <p:nvPr/>
        </p:nvSpPr>
        <p:spPr>
          <a:xfrm>
            <a:off x="1433917" y="3092534"/>
            <a:ext cx="7676766" cy="637849"/>
          </a:xfrm>
          <a:custGeom>
            <a:avLst/>
            <a:gdLst>
              <a:gd name="connsiteX0" fmla="*/ 0 w 7211307"/>
              <a:gd name="connsiteY0" fmla="*/ 0 h 508758"/>
              <a:gd name="connsiteX1" fmla="*/ 7211307 w 7211307"/>
              <a:gd name="connsiteY1" fmla="*/ 0 h 508758"/>
              <a:gd name="connsiteX2" fmla="*/ 7211307 w 7211307"/>
              <a:gd name="connsiteY2" fmla="*/ 508758 h 508758"/>
              <a:gd name="connsiteX3" fmla="*/ 0 w 7211307"/>
              <a:gd name="connsiteY3" fmla="*/ 508758 h 508758"/>
              <a:gd name="connsiteX4" fmla="*/ 0 w 7211307"/>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07" h="508758">
                <a:moveTo>
                  <a:pt x="0" y="0"/>
                </a:moveTo>
                <a:lnTo>
                  <a:pt x="7211307" y="0"/>
                </a:lnTo>
                <a:lnTo>
                  <a:pt x="7211307"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n-GB" sz="1600" b="1" dirty="0"/>
              <a:t>Resource-efficient production</a:t>
            </a:r>
            <a:br>
              <a:rPr lang="en-GB" sz="1600" b="1" dirty="0"/>
            </a:br>
            <a:r>
              <a:rPr lang="en-GB" sz="1600" dirty="0"/>
              <a:t>Energy efficiency, circular economy, Cradle to Cradle</a:t>
            </a:r>
          </a:p>
        </p:txBody>
      </p:sp>
      <p:sp>
        <p:nvSpPr>
          <p:cNvPr id="41" name="Freihandform: Form 40">
            <a:extLst>
              <a:ext uri="{FF2B5EF4-FFF2-40B4-BE49-F238E27FC236}">
                <a16:creationId xmlns:a16="http://schemas.microsoft.com/office/drawing/2014/main" id="{4F8F8F23-71D0-4301-AACF-9DE9EC1EA1C6}"/>
              </a:ext>
            </a:extLst>
          </p:cNvPr>
          <p:cNvSpPr/>
          <p:nvPr/>
        </p:nvSpPr>
        <p:spPr>
          <a:xfrm>
            <a:off x="1322025" y="3855427"/>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n-GB" sz="1600" b="1" dirty="0"/>
              <a:t>Sustainable logistics</a:t>
            </a:r>
            <a:br>
              <a:rPr lang="en-GB" sz="1600" b="1" dirty="0"/>
            </a:br>
            <a:r>
              <a:rPr lang="en-GB" sz="1600" dirty="0"/>
              <a:t>Optimisation of supply chains, use of alternative fuels, packaging optimisation</a:t>
            </a:r>
          </a:p>
        </p:txBody>
      </p:sp>
      <p:sp>
        <p:nvSpPr>
          <p:cNvPr id="42" name="Freihandform: Form 41">
            <a:extLst>
              <a:ext uri="{FF2B5EF4-FFF2-40B4-BE49-F238E27FC236}">
                <a16:creationId xmlns:a16="http://schemas.microsoft.com/office/drawing/2014/main" id="{FFE3CF1D-CC45-49A3-9544-24F2FA27EC52}"/>
              </a:ext>
            </a:extLst>
          </p:cNvPr>
          <p:cNvSpPr/>
          <p:nvPr/>
        </p:nvSpPr>
        <p:spPr>
          <a:xfrm>
            <a:off x="957464" y="4637540"/>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n-GB" sz="1600" b="1" dirty="0"/>
              <a:t>Practical project</a:t>
            </a:r>
            <a:br>
              <a:rPr lang="en-GB" sz="1600" b="1" dirty="0"/>
            </a:br>
            <a:r>
              <a:rPr lang="en-GB" sz="1600" dirty="0"/>
              <a:t>Development of a sustainability concept for a company</a:t>
            </a:r>
          </a:p>
        </p:txBody>
      </p:sp>
      <p:sp>
        <p:nvSpPr>
          <p:cNvPr id="15" name="Textfeld 14">
            <a:extLst>
              <a:ext uri="{FF2B5EF4-FFF2-40B4-BE49-F238E27FC236}">
                <a16:creationId xmlns:a16="http://schemas.microsoft.com/office/drawing/2014/main" id="{594C187C-3CCF-43A6-8BCC-F9F56E7AAEA4}"/>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Sustainability in the supply chain</a:t>
            </a:r>
          </a:p>
        </p:txBody>
      </p:sp>
      <p:sp>
        <p:nvSpPr>
          <p:cNvPr id="36" name="Halbbogen 35">
            <a:extLst>
              <a:ext uri="{FF2B5EF4-FFF2-40B4-BE49-F238E27FC236}">
                <a16:creationId xmlns:a16="http://schemas.microsoft.com/office/drawing/2014/main" id="{6BF30E33-5E1E-469D-AD43-F96A5B5DC77C}"/>
              </a:ext>
            </a:extLst>
          </p:cNvPr>
          <p:cNvSpPr/>
          <p:nvPr/>
        </p:nvSpPr>
        <p:spPr>
          <a:xfrm>
            <a:off x="-4027236" y="671850"/>
            <a:ext cx="5479216" cy="5479216"/>
          </a:xfrm>
          <a:prstGeom prst="blockArc">
            <a:avLst>
              <a:gd name="adj1" fmla="val 18839973"/>
              <a:gd name="adj2" fmla="val 2746155"/>
              <a:gd name="adj3" fmla="val 0"/>
            </a:avLst>
          </a:prstGeom>
          <a:ln w="76200">
            <a:solidFill>
              <a:srgbClr val="EAC28D"/>
            </a:solidFill>
            <a:prstDash val="solid"/>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38" name="Ellipse 37">
            <a:extLst>
              <a:ext uri="{FF2B5EF4-FFF2-40B4-BE49-F238E27FC236}">
                <a16:creationId xmlns:a16="http://schemas.microsoft.com/office/drawing/2014/main" id="{17856F37-64F9-4F03-ABC8-1C03EFCF60F4}"/>
              </a:ext>
            </a:extLst>
          </p:cNvPr>
          <p:cNvSpPr/>
          <p:nvPr/>
        </p:nvSpPr>
        <p:spPr>
          <a:xfrm>
            <a:off x="639491" y="1567698"/>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dirty="0">
                <a:solidFill>
                  <a:schemeClr val="bg1"/>
                </a:solidFill>
              </a:rPr>
              <a:t>1</a:t>
            </a:r>
          </a:p>
        </p:txBody>
      </p:sp>
      <p:sp>
        <p:nvSpPr>
          <p:cNvPr id="43" name="Ellipse 42">
            <a:extLst>
              <a:ext uri="{FF2B5EF4-FFF2-40B4-BE49-F238E27FC236}">
                <a16:creationId xmlns:a16="http://schemas.microsoft.com/office/drawing/2014/main" id="{5D8DBF67-9E52-4D59-B34D-A6259D53518B}"/>
              </a:ext>
            </a:extLst>
          </p:cNvPr>
          <p:cNvSpPr/>
          <p:nvPr/>
        </p:nvSpPr>
        <p:spPr>
          <a:xfrm>
            <a:off x="1004051" y="233046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dirty="0">
                <a:solidFill>
                  <a:schemeClr val="bg1"/>
                </a:solidFill>
              </a:rPr>
              <a:t>2</a:t>
            </a:r>
          </a:p>
        </p:txBody>
      </p:sp>
      <p:sp>
        <p:nvSpPr>
          <p:cNvPr id="44" name="Ellipse 43">
            <a:extLst>
              <a:ext uri="{FF2B5EF4-FFF2-40B4-BE49-F238E27FC236}">
                <a16:creationId xmlns:a16="http://schemas.microsoft.com/office/drawing/2014/main" id="{972929B0-7DE2-4F9B-9654-9CF36E4444FE}"/>
              </a:ext>
            </a:extLst>
          </p:cNvPr>
          <p:cNvSpPr/>
          <p:nvPr/>
        </p:nvSpPr>
        <p:spPr>
          <a:xfrm>
            <a:off x="1117075" y="3100927"/>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dirty="0">
                <a:solidFill>
                  <a:schemeClr val="bg1"/>
                </a:solidFill>
              </a:rPr>
              <a:t>3</a:t>
            </a:r>
          </a:p>
        </p:txBody>
      </p:sp>
      <p:sp>
        <p:nvSpPr>
          <p:cNvPr id="45" name="Ellipse 44">
            <a:extLst>
              <a:ext uri="{FF2B5EF4-FFF2-40B4-BE49-F238E27FC236}">
                <a16:creationId xmlns:a16="http://schemas.microsoft.com/office/drawing/2014/main" id="{449272A4-BA81-47A7-B355-4B24E0B432BB}"/>
              </a:ext>
            </a:extLst>
          </p:cNvPr>
          <p:cNvSpPr/>
          <p:nvPr/>
        </p:nvSpPr>
        <p:spPr>
          <a:xfrm>
            <a:off x="1004050" y="3863903"/>
            <a:ext cx="635947" cy="635947"/>
          </a:xfrm>
          <a:prstGeom prst="ellipse">
            <a:avLst/>
          </a:prstGeom>
          <a:solidFill>
            <a:srgbClr val="D6851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dirty="0">
                <a:solidFill>
                  <a:schemeClr val="bg1"/>
                </a:solidFill>
              </a:rPr>
              <a:t>4</a:t>
            </a:r>
          </a:p>
        </p:txBody>
      </p:sp>
      <p:sp>
        <p:nvSpPr>
          <p:cNvPr id="46" name="Ellipse 45">
            <a:extLst>
              <a:ext uri="{FF2B5EF4-FFF2-40B4-BE49-F238E27FC236}">
                <a16:creationId xmlns:a16="http://schemas.microsoft.com/office/drawing/2014/main" id="{903B4519-7D80-4956-B377-A9C90142F202}"/>
              </a:ext>
            </a:extLst>
          </p:cNvPr>
          <p:cNvSpPr/>
          <p:nvPr/>
        </p:nvSpPr>
        <p:spPr>
          <a:xfrm>
            <a:off x="639491" y="463423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dirty="0">
                <a:solidFill>
                  <a:schemeClr val="bg1"/>
                </a:solidFill>
              </a:rPr>
              <a:t>5</a:t>
            </a:r>
          </a:p>
        </p:txBody>
      </p:sp>
      <p:sp>
        <p:nvSpPr>
          <p:cNvPr id="47" name="Textplatzhalter 3">
            <a:extLst>
              <a:ext uri="{FF2B5EF4-FFF2-40B4-BE49-F238E27FC236}">
                <a16:creationId xmlns:a16="http://schemas.microsoft.com/office/drawing/2014/main" id="{7D2586E5-CEEA-4631-BD36-B954DA6FE62C}"/>
              </a:ext>
            </a:extLst>
          </p:cNvPr>
          <p:cNvSpPr txBox="1">
            <a:spLocks/>
          </p:cNvSpPr>
          <p:nvPr/>
        </p:nvSpPr>
        <p:spPr>
          <a:xfrm>
            <a:off x="9317255" y="1956902"/>
            <a:ext cx="2395319" cy="2520000"/>
          </a:xfrm>
          <a:prstGeom prst="rect">
            <a:avLst/>
          </a:prstGeom>
          <a:solidFill>
            <a:srgbClr val="FBF3E8"/>
          </a:solidFill>
        </p:spPr>
        <p:txBody>
          <a:bodyPr vert="horz" wrap="square" lIns="36000" tIns="108000" rIns="36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Industrial clerks</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Wholesale/foreign trade</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Warehouse logistics</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Process mechanic</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Information technology specialist</a:t>
            </a:r>
          </a:p>
        </p:txBody>
      </p:sp>
      <p:sp>
        <p:nvSpPr>
          <p:cNvPr id="48" name="Textplatzhalter 3">
            <a:extLst>
              <a:ext uri="{FF2B5EF4-FFF2-40B4-BE49-F238E27FC236}">
                <a16:creationId xmlns:a16="http://schemas.microsoft.com/office/drawing/2014/main" id="{67445746-0DB8-4F22-AE1A-D0A715D30B89}"/>
              </a:ext>
            </a:extLst>
          </p:cNvPr>
          <p:cNvSpPr txBox="1">
            <a:spLocks/>
          </p:cNvSpPr>
          <p:nvPr/>
        </p:nvSpPr>
        <p:spPr>
          <a:xfrm>
            <a:off x="9317256" y="1557338"/>
            <a:ext cx="2395319" cy="391628"/>
          </a:xfrm>
          <a:prstGeom prst="rect">
            <a:avLst/>
          </a:prstGeom>
          <a:solidFill>
            <a:srgbClr val="EAC28D"/>
          </a:solidFill>
        </p:spPr>
        <p:txBody>
          <a:bodyPr vert="horz" wrap="square" lIns="108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600" b="1" dirty="0">
                <a:solidFill>
                  <a:schemeClr val="tx1"/>
                </a:solidFill>
              </a:rPr>
              <a:t>Target group</a:t>
            </a:r>
          </a:p>
        </p:txBody>
      </p:sp>
      <p:sp>
        <p:nvSpPr>
          <p:cNvPr id="52" name="Titel 51">
            <a:extLst>
              <a:ext uri="{FF2B5EF4-FFF2-40B4-BE49-F238E27FC236}">
                <a16:creationId xmlns:a16="http://schemas.microsoft.com/office/drawing/2014/main" id="{F91D4324-20F8-48A1-8FB2-E4AE5AEF3126}"/>
              </a:ext>
            </a:extLst>
          </p:cNvPr>
          <p:cNvSpPr>
            <a:spLocks noGrp="1"/>
          </p:cNvSpPr>
          <p:nvPr>
            <p:ph type="title"/>
          </p:nvPr>
        </p:nvSpPr>
        <p:spPr/>
        <p:txBody>
          <a:bodyPr>
            <a:normAutofit/>
          </a:bodyPr>
          <a:lstStyle/>
          <a:p>
            <a:r>
              <a:rPr lang="en-GB" dirty="0"/>
              <a:t>5. Example training module</a:t>
            </a:r>
          </a:p>
        </p:txBody>
      </p:sp>
    </p:spTree>
    <p:extLst>
      <p:ext uri="{BB962C8B-B14F-4D97-AF65-F5344CB8AC3E}">
        <p14:creationId xmlns:p14="http://schemas.microsoft.com/office/powerpoint/2010/main" val="3616879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4750"/>
                                        <p:tgtEl>
                                          <p:spTgt spid="36"/>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750"/>
                                        <p:tgtEl>
                                          <p:spTgt spid="3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750"/>
                                        <p:tgtEl>
                                          <p:spTgt spid="37"/>
                                        </p:tgtEl>
                                      </p:cBhvr>
                                    </p:animEffect>
                                  </p:childTnLst>
                                </p:cTn>
                              </p:par>
                              <p:par>
                                <p:cTn id="18" presetID="42" presetClass="path" presetSubtype="0" accel="40000" decel="60000" fill="hold" grpId="1" nodeType="withEffect">
                                  <p:stCondLst>
                                    <p:cond delay="500"/>
                                  </p:stCondLst>
                                  <p:childTnLst>
                                    <p:animMotion origin="layout" path="M -2.5E-6 0 L -0.05325 0.00417 " pathEditMode="relative" rAng="0" ptsTypes="AA">
                                      <p:cBhvr>
                                        <p:cTn id="19" dur="750" spd="-100000" fill="hold"/>
                                        <p:tgtEl>
                                          <p:spTgt spid="37"/>
                                        </p:tgtEl>
                                        <p:attrNameLst>
                                          <p:attrName>ppt_x</p:attrName>
                                          <p:attrName>ppt_y</p:attrName>
                                        </p:attrNameLst>
                                      </p:cBhvr>
                                      <p:rCtr x="-2669" y="208"/>
                                    </p:animMotion>
                                  </p:childTnLst>
                                </p:cTn>
                              </p:par>
                              <p:par>
                                <p:cTn id="20" presetID="10"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750"/>
                                        <p:tgtEl>
                                          <p:spTgt spid="43"/>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750"/>
                                        <p:tgtEl>
                                          <p:spTgt spid="39"/>
                                        </p:tgtEl>
                                      </p:cBhvr>
                                    </p:animEffect>
                                  </p:childTnLst>
                                </p:cTn>
                              </p:par>
                              <p:par>
                                <p:cTn id="26" presetID="42" presetClass="path" presetSubtype="0" accel="40000" decel="60000" fill="hold" grpId="1" nodeType="withEffect">
                                  <p:stCondLst>
                                    <p:cond delay="1500"/>
                                  </p:stCondLst>
                                  <p:childTnLst>
                                    <p:animMotion origin="layout" path="M 5E-6 -1.11111E-6 L -0.05325 0.00417 " pathEditMode="relative" rAng="0" ptsTypes="AA">
                                      <p:cBhvr>
                                        <p:cTn id="27" dur="750" spd="-100000" fill="hold"/>
                                        <p:tgtEl>
                                          <p:spTgt spid="39"/>
                                        </p:tgtEl>
                                        <p:attrNameLst>
                                          <p:attrName>ppt_x</p:attrName>
                                          <p:attrName>ppt_y</p:attrName>
                                        </p:attrNameLst>
                                      </p:cBhvr>
                                      <p:rCtr x="-2669" y="208"/>
                                    </p:animMotion>
                                  </p:childTnLst>
                                </p:cTn>
                              </p:par>
                              <p:par>
                                <p:cTn id="28" presetID="10" presetClass="entr" presetSubtype="0" fill="hold" grpId="0" nodeType="withEffect">
                                  <p:stCondLst>
                                    <p:cond delay="2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50"/>
                                        <p:tgtEl>
                                          <p:spTgt spid="44"/>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750"/>
                                        <p:tgtEl>
                                          <p:spTgt spid="40"/>
                                        </p:tgtEl>
                                      </p:cBhvr>
                                    </p:animEffect>
                                  </p:childTnLst>
                                </p:cTn>
                              </p:par>
                              <p:par>
                                <p:cTn id="34" presetID="42" presetClass="path" presetSubtype="0" accel="40000" decel="60000" fill="hold" grpId="1" nodeType="withEffect">
                                  <p:stCondLst>
                                    <p:cond delay="2500"/>
                                  </p:stCondLst>
                                  <p:childTnLst>
                                    <p:animMotion origin="layout" path="M -1.875E-6 -3.7037E-6 L -0.05325 0.00417 " pathEditMode="relative" rAng="0" ptsTypes="AA">
                                      <p:cBhvr>
                                        <p:cTn id="35" dur="750" spd="-100000" fill="hold"/>
                                        <p:tgtEl>
                                          <p:spTgt spid="40"/>
                                        </p:tgtEl>
                                        <p:attrNameLst>
                                          <p:attrName>ppt_x</p:attrName>
                                          <p:attrName>ppt_y</p:attrName>
                                        </p:attrNameLst>
                                      </p:cBhvr>
                                      <p:rCtr x="-2669" y="208"/>
                                    </p:animMotion>
                                  </p:childTnLst>
                                </p:cTn>
                              </p:par>
                              <p:par>
                                <p:cTn id="36" presetID="10" presetClass="entr" presetSubtype="0" fill="hold" grpId="0" nodeType="withEffect">
                                  <p:stCondLst>
                                    <p:cond delay="300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750"/>
                                        <p:tgtEl>
                                          <p:spTgt spid="45"/>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750"/>
                                        <p:tgtEl>
                                          <p:spTgt spid="41"/>
                                        </p:tgtEl>
                                      </p:cBhvr>
                                    </p:animEffect>
                                  </p:childTnLst>
                                </p:cTn>
                              </p:par>
                              <p:par>
                                <p:cTn id="42" presetID="42" presetClass="path" presetSubtype="0" accel="40000" decel="60000" fill="hold" grpId="1" nodeType="withEffect">
                                  <p:stCondLst>
                                    <p:cond delay="3500"/>
                                  </p:stCondLst>
                                  <p:childTnLst>
                                    <p:animMotion origin="layout" path="M 5E-6 -4.81481E-6 L -0.05325 0.00417 " pathEditMode="relative" rAng="0" ptsTypes="AA">
                                      <p:cBhvr>
                                        <p:cTn id="43" dur="750" spd="-100000" fill="hold"/>
                                        <p:tgtEl>
                                          <p:spTgt spid="41"/>
                                        </p:tgtEl>
                                        <p:attrNameLst>
                                          <p:attrName>ppt_x</p:attrName>
                                          <p:attrName>ppt_y</p:attrName>
                                        </p:attrNameLst>
                                      </p:cBhvr>
                                      <p:rCtr x="-2669" y="208"/>
                                    </p:animMotion>
                                  </p:childTnLst>
                                </p:cTn>
                              </p:par>
                              <p:par>
                                <p:cTn id="44" presetID="10" presetClass="entr" presetSubtype="0" fill="hold" grpId="0" nodeType="withEffect">
                                  <p:stCondLst>
                                    <p:cond delay="40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750"/>
                                        <p:tgtEl>
                                          <p:spTgt spid="46"/>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750"/>
                                        <p:tgtEl>
                                          <p:spTgt spid="42"/>
                                        </p:tgtEl>
                                      </p:cBhvr>
                                    </p:animEffect>
                                  </p:childTnLst>
                                </p:cTn>
                              </p:par>
                              <p:par>
                                <p:cTn id="50" presetID="42" presetClass="path" presetSubtype="0" accel="40000" decel="60000" fill="hold" grpId="1" nodeType="withEffect">
                                  <p:stCondLst>
                                    <p:cond delay="4500"/>
                                  </p:stCondLst>
                                  <p:childTnLst>
                                    <p:animMotion origin="layout" path="M -0.00625 -0.00163 L -0.0612 4.81481E-6 " pathEditMode="relative" rAng="0" ptsTypes="AA">
                                      <p:cBhvr>
                                        <p:cTn id="51" dur="750" spd="-100000" fill="hold"/>
                                        <p:tgtEl>
                                          <p:spTgt spid="42"/>
                                        </p:tgtEl>
                                        <p:attrNameLst>
                                          <p:attrName>ppt_x</p:attrName>
                                          <p:attrName>ppt_y</p:attrName>
                                        </p:attrNameLst>
                                      </p:cBhvr>
                                      <p:rCtr x="-2747" y="69"/>
                                    </p:animMotion>
                                  </p:childTnLst>
                                </p:cTn>
                              </p:par>
                            </p:childTnLst>
                          </p:cTn>
                        </p:par>
                        <p:par>
                          <p:cTn id="52" fill="hold">
                            <p:stCondLst>
                              <p:cond delay="6250"/>
                            </p:stCondLst>
                            <p:childTnLst>
                              <p:par>
                                <p:cTn id="53" presetID="10" presetClass="entr" presetSubtype="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75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9" grpId="0" animBg="1"/>
      <p:bldP spid="39" grpId="1" animBg="1"/>
      <p:bldP spid="40" grpId="0" animBg="1"/>
      <p:bldP spid="40" grpId="1" animBg="1"/>
      <p:bldP spid="41" grpId="0" animBg="1"/>
      <p:bldP spid="41" grpId="1" animBg="1"/>
      <p:bldP spid="42" grpId="0" animBg="1"/>
      <p:bldP spid="42" grpId="1" animBg="1"/>
      <p:bldP spid="15" grpId="0" build="p"/>
      <p:bldP spid="38" grpId="0" animBg="1"/>
      <p:bldP spid="43" grpId="0" animBg="1"/>
      <p:bldP spid="44" grpId="0" animBg="1"/>
      <p:bldP spid="45" grpId="0" animBg="1"/>
      <p:bldP spid="46" grpId="0" animBg="1"/>
      <p:bldP spid="47" grpId="0" uiExpand="1"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3DC333F-6BD5-4B81-8D61-A111CC4BC8B1}"/>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endParaRPr lang="de-DE" dirty="0"/>
          </a:p>
        </p:txBody>
      </p:sp>
      <p:sp>
        <p:nvSpPr>
          <p:cNvPr id="20" name="Textfeld 19">
            <a:extLst>
              <a:ext uri="{FF2B5EF4-FFF2-40B4-BE49-F238E27FC236}">
                <a16:creationId xmlns:a16="http://schemas.microsoft.com/office/drawing/2014/main" id="{408C2EEE-9EEE-43AA-8AA9-FA8236194A07}"/>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Learning objectives of the training</a:t>
            </a:r>
          </a:p>
        </p:txBody>
      </p:sp>
      <p:sp>
        <p:nvSpPr>
          <p:cNvPr id="21" name="Textplatzhalter 3">
            <a:extLst>
              <a:ext uri="{FF2B5EF4-FFF2-40B4-BE49-F238E27FC236}">
                <a16:creationId xmlns:a16="http://schemas.microsoft.com/office/drawing/2014/main" id="{CEAC9FAC-B976-478F-B105-470AB30441AB}"/>
              </a:ext>
            </a:extLst>
          </p:cNvPr>
          <p:cNvSpPr txBox="1">
            <a:spLocks/>
          </p:cNvSpPr>
          <p:nvPr/>
        </p:nvSpPr>
        <p:spPr>
          <a:xfrm>
            <a:off x="658813" y="3073169"/>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rPr>
              <a:t>Basic knowledge of the UN 2030 Agenda and its implementation</a:t>
            </a:r>
          </a:p>
        </p:txBody>
      </p:sp>
      <p:sp>
        <p:nvSpPr>
          <p:cNvPr id="22" name="Textplatzhalter 3">
            <a:extLst>
              <a:ext uri="{FF2B5EF4-FFF2-40B4-BE49-F238E27FC236}">
                <a16:creationId xmlns:a16="http://schemas.microsoft.com/office/drawing/2014/main" id="{2711CE9E-1356-47ED-AB39-122EE7BFDFBC}"/>
              </a:ext>
            </a:extLst>
          </p:cNvPr>
          <p:cNvSpPr txBox="1">
            <a:spLocks/>
          </p:cNvSpPr>
          <p:nvPr/>
        </p:nvSpPr>
        <p:spPr>
          <a:xfrm>
            <a:off x="658813" y="2587076"/>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n-GB" sz="1800" b="1" dirty="0"/>
              <a:t>Know the 17 Sustainable Development Goals.</a:t>
            </a:r>
          </a:p>
        </p:txBody>
      </p:sp>
      <p:sp>
        <p:nvSpPr>
          <p:cNvPr id="23" name="Textplatzhalter 3">
            <a:extLst>
              <a:ext uri="{FF2B5EF4-FFF2-40B4-BE49-F238E27FC236}">
                <a16:creationId xmlns:a16="http://schemas.microsoft.com/office/drawing/2014/main" id="{CED7B901-AD04-423D-A91C-C647E24122F9}"/>
              </a:ext>
            </a:extLst>
          </p:cNvPr>
          <p:cNvSpPr txBox="1">
            <a:spLocks/>
          </p:cNvSpPr>
          <p:nvPr/>
        </p:nvSpPr>
        <p:spPr>
          <a:xfrm>
            <a:off x="658813" y="5132070"/>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rPr>
              <a:t>Assess the significance of sustainability for the craft trades and for trade and industry.</a:t>
            </a:r>
          </a:p>
        </p:txBody>
      </p:sp>
      <p:sp>
        <p:nvSpPr>
          <p:cNvPr id="24" name="Textplatzhalter 3">
            <a:extLst>
              <a:ext uri="{FF2B5EF4-FFF2-40B4-BE49-F238E27FC236}">
                <a16:creationId xmlns:a16="http://schemas.microsoft.com/office/drawing/2014/main" id="{DBC88356-C5B3-4D31-9DCE-4DF89A4FD351}"/>
              </a:ext>
            </a:extLst>
          </p:cNvPr>
          <p:cNvSpPr txBox="1">
            <a:spLocks/>
          </p:cNvSpPr>
          <p:nvPr/>
        </p:nvSpPr>
        <p:spPr>
          <a:xfrm>
            <a:off x="658813" y="4646552"/>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n-GB" sz="1800" b="1" dirty="0"/>
              <a:t>Practical application</a:t>
            </a:r>
          </a:p>
        </p:txBody>
      </p:sp>
      <p:sp>
        <p:nvSpPr>
          <p:cNvPr id="25" name="Textplatzhalter 3">
            <a:extLst>
              <a:ext uri="{FF2B5EF4-FFF2-40B4-BE49-F238E27FC236}">
                <a16:creationId xmlns:a16="http://schemas.microsoft.com/office/drawing/2014/main" id="{E39585C8-D214-4317-A6BB-9BFE40429255}"/>
              </a:ext>
            </a:extLst>
          </p:cNvPr>
          <p:cNvSpPr txBox="1">
            <a:spLocks/>
          </p:cNvSpPr>
          <p:nvPr/>
        </p:nvSpPr>
        <p:spPr>
          <a:xfrm>
            <a:off x="658813" y="4102907"/>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latin typeface="+mn-lt"/>
              </a:rPr>
              <a:t>Understand various concepts and be able to weigh against one another.</a:t>
            </a:r>
          </a:p>
        </p:txBody>
      </p:sp>
      <p:sp>
        <p:nvSpPr>
          <p:cNvPr id="26" name="Textplatzhalter 3">
            <a:extLst>
              <a:ext uri="{FF2B5EF4-FFF2-40B4-BE49-F238E27FC236}">
                <a16:creationId xmlns:a16="http://schemas.microsoft.com/office/drawing/2014/main" id="{E55C3B53-534E-4BA5-8768-71AF8E2E1D74}"/>
              </a:ext>
            </a:extLst>
          </p:cNvPr>
          <p:cNvSpPr txBox="1">
            <a:spLocks/>
          </p:cNvSpPr>
          <p:nvPr/>
        </p:nvSpPr>
        <p:spPr>
          <a:xfrm>
            <a:off x="658813" y="3616814"/>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n-GB" sz="1800" b="1" dirty="0"/>
              <a:t>Evaluate sustainability models.</a:t>
            </a:r>
          </a:p>
        </p:txBody>
      </p:sp>
      <p:sp>
        <p:nvSpPr>
          <p:cNvPr id="27" name="Textplatzhalter 3">
            <a:extLst>
              <a:ext uri="{FF2B5EF4-FFF2-40B4-BE49-F238E27FC236}">
                <a16:creationId xmlns:a16="http://schemas.microsoft.com/office/drawing/2014/main" id="{41950012-F107-42DA-8DDA-A0B851B4605B}"/>
              </a:ext>
            </a:extLst>
          </p:cNvPr>
          <p:cNvSpPr txBox="1">
            <a:spLocks/>
          </p:cNvSpPr>
          <p:nvPr/>
        </p:nvSpPr>
        <p:spPr>
          <a:xfrm>
            <a:off x="658813" y="2042838"/>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latin typeface="+mn-lt"/>
              </a:rPr>
              <a:t>Trainees classify processes in their occupation accordingly.</a:t>
            </a:r>
          </a:p>
        </p:txBody>
      </p:sp>
      <p:sp>
        <p:nvSpPr>
          <p:cNvPr id="28" name="Textplatzhalter 3">
            <a:extLst>
              <a:ext uri="{FF2B5EF4-FFF2-40B4-BE49-F238E27FC236}">
                <a16:creationId xmlns:a16="http://schemas.microsoft.com/office/drawing/2014/main" id="{61924A55-39B8-4D2D-AF36-0DB09170930F}"/>
              </a:ext>
            </a:extLst>
          </p:cNvPr>
          <p:cNvSpPr txBox="1">
            <a:spLocks/>
          </p:cNvSpPr>
          <p:nvPr/>
        </p:nvSpPr>
        <p:spPr>
          <a:xfrm>
            <a:off x="658813" y="1557338"/>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n-GB" sz="1800" b="1" dirty="0"/>
              <a:t>Understand sustainability in four dimensions.</a:t>
            </a:r>
          </a:p>
        </p:txBody>
      </p:sp>
      <p:sp>
        <p:nvSpPr>
          <p:cNvPr id="13" name="Ellipse 12">
            <a:extLst>
              <a:ext uri="{FF2B5EF4-FFF2-40B4-BE49-F238E27FC236}">
                <a16:creationId xmlns:a16="http://schemas.microsoft.com/office/drawing/2014/main" id="{BE8B627F-FF02-451B-84B6-15A1B04E131A}"/>
              </a:ext>
            </a:extLst>
          </p:cNvPr>
          <p:cNvSpPr>
            <a:spLocks noChangeAspect="1"/>
          </p:cNvSpPr>
          <p:nvPr/>
        </p:nvSpPr>
        <p:spPr>
          <a:xfrm>
            <a:off x="8616953"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6" name="Grafik 5">
            <a:extLst>
              <a:ext uri="{FF2B5EF4-FFF2-40B4-BE49-F238E27FC236}">
                <a16:creationId xmlns:a16="http://schemas.microsoft.com/office/drawing/2014/main" id="{571F8601-FC57-4177-8590-4F683C3D0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2653">
            <a:off x="9346105" y="1890389"/>
            <a:ext cx="2100163" cy="2753937"/>
          </a:xfrm>
          <a:prstGeom prst="rect">
            <a:avLst/>
          </a:prstGeom>
        </p:spPr>
      </p:pic>
      <p:sp>
        <p:nvSpPr>
          <p:cNvPr id="2" name="Titel 1">
            <a:extLst>
              <a:ext uri="{FF2B5EF4-FFF2-40B4-BE49-F238E27FC236}">
                <a16:creationId xmlns:a16="http://schemas.microsoft.com/office/drawing/2014/main" id="{EC159AA6-D2A7-4BA4-A6E5-66FBBC15F785}"/>
              </a:ext>
            </a:extLst>
          </p:cNvPr>
          <p:cNvSpPr>
            <a:spLocks noGrp="1"/>
          </p:cNvSpPr>
          <p:nvPr>
            <p:ph type="title"/>
          </p:nvPr>
        </p:nvSpPr>
        <p:spPr/>
        <p:txBody>
          <a:bodyPr>
            <a:normAutofit/>
          </a:bodyPr>
          <a:lstStyle/>
          <a:p>
            <a:r>
              <a:rPr lang="en-GB" dirty="0"/>
              <a:t>5. Example training module</a:t>
            </a:r>
          </a:p>
        </p:txBody>
      </p:sp>
    </p:spTree>
    <p:extLst>
      <p:ext uri="{BB962C8B-B14F-4D97-AF65-F5344CB8AC3E}">
        <p14:creationId xmlns:p14="http://schemas.microsoft.com/office/powerpoint/2010/main" val="2143861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750"/>
                                        <p:tgtEl>
                                          <p:spTgt spid="27">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750"/>
                                        <p:tgtEl>
                                          <p:spTgt spid="21">
                                            <p:txEl>
                                              <p:pRg st="0" end="0"/>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fade">
                                      <p:cBhvr>
                                        <p:cTn id="31" dur="750"/>
                                        <p:tgtEl>
                                          <p:spTgt spid="25">
                                            <p:txEl>
                                              <p:pRg st="0" end="0"/>
                                            </p:txEl>
                                          </p:spTgt>
                                        </p:tgtEl>
                                      </p:cBhvr>
                                    </p:animEffect>
                                  </p:childTnLst>
                                </p:cTn>
                              </p:par>
                            </p:childTnLst>
                          </p:cTn>
                        </p:par>
                        <p:par>
                          <p:cTn id="32" fill="hold">
                            <p:stCondLst>
                              <p:cond delay="475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5250"/>
                            </p:stCondLst>
                            <p:childTnLst>
                              <p:par>
                                <p:cTn id="37" presetID="10" presetClass="entr" presetSubtype="0" fill="hold" grpId="0" nodeType="after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7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uiExpand="1" build="p"/>
      <p:bldP spid="22" grpId="0" animBg="1"/>
      <p:bldP spid="23" grpId="0" uiExpand="1" build="p"/>
      <p:bldP spid="24" grpId="0" animBg="1"/>
      <p:bldP spid="25" grpId="0" uiExpand="1" build="p"/>
      <p:bldP spid="26" grpId="0" animBg="1"/>
      <p:bldP spid="27" grpId="0" uiExpand="1" build="p"/>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6. Participation &amp; self-efficacy</a:t>
            </a:r>
          </a:p>
        </p:txBody>
      </p:sp>
      <p:sp>
        <p:nvSpPr>
          <p:cNvPr id="8" name="Textplatzhalter 3">
            <a:extLst>
              <a:ext uri="{FF2B5EF4-FFF2-40B4-BE49-F238E27FC236}">
                <a16:creationId xmlns:a16="http://schemas.microsoft.com/office/drawing/2014/main" id="{9FD92AA3-5BD8-4280-980E-D32A32F8B5D6}"/>
              </a:ext>
            </a:extLst>
          </p:cNvPr>
          <p:cNvSpPr txBox="1">
            <a:spLocks/>
          </p:cNvSpPr>
          <p:nvPr/>
        </p:nvSpPr>
        <p:spPr>
          <a:xfrm>
            <a:off x="658814" y="1738896"/>
            <a:ext cx="4389120" cy="490620"/>
          </a:xfrm>
          <a:prstGeom prst="rect">
            <a:avLst/>
          </a:prstGeom>
          <a:solidFill>
            <a:srgbClr val="FBF3E8"/>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Skilled workers of the future</a:t>
            </a:r>
          </a:p>
        </p:txBody>
      </p:sp>
      <p:sp>
        <p:nvSpPr>
          <p:cNvPr id="9" name="Textplatzhalter 3">
            <a:extLst>
              <a:ext uri="{FF2B5EF4-FFF2-40B4-BE49-F238E27FC236}">
                <a16:creationId xmlns:a16="http://schemas.microsoft.com/office/drawing/2014/main" id="{7FB02C4E-BCE2-4148-981C-15B3C99F10FC}"/>
              </a:ext>
            </a:extLst>
          </p:cNvPr>
          <p:cNvSpPr txBox="1">
            <a:spLocks/>
          </p:cNvSpPr>
          <p:nvPr/>
        </p:nvSpPr>
        <p:spPr>
          <a:xfrm>
            <a:off x="6919843" y="1768776"/>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Innovative strength</a:t>
            </a:r>
          </a:p>
        </p:txBody>
      </p:sp>
      <p:sp>
        <p:nvSpPr>
          <p:cNvPr id="11" name="Textplatzhalter 3">
            <a:extLst>
              <a:ext uri="{FF2B5EF4-FFF2-40B4-BE49-F238E27FC236}">
                <a16:creationId xmlns:a16="http://schemas.microsoft.com/office/drawing/2014/main" id="{7C8C97EF-BB48-4E66-BFAA-F7D132D5877E}"/>
              </a:ext>
            </a:extLst>
          </p:cNvPr>
          <p:cNvSpPr txBox="1">
            <a:spLocks/>
          </p:cNvSpPr>
          <p:nvPr/>
        </p:nvSpPr>
        <p:spPr>
          <a:xfrm>
            <a:off x="6919842" y="3946670"/>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Societal responsibility</a:t>
            </a:r>
          </a:p>
        </p:txBody>
      </p:sp>
      <p:sp>
        <p:nvSpPr>
          <p:cNvPr id="13" name="Textplatzhalter 3">
            <a:extLst>
              <a:ext uri="{FF2B5EF4-FFF2-40B4-BE49-F238E27FC236}">
                <a16:creationId xmlns:a16="http://schemas.microsoft.com/office/drawing/2014/main" id="{7AE5BE3B-6378-466F-BEF1-D5F820805DB9}"/>
              </a:ext>
            </a:extLst>
          </p:cNvPr>
          <p:cNvSpPr txBox="1">
            <a:spLocks/>
          </p:cNvSpPr>
          <p:nvPr/>
        </p:nvSpPr>
        <p:spPr>
          <a:xfrm>
            <a:off x="658814" y="3946670"/>
            <a:ext cx="4414324" cy="490620"/>
          </a:xfrm>
          <a:prstGeom prst="rect">
            <a:avLst/>
          </a:prstGeom>
          <a:solidFill>
            <a:srgbClr val="FBF3E8"/>
          </a:solidFill>
        </p:spPr>
        <p:txBody>
          <a:bodyPr vert="horz" wrap="square" lIns="216000" tIns="108000" rIns="115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Achieving climate goals</a:t>
            </a:r>
          </a:p>
        </p:txBody>
      </p:sp>
      <p:sp>
        <p:nvSpPr>
          <p:cNvPr id="14" name="Ellipse 13">
            <a:extLst>
              <a:ext uri="{FF2B5EF4-FFF2-40B4-BE49-F238E27FC236}">
                <a16:creationId xmlns:a16="http://schemas.microsoft.com/office/drawing/2014/main" id="{D62A4C38-0381-481C-8401-06B35AC9835D}"/>
              </a:ext>
            </a:extLst>
          </p:cNvPr>
          <p:cNvSpPr/>
          <p:nvPr/>
        </p:nvSpPr>
        <p:spPr>
          <a:xfrm>
            <a:off x="4631504" y="1609219"/>
            <a:ext cx="2968771" cy="2968769"/>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en-GB" b="1" dirty="0">
                <a:solidFill>
                  <a:schemeClr val="dk1"/>
                </a:solidFill>
                <a:cs typeface="Calibri" panose="020F0502020204030204" pitchFamily="34" charset="0"/>
                <a:rtl val="0"/>
              </a:rPr>
              <a:t>Expected impacts</a:t>
            </a:r>
          </a:p>
        </p:txBody>
      </p:sp>
      <p:sp>
        <p:nvSpPr>
          <p:cNvPr id="19" name="Ellipse 18">
            <a:extLst>
              <a:ext uri="{FF2B5EF4-FFF2-40B4-BE49-F238E27FC236}">
                <a16:creationId xmlns:a16="http://schemas.microsoft.com/office/drawing/2014/main" id="{1C032C7C-94B6-4BEB-84AC-32536F536F17}"/>
              </a:ext>
            </a:extLst>
          </p:cNvPr>
          <p:cNvSpPr/>
          <p:nvPr/>
        </p:nvSpPr>
        <p:spPr>
          <a:xfrm>
            <a:off x="6802528" y="3787114"/>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DC41E0AE-0161-4E20-9E9F-1A16BDCC03A5}"/>
              </a:ext>
            </a:extLst>
          </p:cNvPr>
          <p:cNvSpPr/>
          <p:nvPr/>
        </p:nvSpPr>
        <p:spPr>
          <a:xfrm>
            <a:off x="4636890" y="3779277"/>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2" name="Gruppieren 41">
            <a:extLst>
              <a:ext uri="{FF2B5EF4-FFF2-40B4-BE49-F238E27FC236}">
                <a16:creationId xmlns:a16="http://schemas.microsoft.com/office/drawing/2014/main" id="{162A85DE-442E-411E-9E26-E0E32A01BC83}"/>
              </a:ext>
            </a:extLst>
          </p:cNvPr>
          <p:cNvGrpSpPr/>
          <p:nvPr/>
        </p:nvGrpSpPr>
        <p:grpSpPr>
          <a:xfrm>
            <a:off x="4636890" y="1609220"/>
            <a:ext cx="809733" cy="809733"/>
            <a:chOff x="4636890" y="1609220"/>
            <a:chExt cx="809733" cy="809733"/>
          </a:xfrm>
        </p:grpSpPr>
        <p:sp>
          <p:nvSpPr>
            <p:cNvPr id="31" name="Ellipse 30">
              <a:extLst>
                <a:ext uri="{FF2B5EF4-FFF2-40B4-BE49-F238E27FC236}">
                  <a16:creationId xmlns:a16="http://schemas.microsoft.com/office/drawing/2014/main" id="{815C2731-75A5-4DDF-BC46-022FD7592AC8}"/>
                </a:ext>
              </a:extLst>
            </p:cNvPr>
            <p:cNvSpPr/>
            <p:nvPr/>
          </p:nvSpPr>
          <p:spPr>
            <a:xfrm>
              <a:off x="4636890" y="16092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3" name="Grafik 42">
              <a:extLst>
                <a:ext uri="{FF2B5EF4-FFF2-40B4-BE49-F238E27FC236}">
                  <a16:creationId xmlns:a16="http://schemas.microsoft.com/office/drawing/2014/main" id="{A2DA3B63-E107-45DC-BB2C-B7B8C4A73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6494" y="1733099"/>
              <a:ext cx="390525" cy="561975"/>
            </a:xfrm>
            <a:prstGeom prst="rect">
              <a:avLst/>
            </a:prstGeom>
          </p:spPr>
        </p:pic>
      </p:grpSp>
      <p:grpSp>
        <p:nvGrpSpPr>
          <p:cNvPr id="40" name="Gruppieren 39">
            <a:extLst>
              <a:ext uri="{FF2B5EF4-FFF2-40B4-BE49-F238E27FC236}">
                <a16:creationId xmlns:a16="http://schemas.microsoft.com/office/drawing/2014/main" id="{357C7CA5-D7A2-4E3B-85E3-C4FF8F38D2DF}"/>
              </a:ext>
            </a:extLst>
          </p:cNvPr>
          <p:cNvGrpSpPr/>
          <p:nvPr/>
        </p:nvGrpSpPr>
        <p:grpSpPr>
          <a:xfrm>
            <a:off x="6802528" y="1609220"/>
            <a:ext cx="809733" cy="809733"/>
            <a:chOff x="6573928" y="1533020"/>
            <a:chExt cx="809733" cy="809733"/>
          </a:xfrm>
        </p:grpSpPr>
        <p:sp>
          <p:nvSpPr>
            <p:cNvPr id="16" name="Ellipse 15">
              <a:extLst>
                <a:ext uri="{FF2B5EF4-FFF2-40B4-BE49-F238E27FC236}">
                  <a16:creationId xmlns:a16="http://schemas.microsoft.com/office/drawing/2014/main" id="{1BA8C316-D1B1-408B-97AC-DCC12DAD1699}"/>
                </a:ext>
              </a:extLst>
            </p:cNvPr>
            <p:cNvSpPr/>
            <p:nvPr/>
          </p:nvSpPr>
          <p:spPr>
            <a:xfrm>
              <a:off x="6573928" y="15330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02BF802B-F53C-44BF-B71B-80AC868596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1788" y="1607505"/>
              <a:ext cx="554338" cy="626402"/>
            </a:xfrm>
            <a:prstGeom prst="rect">
              <a:avLst/>
            </a:prstGeom>
          </p:spPr>
        </p:pic>
      </p:grpSp>
      <p:sp>
        <p:nvSpPr>
          <p:cNvPr id="36" name="Textplatzhalter 3">
            <a:extLst>
              <a:ext uri="{FF2B5EF4-FFF2-40B4-BE49-F238E27FC236}">
                <a16:creationId xmlns:a16="http://schemas.microsoft.com/office/drawing/2014/main" id="{DA743FAE-63C5-48A9-B3B5-79626E67D20A}"/>
              </a:ext>
            </a:extLst>
          </p:cNvPr>
          <p:cNvSpPr txBox="1">
            <a:spLocks/>
          </p:cNvSpPr>
          <p:nvPr/>
        </p:nvSpPr>
        <p:spPr>
          <a:xfrm>
            <a:off x="658812" y="2237786"/>
            <a:ext cx="4182560" cy="1018525"/>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n-GB" sz="1800" dirty="0">
                <a:solidFill>
                  <a:schemeClr val="tx1"/>
                </a:solidFill>
                <a:latin typeface="+mn-lt"/>
              </a:rPr>
              <a:t>Trainees are optimally</a:t>
            </a:r>
            <a:br>
              <a:rPr lang="en-GB" sz="1800" dirty="0">
                <a:solidFill>
                  <a:schemeClr val="tx1"/>
                </a:solidFill>
                <a:latin typeface="+mn-lt"/>
              </a:rPr>
            </a:br>
            <a:r>
              <a:rPr lang="en-GB" sz="1800" dirty="0">
                <a:solidFill>
                  <a:schemeClr val="tx1"/>
                </a:solidFill>
                <a:latin typeface="+mn-lt"/>
              </a:rPr>
              <a:t>prepared for current</a:t>
            </a:r>
            <a:br>
              <a:rPr lang="en-GB" sz="1800" dirty="0">
                <a:solidFill>
                  <a:schemeClr val="tx1"/>
                </a:solidFill>
                <a:latin typeface="+mn-lt"/>
              </a:rPr>
            </a:br>
            <a:r>
              <a:rPr lang="en-GB" sz="1800" dirty="0">
                <a:solidFill>
                  <a:schemeClr val="tx1"/>
                </a:solidFill>
                <a:latin typeface="+mn-lt"/>
              </a:rPr>
              <a:t>challenges in the economy.</a:t>
            </a:r>
          </a:p>
        </p:txBody>
      </p:sp>
      <p:sp>
        <p:nvSpPr>
          <p:cNvPr id="37" name="Textplatzhalter 3">
            <a:extLst>
              <a:ext uri="{FF2B5EF4-FFF2-40B4-BE49-F238E27FC236}">
                <a16:creationId xmlns:a16="http://schemas.microsoft.com/office/drawing/2014/main" id="{CAAD3A8D-9813-4448-BE2D-1658CEED03FD}"/>
              </a:ext>
            </a:extLst>
          </p:cNvPr>
          <p:cNvSpPr txBox="1">
            <a:spLocks/>
          </p:cNvSpPr>
          <p:nvPr/>
        </p:nvSpPr>
        <p:spPr>
          <a:xfrm>
            <a:off x="7602736" y="2237786"/>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n-GB" sz="1800" dirty="0">
                <a:solidFill>
                  <a:schemeClr val="tx1"/>
                </a:solidFill>
                <a:latin typeface="+mn-lt"/>
              </a:rPr>
              <a:t>Young skilled workers will bring fresh ideas for sustainable solutions.</a:t>
            </a:r>
          </a:p>
        </p:txBody>
      </p:sp>
      <p:sp>
        <p:nvSpPr>
          <p:cNvPr id="38" name="Textplatzhalter 3">
            <a:extLst>
              <a:ext uri="{FF2B5EF4-FFF2-40B4-BE49-F238E27FC236}">
                <a16:creationId xmlns:a16="http://schemas.microsoft.com/office/drawing/2014/main" id="{4C091B81-12F1-46F5-92E3-F6E7ECBF877D}"/>
              </a:ext>
            </a:extLst>
          </p:cNvPr>
          <p:cNvSpPr txBox="1">
            <a:spLocks/>
          </p:cNvSpPr>
          <p:nvPr/>
        </p:nvSpPr>
        <p:spPr>
          <a:xfrm>
            <a:off x="7602736" y="4434342"/>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n-GB" sz="1800" dirty="0">
                <a:solidFill>
                  <a:schemeClr val="tx1"/>
                </a:solidFill>
                <a:latin typeface="+mn-lt"/>
              </a:rPr>
              <a:t>Link between economic success and ecological responsibility</a:t>
            </a:r>
          </a:p>
        </p:txBody>
      </p:sp>
      <p:sp>
        <p:nvSpPr>
          <p:cNvPr id="39" name="Textplatzhalter 3">
            <a:extLst>
              <a:ext uri="{FF2B5EF4-FFF2-40B4-BE49-F238E27FC236}">
                <a16:creationId xmlns:a16="http://schemas.microsoft.com/office/drawing/2014/main" id="{88C22B7C-72C8-4000-BEEB-5B1F208D0DF0}"/>
              </a:ext>
            </a:extLst>
          </p:cNvPr>
          <p:cNvSpPr txBox="1">
            <a:spLocks/>
          </p:cNvSpPr>
          <p:nvPr/>
        </p:nvSpPr>
        <p:spPr>
          <a:xfrm>
            <a:off x="658813" y="4436001"/>
            <a:ext cx="4126068"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n-GB" sz="1800" dirty="0">
                <a:solidFill>
                  <a:schemeClr val="tx1"/>
                </a:solidFill>
                <a:latin typeface="+mn-lt"/>
              </a:rPr>
              <a:t>Systematic training supports companies with decarbonisation.</a:t>
            </a:r>
          </a:p>
        </p:txBody>
      </p:sp>
      <p:pic>
        <p:nvPicPr>
          <p:cNvPr id="45" name="Grafik 44">
            <a:extLst>
              <a:ext uri="{FF2B5EF4-FFF2-40B4-BE49-F238E27FC236}">
                <a16:creationId xmlns:a16="http://schemas.microsoft.com/office/drawing/2014/main" id="{892C6F8E-6096-4811-BB5B-DE8B971399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2054" y="4021856"/>
            <a:ext cx="531760" cy="395286"/>
          </a:xfrm>
          <a:prstGeom prst="rect">
            <a:avLst/>
          </a:prstGeom>
        </p:spPr>
      </p:pic>
      <p:pic>
        <p:nvPicPr>
          <p:cNvPr id="48" name="Grafik 47">
            <a:extLst>
              <a:ext uri="{FF2B5EF4-FFF2-40B4-BE49-F238E27FC236}">
                <a16:creationId xmlns:a16="http://schemas.microsoft.com/office/drawing/2014/main" id="{9D4CCECC-C4A3-405F-B18E-46CDEF1B5A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8190" y="4021856"/>
            <a:ext cx="547493" cy="361902"/>
          </a:xfrm>
          <a:prstGeom prst="rect">
            <a:avLst/>
          </a:prstGeom>
        </p:spPr>
      </p:pic>
    </p:spTree>
    <p:extLst>
      <p:ext uri="{BB962C8B-B14F-4D97-AF65-F5344CB8AC3E}">
        <p14:creationId xmlns:p14="http://schemas.microsoft.com/office/powerpoint/2010/main" val="473781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accel="40000" decel="60000" fill="hold" grpId="1" nodeType="withEffect">
                                  <p:stCondLst>
                                    <p:cond delay="250"/>
                                  </p:stCondLst>
                                  <p:childTnLst>
                                    <p:animMotion origin="layout" path="M -4.375E-6 -3.7037E-7 L 0.06381 -0.0037 " pathEditMode="relative" rAng="0" ptsTypes="AA">
                                      <p:cBhvr>
                                        <p:cTn id="9" dur="750" spd="-100000" fill="hold"/>
                                        <p:tgtEl>
                                          <p:spTgt spid="8"/>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42" presetClass="path" presetSubtype="0" accel="40000" decel="60000" fill="hold" grpId="1" nodeType="withEffect">
                                  <p:stCondLst>
                                    <p:cond delay="250"/>
                                  </p:stCondLst>
                                  <p:childTnLst>
                                    <p:animMotion origin="layout" path="M 3.95833E-6 -1.11111E-6 L 0.05195 0.00046 " pathEditMode="relative" rAng="0" ptsTypes="AA">
                                      <p:cBhvr>
                                        <p:cTn id="14" dur="750" spd="-100000" fill="hold"/>
                                        <p:tgtEl>
                                          <p:spTgt spid="13"/>
                                        </p:tgtEl>
                                        <p:attrNameLst>
                                          <p:attrName>ppt_x</p:attrName>
                                          <p:attrName>ppt_y</p:attrName>
                                        </p:attrNameLst>
                                      </p:cBhvr>
                                      <p:rCtr x="2591" y="23"/>
                                    </p:animMotion>
                                  </p:childTnLst>
                                </p:cTn>
                              </p:par>
                              <p:par>
                                <p:cTn id="15" presetID="10" presetClass="entr" presetSubtype="0"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42" presetClass="path" presetSubtype="0" accel="40000" decel="60000" fill="hold" grpId="1" nodeType="withEffect">
                                  <p:stCondLst>
                                    <p:cond delay="250"/>
                                  </p:stCondLst>
                                  <p:childTnLst>
                                    <p:animMotion origin="layout" path="M -2.5E-6 1.48148E-6 L -0.05325 0.0044 " pathEditMode="relative" rAng="0" ptsTypes="AA">
                                      <p:cBhvr>
                                        <p:cTn id="19" dur="750" spd="-100000" fill="hold"/>
                                        <p:tgtEl>
                                          <p:spTgt spid="9"/>
                                        </p:tgtEl>
                                        <p:attrNameLst>
                                          <p:attrName>ppt_x</p:attrName>
                                          <p:attrName>ppt_y</p:attrName>
                                        </p:attrNameLst>
                                      </p:cBhvr>
                                      <p:rCtr x="-2669" y="208"/>
                                    </p:animMotion>
                                  </p:childTnLst>
                                </p:cTn>
                              </p:par>
                              <p:par>
                                <p:cTn id="20" presetID="10" presetClass="entr" presetSubtype="0"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42" presetClass="path" presetSubtype="0" accel="40000" decel="60000" fill="hold" grpId="1" nodeType="withEffect">
                                  <p:stCondLst>
                                    <p:cond delay="250"/>
                                  </p:stCondLst>
                                  <p:childTnLst>
                                    <p:animMotion origin="layout" path="M -2.5E-6 -1.11111E-6 L -0.05325 0.00417 " pathEditMode="relative" rAng="0" ptsTypes="AA">
                                      <p:cBhvr>
                                        <p:cTn id="24" dur="750" spd="-100000" fill="hold"/>
                                        <p:tgtEl>
                                          <p:spTgt spid="11"/>
                                        </p:tgtEl>
                                        <p:attrNameLst>
                                          <p:attrName>ppt_x</p:attrName>
                                          <p:attrName>ppt_y</p:attrName>
                                        </p:attrNameLst>
                                      </p:cBhvr>
                                      <p:rCtr x="-2669" y="208"/>
                                    </p:animMotion>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6">
                                            <p:txEl>
                                              <p:pRg st="0" end="0"/>
                                            </p:txEl>
                                          </p:spTgt>
                                        </p:tgtEl>
                                        <p:attrNameLst>
                                          <p:attrName>style.visibility</p:attrName>
                                        </p:attrNameLst>
                                      </p:cBhvr>
                                      <p:to>
                                        <p:strVal val="visible"/>
                                      </p:to>
                                    </p:set>
                                    <p:animEffect transition="in" filter="fade">
                                      <p:cBhvr>
                                        <p:cTn id="28" dur="750"/>
                                        <p:tgtEl>
                                          <p:spTgt spid="36">
                                            <p:txEl>
                                              <p:pRg st="0" end="0"/>
                                            </p:txEl>
                                          </p:spTgt>
                                        </p:tgtEl>
                                      </p:cBhvr>
                                    </p:animEffect>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750"/>
                                        <p:tgtEl>
                                          <p:spTgt spid="37">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8">
                                            <p:txEl>
                                              <p:pRg st="0" end="0"/>
                                            </p:txEl>
                                          </p:spTgt>
                                        </p:tgtEl>
                                        <p:attrNameLst>
                                          <p:attrName>style.visibility</p:attrName>
                                        </p:attrNameLst>
                                      </p:cBhvr>
                                      <p:to>
                                        <p:strVal val="visible"/>
                                      </p:to>
                                    </p:set>
                                    <p:animEffect transition="in" filter="fade">
                                      <p:cBhvr>
                                        <p:cTn id="36" dur="750"/>
                                        <p:tgtEl>
                                          <p:spTgt spid="38">
                                            <p:txEl>
                                              <p:pRg st="0" end="0"/>
                                            </p:txEl>
                                          </p:spTgt>
                                        </p:tgtEl>
                                      </p:cBhvr>
                                    </p:animEffect>
                                  </p:childTnLst>
                                </p:cTn>
                              </p:par>
                            </p:childTnLst>
                          </p:cTn>
                        </p:par>
                        <p:par>
                          <p:cTn id="37" fill="hold">
                            <p:stCondLst>
                              <p:cond delay="3250"/>
                            </p:stCondLst>
                            <p:childTnLst>
                              <p:par>
                                <p:cTn id="38" presetID="10" presetClass="entr" presetSubtype="0" fill="hold" grpId="0" nodeType="afterEffect">
                                  <p:stCondLst>
                                    <p:cond delay="0"/>
                                  </p:stCondLst>
                                  <p:childTnLst>
                                    <p:set>
                                      <p:cBhvr>
                                        <p:cTn id="39" dur="1" fill="hold">
                                          <p:stCondLst>
                                            <p:cond delay="0"/>
                                          </p:stCondLst>
                                        </p:cTn>
                                        <p:tgtEl>
                                          <p:spTgt spid="39">
                                            <p:txEl>
                                              <p:pRg st="0" end="0"/>
                                            </p:txEl>
                                          </p:spTgt>
                                        </p:tgtEl>
                                        <p:attrNameLst>
                                          <p:attrName>style.visibility</p:attrName>
                                        </p:attrNameLst>
                                      </p:cBhvr>
                                      <p:to>
                                        <p:strVal val="visible"/>
                                      </p:to>
                                    </p:set>
                                    <p:animEffect transition="in" filter="fade">
                                      <p:cBhvr>
                                        <p:cTn id="40" dur="75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3" grpId="0" animBg="1"/>
      <p:bldP spid="13" grpId="1" animBg="1"/>
      <p:bldP spid="36" grpId="0" uiExpand="1" build="p"/>
      <p:bldP spid="37" grpId="0" uiExpand="1" build="p"/>
      <p:bldP spid="38" grpId="0" uiExpand="1" build="p"/>
      <p:bldP spid="3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4">
            <a:extLst>
              <a:ext uri="{FF2B5EF4-FFF2-40B4-BE49-F238E27FC236}">
                <a16:creationId xmlns:a16="http://schemas.microsoft.com/office/drawing/2014/main" id="{DAD3E55E-DE52-4105-99BC-8D44AA73DA49}"/>
              </a:ext>
            </a:extLst>
          </p:cNvPr>
          <p:cNvSpPr txBox="1">
            <a:spLocks/>
          </p:cNvSpPr>
          <p:nvPr/>
        </p:nvSpPr>
        <p:spPr>
          <a:xfrm>
            <a:off x="658813" y="2952302"/>
            <a:ext cx="11207605" cy="2763982"/>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spcAft>
                <a:spcPts val="600"/>
              </a:spcAft>
              <a:buFont typeface="Arial" panose="020B0604020202020204" pitchFamily="34" charset="0"/>
              <a:buNone/>
            </a:pPr>
            <a:r>
              <a:rPr lang="en-GB" sz="1600" b="1" dirty="0"/>
              <a:t>Sources</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Federal Government Report on Vocational Education and Training (BMBFSFJ) (</a:t>
            </a:r>
            <a:r>
              <a:rPr lang="en-GB" sz="1600" dirty="0">
                <a:solidFill>
                  <a:srgbClr val="D6851B"/>
                </a:solidFill>
                <a:hlinkClick r:id="rId3">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BIBB/VET research (</a:t>
            </a:r>
            <a:r>
              <a:rPr lang="en-GB" sz="1600" dirty="0">
                <a:solidFill>
                  <a:srgbClr val="D6851B"/>
                </a:solidFill>
                <a:hlinkClick r:id="rId4">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Data Report (</a:t>
            </a:r>
            <a:r>
              <a:rPr lang="en-GB" sz="1600" dirty="0">
                <a:solidFill>
                  <a:srgbClr val="D6851B"/>
                </a:solidFill>
                <a:hlinkClick r:id="rId5">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KMK (</a:t>
            </a:r>
            <a:r>
              <a:rPr lang="en-GB" sz="1600" dirty="0">
                <a:solidFill>
                  <a:srgbClr val="D6851B"/>
                </a:solidFill>
                <a:hlinkClick r:id="rId6">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BMBF Data Portal (</a:t>
            </a:r>
            <a:r>
              <a:rPr lang="en-GB" sz="1600" dirty="0">
                <a:solidFill>
                  <a:srgbClr val="D6851B"/>
                </a:solidFill>
                <a:hlinkClick r:id="rId7">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Destatis statistics on VET (</a:t>
            </a:r>
            <a:r>
              <a:rPr lang="en-GB" sz="1600" dirty="0">
                <a:solidFill>
                  <a:srgbClr val="D6851B"/>
                </a:solidFill>
                <a:hlinkClick r:id="rId8">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Institute for Employment Research (</a:t>
            </a:r>
            <a:r>
              <a:rPr lang="en-GB" sz="1600" dirty="0">
                <a:solidFill>
                  <a:srgbClr val="D6851B"/>
                </a:solidFill>
                <a:hlinkClick r:id="rId9">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Research Institute for Vocational Education and Training </a:t>
            </a:r>
            <a:br>
              <a:rPr lang="en-GB" sz="1600" dirty="0"/>
            </a:br>
            <a:r>
              <a:rPr lang="en-GB" sz="1600" dirty="0"/>
              <a:t>(f-bb) (</a:t>
            </a:r>
            <a:r>
              <a:rPr lang="en-GB" sz="1600" dirty="0">
                <a:solidFill>
                  <a:srgbClr val="D6851B"/>
                </a:solidFill>
                <a:hlinkClick r:id="rId10">
                  <a:extLst>
                    <a:ext uri="{A12FA001-AC4F-418D-AE19-62706E023703}">
                      <ahyp:hlinkClr xmlns:ahyp="http://schemas.microsoft.com/office/drawing/2018/hyperlinkcolor" val="tx"/>
                    </a:ext>
                  </a:extLst>
                </a:hlinkClick>
              </a:rPr>
              <a:t>link</a:t>
            </a:r>
            <a:r>
              <a:rPr lang="en-GB" sz="1600" dirty="0"/>
              <a:t>) </a:t>
            </a:r>
          </a:p>
          <a:p>
            <a:pPr marL="0" indent="0">
              <a:lnSpc>
                <a:spcPts val="2000"/>
              </a:lnSpc>
              <a:spcBef>
                <a:spcPts val="0"/>
              </a:spcBef>
              <a:spcAft>
                <a:spcPts val="600"/>
              </a:spcAft>
              <a:buNone/>
            </a:pPr>
            <a:r>
              <a:rPr lang="en-GB" sz="1600" b="1" dirty="0"/>
              <a:t>Further information on the Internet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Report on Vocational Education and Training (</a:t>
            </a:r>
            <a:r>
              <a:rPr lang="en-GB" sz="1600" dirty="0">
                <a:solidFill>
                  <a:srgbClr val="D6851B"/>
                </a:solidFill>
                <a:hlinkClick r:id="rId11">
                  <a:extLst>
                    <a:ext uri="{A12FA001-AC4F-418D-AE19-62706E023703}">
                      <ahyp:hlinkClr xmlns:ahyp="http://schemas.microsoft.com/office/drawing/2018/hyperlinkcolor" val="tx"/>
                    </a:ext>
                  </a:extLst>
                </a:hlinkClick>
              </a:rPr>
              <a:t>link</a:t>
            </a:r>
            <a:r>
              <a:rPr lang="en-GB" sz="1600" dirty="0"/>
              <a:t>) </a:t>
            </a:r>
            <a:br>
              <a:rPr lang="en-GB" sz="1600" dirty="0"/>
            </a:br>
            <a:r>
              <a:rPr lang="en-GB" sz="1600" dirty="0"/>
              <a:t>AGBFN (Vocational Education and Training Research Network) (</a:t>
            </a:r>
            <a:r>
              <a:rPr lang="en-GB" sz="1600" dirty="0">
                <a:solidFill>
                  <a:srgbClr val="D6851B"/>
                </a:solidFill>
                <a:hlinkClick r:id="rId12">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CeVet (</a:t>
            </a:r>
            <a:r>
              <a:rPr lang="en-GB" sz="1600" dirty="0">
                <a:solidFill>
                  <a:srgbClr val="D6851B"/>
                </a:solidFill>
                <a:hlinkClick r:id="rId13">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VET Repository </a:t>
            </a:r>
            <a:r>
              <a:rPr lang="en-GB" sz="1600" dirty="0">
                <a:hlinkClick r:id="rId14">
                  <a:extLst>
                    <a:ext uri="{A12FA001-AC4F-418D-AE19-62706E023703}">
                      <ahyp:hlinkClr xmlns:ahyp="http://schemas.microsoft.com/office/drawing/2018/hyperlinkcolor" val="tx"/>
                    </a:ext>
                  </a:extLst>
                </a:hlinkClick>
              </a:rPr>
              <a:t>(</a:t>
            </a:r>
            <a:r>
              <a:rPr lang="en-GB" sz="1600" dirty="0">
                <a:solidFill>
                  <a:srgbClr val="D6851B"/>
                </a:solidFill>
                <a:hlinkClick r:id="rId14">
                  <a:extLst>
                    <a:ext uri="{A12FA001-AC4F-418D-AE19-62706E023703}">
                      <ahyp:hlinkClr xmlns:ahyp="http://schemas.microsoft.com/office/drawing/2018/hyperlinkcolor" val="tx"/>
                    </a:ext>
                  </a:extLst>
                </a:hlinkClick>
              </a:rPr>
              <a:t>link</a:t>
            </a:r>
            <a:r>
              <a:rPr lang="en-GB" sz="1600" dirty="0">
                <a:hlinkClick r:id="rId14">
                  <a:extLst>
                    <a:ext uri="{A12FA001-AC4F-418D-AE19-62706E023703}">
                      <ahyp:hlinkClr xmlns:ahyp="http://schemas.microsoft.com/office/drawing/2018/hyperlinkcolor" val="tx"/>
                    </a:ext>
                  </a:extLst>
                </a:hlinkClick>
              </a:rPr>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specialist publications (</a:t>
            </a:r>
            <a:r>
              <a:rPr lang="en-GB" sz="1600" dirty="0">
                <a:solidFill>
                  <a:srgbClr val="D6851B"/>
                </a:solidFill>
                <a:hlinkClick r:id="rId15">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Research Data Centre (</a:t>
            </a:r>
            <a:r>
              <a:rPr lang="en-GB" sz="1600" dirty="0">
                <a:solidFill>
                  <a:srgbClr val="D6851B"/>
                </a:solidFill>
                <a:hlinkClick r:id="rId16">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specialist journal BWP (Vocational Training in Research and Practice) (</a:t>
            </a:r>
            <a:r>
              <a:rPr lang="en-GB" sz="1600" dirty="0">
                <a:solidFill>
                  <a:srgbClr val="D6851B"/>
                </a:solidFill>
                <a:hlinkClick r:id="rId17">
                  <a:extLst>
                    <a:ext uri="{A12FA001-AC4F-418D-AE19-62706E023703}">
                      <ahyp:hlinkClr xmlns:ahyp="http://schemas.microsoft.com/office/drawing/2018/hyperlinkcolor" val="tx"/>
                    </a:ext>
                  </a:extLst>
                </a:hlinkClick>
              </a:rPr>
              <a:t>link</a:t>
            </a:r>
            <a:r>
              <a:rPr lang="en-GB" sz="1600" dirty="0"/>
              <a:t>)</a:t>
            </a:r>
          </a:p>
        </p:txBody>
      </p:sp>
      <p:sp>
        <p:nvSpPr>
          <p:cNvPr id="7" name="Titel 1">
            <a:extLst>
              <a:ext uri="{FF2B5EF4-FFF2-40B4-BE49-F238E27FC236}">
                <a16:creationId xmlns:a16="http://schemas.microsoft.com/office/drawing/2014/main" id="{5A3FFB15-7279-4358-9310-CA566EA6D6CE}"/>
              </a:ext>
            </a:extLst>
          </p:cNvPr>
          <p:cNvSpPr>
            <a:spLocks noGrp="1"/>
          </p:cNvSpPr>
          <p:nvPr>
            <p:ph type="title"/>
          </p:nvPr>
        </p:nvSpPr>
        <p:spPr>
          <a:xfrm>
            <a:off x="658812" y="296863"/>
            <a:ext cx="9000000" cy="446715"/>
          </a:xfrm>
        </p:spPr>
        <p:txBody>
          <a:bodyPr>
            <a:normAutofit/>
          </a:bodyPr>
          <a:lstStyle/>
          <a:p>
            <a:r>
              <a:rPr lang="en-GB" dirty="0"/>
              <a:t>Further information</a:t>
            </a:r>
          </a:p>
        </p:txBody>
      </p:sp>
      <p:sp>
        <p:nvSpPr>
          <p:cNvPr id="8" name="Inhaltsplatzhalter 4">
            <a:extLst>
              <a:ext uri="{FF2B5EF4-FFF2-40B4-BE49-F238E27FC236}">
                <a16:creationId xmlns:a16="http://schemas.microsoft.com/office/drawing/2014/main" id="{CB5C6119-8ED4-45DB-870B-3A25405704F8}"/>
              </a:ext>
            </a:extLst>
          </p:cNvPr>
          <p:cNvSpPr>
            <a:spLocks noGrp="1"/>
          </p:cNvSpPr>
          <p:nvPr>
            <p:ph idx="1"/>
          </p:nvPr>
        </p:nvSpPr>
        <p:spPr>
          <a:xfrm>
            <a:off x="663823" y="1557339"/>
            <a:ext cx="6460877" cy="1871662"/>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a:t>
            </a:r>
          </a:p>
          <a:p>
            <a:pPr marL="0" indent="0">
              <a:buNone/>
            </a:pPr>
            <a:r>
              <a:rPr lang="en-GB" sz="1800" b="1" noProof="0" dirty="0">
                <a:solidFill>
                  <a:srgbClr val="D6851B"/>
                </a:solidFill>
                <a:hlinkClick r:id="rId18">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1">
            <a:extLst>
              <a:ext uri="{FF2B5EF4-FFF2-40B4-BE49-F238E27FC236}">
                <a16:creationId xmlns:a16="http://schemas.microsoft.com/office/drawing/2014/main" id="{45ACF8E1-E1A5-48A3-866F-BE7F694B4A35}"/>
              </a:ext>
            </a:extLst>
          </p:cNvPr>
          <p:cNvSpPr/>
          <p:nvPr/>
        </p:nvSpPr>
        <p:spPr>
          <a:xfrm>
            <a:off x="1477643" y="1853704"/>
            <a:ext cx="2582665" cy="451765"/>
          </a:xfrm>
          <a:prstGeom prst="rect">
            <a:avLst/>
          </a:prstGeom>
          <a:noFill/>
          <a:ln/>
        </p:spPr>
        <p:txBody>
          <a:bodyPr wrap="square" lIns="0" tIns="0" rIns="0" bIns="0" rtlCol="0" anchor="t"/>
          <a:lstStyle/>
          <a:p>
            <a:pPr algn="r">
              <a:lnSpc>
                <a:spcPts val="2000"/>
              </a:lnSpc>
            </a:pPr>
            <a:r>
              <a:rPr lang="en-GB" b="1" dirty="0">
                <a:solidFill>
                  <a:srgbClr val="272525"/>
                </a:solidFill>
                <a:ea typeface=""/>
                <a:cs typeface="Inter Bold" pitchFamily="34" charset="-120"/>
              </a:rPr>
              <a:t>Ecological dimension</a:t>
            </a:r>
          </a:p>
        </p:txBody>
      </p:sp>
      <p:sp>
        <p:nvSpPr>
          <p:cNvPr id="20" name="Text 2">
            <a:extLst>
              <a:ext uri="{FF2B5EF4-FFF2-40B4-BE49-F238E27FC236}">
                <a16:creationId xmlns:a16="http://schemas.microsoft.com/office/drawing/2014/main" id="{4CA92B42-AD17-4E65-BC6C-D8BA451756FB}"/>
              </a:ext>
            </a:extLst>
          </p:cNvPr>
          <p:cNvSpPr/>
          <p:nvPr/>
        </p:nvSpPr>
        <p:spPr>
          <a:xfrm>
            <a:off x="1477643" y="2292769"/>
            <a:ext cx="2582665" cy="793849"/>
          </a:xfrm>
          <a:prstGeom prst="rect">
            <a:avLst/>
          </a:prstGeom>
          <a:noFill/>
          <a:ln/>
        </p:spPr>
        <p:txBody>
          <a:bodyPr wrap="square" lIns="0" tIns="0" rIns="0" bIns="0" rtlCol="0" anchor="t"/>
          <a:lstStyle/>
          <a:p>
            <a:pPr algn="r">
              <a:lnSpc>
                <a:spcPts val="2083"/>
              </a:lnSpc>
            </a:pPr>
            <a:r>
              <a:rPr lang="en-GB" dirty="0">
                <a:solidFill>
                  <a:srgbClr val="272525"/>
                </a:solidFill>
                <a:ea typeface=""/>
                <a:cs typeface="Inter" pitchFamily="34" charset="-120"/>
              </a:rPr>
              <a:t>Environmental protection, conservation of resources, climate neutrality</a:t>
            </a:r>
          </a:p>
        </p:txBody>
      </p:sp>
      <p:sp>
        <p:nvSpPr>
          <p:cNvPr id="21" name="Text 3">
            <a:extLst>
              <a:ext uri="{FF2B5EF4-FFF2-40B4-BE49-F238E27FC236}">
                <a16:creationId xmlns:a16="http://schemas.microsoft.com/office/drawing/2014/main" id="{AE4FD5BD-B75A-4CBA-8EA3-2F38C00EC62E}"/>
              </a:ext>
            </a:extLst>
          </p:cNvPr>
          <p:cNvSpPr/>
          <p:nvPr/>
        </p:nvSpPr>
        <p:spPr>
          <a:xfrm>
            <a:off x="8144392" y="1853704"/>
            <a:ext cx="3003185" cy="516930"/>
          </a:xfrm>
          <a:prstGeom prst="rect">
            <a:avLst/>
          </a:prstGeom>
          <a:noFill/>
          <a:ln/>
        </p:spPr>
        <p:txBody>
          <a:bodyPr wrap="square" lIns="0" tIns="0" rIns="0" bIns="0" rtlCol="0" anchor="t"/>
          <a:lstStyle/>
          <a:p>
            <a:pPr>
              <a:lnSpc>
                <a:spcPts val="2000"/>
              </a:lnSpc>
            </a:pPr>
            <a:r>
              <a:rPr lang="en-GB" b="1" dirty="0">
                <a:solidFill>
                  <a:srgbClr val="272525"/>
                </a:solidFill>
                <a:ea typeface=""/>
                <a:cs typeface="Inter Bold" pitchFamily="34" charset="-120"/>
              </a:rPr>
              <a:t>Social dimension</a:t>
            </a:r>
          </a:p>
        </p:txBody>
      </p:sp>
      <p:sp>
        <p:nvSpPr>
          <p:cNvPr id="22" name="Text 4">
            <a:extLst>
              <a:ext uri="{FF2B5EF4-FFF2-40B4-BE49-F238E27FC236}">
                <a16:creationId xmlns:a16="http://schemas.microsoft.com/office/drawing/2014/main" id="{2323B116-9260-49A1-A780-C858FF6B635A}"/>
              </a:ext>
            </a:extLst>
          </p:cNvPr>
          <p:cNvSpPr/>
          <p:nvPr/>
        </p:nvSpPr>
        <p:spPr>
          <a:xfrm>
            <a:off x="8144392" y="2292769"/>
            <a:ext cx="3003185" cy="793849"/>
          </a:xfrm>
          <a:prstGeom prst="rect">
            <a:avLst/>
          </a:prstGeom>
          <a:noFill/>
          <a:ln/>
        </p:spPr>
        <p:txBody>
          <a:bodyPr wrap="square" lIns="0" tIns="0" rIns="0" bIns="0" rtlCol="0" anchor="t"/>
          <a:lstStyle/>
          <a:p>
            <a:pPr>
              <a:lnSpc>
                <a:spcPts val="2083"/>
              </a:lnSpc>
            </a:pPr>
            <a:r>
              <a:rPr lang="en-GB" dirty="0">
                <a:solidFill>
                  <a:srgbClr val="272525"/>
                </a:solidFill>
                <a:ea typeface=""/>
                <a:cs typeface="Inter" pitchFamily="34" charset="-120"/>
              </a:rPr>
              <a:t>Human rights, fair working conditions, the common good</a:t>
            </a:r>
          </a:p>
        </p:txBody>
      </p:sp>
      <p:sp>
        <p:nvSpPr>
          <p:cNvPr id="23" name="Text 5">
            <a:extLst>
              <a:ext uri="{FF2B5EF4-FFF2-40B4-BE49-F238E27FC236}">
                <a16:creationId xmlns:a16="http://schemas.microsoft.com/office/drawing/2014/main" id="{9FB867D3-E8EE-4F32-9DAB-35AD9B746BA3}"/>
              </a:ext>
            </a:extLst>
          </p:cNvPr>
          <p:cNvSpPr/>
          <p:nvPr/>
        </p:nvSpPr>
        <p:spPr>
          <a:xfrm>
            <a:off x="8144392" y="3910569"/>
            <a:ext cx="3158760" cy="442603"/>
          </a:xfrm>
          <a:prstGeom prst="rect">
            <a:avLst/>
          </a:prstGeom>
          <a:noFill/>
          <a:ln/>
        </p:spPr>
        <p:txBody>
          <a:bodyPr wrap="square" lIns="0" tIns="0" rIns="0" bIns="0" rtlCol="0" anchor="t"/>
          <a:lstStyle/>
          <a:p>
            <a:pPr>
              <a:lnSpc>
                <a:spcPts val="2000"/>
              </a:lnSpc>
            </a:pPr>
            <a:r>
              <a:rPr lang="en-GB" b="1" dirty="0">
                <a:solidFill>
                  <a:srgbClr val="272525"/>
                </a:solidFill>
                <a:ea typeface=""/>
                <a:cs typeface="Inter Bold" pitchFamily="34" charset="-120"/>
              </a:rPr>
              <a:t>Economic dimension</a:t>
            </a:r>
          </a:p>
        </p:txBody>
      </p:sp>
      <p:sp>
        <p:nvSpPr>
          <p:cNvPr id="24" name="Text 6">
            <a:extLst>
              <a:ext uri="{FF2B5EF4-FFF2-40B4-BE49-F238E27FC236}">
                <a16:creationId xmlns:a16="http://schemas.microsoft.com/office/drawing/2014/main" id="{7C12DE28-AFE4-4688-9B7C-CBB4C37806A8}"/>
              </a:ext>
            </a:extLst>
          </p:cNvPr>
          <p:cNvSpPr/>
          <p:nvPr/>
        </p:nvSpPr>
        <p:spPr>
          <a:xfrm>
            <a:off x="8144392" y="4327772"/>
            <a:ext cx="3158760" cy="793849"/>
          </a:xfrm>
          <a:prstGeom prst="rect">
            <a:avLst/>
          </a:prstGeom>
          <a:noFill/>
          <a:ln/>
        </p:spPr>
        <p:txBody>
          <a:bodyPr wrap="square" lIns="0" tIns="0" rIns="0" bIns="0" rtlCol="0" anchor="t"/>
          <a:lstStyle/>
          <a:p>
            <a:pPr>
              <a:lnSpc>
                <a:spcPts val="2083"/>
              </a:lnSpc>
            </a:pPr>
            <a:r>
              <a:rPr lang="en-GB" dirty="0">
                <a:solidFill>
                  <a:srgbClr val="272525"/>
                </a:solidFill>
                <a:ea typeface=""/>
                <a:cs typeface="Inter" pitchFamily="34" charset="-120"/>
              </a:rPr>
              <a:t>Economic profitability, efficiency, long-termism</a:t>
            </a:r>
          </a:p>
        </p:txBody>
      </p:sp>
      <p:sp>
        <p:nvSpPr>
          <p:cNvPr id="25" name="Text 7">
            <a:extLst>
              <a:ext uri="{FF2B5EF4-FFF2-40B4-BE49-F238E27FC236}">
                <a16:creationId xmlns:a16="http://schemas.microsoft.com/office/drawing/2014/main" id="{4FEC9AAF-692A-4915-9975-7CC70B282B38}"/>
              </a:ext>
            </a:extLst>
          </p:cNvPr>
          <p:cNvSpPr/>
          <p:nvPr/>
        </p:nvSpPr>
        <p:spPr>
          <a:xfrm>
            <a:off x="1477643" y="3910569"/>
            <a:ext cx="2582665" cy="516930"/>
          </a:xfrm>
          <a:prstGeom prst="rect">
            <a:avLst/>
          </a:prstGeom>
          <a:noFill/>
          <a:ln/>
        </p:spPr>
        <p:txBody>
          <a:bodyPr wrap="square" lIns="0" tIns="0" rIns="0" bIns="0" rtlCol="0" anchor="t"/>
          <a:lstStyle/>
          <a:p>
            <a:pPr algn="r">
              <a:lnSpc>
                <a:spcPts val="2000"/>
              </a:lnSpc>
            </a:pPr>
            <a:r>
              <a:rPr lang="en-GB" b="1" dirty="0">
                <a:solidFill>
                  <a:srgbClr val="272525"/>
                </a:solidFill>
                <a:ea typeface=""/>
                <a:cs typeface="Inter Bold" pitchFamily="34" charset="-120"/>
              </a:rPr>
              <a:t>Cultural dimension</a:t>
            </a:r>
          </a:p>
        </p:txBody>
      </p:sp>
      <p:sp>
        <p:nvSpPr>
          <p:cNvPr id="26" name="Text 8">
            <a:extLst>
              <a:ext uri="{FF2B5EF4-FFF2-40B4-BE49-F238E27FC236}">
                <a16:creationId xmlns:a16="http://schemas.microsoft.com/office/drawing/2014/main" id="{44C7882B-BC3B-405E-9C0D-A640906A1F9E}"/>
              </a:ext>
            </a:extLst>
          </p:cNvPr>
          <p:cNvSpPr/>
          <p:nvPr/>
        </p:nvSpPr>
        <p:spPr>
          <a:xfrm>
            <a:off x="672280" y="4327772"/>
            <a:ext cx="3388028" cy="793849"/>
          </a:xfrm>
          <a:prstGeom prst="rect">
            <a:avLst/>
          </a:prstGeom>
          <a:noFill/>
          <a:ln/>
        </p:spPr>
        <p:txBody>
          <a:bodyPr wrap="square" lIns="0" tIns="0" rIns="0" bIns="0" rtlCol="0" anchor="t"/>
          <a:lstStyle/>
          <a:p>
            <a:pPr algn="r">
              <a:lnSpc>
                <a:spcPts val="2083"/>
              </a:lnSpc>
            </a:pPr>
            <a:r>
              <a:rPr lang="en-GB" dirty="0">
                <a:solidFill>
                  <a:srgbClr val="272525"/>
                </a:solidFill>
                <a:ea typeface=""/>
                <a:cs typeface="Inter" pitchFamily="34" charset="-120"/>
              </a:rPr>
              <a:t>Education, values, </a:t>
            </a:r>
            <a:br>
              <a:rPr lang="en-GB" dirty="0">
                <a:solidFill>
                  <a:srgbClr val="272525"/>
                </a:solidFill>
                <a:ea typeface=""/>
                <a:cs typeface="Inter" pitchFamily="34" charset="-120"/>
              </a:rPr>
            </a:br>
            <a:r>
              <a:rPr lang="en-GB" dirty="0">
                <a:solidFill>
                  <a:srgbClr val="272525"/>
                </a:solidFill>
                <a:ea typeface=""/>
                <a:cs typeface="Inter" pitchFamily="34" charset="-120"/>
              </a:rPr>
              <a:t>societal transformation</a:t>
            </a:r>
          </a:p>
        </p:txBody>
      </p:sp>
      <p:graphicFrame>
        <p:nvGraphicFramePr>
          <p:cNvPr id="52" name="Diagramm 51">
            <a:extLst>
              <a:ext uri="{FF2B5EF4-FFF2-40B4-BE49-F238E27FC236}">
                <a16:creationId xmlns:a16="http://schemas.microsoft.com/office/drawing/2014/main" id="{0A0624CF-915B-4E4F-B8FD-2FB010F49344}"/>
              </a:ext>
            </a:extLst>
          </p:cNvPr>
          <p:cNvGraphicFramePr/>
          <p:nvPr>
            <p:extLst>
              <p:ext uri="{D42A27DB-BD31-4B8C-83A1-F6EECF244321}">
                <p14:modId xmlns:p14="http://schemas.microsoft.com/office/powerpoint/2010/main" val="1237398627"/>
              </p:ext>
            </p:extLst>
          </p:nvPr>
        </p:nvGraphicFramePr>
        <p:xfrm>
          <a:off x="4229100" y="1612901"/>
          <a:ext cx="3746500" cy="3727748"/>
        </p:xfrm>
        <a:graphic>
          <a:graphicData uri="http://schemas.openxmlformats.org/drawingml/2006/chart">
            <c:chart xmlns:c="http://schemas.openxmlformats.org/drawingml/2006/chart" xmlns:r="http://schemas.openxmlformats.org/officeDocument/2006/relationships" r:id="rId3"/>
          </a:graphicData>
        </a:graphic>
      </p:graphicFrame>
      <p:pic>
        <p:nvPicPr>
          <p:cNvPr id="39" name="Image 2" descr="preencoded.png">
            <a:extLst>
              <a:ext uri="{FF2B5EF4-FFF2-40B4-BE49-F238E27FC236}">
                <a16:creationId xmlns:a16="http://schemas.microsoft.com/office/drawing/2014/main" id="{028F657A-A39F-4950-BA0C-44D96C9A516D}"/>
              </a:ext>
            </a:extLst>
          </p:cNvPr>
          <p:cNvPicPr>
            <a:picLocks noChangeAspect="1"/>
          </p:cNvPicPr>
          <p:nvPr/>
        </p:nvPicPr>
        <p:blipFill>
          <a:blip r:embed="rId4"/>
          <a:stretch>
            <a:fillRect/>
          </a:stretch>
        </p:blipFill>
        <p:spPr>
          <a:xfrm>
            <a:off x="4940567" y="2306897"/>
            <a:ext cx="520065" cy="653415"/>
          </a:xfrm>
          <a:prstGeom prst="rect">
            <a:avLst/>
          </a:prstGeom>
        </p:spPr>
      </p:pic>
      <p:pic>
        <p:nvPicPr>
          <p:cNvPr id="40" name="Image 4" descr="preencoded.png">
            <a:extLst>
              <a:ext uri="{FF2B5EF4-FFF2-40B4-BE49-F238E27FC236}">
                <a16:creationId xmlns:a16="http://schemas.microsoft.com/office/drawing/2014/main" id="{B57A961D-9D86-4968-8C2C-53A75CAE6ACF}"/>
              </a:ext>
            </a:extLst>
          </p:cNvPr>
          <p:cNvPicPr>
            <a:picLocks noChangeAspect="1"/>
          </p:cNvPicPr>
          <p:nvPr/>
        </p:nvPicPr>
        <p:blipFill>
          <a:blip r:embed="rId5"/>
          <a:stretch>
            <a:fillRect/>
          </a:stretch>
        </p:blipFill>
        <p:spPr>
          <a:xfrm>
            <a:off x="6677510" y="2315249"/>
            <a:ext cx="520065" cy="653415"/>
          </a:xfrm>
          <a:prstGeom prst="rect">
            <a:avLst/>
          </a:prstGeom>
        </p:spPr>
      </p:pic>
      <p:pic>
        <p:nvPicPr>
          <p:cNvPr id="41" name="Image 6" descr="preencoded.png">
            <a:extLst>
              <a:ext uri="{FF2B5EF4-FFF2-40B4-BE49-F238E27FC236}">
                <a16:creationId xmlns:a16="http://schemas.microsoft.com/office/drawing/2014/main" id="{5427EE05-DD02-4DC1-BE41-CE380E75430A}"/>
              </a:ext>
            </a:extLst>
          </p:cNvPr>
          <p:cNvPicPr>
            <a:picLocks noChangeAspect="1"/>
          </p:cNvPicPr>
          <p:nvPr/>
        </p:nvPicPr>
        <p:blipFill>
          <a:blip r:embed="rId6"/>
          <a:stretch>
            <a:fillRect/>
          </a:stretch>
        </p:blipFill>
        <p:spPr>
          <a:xfrm>
            <a:off x="6677510" y="3880216"/>
            <a:ext cx="520065" cy="653415"/>
          </a:xfrm>
          <a:prstGeom prst="rect">
            <a:avLst/>
          </a:prstGeom>
        </p:spPr>
      </p:pic>
      <p:pic>
        <p:nvPicPr>
          <p:cNvPr id="42" name="Image 8" descr="preencoded.png">
            <a:extLst>
              <a:ext uri="{FF2B5EF4-FFF2-40B4-BE49-F238E27FC236}">
                <a16:creationId xmlns:a16="http://schemas.microsoft.com/office/drawing/2014/main" id="{67928639-CBDE-4974-B0C0-95A3FBD72793}"/>
              </a:ext>
            </a:extLst>
          </p:cNvPr>
          <p:cNvPicPr>
            <a:picLocks noChangeAspect="1"/>
          </p:cNvPicPr>
          <p:nvPr/>
        </p:nvPicPr>
        <p:blipFill>
          <a:blip r:embed="rId7"/>
          <a:stretch>
            <a:fillRect/>
          </a:stretch>
        </p:blipFill>
        <p:spPr>
          <a:xfrm>
            <a:off x="4940566" y="3913830"/>
            <a:ext cx="520065" cy="653415"/>
          </a:xfrm>
          <a:prstGeom prst="rect">
            <a:avLst/>
          </a:prstGeom>
        </p:spPr>
      </p:pic>
      <p:sp>
        <p:nvSpPr>
          <p:cNvPr id="55" name="Titel 54">
            <a:extLst>
              <a:ext uri="{FF2B5EF4-FFF2-40B4-BE49-F238E27FC236}">
                <a16:creationId xmlns:a16="http://schemas.microsoft.com/office/drawing/2014/main" id="{8A1D2423-6EFC-484F-8A7B-5E5CF34C375F}"/>
              </a:ext>
            </a:extLst>
          </p:cNvPr>
          <p:cNvSpPr>
            <a:spLocks noGrp="1"/>
          </p:cNvSpPr>
          <p:nvPr>
            <p:ph type="title"/>
          </p:nvPr>
        </p:nvSpPr>
        <p:spPr/>
        <p:txBody>
          <a:bodyPr>
            <a:noAutofit/>
          </a:bodyPr>
          <a:lstStyle/>
          <a:p>
            <a:r>
              <a:rPr lang="en-GB" dirty="0"/>
              <a:t>1.1  Four-dimensional sustainability</a:t>
            </a:r>
          </a:p>
        </p:txBody>
      </p:sp>
    </p:spTree>
    <p:extLst>
      <p:ext uri="{BB962C8B-B14F-4D97-AF65-F5344CB8AC3E}">
        <p14:creationId xmlns:p14="http://schemas.microsoft.com/office/powerpoint/2010/main" val="281869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graphicEl>
                                              <a:chart seriesIdx="-3" categoryIdx="-3" bldStep="gridLegend"/>
                                            </p:graphicEl>
                                          </p:spTgt>
                                        </p:tgtEl>
                                        <p:attrNameLst>
                                          <p:attrName>style.visibility</p:attrName>
                                        </p:attrNameLst>
                                      </p:cBhvr>
                                      <p:to>
                                        <p:strVal val="visible"/>
                                      </p:to>
                                    </p:set>
                                    <p:animEffect transition="in" filter="fade">
                                      <p:cBhvr>
                                        <p:cTn id="7" dur="500"/>
                                        <p:tgtEl>
                                          <p:spTgt spid="52">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graphicEl>
                                              <a:chart seriesIdx="0" categoryIdx="0" bldStep="ptInSeries"/>
                                            </p:graphicEl>
                                          </p:spTgt>
                                        </p:tgtEl>
                                        <p:attrNameLst>
                                          <p:attrName>style.visibility</p:attrName>
                                        </p:attrNameLst>
                                      </p:cBhvr>
                                      <p:to>
                                        <p:strVal val="visible"/>
                                      </p:to>
                                    </p:set>
                                    <p:animEffect transition="in" filter="fade">
                                      <p:cBhvr>
                                        <p:cTn id="11" dur="500"/>
                                        <p:tgtEl>
                                          <p:spTgt spid="52">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2">
                                            <p:graphicEl>
                                              <a:chart seriesIdx="0" categoryIdx="1" bldStep="ptInSeries"/>
                                            </p:graphicEl>
                                          </p:spTgt>
                                        </p:tgtEl>
                                        <p:attrNameLst>
                                          <p:attrName>style.visibility</p:attrName>
                                        </p:attrNameLst>
                                      </p:cBhvr>
                                      <p:to>
                                        <p:strVal val="visible"/>
                                      </p:to>
                                    </p:set>
                                    <p:animEffect transition="in" filter="fade">
                                      <p:cBhvr>
                                        <p:cTn id="22" dur="500"/>
                                        <p:tgtEl>
                                          <p:spTgt spid="52">
                                            <p:graphicEl>
                                              <a:chart seriesIdx="0" categoryIdx="1" bldStep="ptInSeries"/>
                                            </p:graphic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2">
                                            <p:graphicEl>
                                              <a:chart seriesIdx="0" categoryIdx="2" bldStep="ptInSeries"/>
                                            </p:graphicEl>
                                          </p:spTgt>
                                        </p:tgtEl>
                                        <p:attrNameLst>
                                          <p:attrName>style.visibility</p:attrName>
                                        </p:attrNameLst>
                                      </p:cBhvr>
                                      <p:to>
                                        <p:strVal val="visible"/>
                                      </p:to>
                                    </p:set>
                                    <p:animEffect transition="in" filter="fade">
                                      <p:cBhvr>
                                        <p:cTn id="33" dur="500"/>
                                        <p:tgtEl>
                                          <p:spTgt spid="52">
                                            <p:graphicEl>
                                              <a:chart seriesIdx="0" categoryIdx="2" bldStep="ptInSeries"/>
                                            </p:graphic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52">
                                            <p:graphicEl>
                                              <a:chart seriesIdx="0" categoryIdx="3" bldStep="ptInSeries"/>
                                            </p:graphicEl>
                                          </p:spTgt>
                                        </p:tgtEl>
                                        <p:attrNameLst>
                                          <p:attrName>style.visibility</p:attrName>
                                        </p:attrNameLst>
                                      </p:cBhvr>
                                      <p:to>
                                        <p:strVal val="visible"/>
                                      </p:to>
                                    </p:set>
                                    <p:animEffect transition="in" filter="fade">
                                      <p:cBhvr>
                                        <p:cTn id="44" dur="500"/>
                                        <p:tgtEl>
                                          <p:spTgt spid="52">
                                            <p:graphicEl>
                                              <a:chart seriesIdx="0" categoryIdx="3" bldStep="ptInSeries"/>
                                            </p:graphic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Graphic spid="52" grpId="0" uiExpand="1">
        <p:bldSub>
          <a:bldChart bld="series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73E35131-ECF7-4EA7-87C9-D850B32FAC6C}"/>
              </a:ext>
            </a:extLst>
          </p:cNvPr>
          <p:cNvSpPr txBox="1">
            <a:spLocks/>
          </p:cNvSpPr>
          <p:nvPr/>
        </p:nvSpPr>
        <p:spPr>
          <a:xfrm>
            <a:off x="8039100" y="2177321"/>
            <a:ext cx="3673475" cy="1837243"/>
          </a:xfrm>
          <a:prstGeom prst="rect">
            <a:avLst/>
          </a:prstGeom>
          <a:solidFill>
            <a:srgbClr val="FBF3E8"/>
          </a:solidFill>
        </p:spPr>
        <p:txBody>
          <a:bodyPr vert="horz" wrap="square" lIns="612000" tIns="216000" rIns="144000" bIns="21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b="1" dirty="0">
                <a:solidFill>
                  <a:schemeClr val="tx1"/>
                </a:solidFill>
              </a:rPr>
              <a:t>The 17 SDGs are </a:t>
            </a:r>
            <a:br>
              <a:rPr lang="en-GB" sz="1800" b="1" dirty="0">
                <a:solidFill>
                  <a:schemeClr val="tx1"/>
                </a:solidFill>
              </a:rPr>
            </a:br>
            <a:r>
              <a:rPr lang="en-GB" sz="1800" b="1" dirty="0">
                <a:solidFill>
                  <a:schemeClr val="tx1"/>
                </a:solidFill>
              </a:rPr>
              <a:t>specified by means </a:t>
            </a:r>
            <a:br>
              <a:rPr lang="en-GB" sz="1800" b="1" dirty="0">
                <a:solidFill>
                  <a:schemeClr val="tx1"/>
                </a:solidFill>
              </a:rPr>
            </a:br>
            <a:r>
              <a:rPr lang="en-GB" sz="1800" b="1" dirty="0">
                <a:solidFill>
                  <a:schemeClr val="tx1"/>
                </a:solidFill>
              </a:rPr>
              <a:t>of 169 sub-goals at</a:t>
            </a:r>
            <a:br>
              <a:rPr lang="en-GB" sz="1800" b="1" dirty="0">
                <a:solidFill>
                  <a:schemeClr val="tx1"/>
                </a:solidFill>
              </a:rPr>
            </a:br>
            <a:r>
              <a:rPr lang="en-GB" sz="1800" b="1" dirty="0">
                <a:solidFill>
                  <a:schemeClr val="tx1"/>
                </a:solidFill>
              </a:rPr>
              <a:t>an ecological, social</a:t>
            </a:r>
            <a:br>
              <a:rPr lang="en-GB" sz="1800" b="1" dirty="0">
                <a:solidFill>
                  <a:schemeClr val="tx1"/>
                </a:solidFill>
              </a:rPr>
            </a:br>
            <a:r>
              <a:rPr lang="en-GB" sz="1800" b="1" dirty="0">
                <a:solidFill>
                  <a:schemeClr val="tx1"/>
                </a:solidFill>
              </a:rPr>
              <a:t>and economic level.</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1.2  Sustainable Development Goals (SDGs) of the UN</a:t>
            </a:r>
          </a:p>
        </p:txBody>
      </p:sp>
      <p:pic>
        <p:nvPicPr>
          <p:cNvPr id="5" name="Grafik 4">
            <a:extLst>
              <a:ext uri="{FF2B5EF4-FFF2-40B4-BE49-F238E27FC236}">
                <a16:creationId xmlns:a16="http://schemas.microsoft.com/office/drawing/2014/main" id="{2595347A-6409-4101-8322-CC14325815CE}"/>
              </a:ext>
            </a:extLst>
          </p:cNvPr>
          <p:cNvPicPr>
            <a:picLocks noChangeAspect="1"/>
          </p:cNvPicPr>
          <p:nvPr/>
        </p:nvPicPr>
        <p:blipFill>
          <a:blip r:embed="rId3"/>
          <a:stretch>
            <a:fillRect/>
          </a:stretch>
        </p:blipFill>
        <p:spPr>
          <a:xfrm>
            <a:off x="658813" y="1952625"/>
            <a:ext cx="7576484" cy="3708400"/>
          </a:xfrm>
          <a:prstGeom prst="rect">
            <a:avLst/>
          </a:prstGeom>
        </p:spPr>
      </p:pic>
      <p:sp>
        <p:nvSpPr>
          <p:cNvPr id="6" name="Textfeld 5">
            <a:extLst>
              <a:ext uri="{FF2B5EF4-FFF2-40B4-BE49-F238E27FC236}">
                <a16:creationId xmlns:a16="http://schemas.microsoft.com/office/drawing/2014/main" id="{BA8772E5-28F5-40E8-810C-81D70DA75930}"/>
              </a:ext>
            </a:extLst>
          </p:cNvPr>
          <p:cNvSpPr txBox="1"/>
          <p:nvPr/>
        </p:nvSpPr>
        <p:spPr>
          <a:xfrm>
            <a:off x="658809" y="967452"/>
            <a:ext cx="11053766" cy="642612"/>
          </a:xfrm>
          <a:prstGeom prst="rect">
            <a:avLst/>
          </a:prstGeom>
          <a:noFill/>
        </p:spPr>
        <p:txBody>
          <a:bodyPr wrap="square" lIns="0" tIns="0" rIns="0" bIns="0" rtlCol="0">
            <a:spAutoFit/>
          </a:bodyPr>
          <a:lstStyle/>
          <a:p>
            <a:pPr>
              <a:lnSpc>
                <a:spcPct val="120000"/>
              </a:lnSpc>
              <a:spcAft>
                <a:spcPts val="600"/>
              </a:spcAft>
            </a:pPr>
            <a:r>
              <a:rPr lang="en-GB" dirty="0"/>
              <a:t>The “2030 Agenda for Sustainable Development” was adopted by the UN in 2015 and signed by all UN member states. </a:t>
            </a:r>
          </a:p>
        </p:txBody>
      </p:sp>
    </p:spTree>
    <p:extLst>
      <p:ext uri="{BB962C8B-B14F-4D97-AF65-F5344CB8AC3E}">
        <p14:creationId xmlns:p14="http://schemas.microsoft.com/office/powerpoint/2010/main" val="2127478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par>
                                <p:cTn id="15" presetID="42" presetClass="path" presetSubtype="0" accel="40000" decel="60000" fill="hold" grpId="1" nodeType="withEffect">
                                  <p:stCondLst>
                                    <p:cond delay="250"/>
                                  </p:stCondLst>
                                  <p:childTnLst>
                                    <p:animMotion origin="layout" path="M 2.08333E-6 -4.81481E-6 L -0.05326 0.0044 " pathEditMode="relative" rAng="0" ptsTypes="AA">
                                      <p:cBhvr>
                                        <p:cTn id="16" dur="750" spd="-100000" fill="hold"/>
                                        <p:tgtEl>
                                          <p:spTgt spid="7"/>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1.3  European Union context</a:t>
            </a:r>
          </a:p>
        </p:txBody>
      </p:sp>
      <p:sp>
        <p:nvSpPr>
          <p:cNvPr id="8" name="Textfeld 7">
            <a:extLst>
              <a:ext uri="{FF2B5EF4-FFF2-40B4-BE49-F238E27FC236}">
                <a16:creationId xmlns:a16="http://schemas.microsoft.com/office/drawing/2014/main" id="{07B0E004-1B25-4D9E-9F68-336BFB995FD7}"/>
              </a:ext>
            </a:extLst>
          </p:cNvPr>
          <p:cNvSpPr txBox="1"/>
          <p:nvPr/>
        </p:nvSpPr>
        <p:spPr>
          <a:xfrm>
            <a:off x="582613" y="5453935"/>
            <a:ext cx="9559244" cy="276999"/>
          </a:xfrm>
          <a:prstGeom prst="rect">
            <a:avLst/>
          </a:prstGeom>
          <a:noFill/>
        </p:spPr>
        <p:txBody>
          <a:bodyPr wrap="square" rtlCol="0">
            <a:spAutoFit/>
          </a:bodyPr>
          <a:lstStyle/>
          <a:p>
            <a:r>
              <a:rPr lang="en-GB" sz="1200" dirty="0"/>
              <a:t>Source: </a:t>
            </a:r>
            <a:r>
              <a:rPr lang="en-GB" sz="1200" dirty="0">
                <a:latin typeface="Hind"/>
                <a:hlinkClick r:id="rId3">
                  <a:extLst>
                    <a:ext uri="{A12FA001-AC4F-418D-AE19-62706E023703}">
                      <ahyp:hlinkClr xmlns:ahyp="http://schemas.microsoft.com/office/drawing/2018/hyperlinkcolor" val="tx"/>
                    </a:ext>
                  </a:extLst>
                </a:hlinkClick>
              </a:rPr>
              <a:t>https://wirtschaftslexikon.gabler.de/definition/esg-kriterien-120056/version-369280</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dirty="0"/>
              <a:t>Environment</a:t>
            </a:r>
          </a:p>
        </p:txBody>
      </p:sp>
      <p:sp>
        <p:nvSpPr>
          <p:cNvPr id="6" name="Textplatzhalter 3">
            <a:extLst>
              <a:ext uri="{FF2B5EF4-FFF2-40B4-BE49-F238E27FC236}">
                <a16:creationId xmlns:a16="http://schemas.microsoft.com/office/drawing/2014/main" id="{6A8592B5-CCCC-43E7-8666-366E9C8E4627}"/>
              </a:ext>
            </a:extLst>
          </p:cNvPr>
          <p:cNvSpPr txBox="1">
            <a:spLocks/>
          </p:cNvSpPr>
          <p:nvPr/>
        </p:nvSpPr>
        <p:spPr>
          <a:xfrm>
            <a:off x="8117973" y="2062102"/>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dirty="0"/>
              <a:t>Governance</a:t>
            </a:r>
          </a:p>
        </p:txBody>
      </p:sp>
      <p:sp>
        <p:nvSpPr>
          <p:cNvPr id="7" name="Textplatzhalter 3">
            <a:extLst>
              <a:ext uri="{FF2B5EF4-FFF2-40B4-BE49-F238E27FC236}">
                <a16:creationId xmlns:a16="http://schemas.microsoft.com/office/drawing/2014/main" id="{E5E745D1-1A6F-494C-BBB7-E8D64E4984BB}"/>
              </a:ext>
            </a:extLst>
          </p:cNvPr>
          <p:cNvSpPr txBox="1">
            <a:spLocks/>
          </p:cNvSpPr>
          <p:nvPr/>
        </p:nvSpPr>
        <p:spPr>
          <a:xfrm>
            <a:off x="438569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dirty="0"/>
              <a:t>Social</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658811"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Climate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Scarcity of resources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Water</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Biodiversity</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4380294"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Employees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Health and safety</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Demographic change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Food security</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8123370"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Risk and reputation management</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Supervisory structures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Compliance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Corruption</a:t>
            </a:r>
          </a:p>
        </p:txBody>
      </p:sp>
      <p:sp>
        <p:nvSpPr>
          <p:cNvPr id="16" name="Rechteck: obere Ecken abgerundet 15">
            <a:extLst>
              <a:ext uri="{FF2B5EF4-FFF2-40B4-BE49-F238E27FC236}">
                <a16:creationId xmlns:a16="http://schemas.microsoft.com/office/drawing/2014/main" id="{25E51635-FA1A-4103-B1FC-9ABDDAB60B16}"/>
              </a:ext>
            </a:extLst>
          </p:cNvPr>
          <p:cNvSpPr/>
          <p:nvPr/>
        </p:nvSpPr>
        <p:spPr>
          <a:xfrm>
            <a:off x="658811" y="1482909"/>
            <a:ext cx="11053764" cy="483720"/>
          </a:xfrm>
          <a:prstGeom prst="round2SameRect">
            <a:avLst>
              <a:gd name="adj1" fmla="val 50000"/>
              <a:gd name="adj2" fmla="val 0"/>
            </a:avLst>
          </a:prstGeom>
          <a:solidFill>
            <a:srgbClr val="EAC28D"/>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36000" rtlCol="0" anchor="t" anchorCtr="0">
            <a:spAutoFit/>
          </a:bodyPr>
          <a:lstStyle/>
          <a:p>
            <a:pPr algn="ctr">
              <a:lnSpc>
                <a:spcPts val="2200"/>
              </a:lnSpc>
              <a:spcAft>
                <a:spcPts val="600"/>
              </a:spcAft>
              <a:buClr>
                <a:srgbClr val="D6851B"/>
              </a:buClr>
              <a:buSzPct val="65000"/>
            </a:pPr>
            <a:r>
              <a:rPr lang="en-GB" sz="2400" dirty="0">
                <a:solidFill>
                  <a:schemeClr val="tx1"/>
                </a:solidFill>
              </a:rPr>
              <a:t>ESG criteria</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946857"/>
            <a:ext cx="7958140" cy="615553"/>
          </a:xfrm>
          <a:prstGeom prst="rect">
            <a:avLst/>
          </a:prstGeom>
          <a:noFill/>
        </p:spPr>
        <p:txBody>
          <a:bodyPr wrap="square" lIns="0" tIns="0" rIns="0" bIns="0" rtlCol="0">
            <a:noAutofit/>
          </a:bodyPr>
          <a:lstStyle/>
          <a:p>
            <a:r>
              <a:rPr lang="en-GB" sz="2000" b="1" dirty="0"/>
              <a:t>Exemplary overview of the ESG criteria</a:t>
            </a:r>
          </a:p>
        </p:txBody>
      </p:sp>
    </p:spTree>
    <p:extLst>
      <p:ext uri="{BB962C8B-B14F-4D97-AF65-F5344CB8AC3E}">
        <p14:creationId xmlns:p14="http://schemas.microsoft.com/office/powerpoint/2010/main" val="3895758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1000"/>
                                        <p:tgtEl>
                                          <p:spTgt spid="17">
                                            <p:txEl>
                                              <p:pRg st="0" end="0"/>
                                            </p:txEl>
                                          </p:spTgt>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250"/>
                            </p:stCondLst>
                            <p:childTnLst>
                              <p:par>
                                <p:cTn id="17" presetID="10" presetClass="entr" presetSubtype="0"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childTnLst>
                          </p:cTn>
                        </p:par>
                        <p:par>
                          <p:cTn id="24" fill="hold">
                            <p:stCondLst>
                              <p:cond delay="525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3">
                                            <p:bg/>
                                          </p:spTgt>
                                        </p:tgtEl>
                                        <p:attrNameLst>
                                          <p:attrName>style.visibility</p:attrName>
                                        </p:attrNameLst>
                                      </p:cBhvr>
                                      <p:to>
                                        <p:strVal val="visible"/>
                                      </p:to>
                                    </p:set>
                                    <p:animEffect transition="in" filter="fade">
                                      <p:cBhvr>
                                        <p:cTn id="31" dur="500"/>
                                        <p:tgtEl>
                                          <p:spTgt spid="13">
                                            <p:bg/>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750"/>
                                        <p:tgtEl>
                                          <p:spTgt spid="13">
                                            <p:txEl>
                                              <p:pRg st="0" end="0"/>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750"/>
                                        <p:tgtEl>
                                          <p:spTgt spid="13">
                                            <p:txEl>
                                              <p:pRg st="1" end="1"/>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750"/>
                                        <p:tgtEl>
                                          <p:spTgt spid="13">
                                            <p:txEl>
                                              <p:pRg st="2" end="2"/>
                                            </p:tx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750"/>
                                        <p:tgtEl>
                                          <p:spTgt spid="13">
                                            <p:txEl>
                                              <p:pRg st="3" end="3"/>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bg/>
                                          </p:spTgt>
                                        </p:tgtEl>
                                        <p:attrNameLst>
                                          <p:attrName>style.visibility</p:attrName>
                                        </p:attrNameLst>
                                      </p:cBhvr>
                                      <p:to>
                                        <p:strVal val="visible"/>
                                      </p:to>
                                    </p:set>
                                    <p:animEffect transition="in" filter="fade">
                                      <p:cBhvr>
                                        <p:cTn id="46" dur="500"/>
                                        <p:tgtEl>
                                          <p:spTgt spid="14">
                                            <p:bg/>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750"/>
                                        <p:tgtEl>
                                          <p:spTgt spid="14">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fade">
                                      <p:cBhvr>
                                        <p:cTn id="52" dur="750"/>
                                        <p:tgtEl>
                                          <p:spTgt spid="14">
                                            <p:txEl>
                                              <p:pRg st="1" end="1"/>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14">
                                            <p:txEl>
                                              <p:pRg st="2" end="2"/>
                                            </p:txEl>
                                          </p:spTgt>
                                        </p:tgtEl>
                                        <p:attrNameLst>
                                          <p:attrName>style.visibility</p:attrName>
                                        </p:attrNameLst>
                                      </p:cBhvr>
                                      <p:to>
                                        <p:strVal val="visible"/>
                                      </p:to>
                                    </p:set>
                                    <p:animEffect transition="in" filter="fade">
                                      <p:cBhvr>
                                        <p:cTn id="55" dur="750"/>
                                        <p:tgtEl>
                                          <p:spTgt spid="14">
                                            <p:txEl>
                                              <p:pRg st="2" end="2"/>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4">
                                            <p:txEl>
                                              <p:pRg st="3" end="3"/>
                                            </p:txEl>
                                          </p:spTgt>
                                        </p:tgtEl>
                                        <p:attrNameLst>
                                          <p:attrName>style.visibility</p:attrName>
                                        </p:attrNameLst>
                                      </p:cBhvr>
                                      <p:to>
                                        <p:strVal val="visible"/>
                                      </p:to>
                                    </p:set>
                                    <p:animEffect transition="in" filter="fade">
                                      <p:cBhvr>
                                        <p:cTn id="58" dur="750"/>
                                        <p:tgtEl>
                                          <p:spTgt spid="14">
                                            <p:txEl>
                                              <p:pRg st="3" end="3"/>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5">
                                            <p:bg/>
                                          </p:spTgt>
                                        </p:tgtEl>
                                        <p:attrNameLst>
                                          <p:attrName>style.visibility</p:attrName>
                                        </p:attrNameLst>
                                      </p:cBhvr>
                                      <p:to>
                                        <p:strVal val="visible"/>
                                      </p:to>
                                    </p:set>
                                    <p:animEffect transition="in" filter="fade">
                                      <p:cBhvr>
                                        <p:cTn id="61" dur="500"/>
                                        <p:tgtEl>
                                          <p:spTgt spid="15">
                                            <p:bg/>
                                          </p:spTgt>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750"/>
                                        <p:tgtEl>
                                          <p:spTgt spid="15">
                                            <p:txEl>
                                              <p:pRg st="0" end="0"/>
                                            </p:txEl>
                                          </p:spTgt>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15">
                                            <p:txEl>
                                              <p:pRg st="1" end="1"/>
                                            </p:txEl>
                                          </p:spTgt>
                                        </p:tgtEl>
                                        <p:attrNameLst>
                                          <p:attrName>style.visibility</p:attrName>
                                        </p:attrNameLst>
                                      </p:cBhvr>
                                      <p:to>
                                        <p:strVal val="visible"/>
                                      </p:to>
                                    </p:set>
                                    <p:animEffect transition="in" filter="fade">
                                      <p:cBhvr>
                                        <p:cTn id="67" dur="750"/>
                                        <p:tgtEl>
                                          <p:spTgt spid="15">
                                            <p:txEl>
                                              <p:pRg st="1" end="1"/>
                                            </p:txEl>
                                          </p:spTgt>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fade">
                                      <p:cBhvr>
                                        <p:cTn id="70" dur="750"/>
                                        <p:tgtEl>
                                          <p:spTgt spid="15">
                                            <p:txEl>
                                              <p:pRg st="2" end="2"/>
                                            </p:txEl>
                                          </p:spTgt>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15">
                                            <p:txEl>
                                              <p:pRg st="3" end="3"/>
                                            </p:txEl>
                                          </p:spTgt>
                                        </p:tgtEl>
                                        <p:attrNameLst>
                                          <p:attrName>style.visibility</p:attrName>
                                        </p:attrNameLst>
                                      </p:cBhvr>
                                      <p:to>
                                        <p:strVal val="visible"/>
                                      </p:to>
                                    </p:set>
                                    <p:animEffect transition="in" filter="fade">
                                      <p:cBhvr>
                                        <p:cTn id="73" dur="7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7" grpId="0" animBg="1"/>
      <p:bldP spid="13" grpId="0" uiExpand="1" build="p" animBg="1"/>
      <p:bldP spid="14" grpId="0" uiExpand="1" build="p" animBg="1"/>
      <p:bldP spid="15" grpId="0" uiExpand="1" build="p" animBg="1"/>
      <p:bldP spid="16" grpId="0" animBg="1"/>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1.3  European Union context</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n-GB" b="1" dirty="0"/>
              <a:t>Environment</a:t>
            </a:r>
          </a:p>
          <a:p>
            <a:pPr marL="285750" indent="-285750">
              <a:lnSpc>
                <a:spcPts val="2200"/>
              </a:lnSpc>
              <a:spcAft>
                <a:spcPts val="600"/>
              </a:spcAft>
              <a:buClr>
                <a:srgbClr val="D6851B"/>
              </a:buClr>
              <a:buSzPct val="65000"/>
              <a:buFont typeface="Wingdings 3" panose="05040102010807070707" pitchFamily="18" charset="2"/>
              <a:buChar char=""/>
            </a:pPr>
            <a:r>
              <a:rPr lang="en-GB" dirty="0"/>
              <a:t>Consumption of resources</a:t>
            </a:r>
          </a:p>
          <a:p>
            <a:pPr marL="285750" indent="-285750">
              <a:lnSpc>
                <a:spcPts val="2200"/>
              </a:lnSpc>
              <a:spcAft>
                <a:spcPts val="600"/>
              </a:spcAft>
              <a:buClr>
                <a:srgbClr val="D6851B"/>
              </a:buClr>
              <a:buSzPct val="65000"/>
              <a:buFont typeface="Wingdings 3" panose="05040102010807070707" pitchFamily="18" charset="2"/>
              <a:buChar char=""/>
            </a:pPr>
            <a:r>
              <a:rPr lang="en-GB" dirty="0"/>
              <a:t>Biodiversity</a:t>
            </a:r>
          </a:p>
          <a:p>
            <a:pPr marL="285750" indent="-285750">
              <a:lnSpc>
                <a:spcPts val="2200"/>
              </a:lnSpc>
              <a:spcAft>
                <a:spcPts val="600"/>
              </a:spcAft>
              <a:buClr>
                <a:srgbClr val="D6851B"/>
              </a:buClr>
              <a:buSzPct val="65000"/>
              <a:buFont typeface="Wingdings 3" panose="05040102010807070707" pitchFamily="18" charset="2"/>
              <a:buChar char=""/>
            </a:pPr>
            <a:r>
              <a:rPr lang="en-GB" dirty="0"/>
              <a:t>Noise</a:t>
            </a:r>
          </a:p>
          <a:p>
            <a:pPr marL="285750" indent="-285750">
              <a:lnSpc>
                <a:spcPts val="2200"/>
              </a:lnSpc>
              <a:spcAft>
                <a:spcPts val="600"/>
              </a:spcAft>
              <a:buClr>
                <a:srgbClr val="D6851B"/>
              </a:buClr>
              <a:buSzPct val="65000"/>
              <a:buFont typeface="Wingdings 3" panose="05040102010807070707" pitchFamily="18" charset="2"/>
              <a:buChar char=""/>
            </a:pPr>
            <a:r>
              <a:rPr lang="en-GB" dirty="0"/>
              <a:t>Pollution of water, soil, air</a:t>
            </a:r>
          </a:p>
          <a:p>
            <a:pPr marL="285750" indent="-285750">
              <a:lnSpc>
                <a:spcPts val="2200"/>
              </a:lnSpc>
              <a:spcAft>
                <a:spcPts val="600"/>
              </a:spcAft>
              <a:buClr>
                <a:srgbClr val="D6851B"/>
              </a:buClr>
              <a:buSzPct val="65000"/>
              <a:buFont typeface="Wingdings 3" panose="05040102010807070707" pitchFamily="18" charset="2"/>
              <a:buChar char=""/>
            </a:pPr>
            <a:r>
              <a:rPr lang="en-GB" dirty="0"/>
              <a:t>Greenhouse gas emissions</a:t>
            </a:r>
          </a:p>
          <a:p>
            <a:pPr marL="285750" indent="-285750">
              <a:lnSpc>
                <a:spcPts val="2200"/>
              </a:lnSpc>
              <a:spcAft>
                <a:spcPts val="600"/>
              </a:spcAft>
              <a:buClr>
                <a:srgbClr val="D6851B"/>
              </a:buClr>
              <a:buSzPct val="65000"/>
              <a:buFont typeface="Wingdings 3" panose="05040102010807070707" pitchFamily="18" charset="2"/>
              <a:buChar char=""/>
            </a:pPr>
            <a:r>
              <a:rPr lang="en-GB" dirty="0"/>
              <a:t>Occupational health and safety</a:t>
            </a:r>
          </a:p>
        </p:txBody>
      </p:sp>
      <p:sp>
        <p:nvSpPr>
          <p:cNvPr id="10" name="Rechteck 9">
            <a:extLst>
              <a:ext uri="{FF2B5EF4-FFF2-40B4-BE49-F238E27FC236}">
                <a16:creationId xmlns:a16="http://schemas.microsoft.com/office/drawing/2014/main" id="{8BF98410-7155-4767-962B-36308C1EA7D1}"/>
              </a:ext>
            </a:extLst>
          </p:cNvPr>
          <p:cNvSpPr/>
          <p:nvPr/>
        </p:nvSpPr>
        <p:spPr>
          <a:xfrm>
            <a:off x="4296794"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n-GB" b="1" dirty="0"/>
              <a:t>Social</a:t>
            </a:r>
          </a:p>
          <a:p>
            <a:pPr marL="285750" indent="-285750">
              <a:lnSpc>
                <a:spcPts val="2200"/>
              </a:lnSpc>
              <a:spcAft>
                <a:spcPts val="600"/>
              </a:spcAft>
              <a:buClr>
                <a:srgbClr val="D6851B"/>
              </a:buClr>
              <a:buSzPct val="65000"/>
              <a:buFont typeface="Wingdings 3" panose="05040102010807070707" pitchFamily="18" charset="2"/>
              <a:buChar char=""/>
            </a:pPr>
            <a:r>
              <a:rPr lang="en-GB" dirty="0"/>
              <a:t>Responsibility for employees</a:t>
            </a:r>
          </a:p>
          <a:p>
            <a:pPr marL="285750" indent="-285750">
              <a:lnSpc>
                <a:spcPts val="2200"/>
              </a:lnSpc>
              <a:spcAft>
                <a:spcPts val="600"/>
              </a:spcAft>
              <a:buClr>
                <a:srgbClr val="D6851B"/>
              </a:buClr>
              <a:buSzPct val="65000"/>
              <a:buFont typeface="Wingdings 3" panose="05040102010807070707" pitchFamily="18" charset="2"/>
              <a:buChar char=""/>
            </a:pPr>
            <a:r>
              <a:rPr lang="en-GB" dirty="0"/>
              <a:t>Fair payment</a:t>
            </a:r>
          </a:p>
          <a:p>
            <a:pPr marL="285750" indent="-285750">
              <a:lnSpc>
                <a:spcPts val="2200"/>
              </a:lnSpc>
              <a:spcAft>
                <a:spcPts val="600"/>
              </a:spcAft>
              <a:buClr>
                <a:srgbClr val="D6851B"/>
              </a:buClr>
              <a:buSzPct val="65000"/>
              <a:buFont typeface="Wingdings 3" panose="05040102010807070707" pitchFamily="18" charset="2"/>
              <a:buChar char=""/>
            </a:pPr>
            <a:r>
              <a:rPr lang="en-GB" dirty="0"/>
              <a:t>Initial and continuing VET</a:t>
            </a:r>
          </a:p>
          <a:p>
            <a:pPr marL="285750" indent="-285750">
              <a:lnSpc>
                <a:spcPts val="2200"/>
              </a:lnSpc>
              <a:spcAft>
                <a:spcPts val="600"/>
              </a:spcAft>
              <a:buClr>
                <a:srgbClr val="D6851B"/>
              </a:buClr>
              <a:buSzPct val="65000"/>
              <a:buFont typeface="Wingdings 3" panose="05040102010807070707" pitchFamily="18" charset="2"/>
              <a:buChar char=""/>
            </a:pPr>
            <a:r>
              <a:rPr lang="en-GB" dirty="0"/>
              <a:t>Equality, diversity, inclusion</a:t>
            </a:r>
          </a:p>
          <a:p>
            <a:pPr marL="285750" indent="-285750">
              <a:lnSpc>
                <a:spcPts val="2200"/>
              </a:lnSpc>
              <a:spcAft>
                <a:spcPts val="600"/>
              </a:spcAft>
              <a:buClr>
                <a:srgbClr val="D6851B"/>
              </a:buClr>
              <a:buSzPct val="65000"/>
              <a:buFont typeface="Wingdings 3" panose="05040102010807070707" pitchFamily="18" charset="2"/>
              <a:buChar char=""/>
            </a:pPr>
            <a:r>
              <a:rPr lang="en-GB" dirty="0"/>
              <a:t>Social commitment</a:t>
            </a:r>
          </a:p>
        </p:txBody>
      </p:sp>
      <p:sp>
        <p:nvSpPr>
          <p:cNvPr id="12" name="Rechteck 11">
            <a:extLst>
              <a:ext uri="{FF2B5EF4-FFF2-40B4-BE49-F238E27FC236}">
                <a16:creationId xmlns:a16="http://schemas.microsoft.com/office/drawing/2014/main" id="{C006E7A6-5A99-4BE7-B931-821793CEA3BC}"/>
              </a:ext>
            </a:extLst>
          </p:cNvPr>
          <p:cNvSpPr/>
          <p:nvPr/>
        </p:nvSpPr>
        <p:spPr>
          <a:xfrm>
            <a:off x="7896793" y="1527697"/>
            <a:ext cx="3815781"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n-GB" b="1" dirty="0"/>
              <a:t>Governance</a:t>
            </a:r>
          </a:p>
          <a:p>
            <a:pPr marL="285750" indent="-285750">
              <a:lnSpc>
                <a:spcPts val="2200"/>
              </a:lnSpc>
              <a:spcAft>
                <a:spcPts val="600"/>
              </a:spcAft>
              <a:buClr>
                <a:srgbClr val="D6851B"/>
              </a:buClr>
              <a:buSzPct val="65000"/>
              <a:buFont typeface="Wingdings 3" panose="05040102010807070707" pitchFamily="18" charset="2"/>
              <a:buChar char=""/>
            </a:pPr>
            <a:r>
              <a:rPr lang="en-GB" dirty="0"/>
              <a:t>Company management and control</a:t>
            </a:r>
          </a:p>
          <a:p>
            <a:pPr marL="285750" indent="-285750">
              <a:lnSpc>
                <a:spcPts val="2200"/>
              </a:lnSpc>
              <a:spcAft>
                <a:spcPts val="600"/>
              </a:spcAft>
              <a:buClr>
                <a:srgbClr val="D6851B"/>
              </a:buClr>
              <a:buSzPct val="65000"/>
              <a:buFont typeface="Wingdings 3" panose="05040102010807070707" pitchFamily="18" charset="2"/>
              <a:buChar char=""/>
            </a:pPr>
            <a:r>
              <a:rPr lang="en-GB" dirty="0"/>
              <a:t>Compliance (“sticking to the rules”)</a:t>
            </a:r>
          </a:p>
          <a:p>
            <a:pPr marL="285750" indent="-285750">
              <a:lnSpc>
                <a:spcPts val="2200"/>
              </a:lnSpc>
              <a:spcAft>
                <a:spcPts val="600"/>
              </a:spcAft>
              <a:buClr>
                <a:srgbClr val="D6851B"/>
              </a:buClr>
              <a:buSzPct val="65000"/>
              <a:buFont typeface="Wingdings 3" panose="05040102010807070707" pitchFamily="18" charset="2"/>
              <a:buChar char=""/>
            </a:pPr>
            <a:r>
              <a:rPr lang="en-GB" dirty="0"/>
              <a:t>Transparency</a:t>
            </a:r>
          </a:p>
          <a:p>
            <a:pPr marL="285750" indent="-285750">
              <a:lnSpc>
                <a:spcPts val="2200"/>
              </a:lnSpc>
              <a:spcAft>
                <a:spcPts val="600"/>
              </a:spcAft>
              <a:buClr>
                <a:srgbClr val="D6851B"/>
              </a:buClr>
              <a:buSzPct val="65000"/>
              <a:buFont typeface="Wingdings 3" panose="05040102010807070707" pitchFamily="18" charset="2"/>
              <a:buChar char=""/>
            </a:pPr>
            <a:r>
              <a:rPr lang="en-GB" dirty="0"/>
              <a:t>Company values and ethics</a:t>
            </a:r>
          </a:p>
          <a:p>
            <a:pPr marL="285750" indent="-285750">
              <a:lnSpc>
                <a:spcPts val="2200"/>
              </a:lnSpc>
              <a:spcAft>
                <a:spcPts val="600"/>
              </a:spcAft>
              <a:buClr>
                <a:srgbClr val="D6851B"/>
              </a:buClr>
              <a:buSzPct val="65000"/>
              <a:buFont typeface="Wingdings 3" panose="05040102010807070707" pitchFamily="18" charset="2"/>
              <a:buChar char=""/>
            </a:pPr>
            <a:r>
              <a:rPr lang="en-GB" dirty="0"/>
              <a:t>Cooperation with business partners</a:t>
            </a:r>
          </a:p>
          <a:p>
            <a:pPr marL="285750" indent="-285750">
              <a:lnSpc>
                <a:spcPts val="2200"/>
              </a:lnSpc>
              <a:spcAft>
                <a:spcPts val="600"/>
              </a:spcAft>
              <a:buClr>
                <a:srgbClr val="D6851B"/>
              </a:buClr>
              <a:buSzPct val="65000"/>
              <a:buFont typeface="Wingdings 3" panose="05040102010807070707" pitchFamily="18" charset="2"/>
              <a:buChar char=""/>
            </a:pPr>
            <a:r>
              <a:rPr lang="en-GB" dirty="0"/>
              <a:t>Needs of stakeholders</a:t>
            </a:r>
          </a:p>
        </p:txBody>
      </p:sp>
      <p:sp>
        <p:nvSpPr>
          <p:cNvPr id="6" name="Textfeld 5">
            <a:extLst>
              <a:ext uri="{FF2B5EF4-FFF2-40B4-BE49-F238E27FC236}">
                <a16:creationId xmlns:a16="http://schemas.microsoft.com/office/drawing/2014/main" id="{22A563DB-CE5D-4653-8CE1-043E2464447B}"/>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ESG criteria from a company point of view</a:t>
            </a:r>
            <a:r>
              <a:rPr lang="en-GB" sz="2000" b="1" dirty="0">
                <a:highlight>
                  <a:srgbClr val="FFFF00"/>
                </a:highlight>
              </a:rPr>
              <a:t> </a:t>
            </a:r>
          </a:p>
        </p:txBody>
      </p:sp>
    </p:spTree>
    <p:extLst>
      <p:ext uri="{BB962C8B-B14F-4D97-AF65-F5344CB8AC3E}">
        <p14:creationId xmlns:p14="http://schemas.microsoft.com/office/powerpoint/2010/main" val="2190337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childTnLst>
                                </p:cTn>
                              </p:par>
                            </p:childTnLst>
                          </p:cTn>
                        </p:par>
                        <p:par>
                          <p:cTn id="15" fill="hold">
                            <p:stCondLst>
                              <p:cond delay="225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1.3  European Union context</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56571"/>
            <a:ext cx="11053762" cy="4022203"/>
          </a:xfrm>
          <a:prstGeom prst="rect">
            <a:avLst/>
          </a:prstGeom>
        </p:spPr>
        <p:txBody>
          <a:bodyPr wrap="square" lIns="0" tIns="0" rIns="0" bIns="0">
            <a:noAutofit/>
          </a:bodyPr>
          <a:lstStyle/>
          <a:p>
            <a:pPr>
              <a:lnSpc>
                <a:spcPts val="2200"/>
              </a:lnSpc>
              <a:spcAft>
                <a:spcPts val="1200"/>
              </a:spcAft>
              <a:buClr>
                <a:srgbClr val="D6851B"/>
              </a:buClr>
              <a:buSzPct val="65000"/>
            </a:pPr>
            <a:r>
              <a:rPr lang="en-GB" b="1" dirty="0"/>
              <a:t>Increasing the EU’s climate ambition for 2030 and 2050 </a:t>
            </a:r>
          </a:p>
          <a:p>
            <a:pPr marL="285750" indent="-285750">
              <a:lnSpc>
                <a:spcPts val="2200"/>
              </a:lnSpc>
              <a:spcAft>
                <a:spcPts val="1200"/>
              </a:spcAft>
              <a:buClr>
                <a:srgbClr val="D6851B"/>
              </a:buClr>
              <a:buSzPct val="65000"/>
              <a:buFont typeface="Wingdings 3" panose="05040102010807070707" pitchFamily="18" charset="2"/>
              <a:buChar char=""/>
            </a:pPr>
            <a:r>
              <a:rPr lang="en-GB" dirty="0"/>
              <a:t>Supplying clean, affordable and secure energy </a:t>
            </a:r>
          </a:p>
          <a:p>
            <a:pPr marL="285750" indent="-285750">
              <a:lnSpc>
                <a:spcPts val="2200"/>
              </a:lnSpc>
              <a:spcAft>
                <a:spcPts val="1200"/>
              </a:spcAft>
              <a:buClr>
                <a:srgbClr val="D6851B"/>
              </a:buClr>
              <a:buSzPct val="65000"/>
              <a:buFont typeface="Wingdings 3" panose="05040102010807070707" pitchFamily="18" charset="2"/>
              <a:buChar char=""/>
            </a:pPr>
            <a:r>
              <a:rPr lang="en-GB" dirty="0"/>
              <a:t>Mobilising industry for a clean and circular economy </a:t>
            </a:r>
          </a:p>
          <a:p>
            <a:pPr marL="285750" indent="-285750">
              <a:lnSpc>
                <a:spcPts val="2200"/>
              </a:lnSpc>
              <a:spcAft>
                <a:spcPts val="1200"/>
              </a:spcAft>
              <a:buClr>
                <a:srgbClr val="D6851B"/>
              </a:buClr>
              <a:buSzPct val="65000"/>
              <a:buFont typeface="Wingdings 3" panose="05040102010807070707" pitchFamily="18" charset="2"/>
              <a:buChar char=""/>
            </a:pPr>
            <a:r>
              <a:rPr lang="en-GB" dirty="0"/>
              <a:t>Building and renovating in an energy and resource-efficient way</a:t>
            </a:r>
          </a:p>
          <a:p>
            <a:pPr marL="285750" indent="-285750">
              <a:lnSpc>
                <a:spcPts val="2200"/>
              </a:lnSpc>
              <a:spcAft>
                <a:spcPts val="1200"/>
              </a:spcAft>
              <a:buClr>
                <a:srgbClr val="D6851B"/>
              </a:buClr>
              <a:buSzPct val="65000"/>
              <a:buFont typeface="Wingdings 3" panose="05040102010807070707" pitchFamily="18" charset="2"/>
              <a:buChar char=""/>
            </a:pPr>
            <a:r>
              <a:rPr lang="en-GB" dirty="0"/>
              <a:t>A zero-pollution ambition for a toxic-free environment </a:t>
            </a:r>
          </a:p>
          <a:p>
            <a:pPr marL="285750" indent="-285750">
              <a:lnSpc>
                <a:spcPts val="2200"/>
              </a:lnSpc>
              <a:spcAft>
                <a:spcPts val="1200"/>
              </a:spcAft>
              <a:buClr>
                <a:srgbClr val="D6851B"/>
              </a:buClr>
              <a:buSzPct val="65000"/>
              <a:buFont typeface="Wingdings 3" panose="05040102010807070707" pitchFamily="18" charset="2"/>
              <a:buChar char=""/>
            </a:pPr>
            <a:r>
              <a:rPr lang="en-GB" dirty="0"/>
              <a:t>Preserving and restoring ecosystems and biodiversity      </a:t>
            </a:r>
          </a:p>
          <a:p>
            <a:pPr marL="285750" indent="-285750">
              <a:lnSpc>
                <a:spcPts val="2200"/>
              </a:lnSpc>
              <a:spcAft>
                <a:spcPts val="1200"/>
              </a:spcAft>
              <a:buClr>
                <a:srgbClr val="D6851B"/>
              </a:buClr>
              <a:buSzPct val="65000"/>
              <a:buFont typeface="Wingdings 3" panose="05040102010807070707" pitchFamily="18" charset="2"/>
              <a:buChar char=""/>
            </a:pPr>
            <a:r>
              <a:rPr lang="en-GB" dirty="0"/>
              <a:t>From ‘Farm to Fork’ – a fair, healthy and environmentally-friendly food system </a:t>
            </a:r>
          </a:p>
          <a:p>
            <a:pPr marL="285750" indent="-285750">
              <a:lnSpc>
                <a:spcPts val="2200"/>
              </a:lnSpc>
              <a:spcAft>
                <a:spcPts val="1200"/>
              </a:spcAft>
              <a:buClr>
                <a:srgbClr val="D6851B"/>
              </a:buClr>
              <a:buSzPct val="65000"/>
              <a:buFont typeface="Wingdings 3" panose="05040102010807070707" pitchFamily="18" charset="2"/>
              <a:buChar char=""/>
            </a:pPr>
            <a:r>
              <a:rPr lang="en-GB" dirty="0"/>
              <a:t>Accelerating the shift to sustainable and smart mobility</a:t>
            </a:r>
          </a:p>
        </p:txBody>
      </p:sp>
      <p:sp>
        <p:nvSpPr>
          <p:cNvPr id="14" name="Textfeld 13">
            <a:extLst>
              <a:ext uri="{FF2B5EF4-FFF2-40B4-BE49-F238E27FC236}">
                <a16:creationId xmlns:a16="http://schemas.microsoft.com/office/drawing/2014/main" id="{BD291AEE-F010-4589-8248-93DBE29FA739}"/>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Transforming the EU’s economy for a sustainable future</a:t>
            </a:r>
          </a:p>
        </p:txBody>
      </p:sp>
      <p:sp>
        <p:nvSpPr>
          <p:cNvPr id="15" name="Textfeld 14">
            <a:extLst>
              <a:ext uri="{FF2B5EF4-FFF2-40B4-BE49-F238E27FC236}">
                <a16:creationId xmlns:a16="http://schemas.microsoft.com/office/drawing/2014/main" id="{6F16F768-3694-4733-81CF-01A23F977EB8}"/>
              </a:ext>
            </a:extLst>
          </p:cNvPr>
          <p:cNvSpPr txBox="1"/>
          <p:nvPr/>
        </p:nvSpPr>
        <p:spPr>
          <a:xfrm>
            <a:off x="582613" y="5453935"/>
            <a:ext cx="9559244" cy="276999"/>
          </a:xfrm>
          <a:prstGeom prst="rect">
            <a:avLst/>
          </a:prstGeom>
          <a:noFill/>
        </p:spPr>
        <p:txBody>
          <a:bodyPr wrap="square" rtlCol="0">
            <a:spAutoFit/>
          </a:bodyPr>
          <a:lstStyle/>
          <a:p>
            <a:r>
              <a:rPr lang="en-GB" sz="1200" dirty="0">
                <a:latin typeface="Calibri" panose="020F0502020204030204" pitchFamily="34" charset="0"/>
              </a:rPr>
              <a:t>Sources and further information: European Commission (2024), EUR-Lex (2019)</a:t>
            </a:r>
          </a:p>
        </p:txBody>
      </p:sp>
      <p:pic>
        <p:nvPicPr>
          <p:cNvPr id="5" name="Grafik 4">
            <a:extLst>
              <a:ext uri="{FF2B5EF4-FFF2-40B4-BE49-F238E27FC236}">
                <a16:creationId xmlns:a16="http://schemas.microsoft.com/office/drawing/2014/main" id="{C289D939-11FC-48FB-8AC9-BD1610976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809" y="1279226"/>
            <a:ext cx="2925766" cy="3304395"/>
          </a:xfrm>
          <a:prstGeom prst="rect">
            <a:avLst/>
          </a:prstGeom>
        </p:spPr>
      </p:pic>
    </p:spTree>
    <p:extLst>
      <p:ext uri="{BB962C8B-B14F-4D97-AF65-F5344CB8AC3E}">
        <p14:creationId xmlns:p14="http://schemas.microsoft.com/office/powerpoint/2010/main" val="3996997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p"/>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400"/>
              </a:spcAft>
              <a:buClr>
                <a:srgbClr val="D6851B"/>
              </a:buClr>
              <a:buSzPct val="65000"/>
            </a:pPr>
            <a:r>
              <a:rPr lang="en-GB" b="1" dirty="0"/>
              <a:t>Corporate Sustainability Reporting Directive (CSRD)</a:t>
            </a:r>
          </a:p>
          <a:p>
            <a:pPr marL="285750" indent="-285750">
              <a:lnSpc>
                <a:spcPts val="2200"/>
              </a:lnSpc>
              <a:spcAft>
                <a:spcPts val="400"/>
              </a:spcAft>
              <a:buClr>
                <a:srgbClr val="D6851B"/>
              </a:buClr>
              <a:buSzPct val="65000"/>
              <a:buFont typeface="Wingdings 3" panose="05040102010807070707" pitchFamily="18" charset="2"/>
              <a:buChar char=""/>
            </a:pPr>
            <a:r>
              <a:rPr lang="en-GB" dirty="0"/>
              <a:t>Requires companies to report on how the way in which they address social and ecological challenges. </a:t>
            </a:r>
          </a:p>
          <a:p>
            <a:pPr marL="285750" indent="-285750">
              <a:lnSpc>
                <a:spcPts val="2200"/>
              </a:lnSpc>
              <a:spcAft>
                <a:spcPts val="400"/>
              </a:spcAft>
              <a:buClr>
                <a:srgbClr val="D6851B"/>
              </a:buClr>
              <a:buSzPct val="65000"/>
              <a:buFont typeface="Wingdings 3" panose="05040102010807070707" pitchFamily="18" charset="2"/>
              <a:buChar char=""/>
            </a:pPr>
            <a:r>
              <a:rPr lang="en-GB" dirty="0"/>
              <a:t>Aims to facilitate transparency on the part of companies vis-à-vis ESG issues.</a:t>
            </a:r>
          </a:p>
          <a:p>
            <a:pPr>
              <a:lnSpc>
                <a:spcPts val="2200"/>
              </a:lnSpc>
              <a:spcBef>
                <a:spcPts val="600"/>
              </a:spcBef>
              <a:spcAft>
                <a:spcPts val="400"/>
              </a:spcAft>
              <a:buClr>
                <a:srgbClr val="D6851B"/>
              </a:buClr>
              <a:buSzPct val="65000"/>
            </a:pPr>
            <a:r>
              <a:rPr lang="en-GB" b="1" dirty="0"/>
              <a:t>EU Taxonomy Regulation</a:t>
            </a:r>
          </a:p>
          <a:p>
            <a:pPr marL="285750" indent="-285750">
              <a:lnSpc>
                <a:spcPts val="2200"/>
              </a:lnSpc>
              <a:spcAft>
                <a:spcPts val="400"/>
              </a:spcAft>
              <a:buClr>
                <a:srgbClr val="D6851B"/>
              </a:buClr>
              <a:buSzPct val="65000"/>
              <a:buFont typeface="Wingdings 3" panose="05040102010807070707" pitchFamily="18" charset="2"/>
              <a:buChar char=""/>
            </a:pPr>
            <a:r>
              <a:rPr lang="en-GB" dirty="0"/>
              <a:t>Defines which activities are deemed to be sustainable under which circumstances.</a:t>
            </a:r>
          </a:p>
          <a:p>
            <a:pPr marL="285750" indent="-285750">
              <a:lnSpc>
                <a:spcPts val="2200"/>
              </a:lnSpc>
              <a:spcAft>
                <a:spcPts val="400"/>
              </a:spcAft>
              <a:buClr>
                <a:srgbClr val="D6851B"/>
              </a:buClr>
              <a:buSzPct val="65000"/>
              <a:buFont typeface="Wingdings 3" panose="05040102010807070707" pitchFamily="18" charset="2"/>
              <a:buChar char=""/>
            </a:pPr>
            <a:r>
              <a:rPr lang="en-GB" dirty="0"/>
              <a:t>Also applies to companies which are subject to the CSRD.</a:t>
            </a:r>
          </a:p>
          <a:p>
            <a:pPr>
              <a:lnSpc>
                <a:spcPts val="2200"/>
              </a:lnSpc>
              <a:spcBef>
                <a:spcPts val="600"/>
              </a:spcBef>
              <a:spcAft>
                <a:spcPts val="400"/>
              </a:spcAft>
              <a:buClr>
                <a:srgbClr val="D6851B"/>
              </a:buClr>
              <a:buSzPct val="65000"/>
            </a:pPr>
            <a:r>
              <a:rPr lang="en-GB" b="1" dirty="0"/>
              <a:t>Sustainable Finance Disclosure Regulation (SFDR)</a:t>
            </a:r>
          </a:p>
          <a:p>
            <a:pPr marL="285750" indent="-285750">
              <a:lnSpc>
                <a:spcPts val="2200"/>
              </a:lnSpc>
              <a:spcAft>
                <a:spcPts val="400"/>
              </a:spcAft>
              <a:buClr>
                <a:srgbClr val="D6851B"/>
              </a:buClr>
              <a:buSzPct val="65000"/>
              <a:buFont typeface="Wingdings 3" panose="05040102010807070707" pitchFamily="18" charset="2"/>
              <a:buChar char=""/>
            </a:pPr>
            <a:r>
              <a:rPr lang="en-GB" dirty="0"/>
              <a:t>Financial market participants must provide full disclosure regarding the sustainability of their products.</a:t>
            </a:r>
          </a:p>
          <a:p>
            <a:pPr marL="285750" indent="-285750">
              <a:lnSpc>
                <a:spcPts val="2200"/>
              </a:lnSpc>
              <a:spcAft>
                <a:spcPts val="400"/>
              </a:spcAft>
              <a:buClr>
                <a:srgbClr val="D6851B"/>
              </a:buClr>
              <a:buSzPct val="65000"/>
              <a:buFont typeface="Wingdings 3" panose="05040102010807070707" pitchFamily="18" charset="2"/>
              <a:buChar char=""/>
            </a:pPr>
            <a:r>
              <a:rPr lang="en-GB" dirty="0"/>
              <a:t>Companies are required to provide appropriate information.</a:t>
            </a:r>
          </a:p>
          <a:p>
            <a:pPr marL="285750" indent="-285750">
              <a:lnSpc>
                <a:spcPts val="2200"/>
              </a:lnSpc>
              <a:spcAft>
                <a:spcPts val="400"/>
              </a:spcAft>
              <a:buClr>
                <a:srgbClr val="D6851B"/>
              </a:buClr>
              <a:buSzPct val="65000"/>
              <a:buFont typeface="Wingdings 3" panose="05040102010807070707" pitchFamily="18" charset="2"/>
              <a:buChar char=""/>
            </a:pPr>
            <a:endParaRPr lang="de-DE" dirty="0"/>
          </a:p>
        </p:txBody>
      </p:sp>
      <p:sp>
        <p:nvSpPr>
          <p:cNvPr id="6" name="Rechteck 5">
            <a:extLst>
              <a:ext uri="{FF2B5EF4-FFF2-40B4-BE49-F238E27FC236}">
                <a16:creationId xmlns:a16="http://schemas.microsoft.com/office/drawing/2014/main" id="{C88A97A0-C5A5-4E9B-9593-052171BAB289}"/>
              </a:ext>
            </a:extLst>
          </p:cNvPr>
          <p:cNvSpPr/>
          <p:nvPr/>
        </p:nvSpPr>
        <p:spPr>
          <a:xfrm>
            <a:off x="658811" y="4888277"/>
            <a:ext cx="9817878"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spcAft>
                <a:spcPts val="600"/>
              </a:spcAft>
              <a:buClr>
                <a:srgbClr val="D6851B"/>
              </a:buClr>
              <a:buSzPct val="65000"/>
            </a:pPr>
            <a:r>
              <a:rPr lang="en-GB" b="1" dirty="0">
                <a:solidFill>
                  <a:schemeClr val="tx1"/>
                </a:solidFill>
              </a:rPr>
              <a:t>Objectives: </a:t>
            </a:r>
            <a:r>
              <a:rPr lang="en-GB" dirty="0">
                <a:solidFill>
                  <a:schemeClr val="tx1"/>
                </a:solidFill>
              </a:rPr>
              <a:t>reorientation of capital flows towards sustainable investment, inclusion of sustainability in risk management, fostering </a:t>
            </a:r>
            <a:r>
              <a:rPr lang="en-US" dirty="0">
                <a:solidFill>
                  <a:schemeClr val="tx1"/>
                </a:solidFill>
              </a:rPr>
              <a:t>transparency and a long-term focus</a:t>
            </a:r>
            <a:endParaRPr lang="en-GB" dirty="0">
              <a:solidFill>
                <a:schemeClr val="tx1"/>
              </a:solidFill>
            </a:endParaRP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European Council – EU Green Deal</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en-GB" dirty="0"/>
              <a:t>1.3  European Union context</a:t>
            </a:r>
          </a:p>
        </p:txBody>
      </p:sp>
    </p:spTree>
    <p:extLst>
      <p:ext uri="{BB962C8B-B14F-4D97-AF65-F5344CB8AC3E}">
        <p14:creationId xmlns:p14="http://schemas.microsoft.com/office/powerpoint/2010/main" val="1408992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1200"/>
              </a:spcAft>
              <a:buClr>
                <a:srgbClr val="D6851B"/>
              </a:buClr>
              <a:buSzPct val="65000"/>
            </a:pPr>
            <a:r>
              <a:rPr lang="en-US" b="1" dirty="0"/>
              <a:t>Directives are closely intertwined and mainly demand transparency in business activities</a:t>
            </a:r>
            <a:r>
              <a:rPr lang="en-GB" b="1" dirty="0"/>
              <a:t>.</a:t>
            </a:r>
          </a:p>
          <a:p>
            <a:pPr>
              <a:lnSpc>
                <a:spcPts val="2200"/>
              </a:lnSpc>
              <a:spcAft>
                <a:spcPts val="600"/>
              </a:spcAft>
              <a:buClr>
                <a:srgbClr val="D6851B"/>
              </a:buClr>
              <a:buSzPct val="65000"/>
            </a:pPr>
            <a:r>
              <a:rPr lang="en-GB" b="1" dirty="0"/>
              <a:t>Due diligence obligations in the supply chain </a:t>
            </a:r>
          </a:p>
          <a:p>
            <a:pPr marL="285750" indent="-285750">
              <a:lnSpc>
                <a:spcPts val="2200"/>
              </a:lnSpc>
              <a:spcAft>
                <a:spcPts val="600"/>
              </a:spcAft>
              <a:buClr>
                <a:srgbClr val="D6851B"/>
              </a:buClr>
              <a:buSzPct val="65000"/>
              <a:buFont typeface="Wingdings 3" panose="05040102010807070707" pitchFamily="18" charset="2"/>
              <a:buChar char=""/>
            </a:pPr>
            <a:r>
              <a:rPr lang="en-GB" dirty="0"/>
              <a:t>Supply Chain Due Diligence Act (Lieferkettensorgfaltspflichtengesetz, LkSG)</a:t>
            </a:r>
          </a:p>
          <a:p>
            <a:pPr marL="285750" indent="-285750">
              <a:lnSpc>
                <a:spcPts val="2200"/>
              </a:lnSpc>
              <a:spcAft>
                <a:spcPts val="1200"/>
              </a:spcAft>
              <a:buClr>
                <a:srgbClr val="D6851B"/>
              </a:buClr>
              <a:buSzPct val="65000"/>
              <a:buFont typeface="Wingdings 3" panose="05040102010807070707" pitchFamily="18" charset="2"/>
              <a:buChar char=""/>
            </a:pPr>
            <a:r>
              <a:rPr lang="en-GB" dirty="0"/>
              <a:t>CSDDD Corporate Sustainability Due Diligence Directive</a:t>
            </a:r>
          </a:p>
          <a:p>
            <a:pPr>
              <a:lnSpc>
                <a:spcPts val="2200"/>
              </a:lnSpc>
              <a:spcAft>
                <a:spcPts val="600"/>
              </a:spcAft>
              <a:buClr>
                <a:srgbClr val="D6851B"/>
              </a:buClr>
              <a:buSzPct val="65000"/>
            </a:pPr>
            <a:r>
              <a:rPr lang="en-GB" b="1" dirty="0"/>
              <a:t>Disclosure</a:t>
            </a:r>
          </a:p>
          <a:p>
            <a:pPr marL="285750" indent="-285750">
              <a:lnSpc>
                <a:spcPts val="2200"/>
              </a:lnSpc>
              <a:spcAft>
                <a:spcPts val="600"/>
              </a:spcAft>
              <a:buClr>
                <a:srgbClr val="D6851B"/>
              </a:buClr>
              <a:buSzPct val="65000"/>
              <a:buFont typeface="Wingdings 3" panose="05040102010807070707" pitchFamily="18" charset="2"/>
              <a:buChar char=""/>
            </a:pPr>
            <a:r>
              <a:rPr lang="en-GB" dirty="0"/>
              <a:t>CSRD Corporate Sustainability Reporting Directive</a:t>
            </a:r>
          </a:p>
          <a:p>
            <a:pPr marL="285750" indent="-285750">
              <a:lnSpc>
                <a:spcPts val="2200"/>
              </a:lnSpc>
              <a:spcAft>
                <a:spcPts val="1200"/>
              </a:spcAft>
              <a:buClr>
                <a:srgbClr val="D6851B"/>
              </a:buClr>
              <a:buSzPct val="65000"/>
              <a:buFont typeface="Wingdings 3" panose="05040102010807070707" pitchFamily="18" charset="2"/>
              <a:buChar char=""/>
            </a:pPr>
            <a:r>
              <a:rPr lang="en-GB" dirty="0"/>
              <a:t>EU Taxonomy Regulation</a:t>
            </a:r>
          </a:p>
          <a:p>
            <a:pPr>
              <a:lnSpc>
                <a:spcPts val="2200"/>
              </a:lnSpc>
              <a:spcAft>
                <a:spcPts val="600"/>
              </a:spcAft>
              <a:buClr>
                <a:srgbClr val="D6851B"/>
              </a:buClr>
              <a:buSzPct val="65000"/>
            </a:pPr>
            <a:r>
              <a:rPr lang="en-GB" b="1" dirty="0"/>
              <a:t>Product focus</a:t>
            </a:r>
          </a:p>
          <a:p>
            <a:pPr marL="285750" indent="-285750">
              <a:lnSpc>
                <a:spcPts val="2200"/>
              </a:lnSpc>
              <a:spcAft>
                <a:spcPts val="600"/>
              </a:spcAft>
              <a:buClr>
                <a:srgbClr val="D6851B"/>
              </a:buClr>
              <a:buSzPct val="65000"/>
              <a:buFont typeface="Wingdings 3" panose="05040102010807070707" pitchFamily="18" charset="2"/>
              <a:buChar char=""/>
            </a:pPr>
            <a:r>
              <a:rPr lang="en-GB" dirty="0"/>
              <a:t>EUDR EU Deforestation Regulation</a:t>
            </a:r>
          </a:p>
          <a:p>
            <a:pPr marL="285750" indent="-285750">
              <a:lnSpc>
                <a:spcPts val="2200"/>
              </a:lnSpc>
              <a:spcAft>
                <a:spcPts val="1200"/>
              </a:spcAft>
              <a:buClr>
                <a:srgbClr val="D6851B"/>
              </a:buClr>
              <a:buSzPct val="65000"/>
              <a:buFont typeface="Wingdings 3" panose="05040102010807070707" pitchFamily="18" charset="2"/>
              <a:buChar char=""/>
            </a:pPr>
            <a:r>
              <a:rPr lang="en-GB" dirty="0"/>
              <a:t>GCD EU Green Claims Directive</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EU requirements (overview)</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en-GB" dirty="0"/>
              <a:t>1.3  European Union context</a:t>
            </a:r>
          </a:p>
        </p:txBody>
      </p:sp>
      <p:grpSp>
        <p:nvGrpSpPr>
          <p:cNvPr id="11" name="Gruppieren 10">
            <a:extLst>
              <a:ext uri="{FF2B5EF4-FFF2-40B4-BE49-F238E27FC236}">
                <a16:creationId xmlns:a16="http://schemas.microsoft.com/office/drawing/2014/main" id="{D9293E9A-0F7F-42AE-9FBA-D96C2618F501}"/>
              </a:ext>
            </a:extLst>
          </p:cNvPr>
          <p:cNvGrpSpPr/>
          <p:nvPr/>
        </p:nvGrpSpPr>
        <p:grpSpPr>
          <a:xfrm>
            <a:off x="9494784" y="2316312"/>
            <a:ext cx="2038403" cy="2725504"/>
            <a:chOff x="8781997" y="1844673"/>
            <a:chExt cx="2306823" cy="3084403"/>
          </a:xfrm>
        </p:grpSpPr>
        <p:pic>
          <p:nvPicPr>
            <p:cNvPr id="12" name="Grafik 11">
              <a:extLst>
                <a:ext uri="{FF2B5EF4-FFF2-40B4-BE49-F238E27FC236}">
                  <a16:creationId xmlns:a16="http://schemas.microsoft.com/office/drawing/2014/main" id="{EB1495A2-D750-4011-AF93-F2CE66987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3" name="Rechteck 12">
              <a:extLst>
                <a:ext uri="{FF2B5EF4-FFF2-40B4-BE49-F238E27FC236}">
                  <a16:creationId xmlns:a16="http://schemas.microsoft.com/office/drawing/2014/main" id="{23AC68EE-86EE-48AE-906B-58985A3BFF26}"/>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4" name="Grafik 13">
            <a:extLst>
              <a:ext uri="{FF2B5EF4-FFF2-40B4-BE49-F238E27FC236}">
                <a16:creationId xmlns:a16="http://schemas.microsoft.com/office/drawing/2014/main" id="{A5E1FB63-2F94-45D9-BF94-0884E985FF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1113914" y="3295205"/>
            <a:ext cx="204242" cy="204242"/>
          </a:xfrm>
          <a:prstGeom prst="rect">
            <a:avLst/>
          </a:prstGeom>
        </p:spPr>
      </p:pic>
      <p:pic>
        <p:nvPicPr>
          <p:cNvPr id="15" name="Grafik 14">
            <a:extLst>
              <a:ext uri="{FF2B5EF4-FFF2-40B4-BE49-F238E27FC236}">
                <a16:creationId xmlns:a16="http://schemas.microsoft.com/office/drawing/2014/main" id="{4736AA8E-4082-4970-A48F-6ED80D3B79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993403" y="4283166"/>
            <a:ext cx="174270" cy="174270"/>
          </a:xfrm>
          <a:prstGeom prst="rect">
            <a:avLst/>
          </a:prstGeom>
        </p:spPr>
      </p:pic>
      <p:pic>
        <p:nvPicPr>
          <p:cNvPr id="16" name="Grafik 15">
            <a:extLst>
              <a:ext uri="{FF2B5EF4-FFF2-40B4-BE49-F238E27FC236}">
                <a16:creationId xmlns:a16="http://schemas.microsoft.com/office/drawing/2014/main" id="{47CFBE71-F598-43F4-BB4E-0E6966870D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1046015" y="3830521"/>
            <a:ext cx="208536" cy="238326"/>
          </a:xfrm>
          <a:prstGeom prst="rect">
            <a:avLst/>
          </a:prstGeom>
        </p:spPr>
      </p:pic>
      <p:pic>
        <p:nvPicPr>
          <p:cNvPr id="17" name="Grafik 16">
            <a:extLst>
              <a:ext uri="{FF2B5EF4-FFF2-40B4-BE49-F238E27FC236}">
                <a16:creationId xmlns:a16="http://schemas.microsoft.com/office/drawing/2014/main" id="{B7B8FCAC-F7C7-4296-8FB6-154093E591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920538" y="4630594"/>
            <a:ext cx="223299" cy="221103"/>
          </a:xfrm>
          <a:prstGeom prst="rect">
            <a:avLst/>
          </a:prstGeom>
        </p:spPr>
      </p:pic>
      <p:sp>
        <p:nvSpPr>
          <p:cNvPr id="2" name="Textfeld 1">
            <a:extLst>
              <a:ext uri="{FF2B5EF4-FFF2-40B4-BE49-F238E27FC236}">
                <a16:creationId xmlns:a16="http://schemas.microsoft.com/office/drawing/2014/main" id="{F6556B0D-F5C3-F0F7-A00B-688A4CA130D0}"/>
              </a:ext>
            </a:extLst>
          </p:cNvPr>
          <p:cNvSpPr txBox="1"/>
          <p:nvPr/>
        </p:nvSpPr>
        <p:spPr>
          <a:xfrm>
            <a:off x="947738" y="6119446"/>
            <a:ext cx="3284293" cy="276999"/>
          </a:xfrm>
          <a:prstGeom prst="rect">
            <a:avLst/>
          </a:prstGeom>
          <a:noFill/>
        </p:spPr>
        <p:txBody>
          <a:bodyPr wrap="square" lIns="0" tIns="0" rIns="0" bIns="0" rtlCol="0">
            <a:spAutoFit/>
          </a:bodyPr>
          <a:lstStyle/>
          <a:p>
            <a:pPr algn="l"/>
            <a:r>
              <a:rPr lang="de-DE" dirty="0"/>
              <a:t>As </a:t>
            </a:r>
            <a:r>
              <a:rPr lang="de-DE"/>
              <a:t>of: </a:t>
            </a:r>
            <a:r>
              <a:rPr lang="de-DE" dirty="0"/>
              <a:t>15.12.2025</a:t>
            </a:r>
          </a:p>
        </p:txBody>
      </p:sp>
    </p:spTree>
    <p:extLst>
      <p:ext uri="{BB962C8B-B14F-4D97-AF65-F5344CB8AC3E}">
        <p14:creationId xmlns:p14="http://schemas.microsoft.com/office/powerpoint/2010/main" val="1265731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uild="p"/>
    </p:bldLst>
  </p:timing>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585858"/>
      </a:dk2>
      <a:lt2>
        <a:srgbClr val="E7E6E6"/>
      </a:lt2>
      <a:accent1>
        <a:srgbClr val="D6851B"/>
      </a:accent1>
      <a:accent2>
        <a:srgbClr val="535353"/>
      </a:accent2>
      <a:accent3>
        <a:srgbClr val="EDB76F"/>
      </a:accent3>
      <a:accent4>
        <a:srgbClr val="EDB973"/>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4264</Words>
  <Application>Microsoft Office PowerPoint</Application>
  <PresentationFormat>Breitbild</PresentationFormat>
  <Paragraphs>458</Paragraphs>
  <Slides>26</Slides>
  <Notes>26</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26</vt:i4>
      </vt:variant>
    </vt:vector>
  </HeadingPairs>
  <TitlesOfParts>
    <vt:vector size="37" baseType="lpstr">
      <vt:lpstr>Aptos</vt:lpstr>
      <vt:lpstr>Arial</vt:lpstr>
      <vt:lpstr>ArialMT</vt:lpstr>
      <vt:lpstr>Calibri</vt:lpstr>
      <vt:lpstr>Calibri-Bold</vt:lpstr>
      <vt:lpstr>Calibri-Light</vt:lpstr>
      <vt:lpstr>Hind</vt:lpstr>
      <vt:lpstr>Symbol</vt:lpstr>
      <vt:lpstr>Wingdings 3</vt:lpstr>
      <vt:lpstr>Office</vt:lpstr>
      <vt:lpstr>1_Office</vt:lpstr>
      <vt:lpstr> </vt:lpstr>
      <vt:lpstr>1. Introduction &amp; terminology</vt:lpstr>
      <vt:lpstr>1.1  Four-dimensional sustainability</vt:lpstr>
      <vt:lpstr>1.2  Sustainable Development Goals (SDGs) of the UN</vt:lpstr>
      <vt:lpstr>1.3  European Union context</vt:lpstr>
      <vt:lpstr>1.3  European Union context</vt:lpstr>
      <vt:lpstr>1.3  European Union context</vt:lpstr>
      <vt:lpstr>1.3  European Union context</vt:lpstr>
      <vt:lpstr>1.3  European Union context</vt:lpstr>
      <vt:lpstr>2. Implementation of sustainability at companies</vt:lpstr>
      <vt:lpstr>3. Sustainability in challenging times </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5. Example training module</vt:lpstr>
      <vt:lpstr>5. Example training module</vt:lpstr>
      <vt:lpstr>6. Participation &amp; self-efficacy</vt:lpstr>
      <vt:lpstr>Further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Schlich, Thorsten</cp:lastModifiedBy>
  <cp:revision>665</cp:revision>
  <dcterms:created xsi:type="dcterms:W3CDTF">2020-12-18T10:19:10Z</dcterms:created>
  <dcterms:modified xsi:type="dcterms:W3CDTF">2026-02-17T13:08:42Z</dcterms:modified>
</cp:coreProperties>
</file>