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29"/>
  </p:notesMasterIdLst>
  <p:handoutMasterIdLst>
    <p:handoutMasterId r:id="rId30"/>
  </p:handoutMasterIdLst>
  <p:sldIdLst>
    <p:sldId id="257" r:id="rId3"/>
    <p:sldId id="439" r:id="rId4"/>
    <p:sldId id="368" r:id="rId5"/>
    <p:sldId id="440" r:id="rId6"/>
    <p:sldId id="444" r:id="rId7"/>
    <p:sldId id="442" r:id="rId8"/>
    <p:sldId id="441" r:id="rId9"/>
    <p:sldId id="443" r:id="rId10"/>
    <p:sldId id="445" r:id="rId11"/>
    <p:sldId id="408" r:id="rId12"/>
    <p:sldId id="446" r:id="rId13"/>
    <p:sldId id="447" r:id="rId14"/>
    <p:sldId id="409" r:id="rId15"/>
    <p:sldId id="448" r:id="rId16"/>
    <p:sldId id="449" r:id="rId17"/>
    <p:sldId id="451" r:id="rId18"/>
    <p:sldId id="452" r:id="rId19"/>
    <p:sldId id="453" r:id="rId20"/>
    <p:sldId id="454" r:id="rId21"/>
    <p:sldId id="456" r:id="rId22"/>
    <p:sldId id="457" r:id="rId23"/>
    <p:sldId id="404" r:id="rId24"/>
    <p:sldId id="460" r:id="rId25"/>
    <p:sldId id="413" r:id="rId26"/>
    <p:sldId id="432" r:id="rId27"/>
    <p:sldId id="291" r:id="rId2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3657" userDrawn="1">
          <p15:clr>
            <a:srgbClr val="A4A3A4"/>
          </p15:clr>
        </p15:guide>
        <p15:guide id="6" pos="6788" userDrawn="1">
          <p15:clr>
            <a:srgbClr val="A4A3A4"/>
          </p15:clr>
        </p15:guide>
        <p15:guide id="9" orient="horz" pos="1026" userDrawn="1">
          <p15:clr>
            <a:srgbClr val="A4A3A4"/>
          </p15:clr>
        </p15:guide>
        <p15:guide id="12" orient="horz" pos="2069" userDrawn="1">
          <p15:clr>
            <a:srgbClr val="A4A3A4"/>
          </p15:clr>
        </p15:guide>
        <p15:guide id="13" orient="horz" pos="3566" userDrawn="1">
          <p15:clr>
            <a:srgbClr val="A4A3A4"/>
          </p15:clr>
        </p15:guide>
        <p15:guide id="17" pos="597" userDrawn="1">
          <p15:clr>
            <a:srgbClr val="A4A3A4"/>
          </p15:clr>
        </p15:guide>
        <p15:guide id="18" pos="5314"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6B1C22-D7D2-D02B-181E-F91EB78387C5}" name="Olesen, Julia" initials="OJ" userId="S-1-5-21-1997896298-1227621897-925700815-2456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Wilkes, Maria" initials="WM" lastIdx="35" clrIdx="6">
    <p:extLst>
      <p:ext uri="{19B8F6BF-5375-455C-9EA6-DF929625EA0E}">
        <p15:presenceInfo xmlns:p15="http://schemas.microsoft.com/office/powerpoint/2012/main" userId="Wilkes, Maria" providerId="None"/>
      </p:ext>
    </p:extLst>
  </p:cmAuthor>
  <p:cmAuthor id="1" name="Peter Rechmann" initials="PR" lastIdx="29" clrIdx="0">
    <p:extLst>
      <p:ext uri="{19B8F6BF-5375-455C-9EA6-DF929625EA0E}">
        <p15:presenceInfo xmlns:p15="http://schemas.microsoft.com/office/powerpoint/2012/main" userId="Peter Rechmann" providerId="None"/>
      </p:ext>
    </p:extLst>
  </p:cmAuthor>
  <p:cmAuthor id="8" name="Hermann, Dr. Ralf" initials="HDR" lastIdx="29" clrIdx="7">
    <p:extLst>
      <p:ext uri="{19B8F6BF-5375-455C-9EA6-DF929625EA0E}">
        <p15:presenceInfo xmlns:p15="http://schemas.microsoft.com/office/powerpoint/2012/main" userId="Hermann, Dr. Ralf" providerId="None"/>
      </p:ext>
    </p:extLst>
  </p:cmAuthor>
  <p:cmAuthor id="2" name="Schlich, Thorsten" initials="ST" lastIdx="80" clrIdx="1">
    <p:extLst>
      <p:ext uri="{19B8F6BF-5375-455C-9EA6-DF929625EA0E}">
        <p15:presenceInfo xmlns:p15="http://schemas.microsoft.com/office/powerpoint/2012/main" userId="Schlich, Thorsten" providerId="None"/>
      </p:ext>
    </p:extLst>
  </p:cmAuthor>
  <p:cmAuthor id="9" name="Stephanie Müller" initials="SM" lastIdx="5" clrIdx="8">
    <p:extLst>
      <p:ext uri="{19B8F6BF-5375-455C-9EA6-DF929625EA0E}">
        <p15:presenceInfo xmlns:p15="http://schemas.microsoft.com/office/powerpoint/2012/main" userId="S::s.mueller@mediacompany.com::43d40123-db42-4959-a379-de7cdf2d1a5b" providerId="AD"/>
      </p:ext>
    </p:extLst>
  </p:cmAuthor>
  <p:cmAuthor id="3" name="Shahin Eilanjeghi, Sepehr" initials="SES" lastIdx="22" clrIdx="2">
    <p:extLst>
      <p:ext uri="{19B8F6BF-5375-455C-9EA6-DF929625EA0E}">
        <p15:presenceInfo xmlns:p15="http://schemas.microsoft.com/office/powerpoint/2012/main" userId="Shahin Eilanjeghi, Sepehr" providerId="None"/>
      </p:ext>
    </p:extLst>
  </p:cmAuthor>
  <p:cmAuthor id="10" name="Rechmann, Peter" initials="RP" lastIdx="7" clrIdx="9">
    <p:extLst>
      <p:ext uri="{19B8F6BF-5375-455C-9EA6-DF929625EA0E}">
        <p15:presenceInfo xmlns:p15="http://schemas.microsoft.com/office/powerpoint/2012/main" userId="S-1-5-21-1997896298-1227621897-925700815-14556" providerId="AD"/>
      </p:ext>
    </p:extLst>
  </p:cmAuthor>
  <p:cmAuthor id="4" name="Kerstin Öchsler" initials="KÖ" lastIdx="5" clrIdx="3">
    <p:extLst>
      <p:ext uri="{19B8F6BF-5375-455C-9EA6-DF929625EA0E}">
        <p15:presenceInfo xmlns:p15="http://schemas.microsoft.com/office/powerpoint/2012/main" userId="S-1-5-21-1714780564-1514027911-36100705-1129" providerId="AD"/>
      </p:ext>
    </p:extLst>
  </p:cmAuthor>
  <p:cmAuthor id="11" name="Kress, Dr. Hannelore" initials="KDH" lastIdx="5" clrIdx="10">
    <p:extLst>
      <p:ext uri="{19B8F6BF-5375-455C-9EA6-DF929625EA0E}">
        <p15:presenceInfo xmlns:p15="http://schemas.microsoft.com/office/powerpoint/2012/main" userId="S-1-5-21-1997896298-1227621897-925700815-10272" providerId="AD"/>
      </p:ext>
    </p:extLst>
  </p:cmAuthor>
  <p:cmAuthor id="5" name="Eva Schimmelpfennig" initials="ES" lastIdx="4" clrIdx="4">
    <p:extLst>
      <p:ext uri="{19B8F6BF-5375-455C-9EA6-DF929625EA0E}">
        <p15:presenceInfo xmlns:p15="http://schemas.microsoft.com/office/powerpoint/2012/main" userId="S::e.schimmelpfennig@mediacompany.com::3a67210d-cf20-4159-955d-1293d16c3207" providerId="AD"/>
      </p:ext>
    </p:extLst>
  </p:cmAuthor>
  <p:cmAuthor id="12" name="Schlich, Thorsten" initials="ST [2]" lastIdx="1" clrIdx="11">
    <p:extLst>
      <p:ext uri="{19B8F6BF-5375-455C-9EA6-DF929625EA0E}">
        <p15:presenceInfo xmlns:p15="http://schemas.microsoft.com/office/powerpoint/2012/main" userId="S-1-5-21-1997896298-1227621897-925700815-10555" providerId="AD"/>
      </p:ext>
    </p:extLst>
  </p:cmAuthor>
  <p:cmAuthor id="6" name="Eva Schimmelpfennig" initials="ES [2]" lastIdx="1" clrIdx="5">
    <p:extLst>
      <p:ext uri="{19B8F6BF-5375-455C-9EA6-DF929625EA0E}">
        <p15:presenceInfo xmlns:p15="http://schemas.microsoft.com/office/powerpoint/2012/main" userId="S-1-5-21-1714780564-1514027911-36100705-11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3E8"/>
    <a:srgbClr val="D6851B"/>
    <a:srgbClr val="EAC28D"/>
    <a:srgbClr val="ED7D31"/>
    <a:srgbClr val="33CC33"/>
    <a:srgbClr val="E2A95F"/>
    <a:srgbClr val="E27F1C"/>
    <a:srgbClr val="FAF1EA"/>
    <a:srgbClr val="BF5A08"/>
    <a:srgbClr val="FF990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817" autoAdjust="0"/>
    <p:restoredTop sz="67972" autoAdjust="0"/>
  </p:normalViewPr>
  <p:slideViewPr>
    <p:cSldViewPr snapToGrid="0" showGuides="1">
      <p:cViewPr varScale="1">
        <p:scale>
          <a:sx n="72" d="100"/>
          <a:sy n="72" d="100"/>
        </p:scale>
        <p:origin x="1368" y="66"/>
      </p:cViewPr>
      <p:guideLst>
        <p:guide orient="horz" pos="3657"/>
        <p:guide pos="6788"/>
        <p:guide orient="horz" pos="1026"/>
        <p:guide orient="horz" pos="2069"/>
        <p:guide orient="horz" pos="3566"/>
        <p:guide pos="597"/>
        <p:guide pos="5314"/>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notesViewPr>
    <p:cSldViewPr snapToGrid="0" showGuides="1">
      <p:cViewPr varScale="1">
        <p:scale>
          <a:sx n="120" d="100"/>
          <a:sy n="120" d="100"/>
        </p:scale>
        <p:origin x="349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8/10/relationships/authors" Targe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Tabelle1!$B$1</c:f>
              <c:strCache>
                <c:ptCount val="1"/>
                <c:pt idx="0">
                  <c:v>Spalte1</c:v>
                </c:pt>
              </c:strCache>
            </c:strRef>
          </c:tx>
          <c:spPr>
            <a:solidFill>
              <a:srgbClr val="D6851B"/>
            </a:solidFill>
            <a:ln w="76200"/>
          </c:spPr>
          <c:explosion val="6"/>
          <c:dPt>
            <c:idx val="0"/>
            <c:bubble3D val="0"/>
            <c:explosion val="3"/>
            <c:spPr>
              <a:solidFill>
                <a:srgbClr val="D6851B"/>
              </a:solidFill>
              <a:ln w="76200">
                <a:noFill/>
              </a:ln>
              <a:effectLst/>
            </c:spPr>
            <c:extLst>
              <c:ext xmlns:c16="http://schemas.microsoft.com/office/drawing/2014/chart" uri="{C3380CC4-5D6E-409C-BE32-E72D297353CC}">
                <c16:uniqueId val="{00000001-BAC0-4140-8B44-7CD23C840AAA}"/>
              </c:ext>
            </c:extLst>
          </c:dPt>
          <c:dPt>
            <c:idx val="1"/>
            <c:bubble3D val="0"/>
            <c:explosion val="3"/>
            <c:spPr>
              <a:solidFill>
                <a:srgbClr val="D6851B"/>
              </a:solidFill>
              <a:ln w="76200">
                <a:noFill/>
              </a:ln>
              <a:effectLst/>
            </c:spPr>
            <c:extLst>
              <c:ext xmlns:c16="http://schemas.microsoft.com/office/drawing/2014/chart" uri="{C3380CC4-5D6E-409C-BE32-E72D297353CC}">
                <c16:uniqueId val="{00000004-BAC0-4140-8B44-7CD23C840AAA}"/>
              </c:ext>
            </c:extLst>
          </c:dPt>
          <c:dPt>
            <c:idx val="2"/>
            <c:bubble3D val="0"/>
            <c:explosion val="3"/>
            <c:spPr>
              <a:solidFill>
                <a:srgbClr val="D6851B"/>
              </a:solidFill>
              <a:ln w="76200">
                <a:noFill/>
              </a:ln>
              <a:effectLst/>
            </c:spPr>
            <c:extLst>
              <c:ext xmlns:c16="http://schemas.microsoft.com/office/drawing/2014/chart" uri="{C3380CC4-5D6E-409C-BE32-E72D297353CC}">
                <c16:uniqueId val="{00000003-BAC0-4140-8B44-7CD23C840AAA}"/>
              </c:ext>
            </c:extLst>
          </c:dPt>
          <c:dPt>
            <c:idx val="3"/>
            <c:bubble3D val="0"/>
            <c:explosion val="3"/>
            <c:spPr>
              <a:solidFill>
                <a:srgbClr val="D6851B"/>
              </a:solidFill>
              <a:ln w="76200">
                <a:noFill/>
              </a:ln>
              <a:effectLst/>
            </c:spPr>
            <c:extLst>
              <c:ext xmlns:c16="http://schemas.microsoft.com/office/drawing/2014/chart" uri="{C3380CC4-5D6E-409C-BE32-E72D297353CC}">
                <c16:uniqueId val="{00000002-BAC0-4140-8B44-7CD23C840AAA}"/>
              </c:ext>
            </c:extLst>
          </c:dPt>
          <c:cat>
            <c:numRef>
              <c:f>Tabelle1!$A$2:$A$5</c:f>
              <c:numCache>
                <c:formatCode>General</c:formatCode>
                <c:ptCount val="4"/>
              </c:numCache>
            </c:numRef>
          </c:cat>
          <c:val>
            <c:numRef>
              <c:f>Tabelle1!$B$2:$B$5</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0-BAC0-4140-8B44-7CD23C840AAA}"/>
            </c:ext>
          </c:extLst>
        </c:ser>
        <c:dLbls>
          <c:showLegendKey val="0"/>
          <c:showVal val="0"/>
          <c:showCatName val="0"/>
          <c:showSerName val="0"/>
          <c:showPercent val="0"/>
          <c:showBubbleSize val="0"/>
          <c:showLeaderLines val="1"/>
        </c:dLbls>
        <c:firstSliceAng val="0"/>
        <c:holeSize val="42"/>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F44FB730-9D55-49B0-A48C-1C973F89495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7D63E3C6-DDFD-4C71-B56A-4B11E65EA3E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988881B-1461-490A-92B6-D5EC16186B6A}" type="datetimeFigureOut">
              <a:rPr lang="de-DE" smtClean="0"/>
              <a:t>04.02.2026</a:t>
            </a:fld>
            <a:endParaRPr lang="de-DE"/>
          </a:p>
        </p:txBody>
      </p:sp>
      <p:sp>
        <p:nvSpPr>
          <p:cNvPr id="4" name="Fußzeilenplatzhalter 3">
            <a:extLst>
              <a:ext uri="{FF2B5EF4-FFF2-40B4-BE49-F238E27FC236}">
                <a16:creationId xmlns:a16="http://schemas.microsoft.com/office/drawing/2014/main" id="{B3CE630D-4D7F-4558-8F10-D6AFC02F020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CB3D0E5D-5B62-4105-A51D-35661D0E27F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4C47AF-C356-4D5B-ADBB-4E3FEE809364}" type="slidenum">
              <a:rPr lang="de-DE" smtClean="0"/>
              <a:t>‹Nr.›</a:t>
            </a:fld>
            <a:endParaRPr lang="de-DE"/>
          </a:p>
        </p:txBody>
      </p:sp>
    </p:spTree>
    <p:extLst>
      <p:ext uri="{BB962C8B-B14F-4D97-AF65-F5344CB8AC3E}">
        <p14:creationId xmlns:p14="http://schemas.microsoft.com/office/powerpoint/2010/main" val="110477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9FA54-641D-6241-A02F-D7EBC8BA42BD}" type="datetimeFigureOut">
              <a:rPr lang="de-DE" smtClean="0"/>
              <a:t>04.02.2026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dirty="0"/>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A0F3E6-BB32-6A49-8260-2D8D30743B15}" type="slidenum">
              <a:rPr lang="de-DE" smtClean="0"/>
              <a:t>‹Nr.›</a:t>
            </a:fld>
            <a:endParaRPr lang="de-DE"/>
          </a:p>
        </p:txBody>
      </p:sp>
    </p:spTree>
    <p:extLst>
      <p:ext uri="{BB962C8B-B14F-4D97-AF65-F5344CB8AC3E}">
        <p14:creationId xmlns:p14="http://schemas.microsoft.com/office/powerpoint/2010/main" val="1609500983"/>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Symbol" panose="05050102010706020507" pitchFamily="18" charset="2"/>
      <a:buChar char="-"/>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irtschaftslexikon.gabler.de/definition/esg-kriterien-120056/version-369280"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a:t>
            </a:fld>
            <a:endParaRPr lang="de-DE"/>
          </a:p>
        </p:txBody>
      </p:sp>
    </p:spTree>
    <p:extLst>
      <p:ext uri="{BB962C8B-B14F-4D97-AF65-F5344CB8AC3E}">
        <p14:creationId xmlns:p14="http://schemas.microsoft.com/office/powerpoint/2010/main" val="1758715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en-GB" sz="1200" b="0" i="0" u="none" strike="noStrike" baseline="0" dirty="0">
                <a:solidFill>
                  <a:srgbClr val="000000"/>
                </a:solidFill>
                <a:latin typeface="Calibri-Light"/>
              </a:rPr>
              <a:t>Readiness, empowerment and cooperation are required in order to implement sustainability in the company.</a:t>
            </a:r>
          </a:p>
          <a:p>
            <a:endParaRPr lang="ru-RU" dirty="0"/>
          </a:p>
        </p:txBody>
      </p:sp>
      <p:sp>
        <p:nvSpPr>
          <p:cNvPr id="4" name="Foliennummernplatzhalter 3"/>
          <p:cNvSpPr>
            <a:spLocks noGrp="1"/>
          </p:cNvSpPr>
          <p:nvPr>
            <p:ph type="sldNum" sz="quarter" idx="5"/>
          </p:nvPr>
        </p:nvSpPr>
        <p:spPr/>
        <p:txBody>
          <a:bodyPr/>
          <a:lstStyle/>
          <a:p>
            <a:fld id="{41A0F3E6-BB32-6A49-8260-2D8D30743B15}" type="slidenum">
              <a:rPr lang="de-DE" smtClean="0"/>
              <a:t>10</a:t>
            </a:fld>
            <a:endParaRPr lang="de-DE"/>
          </a:p>
        </p:txBody>
      </p:sp>
    </p:spTree>
    <p:extLst>
      <p:ext uri="{BB962C8B-B14F-4D97-AF65-F5344CB8AC3E}">
        <p14:creationId xmlns:p14="http://schemas.microsoft.com/office/powerpoint/2010/main" val="3662697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Hot conflicts, war, diplomatic turbulences, unprecedented economic recession in Germany – four million jobs will be lost by 2040 whilst 3.1 million are created – a desperate search for skilled IT workers – healthcare/manufacturing to be the largest sectors with 7 million employees</a:t>
            </a:r>
            <a:br>
              <a:rPr lang="en-GB" sz="1200" dirty="0"/>
            </a:br>
            <a:r>
              <a:rPr lang="en-GB" sz="1200" dirty="0"/>
              <a:t>BIBB / </a:t>
            </a:r>
            <a:r>
              <a:rPr lang="en-GB" sz="1200" dirty="0" err="1"/>
              <a:t>QuBe</a:t>
            </a:r>
            <a:r>
              <a:rPr lang="en-GB" sz="1200" dirty="0"/>
              <a:t> – Qualification and occupations in the future</a:t>
            </a:r>
          </a:p>
        </p:txBody>
      </p:sp>
      <p:sp>
        <p:nvSpPr>
          <p:cNvPr id="4" name="Foliennummernplatzhalter 3"/>
          <p:cNvSpPr>
            <a:spLocks noGrp="1"/>
          </p:cNvSpPr>
          <p:nvPr>
            <p:ph type="sldNum" sz="quarter" idx="5"/>
          </p:nvPr>
        </p:nvSpPr>
        <p:spPr/>
        <p:txBody>
          <a:bodyPr/>
          <a:lstStyle/>
          <a:p>
            <a:fld id="{41A0F3E6-BB32-6A49-8260-2D8D30743B15}" type="slidenum">
              <a:rPr lang="de-DE" smtClean="0"/>
              <a:t>11</a:t>
            </a:fld>
            <a:endParaRPr lang="de-DE"/>
          </a:p>
        </p:txBody>
      </p:sp>
    </p:spTree>
    <p:extLst>
      <p:ext uri="{BB962C8B-B14F-4D97-AF65-F5344CB8AC3E}">
        <p14:creationId xmlns:p14="http://schemas.microsoft.com/office/powerpoint/2010/main" val="193894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000" dirty="0"/>
              <a:t>The Institute for Educational Quality Improvement (IQB) is an associated institute of the Humboldt University of Berlin and was established in 2004. The central task of the IQB is the development, operationalisation, standardisation and review of training standards. It is a research institute supporting the German federal states  which are members of the “Institute for Educational Quality Improvement – academic institution of the federal states at Humboldt-Universität </a:t>
            </a:r>
            <a:r>
              <a:rPr lang="en-GB" sz="1000" dirty="0" err="1"/>
              <a:t>zu</a:t>
            </a:r>
            <a:r>
              <a:rPr lang="en-GB" sz="1000" dirty="0"/>
              <a:t> Berlin e. V.”</a:t>
            </a:r>
          </a:p>
          <a:p>
            <a:endParaRPr lang="de-DE" sz="1000" dirty="0"/>
          </a:p>
          <a:p>
            <a:r>
              <a:rPr lang="en-GB" sz="1000" b="0" i="0" dirty="0">
                <a:solidFill>
                  <a:schemeClr val="tx1"/>
                </a:solidFill>
                <a:effectLst/>
                <a:latin typeface="+mn-lt"/>
                <a:ea typeface="+mn-lt"/>
                <a:cs typeface="+mn-cs"/>
              </a:rPr>
              <a:t>BIBB has a series of project-related cooperative arrangements in place with institutes of higher education and universities. Project-independent cooperative arrangements have also been established with various institutes of higher education and research institutions:</a:t>
            </a:r>
            <a:br>
              <a:rPr lang="en-GB" sz="1000" b="0" i="0" dirty="0">
                <a:solidFill>
                  <a:schemeClr val="tx1"/>
                </a:solidFill>
                <a:effectLst/>
                <a:latin typeface="+mn-lt"/>
                <a:ea typeface="+mn-lt"/>
                <a:cs typeface="+mn-cs"/>
              </a:rPr>
            </a:br>
            <a:endParaRPr lang="en-GB" sz="1000" b="0" i="0" dirty="0">
              <a:solidFill>
                <a:schemeClr val="tx1"/>
              </a:solidFill>
              <a:effectLst/>
              <a:latin typeface="+mn-lt"/>
              <a:ea typeface="+mn-lt"/>
              <a:cs typeface="+mn-cs"/>
            </a:endParaRPr>
          </a:p>
          <a:p>
            <a:pPr marL="171450" indent="-171450">
              <a:buFont typeface="Arial" panose="020B0604020202020204" pitchFamily="34" charset="0"/>
              <a:buChar char="•"/>
            </a:pPr>
            <a:r>
              <a:rPr lang="en-GB" sz="1000" b="0" i="0" dirty="0">
                <a:solidFill>
                  <a:schemeClr val="tx1"/>
                </a:solidFill>
                <a:effectLst/>
                <a:latin typeface="+mn-lt"/>
                <a:ea typeface="+mn-lt"/>
                <a:cs typeface="+mn-cs"/>
              </a:rPr>
              <a:t>University of Wuppertal</a:t>
            </a:r>
          </a:p>
          <a:p>
            <a:pPr marL="171450" indent="-171450">
              <a:buFont typeface="Arial" panose="020B0604020202020204" pitchFamily="34" charset="0"/>
              <a:buChar char="•"/>
            </a:pPr>
            <a:r>
              <a:rPr lang="en-GB" sz="1000" b="0" i="0" dirty="0">
                <a:solidFill>
                  <a:schemeClr val="tx1"/>
                </a:solidFill>
                <a:effectLst/>
                <a:latin typeface="+mn-lt"/>
                <a:ea typeface="+mn-lt"/>
                <a:cs typeface="+mn-cs"/>
              </a:rPr>
              <a:t>Münster University of Applied Sciences       </a:t>
            </a:r>
          </a:p>
          <a:p>
            <a:pPr marL="171450" indent="-171450">
              <a:buFont typeface="Arial" panose="020B0604020202020204" pitchFamily="34" charset="0"/>
              <a:buChar char="•"/>
            </a:pPr>
            <a:r>
              <a:rPr lang="en-GB" sz="1000" b="0" i="0" dirty="0">
                <a:solidFill>
                  <a:schemeClr val="tx1"/>
                </a:solidFill>
                <a:effectLst/>
                <a:latin typeface="+mn-lt"/>
                <a:ea typeface="+mn-lt"/>
                <a:cs typeface="+mn-cs"/>
              </a:rPr>
              <a:t>Hagen University of Distance Learning</a:t>
            </a:r>
          </a:p>
          <a:p>
            <a:pPr marL="171450" indent="-171450">
              <a:buFont typeface="Arial" panose="020B0604020202020204" pitchFamily="34" charset="0"/>
              <a:buChar char="•"/>
            </a:pPr>
            <a:r>
              <a:rPr lang="en-GB" sz="1000" b="0" i="0" dirty="0">
                <a:solidFill>
                  <a:schemeClr val="tx1"/>
                </a:solidFill>
                <a:effectLst/>
                <a:latin typeface="+mn-lt"/>
                <a:ea typeface="+mn-lt"/>
                <a:cs typeface="+mn-cs"/>
              </a:rPr>
              <a:t>Friedrich Alexander University of Erlangen-Nuremberg (FAU)</a:t>
            </a:r>
          </a:p>
          <a:p>
            <a:pPr marL="171450" indent="-171450">
              <a:buFont typeface="Arial" panose="020B0604020202020204" pitchFamily="34" charset="0"/>
              <a:buChar char="•"/>
            </a:pPr>
            <a:r>
              <a:rPr lang="en-GB" sz="1000" b="0" i="0" dirty="0">
                <a:solidFill>
                  <a:schemeClr val="tx1"/>
                </a:solidFill>
                <a:effectLst/>
                <a:latin typeface="+mn-lt"/>
                <a:ea typeface="+mn-lt"/>
                <a:cs typeface="+mn-cs"/>
              </a:rPr>
              <a:t>Friedrich Schiller University of Jena</a:t>
            </a:r>
          </a:p>
          <a:p>
            <a:pPr marL="171450" indent="-171450">
              <a:buFont typeface="Arial" panose="020B0604020202020204" pitchFamily="34" charset="0"/>
              <a:buChar char="•"/>
            </a:pPr>
            <a:r>
              <a:rPr lang="en-GB" sz="1000" b="0" i="0" dirty="0">
                <a:solidFill>
                  <a:schemeClr val="tx1"/>
                </a:solidFill>
                <a:effectLst/>
                <a:latin typeface="+mn-lt"/>
                <a:ea typeface="+mn-lt"/>
                <a:cs typeface="+mn-cs"/>
              </a:rPr>
              <a:t>Helmut Schmidt University of Hamburg</a:t>
            </a:r>
          </a:p>
          <a:p>
            <a:pPr marL="171450" indent="-171450">
              <a:buFont typeface="Arial" panose="020B0604020202020204" pitchFamily="34" charset="0"/>
              <a:buChar char="•"/>
            </a:pPr>
            <a:r>
              <a:rPr lang="en-GB" sz="1000" b="0" i="0" dirty="0">
                <a:solidFill>
                  <a:schemeClr val="tx1"/>
                </a:solidFill>
                <a:effectLst/>
                <a:latin typeface="+mn-lt"/>
                <a:ea typeface="+mn-lt"/>
                <a:cs typeface="+mn-cs"/>
              </a:rPr>
              <a:t>Bonn-Rhein-</a:t>
            </a:r>
            <a:r>
              <a:rPr lang="en-GB" sz="1000" b="0" i="0" dirty="0" err="1">
                <a:solidFill>
                  <a:schemeClr val="tx1"/>
                </a:solidFill>
                <a:effectLst/>
                <a:latin typeface="+mn-lt"/>
                <a:ea typeface="+mn-lt"/>
                <a:cs typeface="+mn-cs"/>
              </a:rPr>
              <a:t>Sieg</a:t>
            </a:r>
            <a:r>
              <a:rPr lang="en-GB" sz="1000" b="0" i="0" dirty="0">
                <a:solidFill>
                  <a:schemeClr val="tx1"/>
                </a:solidFill>
                <a:effectLst/>
                <a:latin typeface="+mn-lt"/>
                <a:ea typeface="+mn-lt"/>
                <a:cs typeface="+mn-cs"/>
              </a:rPr>
              <a:t> University of Applied Sciences</a:t>
            </a:r>
          </a:p>
          <a:p>
            <a:pPr marL="171450" indent="-171450">
              <a:buFont typeface="Arial" panose="020B0604020202020204" pitchFamily="34" charset="0"/>
              <a:buChar char="•"/>
            </a:pPr>
            <a:r>
              <a:rPr lang="en-GB" sz="1000" b="0" i="0" dirty="0">
                <a:solidFill>
                  <a:schemeClr val="tx1"/>
                </a:solidFill>
                <a:effectLst/>
                <a:latin typeface="+mn-lt"/>
                <a:ea typeface="+mn-lt"/>
                <a:cs typeface="+mn-cs"/>
              </a:rPr>
              <a:t>Bremen City University of Applied Sciences</a:t>
            </a:r>
          </a:p>
          <a:p>
            <a:pPr marL="171450" indent="-171450">
              <a:buFont typeface="Arial" panose="020B0604020202020204" pitchFamily="34" charset="0"/>
              <a:buChar char="•"/>
            </a:pPr>
            <a:r>
              <a:rPr lang="en-GB" sz="1000" b="0" i="0" dirty="0">
                <a:solidFill>
                  <a:schemeClr val="tx1"/>
                </a:solidFill>
                <a:effectLst/>
                <a:latin typeface="+mn-lt"/>
                <a:ea typeface="+mn-lt"/>
                <a:cs typeface="+mn-cs"/>
              </a:rPr>
              <a:t>Institute for Employment Research (IAB), Nuremberg</a:t>
            </a:r>
          </a:p>
          <a:p>
            <a:pPr marL="171450" indent="-171450">
              <a:buFont typeface="Arial" panose="020B0604020202020204" pitchFamily="34" charset="0"/>
              <a:buChar char="•"/>
            </a:pPr>
            <a:r>
              <a:rPr lang="en-GB" sz="1000" b="0" i="0" dirty="0">
                <a:solidFill>
                  <a:schemeClr val="tx1"/>
                </a:solidFill>
                <a:effectLst/>
                <a:latin typeface="+mn-lt"/>
                <a:ea typeface="+mn-lt"/>
                <a:cs typeface="+mn-cs"/>
              </a:rPr>
              <a:t>Otto von Guericke University of Magdeburg</a:t>
            </a:r>
          </a:p>
          <a:p>
            <a:pPr marL="171450" indent="-171450">
              <a:buFont typeface="Arial" panose="020B0604020202020204" pitchFamily="34" charset="0"/>
              <a:buChar char="•"/>
            </a:pPr>
            <a:r>
              <a:rPr lang="en-GB" sz="1000" b="0" i="0" dirty="0">
                <a:solidFill>
                  <a:schemeClr val="tx1"/>
                </a:solidFill>
                <a:effectLst/>
                <a:latin typeface="+mn-lt"/>
                <a:ea typeface="+mn-lt"/>
                <a:cs typeface="+mn-cs"/>
              </a:rPr>
              <a:t>University of Bonn</a:t>
            </a:r>
          </a:p>
          <a:p>
            <a:pPr marL="171450" indent="-171450">
              <a:buFont typeface="Arial" panose="020B0604020202020204" pitchFamily="34" charset="0"/>
              <a:buChar char="•"/>
            </a:pPr>
            <a:r>
              <a:rPr lang="en-GB" sz="1000" b="0" i="0" dirty="0">
                <a:solidFill>
                  <a:schemeClr val="tx1"/>
                </a:solidFill>
                <a:effectLst/>
                <a:latin typeface="+mn-lt"/>
                <a:ea typeface="+mn-lt"/>
                <a:cs typeface="+mn-cs"/>
              </a:rPr>
              <a:t>Technical University of Darmstadt</a:t>
            </a:r>
          </a:p>
          <a:p>
            <a:pPr marL="171450" indent="-171450">
              <a:buFont typeface="Arial" panose="020B0604020202020204" pitchFamily="34" charset="0"/>
              <a:buChar char="•"/>
            </a:pPr>
            <a:r>
              <a:rPr lang="en-GB" sz="1000" b="0" i="0" dirty="0">
                <a:solidFill>
                  <a:schemeClr val="tx1"/>
                </a:solidFill>
                <a:effectLst/>
                <a:latin typeface="+mn-lt"/>
                <a:ea typeface="+mn-lt"/>
                <a:cs typeface="+mn-cs"/>
              </a:rPr>
              <a:t>Technical University of Kaiserslautern</a:t>
            </a:r>
          </a:p>
          <a:p>
            <a:pPr marL="171450" indent="-171450">
              <a:buFont typeface="Arial" panose="020B0604020202020204" pitchFamily="34" charset="0"/>
              <a:buChar char="•"/>
            </a:pPr>
            <a:r>
              <a:rPr lang="en-GB" sz="1000" b="0" i="0" dirty="0">
                <a:solidFill>
                  <a:schemeClr val="tx1"/>
                </a:solidFill>
                <a:effectLst/>
                <a:latin typeface="+mn-lt"/>
                <a:ea typeface="+mn-lt"/>
                <a:cs typeface="+mn-cs"/>
              </a:rPr>
              <a:t>Bielefeld University</a:t>
            </a:r>
          </a:p>
          <a:p>
            <a:pPr marL="171450" indent="-171450">
              <a:buFont typeface="Arial" panose="020B0604020202020204" pitchFamily="34" charset="0"/>
              <a:buChar char="•"/>
            </a:pPr>
            <a:r>
              <a:rPr lang="en-GB" sz="1000" b="0" i="0" dirty="0">
                <a:solidFill>
                  <a:schemeClr val="tx1"/>
                </a:solidFill>
                <a:effectLst/>
                <a:latin typeface="+mn-lt"/>
                <a:ea typeface="+mn-lt"/>
                <a:cs typeface="+mn-cs"/>
              </a:rPr>
              <a:t>Duisburg-Essen University</a:t>
            </a:r>
          </a:p>
          <a:p>
            <a:pPr marL="171450" indent="-171450">
              <a:buFont typeface="Arial" panose="020B0604020202020204" pitchFamily="34" charset="0"/>
              <a:buChar char="•"/>
            </a:pPr>
            <a:r>
              <a:rPr lang="en-GB" sz="1000" b="0" i="0" dirty="0">
                <a:solidFill>
                  <a:schemeClr val="tx1"/>
                </a:solidFill>
                <a:effectLst/>
                <a:latin typeface="+mn-lt"/>
                <a:ea typeface="+mn-lt"/>
                <a:cs typeface="+mn-cs"/>
              </a:rPr>
              <a:t>University of Flensburg</a:t>
            </a:r>
          </a:p>
          <a:p>
            <a:pPr marL="171450" indent="-171450">
              <a:buFont typeface="Arial" panose="020B0604020202020204" pitchFamily="34" charset="0"/>
              <a:buChar char="•"/>
            </a:pPr>
            <a:r>
              <a:rPr lang="en-GB" sz="1000" b="0" i="0" dirty="0">
                <a:solidFill>
                  <a:schemeClr val="tx1"/>
                </a:solidFill>
                <a:effectLst/>
                <a:latin typeface="+mn-lt"/>
                <a:ea typeface="+mn-lt"/>
                <a:cs typeface="+mn-cs"/>
              </a:rPr>
              <a:t>University of Cologne</a:t>
            </a:r>
          </a:p>
          <a:p>
            <a:pPr marL="171450" indent="-171450">
              <a:buFont typeface="Arial" panose="020B0604020202020204" pitchFamily="34" charset="0"/>
              <a:buChar char="•"/>
            </a:pPr>
            <a:r>
              <a:rPr lang="en-GB" sz="1000" b="0" i="0" dirty="0">
                <a:solidFill>
                  <a:schemeClr val="tx1"/>
                </a:solidFill>
                <a:effectLst/>
                <a:latin typeface="+mn-lt"/>
                <a:ea typeface="+mn-lt"/>
                <a:cs typeface="+mn-cs"/>
              </a:rPr>
              <a:t>Paderborn University</a:t>
            </a:r>
          </a:p>
          <a:p>
            <a:pPr marL="171450" indent="-171450">
              <a:buFont typeface="Arial" panose="020B0604020202020204" pitchFamily="34" charset="0"/>
              <a:buChar char="•"/>
            </a:pPr>
            <a:r>
              <a:rPr lang="en-GB" sz="1000" b="0" i="0" dirty="0">
                <a:solidFill>
                  <a:schemeClr val="tx1"/>
                </a:solidFill>
                <a:effectLst/>
                <a:latin typeface="+mn-lt"/>
                <a:ea typeface="+mn-lt"/>
                <a:cs typeface="+mn-cs"/>
              </a:rPr>
              <a:t>University of Münster</a:t>
            </a:r>
          </a:p>
        </p:txBody>
      </p:sp>
      <p:sp>
        <p:nvSpPr>
          <p:cNvPr id="4" name="Foliennummernplatzhalter 3"/>
          <p:cNvSpPr>
            <a:spLocks noGrp="1"/>
          </p:cNvSpPr>
          <p:nvPr>
            <p:ph type="sldNum" sz="quarter" idx="5"/>
          </p:nvPr>
        </p:nvSpPr>
        <p:spPr/>
        <p:txBody>
          <a:bodyPr/>
          <a:lstStyle/>
          <a:p>
            <a:fld id="{41A0F3E6-BB32-6A49-8260-2D8D30743B15}" type="slidenum">
              <a:rPr lang="de-DE" smtClean="0"/>
              <a:t>12</a:t>
            </a:fld>
            <a:endParaRPr lang="de-DE"/>
          </a:p>
        </p:txBody>
      </p:sp>
    </p:spTree>
    <p:extLst>
      <p:ext uri="{BB962C8B-B14F-4D97-AF65-F5344CB8AC3E}">
        <p14:creationId xmlns:p14="http://schemas.microsoft.com/office/powerpoint/2010/main" val="1288878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spcAft>
                <a:spcPts val="800"/>
              </a:spcAft>
            </a:pPr>
            <a:r>
              <a:rPr lang="en-GB" b="1" dirty="0">
                <a:latin typeface="Calibri" panose="020F0502020204030204" pitchFamily="34" charset="0"/>
                <a:ea typeface="Calibri"/>
                <a:cs typeface="Calibri" panose="020F0502020204030204" pitchFamily="34" charset="0"/>
              </a:rPr>
              <a:t>Message</a:t>
            </a:r>
            <a:r>
              <a:rPr lang="en-GB" dirty="0">
                <a:latin typeface="Calibri" panose="020F0502020204030204" pitchFamily="34" charset="0"/>
                <a:ea typeface="Calibri"/>
                <a:cs typeface="Calibri" panose="020F0502020204030204" pitchFamily="34" charset="0"/>
              </a:rPr>
              <a:t> - decarbonised, environmentally friendly, efficient, affordable and sustainable mobility system in Germany.</a:t>
            </a:r>
          </a:p>
          <a:p>
            <a:pPr>
              <a:lnSpc>
                <a:spcPct val="107000"/>
              </a:lnSpc>
              <a:spcAft>
                <a:spcPts val="800"/>
              </a:spcAft>
            </a:pPr>
            <a:r>
              <a:rPr lang="en-GB" b="1" dirty="0">
                <a:latin typeface="Calibri" panose="020F0502020204030204" pitchFamily="34" charset="0"/>
                <a:ea typeface="Calibri"/>
                <a:cs typeface="Calibri" panose="020F0502020204030204" pitchFamily="34" charset="0"/>
              </a:rPr>
              <a:t>Contents</a:t>
            </a:r>
            <a:r>
              <a:rPr lang="en-GB" dirty="0">
                <a:latin typeface="Calibri" panose="020F0502020204030204" pitchFamily="34" charset="0"/>
                <a:ea typeface="Calibri"/>
                <a:cs typeface="Calibri" panose="020F0502020204030204" pitchFamily="34" charset="0"/>
              </a:rPr>
              <a:t> –</a:t>
            </a:r>
          </a:p>
          <a:p>
            <a:pPr marL="342900" lvl="0" indent="-342900">
              <a:lnSpc>
                <a:spcPct val="107000"/>
              </a:lnSpc>
              <a:spcAft>
                <a:spcPts val="0"/>
              </a:spcAft>
              <a:buFont typeface="Symbol" panose="05050102010706020507" pitchFamily="18" charset="2"/>
              <a:buChar char=""/>
            </a:pPr>
            <a:r>
              <a:rPr lang="en-GB" dirty="0">
                <a:latin typeface="Calibri" panose="020F0502020204030204" pitchFamily="34" charset="0"/>
                <a:ea typeface="Calibri"/>
                <a:cs typeface="Arial" panose="020B0604020202020204" pitchFamily="34" charset="0"/>
              </a:rPr>
              <a:t>high turnover of jobs – loss of 220,000 jobs accompanied by creation of 280,000 additional jobs. Climate protection is the driver of the transformation of the mobility system.</a:t>
            </a:r>
          </a:p>
          <a:p>
            <a:pPr marL="800100" lvl="1" indent="-342900">
              <a:lnSpc>
                <a:spcPct val="107000"/>
              </a:lnSpc>
              <a:buFont typeface="Symbol" panose="05050102010706020507" pitchFamily="18" charset="2"/>
              <a:buChar char=""/>
            </a:pPr>
            <a:r>
              <a:rPr lang="en-GB" dirty="0">
                <a:latin typeface="Calibri" panose="020F0502020204030204" pitchFamily="34" charset="0"/>
                <a:ea typeface="Calibri"/>
                <a:cs typeface="Arial" panose="020B0604020202020204" pitchFamily="34" charset="0"/>
              </a:rPr>
              <a:t>Transport and logistics, construction sector and warehousing. </a:t>
            </a:r>
          </a:p>
          <a:p>
            <a:pPr marL="342900" lvl="0" indent="-342900">
              <a:lnSpc>
                <a:spcPct val="107000"/>
              </a:lnSpc>
              <a:spcAft>
                <a:spcPts val="800"/>
              </a:spcAft>
              <a:buFont typeface="Symbol" panose="05050102010706020507" pitchFamily="18" charset="2"/>
              <a:buChar char=""/>
            </a:pPr>
            <a:r>
              <a:rPr lang="en-GB" dirty="0">
                <a:latin typeface="Calibri" panose="020F0502020204030204" pitchFamily="34" charset="0"/>
                <a:ea typeface="Calibri"/>
                <a:cs typeface="Arial" panose="020B0604020202020204" pitchFamily="34" charset="0"/>
              </a:rPr>
              <a:t>Decrease in the motor vehicles trade and in the driving of vehicles in road traffic because of firmer establishment of autonomous driving systems. </a:t>
            </a:r>
          </a:p>
          <a:p>
            <a:pPr>
              <a:lnSpc>
                <a:spcPct val="107000"/>
              </a:lnSpc>
              <a:spcAft>
                <a:spcPts val="800"/>
              </a:spcAft>
            </a:pPr>
            <a:r>
              <a:rPr lang="en-GB" b="1" dirty="0">
                <a:latin typeface="Calibri" panose="020F0502020204030204" pitchFamily="34" charset="0"/>
                <a:ea typeface="Calibri"/>
                <a:cs typeface="Arial" panose="020B0604020202020204" pitchFamily="34" charset="0"/>
              </a:rPr>
              <a:t>Access to mobility</a:t>
            </a:r>
            <a:r>
              <a:rPr lang="en-GB" dirty="0">
                <a:latin typeface="Calibri" panose="020F0502020204030204" pitchFamily="34" charset="0"/>
                <a:ea typeface="Calibri"/>
                <a:cs typeface="Arial" panose="020B0604020202020204" pitchFamily="34" charset="0"/>
              </a:rPr>
              <a:t> ensures </a:t>
            </a:r>
            <a:r>
              <a:rPr lang="en-GB" b="1" dirty="0">
                <a:latin typeface="Calibri" panose="020F0502020204030204" pitchFamily="34" charset="0"/>
                <a:ea typeface="Calibri"/>
                <a:cs typeface="Arial" panose="020B0604020202020204" pitchFamily="34" charset="0"/>
              </a:rPr>
              <a:t>participation</a:t>
            </a:r>
            <a:r>
              <a:rPr lang="en-GB" dirty="0">
                <a:latin typeface="Calibri" panose="020F0502020204030204" pitchFamily="34" charset="0"/>
                <a:ea typeface="Calibri"/>
                <a:cs typeface="Arial" panose="020B0604020202020204" pitchFamily="34" charset="0"/>
              </a:rPr>
              <a:t> in employment, education and training, health and culture.  (cf. BMVI 2019b, pp. 9 ff.). </a:t>
            </a:r>
          </a:p>
          <a:p>
            <a:pPr marL="285750" indent="-285750">
              <a:lnSpc>
                <a:spcPct val="107000"/>
              </a:lnSpc>
              <a:buFont typeface="Arial" panose="020B0604020202020204" pitchFamily="34" charset="0"/>
              <a:buChar char="•"/>
            </a:pPr>
            <a:r>
              <a:rPr lang="en-GB" dirty="0">
                <a:latin typeface="Calibri" panose="020F0502020204030204" pitchFamily="34" charset="0"/>
                <a:ea typeface="Calibri"/>
                <a:cs typeface="Arial" panose="020B0604020202020204" pitchFamily="34" charset="0"/>
              </a:rPr>
              <a:t>Sharing-based transportation services. </a:t>
            </a:r>
          </a:p>
          <a:p>
            <a:pPr marL="285750" indent="-285750">
              <a:lnSpc>
                <a:spcPct val="107000"/>
              </a:lnSpc>
              <a:buFont typeface="Arial" panose="020B0604020202020204" pitchFamily="34" charset="0"/>
              <a:buChar char="•"/>
            </a:pPr>
            <a:r>
              <a:rPr lang="en-GB" dirty="0">
                <a:latin typeface="Calibri" panose="020F0502020204030204" pitchFamily="34" charset="0"/>
                <a:ea typeface="Calibri"/>
                <a:cs typeface="Arial" panose="020B0604020202020204" pitchFamily="34" charset="0"/>
              </a:rPr>
              <a:t>Interconnection of types of transport facilitates inter-modal mobility </a:t>
            </a:r>
          </a:p>
          <a:p>
            <a:pPr marL="285750" indent="-285750">
              <a:lnSpc>
                <a:spcPct val="107000"/>
              </a:lnSpc>
              <a:buFont typeface="Arial" panose="020B0604020202020204" pitchFamily="34" charset="0"/>
              <a:buChar char="•"/>
            </a:pPr>
            <a:r>
              <a:rPr lang="en-GB" dirty="0">
                <a:latin typeface="Calibri" panose="020F0502020204030204" pitchFamily="34" charset="0"/>
                <a:ea typeface="Calibri"/>
                <a:cs typeface="Arial" panose="020B0604020202020204" pitchFamily="34" charset="0"/>
              </a:rPr>
              <a:t>and thus optimisation of transport chains. Autonomous </a:t>
            </a:r>
            <a:br>
              <a:rPr lang="en-GB" dirty="0">
                <a:latin typeface="Calibri" panose="020F0502020204030204" pitchFamily="34" charset="0"/>
                <a:ea typeface="Calibri"/>
                <a:cs typeface="Arial" panose="020B0604020202020204" pitchFamily="34" charset="0"/>
              </a:rPr>
            </a:br>
            <a:r>
              <a:rPr lang="en-GB" dirty="0">
                <a:latin typeface="Calibri" panose="020F0502020204030204" pitchFamily="34" charset="0"/>
                <a:ea typeface="Calibri"/>
                <a:cs typeface="Arial" panose="020B0604020202020204" pitchFamily="34" charset="0"/>
              </a:rPr>
              <a:t>driving systems are increasingly becoming market-ready, and the networking of transport modes in freight transport </a:t>
            </a:r>
          </a:p>
          <a:p>
            <a:pPr marL="285750" indent="-285750">
              <a:lnSpc>
                <a:spcPct val="107000"/>
              </a:lnSpc>
              <a:buFont typeface="Arial" panose="020B0604020202020204" pitchFamily="34" charset="0"/>
              <a:buChar char="•"/>
            </a:pPr>
            <a:r>
              <a:rPr lang="en-GB" dirty="0">
                <a:latin typeface="Calibri" panose="020F0502020204030204" pitchFamily="34" charset="0"/>
                <a:ea typeface="Calibri"/>
                <a:cs typeface="Arial" panose="020B0604020202020204" pitchFamily="34" charset="0"/>
              </a:rPr>
              <a:t>will also improve the utilisation of the transport network (cf. BMVI 2019b, pp. 9 ff.). </a:t>
            </a:r>
          </a:p>
        </p:txBody>
      </p:sp>
      <p:sp>
        <p:nvSpPr>
          <p:cNvPr id="4" name="Foliennummernplatzhalter 3"/>
          <p:cNvSpPr>
            <a:spLocks noGrp="1"/>
          </p:cNvSpPr>
          <p:nvPr>
            <p:ph type="sldNum" sz="quarter" idx="5"/>
          </p:nvPr>
        </p:nvSpPr>
        <p:spPr/>
        <p:txBody>
          <a:bodyPr/>
          <a:lstStyle/>
          <a:p>
            <a:fld id="{41A0F3E6-BB32-6A49-8260-2D8D30743B15}" type="slidenum">
              <a:rPr lang="de-DE" smtClean="0"/>
              <a:t>13</a:t>
            </a:fld>
            <a:endParaRPr lang="de-DE"/>
          </a:p>
        </p:txBody>
      </p:sp>
    </p:spTree>
    <p:extLst>
      <p:ext uri="{BB962C8B-B14F-4D97-AF65-F5344CB8AC3E}">
        <p14:creationId xmlns:p14="http://schemas.microsoft.com/office/powerpoint/2010/main" val="2780630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14</a:t>
            </a:fld>
            <a:endParaRPr lang="de-DE"/>
          </a:p>
        </p:txBody>
      </p:sp>
    </p:spTree>
    <p:extLst>
      <p:ext uri="{BB962C8B-B14F-4D97-AF65-F5344CB8AC3E}">
        <p14:creationId xmlns:p14="http://schemas.microsoft.com/office/powerpoint/2010/main" val="784434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000" b="1" i="0" u="none" strike="noStrike" baseline="0" dirty="0">
                <a:solidFill>
                  <a:srgbClr val="000000"/>
                </a:solidFill>
                <a:latin typeface="Calibri" panose="020F0502020204030204" pitchFamily="34" charset="0"/>
              </a:rPr>
              <a:t>Board Recommendation No. 172: </a:t>
            </a:r>
            <a:r>
              <a:rPr lang="en-GB" sz="1000" b="0" i="0" u="none" strike="noStrike" baseline="0" dirty="0">
                <a:solidFill>
                  <a:srgbClr val="000000"/>
                </a:solidFill>
                <a:latin typeface="Calibri" panose="020F0502020204030204" pitchFamily="34" charset="0"/>
              </a:rPr>
              <a:t>https://www.bibb.de/dokumente/pdf/HA172.pdf</a:t>
            </a:r>
          </a:p>
          <a:p>
            <a:r>
              <a:rPr lang="en-GB" sz="1000" b="0" i="0" u="none" strike="noStrike" baseline="0" dirty="0">
                <a:solidFill>
                  <a:srgbClr val="000000"/>
                </a:solidFill>
                <a:latin typeface="Arial" panose="020B0604020202020204" pitchFamily="34" charset="0"/>
              </a:rPr>
              <a:t>•</a:t>
            </a:r>
            <a:r>
              <a:rPr lang="en-GB" sz="1000" b="1" i="0" u="none" strike="noStrike" baseline="0" dirty="0">
                <a:solidFill>
                  <a:srgbClr val="000000"/>
                </a:solidFill>
                <a:latin typeface="Calibri" panose="020F0502020204030204" pitchFamily="34" charset="0"/>
              </a:rPr>
              <a:t>Explanation of Board Recommendation No. 172: </a:t>
            </a:r>
            <a:r>
              <a:rPr lang="en-GB" sz="1000" b="0" i="0" u="none" strike="noStrike" baseline="0" dirty="0">
                <a:solidFill>
                  <a:srgbClr val="000000"/>
                </a:solidFill>
                <a:latin typeface="Calibri" panose="020F0502020204030204" pitchFamily="34" charset="0"/>
              </a:rPr>
              <a:t>https://www.bibb.de/dokumente/pdf/HA_Erlaeuterungen-der-integrativ-zu-vermittelnden-Fertigkeiten-Kenntnisse-und-Faehigkeiten.pdf</a:t>
            </a:r>
          </a:p>
          <a:p>
            <a:r>
              <a:rPr lang="en-GB" sz="1000" b="0" i="0" u="none" strike="noStrike" baseline="0" dirty="0">
                <a:solidFill>
                  <a:srgbClr val="000000"/>
                </a:solidFill>
                <a:latin typeface="Arial" panose="020B0604020202020204" pitchFamily="34" charset="0"/>
              </a:rPr>
              <a:t>•</a:t>
            </a:r>
            <a:r>
              <a:rPr lang="en-GB" sz="1000" b="1" i="0" u="none" strike="noStrike" baseline="0" dirty="0">
                <a:solidFill>
                  <a:srgbClr val="000000"/>
                </a:solidFill>
                <a:latin typeface="Calibri" panose="020F0502020204030204" pitchFamily="34" charset="0"/>
              </a:rPr>
              <a:t>BIBB “landing page“ with further information: </a:t>
            </a:r>
            <a:r>
              <a:rPr lang="en-GB" sz="1000" b="0" i="0" u="none" strike="noStrike" baseline="0" dirty="0">
                <a:solidFill>
                  <a:srgbClr val="000000"/>
                </a:solidFill>
                <a:latin typeface="Calibri" panose="020F0502020204030204" pitchFamily="34" charset="0"/>
              </a:rPr>
              <a:t>https://www.bibb.de/de/134898.php</a:t>
            </a:r>
          </a:p>
        </p:txBody>
      </p:sp>
      <p:sp>
        <p:nvSpPr>
          <p:cNvPr id="4" name="Foliennummernplatzhalter 3"/>
          <p:cNvSpPr>
            <a:spLocks noGrp="1"/>
          </p:cNvSpPr>
          <p:nvPr>
            <p:ph type="sldNum" sz="quarter" idx="5"/>
          </p:nvPr>
        </p:nvSpPr>
        <p:spPr/>
        <p:txBody>
          <a:bodyPr/>
          <a:lstStyle/>
          <a:p>
            <a:fld id="{41A0F3E6-BB32-6A49-8260-2D8D30743B15}" type="slidenum">
              <a:rPr lang="de-DE" smtClean="0"/>
              <a:t>15</a:t>
            </a:fld>
            <a:endParaRPr lang="de-DE"/>
          </a:p>
        </p:txBody>
      </p:sp>
    </p:spTree>
    <p:extLst>
      <p:ext uri="{BB962C8B-B14F-4D97-AF65-F5344CB8AC3E}">
        <p14:creationId xmlns:p14="http://schemas.microsoft.com/office/powerpoint/2010/main" val="31272354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endParaRPr lang="ru-RU" sz="1200" kern="100" dirty="0">
              <a:effectLst/>
              <a:latin typeface="Aptos"/>
              <a:ea typeface="Aptos"/>
              <a:cs typeface="Arial" panose="020B0604020202020204" pitchFamily="34" charset="0"/>
            </a:endParaRPr>
          </a:p>
        </p:txBody>
      </p:sp>
      <p:sp>
        <p:nvSpPr>
          <p:cNvPr id="4" name="Foliennummernplatzhalter 3"/>
          <p:cNvSpPr>
            <a:spLocks noGrp="1"/>
          </p:cNvSpPr>
          <p:nvPr>
            <p:ph type="sldNum" sz="quarter" idx="5"/>
          </p:nvPr>
        </p:nvSpPr>
        <p:spPr/>
        <p:txBody>
          <a:bodyPr/>
          <a:lstStyle/>
          <a:p>
            <a:fld id="{41A0F3E6-BB32-6A49-8260-2D8D30743B15}" type="slidenum">
              <a:rPr lang="de-DE" smtClean="0"/>
              <a:t>16</a:t>
            </a:fld>
            <a:endParaRPr lang="de-DE"/>
          </a:p>
        </p:txBody>
      </p:sp>
    </p:spTree>
    <p:extLst>
      <p:ext uri="{BB962C8B-B14F-4D97-AF65-F5344CB8AC3E}">
        <p14:creationId xmlns:p14="http://schemas.microsoft.com/office/powerpoint/2010/main" val="26343580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indent="-342900">
              <a:buFont typeface="Courier New" panose="02070309020205020404" pitchFamily="49" charset="0"/>
              <a:buChar char="o"/>
            </a:pPr>
            <a:r>
              <a:rPr lang="en-GB" sz="1000" dirty="0"/>
              <a:t>Universally applicable materials such as regulatory instruments provide an important impetus for vocational education and training for sustainable development.</a:t>
            </a:r>
          </a:p>
          <a:p>
            <a:pPr marL="342900" indent="-342900">
              <a:buFont typeface="Courier New" panose="02070309020205020404" pitchFamily="49" charset="0"/>
              <a:buChar char="o"/>
            </a:pPr>
            <a:r>
              <a:rPr lang="en-GB" sz="1000" dirty="0"/>
              <a:t>Consensus between all VET structure stakeholders delivers education and training policy effectiveness.</a:t>
            </a:r>
          </a:p>
          <a:p>
            <a:pPr marL="342900" indent="-342900">
              <a:buFont typeface="Courier New" panose="02070309020205020404" pitchFamily="49" charset="0"/>
              <a:buChar char="o"/>
            </a:pPr>
            <a:r>
              <a:rPr lang="en-GB" sz="1000" dirty="0"/>
              <a:t>Standard occupational profile positions create a signalling effect.</a:t>
            </a:r>
          </a:p>
          <a:p>
            <a:pPr marL="342900" indent="-342900">
              <a:buFont typeface="Courier New" panose="02070309020205020404" pitchFamily="49" charset="0"/>
              <a:buChar char="o"/>
            </a:pPr>
            <a:r>
              <a:rPr lang="en-GB" sz="1000" dirty="0"/>
              <a:t>Standards provide minimum requirements in the area of the dual system. Enshrinement of these standards in an occupationally specific way is indispensable.</a:t>
            </a:r>
          </a:p>
          <a:p>
            <a:pPr marL="342900" indent="-342900">
              <a:buFont typeface="Courier New" panose="02070309020205020404" pitchFamily="49" charset="0"/>
              <a:buChar char="o"/>
            </a:pPr>
            <a:r>
              <a:rPr lang="en-GB" sz="1000" dirty="0"/>
              <a:t>Consideration in examinations is necessary … but is this sufficient?</a:t>
            </a:r>
          </a:p>
          <a:p>
            <a:pPr marL="342900" indent="-342900">
              <a:buFont typeface="Courier New" panose="02070309020205020404" pitchFamily="49" charset="0"/>
              <a:buChar char="o"/>
            </a:pPr>
            <a:r>
              <a:rPr lang="en-GB" sz="1000" dirty="0"/>
              <a:t>The process of implementation of “sustainable initial and continuing vocational education and training” is an ongoing task. </a:t>
            </a:r>
          </a:p>
          <a:p>
            <a:pPr marL="342900" indent="-342900">
              <a:buFont typeface="Courier New" panose="02070309020205020404" pitchFamily="49" charset="0"/>
              <a:buChar char="o"/>
            </a:pPr>
            <a:r>
              <a:rPr lang="en-GB" sz="1000" dirty="0"/>
              <a:t>Implementation level as a success factor ... “tackling things together”.</a:t>
            </a:r>
          </a:p>
        </p:txBody>
      </p:sp>
      <p:sp>
        <p:nvSpPr>
          <p:cNvPr id="4" name="Foliennummernplatzhalter 3"/>
          <p:cNvSpPr>
            <a:spLocks noGrp="1"/>
          </p:cNvSpPr>
          <p:nvPr>
            <p:ph type="sldNum" sz="quarter" idx="5"/>
          </p:nvPr>
        </p:nvSpPr>
        <p:spPr/>
        <p:txBody>
          <a:bodyPr/>
          <a:lstStyle/>
          <a:p>
            <a:fld id="{41A0F3E6-BB32-6A49-8260-2D8D30743B15}" type="slidenum">
              <a:rPr lang="de-DE" smtClean="0"/>
              <a:t>17</a:t>
            </a:fld>
            <a:endParaRPr lang="de-DE"/>
          </a:p>
        </p:txBody>
      </p:sp>
    </p:spTree>
    <p:extLst>
      <p:ext uri="{BB962C8B-B14F-4D97-AF65-F5344CB8AC3E}">
        <p14:creationId xmlns:p14="http://schemas.microsoft.com/office/powerpoint/2010/main" val="4146385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000" dirty="0"/>
              <a:t>Message – </a:t>
            </a:r>
          </a:p>
          <a:p>
            <a:endParaRPr lang="de-DE" sz="1000" dirty="0"/>
          </a:p>
          <a:p>
            <a:r>
              <a:rPr lang="en-GB" sz="1000" b="1" dirty="0">
                <a:solidFill>
                  <a:schemeClr val="tx2"/>
                </a:solidFill>
              </a:rPr>
              <a:t>if materials are introduced across the country, supporting recommendations from the key committees must be published.</a:t>
            </a:r>
          </a:p>
          <a:p>
            <a:endParaRPr lang="de-DE" sz="1000" dirty="0"/>
          </a:p>
          <a:p>
            <a:r>
              <a:rPr lang="en-GB" sz="1000" dirty="0"/>
              <a:t>Contents –</a:t>
            </a:r>
          </a:p>
          <a:p>
            <a:r>
              <a:rPr lang="en-GB" sz="1000" dirty="0"/>
              <a:t>the introduction of new standard occupational profile positions became necessary in the early 2020s as digital processes took hold in the companies. The “digitalised world of work” was thus introduced and then – as already mentioned – was followed by “Sustainability and environmental protection” for all training occupations from August 2021. These supplement the existing positions    </a:t>
            </a:r>
          </a:p>
          <a:p>
            <a:r>
              <a:rPr lang="en-GB" sz="1000" dirty="0"/>
              <a:t>- Organisation of the company providing training, vocational education and training, employment and collective wage agreement law (expanded in 2020)</a:t>
            </a:r>
          </a:p>
          <a:p>
            <a:r>
              <a:rPr lang="en-GB" sz="1000" dirty="0"/>
              <a:t>- Health and safety at work (expanded in 2020).</a:t>
            </a:r>
          </a:p>
          <a:p>
            <a:endParaRPr lang="de-DE" sz="1000" dirty="0"/>
          </a:p>
          <a:p>
            <a:r>
              <a:rPr lang="en-GB" sz="1000" dirty="0"/>
              <a:t>The following steps are necessary in order to achieve this:</a:t>
            </a:r>
          </a:p>
          <a:p>
            <a:r>
              <a:rPr lang="en-GB" sz="1000" dirty="0"/>
              <a:t>- Communication with all parties involved in vocational education and training (VET staff, experts)</a:t>
            </a:r>
          </a:p>
          <a:p>
            <a:pPr marL="171450" indent="-171450">
              <a:buFontTx/>
              <a:buChar char="-"/>
            </a:pPr>
            <a:r>
              <a:rPr lang="en-GB" sz="1000" dirty="0"/>
              <a:t>Agreement on a minimum standard which permeates the whole of training and is introduced successively in all occupations</a:t>
            </a:r>
          </a:p>
          <a:p>
            <a:pPr marL="171450" indent="-171450">
              <a:buFontTx/>
              <a:buChar char="-"/>
            </a:pPr>
            <a:r>
              <a:rPr lang="en-GB" sz="1000" dirty="0"/>
              <a:t>Development of recommendations and guided as per M. </a:t>
            </a:r>
            <a:r>
              <a:rPr lang="en-GB" sz="1000" dirty="0" err="1"/>
              <a:t>Bretschneider</a:t>
            </a:r>
            <a:r>
              <a:rPr lang="en-GB" sz="1000" dirty="0"/>
              <a:t> 2022</a:t>
            </a:r>
          </a:p>
        </p:txBody>
      </p:sp>
      <p:sp>
        <p:nvSpPr>
          <p:cNvPr id="4" name="Foliennummernplatzhalter 3"/>
          <p:cNvSpPr>
            <a:spLocks noGrp="1"/>
          </p:cNvSpPr>
          <p:nvPr>
            <p:ph type="sldNum" sz="quarter" idx="5"/>
          </p:nvPr>
        </p:nvSpPr>
        <p:spPr/>
        <p:txBody>
          <a:bodyPr/>
          <a:lstStyle/>
          <a:p>
            <a:fld id="{41A0F3E6-BB32-6A49-8260-2D8D30743B15}" type="slidenum">
              <a:rPr lang="de-DE" smtClean="0"/>
              <a:t>18</a:t>
            </a:fld>
            <a:endParaRPr lang="de-DE"/>
          </a:p>
        </p:txBody>
      </p:sp>
    </p:spTree>
    <p:extLst>
      <p:ext uri="{BB962C8B-B14F-4D97-AF65-F5344CB8AC3E}">
        <p14:creationId xmlns:p14="http://schemas.microsoft.com/office/powerpoint/2010/main" val="872774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000" dirty="0"/>
              <a:t>Message – </a:t>
            </a:r>
          </a:p>
          <a:p>
            <a:endParaRPr lang="de-DE" sz="1000" dirty="0"/>
          </a:p>
          <a:p>
            <a:r>
              <a:rPr lang="en-GB" sz="1000" b="1" dirty="0">
                <a:solidFill>
                  <a:schemeClr val="tx2"/>
                </a:solidFill>
              </a:rPr>
              <a:t>if materials are introduced across the country, supporting recommendations from the key committees must be published.</a:t>
            </a:r>
          </a:p>
          <a:p>
            <a:endParaRPr lang="de-DE" sz="1000" dirty="0"/>
          </a:p>
          <a:p>
            <a:r>
              <a:rPr lang="en-GB" sz="1000" dirty="0"/>
              <a:t>Contents –</a:t>
            </a:r>
          </a:p>
          <a:p>
            <a:r>
              <a:rPr lang="en-GB" sz="1000" dirty="0"/>
              <a:t>the introduction of new standard occupational profile positions became necessary in the early 2020s as digital processes took hold in the companies. The “digitalised world of work” was thus introduced and then – as already mentioned – was followed by “Sustainability and environmental protection” for all training occupations from August 2021. These supplement the existing positions </a:t>
            </a:r>
          </a:p>
          <a:p>
            <a:r>
              <a:rPr lang="en-GB" sz="1000" dirty="0"/>
              <a:t>- Organisation of the company providing training, vocational education and training, employment and collective wage agreement law (expanded in 2020)</a:t>
            </a:r>
          </a:p>
          <a:p>
            <a:r>
              <a:rPr lang="en-GB" sz="1000" dirty="0"/>
              <a:t>- Health and safety at work (expanded in 2020).</a:t>
            </a:r>
          </a:p>
          <a:p>
            <a:endParaRPr lang="de-DE" sz="1000" dirty="0"/>
          </a:p>
          <a:p>
            <a:r>
              <a:rPr lang="en-GB" sz="1000" dirty="0"/>
              <a:t>The following steps are necessary in order to achieve this:</a:t>
            </a:r>
          </a:p>
          <a:p>
            <a:r>
              <a:rPr lang="en-GB" sz="1000" dirty="0"/>
              <a:t>- Communication with all parties involved in vocational education and training (VET staff, experts)</a:t>
            </a:r>
          </a:p>
          <a:p>
            <a:pPr marL="171450" indent="-171450">
              <a:buFontTx/>
              <a:buChar char="-"/>
            </a:pPr>
            <a:r>
              <a:rPr lang="en-GB" sz="1000" dirty="0"/>
              <a:t>Agreement on a minimum standard which permeates the whole of training and is introduced successively in all occupations</a:t>
            </a:r>
          </a:p>
          <a:p>
            <a:pPr marL="171450" indent="-171450">
              <a:buFontTx/>
              <a:buChar char="-"/>
            </a:pPr>
            <a:r>
              <a:rPr lang="en-GB" sz="1000" dirty="0"/>
              <a:t>Development of recommendations and guided as per M. </a:t>
            </a:r>
            <a:r>
              <a:rPr lang="en-GB" sz="1000" dirty="0" err="1"/>
              <a:t>Bretschneider</a:t>
            </a:r>
            <a:r>
              <a:rPr lang="en-GB" sz="1000" dirty="0"/>
              <a:t> 2022</a:t>
            </a:r>
          </a:p>
        </p:txBody>
      </p:sp>
      <p:sp>
        <p:nvSpPr>
          <p:cNvPr id="4" name="Foliennummernplatzhalter 3"/>
          <p:cNvSpPr>
            <a:spLocks noGrp="1"/>
          </p:cNvSpPr>
          <p:nvPr>
            <p:ph type="sldNum" sz="quarter" idx="5"/>
          </p:nvPr>
        </p:nvSpPr>
        <p:spPr/>
        <p:txBody>
          <a:bodyPr/>
          <a:lstStyle/>
          <a:p>
            <a:fld id="{41A0F3E6-BB32-6A49-8260-2D8D30743B15}" type="slidenum">
              <a:rPr lang="de-DE" smtClean="0"/>
              <a:t>19</a:t>
            </a:fld>
            <a:endParaRPr lang="de-DE"/>
          </a:p>
        </p:txBody>
      </p:sp>
    </p:spTree>
    <p:extLst>
      <p:ext uri="{BB962C8B-B14F-4D97-AF65-F5344CB8AC3E}">
        <p14:creationId xmlns:p14="http://schemas.microsoft.com/office/powerpoint/2010/main" val="419188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Sustainability is more than just environmental protection. For companies, it principally means future viability with regard to economic, ecological and societal factors. Companies are not merely faced with global challenges such as climate change, scarcity of resources, health risks and social inequality. They must also contend with stricter policy stipulations including sustainability reporting obligations whilst the requirements of customers are changing at the same time. Both now and in the future, the retail trade in particular needs to assume greater responsibility. Production of goods, environmentally friendly transport routes and reduction of packaging are just some example areas in this respect. Such developments are being reflected in staff recruitment too. Companies which actively embrace sustainability and integrate it into their business model find it easier to acquire trainees and skilled workers.</a:t>
            </a:r>
          </a:p>
          <a:p>
            <a:endParaRPr lang="de-DE" dirty="0"/>
          </a:p>
          <a:p>
            <a:endParaRPr lang="de-DE" dirty="0"/>
          </a:p>
          <a:p>
            <a:r>
              <a:rPr lang="en-GB" dirty="0"/>
              <a:t>Environmental, Social and Corporate Governance (ESG) are criteria and framework conditions established by the United Nations (UN) and by financial institutions for the consideration of environmental, sustainability, and social issues within corporate management, public bodies, governments, and authorities. </a:t>
            </a:r>
            <a:r>
              <a:rPr lang="en-GB" b="0" i="0" u="none" strike="noStrike" dirty="0">
                <a:solidFill>
                  <a:srgbClr val="0176C3"/>
                </a:solidFill>
                <a:effectLst/>
                <a:latin typeface="Hind"/>
                <a:hlinkClick r:id="rId3"/>
              </a:rPr>
              <a:t>https://wirtschaftslexikon.gabler.de/definition/esg-kriterien-120056/version-369280</a:t>
            </a:r>
          </a:p>
          <a:p>
            <a:endParaRPr lang="de-DE" b="0" i="0" u="none" strike="noStrike" dirty="0">
              <a:solidFill>
                <a:srgbClr val="0176C3"/>
              </a:solidFill>
              <a:effectLst/>
              <a:latin typeface="Hind"/>
            </a:endParaRPr>
          </a:p>
          <a:p>
            <a:r>
              <a:rPr lang="en-GB" dirty="0"/>
              <a:t>https://www.bundesregierung.de/breg-de/schwerpunkte/nachhaltigkeitsziele-erklaert-232174</a:t>
            </a:r>
          </a:p>
        </p:txBody>
      </p:sp>
      <p:sp>
        <p:nvSpPr>
          <p:cNvPr id="4" name="Foliennummernplatzhalter 3"/>
          <p:cNvSpPr>
            <a:spLocks noGrp="1"/>
          </p:cNvSpPr>
          <p:nvPr>
            <p:ph type="sldNum" sz="quarter" idx="5"/>
          </p:nvPr>
        </p:nvSpPr>
        <p:spPr/>
        <p:txBody>
          <a:bodyPr/>
          <a:lstStyle/>
          <a:p>
            <a:fld id="{41A0F3E6-BB32-6A49-8260-2D8D30743B15}" type="slidenum">
              <a:rPr lang="de-DE" smtClean="0"/>
              <a:t>2</a:t>
            </a:fld>
            <a:endParaRPr lang="de-DE"/>
          </a:p>
        </p:txBody>
      </p:sp>
    </p:spTree>
    <p:extLst>
      <p:ext uri="{BB962C8B-B14F-4D97-AF65-F5344CB8AC3E}">
        <p14:creationId xmlns:p14="http://schemas.microsoft.com/office/powerpoint/2010/main" val="8373302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pPr>
            <a:r>
              <a:rPr lang="en-GB" sz="1000" b="1" dirty="0">
                <a:latin typeface="Calibri" panose="020F0502020204030204" pitchFamily="34" charset="0"/>
                <a:ea typeface="Calibri"/>
                <a:cs typeface="Arial" panose="020B0604020202020204" pitchFamily="34" charset="0"/>
              </a:rPr>
              <a:t>Message</a:t>
            </a:r>
            <a:r>
              <a:rPr lang="en-GB" sz="1000" dirty="0">
                <a:latin typeface="Calibri" panose="020F0502020204030204" pitchFamily="34" charset="0"/>
                <a:ea typeface="Calibri"/>
                <a:cs typeface="Arial" panose="020B0604020202020204" pitchFamily="34" charset="0"/>
              </a:rPr>
              <a:t> – more detailed argument in relation to the topic of electromobility </a:t>
            </a:r>
          </a:p>
          <a:p>
            <a:pPr>
              <a:lnSpc>
                <a:spcPct val="107000"/>
              </a:lnSpc>
            </a:pPr>
            <a:endParaRPr lang="de-DE" sz="1000" dirty="0">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GB" sz="1000" b="1" dirty="0">
                <a:latin typeface="Calibri" panose="020F0502020204030204" pitchFamily="34" charset="0"/>
                <a:ea typeface="Calibri"/>
                <a:cs typeface="Arial" panose="020B0604020202020204" pitchFamily="34" charset="0"/>
              </a:rPr>
              <a:t>Contents</a:t>
            </a:r>
            <a:r>
              <a:rPr lang="en-GB" sz="1000" dirty="0">
                <a:latin typeface="Calibri" panose="020F0502020204030204" pitchFamily="34" charset="0"/>
                <a:ea typeface="Calibri"/>
                <a:cs typeface="Arial" panose="020B0604020202020204" pitchFamily="34" charset="0"/>
              </a:rPr>
              <a:t> – </a:t>
            </a:r>
          </a:p>
          <a:p>
            <a:pPr>
              <a:lnSpc>
                <a:spcPct val="107000"/>
              </a:lnSpc>
            </a:pPr>
            <a:endParaRPr lang="de-DE" sz="1000" dirty="0">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GB" sz="1000" dirty="0">
                <a:latin typeface="Calibri" panose="020F0502020204030204" pitchFamily="34" charset="0"/>
                <a:ea typeface="Calibri"/>
                <a:cs typeface="Arial" panose="020B0604020202020204" pitchFamily="34" charset="0"/>
              </a:rPr>
              <a:t>between 2021 and 2025, public administration is investing an additional two billion euro per year (ten billion euro in total) in the expansion of fast Internet. </a:t>
            </a:r>
            <a:r>
              <a:rPr lang="en-GB" sz="1000" b="1" dirty="0">
                <a:latin typeface="Calibri" panose="020F0502020204030204" pitchFamily="34" charset="0"/>
                <a:ea typeface="Calibri"/>
                <a:cs typeface="Arial" panose="020B0604020202020204" pitchFamily="34" charset="0"/>
              </a:rPr>
              <a:t>Civil engineering works</a:t>
            </a:r>
            <a:r>
              <a:rPr lang="en-GB" sz="1000" dirty="0">
                <a:latin typeface="Calibri" panose="020F0502020204030204" pitchFamily="34" charset="0"/>
                <a:ea typeface="Calibri"/>
                <a:cs typeface="Arial" panose="020B0604020202020204" pitchFamily="34" charset="0"/>
              </a:rPr>
              <a:t> account for 90 percent of this spending, whilst ten percent is allocated to </a:t>
            </a:r>
            <a:r>
              <a:rPr lang="en-GB" sz="1000" b="1" dirty="0">
                <a:latin typeface="Calibri" panose="020F0502020204030204" pitchFamily="34" charset="0"/>
                <a:ea typeface="Calibri"/>
                <a:cs typeface="Arial" panose="020B0604020202020204" pitchFamily="34" charset="0"/>
              </a:rPr>
              <a:t>electrical equipment</a:t>
            </a:r>
            <a:r>
              <a:rPr lang="en-GB" sz="1000" dirty="0">
                <a:latin typeface="Calibri" panose="020F0502020204030204" pitchFamily="34" charset="0"/>
                <a:ea typeface="Calibri"/>
                <a:cs typeface="Arial" panose="020B0604020202020204" pitchFamily="34" charset="0"/>
              </a:rPr>
              <a:t> (nationwide availability of fifth-generation mobile communications standards (5G) in Germany). </a:t>
            </a:r>
          </a:p>
          <a:p>
            <a:pPr>
              <a:lnSpc>
                <a:spcPct val="107000"/>
              </a:lnSpc>
            </a:pPr>
            <a:r>
              <a:rPr lang="en-GB" sz="1000" dirty="0">
                <a:latin typeface="Calibri" panose="020F0502020204030204" pitchFamily="34" charset="0"/>
                <a:ea typeface="Calibri"/>
                <a:cs typeface="Arial" panose="020B0604020202020204" pitchFamily="34" charset="0"/>
              </a:rPr>
              <a:t>An </a:t>
            </a:r>
            <a:r>
              <a:rPr lang="en-GB" sz="1000" b="1" dirty="0">
                <a:latin typeface="Calibri" panose="020F0502020204030204" pitchFamily="34" charset="0"/>
                <a:ea typeface="Calibri"/>
                <a:cs typeface="Arial" panose="020B0604020202020204" pitchFamily="34" charset="0"/>
              </a:rPr>
              <a:t>investment volume </a:t>
            </a:r>
            <a:r>
              <a:rPr lang="en-GB" sz="1000" dirty="0">
                <a:latin typeface="Calibri" panose="020F0502020204030204" pitchFamily="34" charset="0"/>
                <a:ea typeface="Calibri"/>
                <a:cs typeface="Arial" panose="020B0604020202020204" pitchFamily="34" charset="0"/>
              </a:rPr>
              <a:t>of 28 billion euro is needed within 23 years (2018 to 2040) in order to convert the entire German rail network, comprising around 33,000 kilometres of track, to the European Train Control System (ETCS) and digital signal box systems. </a:t>
            </a:r>
          </a:p>
          <a:p>
            <a:pPr marL="342900" lvl="0" indent="-342900">
              <a:lnSpc>
                <a:spcPct val="107000"/>
              </a:lnSpc>
              <a:spcAft>
                <a:spcPts val="0"/>
              </a:spcAft>
              <a:buFont typeface="Symbol" panose="05050102010706020507" pitchFamily="18" charset="2"/>
              <a:buChar char=""/>
            </a:pPr>
            <a:r>
              <a:rPr lang="en-GB" sz="1000" b="1" dirty="0">
                <a:latin typeface="Calibri" panose="020F0502020204030204" pitchFamily="34" charset="0"/>
                <a:ea typeface="Calibri"/>
                <a:cs typeface="Arial" panose="020B0604020202020204" pitchFamily="34" charset="0"/>
              </a:rPr>
              <a:t>Smart mobility concepts</a:t>
            </a:r>
            <a:r>
              <a:rPr lang="en-GB" sz="1000" dirty="0">
                <a:latin typeface="Calibri" panose="020F0502020204030204" pitchFamily="34" charset="0"/>
                <a:ea typeface="Calibri"/>
                <a:cs typeface="Arial" panose="020B0604020202020204" pitchFamily="34" charset="0"/>
              </a:rPr>
              <a:t> - </a:t>
            </a:r>
            <a:r>
              <a:rPr lang="en-GB" sz="1000" b="1" dirty="0">
                <a:latin typeface="Calibri" panose="020F0502020204030204" pitchFamily="34" charset="0"/>
                <a:ea typeface="Calibri"/>
                <a:cs typeface="Arial" panose="020B0604020202020204" pitchFamily="34" charset="0"/>
              </a:rPr>
              <a:t>intelligent traffic management, monitoring, and information systems, the establishment of bike and car sharing stations, and the use of intelligent parking systems.</a:t>
            </a:r>
          </a:p>
          <a:p>
            <a:pPr marL="342900" lvl="0" indent="-342900">
              <a:lnSpc>
                <a:spcPct val="107000"/>
              </a:lnSpc>
              <a:spcAft>
                <a:spcPts val="0"/>
              </a:spcAft>
              <a:buFont typeface="Symbol" panose="05050102010706020507" pitchFamily="18" charset="2"/>
              <a:buChar char=""/>
            </a:pPr>
            <a:r>
              <a:rPr lang="en-GB" sz="1000" dirty="0">
                <a:latin typeface="Calibri" panose="020F0502020204030204" pitchFamily="34" charset="0"/>
                <a:ea typeface="Calibri"/>
                <a:cs typeface="Arial" panose="020B0604020202020204" pitchFamily="34" charset="0"/>
              </a:rPr>
              <a:t>Creation of a universal needs-based </a:t>
            </a:r>
            <a:r>
              <a:rPr lang="en-GB" sz="1000" b="1" dirty="0">
                <a:latin typeface="Calibri" panose="020F0502020204030204" pitchFamily="34" charset="0"/>
                <a:ea typeface="Calibri"/>
                <a:cs typeface="Arial" panose="020B0604020202020204" pitchFamily="34" charset="0"/>
              </a:rPr>
              <a:t>charging infrastructure</a:t>
            </a:r>
            <a:r>
              <a:rPr lang="en-GB" sz="1000" dirty="0">
                <a:latin typeface="Calibri" panose="020F0502020204030204" pitchFamily="34" charset="0"/>
                <a:ea typeface="Calibri"/>
                <a:cs typeface="Arial" panose="020B0604020202020204" pitchFamily="34" charset="0"/>
              </a:rPr>
              <a:t> for electric cars.</a:t>
            </a:r>
          </a:p>
          <a:p>
            <a:pPr marL="342900" lvl="0" indent="-342900">
              <a:lnSpc>
                <a:spcPct val="107000"/>
              </a:lnSpc>
              <a:spcAft>
                <a:spcPts val="0"/>
              </a:spcAft>
              <a:buFont typeface="Symbol" panose="05050102010706020507" pitchFamily="18" charset="2"/>
              <a:buChar char=""/>
            </a:pPr>
            <a:r>
              <a:rPr lang="en-GB" sz="1000" b="1" dirty="0">
                <a:latin typeface="Calibri" panose="020F0502020204030204" pitchFamily="34" charset="0"/>
                <a:ea typeface="Calibri"/>
                <a:cs typeface="Arial" panose="020B0604020202020204" pitchFamily="34" charset="0"/>
              </a:rPr>
              <a:t>Modernisation of the public transport vehicle fleet</a:t>
            </a:r>
            <a:r>
              <a:rPr lang="en-GB" sz="1000" dirty="0">
                <a:latin typeface="Calibri" panose="020F0502020204030204" pitchFamily="34" charset="0"/>
                <a:ea typeface="Calibri"/>
                <a:cs typeface="Arial" panose="020B0604020202020204" pitchFamily="34" charset="0"/>
              </a:rPr>
              <a:t>. </a:t>
            </a:r>
          </a:p>
          <a:p>
            <a:pPr marL="342900" lvl="0" indent="-342900">
              <a:lnSpc>
                <a:spcPct val="107000"/>
              </a:lnSpc>
              <a:spcAft>
                <a:spcPts val="0"/>
              </a:spcAft>
              <a:buFont typeface="Symbol" panose="05050102010706020507" pitchFamily="18" charset="2"/>
              <a:buChar char=""/>
            </a:pPr>
            <a:r>
              <a:rPr lang="en-GB" sz="1000" dirty="0">
                <a:latin typeface="Calibri" panose="020F0502020204030204" pitchFamily="34" charset="0"/>
                <a:ea typeface="Calibri"/>
                <a:cs typeface="Arial" panose="020B0604020202020204" pitchFamily="34" charset="0"/>
              </a:rPr>
              <a:t>Accelerated </a:t>
            </a:r>
            <a:r>
              <a:rPr lang="en-GB" sz="1000" b="1" dirty="0">
                <a:latin typeface="Calibri" panose="020F0502020204030204" pitchFamily="34" charset="0"/>
                <a:ea typeface="Calibri"/>
                <a:cs typeface="Arial" panose="020B0604020202020204" pitchFamily="34" charset="0"/>
              </a:rPr>
              <a:t>digitalisation in road freight transport</a:t>
            </a:r>
            <a:r>
              <a:rPr lang="en-GB" sz="1000" dirty="0">
                <a:latin typeface="Calibri" panose="020F0502020204030204" pitchFamily="34" charset="0"/>
                <a:ea typeface="Calibri"/>
                <a:cs typeface="Arial" panose="020B0604020202020204" pitchFamily="34" charset="0"/>
              </a:rPr>
              <a:t> is reflected by increased growth in demand for ICT services from  </a:t>
            </a:r>
            <a:r>
              <a:rPr lang="en-GB" sz="1000" b="1" dirty="0">
                <a:latin typeface="Calibri" panose="020F0502020204030204" pitchFamily="34" charset="0"/>
                <a:ea typeface="Calibri"/>
                <a:cs typeface="Arial" panose="020B0604020202020204" pitchFamily="34" charset="0"/>
              </a:rPr>
              <a:t>postal, courier, and express service providers</a:t>
            </a:r>
            <a:r>
              <a:rPr lang="en-GB" sz="1000" dirty="0">
                <a:latin typeface="Calibri" panose="020F0502020204030204" pitchFamily="34" charset="0"/>
                <a:ea typeface="Calibri"/>
                <a:cs typeface="Arial" panose="020B0604020202020204" pitchFamily="34" charset="0"/>
              </a:rPr>
              <a:t>. </a:t>
            </a:r>
          </a:p>
          <a:p>
            <a:pPr marL="342900" lvl="0" indent="-342900">
              <a:lnSpc>
                <a:spcPct val="107000"/>
              </a:lnSpc>
              <a:spcAft>
                <a:spcPts val="0"/>
              </a:spcAft>
              <a:buFont typeface="Symbol" panose="05050102010706020507" pitchFamily="18" charset="2"/>
              <a:buChar char=""/>
            </a:pPr>
            <a:r>
              <a:rPr lang="en-GB" sz="1000" dirty="0">
                <a:latin typeface="Calibri" panose="020F0502020204030204" pitchFamily="34" charset="0"/>
                <a:ea typeface="Calibri"/>
                <a:cs typeface="Arial" panose="020B0604020202020204" pitchFamily="34" charset="0"/>
              </a:rPr>
              <a:t>Investments are enabling logistics companies to network and automate their vehicle fleets, resulting in </a:t>
            </a:r>
            <a:r>
              <a:rPr lang="en-GB" sz="1000" b="1" dirty="0">
                <a:latin typeface="Calibri" panose="020F0502020204030204" pitchFamily="34" charset="0"/>
                <a:ea typeface="Calibri"/>
                <a:cs typeface="Arial" panose="020B0604020202020204" pitchFamily="34" charset="0"/>
              </a:rPr>
              <a:t>more efficient driving</a:t>
            </a:r>
            <a:r>
              <a:rPr lang="en-GB" sz="1000" dirty="0">
                <a:latin typeface="Calibri" panose="020F0502020204030204" pitchFamily="34" charset="0"/>
                <a:ea typeface="Calibri"/>
                <a:cs typeface="Arial" panose="020B0604020202020204" pitchFamily="34" charset="0"/>
              </a:rPr>
              <a:t> and route planning. </a:t>
            </a:r>
            <a:r>
              <a:rPr lang="en-GB" sz="1000" b="1" dirty="0">
                <a:latin typeface="Calibri" panose="020F0502020204030204" pitchFamily="34" charset="0"/>
                <a:ea typeface="Calibri"/>
                <a:cs typeface="Arial" panose="020B0604020202020204" pitchFamily="34" charset="0"/>
              </a:rPr>
              <a:t>Avoidance of traffic jams and accidents, empty lorry runs</a:t>
            </a:r>
            <a:r>
              <a:rPr lang="en-GB" sz="1000" dirty="0">
                <a:latin typeface="Calibri" panose="020F0502020204030204" pitchFamily="34" charset="0"/>
                <a:ea typeface="Calibri"/>
                <a:cs typeface="Arial" panose="020B0604020202020204" pitchFamily="34" charset="0"/>
              </a:rPr>
              <a:t>. Assuming that empty runs can be reduced by ten percent by 2040, the demand for lorries in 2040 will decline by 2.2 percent.</a:t>
            </a:r>
          </a:p>
        </p:txBody>
      </p:sp>
      <p:sp>
        <p:nvSpPr>
          <p:cNvPr id="4" name="Foliennummernplatzhalter 3"/>
          <p:cNvSpPr>
            <a:spLocks noGrp="1"/>
          </p:cNvSpPr>
          <p:nvPr>
            <p:ph type="sldNum" sz="quarter" idx="5"/>
          </p:nvPr>
        </p:nvSpPr>
        <p:spPr/>
        <p:txBody>
          <a:bodyPr/>
          <a:lstStyle/>
          <a:p>
            <a:fld id="{41A0F3E6-BB32-6A49-8260-2D8D30743B15}" type="slidenum">
              <a:rPr lang="de-DE" smtClean="0"/>
              <a:t>20</a:t>
            </a:fld>
            <a:endParaRPr lang="de-DE"/>
          </a:p>
        </p:txBody>
      </p:sp>
    </p:spTree>
    <p:extLst>
      <p:ext uri="{BB962C8B-B14F-4D97-AF65-F5344CB8AC3E}">
        <p14:creationId xmlns:p14="http://schemas.microsoft.com/office/powerpoint/2010/main" val="23225876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Integrate aspects of sustainable development/VESD systematically into all training programmes. Identify the relevant occupationally specific and cross-cutting sustainability competencies – i.e. competencies which enable the world of work and the lifeworld to be structured in accordance with the principles of sustainability – and integrate these systematically into the corresponding training plans. Make sure that conflicting objectives are addressed and reflected in operational practice. </a:t>
            </a:r>
          </a:p>
          <a:p>
            <a:r>
              <a:rPr lang="en-GB" dirty="0"/>
              <a:t>Use of resources</a:t>
            </a:r>
          </a:p>
          <a:p>
            <a:r>
              <a:rPr lang="en-GB" dirty="0"/>
              <a:t>Delivery and transport routes</a:t>
            </a:r>
          </a:p>
          <a:p>
            <a:r>
              <a:rPr lang="en-GB" dirty="0"/>
              <a:t>Use of quality marks</a:t>
            </a:r>
          </a:p>
          <a:p>
            <a:r>
              <a:rPr lang="en-GB" dirty="0"/>
              <a:t>Digital data consumption</a:t>
            </a:r>
          </a:p>
          <a:p>
            <a:r>
              <a:rPr lang="en-GB" dirty="0"/>
              <a:t>Dealing with waste and residuals</a:t>
            </a:r>
          </a:p>
          <a:p>
            <a:r>
              <a:rPr lang="en-GB" dirty="0"/>
              <a:t>Social commitment</a:t>
            </a:r>
          </a:p>
          <a:p>
            <a:endParaRPr lang="ru-RU" dirty="0"/>
          </a:p>
        </p:txBody>
      </p:sp>
      <p:sp>
        <p:nvSpPr>
          <p:cNvPr id="4" name="Foliennummernplatzhalter 3"/>
          <p:cNvSpPr>
            <a:spLocks noGrp="1"/>
          </p:cNvSpPr>
          <p:nvPr>
            <p:ph type="sldNum" sz="quarter" idx="5"/>
          </p:nvPr>
        </p:nvSpPr>
        <p:spPr/>
        <p:txBody>
          <a:bodyPr/>
          <a:lstStyle/>
          <a:p>
            <a:fld id="{41A0F3E6-BB32-6A49-8260-2D8D30743B15}" type="slidenum">
              <a:rPr lang="de-DE" smtClean="0"/>
              <a:t>21</a:t>
            </a:fld>
            <a:endParaRPr lang="de-DE"/>
          </a:p>
        </p:txBody>
      </p:sp>
    </p:spTree>
    <p:extLst>
      <p:ext uri="{BB962C8B-B14F-4D97-AF65-F5344CB8AC3E}">
        <p14:creationId xmlns:p14="http://schemas.microsoft.com/office/powerpoint/2010/main" val="28437884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22</a:t>
            </a:fld>
            <a:endParaRPr lang="de-DE"/>
          </a:p>
        </p:txBody>
      </p:sp>
    </p:spTree>
    <p:extLst>
      <p:ext uri="{BB962C8B-B14F-4D97-AF65-F5344CB8AC3E}">
        <p14:creationId xmlns:p14="http://schemas.microsoft.com/office/powerpoint/2010/main" val="5946713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23</a:t>
            </a:fld>
            <a:endParaRPr lang="de-DE"/>
          </a:p>
        </p:txBody>
      </p:sp>
    </p:spTree>
    <p:extLst>
      <p:ext uri="{BB962C8B-B14F-4D97-AF65-F5344CB8AC3E}">
        <p14:creationId xmlns:p14="http://schemas.microsoft.com/office/powerpoint/2010/main" val="30033741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24</a:t>
            </a:fld>
            <a:endParaRPr lang="de-DE"/>
          </a:p>
        </p:txBody>
      </p:sp>
    </p:spTree>
    <p:extLst>
      <p:ext uri="{BB962C8B-B14F-4D97-AF65-F5344CB8AC3E}">
        <p14:creationId xmlns:p14="http://schemas.microsoft.com/office/powerpoint/2010/main" val="19011855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25</a:t>
            </a:fld>
            <a:endParaRPr lang="de-DE"/>
          </a:p>
        </p:txBody>
      </p:sp>
    </p:spTree>
    <p:extLst>
      <p:ext uri="{BB962C8B-B14F-4D97-AF65-F5344CB8AC3E}">
        <p14:creationId xmlns:p14="http://schemas.microsoft.com/office/powerpoint/2010/main" val="14889893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1A0F3E6-BB32-6A49-8260-2D8D30743B15}" type="slidenum">
              <a:rPr lang="de-DE" smtClean="0"/>
              <a:t>26</a:t>
            </a:fld>
            <a:endParaRPr lang="de-DE"/>
          </a:p>
        </p:txBody>
      </p:sp>
    </p:spTree>
    <p:extLst>
      <p:ext uri="{BB962C8B-B14F-4D97-AF65-F5344CB8AC3E}">
        <p14:creationId xmlns:p14="http://schemas.microsoft.com/office/powerpoint/2010/main" val="3389704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b="1" dirty="0"/>
              <a:t>Message</a:t>
            </a:r>
            <a:r>
              <a:rPr lang="en-GB" dirty="0"/>
              <a:t> – quality in sustainable vocational education and training contributes to the successful pursuit of a climate-neutral pathway.</a:t>
            </a:r>
          </a:p>
          <a:p>
            <a:endParaRPr lang="de-DE" dirty="0"/>
          </a:p>
          <a:p>
            <a:r>
              <a:rPr lang="en-GB" b="1" dirty="0"/>
              <a:t>Contents</a:t>
            </a:r>
            <a:r>
              <a:rPr lang="en-GB" dirty="0"/>
              <a:t> –</a:t>
            </a:r>
          </a:p>
          <a:p>
            <a:r>
              <a:rPr lang="en-GB" dirty="0"/>
              <a:t>there are various sustainability models. The four-dimensional model is presented in this case. This encompasses the cultural dimension and is thus a good fit for vocational education and training. It also accommodates new developments in environmental movements, technological progress and the disruption of societal structures in a complex world of conflict.</a:t>
            </a:r>
          </a:p>
          <a:p>
            <a:endParaRPr lang="de-DE" dirty="0"/>
          </a:p>
          <a:p>
            <a:r>
              <a:rPr lang="en-GB" dirty="0"/>
              <a:t>The aims for the whole of training should be</a:t>
            </a:r>
          </a:p>
          <a:p>
            <a:pPr marL="171450" indent="-171450">
              <a:buFont typeface="Arial" panose="020B0604020202020204" pitchFamily="34" charset="0"/>
              <a:buChar char="•"/>
            </a:pPr>
            <a:r>
              <a:rPr lang="en-GB" dirty="0"/>
              <a:t>for trainees to become familiar with sustainability across four dimensions and for them to classify processes within their occupation.</a:t>
            </a:r>
          </a:p>
          <a:p>
            <a:pPr marL="171450" indent="-171450">
              <a:buFont typeface="Arial" panose="020B0604020202020204" pitchFamily="34" charset="0"/>
              <a:buChar char="•"/>
            </a:pPr>
            <a:r>
              <a:rPr lang="en-GB" dirty="0"/>
              <a:t>They know… </a:t>
            </a:r>
            <a:br>
              <a:rPr lang="en-GB" dirty="0"/>
            </a:br>
            <a:r>
              <a:rPr lang="en-GB" dirty="0"/>
              <a:t>the origin of the term sustainability and have basic knowledge of how to deal with this topic,</a:t>
            </a:r>
            <a:br>
              <a:rPr lang="en-GB" dirty="0"/>
            </a:br>
            <a:r>
              <a:rPr lang="en-GB" dirty="0"/>
              <a:t>different sustainability concepts which they are able to weigh against one another,</a:t>
            </a:r>
            <a:br>
              <a:rPr lang="en-GB" dirty="0"/>
            </a:br>
            <a:r>
              <a:rPr lang="en-GB" dirty="0"/>
              <a:t>the United Nations’ 17 “Sustainable Development Goals“ from the 2030 Agenda. </a:t>
            </a:r>
          </a:p>
          <a:p>
            <a:pPr marL="171450" indent="-171450">
              <a:buFont typeface="Arial" panose="020B0604020202020204" pitchFamily="34" charset="0"/>
              <a:buChar char="•"/>
            </a:pPr>
            <a:r>
              <a:rPr lang="en-GB" dirty="0"/>
              <a:t>They can… </a:t>
            </a:r>
            <a:br>
              <a:rPr lang="en-GB" dirty="0"/>
            </a:br>
            <a:r>
              <a:rPr lang="en-GB" dirty="0"/>
              <a:t>explain the term “sustainability”,</a:t>
            </a:r>
            <a:br>
              <a:rPr lang="en-GB" dirty="0"/>
            </a:br>
            <a:r>
              <a:rPr lang="en-GB" dirty="0"/>
              <a:t>understand and evaluate various sustainability models,</a:t>
            </a:r>
            <a:br>
              <a:rPr lang="en-GB" dirty="0"/>
            </a:br>
            <a:r>
              <a:rPr lang="en-GB" dirty="0"/>
              <a:t>assess the significance of sustainability for the craft trades or for trade and industry.</a:t>
            </a:r>
          </a:p>
          <a:p>
            <a:endParaRPr lang="ru-RU" dirty="0"/>
          </a:p>
        </p:txBody>
      </p:sp>
      <p:sp>
        <p:nvSpPr>
          <p:cNvPr id="4" name="Foliennummernplatzhalter 3"/>
          <p:cNvSpPr>
            <a:spLocks noGrp="1"/>
          </p:cNvSpPr>
          <p:nvPr>
            <p:ph type="sldNum" sz="quarter" idx="5"/>
          </p:nvPr>
        </p:nvSpPr>
        <p:spPr/>
        <p:txBody>
          <a:bodyPr/>
          <a:lstStyle/>
          <a:p>
            <a:fld id="{41A0F3E6-BB32-6A49-8260-2D8D30743B15}" type="slidenum">
              <a:rPr lang="de-DE" smtClean="0"/>
              <a:t>3</a:t>
            </a:fld>
            <a:endParaRPr lang="de-DE"/>
          </a:p>
        </p:txBody>
      </p:sp>
    </p:spTree>
    <p:extLst>
      <p:ext uri="{BB962C8B-B14F-4D97-AF65-F5344CB8AC3E}">
        <p14:creationId xmlns:p14="http://schemas.microsoft.com/office/powerpoint/2010/main" val="3113024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https://dgvn.de/ziele-fuer-nachhaltige-entwicklung </a:t>
            </a:r>
          </a:p>
        </p:txBody>
      </p:sp>
      <p:sp>
        <p:nvSpPr>
          <p:cNvPr id="4" name="Foliennummernplatzhalter 3"/>
          <p:cNvSpPr>
            <a:spLocks noGrp="1"/>
          </p:cNvSpPr>
          <p:nvPr>
            <p:ph type="sldNum" sz="quarter" idx="5"/>
          </p:nvPr>
        </p:nvSpPr>
        <p:spPr/>
        <p:txBody>
          <a:bodyPr/>
          <a:lstStyle/>
          <a:p>
            <a:fld id="{41A0F3E6-BB32-6A49-8260-2D8D30743B15}" type="slidenum">
              <a:rPr lang="de-DE" smtClean="0"/>
              <a:t>4</a:t>
            </a:fld>
            <a:endParaRPr lang="de-DE"/>
          </a:p>
        </p:txBody>
      </p:sp>
    </p:spTree>
    <p:extLst>
      <p:ext uri="{BB962C8B-B14F-4D97-AF65-F5344CB8AC3E}">
        <p14:creationId xmlns:p14="http://schemas.microsoft.com/office/powerpoint/2010/main" val="3551400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en-GB" sz="1600" b="0" i="0" u="none" strike="noStrike" baseline="0" dirty="0">
                <a:latin typeface="Calibri-Light"/>
              </a:rPr>
              <a:t>ESG – </a:t>
            </a:r>
            <a:r>
              <a:rPr lang="en-GB" sz="1400" b="1" i="0" u="none" strike="noStrike" baseline="0" dirty="0">
                <a:latin typeface="Calibri-Bold"/>
              </a:rPr>
              <a:t>Environment, Social, Governance</a:t>
            </a:r>
          </a:p>
          <a:p>
            <a:pPr algn="l"/>
            <a:r>
              <a:rPr lang="en-GB" sz="1400" b="0" i="0" u="none" strike="noStrike" baseline="0" dirty="0">
                <a:latin typeface="Wingdings-Regular"/>
              </a:rPr>
              <a:t>§ </a:t>
            </a:r>
            <a:r>
              <a:rPr lang="en-GB" sz="1400" b="0" i="0" u="none" strike="noStrike" baseline="0" dirty="0">
                <a:latin typeface="Calibri" panose="020F0502020204030204" pitchFamily="34" charset="0"/>
              </a:rPr>
              <a:t>ESG are three areas of responsibility of companies.</a:t>
            </a:r>
          </a:p>
          <a:p>
            <a:pPr algn="l"/>
            <a:r>
              <a:rPr lang="en-GB" sz="1400" b="0" i="0" u="none" strike="noStrike" baseline="0" dirty="0">
                <a:latin typeface="Wingdings-Regular"/>
              </a:rPr>
              <a:t>§ </a:t>
            </a:r>
            <a:r>
              <a:rPr lang="en-GB" sz="1400" b="0" i="0" u="none" strike="noStrike" baseline="0" dirty="0">
                <a:latin typeface="Calibri" panose="020F0502020204030204" pitchFamily="34" charset="0"/>
              </a:rPr>
              <a:t>ESG may also be viewed as a framework to assess the performance of companies in the field of sustainability.</a:t>
            </a:r>
          </a:p>
          <a:p>
            <a:endParaRPr lang="ru-RU" dirty="0"/>
          </a:p>
        </p:txBody>
      </p:sp>
      <p:sp>
        <p:nvSpPr>
          <p:cNvPr id="4" name="Foliennummernplatzhalter 3"/>
          <p:cNvSpPr>
            <a:spLocks noGrp="1"/>
          </p:cNvSpPr>
          <p:nvPr>
            <p:ph type="sldNum" sz="quarter" idx="5"/>
          </p:nvPr>
        </p:nvSpPr>
        <p:spPr/>
        <p:txBody>
          <a:bodyPr/>
          <a:lstStyle/>
          <a:p>
            <a:fld id="{41A0F3E6-BB32-6A49-8260-2D8D30743B15}" type="slidenum">
              <a:rPr lang="de-DE" smtClean="0"/>
              <a:t>5</a:t>
            </a:fld>
            <a:endParaRPr lang="de-DE"/>
          </a:p>
        </p:txBody>
      </p:sp>
    </p:spTree>
    <p:extLst>
      <p:ext uri="{BB962C8B-B14F-4D97-AF65-F5344CB8AC3E}">
        <p14:creationId xmlns:p14="http://schemas.microsoft.com/office/powerpoint/2010/main" val="2215668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6</a:t>
            </a:fld>
            <a:endParaRPr lang="de-DE"/>
          </a:p>
        </p:txBody>
      </p:sp>
    </p:spTree>
    <p:extLst>
      <p:ext uri="{BB962C8B-B14F-4D97-AF65-F5344CB8AC3E}">
        <p14:creationId xmlns:p14="http://schemas.microsoft.com/office/powerpoint/2010/main" val="2737757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en-GB" sz="1200" b="0" i="0" u="none" strike="noStrike" baseline="0" dirty="0">
                <a:solidFill>
                  <a:srgbClr val="000000"/>
                </a:solidFill>
                <a:latin typeface="Calibri-Light"/>
              </a:rPr>
              <a:t>The EU Green Deal is a programme aimed at bringing Europe up to speed in terms of sustainability. It contains a multitude of measures and action plans.</a:t>
            </a:r>
          </a:p>
          <a:p>
            <a:pPr algn="l"/>
            <a:r>
              <a:rPr lang="en-GB" sz="1000" b="0" i="0" u="none" strike="noStrike" baseline="0" dirty="0">
                <a:solidFill>
                  <a:srgbClr val="000000"/>
                </a:solidFill>
                <a:latin typeface="Calibri" panose="020F0502020204030204" pitchFamily="34" charset="0"/>
              </a:rPr>
              <a:t>Overview of the EU Green Deal</a:t>
            </a:r>
          </a:p>
          <a:p>
            <a:endParaRPr lang="ru-RU" dirty="0"/>
          </a:p>
        </p:txBody>
      </p:sp>
      <p:sp>
        <p:nvSpPr>
          <p:cNvPr id="4" name="Foliennummernplatzhalter 3"/>
          <p:cNvSpPr>
            <a:spLocks noGrp="1"/>
          </p:cNvSpPr>
          <p:nvPr>
            <p:ph type="sldNum" sz="quarter" idx="5"/>
          </p:nvPr>
        </p:nvSpPr>
        <p:spPr/>
        <p:txBody>
          <a:bodyPr/>
          <a:lstStyle/>
          <a:p>
            <a:fld id="{41A0F3E6-BB32-6A49-8260-2D8D30743B15}" type="slidenum">
              <a:rPr lang="de-DE" smtClean="0"/>
              <a:t>7</a:t>
            </a:fld>
            <a:endParaRPr lang="de-DE"/>
          </a:p>
        </p:txBody>
      </p:sp>
    </p:spTree>
    <p:extLst>
      <p:ext uri="{BB962C8B-B14F-4D97-AF65-F5344CB8AC3E}">
        <p14:creationId xmlns:p14="http://schemas.microsoft.com/office/powerpoint/2010/main" val="4131635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EU </a:t>
            </a:r>
            <a:r>
              <a:rPr lang="en-GB" dirty="0"/>
              <a:t>Directives</a:t>
            </a:r>
            <a:endParaRPr lang="ru-RU" dirty="0"/>
          </a:p>
        </p:txBody>
      </p:sp>
      <p:sp>
        <p:nvSpPr>
          <p:cNvPr id="4" name="Foliennummernplatzhalter 3"/>
          <p:cNvSpPr>
            <a:spLocks noGrp="1"/>
          </p:cNvSpPr>
          <p:nvPr>
            <p:ph type="sldNum" sz="quarter" idx="5"/>
          </p:nvPr>
        </p:nvSpPr>
        <p:spPr/>
        <p:txBody>
          <a:bodyPr/>
          <a:lstStyle/>
          <a:p>
            <a:fld id="{41A0F3E6-BB32-6A49-8260-2D8D30743B15}" type="slidenum">
              <a:rPr lang="de-DE" smtClean="0"/>
              <a:t>8</a:t>
            </a:fld>
            <a:endParaRPr lang="de-DE"/>
          </a:p>
        </p:txBody>
      </p:sp>
    </p:spTree>
    <p:extLst>
      <p:ext uri="{BB962C8B-B14F-4D97-AF65-F5344CB8AC3E}">
        <p14:creationId xmlns:p14="http://schemas.microsoft.com/office/powerpoint/2010/main" val="1021913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800" dirty="0"/>
              <a:t>Lieferkettensorgfaltspflichtengesetz (https://www.bmas.de/DE/Service/Presse/Pressemitteilungen/2025/lieferkettensorgfaltspflichtengesetz-gilt-nahtlos-weiter.html)</a:t>
            </a:r>
          </a:p>
          <a:p>
            <a:r>
              <a:rPr lang="de-DE" sz="800" dirty="0"/>
              <a:t>CSDDD (https://www.csr-in-deutschland.de/DE/Gesetze/EU-Lieferkettengesetz/faq-csddd.html)</a:t>
            </a:r>
          </a:p>
          <a:p>
            <a:r>
              <a:rPr lang="de-DE" sz="800" dirty="0"/>
              <a:t>EU-Taxonomie (https://kpmg.com/xx/en/our-insights/ifrg/2025/EU-taxonomy-amendments.html)</a:t>
            </a:r>
          </a:p>
          <a:p>
            <a:r>
              <a:rPr lang="de-DE" sz="800" dirty="0"/>
              <a:t>EUDR EU </a:t>
            </a:r>
            <a:r>
              <a:rPr lang="de-DE" sz="800" dirty="0" err="1"/>
              <a:t>Deforestation</a:t>
            </a:r>
            <a:r>
              <a:rPr lang="de-DE" sz="800" dirty="0"/>
              <a:t> Regulation (https://www.ble.de/DE/Themen/Wald-Holz/Entwaldungsfreie-Produkte/Was-ist-die-EUDR/EUDR-Info_node.html)</a:t>
            </a:r>
          </a:p>
          <a:p>
            <a:r>
              <a:rPr lang="de-DE" sz="800" dirty="0"/>
              <a:t>Green Claims </a:t>
            </a:r>
            <a:r>
              <a:rPr lang="de-DE" sz="800" dirty="0" err="1"/>
              <a:t>Directive</a:t>
            </a:r>
            <a:r>
              <a:rPr lang="de-DE" sz="800" dirty="0"/>
              <a:t> (https://gfaw.eu/en/2026-a-year-of-sustainability-regulations-what-companies-need-to-know)</a:t>
            </a:r>
          </a:p>
          <a:p>
            <a:r>
              <a:rPr lang="de-DE" sz="800" dirty="0"/>
              <a:t>CSRD (https://www.bafin.de/DE/Aufsicht/SF/CSRD/CSRD_node.html)</a:t>
            </a:r>
          </a:p>
          <a:p>
            <a:endParaRPr lang="ru-RU" sz="800" dirty="0"/>
          </a:p>
        </p:txBody>
      </p:sp>
      <p:sp>
        <p:nvSpPr>
          <p:cNvPr id="4" name="Foliennummernplatzhalter 3"/>
          <p:cNvSpPr>
            <a:spLocks noGrp="1"/>
          </p:cNvSpPr>
          <p:nvPr>
            <p:ph type="sldNum" sz="quarter" idx="5"/>
          </p:nvPr>
        </p:nvSpPr>
        <p:spPr/>
        <p:txBody>
          <a:bodyPr/>
          <a:lstStyle/>
          <a:p>
            <a:fld id="{41A0F3E6-BB32-6A49-8260-2D8D30743B15}" type="slidenum">
              <a:rPr lang="de-DE" smtClean="0"/>
              <a:t>9</a:t>
            </a:fld>
            <a:endParaRPr lang="de-DE"/>
          </a:p>
        </p:txBody>
      </p:sp>
    </p:spTree>
    <p:extLst>
      <p:ext uri="{BB962C8B-B14F-4D97-AF65-F5344CB8AC3E}">
        <p14:creationId xmlns:p14="http://schemas.microsoft.com/office/powerpoint/2010/main" val="39151280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2.xml"/><Relationship Id="rId4" Type="http://schemas.openxmlformats.org/officeDocument/2006/relationships/image" Target="../media/image24.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png"/><Relationship Id="rId1" Type="http://schemas.openxmlformats.org/officeDocument/2006/relationships/slideMaster" Target="../slideMasters/slideMaster2.xml"/><Relationship Id="rId4" Type="http://schemas.openxmlformats.org/officeDocument/2006/relationships/image" Target="../media/image8.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Master" Target="../slideMasters/slideMaster2.xml"/><Relationship Id="rId4" Type="http://schemas.openxmlformats.org/officeDocument/2006/relationships/image" Target="../media/image2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3.png"/><Relationship Id="rId1" Type="http://schemas.openxmlformats.org/officeDocument/2006/relationships/slideMaster" Target="../slideMasters/slideMaster2.xml"/><Relationship Id="rId4" Type="http://schemas.openxmlformats.org/officeDocument/2006/relationships/image" Target="../media/image27.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jpe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hyperlink" Target="mailto:govet@bibb.de" TargetMode="External"/><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hyperlink" Target="http://www.govet.international/" TargetMode="External"/><Relationship Id="rId9" Type="http://schemas.openxmlformats.org/officeDocument/2006/relationships/image" Target="../media/image1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www.govet.international/" TargetMode="External"/><Relationship Id="rId7" Type="http://schemas.openxmlformats.org/officeDocument/2006/relationships/image" Target="../media/image15.svg"/><Relationship Id="rId12" Type="http://schemas.openxmlformats.org/officeDocument/2006/relationships/image" Target="../media/image20.emf"/><Relationship Id="rId2" Type="http://schemas.openxmlformats.org/officeDocument/2006/relationships/hyperlink" Target="mailto:govet@bibb.de" TargetMode="External"/><Relationship Id="rId1" Type="http://schemas.openxmlformats.org/officeDocument/2006/relationships/slideMaster" Target="../slideMasters/slideMaster1.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24.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tartfolie">
    <p:bg>
      <p:bgPr>
        <a:solidFill>
          <a:schemeClr val="accent1"/>
        </a:solidFill>
        <a:effectLst/>
      </p:bgPr>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5FF0BF7C-FDB0-44B9-BC47-F9D2DBDDCE91}"/>
              </a:ext>
            </a:extLst>
          </p:cNvPr>
          <p:cNvSpPr/>
          <p:nvPr userDrawn="1"/>
        </p:nvSpPr>
        <p:spPr>
          <a:xfrm>
            <a:off x="1" y="5101388"/>
            <a:ext cx="12191999" cy="17566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10" name="Rechteck 9">
            <a:extLst>
              <a:ext uri="{FF2B5EF4-FFF2-40B4-BE49-F238E27FC236}">
                <a16:creationId xmlns:a16="http://schemas.microsoft.com/office/drawing/2014/main" id="{9E0C15F5-7624-4C0F-A330-92606E04C50C}"/>
              </a:ext>
            </a:extLst>
          </p:cNvPr>
          <p:cNvSpPr/>
          <p:nvPr userDrawn="1"/>
        </p:nvSpPr>
        <p:spPr>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pic>
        <p:nvPicPr>
          <p:cNvPr id="7" name="Grafik 6">
            <a:extLst>
              <a:ext uri="{FF2B5EF4-FFF2-40B4-BE49-F238E27FC236}">
                <a16:creationId xmlns:a16="http://schemas.microsoft.com/office/drawing/2014/main" id="{77F82F2F-7D5D-4518-B648-2A60057EC36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2" name="Titel 1">
            <a:extLst>
              <a:ext uri="{FF2B5EF4-FFF2-40B4-BE49-F238E27FC236}">
                <a16:creationId xmlns:a16="http://schemas.microsoft.com/office/drawing/2014/main" id="{7D1E94B7-2936-4763-B117-E3C78A1E8C79}"/>
              </a:ext>
            </a:extLst>
          </p:cNvPr>
          <p:cNvSpPr>
            <a:spLocks noGrp="1"/>
          </p:cNvSpPr>
          <p:nvPr>
            <p:ph type="ctrTitle"/>
          </p:nvPr>
        </p:nvSpPr>
        <p:spPr>
          <a:xfrm>
            <a:off x="658813" y="296863"/>
            <a:ext cx="9000576" cy="446715"/>
          </a:xfrm>
        </p:spPr>
        <p:txBody>
          <a:bodyPr anchor="t">
            <a:normAutofit/>
          </a:bodyPr>
          <a:lstStyle>
            <a:lvl1pPr algn="l">
              <a:lnSpc>
                <a:spcPct val="100000"/>
              </a:lnSpc>
              <a:defRPr sz="2400"/>
            </a:lvl1pPr>
          </a:lstStyle>
          <a:p>
            <a:r>
              <a:rPr lang="de-DE" dirty="0"/>
              <a:t>Mastertitelformat bearbeiten</a:t>
            </a:r>
          </a:p>
        </p:txBody>
      </p:sp>
      <p:sp>
        <p:nvSpPr>
          <p:cNvPr id="3" name="Untertitel 2">
            <a:extLst>
              <a:ext uri="{FF2B5EF4-FFF2-40B4-BE49-F238E27FC236}">
                <a16:creationId xmlns:a16="http://schemas.microsoft.com/office/drawing/2014/main" id="{1602DC76-C999-42A6-875D-18428C584C8E}"/>
              </a:ext>
            </a:extLst>
          </p:cNvPr>
          <p:cNvSpPr>
            <a:spLocks noGrp="1"/>
          </p:cNvSpPr>
          <p:nvPr>
            <p:ph type="subTitle" idx="1"/>
          </p:nvPr>
        </p:nvSpPr>
        <p:spPr>
          <a:xfrm>
            <a:off x="658813" y="1681748"/>
            <a:ext cx="9000576" cy="783972"/>
          </a:xfrm>
          <a:solidFill>
            <a:schemeClr val="tx2"/>
          </a:solidFill>
        </p:spPr>
        <p:txBody>
          <a:bodyPr lIns="144000" tIns="108000" rIns="0">
            <a:normAutofit/>
          </a:bodyPr>
          <a:lstStyle>
            <a:lvl1pPr marL="0" indent="0" algn="l">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pic>
        <p:nvPicPr>
          <p:cNvPr id="12" name="Grafik 11">
            <a:extLst>
              <a:ext uri="{FF2B5EF4-FFF2-40B4-BE49-F238E27FC236}">
                <a16:creationId xmlns:a16="http://schemas.microsoft.com/office/drawing/2014/main" id="{0F4B9FEE-1B17-4943-9379-F5D33539506C}"/>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259526" y="5661025"/>
            <a:ext cx="2453049" cy="514349"/>
          </a:xfrm>
          <a:prstGeom prst="rect">
            <a:avLst/>
          </a:prstGeom>
        </p:spPr>
      </p:pic>
      <p:pic>
        <p:nvPicPr>
          <p:cNvPr id="13" name="Grafik 12">
            <a:extLst>
              <a:ext uri="{FF2B5EF4-FFF2-40B4-BE49-F238E27FC236}">
                <a16:creationId xmlns:a16="http://schemas.microsoft.com/office/drawing/2014/main" id="{E8B4058B-0CB2-480A-A183-0953240008C2}"/>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658813" y="5371775"/>
            <a:ext cx="1117022" cy="1200799"/>
          </a:xfrm>
          <a:prstGeom prst="rect">
            <a:avLst/>
          </a:prstGeom>
        </p:spPr>
      </p:pic>
    </p:spTree>
    <p:extLst>
      <p:ext uri="{BB962C8B-B14F-4D97-AF65-F5344CB8AC3E}">
        <p14:creationId xmlns:p14="http://schemas.microsoft.com/office/powerpoint/2010/main" val="1946575458"/>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el und Inhalt eingerüc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8AABC-10D3-49E7-8FED-881B17C85BF5}"/>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961A482-943E-4E06-89EE-0531058A68C2}"/>
              </a:ext>
            </a:extLst>
          </p:cNvPr>
          <p:cNvSpPr>
            <a:spLocks noGrp="1"/>
          </p:cNvSpPr>
          <p:nvPr>
            <p:ph idx="1"/>
          </p:nvPr>
        </p:nvSpPr>
        <p:spPr/>
        <p:txBody>
          <a:bodyPr/>
          <a:lstStyle>
            <a:lvl1pPr>
              <a:lnSpc>
                <a:spcPct val="100000"/>
              </a:lnSpc>
              <a:buSzPct val="70000"/>
              <a:defRPr/>
            </a:lvl1pPr>
            <a:lvl2pPr marL="1250950" indent="-355600">
              <a:lnSpc>
                <a:spcPct val="100000"/>
              </a:lnSpc>
              <a:buSzPct val="70000"/>
              <a:defRPr sz="2400"/>
            </a:lvl2pPr>
            <a:lvl3pPr marL="1790700" indent="-269875">
              <a:lnSpc>
                <a:spcPct val="100000"/>
              </a:lnSpc>
              <a:buSzPct val="60000"/>
              <a:defRPr sz="2000"/>
            </a:lvl3pPr>
            <a:lvl4pPr marL="2155825" indent="-269875">
              <a:lnSpc>
                <a:spcPct val="100000"/>
              </a:lnSpc>
              <a:defRPr/>
            </a:lvl4pPr>
            <a:lvl5pPr marL="2598738" indent="-269875">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728AD8DA-C3DC-4B1D-ACAD-14A9B74D5096}"/>
              </a:ext>
            </a:extLst>
          </p:cNvPr>
          <p:cNvPicPr>
            <a:picLocks noChangeAspect="1"/>
          </p:cNvPicPr>
          <p:nvPr userDrawn="1"/>
        </p:nvPicPr>
        <p:blipFill>
          <a:blip r:embed="rId2"/>
          <a:stretch>
            <a:fillRect/>
          </a:stretch>
        </p:blipFill>
        <p:spPr>
          <a:xfrm>
            <a:off x="9283348" y="5686778"/>
            <a:ext cx="3301025" cy="1080000"/>
          </a:xfrm>
          <a:prstGeom prst="rect">
            <a:avLst/>
          </a:prstGeom>
        </p:spPr>
      </p:pic>
      <p:pic>
        <p:nvPicPr>
          <p:cNvPr id="8" name="Grafik 7">
            <a:extLst>
              <a:ext uri="{FF2B5EF4-FFF2-40B4-BE49-F238E27FC236}">
                <a16:creationId xmlns:a16="http://schemas.microsoft.com/office/drawing/2014/main" id="{7BF9EF9A-ED28-4138-A282-B2C23CA48FCD}"/>
              </a:ext>
            </a:extLst>
          </p:cNvPr>
          <p:cNvPicPr>
            <a:picLocks noChangeAspect="1"/>
          </p:cNvPicPr>
          <p:nvPr userDrawn="1"/>
        </p:nvPicPr>
        <p:blipFill rotWithShape="1">
          <a:blip r:embed="rId2"/>
          <a:srcRect r="80272"/>
          <a:stretch/>
        </p:blipFill>
        <p:spPr>
          <a:xfrm>
            <a:off x="1" y="5686778"/>
            <a:ext cx="9283348" cy="1080000"/>
          </a:xfrm>
          <a:prstGeom prst="rect">
            <a:avLst/>
          </a:prstGeom>
        </p:spPr>
      </p:pic>
      <p:pic>
        <p:nvPicPr>
          <p:cNvPr id="9" name="Grafik 8">
            <a:extLst>
              <a:ext uri="{FF2B5EF4-FFF2-40B4-BE49-F238E27FC236}">
                <a16:creationId xmlns:a16="http://schemas.microsoft.com/office/drawing/2014/main" id="{29CC0B62-7EA8-4B74-BB64-334514ABFE8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Tree>
    <p:extLst>
      <p:ext uri="{BB962C8B-B14F-4D97-AF65-F5344CB8AC3E}">
        <p14:creationId xmlns:p14="http://schemas.microsoft.com/office/powerpoint/2010/main" val="1563434669"/>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el und Inhalt einfach">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CEA9E23A-8F75-4C3F-AB46-05DE57C0540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2" name="Titel 1">
            <a:extLst>
              <a:ext uri="{FF2B5EF4-FFF2-40B4-BE49-F238E27FC236}">
                <a16:creationId xmlns:a16="http://schemas.microsoft.com/office/drawing/2014/main" id="{DE68AABC-10D3-49E7-8FED-881B17C85BF5}"/>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961A482-943E-4E06-89EE-0531058A68C2}"/>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78CE626D-E25D-4DE6-B325-A695EA88CCAD}"/>
              </a:ext>
            </a:extLst>
          </p:cNvPr>
          <p:cNvPicPr>
            <a:picLocks noChangeAspect="1"/>
          </p:cNvPicPr>
          <p:nvPr userDrawn="1"/>
        </p:nvPicPr>
        <p:blipFill>
          <a:blip r:embed="rId3"/>
          <a:stretch>
            <a:fillRect/>
          </a:stretch>
        </p:blipFill>
        <p:spPr>
          <a:xfrm>
            <a:off x="9283348" y="5686778"/>
            <a:ext cx="3301025" cy="1080000"/>
          </a:xfrm>
          <a:prstGeom prst="rect">
            <a:avLst/>
          </a:prstGeom>
        </p:spPr>
      </p:pic>
      <p:pic>
        <p:nvPicPr>
          <p:cNvPr id="8" name="Grafik 7">
            <a:extLst>
              <a:ext uri="{FF2B5EF4-FFF2-40B4-BE49-F238E27FC236}">
                <a16:creationId xmlns:a16="http://schemas.microsoft.com/office/drawing/2014/main" id="{4CEDECF0-1F0F-45D2-9825-9530D5BBEE68}"/>
              </a:ext>
            </a:extLst>
          </p:cNvPr>
          <p:cNvPicPr>
            <a:picLocks noChangeAspect="1"/>
          </p:cNvPicPr>
          <p:nvPr userDrawn="1"/>
        </p:nvPicPr>
        <p:blipFill rotWithShape="1">
          <a:blip r:embed="rId3"/>
          <a:srcRect r="80272"/>
          <a:stretch/>
        </p:blipFill>
        <p:spPr>
          <a:xfrm>
            <a:off x="1" y="5686778"/>
            <a:ext cx="9283348" cy="1080000"/>
          </a:xfrm>
          <a:prstGeom prst="rect">
            <a:avLst/>
          </a:prstGeom>
        </p:spPr>
      </p:pic>
    </p:spTree>
    <p:extLst>
      <p:ext uri="{BB962C8B-B14F-4D97-AF65-F5344CB8AC3E}">
        <p14:creationId xmlns:p14="http://schemas.microsoft.com/office/powerpoint/2010/main" val="1700363474"/>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19" name="Textplatzhalter 18">
            <a:extLst>
              <a:ext uri="{FF2B5EF4-FFF2-40B4-BE49-F238E27FC236}">
                <a16:creationId xmlns:a16="http://schemas.microsoft.com/office/drawing/2014/main" id="{6654B1F5-AD94-4F43-9AF8-8E99537EA5CB}"/>
              </a:ext>
            </a:extLst>
          </p:cNvPr>
          <p:cNvSpPr>
            <a:spLocks noGrp="1"/>
          </p:cNvSpPr>
          <p:nvPr>
            <p:ph type="body" sz="quarter" idx="10"/>
          </p:nvPr>
        </p:nvSpPr>
        <p:spPr>
          <a:xfrm>
            <a:off x="658813" y="1052513"/>
            <a:ext cx="11053762" cy="1005846"/>
          </a:xfrm>
        </p:spPr>
        <p:txBody>
          <a:bodyPr/>
          <a:lstStyle>
            <a:lvl1pPr marL="0" indent="0">
              <a:lnSpc>
                <a:spcPct val="100000"/>
              </a:lnSpc>
              <a:buNone/>
              <a:defRPr/>
            </a:lvl1pPr>
            <a:lvl2pPr marL="357187" indent="0">
              <a:buNone/>
              <a:defRPr/>
            </a:lvl2pPr>
            <a:lvl3pPr marL="806450" indent="0">
              <a:buNone/>
              <a:defRPr/>
            </a:lvl3pPr>
            <a:lvl4pPr marL="1163637" indent="0">
              <a:buNone/>
              <a:defRPr/>
            </a:lvl4pPr>
            <a:lvl5pPr marL="1520825" indent="0">
              <a:buNone/>
              <a:defRPr/>
            </a:lvl5pPr>
          </a:lstStyle>
          <a:p>
            <a:pPr lvl="0"/>
            <a:r>
              <a:rPr lang="de-DE" dirty="0"/>
              <a:t>Mastertextformat bearbeiten</a:t>
            </a:r>
          </a:p>
        </p:txBody>
      </p:sp>
      <p:pic>
        <p:nvPicPr>
          <p:cNvPr id="10" name="Grafik 9">
            <a:extLst>
              <a:ext uri="{FF2B5EF4-FFF2-40B4-BE49-F238E27FC236}">
                <a16:creationId xmlns:a16="http://schemas.microsoft.com/office/drawing/2014/main" id="{643876BC-0158-4643-98F3-1C58795369D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2" name="Titel 1">
            <a:extLst>
              <a:ext uri="{FF2B5EF4-FFF2-40B4-BE49-F238E27FC236}">
                <a16:creationId xmlns:a16="http://schemas.microsoft.com/office/drawing/2014/main" id="{74602E17-CDCF-418F-86F8-A9783BDDA91E}"/>
              </a:ext>
            </a:extLst>
          </p:cNvPr>
          <p:cNvSpPr>
            <a:spLocks noGrp="1"/>
          </p:cNvSpPr>
          <p:nvPr>
            <p:ph type="title"/>
          </p:nvPr>
        </p:nvSpPr>
        <p:spPr>
          <a:xfrm>
            <a:off x="658812" y="296863"/>
            <a:ext cx="9000000" cy="446715"/>
          </a:xfrm>
        </p:spPr>
        <p:txBody>
          <a:bodyPr/>
          <a:lstStyle>
            <a:lvl1pPr>
              <a:defRPr>
                <a:solidFill>
                  <a:srgbClr val="D6851B"/>
                </a:solidFill>
              </a:defRPr>
            </a:lvl1pPr>
          </a:lstStyle>
          <a:p>
            <a:r>
              <a:rPr lang="de-DE" dirty="0"/>
              <a:t>Mastertitelformat bearbeiten</a:t>
            </a:r>
          </a:p>
        </p:txBody>
      </p:sp>
      <p:sp>
        <p:nvSpPr>
          <p:cNvPr id="3" name="Textplatzhalter 2">
            <a:extLst>
              <a:ext uri="{FF2B5EF4-FFF2-40B4-BE49-F238E27FC236}">
                <a16:creationId xmlns:a16="http://schemas.microsoft.com/office/drawing/2014/main" id="{79EAC4C9-C746-494B-92BA-AE252C03757B}"/>
              </a:ext>
            </a:extLst>
          </p:cNvPr>
          <p:cNvSpPr>
            <a:spLocks noGrp="1"/>
          </p:cNvSpPr>
          <p:nvPr>
            <p:ph type="body" idx="1"/>
          </p:nvPr>
        </p:nvSpPr>
        <p:spPr>
          <a:xfrm>
            <a:off x="920158" y="2141489"/>
            <a:ext cx="4860000" cy="446715"/>
          </a:xfr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EDFCC827-EE89-41C0-841E-36E6CA90D394}"/>
              </a:ext>
            </a:extLst>
          </p:cNvPr>
          <p:cNvSpPr>
            <a:spLocks noGrp="1"/>
          </p:cNvSpPr>
          <p:nvPr>
            <p:ph sz="half" idx="2"/>
          </p:nvPr>
        </p:nvSpPr>
        <p:spPr>
          <a:xfrm>
            <a:off x="920158" y="2751515"/>
            <a:ext cx="4860000" cy="2618510"/>
          </a:xfrm>
        </p:spPr>
        <p:txBody>
          <a:bodyPr/>
          <a:lstStyle>
            <a:lvl1pPr>
              <a:lnSpc>
                <a:spcPct val="100000"/>
              </a:lnSpc>
              <a:spcBef>
                <a:spcPts val="500"/>
              </a:spcBef>
              <a:defRPr sz="2000"/>
            </a:lvl1pPr>
            <a:lvl2pPr>
              <a:lnSpc>
                <a:spcPct val="100000"/>
              </a:lnSpc>
              <a:defRPr sz="1800"/>
            </a:lvl2pPr>
            <a:lvl3pPr>
              <a:lnSpc>
                <a:spcPct val="100000"/>
              </a:lnSpc>
              <a:defRPr/>
            </a:lvl3pPr>
            <a:lvl4pPr>
              <a:lnSpc>
                <a:spcPct val="100000"/>
              </a:lnSpc>
              <a:defRPr/>
            </a:lvl4pPr>
            <a:lvl5pPr>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a:extLst>
              <a:ext uri="{FF2B5EF4-FFF2-40B4-BE49-F238E27FC236}">
                <a16:creationId xmlns:a16="http://schemas.microsoft.com/office/drawing/2014/main" id="{F0B2F003-0D45-47AE-91F7-B6FC8FBEDA44}"/>
              </a:ext>
            </a:extLst>
          </p:cNvPr>
          <p:cNvSpPr>
            <a:spLocks noGrp="1"/>
          </p:cNvSpPr>
          <p:nvPr>
            <p:ph type="body" sz="quarter" idx="3"/>
          </p:nvPr>
        </p:nvSpPr>
        <p:spPr>
          <a:xfrm>
            <a:off x="6852575" y="2141489"/>
            <a:ext cx="4860000" cy="446715"/>
          </a:xfr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Inhaltsplatzhalter 5">
            <a:extLst>
              <a:ext uri="{FF2B5EF4-FFF2-40B4-BE49-F238E27FC236}">
                <a16:creationId xmlns:a16="http://schemas.microsoft.com/office/drawing/2014/main" id="{7E98050B-5FEC-4197-A3E5-5E4A91470ABB}"/>
              </a:ext>
            </a:extLst>
          </p:cNvPr>
          <p:cNvSpPr>
            <a:spLocks noGrp="1"/>
          </p:cNvSpPr>
          <p:nvPr>
            <p:ph sz="quarter" idx="4"/>
          </p:nvPr>
        </p:nvSpPr>
        <p:spPr>
          <a:xfrm>
            <a:off x="6852575" y="2751515"/>
            <a:ext cx="4860000" cy="2618510"/>
          </a:xfrm>
        </p:spPr>
        <p:txBody>
          <a:bodyPr/>
          <a:lstStyle>
            <a:lvl1pPr>
              <a:lnSpc>
                <a:spcPct val="100000"/>
              </a:lnSpc>
              <a:spcBef>
                <a:spcPts val="500"/>
              </a:spcBef>
              <a:defRPr sz="2000"/>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id="{30E2E643-0C98-4ED4-8F79-DBFF3496D360}"/>
              </a:ext>
            </a:extLst>
          </p:cNvPr>
          <p:cNvPicPr>
            <a:picLocks noChangeAspect="1"/>
          </p:cNvPicPr>
          <p:nvPr userDrawn="1"/>
        </p:nvPicPr>
        <p:blipFill>
          <a:blip r:embed="rId3"/>
          <a:stretch>
            <a:fillRect/>
          </a:stretch>
        </p:blipFill>
        <p:spPr>
          <a:xfrm>
            <a:off x="9283348" y="5686778"/>
            <a:ext cx="3301025" cy="1080000"/>
          </a:xfrm>
          <a:prstGeom prst="rect">
            <a:avLst/>
          </a:prstGeom>
        </p:spPr>
      </p:pic>
      <p:pic>
        <p:nvPicPr>
          <p:cNvPr id="14" name="Grafik 13">
            <a:extLst>
              <a:ext uri="{FF2B5EF4-FFF2-40B4-BE49-F238E27FC236}">
                <a16:creationId xmlns:a16="http://schemas.microsoft.com/office/drawing/2014/main" id="{987E3285-951E-41C1-A8BA-952B052AD687}"/>
              </a:ext>
            </a:extLst>
          </p:cNvPr>
          <p:cNvPicPr>
            <a:picLocks noChangeAspect="1"/>
          </p:cNvPicPr>
          <p:nvPr userDrawn="1"/>
        </p:nvPicPr>
        <p:blipFill rotWithShape="1">
          <a:blip r:embed="rId3"/>
          <a:srcRect r="80272"/>
          <a:stretch/>
        </p:blipFill>
        <p:spPr>
          <a:xfrm>
            <a:off x="1" y="5686778"/>
            <a:ext cx="9283348" cy="1080000"/>
          </a:xfrm>
          <a:prstGeom prst="rect">
            <a:avLst/>
          </a:prstGeom>
        </p:spPr>
      </p:pic>
    </p:spTree>
    <p:extLst>
      <p:ext uri="{BB962C8B-B14F-4D97-AF65-F5344CB8AC3E}">
        <p14:creationId xmlns:p14="http://schemas.microsoft.com/office/powerpoint/2010/main" val="911088672"/>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6629706"/>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90390F7-7094-4D5B-B02F-792A69586BC7}"/>
              </a:ext>
            </a:extLst>
          </p:cNvPr>
          <p:cNvSpPr/>
          <p:nvPr userDrawn="1"/>
        </p:nvSpPr>
        <p:spPr>
          <a:xfrm>
            <a:off x="0" y="1963554"/>
            <a:ext cx="12192000" cy="31378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7D1E94B7-2936-4763-B117-E3C78A1E8C79}"/>
              </a:ext>
            </a:extLst>
          </p:cNvPr>
          <p:cNvSpPr>
            <a:spLocks noGrp="1"/>
          </p:cNvSpPr>
          <p:nvPr>
            <p:ph type="ctrTitle"/>
          </p:nvPr>
        </p:nvSpPr>
        <p:spPr>
          <a:xfrm>
            <a:off x="658813" y="1963555"/>
            <a:ext cx="11053762" cy="3137834"/>
          </a:xfrm>
        </p:spPr>
        <p:txBody>
          <a:bodyPr anchor="ctr">
            <a:normAutofit/>
          </a:bodyPr>
          <a:lstStyle>
            <a:lvl1pPr algn="ctr">
              <a:lnSpc>
                <a:spcPct val="100000"/>
              </a:lnSpc>
              <a:defRPr sz="2400">
                <a:solidFill>
                  <a:schemeClr val="bg1"/>
                </a:solidFill>
              </a:defRPr>
            </a:lvl1pPr>
          </a:lstStyle>
          <a:p>
            <a:r>
              <a:rPr lang="de-DE" dirty="0"/>
              <a:t>Mastertitelformat bearbeiten</a:t>
            </a:r>
          </a:p>
        </p:txBody>
      </p:sp>
      <p:pic>
        <p:nvPicPr>
          <p:cNvPr id="11" name="Grafik 10">
            <a:extLst>
              <a:ext uri="{FF2B5EF4-FFF2-40B4-BE49-F238E27FC236}">
                <a16:creationId xmlns:a16="http://schemas.microsoft.com/office/drawing/2014/main" id="{412980F1-C50C-488A-8CFC-46FCA009403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65617" y="296863"/>
            <a:ext cx="6346295" cy="1337738"/>
          </a:xfrm>
          <a:prstGeom prst="rect">
            <a:avLst/>
          </a:prstGeom>
        </p:spPr>
      </p:pic>
      <p:pic>
        <p:nvPicPr>
          <p:cNvPr id="12" name="Grafik 11">
            <a:extLst>
              <a:ext uri="{FF2B5EF4-FFF2-40B4-BE49-F238E27FC236}">
                <a16:creationId xmlns:a16="http://schemas.microsoft.com/office/drawing/2014/main" id="{730622A3-D8A2-473D-88A9-D0A33009DB49}"/>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259526" y="5661025"/>
            <a:ext cx="2453049" cy="514349"/>
          </a:xfrm>
          <a:prstGeom prst="rect">
            <a:avLst/>
          </a:prstGeom>
        </p:spPr>
      </p:pic>
      <p:pic>
        <p:nvPicPr>
          <p:cNvPr id="13" name="Grafik 12">
            <a:extLst>
              <a:ext uri="{FF2B5EF4-FFF2-40B4-BE49-F238E27FC236}">
                <a16:creationId xmlns:a16="http://schemas.microsoft.com/office/drawing/2014/main" id="{EB6A18CF-1D5D-4975-AAF2-52E98D55C14D}"/>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658813" y="5371775"/>
            <a:ext cx="1117022" cy="1200799"/>
          </a:xfrm>
          <a:prstGeom prst="rect">
            <a:avLst/>
          </a:prstGeom>
        </p:spPr>
      </p:pic>
    </p:spTree>
    <p:extLst>
      <p:ext uri="{BB962C8B-B14F-4D97-AF65-F5344CB8AC3E}">
        <p14:creationId xmlns:p14="http://schemas.microsoft.com/office/powerpoint/2010/main" val="2019018986"/>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folie BuReg DE">
    <p:spTree>
      <p:nvGrpSpPr>
        <p:cNvPr id="1" name=""/>
        <p:cNvGrpSpPr/>
        <p:nvPr/>
      </p:nvGrpSpPr>
      <p:grpSpPr>
        <a:xfrm>
          <a:off x="0" y="0"/>
          <a:ext cx="0" cy="0"/>
          <a:chOff x="0" y="0"/>
          <a:chExt cx="0" cy="0"/>
        </a:xfrm>
      </p:grpSpPr>
      <p:pic>
        <p:nvPicPr>
          <p:cNvPr id="7" name="Picture 2" descr="O:\Zentralstelle\05 Kommunikation\07 Corporate Design\Logo\BReg_Foerderzusatz\BReg_Office_Farbe_de_WBZ.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6852"/>
          <a:stretch/>
        </p:blipFill>
        <p:spPr bwMode="auto">
          <a:xfrm>
            <a:off x="264386" y="5506915"/>
            <a:ext cx="1750394" cy="1351087"/>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p:cNvPicPr>
            <a:picLocks noChangeAspect="1"/>
          </p:cNvPicPr>
          <p:nvPr userDrawn="1"/>
        </p:nvPicPr>
        <p:blipFill rotWithShape="1">
          <a:blip r:embed="rId3" cstate="screen">
            <a:extLst>
              <a:ext uri="{28A0092B-C50C-407E-A947-70E740481C1C}">
                <a14:useLocalDpi xmlns:a14="http://schemas.microsoft.com/office/drawing/2010/main"/>
              </a:ext>
            </a:extLst>
          </a:blip>
          <a:srcRect l="168" t="10576" b="13391"/>
          <a:stretch/>
        </p:blipFill>
        <p:spPr>
          <a:xfrm>
            <a:off x="-17092" y="801842"/>
            <a:ext cx="12226183" cy="4828374"/>
          </a:xfrm>
          <a:prstGeom prst="rect">
            <a:avLst/>
          </a:prstGeom>
        </p:spPr>
      </p:pic>
      <p:sp>
        <p:nvSpPr>
          <p:cNvPr id="3" name="Untertitel 2"/>
          <p:cNvSpPr>
            <a:spLocks noGrp="1"/>
          </p:cNvSpPr>
          <p:nvPr>
            <p:ph type="subTitle" idx="1"/>
          </p:nvPr>
        </p:nvSpPr>
        <p:spPr>
          <a:xfrm>
            <a:off x="378864" y="2926922"/>
            <a:ext cx="5734228" cy="80759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pic>
        <p:nvPicPr>
          <p:cNvPr id="9" name="Grafik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45841" y="5790398"/>
            <a:ext cx="1974230" cy="658078"/>
          </a:xfrm>
          <a:prstGeom prst="rect">
            <a:avLst/>
          </a:prstGeom>
        </p:spPr>
      </p:pic>
      <p:sp>
        <p:nvSpPr>
          <p:cNvPr id="11" name="Textplatzhalter 10"/>
          <p:cNvSpPr>
            <a:spLocks noGrp="1"/>
          </p:cNvSpPr>
          <p:nvPr>
            <p:ph type="body" sz="quarter" idx="12" hasCustomPrompt="1"/>
          </p:nvPr>
        </p:nvSpPr>
        <p:spPr>
          <a:xfrm>
            <a:off x="9255095" y="2799162"/>
            <a:ext cx="2493994" cy="935352"/>
          </a:xfrm>
          <a:prstGeom prst="rect">
            <a:avLst/>
          </a:prstGeom>
        </p:spPr>
        <p:txBody>
          <a:bodyPr/>
          <a:lstStyle>
            <a:lvl1pPr algn="r">
              <a:spcBef>
                <a:spcPts val="0"/>
              </a:spcBef>
              <a:spcAft>
                <a:spcPts val="300"/>
              </a:spcAft>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3 Zeilen: Ort, Datum, Referent*in</a:t>
            </a:r>
          </a:p>
          <a:p>
            <a:pPr lvl="0"/>
            <a:endParaRPr lang="de-DE" dirty="0"/>
          </a:p>
        </p:txBody>
      </p:sp>
      <p:sp>
        <p:nvSpPr>
          <p:cNvPr id="12" name="Textfeld 11"/>
          <p:cNvSpPr txBox="1"/>
          <p:nvPr userDrawn="1"/>
        </p:nvSpPr>
        <p:spPr>
          <a:xfrm>
            <a:off x="3781425" y="5819775"/>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Zentralstelle der Bundesregierung für internationale Berufsbildungszusammenarbeit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2060808"/>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folie BuReg EN">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screen">
            <a:extLst>
              <a:ext uri="{28A0092B-C50C-407E-A947-70E740481C1C}">
                <a14:useLocalDpi xmlns:a14="http://schemas.microsoft.com/office/drawing/2010/main"/>
              </a:ext>
            </a:extLst>
          </a:blip>
          <a:srcRect l="168" t="10576" b="13391"/>
          <a:stretch/>
        </p:blipFill>
        <p:spPr>
          <a:xfrm>
            <a:off x="-17092" y="801842"/>
            <a:ext cx="12226183" cy="4828374"/>
          </a:xfrm>
          <a:prstGeom prst="rect">
            <a:avLst/>
          </a:prstGeom>
        </p:spPr>
      </p:pic>
      <p:sp>
        <p:nvSpPr>
          <p:cNvPr id="3" name="Inhaltsplatzhalter 2"/>
          <p:cNvSpPr>
            <a:spLocks noGrp="1"/>
          </p:cNvSpPr>
          <p:nvPr>
            <p:ph idx="1"/>
          </p:nvPr>
        </p:nvSpPr>
        <p:spPr>
          <a:xfrm>
            <a:off x="376727" y="2868212"/>
            <a:ext cx="5719273" cy="849209"/>
          </a:xfrm>
          <a:prstGeom prst="rect">
            <a:avLst/>
          </a:prstGeom>
        </p:spPr>
        <p:txBody>
          <a:bodyPr/>
          <a:lstStyle/>
          <a:p>
            <a:pPr lvl="0"/>
            <a:r>
              <a:rPr lang="de-DE" dirty="0"/>
              <a:t>Formatvorlagen des Textmasters bearbeiten</a:t>
            </a:r>
          </a:p>
        </p:txBody>
      </p:sp>
      <p:sp>
        <p:nvSpPr>
          <p:cNvPr id="8" name="Textplatzhalter 10"/>
          <p:cNvSpPr>
            <a:spLocks noGrp="1"/>
          </p:cNvSpPr>
          <p:nvPr>
            <p:ph type="body" sz="quarter" idx="12" hasCustomPrompt="1"/>
          </p:nvPr>
        </p:nvSpPr>
        <p:spPr>
          <a:xfrm>
            <a:off x="9255095" y="2799162"/>
            <a:ext cx="2493994" cy="935352"/>
          </a:xfrm>
          <a:prstGeom prst="rect">
            <a:avLst/>
          </a:prstGeom>
        </p:spPr>
        <p:txBody>
          <a:bodyPr/>
          <a:lstStyle>
            <a:lvl1pPr algn="r">
              <a:spcBef>
                <a:spcPts val="0"/>
              </a:spcBef>
              <a:spcAft>
                <a:spcPts val="300"/>
              </a:spcAft>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3 Zeilen: Ort, Datum, Referent*in</a:t>
            </a:r>
          </a:p>
          <a:p>
            <a:pPr lvl="0"/>
            <a:endParaRPr lang="de-DE" dirty="0"/>
          </a:p>
        </p:txBody>
      </p:sp>
      <p:sp>
        <p:nvSpPr>
          <p:cNvPr id="9" name="Textfeld 8"/>
          <p:cNvSpPr txBox="1"/>
          <p:nvPr userDrawn="1"/>
        </p:nvSpPr>
        <p:spPr>
          <a:xfrm>
            <a:off x="3781425" y="5819775"/>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German Office </a:t>
            </a:r>
            <a:r>
              <a:rPr kumimoji="0" lang="de-DE" sz="1800" b="0" i="0" u="none" strike="noStrike" kern="1200" cap="none" spc="0" normalizeH="0" baseline="0" noProof="0" dirty="0" err="1">
                <a:ln>
                  <a:noFill/>
                </a:ln>
                <a:solidFill>
                  <a:prstClr val="black"/>
                </a:solidFill>
                <a:effectLst/>
                <a:uLnTx/>
                <a:uFillTx/>
                <a:latin typeface="Calibri" panose="020F0502020204030204"/>
                <a:ea typeface="+mn-ea"/>
                <a:cs typeface="+mn-cs"/>
              </a:rPr>
              <a:t>for</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international </a:t>
            </a:r>
            <a:r>
              <a:rPr kumimoji="0" lang="de-DE" sz="1800" b="0" i="0" u="none" strike="noStrike" kern="1200" cap="none" spc="0" normalizeH="0" baseline="0" noProof="0" dirty="0" err="1">
                <a:ln>
                  <a:noFill/>
                </a:ln>
                <a:solidFill>
                  <a:prstClr val="black"/>
                </a:solidFill>
                <a:effectLst/>
                <a:uLnTx/>
                <a:uFillTx/>
                <a:latin typeface="Calibri" panose="020F0502020204030204"/>
                <a:ea typeface="+mn-ea"/>
                <a:cs typeface="+mn-cs"/>
              </a:rPr>
              <a:t>Cooperation</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a:t>
            </a:r>
            <a:b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in </a:t>
            </a:r>
            <a:r>
              <a:rPr kumimoji="0" lang="de-DE" sz="1800" b="0" i="0" u="none" strike="noStrike" kern="1200" cap="none" spc="0" normalizeH="0" baseline="0" noProof="0" dirty="0" err="1">
                <a:ln>
                  <a:noFill/>
                </a:ln>
                <a:solidFill>
                  <a:prstClr val="black"/>
                </a:solidFill>
                <a:effectLst/>
                <a:uLnTx/>
                <a:uFillTx/>
                <a:latin typeface="Calibri" panose="020F0502020204030204"/>
                <a:ea typeface="+mn-ea"/>
                <a:cs typeface="+mn-cs"/>
              </a:rPr>
              <a:t>Vocational</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Education </a:t>
            </a:r>
            <a:r>
              <a:rPr kumimoji="0" lang="de-DE" sz="1800" b="0" i="0" u="none" strike="noStrike" kern="1200" cap="none" spc="0" normalizeH="0" baseline="0" noProof="0" dirty="0" err="1">
                <a:ln>
                  <a:noFill/>
                </a:ln>
                <a:solidFill>
                  <a:prstClr val="black"/>
                </a:solidFill>
                <a:effectLst/>
                <a:uLnTx/>
                <a:uFillTx/>
                <a:latin typeface="Calibri" panose="020F0502020204030204"/>
                <a:ea typeface="+mn-ea"/>
                <a:cs typeface="+mn-cs"/>
              </a:rPr>
              <a:t>and</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Training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Grafik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76726" y="5676892"/>
            <a:ext cx="2107670" cy="1152000"/>
          </a:xfrm>
          <a:prstGeom prst="rect">
            <a:avLst/>
          </a:prstGeom>
        </p:spPr>
      </p:pic>
      <p:pic>
        <p:nvPicPr>
          <p:cNvPr id="10" name="Grafik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606349" y="5769210"/>
            <a:ext cx="2318510" cy="720000"/>
          </a:xfrm>
          <a:prstGeom prst="rect">
            <a:avLst/>
          </a:prstGeom>
        </p:spPr>
      </p:pic>
    </p:spTree>
    <p:extLst>
      <p:ext uri="{BB962C8B-B14F-4D97-AF65-F5344CB8AC3E}">
        <p14:creationId xmlns:p14="http://schemas.microsoft.com/office/powerpoint/2010/main" val="1350224706"/>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elfolie BMBF DE">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screen">
            <a:extLst>
              <a:ext uri="{28A0092B-C50C-407E-A947-70E740481C1C}">
                <a14:useLocalDpi xmlns:a14="http://schemas.microsoft.com/office/drawing/2010/main"/>
              </a:ext>
            </a:extLst>
          </a:blip>
          <a:srcRect l="168" t="10576" b="13391"/>
          <a:stretch/>
        </p:blipFill>
        <p:spPr>
          <a:xfrm>
            <a:off x="-17092" y="801842"/>
            <a:ext cx="12226183" cy="4828374"/>
          </a:xfrm>
          <a:prstGeom prst="rect">
            <a:avLst/>
          </a:prstGeom>
        </p:spPr>
      </p:pic>
      <p:sp>
        <p:nvSpPr>
          <p:cNvPr id="3" name="Inhaltsplatzhalter 2"/>
          <p:cNvSpPr>
            <a:spLocks noGrp="1"/>
          </p:cNvSpPr>
          <p:nvPr>
            <p:ph idx="1"/>
          </p:nvPr>
        </p:nvSpPr>
        <p:spPr>
          <a:xfrm>
            <a:off x="376727" y="2868212"/>
            <a:ext cx="5719273" cy="849209"/>
          </a:xfrm>
          <a:prstGeom prst="rect">
            <a:avLst/>
          </a:prstGeom>
        </p:spPr>
        <p:txBody>
          <a:bodyPr/>
          <a:lstStyle/>
          <a:p>
            <a:pPr lvl="0"/>
            <a:r>
              <a:rPr lang="de-DE" dirty="0"/>
              <a:t>Formatvorlagen des Textmasters bearbeiten</a:t>
            </a:r>
          </a:p>
        </p:txBody>
      </p:sp>
      <p:sp>
        <p:nvSpPr>
          <p:cNvPr id="4" name="Textplatzhalter 10"/>
          <p:cNvSpPr>
            <a:spLocks noGrp="1"/>
          </p:cNvSpPr>
          <p:nvPr>
            <p:ph type="body" sz="quarter" idx="12" hasCustomPrompt="1"/>
          </p:nvPr>
        </p:nvSpPr>
        <p:spPr>
          <a:xfrm>
            <a:off x="9255095" y="2799162"/>
            <a:ext cx="2493994" cy="935352"/>
          </a:xfrm>
          <a:prstGeom prst="rect">
            <a:avLst/>
          </a:prstGeom>
        </p:spPr>
        <p:txBody>
          <a:bodyPr/>
          <a:lstStyle>
            <a:lvl1pPr algn="r">
              <a:spcBef>
                <a:spcPts val="0"/>
              </a:spcBef>
              <a:spcAft>
                <a:spcPts val="300"/>
              </a:spcAft>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3 Zeilen: Ort, Datum, Referent*in</a:t>
            </a:r>
          </a:p>
          <a:p>
            <a:pPr lvl="0"/>
            <a:endParaRPr lang="de-DE" dirty="0"/>
          </a:p>
        </p:txBody>
      </p:sp>
      <p:sp>
        <p:nvSpPr>
          <p:cNvPr id="5" name="Textfeld 4"/>
          <p:cNvSpPr txBox="1"/>
          <p:nvPr userDrawn="1"/>
        </p:nvSpPr>
        <p:spPr>
          <a:xfrm>
            <a:off x="3781425" y="5905839"/>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Zentralstelle der Bundesregierung für internationale Berufsbildungszusammenarbeit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Grafik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45841" y="5876462"/>
            <a:ext cx="1974230" cy="658078"/>
          </a:xfrm>
          <a:prstGeom prst="rect">
            <a:avLst/>
          </a:prstGeom>
        </p:spPr>
      </p:pic>
      <p:pic>
        <p:nvPicPr>
          <p:cNvPr id="2" name="Grafik 1"/>
          <p:cNvPicPr>
            <a:picLocks noChangeAspect="1"/>
          </p:cNvPicPr>
          <p:nvPr userDrawn="1"/>
        </p:nvPicPr>
        <p:blipFill rotWithShape="1">
          <a:blip r:embed="rId4" cstate="print">
            <a:extLst>
              <a:ext uri="{28A0092B-C50C-407E-A947-70E740481C1C}">
                <a14:useLocalDpi xmlns:a14="http://schemas.microsoft.com/office/drawing/2010/main"/>
              </a:ext>
            </a:extLst>
          </a:blip>
          <a:srcRect b="18298"/>
          <a:stretch/>
        </p:blipFill>
        <p:spPr>
          <a:xfrm>
            <a:off x="306912" y="5640974"/>
            <a:ext cx="2568725" cy="1147102"/>
          </a:xfrm>
          <a:prstGeom prst="rect">
            <a:avLst/>
          </a:prstGeom>
        </p:spPr>
      </p:pic>
    </p:spTree>
    <p:extLst>
      <p:ext uri="{BB962C8B-B14F-4D97-AF65-F5344CB8AC3E}">
        <p14:creationId xmlns:p14="http://schemas.microsoft.com/office/powerpoint/2010/main" val="63589196"/>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folie BMBF EN">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screen">
            <a:extLst>
              <a:ext uri="{28A0092B-C50C-407E-A947-70E740481C1C}">
                <a14:useLocalDpi xmlns:a14="http://schemas.microsoft.com/office/drawing/2010/main"/>
              </a:ext>
            </a:extLst>
          </a:blip>
          <a:srcRect l="168" t="10576" b="13391"/>
          <a:stretch/>
        </p:blipFill>
        <p:spPr>
          <a:xfrm>
            <a:off x="-17092" y="801842"/>
            <a:ext cx="12226183" cy="4828374"/>
          </a:xfrm>
          <a:prstGeom prst="rect">
            <a:avLst/>
          </a:prstGeom>
        </p:spPr>
      </p:pic>
      <p:sp>
        <p:nvSpPr>
          <p:cNvPr id="3" name="Inhaltsplatzhalter 2"/>
          <p:cNvSpPr>
            <a:spLocks noGrp="1"/>
          </p:cNvSpPr>
          <p:nvPr>
            <p:ph idx="1"/>
          </p:nvPr>
        </p:nvSpPr>
        <p:spPr>
          <a:xfrm>
            <a:off x="376727" y="2868212"/>
            <a:ext cx="5719273" cy="849209"/>
          </a:xfrm>
          <a:prstGeom prst="rect">
            <a:avLst/>
          </a:prstGeom>
        </p:spPr>
        <p:txBody>
          <a:bodyPr/>
          <a:lstStyle/>
          <a:p>
            <a:pPr lvl="0"/>
            <a:r>
              <a:rPr lang="de-DE" dirty="0"/>
              <a:t>Formatvorlagen des Textmasters bearbeiten</a:t>
            </a:r>
          </a:p>
        </p:txBody>
      </p:sp>
      <p:sp>
        <p:nvSpPr>
          <p:cNvPr id="4" name="Textplatzhalter 10"/>
          <p:cNvSpPr>
            <a:spLocks noGrp="1"/>
          </p:cNvSpPr>
          <p:nvPr>
            <p:ph type="body" sz="quarter" idx="12" hasCustomPrompt="1"/>
          </p:nvPr>
        </p:nvSpPr>
        <p:spPr>
          <a:xfrm>
            <a:off x="9255095" y="2799162"/>
            <a:ext cx="2493994" cy="935352"/>
          </a:xfrm>
          <a:prstGeom prst="rect">
            <a:avLst/>
          </a:prstGeom>
        </p:spPr>
        <p:txBody>
          <a:bodyPr/>
          <a:lstStyle>
            <a:lvl1pPr algn="r">
              <a:spcBef>
                <a:spcPts val="0"/>
              </a:spcBef>
              <a:spcAft>
                <a:spcPts val="300"/>
              </a:spcAft>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3 Zeilen: Ort, Datum, Referent*in</a:t>
            </a:r>
          </a:p>
          <a:p>
            <a:pPr lvl="0"/>
            <a:endParaRPr lang="de-DE" dirty="0"/>
          </a:p>
        </p:txBody>
      </p:sp>
      <p:sp>
        <p:nvSpPr>
          <p:cNvPr id="5" name="Textfeld 4"/>
          <p:cNvSpPr txBox="1"/>
          <p:nvPr userDrawn="1"/>
        </p:nvSpPr>
        <p:spPr>
          <a:xfrm>
            <a:off x="3781425" y="5927355"/>
            <a:ext cx="463867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German Office </a:t>
            </a:r>
            <a:r>
              <a:rPr kumimoji="0" lang="de-DE" sz="1800" b="0" i="0" u="none" strike="noStrike" kern="1200" cap="none" spc="0" normalizeH="0" baseline="0" noProof="0" dirty="0" err="1">
                <a:ln>
                  <a:noFill/>
                </a:ln>
                <a:solidFill>
                  <a:prstClr val="black"/>
                </a:solidFill>
                <a:effectLst/>
                <a:uLnTx/>
                <a:uFillTx/>
                <a:latin typeface="Calibri" panose="020F0502020204030204"/>
                <a:ea typeface="+mn-ea"/>
                <a:cs typeface="+mn-cs"/>
              </a:rPr>
              <a:t>for</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international </a:t>
            </a:r>
            <a:r>
              <a:rPr kumimoji="0" lang="de-DE" sz="1800" b="0" i="0" u="none" strike="noStrike" kern="1200" cap="none" spc="0" normalizeH="0" baseline="0" noProof="0" dirty="0" err="1">
                <a:ln>
                  <a:noFill/>
                </a:ln>
                <a:solidFill>
                  <a:prstClr val="black"/>
                </a:solidFill>
                <a:effectLst/>
                <a:uLnTx/>
                <a:uFillTx/>
                <a:latin typeface="Calibri" panose="020F0502020204030204"/>
                <a:ea typeface="+mn-ea"/>
                <a:cs typeface="+mn-cs"/>
              </a:rPr>
              <a:t>Cooperation</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a:t>
            </a:r>
            <a:b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in </a:t>
            </a:r>
            <a:r>
              <a:rPr kumimoji="0" lang="de-DE" sz="1800" b="0" i="0" u="none" strike="noStrike" kern="1200" cap="none" spc="0" normalizeH="0" baseline="0" noProof="0" dirty="0" err="1">
                <a:ln>
                  <a:noFill/>
                </a:ln>
                <a:solidFill>
                  <a:prstClr val="black"/>
                </a:solidFill>
                <a:effectLst/>
                <a:uLnTx/>
                <a:uFillTx/>
                <a:latin typeface="Calibri" panose="020F0502020204030204"/>
                <a:ea typeface="+mn-ea"/>
                <a:cs typeface="+mn-cs"/>
              </a:rPr>
              <a:t>Vocational</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Education </a:t>
            </a:r>
            <a:r>
              <a:rPr kumimoji="0" lang="de-DE" sz="1800" b="0" i="0" u="none" strike="noStrike" kern="1200" cap="none" spc="0" normalizeH="0" baseline="0" noProof="0" dirty="0" err="1">
                <a:ln>
                  <a:noFill/>
                </a:ln>
                <a:solidFill>
                  <a:prstClr val="black"/>
                </a:solidFill>
                <a:effectLst/>
                <a:uLnTx/>
                <a:uFillTx/>
                <a:latin typeface="Calibri" panose="020F0502020204030204"/>
                <a:ea typeface="+mn-ea"/>
                <a:cs typeface="+mn-cs"/>
              </a:rPr>
              <a:t>and</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Training</a:t>
            </a:r>
          </a:p>
        </p:txBody>
      </p:sp>
      <p:pic>
        <p:nvPicPr>
          <p:cNvPr id="6" name="Grafik 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606349" y="5876790"/>
            <a:ext cx="2318510" cy="720000"/>
          </a:xfrm>
          <a:prstGeom prst="rect">
            <a:avLst/>
          </a:prstGeom>
        </p:spPr>
      </p:pic>
      <p:pic>
        <p:nvPicPr>
          <p:cNvPr id="2" name="Grafik 1"/>
          <p:cNvPicPr>
            <a:picLocks noChangeAspect="1"/>
          </p:cNvPicPr>
          <p:nvPr userDrawn="1"/>
        </p:nvPicPr>
        <p:blipFill rotWithShape="1">
          <a:blip r:embed="rId4" cstate="print">
            <a:extLst>
              <a:ext uri="{28A0092B-C50C-407E-A947-70E740481C1C}">
                <a14:useLocalDpi xmlns:a14="http://schemas.microsoft.com/office/drawing/2010/main"/>
              </a:ext>
            </a:extLst>
          </a:blip>
          <a:srcRect b="18721"/>
          <a:stretch/>
        </p:blipFill>
        <p:spPr>
          <a:xfrm>
            <a:off x="344450" y="5651649"/>
            <a:ext cx="2593133" cy="1152000"/>
          </a:xfrm>
          <a:prstGeom prst="rect">
            <a:avLst/>
          </a:prstGeom>
        </p:spPr>
      </p:pic>
    </p:spTree>
    <p:extLst>
      <p:ext uri="{BB962C8B-B14F-4D97-AF65-F5344CB8AC3E}">
        <p14:creationId xmlns:p14="http://schemas.microsoft.com/office/powerpoint/2010/main" val="883804289"/>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andard Text">
    <p:spTree>
      <p:nvGrpSpPr>
        <p:cNvPr id="1" name=""/>
        <p:cNvGrpSpPr/>
        <p:nvPr/>
      </p:nvGrpSpPr>
      <p:grpSpPr>
        <a:xfrm>
          <a:off x="0" y="0"/>
          <a:ext cx="0" cy="0"/>
          <a:chOff x="0" y="0"/>
          <a:chExt cx="0" cy="0"/>
        </a:xfrm>
      </p:grpSpPr>
      <p:sp>
        <p:nvSpPr>
          <p:cNvPr id="6"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8"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sp>
        <p:nvSpPr>
          <p:cNvPr id="10" name="Textplatzhalter 9"/>
          <p:cNvSpPr>
            <a:spLocks noGrp="1"/>
          </p:cNvSpPr>
          <p:nvPr>
            <p:ph type="body" sz="quarter" idx="12"/>
          </p:nvPr>
        </p:nvSpPr>
        <p:spPr>
          <a:xfrm>
            <a:off x="479425" y="2062162"/>
            <a:ext cx="11269663" cy="3624616"/>
          </a:xfrm>
          <a:prstGeom prst="rect">
            <a:avLst/>
          </a:prstGeom>
        </p:spPr>
        <p:txBody>
          <a:bodyPr/>
          <a:lstStyle>
            <a:lvl1pPr>
              <a:spcBef>
                <a:spcPts val="300"/>
              </a:spcBef>
              <a:spcAft>
                <a:spcPts val="300"/>
              </a:spcAft>
              <a:defRPr sz="2000">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lvl3pPr>
            <a:lvl4pPr marL="1371600" indent="0">
              <a:buFontTx/>
              <a:buNone/>
              <a:defRPr/>
            </a:lvl4pPr>
            <a:lvl5pPr marL="1828800" indent="0">
              <a:buFontTx/>
              <a:buNone/>
              <a:defRPr/>
            </a:lvl5pPr>
          </a:lstStyle>
          <a:p>
            <a:pPr lvl="0"/>
            <a:endParaRPr lang="de-DE" dirty="0"/>
          </a:p>
        </p:txBody>
      </p:sp>
      <p:pic>
        <p:nvPicPr>
          <p:cNvPr id="13" name="Grafik 12"/>
          <p:cNvPicPr>
            <a:picLocks noChangeAspect="1"/>
          </p:cNvPicPr>
          <p:nvPr userDrawn="1"/>
        </p:nvPicPr>
        <p:blipFill>
          <a:blip r:embed="rId2"/>
          <a:stretch>
            <a:fillRect/>
          </a:stretch>
        </p:blipFill>
        <p:spPr>
          <a:xfrm>
            <a:off x="9283348" y="5686778"/>
            <a:ext cx="3301025" cy="1080000"/>
          </a:xfrm>
          <a:prstGeom prst="rect">
            <a:avLst/>
          </a:prstGeom>
        </p:spPr>
      </p:pic>
      <p:pic>
        <p:nvPicPr>
          <p:cNvPr id="14" name="Grafik 13"/>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2963900462"/>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tartfolie">
    <p:bg>
      <p:bgRef idx="1001">
        <a:schemeClr val="bg1"/>
      </p:bgRef>
    </p:bg>
    <p:spTree>
      <p:nvGrpSpPr>
        <p:cNvPr id="1" name=""/>
        <p:cNvGrpSpPr/>
        <p:nvPr/>
      </p:nvGrpSpPr>
      <p:grpSpPr>
        <a:xfrm>
          <a:off x="0" y="0"/>
          <a:ext cx="0" cy="0"/>
          <a:chOff x="0" y="0"/>
          <a:chExt cx="0" cy="0"/>
        </a:xfrm>
      </p:grpSpPr>
      <p:pic>
        <p:nvPicPr>
          <p:cNvPr id="22" name="Grafik 21">
            <a:extLst>
              <a:ext uri="{FF2B5EF4-FFF2-40B4-BE49-F238E27FC236}">
                <a16:creationId xmlns:a16="http://schemas.microsoft.com/office/drawing/2014/main" id="{D11CEA51-0EC7-44E9-9456-0656B5072932}"/>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2640" t="6646" r="5164" b="14435"/>
          <a:stretch/>
        </p:blipFill>
        <p:spPr>
          <a:xfrm>
            <a:off x="-1" y="1052513"/>
            <a:ext cx="12192001" cy="4105275"/>
          </a:xfrm>
          <a:prstGeom prst="rect">
            <a:avLst/>
          </a:prstGeom>
        </p:spPr>
      </p:pic>
      <p:pic>
        <p:nvPicPr>
          <p:cNvPr id="7" name="Grafik 6">
            <a:extLst>
              <a:ext uri="{FF2B5EF4-FFF2-40B4-BE49-F238E27FC236}">
                <a16:creationId xmlns:a16="http://schemas.microsoft.com/office/drawing/2014/main" id="{77F82F2F-7D5D-4518-B648-2A60057EC36E}"/>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pic>
        <p:nvPicPr>
          <p:cNvPr id="12" name="Grafik 11">
            <a:extLst>
              <a:ext uri="{FF2B5EF4-FFF2-40B4-BE49-F238E27FC236}">
                <a16:creationId xmlns:a16="http://schemas.microsoft.com/office/drawing/2014/main" id="{0F4B9FEE-1B17-4943-9379-F5D33539506C}"/>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259526" y="5661025"/>
            <a:ext cx="2453049" cy="514349"/>
          </a:xfrm>
          <a:prstGeom prst="rect">
            <a:avLst/>
          </a:prstGeom>
        </p:spPr>
      </p:pic>
      <p:pic>
        <p:nvPicPr>
          <p:cNvPr id="13" name="Grafik 12">
            <a:extLst>
              <a:ext uri="{FF2B5EF4-FFF2-40B4-BE49-F238E27FC236}">
                <a16:creationId xmlns:a16="http://schemas.microsoft.com/office/drawing/2014/main" id="{E8B4058B-0CB2-480A-A183-0953240008C2}"/>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658813" y="5371775"/>
            <a:ext cx="1117022" cy="1200799"/>
          </a:xfrm>
          <a:prstGeom prst="rect">
            <a:avLst/>
          </a:prstGeom>
        </p:spPr>
      </p:pic>
      <p:sp>
        <p:nvSpPr>
          <p:cNvPr id="14" name="Textplatzhalter 10">
            <a:extLst>
              <a:ext uri="{FF2B5EF4-FFF2-40B4-BE49-F238E27FC236}">
                <a16:creationId xmlns:a16="http://schemas.microsoft.com/office/drawing/2014/main" id="{2DBAAD3D-CA48-4B40-9820-D2952C1CBB2B}"/>
              </a:ext>
            </a:extLst>
          </p:cNvPr>
          <p:cNvSpPr>
            <a:spLocks noGrp="1"/>
          </p:cNvSpPr>
          <p:nvPr>
            <p:ph type="body" sz="quarter" idx="12" hasCustomPrompt="1"/>
          </p:nvPr>
        </p:nvSpPr>
        <p:spPr>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Berufsausbildung in </a:t>
            </a:r>
            <a:br>
              <a:rPr lang="de-DE" dirty="0"/>
            </a:br>
            <a:r>
              <a:rPr lang="de-DE" dirty="0"/>
              <a:t>Deutschland</a:t>
            </a:r>
          </a:p>
        </p:txBody>
      </p:sp>
      <p:sp>
        <p:nvSpPr>
          <p:cNvPr id="15" name="Textfeld 14">
            <a:extLst>
              <a:ext uri="{FF2B5EF4-FFF2-40B4-BE49-F238E27FC236}">
                <a16:creationId xmlns:a16="http://schemas.microsoft.com/office/drawing/2014/main" id="{01E08A3D-9CC1-47CC-A636-CCBF9BCAD35B}"/>
              </a:ext>
            </a:extLst>
          </p:cNvPr>
          <p:cNvSpPr txBox="1"/>
          <p:nvPr userDrawn="1"/>
        </p:nvSpPr>
        <p:spPr>
          <a:xfrm>
            <a:off x="3781425" y="5561872"/>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Zentralstelle der Bundesregierung für internationale Berufsbildungszusammenarbeit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1266879"/>
      </p:ext>
    </p:extLst>
  </p:cSld>
  <p:clrMapOvr>
    <a:overrideClrMapping bg1="lt1" tx1="dk1" bg2="lt2" tx2="dk2" accent1="accent1" accent2="accent2" accent3="accent3" accent4="accent4" accent5="accent5" accent6="accent6" hlink="hlink" folHlink="folHlink"/>
  </p:clrMapOvr>
  <p:transition spd="slow">
    <p:fade/>
  </p:transition>
  <p:extLst>
    <p:ext uri="{DCECCB84-F9BA-43D5-87BE-67443E8EF086}">
      <p15:sldGuideLst xmlns:p15="http://schemas.microsoft.com/office/powerpoint/2012/main">
        <p15:guide id="1" orient="horz" pos="3249"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ufzählung">
    <p:spTree>
      <p:nvGrpSpPr>
        <p:cNvPr id="1" name=""/>
        <p:cNvGrpSpPr/>
        <p:nvPr/>
      </p:nvGrpSpPr>
      <p:grpSpPr>
        <a:xfrm>
          <a:off x="0" y="0"/>
          <a:ext cx="0" cy="0"/>
          <a:chOff x="0" y="0"/>
          <a:chExt cx="0" cy="0"/>
        </a:xfrm>
      </p:grpSpPr>
      <p:sp>
        <p:nvSpPr>
          <p:cNvPr id="6"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8"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pic>
        <p:nvPicPr>
          <p:cNvPr id="13" name="Grafik 12"/>
          <p:cNvPicPr>
            <a:picLocks noChangeAspect="1"/>
          </p:cNvPicPr>
          <p:nvPr userDrawn="1"/>
        </p:nvPicPr>
        <p:blipFill>
          <a:blip r:embed="rId2"/>
          <a:stretch>
            <a:fillRect/>
          </a:stretch>
        </p:blipFill>
        <p:spPr>
          <a:xfrm>
            <a:off x="9283348" y="5686778"/>
            <a:ext cx="3301025" cy="1080000"/>
          </a:xfrm>
          <a:prstGeom prst="rect">
            <a:avLst/>
          </a:prstGeom>
        </p:spPr>
      </p:pic>
      <p:pic>
        <p:nvPicPr>
          <p:cNvPr id="14" name="Grafik 13"/>
          <p:cNvPicPr>
            <a:picLocks noChangeAspect="1"/>
          </p:cNvPicPr>
          <p:nvPr userDrawn="1"/>
        </p:nvPicPr>
        <p:blipFill rotWithShape="1">
          <a:blip r:embed="rId2"/>
          <a:srcRect r="80272"/>
          <a:stretch/>
        </p:blipFill>
        <p:spPr>
          <a:xfrm>
            <a:off x="1" y="5686778"/>
            <a:ext cx="9283348" cy="1080000"/>
          </a:xfrm>
          <a:prstGeom prst="rect">
            <a:avLst/>
          </a:prstGeom>
        </p:spPr>
      </p:pic>
      <p:sp>
        <p:nvSpPr>
          <p:cNvPr id="3" name="Textplatzhalter 2"/>
          <p:cNvSpPr>
            <a:spLocks noGrp="1"/>
          </p:cNvSpPr>
          <p:nvPr>
            <p:ph type="body" sz="quarter" idx="12"/>
          </p:nvPr>
        </p:nvSpPr>
        <p:spPr>
          <a:xfrm>
            <a:off x="479425" y="1949450"/>
            <a:ext cx="11269663" cy="3736975"/>
          </a:xfrm>
          <a:prstGeom prst="rect">
            <a:avLst/>
          </a:prstGeom>
        </p:spPr>
        <p:txBody>
          <a:bodyPr/>
          <a:lstStyle>
            <a:lvl1pPr marL="457200" indent="-457200">
              <a:buClr>
                <a:srgbClr val="D6851B"/>
              </a:buClr>
              <a:buFont typeface="Wingdings 3" panose="05040102010807070707" pitchFamily="18" charset="2"/>
              <a:buChar char=""/>
              <a:defRPr sz="2000">
                <a:solidFill>
                  <a:schemeClr val="tx1">
                    <a:lumMod val="50000"/>
                    <a:lumOff val="50000"/>
                  </a:schemeClr>
                </a:solidFill>
              </a:defRPr>
            </a:lvl1pPr>
            <a:lvl2pPr marL="685800" indent="-228600">
              <a:buClr>
                <a:srgbClr val="D6851B"/>
              </a:buClr>
              <a:buFont typeface="Wingdings 3" panose="05040102010807070707" pitchFamily="18" charset="2"/>
              <a:buChar char=""/>
              <a:defRPr sz="1800">
                <a:solidFill>
                  <a:schemeClr val="tx1">
                    <a:lumMod val="50000"/>
                    <a:lumOff val="50000"/>
                  </a:schemeClr>
                </a:solidFill>
              </a:defRPr>
            </a:lvl2pPr>
            <a:lvl3pPr marL="1143000" indent="-228600">
              <a:buClr>
                <a:srgbClr val="D6851B"/>
              </a:buClr>
              <a:buFont typeface="Wingdings 3" panose="05040102010807070707" pitchFamily="18" charset="2"/>
              <a:buChar char=""/>
              <a:defRPr sz="1800">
                <a:solidFill>
                  <a:schemeClr val="tx1">
                    <a:lumMod val="50000"/>
                    <a:lumOff val="50000"/>
                  </a:schemeClr>
                </a:solidFill>
              </a:defRPr>
            </a:lvl3pPr>
            <a:lvl4pPr marL="1600200" indent="-228600">
              <a:buClr>
                <a:srgbClr val="D6851B"/>
              </a:buClr>
              <a:buFont typeface="Wingdings 3" panose="05040102010807070707" pitchFamily="18" charset="2"/>
              <a:buChar char=""/>
              <a:defRPr>
                <a:solidFill>
                  <a:schemeClr val="tx1">
                    <a:lumMod val="50000"/>
                    <a:lumOff val="50000"/>
                  </a:schemeClr>
                </a:solidFill>
              </a:defRPr>
            </a:lvl4pPr>
            <a:lvl5pPr marL="2057400" indent="-228600">
              <a:buClr>
                <a:srgbClr val="D6851B"/>
              </a:buClr>
              <a:buFont typeface="Wingdings 3" panose="05040102010807070707" pitchFamily="18" charset="2"/>
              <a:buChar char=""/>
              <a:defRPr>
                <a:solidFill>
                  <a:schemeClr val="tx1">
                    <a:lumMod val="50000"/>
                    <a:lumOff val="50000"/>
                  </a:schemeClr>
                </a:solidFill>
              </a:defRPr>
            </a:lvl5pPr>
          </a:lstStyle>
          <a:p>
            <a:pPr lvl="0"/>
            <a:r>
              <a:rPr lang="de-DE" dirty="0"/>
              <a:t>Formatvorlagen des Textmasters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2682094303"/>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563317" y="855232"/>
            <a:ext cx="3932237" cy="1600200"/>
          </a:xfrm>
          <a:prstGeom prst="rect">
            <a:avLst/>
          </a:prstGeom>
        </p:spPr>
        <p:txBody>
          <a:bodyPr/>
          <a:lstStyle>
            <a:lvl1pPr>
              <a:defRPr lang="de-DE" sz="2800">
                <a:solidFill>
                  <a:schemeClr val="tx1">
                    <a:lumMod val="50000"/>
                    <a:lumOff val="50000"/>
                  </a:schemeClr>
                </a:solidFill>
                <a:latin typeface="+mn-lt"/>
                <a:ea typeface="+mn-ea"/>
                <a:cs typeface="+mn-cs"/>
              </a:defRPr>
            </a:lvl1pPr>
          </a:lstStyle>
          <a:p>
            <a:pPr marL="0" lvl="0" indent="0">
              <a:spcBef>
                <a:spcPts val="1000"/>
              </a:spcBef>
              <a:buFontTx/>
            </a:pPr>
            <a:r>
              <a:rPr lang="de-DE"/>
              <a:t>Titelmasterformat durch Klicken bearbeiten</a:t>
            </a:r>
          </a:p>
        </p:txBody>
      </p:sp>
      <p:sp>
        <p:nvSpPr>
          <p:cNvPr id="3" name="Inhaltsplatzhalter 2"/>
          <p:cNvSpPr>
            <a:spLocks noGrp="1"/>
          </p:cNvSpPr>
          <p:nvPr>
            <p:ph idx="1"/>
          </p:nvPr>
        </p:nvSpPr>
        <p:spPr>
          <a:xfrm>
            <a:off x="19516" y="0"/>
            <a:ext cx="7231137" cy="68580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7563317" y="2573767"/>
            <a:ext cx="3932237" cy="3213847"/>
          </a:xfrm>
          <a:prstGeom prst="rect">
            <a:avLst/>
          </a:prstGeom>
        </p:spPr>
        <p:txBody>
          <a:bodyPr/>
          <a:lstStyle>
            <a:lvl1pPr marL="0" indent="0">
              <a:buNone/>
              <a:defRPr sz="16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pic>
        <p:nvPicPr>
          <p:cNvPr id="8" name="Grafik 7"/>
          <p:cNvPicPr>
            <a:picLocks noChangeAspect="1"/>
          </p:cNvPicPr>
          <p:nvPr userDrawn="1"/>
        </p:nvPicPr>
        <p:blipFill>
          <a:blip r:embed="rId2"/>
          <a:stretch>
            <a:fillRect/>
          </a:stretch>
        </p:blipFill>
        <p:spPr>
          <a:xfrm>
            <a:off x="9283348" y="5686778"/>
            <a:ext cx="3301025" cy="1080000"/>
          </a:xfrm>
          <a:prstGeom prst="rect">
            <a:avLst/>
          </a:prstGeom>
        </p:spPr>
      </p:pic>
      <p:pic>
        <p:nvPicPr>
          <p:cNvPr id="9" name="Grafik 8"/>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3398329828"/>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3"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Kapitelüberschriftjjjjjjjjjjjjjjjjjjjjjjjjjjjjjjjjjjjjjjjjjjjjjjjjjjjjjjjjjjjjjjjjjjjjjjjjjjjjjjjjjjjjjjjjjjjjjjjjjjjjjjjjjjjjj</a:t>
            </a:r>
          </a:p>
        </p:txBody>
      </p:sp>
      <p:sp>
        <p:nvSpPr>
          <p:cNvPr id="6" name="Textplatzhalter 5"/>
          <p:cNvSpPr>
            <a:spLocks noGrp="1"/>
          </p:cNvSpPr>
          <p:nvPr>
            <p:ph type="body" sz="quarter" idx="11"/>
          </p:nvPr>
        </p:nvSpPr>
        <p:spPr>
          <a:xfrm>
            <a:off x="479425" y="5305425"/>
            <a:ext cx="11269663" cy="1285875"/>
          </a:xfrm>
          <a:prstGeom prst="rect">
            <a:avLst/>
          </a:prstGeom>
        </p:spPr>
        <p:txBody>
          <a:bodyPr/>
          <a:lstStyle>
            <a:lvl1pPr marL="0" indent="0">
              <a:buFontTx/>
              <a:buNone/>
              <a:defRPr sz="1600">
                <a:solidFill>
                  <a:schemeClr val="tx1">
                    <a:lumMod val="50000"/>
                    <a:lumOff val="50000"/>
                  </a:schemeClr>
                </a:solidFill>
              </a:defRPr>
            </a:lvl1pPr>
            <a:lvl2pPr marL="457200" indent="0">
              <a:buFontTx/>
              <a:buNone/>
              <a:defRPr sz="1600">
                <a:solidFill>
                  <a:schemeClr val="tx1">
                    <a:lumMod val="50000"/>
                    <a:lumOff val="50000"/>
                  </a:schemeClr>
                </a:solidFill>
              </a:defRPr>
            </a:lvl2pPr>
            <a:lvl3pPr marL="914400" indent="0">
              <a:buFontTx/>
              <a:buNone/>
              <a:defRPr sz="1600">
                <a:solidFill>
                  <a:schemeClr val="tx1">
                    <a:lumMod val="50000"/>
                    <a:lumOff val="50000"/>
                  </a:schemeClr>
                </a:solidFill>
              </a:defRPr>
            </a:lvl3pPr>
            <a:lvl4pPr marL="1371600" indent="0">
              <a:buFontTx/>
              <a:buNone/>
              <a:defRPr sz="1600">
                <a:solidFill>
                  <a:schemeClr val="tx1">
                    <a:lumMod val="50000"/>
                    <a:lumOff val="50000"/>
                  </a:schemeClr>
                </a:solidFill>
              </a:defRPr>
            </a:lvl4pPr>
            <a:lvl5pPr marL="1828800" indent="0">
              <a:buFontTx/>
              <a:buNone/>
              <a:defRPr sz="1600">
                <a:solidFill>
                  <a:schemeClr val="tx1">
                    <a:lumMod val="50000"/>
                    <a:lumOff val="50000"/>
                  </a:schemeClr>
                </a:solidFill>
              </a:defRPr>
            </a:lvl5pPr>
          </a:lstStyle>
          <a:p>
            <a:pPr lvl="0"/>
            <a:r>
              <a:rPr lang="de-DE" dirty="0"/>
              <a:t>Formatvorlagen des Textmasters bearbeiten</a:t>
            </a:r>
          </a:p>
        </p:txBody>
      </p:sp>
      <p:pic>
        <p:nvPicPr>
          <p:cNvPr id="7" name="Grafik 6">
            <a:extLst>
              <a:ext uri="{FF2B5EF4-FFF2-40B4-BE49-F238E27FC236}">
                <a16:creationId xmlns:a16="http://schemas.microsoft.com/office/drawing/2014/main" id="{DC1EBB47-CE08-4E2B-BF90-3920E79A3A5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765072"/>
            <a:ext cx="12192000" cy="3327856"/>
          </a:xfrm>
          <a:prstGeom prst="rect">
            <a:avLst/>
          </a:prstGeom>
        </p:spPr>
      </p:pic>
    </p:spTree>
    <p:extLst>
      <p:ext uri="{BB962C8B-B14F-4D97-AF65-F5344CB8AC3E}">
        <p14:creationId xmlns:p14="http://schemas.microsoft.com/office/powerpoint/2010/main" val="3322287398"/>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6019800" y="2451100"/>
            <a:ext cx="6172200" cy="44069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8"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9"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sp>
        <p:nvSpPr>
          <p:cNvPr id="10" name="Textplatzhalter 9"/>
          <p:cNvSpPr>
            <a:spLocks noGrp="1"/>
          </p:cNvSpPr>
          <p:nvPr>
            <p:ph type="body" sz="quarter" idx="12"/>
          </p:nvPr>
        </p:nvSpPr>
        <p:spPr>
          <a:xfrm>
            <a:off x="479425" y="2062162"/>
            <a:ext cx="5254625" cy="3624616"/>
          </a:xfrm>
          <a:prstGeom prst="rect">
            <a:avLst/>
          </a:prstGeom>
        </p:spPr>
        <p:txBody>
          <a:bodyPr/>
          <a:lstStyle>
            <a:lvl1pPr>
              <a:spcBef>
                <a:spcPts val="300"/>
              </a:spcBef>
              <a:spcAft>
                <a:spcPts val="300"/>
              </a:spcAft>
              <a:defRPr sz="2000">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lvl3pPr>
            <a:lvl4pPr marL="1371600" indent="0">
              <a:buFontTx/>
              <a:buNone/>
              <a:defRPr/>
            </a:lvl4pPr>
            <a:lvl5pPr marL="1828800" indent="0">
              <a:buFontTx/>
              <a:buNone/>
              <a:defRPr/>
            </a:lvl5pPr>
          </a:lstStyle>
          <a:p>
            <a:pPr lvl="0"/>
            <a:endParaRPr lang="de-DE" dirty="0"/>
          </a:p>
        </p:txBody>
      </p:sp>
      <p:pic>
        <p:nvPicPr>
          <p:cNvPr id="11" name="Grafik 10"/>
          <p:cNvPicPr>
            <a:picLocks noChangeAspect="1"/>
          </p:cNvPicPr>
          <p:nvPr userDrawn="1"/>
        </p:nvPicPr>
        <p:blipFill>
          <a:blip r:embed="rId2"/>
          <a:stretch>
            <a:fillRect/>
          </a:stretch>
        </p:blipFill>
        <p:spPr>
          <a:xfrm>
            <a:off x="9283348" y="5686778"/>
            <a:ext cx="3301025" cy="1080000"/>
          </a:xfrm>
          <a:prstGeom prst="rect">
            <a:avLst/>
          </a:prstGeom>
        </p:spPr>
      </p:pic>
      <p:pic>
        <p:nvPicPr>
          <p:cNvPr id="12" name="Grafik 11"/>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873646140"/>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ild mit Überschrif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7154426" y="2062162"/>
            <a:ext cx="5037574" cy="479583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8"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9"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sp>
        <p:nvSpPr>
          <p:cNvPr id="10" name="Textplatzhalter 9"/>
          <p:cNvSpPr>
            <a:spLocks noGrp="1"/>
          </p:cNvSpPr>
          <p:nvPr>
            <p:ph type="body" sz="quarter" idx="12"/>
          </p:nvPr>
        </p:nvSpPr>
        <p:spPr>
          <a:xfrm>
            <a:off x="479425" y="2062162"/>
            <a:ext cx="6423793" cy="3624616"/>
          </a:xfrm>
          <a:prstGeom prst="rect">
            <a:avLst/>
          </a:prstGeom>
        </p:spPr>
        <p:txBody>
          <a:bodyPr/>
          <a:lstStyle>
            <a:lvl1pPr>
              <a:spcBef>
                <a:spcPts val="300"/>
              </a:spcBef>
              <a:spcAft>
                <a:spcPts val="300"/>
              </a:spcAft>
              <a:defRPr sz="2000">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lvl3pPr>
            <a:lvl4pPr marL="1371600" indent="0">
              <a:buFontTx/>
              <a:buNone/>
              <a:defRPr/>
            </a:lvl4pPr>
            <a:lvl5pPr marL="1828800" indent="0">
              <a:buFontTx/>
              <a:buNone/>
              <a:defRPr/>
            </a:lvl5pPr>
          </a:lstStyle>
          <a:p>
            <a:pPr lvl="0"/>
            <a:endParaRPr lang="de-DE" dirty="0"/>
          </a:p>
        </p:txBody>
      </p:sp>
      <p:pic>
        <p:nvPicPr>
          <p:cNvPr id="11" name="Grafik 10"/>
          <p:cNvPicPr>
            <a:picLocks noChangeAspect="1"/>
          </p:cNvPicPr>
          <p:nvPr userDrawn="1"/>
        </p:nvPicPr>
        <p:blipFill>
          <a:blip r:embed="rId2"/>
          <a:stretch>
            <a:fillRect/>
          </a:stretch>
        </p:blipFill>
        <p:spPr>
          <a:xfrm>
            <a:off x="9283348" y="5686778"/>
            <a:ext cx="3301025" cy="1080000"/>
          </a:xfrm>
          <a:prstGeom prst="rect">
            <a:avLst/>
          </a:prstGeom>
        </p:spPr>
      </p:pic>
      <p:pic>
        <p:nvPicPr>
          <p:cNvPr id="12" name="Grafik 11"/>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1968424360"/>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tartfolie">
    <p:bg>
      <p:bgRef idx="1001">
        <a:schemeClr val="bg1"/>
      </p:bgRef>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DD5B921-7DF5-4D0B-BFC4-18D8279438D5}"/>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5136" r="2141" b="11120"/>
          <a:stretch/>
        </p:blipFill>
        <p:spPr>
          <a:xfrm>
            <a:off x="0" y="1052513"/>
            <a:ext cx="12192000" cy="4105275"/>
          </a:xfrm>
          <a:prstGeom prst="rect">
            <a:avLst/>
          </a:prstGeom>
        </p:spPr>
      </p:pic>
      <p:pic>
        <p:nvPicPr>
          <p:cNvPr id="7" name="Grafik 6">
            <a:extLst>
              <a:ext uri="{FF2B5EF4-FFF2-40B4-BE49-F238E27FC236}">
                <a16:creationId xmlns:a16="http://schemas.microsoft.com/office/drawing/2014/main" id="{77F82F2F-7D5D-4518-B648-2A60057EC36E}"/>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14" name="Textplatzhalter 10">
            <a:extLst>
              <a:ext uri="{FF2B5EF4-FFF2-40B4-BE49-F238E27FC236}">
                <a16:creationId xmlns:a16="http://schemas.microsoft.com/office/drawing/2014/main" id="{2DBAAD3D-CA48-4B40-9820-D2952C1CBB2B}"/>
              </a:ext>
            </a:extLst>
          </p:cNvPr>
          <p:cNvSpPr>
            <a:spLocks noGrp="1"/>
          </p:cNvSpPr>
          <p:nvPr>
            <p:ph type="body" sz="quarter" idx="12" hasCustomPrompt="1"/>
          </p:nvPr>
        </p:nvSpPr>
        <p:spPr>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Berufsausbildung in </a:t>
            </a:r>
            <a:br>
              <a:rPr lang="de-DE" dirty="0"/>
            </a:br>
            <a:r>
              <a:rPr lang="de-DE" dirty="0"/>
              <a:t>Deutschland</a:t>
            </a:r>
          </a:p>
        </p:txBody>
      </p:sp>
      <p:sp>
        <p:nvSpPr>
          <p:cNvPr id="15" name="Textfeld 14">
            <a:extLst>
              <a:ext uri="{FF2B5EF4-FFF2-40B4-BE49-F238E27FC236}">
                <a16:creationId xmlns:a16="http://schemas.microsoft.com/office/drawing/2014/main" id="{01E08A3D-9CC1-47CC-A636-CCBF9BCAD35B}"/>
              </a:ext>
            </a:extLst>
          </p:cNvPr>
          <p:cNvSpPr txBox="1"/>
          <p:nvPr userDrawn="1"/>
        </p:nvSpPr>
        <p:spPr>
          <a:xfrm>
            <a:off x="3781425" y="5561872"/>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800" kern="1200" noProof="0" dirty="0">
                <a:solidFill>
                  <a:schemeClr val="tx1"/>
                </a:solidFill>
                <a:effectLst/>
                <a:latin typeface="+mn-lt"/>
                <a:ea typeface="+mn-ea"/>
                <a:cs typeface="+mn-cs"/>
              </a:rPr>
              <a:t>Oficina Central del Gobierno Federal para la Cooperación Internacional en Materia de Formación Profesional</a:t>
            </a: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Grafik 1">
            <a:extLst>
              <a:ext uri="{FF2B5EF4-FFF2-40B4-BE49-F238E27FC236}">
                <a16:creationId xmlns:a16="http://schemas.microsoft.com/office/drawing/2014/main" id="{FCD85587-53C6-FF7E-E27B-1348670A104F}"/>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27332" y="5343404"/>
            <a:ext cx="2465998" cy="1347853"/>
          </a:xfrm>
          <a:prstGeom prst="rect">
            <a:avLst/>
          </a:prstGeom>
        </p:spPr>
      </p:pic>
      <p:pic>
        <p:nvPicPr>
          <p:cNvPr id="4" name="Grafik 3">
            <a:extLst>
              <a:ext uri="{FF2B5EF4-FFF2-40B4-BE49-F238E27FC236}">
                <a16:creationId xmlns:a16="http://schemas.microsoft.com/office/drawing/2014/main" id="{D840C758-E72F-F57D-D237-CD0BCA8D9AC6}"/>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9571393" y="5488239"/>
            <a:ext cx="2318510" cy="720000"/>
          </a:xfrm>
          <a:prstGeom prst="rect">
            <a:avLst/>
          </a:prstGeom>
        </p:spPr>
      </p:pic>
    </p:spTree>
    <p:extLst>
      <p:ext uri="{BB962C8B-B14F-4D97-AF65-F5344CB8AC3E}">
        <p14:creationId xmlns:p14="http://schemas.microsoft.com/office/powerpoint/2010/main" val="1639775373"/>
      </p:ext>
    </p:extLst>
  </p:cSld>
  <p:clrMapOvr>
    <a:overrideClrMapping bg1="lt1" tx1="dk1" bg2="lt2" tx2="dk2" accent1="accent1" accent2="accent2" accent3="accent3" accent4="accent4" accent5="accent5" accent6="accent6" hlink="hlink" folHlink="folHlink"/>
  </p:clrMapOvr>
  <p:transition spd="slow">
    <p:fade/>
  </p:transition>
  <p:extLst>
    <p:ext uri="{DCECCB84-F9BA-43D5-87BE-67443E8EF086}">
      <p15:sldGuideLst xmlns:p15="http://schemas.microsoft.com/office/powerpoint/2012/main">
        <p15:guide id="1" orient="horz" pos="3249" userDrawn="1">
          <p15:clr>
            <a:srgbClr val="FBAE40"/>
          </p15:clr>
        </p15:guide>
        <p15:guide id="2" orient="horz" pos="2160" userDrawn="1">
          <p15:clr>
            <a:srgbClr val="FBAE40"/>
          </p15:clr>
        </p15:guide>
        <p15:guide id="3" orient="horz" pos="37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Startfolie">
    <p:bg>
      <p:bgRef idx="1001">
        <a:schemeClr val="bg1"/>
      </p:bgRef>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DD5B921-7DF5-4D0B-BFC4-18D8279438D5}"/>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5136" r="2141" b="11120"/>
          <a:stretch/>
        </p:blipFill>
        <p:spPr>
          <a:xfrm>
            <a:off x="0" y="1052513"/>
            <a:ext cx="12192000" cy="4105275"/>
          </a:xfrm>
          <a:prstGeom prst="rect">
            <a:avLst/>
          </a:prstGeom>
        </p:spPr>
      </p:pic>
      <p:pic>
        <p:nvPicPr>
          <p:cNvPr id="7" name="Grafik 6">
            <a:extLst>
              <a:ext uri="{FF2B5EF4-FFF2-40B4-BE49-F238E27FC236}">
                <a16:creationId xmlns:a16="http://schemas.microsoft.com/office/drawing/2014/main" id="{77F82F2F-7D5D-4518-B648-2A60057EC36E}"/>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pic>
        <p:nvPicPr>
          <p:cNvPr id="12" name="Grafik 11">
            <a:extLst>
              <a:ext uri="{FF2B5EF4-FFF2-40B4-BE49-F238E27FC236}">
                <a16:creationId xmlns:a16="http://schemas.microsoft.com/office/drawing/2014/main" id="{0F4B9FEE-1B17-4943-9379-F5D33539506C}"/>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824455" y="5714934"/>
            <a:ext cx="1888119" cy="395896"/>
          </a:xfrm>
          <a:prstGeom prst="rect">
            <a:avLst/>
          </a:prstGeom>
        </p:spPr>
      </p:pic>
      <p:sp>
        <p:nvSpPr>
          <p:cNvPr id="14" name="Textplatzhalter 10">
            <a:extLst>
              <a:ext uri="{FF2B5EF4-FFF2-40B4-BE49-F238E27FC236}">
                <a16:creationId xmlns:a16="http://schemas.microsoft.com/office/drawing/2014/main" id="{2DBAAD3D-CA48-4B40-9820-D2952C1CBB2B}"/>
              </a:ext>
            </a:extLst>
          </p:cNvPr>
          <p:cNvSpPr>
            <a:spLocks noGrp="1"/>
          </p:cNvSpPr>
          <p:nvPr>
            <p:ph type="body" sz="quarter" idx="12" hasCustomPrompt="1"/>
          </p:nvPr>
        </p:nvSpPr>
        <p:spPr>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Berufsausbildung in </a:t>
            </a:r>
            <a:br>
              <a:rPr lang="de-DE" dirty="0"/>
            </a:br>
            <a:r>
              <a:rPr lang="de-DE" dirty="0"/>
              <a:t>Deutschland</a:t>
            </a:r>
          </a:p>
        </p:txBody>
      </p:sp>
      <p:sp>
        <p:nvSpPr>
          <p:cNvPr id="15" name="Textfeld 14">
            <a:extLst>
              <a:ext uri="{FF2B5EF4-FFF2-40B4-BE49-F238E27FC236}">
                <a16:creationId xmlns:a16="http://schemas.microsoft.com/office/drawing/2014/main" id="{01E08A3D-9CC1-47CC-A636-CCBF9BCAD35B}"/>
              </a:ext>
            </a:extLst>
          </p:cNvPr>
          <p:cNvSpPr txBox="1"/>
          <p:nvPr userDrawn="1"/>
        </p:nvSpPr>
        <p:spPr>
          <a:xfrm>
            <a:off x="3781425" y="5561872"/>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800" kern="1200" noProof="0" dirty="0">
                <a:solidFill>
                  <a:schemeClr val="tx1"/>
                </a:solidFill>
                <a:effectLst/>
                <a:latin typeface="+mn-lt"/>
                <a:ea typeface="+mn-ea"/>
                <a:cs typeface="+mn-cs"/>
              </a:rPr>
              <a:t>Oficina Central del Gobierno Federal para la Cooperación Internacional en Materia de Formación Profesional</a:t>
            </a: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6" name="Grafik 15">
            <a:extLst>
              <a:ext uri="{FF2B5EF4-FFF2-40B4-BE49-F238E27FC236}">
                <a16:creationId xmlns:a16="http://schemas.microsoft.com/office/drawing/2014/main" id="{01075AA8-CECD-4249-A481-208BA30F9619}"/>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659552" y="5367012"/>
            <a:ext cx="1118500" cy="1219526"/>
          </a:xfrm>
          <a:prstGeom prst="rect">
            <a:avLst/>
          </a:prstGeom>
        </p:spPr>
      </p:pic>
    </p:spTree>
    <p:extLst>
      <p:ext uri="{BB962C8B-B14F-4D97-AF65-F5344CB8AC3E}">
        <p14:creationId xmlns:p14="http://schemas.microsoft.com/office/powerpoint/2010/main" val="2772939077"/>
      </p:ext>
    </p:extLst>
  </p:cSld>
  <p:clrMapOvr>
    <a:overrideClrMapping bg1="lt1" tx1="dk1" bg2="lt2" tx2="dk2" accent1="accent1" accent2="accent2" accent3="accent3" accent4="accent4" accent5="accent5" accent6="accent6" hlink="hlink" folHlink="folHlink"/>
  </p:clrMapOvr>
  <p:transition spd="slow">
    <p:fade/>
  </p:transition>
  <p:extLst>
    <p:ext uri="{DCECCB84-F9BA-43D5-87BE-67443E8EF086}">
      <p15:sldGuideLst xmlns:p15="http://schemas.microsoft.com/office/powerpoint/2012/main">
        <p15:guide id="1" orient="horz" pos="3249" userDrawn="1">
          <p15:clr>
            <a:srgbClr val="FBAE40"/>
          </p15:clr>
        </p15:guide>
        <p15:guide id="2" orient="horz" pos="2160" userDrawn="1">
          <p15:clr>
            <a:srgbClr val="FBAE40"/>
          </p15:clr>
        </p15:guide>
        <p15:guide id="3" orient="horz" pos="372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Benutzerdefiniertes Layout">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F00E7926-226D-4987-B9DE-A933E0AD4A9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pic>
        <p:nvPicPr>
          <p:cNvPr id="9" name="Grafik 8">
            <a:extLst>
              <a:ext uri="{FF2B5EF4-FFF2-40B4-BE49-F238E27FC236}">
                <a16:creationId xmlns:a16="http://schemas.microsoft.com/office/drawing/2014/main" id="{58BF97C7-FD58-4F5D-B6A7-523CDE2D6091}"/>
              </a:ext>
            </a:extLst>
          </p:cNvPr>
          <p:cNvPicPr>
            <a:picLocks noChangeAspect="1"/>
          </p:cNvPicPr>
          <p:nvPr userDrawn="1"/>
        </p:nvPicPr>
        <p:blipFill rotWithShape="1">
          <a:blip r:embed="rId3">
            <a:extLst>
              <a:ext uri="{28A0092B-C50C-407E-A947-70E740481C1C}">
                <a14:useLocalDpi xmlns:a14="http://schemas.microsoft.com/office/drawing/2010/main"/>
              </a:ext>
            </a:extLst>
          </a:blip>
          <a:srcRect l="3927" r="15010"/>
          <a:stretch/>
        </p:blipFill>
        <p:spPr>
          <a:xfrm>
            <a:off x="0" y="1052514"/>
            <a:ext cx="12192000" cy="4105274"/>
          </a:xfrm>
          <a:prstGeom prst="rect">
            <a:avLst/>
          </a:prstGeom>
        </p:spPr>
      </p:pic>
      <p:sp>
        <p:nvSpPr>
          <p:cNvPr id="11" name="Textplatzhalter 1">
            <a:extLst>
              <a:ext uri="{FF2B5EF4-FFF2-40B4-BE49-F238E27FC236}">
                <a16:creationId xmlns:a16="http://schemas.microsoft.com/office/drawing/2014/main" id="{080E086B-B287-4241-9962-A953E7A22DAF}"/>
              </a:ext>
            </a:extLst>
          </p:cNvPr>
          <p:cNvSpPr>
            <a:spLocks noGrp="1"/>
          </p:cNvSpPr>
          <p:nvPr>
            <p:ph type="body" sz="quarter" idx="4294967295" hasCustomPrompt="1"/>
          </p:nvPr>
        </p:nvSpPr>
        <p:spPr>
          <a:xfrm>
            <a:off x="658813" y="3274541"/>
            <a:ext cx="10066338" cy="650688"/>
          </a:xfrm>
        </p:spPr>
        <p:txBody>
          <a:bodyPr>
            <a:normAutofit/>
          </a:bodyPr>
          <a:lstStyle>
            <a:lvl1pPr>
              <a:lnSpc>
                <a:spcPct val="100000"/>
              </a:lnSpc>
              <a:spcBef>
                <a:spcPts val="0"/>
              </a:spcBef>
              <a:defRPr sz="2800"/>
            </a:lvl1pPr>
          </a:lstStyle>
          <a:p>
            <a:pPr marL="0" indent="0">
              <a:buNone/>
            </a:pPr>
            <a:r>
              <a:rPr lang="de-DE" dirty="0">
                <a:solidFill>
                  <a:schemeClr val="bg1"/>
                </a:solidFill>
              </a:rPr>
              <a:t>Zusammenfassung – </a:t>
            </a:r>
          </a:p>
          <a:p>
            <a:pPr marL="0" indent="0">
              <a:buNone/>
            </a:pPr>
            <a:r>
              <a:rPr lang="de-DE" dirty="0">
                <a:solidFill>
                  <a:schemeClr val="bg1"/>
                </a:solidFill>
              </a:rPr>
              <a:t>Motor der Dualen Berufsausbildung</a:t>
            </a:r>
          </a:p>
        </p:txBody>
      </p:sp>
      <p:sp>
        <p:nvSpPr>
          <p:cNvPr id="5" name="Textplatzhalter 1">
            <a:extLst>
              <a:ext uri="{FF2B5EF4-FFF2-40B4-BE49-F238E27FC236}">
                <a16:creationId xmlns:a16="http://schemas.microsoft.com/office/drawing/2014/main" id="{7E8F1EBE-7A88-4B07-A9FF-8C01825336A3}"/>
              </a:ext>
            </a:extLst>
          </p:cNvPr>
          <p:cNvSpPr>
            <a:spLocks noGrp="1"/>
          </p:cNvSpPr>
          <p:nvPr>
            <p:ph type="body" sz="quarter" idx="4294967295"/>
          </p:nvPr>
        </p:nvSpPr>
        <p:spPr>
          <a:xfrm>
            <a:off x="658813" y="2750710"/>
            <a:ext cx="10066338" cy="295231"/>
          </a:xfrm>
        </p:spPr>
        <p:txBody>
          <a:bodyPr>
            <a:normAutofit/>
          </a:bodyPr>
          <a:lstStyle/>
          <a:p>
            <a:pPr marL="0" indent="0">
              <a:buNone/>
            </a:pPr>
            <a:r>
              <a:rPr lang="de-DE" sz="1600" dirty="0">
                <a:solidFill>
                  <a:schemeClr val="bg1"/>
                </a:solidFill>
              </a:rPr>
              <a:t>Motor der Dualen Berufsausbildung</a:t>
            </a:r>
          </a:p>
        </p:txBody>
      </p:sp>
    </p:spTree>
    <p:extLst>
      <p:ext uri="{BB962C8B-B14F-4D97-AF65-F5344CB8AC3E}">
        <p14:creationId xmlns:p14="http://schemas.microsoft.com/office/powerpoint/2010/main" val="341265782"/>
      </p:ext>
    </p:extLst>
  </p:cSld>
  <p:clrMapOvr>
    <a:masterClrMapping/>
  </p:clrMapOvr>
  <p:transition spd="slow">
    <p:fade/>
  </p:transition>
  <p:extLst>
    <p:ext uri="{DCECCB84-F9BA-43D5-87BE-67443E8EF086}">
      <p15:sldGuideLst xmlns:p15="http://schemas.microsoft.com/office/powerpoint/2012/main">
        <p15:guide id="1" orient="horz" pos="324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elfolie Orange">
    <p:bg>
      <p:bgRef idx="1001">
        <a:schemeClr val="bg1"/>
      </p:bgRef>
    </p:bg>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F4BD3340-DC2B-4D68-8D14-221F53299F2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4620" r="28057"/>
          <a:stretch/>
        </p:blipFill>
        <p:spPr>
          <a:xfrm>
            <a:off x="0" y="1080835"/>
            <a:ext cx="12192001" cy="5805486"/>
          </a:xfrm>
          <a:prstGeom prst="rect">
            <a:avLst/>
          </a:prstGeom>
        </p:spPr>
      </p:pic>
      <p:sp>
        <p:nvSpPr>
          <p:cNvPr id="10" name="Rechteck 9">
            <a:extLst>
              <a:ext uri="{FF2B5EF4-FFF2-40B4-BE49-F238E27FC236}">
                <a16:creationId xmlns:a16="http://schemas.microsoft.com/office/drawing/2014/main" id="{9E0C15F5-7624-4C0F-A330-92606E04C50C}"/>
              </a:ext>
            </a:extLst>
          </p:cNvPr>
          <p:cNvSpPr/>
          <p:nvPr userDrawn="1"/>
        </p:nvSpPr>
        <p:spPr>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2" name="Titel 1">
            <a:extLst>
              <a:ext uri="{FF2B5EF4-FFF2-40B4-BE49-F238E27FC236}">
                <a16:creationId xmlns:a16="http://schemas.microsoft.com/office/drawing/2014/main" id="{7D1E94B7-2936-4763-B117-E3C78A1E8C79}"/>
              </a:ext>
            </a:extLst>
          </p:cNvPr>
          <p:cNvSpPr>
            <a:spLocks noGrp="1"/>
          </p:cNvSpPr>
          <p:nvPr>
            <p:ph type="ctrTitle" hasCustomPrompt="1"/>
          </p:nvPr>
        </p:nvSpPr>
        <p:spPr>
          <a:xfrm>
            <a:off x="658813" y="296863"/>
            <a:ext cx="9000576" cy="446715"/>
          </a:xfrm>
        </p:spPr>
        <p:txBody>
          <a:bodyPr anchor="t">
            <a:normAutofit/>
          </a:bodyPr>
          <a:lstStyle>
            <a:lvl1pPr algn="l">
              <a:lnSpc>
                <a:spcPct val="100000"/>
              </a:lnSpc>
              <a:defRPr sz="2400"/>
            </a:lvl1pPr>
          </a:lstStyle>
          <a:p>
            <a:r>
              <a:rPr lang="de-DE" dirty="0"/>
              <a:t>GOVET at BIBB</a:t>
            </a:r>
          </a:p>
        </p:txBody>
      </p:sp>
      <p:sp>
        <p:nvSpPr>
          <p:cNvPr id="11" name="Textfeld 10">
            <a:extLst>
              <a:ext uri="{FF2B5EF4-FFF2-40B4-BE49-F238E27FC236}">
                <a16:creationId xmlns:a16="http://schemas.microsoft.com/office/drawing/2014/main" id="{D3F6CC70-A1B7-4805-A98F-B93B88A3F446}"/>
              </a:ext>
            </a:extLst>
          </p:cNvPr>
          <p:cNvSpPr txBox="1"/>
          <p:nvPr userDrawn="1"/>
        </p:nvSpPr>
        <p:spPr>
          <a:xfrm>
            <a:off x="1403276" y="2816644"/>
            <a:ext cx="3612607" cy="25032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Friedrich-Ebert-Allee 114</a:t>
            </a:r>
            <a:r>
              <a:rPr kumimoji="0" lang="de-DE" sz="900" b="0" i="0" u="none" strike="noStrike" kern="1200" cap="none" spc="0" normalizeH="0" baseline="0" noProof="0" dirty="0">
                <a:ln>
                  <a:noFill/>
                </a:ln>
                <a:solidFill>
                  <a:schemeClr val="bg1"/>
                </a:solidFill>
                <a:effectLst/>
                <a:uLnTx/>
                <a:uFillTx/>
                <a:latin typeface="Calibri" panose="020F0502020204030204"/>
                <a:ea typeface="+mn-ea"/>
                <a:cs typeface="+mn-cs"/>
              </a:rPr>
              <a:t> </a:t>
            </a: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-116</a:t>
            </a:r>
            <a:b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b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53113 Bonn, Germany</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govet@bibb.de</a:t>
            </a: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+49 228 107 1818</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www.govet.international</a:t>
            </a:r>
            <a:endPar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35" name="Grafik 34">
            <a:extLst>
              <a:ext uri="{FF2B5EF4-FFF2-40B4-BE49-F238E27FC236}">
                <a16:creationId xmlns:a16="http://schemas.microsoft.com/office/drawing/2014/main" id="{36DEB25A-C3FB-42BB-A37C-98ADFE5CD24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7360" y="2900686"/>
            <a:ext cx="442188" cy="563336"/>
          </a:xfrm>
          <a:prstGeom prst="rect">
            <a:avLst/>
          </a:prstGeom>
        </p:spPr>
      </p:pic>
      <p:pic>
        <p:nvPicPr>
          <p:cNvPr id="36" name="Grafik 35">
            <a:extLst>
              <a:ext uri="{FF2B5EF4-FFF2-40B4-BE49-F238E27FC236}">
                <a16:creationId xmlns:a16="http://schemas.microsoft.com/office/drawing/2014/main" id="{862A3916-6FA1-4728-8964-27022EE3AF0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737361" y="3646643"/>
            <a:ext cx="442187" cy="442187"/>
          </a:xfrm>
          <a:prstGeom prst="rect">
            <a:avLst/>
          </a:prstGeom>
        </p:spPr>
      </p:pic>
      <p:pic>
        <p:nvPicPr>
          <p:cNvPr id="37" name="Grafik 36">
            <a:extLst>
              <a:ext uri="{FF2B5EF4-FFF2-40B4-BE49-F238E27FC236}">
                <a16:creationId xmlns:a16="http://schemas.microsoft.com/office/drawing/2014/main" id="{447BC9B3-AD81-451C-BEFF-4B614382F1E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76288" y="4283053"/>
            <a:ext cx="385974" cy="478146"/>
          </a:xfrm>
          <a:prstGeom prst="rect">
            <a:avLst/>
          </a:prstGeom>
        </p:spPr>
      </p:pic>
      <p:pic>
        <p:nvPicPr>
          <p:cNvPr id="38" name="Grafik 37">
            <a:extLst>
              <a:ext uri="{FF2B5EF4-FFF2-40B4-BE49-F238E27FC236}">
                <a16:creationId xmlns:a16="http://schemas.microsoft.com/office/drawing/2014/main" id="{58EDDB5A-FD23-4523-829E-58F0A0E05779}"/>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819424" y="4945053"/>
            <a:ext cx="278061" cy="390355"/>
          </a:xfrm>
          <a:prstGeom prst="rect">
            <a:avLst/>
          </a:prstGeom>
        </p:spPr>
      </p:pic>
    </p:spTree>
    <p:extLst>
      <p:ext uri="{BB962C8B-B14F-4D97-AF65-F5344CB8AC3E}">
        <p14:creationId xmlns:p14="http://schemas.microsoft.com/office/powerpoint/2010/main" val="4108445539"/>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folie Orange">
    <p:bg>
      <p:bgRef idx="1001">
        <a:schemeClr val="bg1"/>
      </p:bgRef>
    </p:bg>
    <p:spTree>
      <p:nvGrpSpPr>
        <p:cNvPr id="1" name=""/>
        <p:cNvGrpSpPr/>
        <p:nvPr/>
      </p:nvGrpSpPr>
      <p:grpSpPr>
        <a:xfrm>
          <a:off x="0" y="0"/>
          <a:ext cx="0" cy="0"/>
          <a:chOff x="0" y="0"/>
          <a:chExt cx="0" cy="0"/>
        </a:xfrm>
      </p:grpSpPr>
      <p:sp>
        <p:nvSpPr>
          <p:cNvPr id="39" name="Rechteck 38">
            <a:extLst>
              <a:ext uri="{FF2B5EF4-FFF2-40B4-BE49-F238E27FC236}">
                <a16:creationId xmlns:a16="http://schemas.microsoft.com/office/drawing/2014/main" id="{5062C070-9756-4913-8053-E4FF8BFCA331}"/>
              </a:ext>
            </a:extLst>
          </p:cNvPr>
          <p:cNvSpPr/>
          <p:nvPr userDrawn="1"/>
        </p:nvSpPr>
        <p:spPr>
          <a:xfrm>
            <a:off x="-1" y="1052513"/>
            <a:ext cx="14931483" cy="4105275"/>
          </a:xfrm>
          <a:prstGeom prst="rect">
            <a:avLst/>
          </a:prstGeom>
          <a:gradFill flip="none" rotWithShape="1">
            <a:gsLst>
              <a:gs pos="0">
                <a:schemeClr val="accent1">
                  <a:lumMod val="6000"/>
                  <a:lumOff val="94000"/>
                </a:schemeClr>
              </a:gs>
              <a:gs pos="94000">
                <a:srgbClr val="BF5A08"/>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Rechteck 9">
            <a:extLst>
              <a:ext uri="{FF2B5EF4-FFF2-40B4-BE49-F238E27FC236}">
                <a16:creationId xmlns:a16="http://schemas.microsoft.com/office/drawing/2014/main" id="{9E0C15F5-7624-4C0F-A330-92606E04C50C}"/>
              </a:ext>
            </a:extLst>
          </p:cNvPr>
          <p:cNvSpPr/>
          <p:nvPr userDrawn="1"/>
        </p:nvSpPr>
        <p:spPr>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2" name="Titel 1">
            <a:extLst>
              <a:ext uri="{FF2B5EF4-FFF2-40B4-BE49-F238E27FC236}">
                <a16:creationId xmlns:a16="http://schemas.microsoft.com/office/drawing/2014/main" id="{7D1E94B7-2936-4763-B117-E3C78A1E8C79}"/>
              </a:ext>
            </a:extLst>
          </p:cNvPr>
          <p:cNvSpPr>
            <a:spLocks noGrp="1"/>
          </p:cNvSpPr>
          <p:nvPr>
            <p:ph type="ctrTitle" hasCustomPrompt="1"/>
          </p:nvPr>
        </p:nvSpPr>
        <p:spPr>
          <a:xfrm>
            <a:off x="658813" y="296863"/>
            <a:ext cx="9000576" cy="446715"/>
          </a:xfrm>
        </p:spPr>
        <p:txBody>
          <a:bodyPr anchor="t">
            <a:normAutofit/>
          </a:bodyPr>
          <a:lstStyle>
            <a:lvl1pPr algn="l">
              <a:lnSpc>
                <a:spcPct val="100000"/>
              </a:lnSpc>
              <a:defRPr sz="2400"/>
            </a:lvl1pPr>
          </a:lstStyle>
          <a:p>
            <a:r>
              <a:rPr lang="de-DE" dirty="0"/>
              <a:t>GOVET at BIBB</a:t>
            </a:r>
          </a:p>
        </p:txBody>
      </p:sp>
      <p:sp>
        <p:nvSpPr>
          <p:cNvPr id="11" name="Textfeld 10">
            <a:extLst>
              <a:ext uri="{FF2B5EF4-FFF2-40B4-BE49-F238E27FC236}">
                <a16:creationId xmlns:a16="http://schemas.microsoft.com/office/drawing/2014/main" id="{D3F6CC70-A1B7-4805-A98F-B93B88A3F446}"/>
              </a:ext>
            </a:extLst>
          </p:cNvPr>
          <p:cNvSpPr txBox="1"/>
          <p:nvPr userDrawn="1"/>
        </p:nvSpPr>
        <p:spPr>
          <a:xfrm>
            <a:off x="1403276" y="1700212"/>
            <a:ext cx="3717364"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mn-lt"/>
                <a:ea typeface="+mn-ea"/>
                <a:cs typeface="+mn-cs"/>
              </a:rPr>
              <a:t>Friedrich-Ebert-Allee 114–116 53113 Bonn, </a:t>
            </a: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Germany</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govet@bibb.de</a:t>
            </a:r>
            <a:endPar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+49 228 107 1818</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www.govet.international</a:t>
            </a:r>
            <a:endPar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35" name="Grafik 34">
            <a:extLst>
              <a:ext uri="{FF2B5EF4-FFF2-40B4-BE49-F238E27FC236}">
                <a16:creationId xmlns:a16="http://schemas.microsoft.com/office/drawing/2014/main" id="{36DEB25A-C3FB-42BB-A37C-98ADFE5CD24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30956" y="1739872"/>
            <a:ext cx="454995" cy="579652"/>
          </a:xfrm>
          <a:prstGeom prst="rect">
            <a:avLst/>
          </a:prstGeom>
        </p:spPr>
      </p:pic>
      <p:pic>
        <p:nvPicPr>
          <p:cNvPr id="36" name="Grafik 35">
            <a:extLst>
              <a:ext uri="{FF2B5EF4-FFF2-40B4-BE49-F238E27FC236}">
                <a16:creationId xmlns:a16="http://schemas.microsoft.com/office/drawing/2014/main" id="{862A3916-6FA1-4728-8964-27022EE3AF0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24767" y="2531761"/>
            <a:ext cx="467373" cy="467373"/>
          </a:xfrm>
          <a:prstGeom prst="rect">
            <a:avLst/>
          </a:prstGeom>
        </p:spPr>
      </p:pic>
      <p:pic>
        <p:nvPicPr>
          <p:cNvPr id="37" name="Grafik 36">
            <a:extLst>
              <a:ext uri="{FF2B5EF4-FFF2-40B4-BE49-F238E27FC236}">
                <a16:creationId xmlns:a16="http://schemas.microsoft.com/office/drawing/2014/main" id="{447BC9B3-AD81-451C-BEFF-4B614382F1E1}"/>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50086" y="3176010"/>
            <a:ext cx="416735" cy="516253"/>
          </a:xfrm>
          <a:prstGeom prst="rect">
            <a:avLst/>
          </a:prstGeom>
        </p:spPr>
      </p:pic>
      <p:pic>
        <p:nvPicPr>
          <p:cNvPr id="38" name="Grafik 37">
            <a:extLst>
              <a:ext uri="{FF2B5EF4-FFF2-40B4-BE49-F238E27FC236}">
                <a16:creationId xmlns:a16="http://schemas.microsoft.com/office/drawing/2014/main" id="{58EDDB5A-FD23-4523-829E-58F0A0E05779}"/>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819423" y="3868280"/>
            <a:ext cx="278061" cy="390355"/>
          </a:xfrm>
          <a:prstGeom prst="rect">
            <a:avLst/>
          </a:prstGeom>
        </p:spPr>
      </p:pic>
      <p:pic>
        <p:nvPicPr>
          <p:cNvPr id="40" name="Grafik 39">
            <a:extLst>
              <a:ext uri="{FF2B5EF4-FFF2-40B4-BE49-F238E27FC236}">
                <a16:creationId xmlns:a16="http://schemas.microsoft.com/office/drawing/2014/main" id="{26563E0F-AF2B-432D-A6F1-DF2732016371}"/>
              </a:ext>
            </a:extLst>
          </p:cNvPr>
          <p:cNvPicPr>
            <a:picLocks noChangeAspect="1"/>
          </p:cNvPicPr>
          <p:nvPr userDrawn="1"/>
        </p:nvPicPr>
        <p:blipFill rotWithShape="1">
          <a:blip r:embed="rId12"/>
          <a:srcRect r="80272"/>
          <a:stretch/>
        </p:blipFill>
        <p:spPr>
          <a:xfrm>
            <a:off x="1" y="5686778"/>
            <a:ext cx="9283348" cy="1080000"/>
          </a:xfrm>
          <a:prstGeom prst="rect">
            <a:avLst/>
          </a:prstGeom>
        </p:spPr>
      </p:pic>
      <p:pic>
        <p:nvPicPr>
          <p:cNvPr id="41" name="Grafik 40">
            <a:extLst>
              <a:ext uri="{FF2B5EF4-FFF2-40B4-BE49-F238E27FC236}">
                <a16:creationId xmlns:a16="http://schemas.microsoft.com/office/drawing/2014/main" id="{A468F78B-9DB2-4C38-96F5-81ED5C982FA5}"/>
              </a:ext>
            </a:extLst>
          </p:cNvPr>
          <p:cNvPicPr>
            <a:picLocks noChangeAspect="1"/>
          </p:cNvPicPr>
          <p:nvPr userDrawn="1"/>
        </p:nvPicPr>
        <p:blipFill>
          <a:blip r:embed="rId12"/>
          <a:stretch>
            <a:fillRect/>
          </a:stretch>
        </p:blipFill>
        <p:spPr>
          <a:xfrm>
            <a:off x="9283348" y="5686778"/>
            <a:ext cx="3301025" cy="1080000"/>
          </a:xfrm>
          <a:prstGeom prst="rect">
            <a:avLst/>
          </a:prstGeom>
        </p:spPr>
      </p:pic>
    </p:spTree>
    <p:extLst>
      <p:ext uri="{BB962C8B-B14F-4D97-AF65-F5344CB8AC3E}">
        <p14:creationId xmlns:p14="http://schemas.microsoft.com/office/powerpoint/2010/main" val="309898469"/>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elfolie Grau">
    <p:bg>
      <p:bgPr>
        <a:solidFill>
          <a:schemeClr val="tx2"/>
        </a:solidFill>
        <a:effectLst/>
      </p:bgPr>
    </p:bg>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9E0C15F5-7624-4C0F-A330-92606E04C50C}"/>
              </a:ext>
            </a:extLst>
          </p:cNvPr>
          <p:cNvSpPr/>
          <p:nvPr userDrawn="1"/>
        </p:nvSpPr>
        <p:spPr>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pic>
        <p:nvPicPr>
          <p:cNvPr id="7" name="Grafik 6">
            <a:extLst>
              <a:ext uri="{FF2B5EF4-FFF2-40B4-BE49-F238E27FC236}">
                <a16:creationId xmlns:a16="http://schemas.microsoft.com/office/drawing/2014/main" id="{77F82F2F-7D5D-4518-B648-2A60057EC36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8" name="Rechteck 7">
            <a:extLst>
              <a:ext uri="{FF2B5EF4-FFF2-40B4-BE49-F238E27FC236}">
                <a16:creationId xmlns:a16="http://schemas.microsoft.com/office/drawing/2014/main" id="{5FF0BF7C-FDB0-44B9-BC47-F9D2DBDDCE91}"/>
              </a:ext>
            </a:extLst>
          </p:cNvPr>
          <p:cNvSpPr/>
          <p:nvPr userDrawn="1"/>
        </p:nvSpPr>
        <p:spPr>
          <a:xfrm>
            <a:off x="0" y="6063528"/>
            <a:ext cx="12191999" cy="259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pic>
        <p:nvPicPr>
          <p:cNvPr id="9" name="Grafik 8">
            <a:extLst>
              <a:ext uri="{FF2B5EF4-FFF2-40B4-BE49-F238E27FC236}">
                <a16:creationId xmlns:a16="http://schemas.microsoft.com/office/drawing/2014/main" id="{C84B869F-B6A6-407F-81DD-B706461062F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328423" y="5648096"/>
            <a:ext cx="1097857" cy="1096100"/>
          </a:xfrm>
          <a:prstGeom prst="rect">
            <a:avLst/>
          </a:prstGeom>
        </p:spPr>
      </p:pic>
      <p:sp>
        <p:nvSpPr>
          <p:cNvPr id="2" name="Titel 1">
            <a:extLst>
              <a:ext uri="{FF2B5EF4-FFF2-40B4-BE49-F238E27FC236}">
                <a16:creationId xmlns:a16="http://schemas.microsoft.com/office/drawing/2014/main" id="{7D1E94B7-2936-4763-B117-E3C78A1E8C79}"/>
              </a:ext>
            </a:extLst>
          </p:cNvPr>
          <p:cNvSpPr>
            <a:spLocks noGrp="1"/>
          </p:cNvSpPr>
          <p:nvPr>
            <p:ph type="ctrTitle"/>
          </p:nvPr>
        </p:nvSpPr>
        <p:spPr>
          <a:xfrm>
            <a:off x="658813" y="296863"/>
            <a:ext cx="9000576" cy="446715"/>
          </a:xfrm>
        </p:spPr>
        <p:txBody>
          <a:bodyPr anchor="t">
            <a:normAutofit/>
          </a:bodyPr>
          <a:lstStyle>
            <a:lvl1pPr algn="l">
              <a:lnSpc>
                <a:spcPct val="100000"/>
              </a:lnSpc>
              <a:defRPr sz="2400"/>
            </a:lvl1pPr>
          </a:lstStyle>
          <a:p>
            <a:r>
              <a:rPr lang="de-DE" dirty="0"/>
              <a:t>Mastertitelformat bearbeiten</a:t>
            </a:r>
          </a:p>
        </p:txBody>
      </p:sp>
      <p:sp>
        <p:nvSpPr>
          <p:cNvPr id="3" name="Untertitel 2">
            <a:extLst>
              <a:ext uri="{FF2B5EF4-FFF2-40B4-BE49-F238E27FC236}">
                <a16:creationId xmlns:a16="http://schemas.microsoft.com/office/drawing/2014/main" id="{1602DC76-C999-42A6-875D-18428C584C8E}"/>
              </a:ext>
            </a:extLst>
          </p:cNvPr>
          <p:cNvSpPr>
            <a:spLocks noGrp="1"/>
          </p:cNvSpPr>
          <p:nvPr>
            <p:ph type="subTitle" idx="1"/>
          </p:nvPr>
        </p:nvSpPr>
        <p:spPr>
          <a:xfrm>
            <a:off x="658813" y="1681748"/>
            <a:ext cx="9000576" cy="783972"/>
          </a:xfrm>
          <a:solidFill>
            <a:schemeClr val="accent1"/>
          </a:solidFill>
        </p:spPr>
        <p:txBody>
          <a:bodyPr lIns="144000" tIns="108000" rIns="0">
            <a:normAutofit/>
          </a:bodyPr>
          <a:lstStyle>
            <a:lvl1pPr marL="0" indent="0" algn="l">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Tree>
    <p:extLst>
      <p:ext uri="{BB962C8B-B14F-4D97-AF65-F5344CB8AC3E}">
        <p14:creationId xmlns:p14="http://schemas.microsoft.com/office/powerpoint/2010/main" val="3369027418"/>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elfolie BuReg DE">
    <p:spTree>
      <p:nvGrpSpPr>
        <p:cNvPr id="1" name=""/>
        <p:cNvGrpSpPr/>
        <p:nvPr/>
      </p:nvGrpSpPr>
      <p:grpSpPr>
        <a:xfrm>
          <a:off x="0" y="0"/>
          <a:ext cx="0" cy="0"/>
          <a:chOff x="0" y="0"/>
          <a:chExt cx="0" cy="0"/>
        </a:xfrm>
      </p:grpSpPr>
      <p:pic>
        <p:nvPicPr>
          <p:cNvPr id="7" name="Picture 2" descr="O:\Zentralstelle\05 Kommunikation\07 Corporate Design\Logo\BReg_Foerderzusatz\BReg_Office_Farbe_de_WBZ.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6852"/>
          <a:stretch/>
        </p:blipFill>
        <p:spPr bwMode="auto">
          <a:xfrm>
            <a:off x="451675" y="5253524"/>
            <a:ext cx="1750394" cy="1351087"/>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p:cNvPicPr>
            <a:picLocks noChangeAspect="1"/>
          </p:cNvPicPr>
          <p:nvPr userDrawn="1"/>
        </p:nvPicPr>
        <p:blipFill rotWithShape="1">
          <a:blip r:embed="rId3" cstate="screen">
            <a:extLst>
              <a:ext uri="{28A0092B-C50C-407E-A947-70E740481C1C}">
                <a14:useLocalDpi xmlns:a14="http://schemas.microsoft.com/office/drawing/2010/main"/>
              </a:ext>
            </a:extLst>
          </a:blip>
          <a:srcRect l="168" t="13830" b="21207"/>
          <a:stretch/>
        </p:blipFill>
        <p:spPr>
          <a:xfrm>
            <a:off x="-17092" y="1052513"/>
            <a:ext cx="12226183" cy="4125416"/>
          </a:xfrm>
          <a:prstGeom prst="rect">
            <a:avLst/>
          </a:prstGeom>
        </p:spPr>
      </p:pic>
      <p:sp>
        <p:nvSpPr>
          <p:cNvPr id="3" name="Untertitel 2"/>
          <p:cNvSpPr>
            <a:spLocks noGrp="1"/>
          </p:cNvSpPr>
          <p:nvPr>
            <p:ph type="subTitle" idx="1"/>
          </p:nvPr>
        </p:nvSpPr>
        <p:spPr>
          <a:xfrm>
            <a:off x="658813" y="2926922"/>
            <a:ext cx="5312330" cy="80759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p>
        </p:txBody>
      </p:sp>
      <p:pic>
        <p:nvPicPr>
          <p:cNvPr id="9" name="Grafik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12790" y="5522880"/>
            <a:ext cx="1974230" cy="658078"/>
          </a:xfrm>
          <a:prstGeom prst="rect">
            <a:avLst/>
          </a:prstGeom>
        </p:spPr>
      </p:pic>
      <p:sp>
        <p:nvSpPr>
          <p:cNvPr id="11" name="Textplatzhalter 10"/>
          <p:cNvSpPr>
            <a:spLocks noGrp="1"/>
          </p:cNvSpPr>
          <p:nvPr>
            <p:ph type="body" sz="quarter" idx="12" hasCustomPrompt="1"/>
          </p:nvPr>
        </p:nvSpPr>
        <p:spPr>
          <a:xfrm>
            <a:off x="9222044" y="2926922"/>
            <a:ext cx="2493994" cy="807592"/>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3 Zeilen: Ort, Datum, Referent*in</a:t>
            </a:r>
          </a:p>
          <a:p>
            <a:pPr lvl="0"/>
            <a:endParaRPr lang="de-DE" dirty="0"/>
          </a:p>
        </p:txBody>
      </p:sp>
      <p:sp>
        <p:nvSpPr>
          <p:cNvPr id="12" name="Textfeld 11"/>
          <p:cNvSpPr txBox="1"/>
          <p:nvPr userDrawn="1"/>
        </p:nvSpPr>
        <p:spPr>
          <a:xfrm>
            <a:off x="3781425" y="5561872"/>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Zentralstelle der Bundesregierung für internationale Berufsbildungszusammenarbeit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Grafik 9">
            <a:extLst>
              <a:ext uri="{FF2B5EF4-FFF2-40B4-BE49-F238E27FC236}">
                <a16:creationId xmlns:a16="http://schemas.microsoft.com/office/drawing/2014/main" id="{04F1E446-A11B-4E8D-BCF6-2B0257520D6A}"/>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9593337" y="296863"/>
            <a:ext cx="2119238" cy="446715"/>
          </a:xfrm>
          <a:prstGeom prst="rect">
            <a:avLst/>
          </a:prstGeom>
        </p:spPr>
      </p:pic>
    </p:spTree>
    <p:extLst>
      <p:ext uri="{BB962C8B-B14F-4D97-AF65-F5344CB8AC3E}">
        <p14:creationId xmlns:p14="http://schemas.microsoft.com/office/powerpoint/2010/main" val="715619436"/>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25.jpe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2.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A030D1F-0E6E-4510-8496-39E299C73461}"/>
              </a:ext>
            </a:extLst>
          </p:cNvPr>
          <p:cNvSpPr>
            <a:spLocks noGrp="1"/>
          </p:cNvSpPr>
          <p:nvPr>
            <p:ph type="title"/>
          </p:nvPr>
        </p:nvSpPr>
        <p:spPr>
          <a:xfrm>
            <a:off x="658812" y="296863"/>
            <a:ext cx="9000000" cy="446715"/>
          </a:xfrm>
          <a:prstGeom prst="rect">
            <a:avLst/>
          </a:prstGeom>
        </p:spPr>
        <p:txBody>
          <a:bodyPr vert="horz" lIns="0" tIns="0" rIns="0" bIns="0" rtlCol="0" anchor="t" anchorCtr="0">
            <a:normAutofit/>
          </a:bodyPr>
          <a:lstStyle/>
          <a:p>
            <a:r>
              <a:rPr lang="de-DE" dirty="0"/>
              <a:t>Mastertitelformat bearbeiten</a:t>
            </a:r>
          </a:p>
        </p:txBody>
      </p:sp>
      <p:sp>
        <p:nvSpPr>
          <p:cNvPr id="3" name="Textplatzhalter 2">
            <a:extLst>
              <a:ext uri="{FF2B5EF4-FFF2-40B4-BE49-F238E27FC236}">
                <a16:creationId xmlns:a16="http://schemas.microsoft.com/office/drawing/2014/main" id="{A51A3B7B-FE76-44A5-8C9E-872A502CD19F}"/>
              </a:ext>
            </a:extLst>
          </p:cNvPr>
          <p:cNvSpPr>
            <a:spLocks noGrp="1"/>
          </p:cNvSpPr>
          <p:nvPr>
            <p:ph type="body" idx="1"/>
          </p:nvPr>
        </p:nvSpPr>
        <p:spPr>
          <a:xfrm>
            <a:off x="658813" y="1052513"/>
            <a:ext cx="11053762" cy="4608512"/>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954232424"/>
      </p:ext>
    </p:extLst>
  </p:cSld>
  <p:clrMap bg1="lt1" tx1="dk1" bg2="lt2" tx2="dk2" accent1="accent1" accent2="accent2" accent3="accent3" accent4="accent4" accent5="accent5" accent6="accent6" hlink="hlink" folHlink="folHlink"/>
  <p:sldLayoutIdLst>
    <p:sldLayoutId id="2147483662" r:id="rId1"/>
    <p:sldLayoutId id="2147483680" r:id="rId2"/>
    <p:sldLayoutId id="2147483684" r:id="rId3"/>
    <p:sldLayoutId id="2147483685" r:id="rId4"/>
    <p:sldLayoutId id="2147483682" r:id="rId5"/>
    <p:sldLayoutId id="2147483683" r:id="rId6"/>
    <p:sldLayoutId id="2147483649" r:id="rId7"/>
    <p:sldLayoutId id="2147483660" r:id="rId8"/>
    <p:sldLayoutId id="2147483679" r:id="rId9"/>
    <p:sldLayoutId id="2147483663" r:id="rId10"/>
    <p:sldLayoutId id="2147483650" r:id="rId11"/>
    <p:sldLayoutId id="2147483653" r:id="rId12"/>
    <p:sldLayoutId id="2147483655" r:id="rId13"/>
    <p:sldLayoutId id="2147483661" r:id="rId14"/>
  </p:sldLayoutIdLst>
  <p:transition spd="slow">
    <p:fade/>
  </p:transition>
  <p:txStyles>
    <p:titleStyle>
      <a:lvl1pPr algn="l" defTabSz="914400" rtl="0" eaLnBrk="1" latinLnBrk="0" hangingPunct="1">
        <a:lnSpc>
          <a:spcPct val="100000"/>
        </a:lnSpc>
        <a:spcBef>
          <a:spcPct val="0"/>
        </a:spcBef>
        <a:buNone/>
        <a:defRPr sz="2400" kern="1200">
          <a:solidFill>
            <a:srgbClr val="D6851B"/>
          </a:solidFill>
          <a:latin typeface="+mj-lt"/>
          <a:ea typeface="+mj-ea"/>
          <a:cs typeface="+mj-cs"/>
        </a:defRPr>
      </a:lvl1pPr>
    </p:titleStyle>
    <p:bodyStyle>
      <a:lvl1pPr marL="357188" indent="-357188" algn="l" defTabSz="357188" rtl="0" eaLnBrk="1" latinLnBrk="0" hangingPunct="1">
        <a:lnSpc>
          <a:spcPct val="9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9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userDrawn="1">
          <p15:clr>
            <a:srgbClr val="F26B43"/>
          </p15:clr>
        </p15:guide>
        <p15:guide id="2" orient="horz" pos="187" userDrawn="1">
          <p15:clr>
            <a:srgbClr val="F26B43"/>
          </p15:clr>
        </p15:guide>
        <p15:guide id="3" pos="7378" userDrawn="1">
          <p15:clr>
            <a:srgbClr val="F26B43"/>
          </p15:clr>
        </p15:guide>
        <p15:guide id="4" orient="horz" pos="3566" userDrawn="1">
          <p15:clr>
            <a:srgbClr val="F26B43"/>
          </p15:clr>
        </p15:guide>
        <p15:guide id="5" orient="horz" pos="663" userDrawn="1">
          <p15:clr>
            <a:srgbClr val="F26B43"/>
          </p15:clr>
        </p15:guide>
        <p15:guide id="6"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12" cstate="screen">
            <a:extLst>
              <a:ext uri="{28A0092B-C50C-407E-A947-70E740481C1C}">
                <a14:useLocalDpi xmlns:a14="http://schemas.microsoft.com/office/drawing/2010/main"/>
              </a:ext>
            </a:extLst>
          </a:blip>
          <a:srcRect l="5778" t="40524" r="5778" b="38418"/>
          <a:stretch/>
        </p:blipFill>
        <p:spPr>
          <a:xfrm>
            <a:off x="9624562" y="116632"/>
            <a:ext cx="2160000" cy="514286"/>
          </a:xfrm>
          <a:prstGeom prst="rect">
            <a:avLst/>
          </a:prstGeom>
        </p:spPr>
      </p:pic>
      <p:sp>
        <p:nvSpPr>
          <p:cNvPr id="13" name="Textplatzhalter 2"/>
          <p:cNvSpPr txBox="1">
            <a:spLocks/>
          </p:cNvSpPr>
          <p:nvPr userDrawn="1"/>
        </p:nvSpPr>
        <p:spPr>
          <a:xfrm>
            <a:off x="9161092" y="2868212"/>
            <a:ext cx="2683380" cy="84920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e-DE"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907468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4" r:id="rId9"/>
    <p:sldLayoutId id="2147483675" r:id="rId10"/>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25">
          <p15:clr>
            <a:srgbClr val="F26B43"/>
          </p15:clr>
        </p15:guide>
        <p15:guide id="2" pos="7401">
          <p15:clr>
            <a:srgbClr val="F26B43"/>
          </p15:clr>
        </p15:guide>
        <p15:guide id="3" pos="3840">
          <p15:clr>
            <a:srgbClr val="F26B43"/>
          </p15:clr>
        </p15:guide>
        <p15:guide id="4" pos="30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43.svg"/></Relationships>
</file>

<file path=ppt/slides/_rels/slide11.xml.rels><?xml version="1.0" encoding="UTF-8" standalone="yes"?>
<Relationships xmlns="http://schemas.openxmlformats.org/package/2006/relationships"><Relationship Id="rId8" Type="http://schemas.openxmlformats.org/officeDocument/2006/relationships/image" Target="../media/image49.svg"/><Relationship Id="rId13"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svg"/><Relationship Id="rId2" Type="http://schemas.openxmlformats.org/officeDocument/2006/relationships/notesSlide" Target="../notesSlides/notesSlide11.xml"/><Relationship Id="rId16" Type="http://schemas.openxmlformats.org/officeDocument/2006/relationships/image" Target="../media/image57.svg"/><Relationship Id="rId1" Type="http://schemas.openxmlformats.org/officeDocument/2006/relationships/slideLayout" Target="../slideLayouts/slideLayout10.xml"/><Relationship Id="rId6" Type="http://schemas.openxmlformats.org/officeDocument/2006/relationships/image" Target="../media/image47.sv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56.png"/><Relationship Id="rId10" Type="http://schemas.openxmlformats.org/officeDocument/2006/relationships/image" Target="../media/image51.svg"/><Relationship Id="rId4" Type="http://schemas.openxmlformats.org/officeDocument/2006/relationships/image" Target="../media/image45.svg"/><Relationship Id="rId9" Type="http://schemas.openxmlformats.org/officeDocument/2006/relationships/image" Target="../media/image50.png"/><Relationship Id="rId14" Type="http://schemas.openxmlformats.org/officeDocument/2006/relationships/image" Target="../media/image55.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64.svg"/></Relationships>
</file>

<file path=ppt/slides/_rels/slide1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64.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66.svg"/></Relationships>
</file>

<file path=ppt/slides/_rels/slide24.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24.xml"/><Relationship Id="rId1" Type="http://schemas.openxmlformats.org/officeDocument/2006/relationships/slideLayout" Target="../slideLayouts/slideLayout10.xml"/><Relationship Id="rId6" Type="http://schemas.openxmlformats.org/officeDocument/2006/relationships/image" Target="../media/image70.sv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s>
</file>

<file path=ppt/slides/_rels/slide25.xml.rels><?xml version="1.0" encoding="UTF-8" standalone="yes"?>
<Relationships xmlns="http://schemas.openxmlformats.org/package/2006/relationships"><Relationship Id="rId8" Type="http://schemas.openxmlformats.org/officeDocument/2006/relationships/hyperlink" Target="https://www.destatis.de/DE/Themen/Gesellschaft-Umwelt/Bildung-Forschung-Kultur/Berufliche-Bildung/_inhalt.html" TargetMode="External"/><Relationship Id="rId13" Type="http://schemas.openxmlformats.org/officeDocument/2006/relationships/hyperlink" Target="https://www.uni-paderborn.de/cevet" TargetMode="External"/><Relationship Id="rId3" Type="http://schemas.openxmlformats.org/officeDocument/2006/relationships/hyperlink" Target="https://www.bmbfsfj.bund.de/bmbfsfj/service/publikationen/der-berufsbildungsbericht-2025-273882" TargetMode="External"/><Relationship Id="rId7" Type="http://schemas.openxmlformats.org/officeDocument/2006/relationships/hyperlink" Target="http://www.datenportal.bmbf.de/" TargetMode="External"/><Relationship Id="rId12" Type="http://schemas.openxmlformats.org/officeDocument/2006/relationships/hyperlink" Target="https://www.agbfn.de/" TargetMode="External"/><Relationship Id="rId17" Type="http://schemas.openxmlformats.org/officeDocument/2006/relationships/hyperlink" Target="http://www.govet.international/" TargetMode="External"/><Relationship Id="rId2" Type="http://schemas.openxmlformats.org/officeDocument/2006/relationships/notesSlide" Target="../notesSlides/notesSlide25.xml"/><Relationship Id="rId16" Type="http://schemas.openxmlformats.org/officeDocument/2006/relationships/hyperlink" Target="https://www.bibb.de/de/53.php" TargetMode="External"/><Relationship Id="rId1" Type="http://schemas.openxmlformats.org/officeDocument/2006/relationships/slideLayout" Target="../slideLayouts/slideLayout10.xml"/><Relationship Id="rId6" Type="http://schemas.openxmlformats.org/officeDocument/2006/relationships/hyperlink" Target="https://www.kmk.org/" TargetMode="External"/><Relationship Id="rId11" Type="http://schemas.openxmlformats.org/officeDocument/2006/relationships/hyperlink" Target="https://www.bmbf.de/SharedDocs/Publikationen/DE/3/31856_Berufsbildungsbericht_2024.pdf?__blob=publicationFile&amp;v=5" TargetMode="External"/><Relationship Id="rId5" Type="http://schemas.openxmlformats.org/officeDocument/2006/relationships/hyperlink" Target="https://www.bibb.de/datenreport/de/189191.php" TargetMode="External"/><Relationship Id="rId15" Type="http://schemas.openxmlformats.org/officeDocument/2006/relationships/hyperlink" Target="https://www.bibb.de/dienst/publikationen/de/" TargetMode="External"/><Relationship Id="rId10" Type="http://schemas.openxmlformats.org/officeDocument/2006/relationships/hyperlink" Target="http://www.f-bb.de/" TargetMode="External"/><Relationship Id="rId4" Type="http://schemas.openxmlformats.org/officeDocument/2006/relationships/hyperlink" Target="https://www.bibb.de/de/43.php" TargetMode="External"/><Relationship Id="rId9" Type="http://schemas.openxmlformats.org/officeDocument/2006/relationships/hyperlink" Target="https://iab.de/" TargetMode="External"/><Relationship Id="rId14" Type="http://schemas.openxmlformats.org/officeDocument/2006/relationships/hyperlink" Target="https://www.bibb.de/de/59.php"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hyperlink" Target="https://wirtschaftslexikon.gabler.de/definition/esg-kriterien-120056/version-369280"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35.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C5CCC5-26E7-4334-8882-8D81D053DB69}"/>
              </a:ext>
            </a:extLst>
          </p:cNvPr>
          <p:cNvSpPr>
            <a:spLocks noGrp="1"/>
          </p:cNvSpPr>
          <p:nvPr>
            <p:ph type="ctrTitle" idx="4294967295"/>
          </p:nvPr>
        </p:nvSpPr>
        <p:spPr>
          <a:xfrm>
            <a:off x="0" y="296863"/>
            <a:ext cx="9001125" cy="446087"/>
          </a:xfrm>
          <a:prstGeom prst="rect">
            <a:avLst/>
          </a:prstGeom>
        </p:spPr>
        <p:txBody>
          <a:bodyPr/>
          <a:lstStyle/>
          <a:p>
            <a:r>
              <a:rPr lang="es-ES" noProof="0" dirty="0"/>
              <a:t> </a:t>
            </a:r>
          </a:p>
        </p:txBody>
      </p:sp>
      <p:sp>
        <p:nvSpPr>
          <p:cNvPr id="5" name="Untertitel 2">
            <a:extLst>
              <a:ext uri="{FF2B5EF4-FFF2-40B4-BE49-F238E27FC236}">
                <a16:creationId xmlns:a16="http://schemas.microsoft.com/office/drawing/2014/main" id="{6764CCA4-6541-4553-AAE9-1F3555794ADE}"/>
              </a:ext>
            </a:extLst>
          </p:cNvPr>
          <p:cNvSpPr txBox="1">
            <a:spLocks/>
          </p:cNvSpPr>
          <p:nvPr/>
        </p:nvSpPr>
        <p:spPr>
          <a:xfrm>
            <a:off x="658813" y="2853353"/>
            <a:ext cx="5579942" cy="935394"/>
          </a:xfrm>
          <a:prstGeom prst="rect">
            <a:avLst/>
          </a:prstGeom>
        </p:spPr>
        <p:txBody>
          <a:bodyPr vert="horz" lIns="0" tIns="0" rIns="0" bIns="0" rtlCol="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400" kern="1200">
                <a:solidFill>
                  <a:schemeClr val="bg1"/>
                </a:solidFill>
                <a:latin typeface="+mj-lt"/>
                <a:ea typeface="+mn-ea"/>
                <a:cs typeface="+mn-cs"/>
              </a:defRPr>
            </a:lvl1pPr>
            <a:lvl2pPr marL="457200" indent="0" algn="ctr"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914400" indent="0" algn="ctr"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371600" indent="0" algn="ctr"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4pPr>
            <a:lvl5pPr marL="1828800" indent="0" algn="ctr"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s-ES" sz="2800" b="1" dirty="0">
                <a:solidFill>
                  <a:srgbClr val="FFFFFF"/>
                </a:solidFill>
                <a:ea typeface=""/>
                <a:cs typeface="Inter Bold" pitchFamily="34" charset="-120"/>
              </a:rPr>
              <a:t>Sostenibilidad en la formación profesional y la formación continua</a:t>
            </a:r>
          </a:p>
        </p:txBody>
      </p:sp>
    </p:spTree>
    <p:extLst>
      <p:ext uri="{BB962C8B-B14F-4D97-AF65-F5344CB8AC3E}">
        <p14:creationId xmlns:p14="http://schemas.microsoft.com/office/powerpoint/2010/main" val="219756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2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noAutofit/>
          </a:bodyPr>
          <a:lstStyle/>
          <a:p>
            <a:r>
              <a:rPr lang="es-ES"/>
              <a:t>2. Implementación de la sostenibilidad en las empresas</a:t>
            </a:r>
          </a:p>
        </p:txBody>
      </p:sp>
      <p:sp>
        <p:nvSpPr>
          <p:cNvPr id="14" name="Textplatzhalter 3">
            <a:extLst>
              <a:ext uri="{FF2B5EF4-FFF2-40B4-BE49-F238E27FC236}">
                <a16:creationId xmlns:a16="http://schemas.microsoft.com/office/drawing/2014/main" id="{3DFED82A-F3A7-4A7A-81FB-19CAFB6DE123}"/>
              </a:ext>
            </a:extLst>
          </p:cNvPr>
          <p:cNvSpPr txBox="1">
            <a:spLocks/>
          </p:cNvSpPr>
          <p:nvPr/>
        </p:nvSpPr>
        <p:spPr>
          <a:xfrm>
            <a:off x="6981809" y="2108862"/>
            <a:ext cx="4730766" cy="1575986"/>
          </a:xfrm>
          <a:prstGeom prst="rect">
            <a:avLst/>
          </a:prstGeom>
          <a:noFill/>
        </p:spPr>
        <p:txBody>
          <a:bodyPr vert="horz" wrap="square" lIns="36000" tIns="72000" rIns="36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s-ES" sz="1600">
                <a:solidFill>
                  <a:schemeClr val="tx1"/>
                </a:solidFill>
              </a:rPr>
              <a:t>Definición de responsabilidades y colaboración entre diferentes funciones y departamentos para desarrollar objetivos y hojas de ruta concernientes a las cuestiones de sostenibilidad</a:t>
            </a:r>
          </a:p>
        </p:txBody>
      </p:sp>
      <p:sp>
        <p:nvSpPr>
          <p:cNvPr id="15" name="Textplatzhalter 3">
            <a:extLst>
              <a:ext uri="{FF2B5EF4-FFF2-40B4-BE49-F238E27FC236}">
                <a16:creationId xmlns:a16="http://schemas.microsoft.com/office/drawing/2014/main" id="{CF3836CC-239D-4A01-8FC2-EEB243807DC8}"/>
              </a:ext>
            </a:extLst>
          </p:cNvPr>
          <p:cNvSpPr txBox="1">
            <a:spLocks/>
          </p:cNvSpPr>
          <p:nvPr/>
        </p:nvSpPr>
        <p:spPr>
          <a:xfrm>
            <a:off x="6981807" y="1607826"/>
            <a:ext cx="4730767" cy="467408"/>
          </a:xfrm>
          <a:prstGeom prst="rect">
            <a:avLst/>
          </a:prstGeom>
          <a:solidFill>
            <a:srgbClr val="D6851B"/>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s-ES" sz="1800" b="1"/>
              <a:t>Organización y procesos para la puesta en práctica</a:t>
            </a:r>
          </a:p>
        </p:txBody>
      </p:sp>
      <p:sp>
        <p:nvSpPr>
          <p:cNvPr id="18" name="Textplatzhalter 3">
            <a:extLst>
              <a:ext uri="{FF2B5EF4-FFF2-40B4-BE49-F238E27FC236}">
                <a16:creationId xmlns:a16="http://schemas.microsoft.com/office/drawing/2014/main" id="{7D81381A-BFFB-4C50-BFE9-8C262A5A3375}"/>
              </a:ext>
            </a:extLst>
          </p:cNvPr>
          <p:cNvSpPr txBox="1">
            <a:spLocks/>
          </p:cNvSpPr>
          <p:nvPr/>
        </p:nvSpPr>
        <p:spPr>
          <a:xfrm>
            <a:off x="6981809" y="4655116"/>
            <a:ext cx="4730766" cy="1011729"/>
          </a:xfrm>
          <a:prstGeom prst="rect">
            <a:avLst/>
          </a:prstGeom>
          <a:noFill/>
        </p:spPr>
        <p:txBody>
          <a:bodyPr vert="horz" wrap="square" lIns="36000" tIns="72000" rIns="36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s-ES" sz="1600">
                <a:solidFill>
                  <a:schemeClr val="tx1"/>
                </a:solidFill>
              </a:rPr>
              <a:t>Sensibilización y aptitud de los empleados respecto al tema de la sostenibilidad como requisito previo para una implementación de la misma</a:t>
            </a:r>
          </a:p>
        </p:txBody>
      </p:sp>
      <p:sp>
        <p:nvSpPr>
          <p:cNvPr id="19" name="Textplatzhalter 3">
            <a:extLst>
              <a:ext uri="{FF2B5EF4-FFF2-40B4-BE49-F238E27FC236}">
                <a16:creationId xmlns:a16="http://schemas.microsoft.com/office/drawing/2014/main" id="{E3467D27-1F18-4510-99FB-5F08B2576142}"/>
              </a:ext>
            </a:extLst>
          </p:cNvPr>
          <p:cNvSpPr txBox="1">
            <a:spLocks/>
          </p:cNvSpPr>
          <p:nvPr/>
        </p:nvSpPr>
        <p:spPr>
          <a:xfrm>
            <a:off x="6981807" y="4173730"/>
            <a:ext cx="4730767" cy="467408"/>
          </a:xfrm>
          <a:prstGeom prst="rect">
            <a:avLst/>
          </a:prstGeom>
          <a:solidFill>
            <a:srgbClr val="D6851B"/>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s-ES" sz="1800" b="1"/>
              <a:t>Adquisición de conocimientos</a:t>
            </a:r>
          </a:p>
        </p:txBody>
      </p:sp>
      <p:sp>
        <p:nvSpPr>
          <p:cNvPr id="20" name="Textplatzhalter 3">
            <a:extLst>
              <a:ext uri="{FF2B5EF4-FFF2-40B4-BE49-F238E27FC236}">
                <a16:creationId xmlns:a16="http://schemas.microsoft.com/office/drawing/2014/main" id="{E8C1534D-9A72-4B46-943D-5582C8DB2478}"/>
              </a:ext>
            </a:extLst>
          </p:cNvPr>
          <p:cNvSpPr txBox="1">
            <a:spLocks/>
          </p:cNvSpPr>
          <p:nvPr/>
        </p:nvSpPr>
        <p:spPr>
          <a:xfrm>
            <a:off x="658808" y="4659317"/>
            <a:ext cx="4730769" cy="729600"/>
          </a:xfrm>
          <a:prstGeom prst="rect">
            <a:avLst/>
          </a:prstGeom>
          <a:noFill/>
        </p:spPr>
        <p:txBody>
          <a:bodyPr vert="horz" wrap="square" lIns="36000" tIns="72000" rIns="36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s-ES" sz="1600">
                <a:solidFill>
                  <a:schemeClr val="tx1"/>
                </a:solidFill>
                <a:latin typeface="+mn-lt"/>
              </a:rPr>
              <a:t>Desarrollo de una actitud positiva hacia la sostenibilidad y de una disposición efectiva para actuar</a:t>
            </a:r>
          </a:p>
        </p:txBody>
      </p:sp>
      <p:sp>
        <p:nvSpPr>
          <p:cNvPr id="21" name="Textplatzhalter 3">
            <a:extLst>
              <a:ext uri="{FF2B5EF4-FFF2-40B4-BE49-F238E27FC236}">
                <a16:creationId xmlns:a16="http://schemas.microsoft.com/office/drawing/2014/main" id="{21702440-4609-4CBC-89CC-A3646DF1B56E}"/>
              </a:ext>
            </a:extLst>
          </p:cNvPr>
          <p:cNvSpPr txBox="1">
            <a:spLocks/>
          </p:cNvSpPr>
          <p:nvPr/>
        </p:nvSpPr>
        <p:spPr>
          <a:xfrm>
            <a:off x="658807" y="4177931"/>
            <a:ext cx="4730770" cy="467408"/>
          </a:xfrm>
          <a:prstGeom prst="rect">
            <a:avLst/>
          </a:prstGeom>
          <a:solidFill>
            <a:srgbClr val="D6851B"/>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s-ES" sz="1800" b="1"/>
              <a:t>Compromiso del personal</a:t>
            </a:r>
          </a:p>
        </p:txBody>
      </p:sp>
      <p:sp>
        <p:nvSpPr>
          <p:cNvPr id="28" name="Textplatzhalter 3">
            <a:extLst>
              <a:ext uri="{FF2B5EF4-FFF2-40B4-BE49-F238E27FC236}">
                <a16:creationId xmlns:a16="http://schemas.microsoft.com/office/drawing/2014/main" id="{33EE3118-4EAF-4D6D-91AE-E065FA5100B5}"/>
              </a:ext>
            </a:extLst>
          </p:cNvPr>
          <p:cNvSpPr txBox="1">
            <a:spLocks/>
          </p:cNvSpPr>
          <p:nvPr/>
        </p:nvSpPr>
        <p:spPr>
          <a:xfrm>
            <a:off x="658814" y="2108862"/>
            <a:ext cx="4730766" cy="1011729"/>
          </a:xfrm>
          <a:prstGeom prst="rect">
            <a:avLst/>
          </a:prstGeom>
          <a:noFill/>
        </p:spPr>
        <p:txBody>
          <a:bodyPr vert="horz" wrap="square" lIns="36000" tIns="72000" rIns="36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s-ES" sz="1600">
                <a:solidFill>
                  <a:schemeClr val="tx1"/>
                </a:solidFill>
                <a:latin typeface="+mn-lt"/>
              </a:rPr>
              <a:t>Desarrollo de un marco conceptual sobre sostenibilidad y de una actitud respecto a cómo vincular sostenibilidad y estrategia empresarial</a:t>
            </a:r>
          </a:p>
        </p:txBody>
      </p:sp>
      <p:sp>
        <p:nvSpPr>
          <p:cNvPr id="29" name="Textplatzhalter 3">
            <a:extLst>
              <a:ext uri="{FF2B5EF4-FFF2-40B4-BE49-F238E27FC236}">
                <a16:creationId xmlns:a16="http://schemas.microsoft.com/office/drawing/2014/main" id="{D63AD3C3-374A-4C88-AC2C-51AAFCD00578}"/>
              </a:ext>
            </a:extLst>
          </p:cNvPr>
          <p:cNvSpPr txBox="1">
            <a:spLocks/>
          </p:cNvSpPr>
          <p:nvPr/>
        </p:nvSpPr>
        <p:spPr>
          <a:xfrm>
            <a:off x="658811" y="1607825"/>
            <a:ext cx="4730770" cy="467408"/>
          </a:xfrm>
          <a:prstGeom prst="rect">
            <a:avLst/>
          </a:prstGeom>
          <a:solidFill>
            <a:srgbClr val="D6851B"/>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s-ES" sz="1800" b="1"/>
              <a:t>Voluntad de la gerencia de la empresa</a:t>
            </a:r>
          </a:p>
        </p:txBody>
      </p:sp>
      <p:pic>
        <p:nvPicPr>
          <p:cNvPr id="13" name="Grafik 12">
            <a:extLst>
              <a:ext uri="{FF2B5EF4-FFF2-40B4-BE49-F238E27FC236}">
                <a16:creationId xmlns:a16="http://schemas.microsoft.com/office/drawing/2014/main" id="{31FA96C1-E7B6-4EB1-8DC3-86CAFF2D16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90875" y="2272749"/>
            <a:ext cx="2190911" cy="2172653"/>
          </a:xfrm>
          <a:prstGeom prst="rect">
            <a:avLst/>
          </a:prstGeom>
        </p:spPr>
      </p:pic>
    </p:spTree>
    <p:extLst>
      <p:ext uri="{BB962C8B-B14F-4D97-AF65-F5344CB8AC3E}">
        <p14:creationId xmlns:p14="http://schemas.microsoft.com/office/powerpoint/2010/main" val="13776251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fade">
                                      <p:cBhvr>
                                        <p:cTn id="10" dur="750"/>
                                        <p:tgtEl>
                                          <p:spTgt spid="14">
                                            <p:txEl>
                                              <p:pRg st="0" end="0"/>
                                            </p:txEl>
                                          </p:spTgt>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8">
                                            <p:txEl>
                                              <p:pRg st="0" end="0"/>
                                            </p:txEl>
                                          </p:spTgt>
                                        </p:tgtEl>
                                        <p:attrNameLst>
                                          <p:attrName>style.visibility</p:attrName>
                                        </p:attrNameLst>
                                      </p:cBhvr>
                                      <p:to>
                                        <p:strVal val="visible"/>
                                      </p:to>
                                    </p:set>
                                    <p:animEffect transition="in" filter="fade">
                                      <p:cBhvr>
                                        <p:cTn id="16" dur="750"/>
                                        <p:tgtEl>
                                          <p:spTgt spid="18">
                                            <p:txEl>
                                              <p:pRg st="0" end="0"/>
                                            </p:txEl>
                                          </p:spTgt>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750"/>
                                        <p:tgtEl>
                                          <p:spTgt spid="20">
                                            <p:txEl>
                                              <p:pRg st="0" end="0"/>
                                            </p:txEl>
                                          </p:spTgt>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28">
                                            <p:txEl>
                                              <p:pRg st="0" end="0"/>
                                            </p:txEl>
                                          </p:spTgt>
                                        </p:tgtEl>
                                        <p:attrNameLst>
                                          <p:attrName>style.visibility</p:attrName>
                                        </p:attrNameLst>
                                      </p:cBhvr>
                                      <p:to>
                                        <p:strVal val="visible"/>
                                      </p:to>
                                    </p:set>
                                    <p:animEffect transition="in" filter="fade">
                                      <p:cBhvr>
                                        <p:cTn id="28" dur="75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P spid="15" grpId="0" animBg="1"/>
      <p:bldP spid="18" grpId="0" uiExpand="1" build="p"/>
      <p:bldP spid="19" grpId="0" animBg="1"/>
      <p:bldP spid="20" grpId="0" uiExpand="1" build="p"/>
      <p:bldP spid="21" grpId="0" animBg="1"/>
      <p:bldP spid="28" grpId="0" uiExpand="1" build="p"/>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3">
            <a:extLst>
              <a:ext uri="{FF2B5EF4-FFF2-40B4-BE49-F238E27FC236}">
                <a16:creationId xmlns:a16="http://schemas.microsoft.com/office/drawing/2014/main" id="{FD20B1BB-11AD-42E7-BAA0-0097F0E81C29}"/>
              </a:ext>
            </a:extLst>
          </p:cNvPr>
          <p:cNvSpPr txBox="1">
            <a:spLocks/>
          </p:cNvSpPr>
          <p:nvPr/>
        </p:nvSpPr>
        <p:spPr>
          <a:xfrm>
            <a:off x="7020636" y="4328255"/>
            <a:ext cx="4702176" cy="684000"/>
          </a:xfrm>
          <a:prstGeom prst="rect">
            <a:avLst/>
          </a:prstGeom>
          <a:solidFill>
            <a:srgbClr val="FBF3E8"/>
          </a:solidFill>
        </p:spPr>
        <p:txBody>
          <a:bodyPr vert="horz" wrap="square" lIns="1440000" tIns="72000" rIns="108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100"/>
              </a:lnSpc>
            </a:pPr>
            <a:r>
              <a:rPr lang="es-ES" sz="1800">
                <a:solidFill>
                  <a:schemeClr val="tx1"/>
                </a:solidFill>
              </a:rPr>
              <a:t>Impactos climáticos</a:t>
            </a:r>
          </a:p>
        </p:txBody>
      </p:sp>
      <p:sp>
        <p:nvSpPr>
          <p:cNvPr id="14" name="Textplatzhalter 3">
            <a:extLst>
              <a:ext uri="{FF2B5EF4-FFF2-40B4-BE49-F238E27FC236}">
                <a16:creationId xmlns:a16="http://schemas.microsoft.com/office/drawing/2014/main" id="{1CC428BF-56EE-49FE-BAC5-DAE1FCCC3398}"/>
              </a:ext>
            </a:extLst>
          </p:cNvPr>
          <p:cNvSpPr txBox="1">
            <a:spLocks/>
          </p:cNvSpPr>
          <p:nvPr/>
        </p:nvSpPr>
        <p:spPr>
          <a:xfrm>
            <a:off x="668335" y="4635633"/>
            <a:ext cx="4894265" cy="684000"/>
          </a:xfrm>
          <a:prstGeom prst="rect">
            <a:avLst/>
          </a:prstGeom>
          <a:solidFill>
            <a:srgbClr val="FBF3E8"/>
          </a:solidFill>
        </p:spPr>
        <p:txBody>
          <a:bodyPr vert="horz" wrap="square" lIns="216000" tIns="72000" rIns="1152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100"/>
              </a:lnSpc>
            </a:pPr>
            <a:r>
              <a:rPr lang="es-ES" sz="1800">
                <a:solidFill>
                  <a:schemeClr val="tx1"/>
                </a:solidFill>
              </a:rPr>
              <a:t>Agricultura ecológica</a:t>
            </a:r>
          </a:p>
        </p:txBody>
      </p:sp>
      <p:sp>
        <p:nvSpPr>
          <p:cNvPr id="7" name="Titel 6">
            <a:extLst>
              <a:ext uri="{FF2B5EF4-FFF2-40B4-BE49-F238E27FC236}">
                <a16:creationId xmlns:a16="http://schemas.microsoft.com/office/drawing/2014/main" id="{10EBA948-4D64-4D12-808E-CB54C2F2FAC4}"/>
              </a:ext>
            </a:extLst>
          </p:cNvPr>
          <p:cNvSpPr>
            <a:spLocks noGrp="1"/>
          </p:cNvSpPr>
          <p:nvPr>
            <p:ph type="title"/>
          </p:nvPr>
        </p:nvSpPr>
        <p:spPr>
          <a:xfrm>
            <a:off x="658812" y="296863"/>
            <a:ext cx="9000000" cy="369332"/>
          </a:xfrm>
        </p:spPr>
        <p:txBody>
          <a:bodyPr>
            <a:spAutoFit/>
          </a:bodyPr>
          <a:lstStyle/>
          <a:p>
            <a:r>
              <a:rPr lang="es-ES"/>
              <a:t>3. La sostenibilidad en tiempos difíciles</a:t>
            </a:r>
          </a:p>
        </p:txBody>
      </p:sp>
      <p:sp>
        <p:nvSpPr>
          <p:cNvPr id="6" name="Textplatzhalter 3">
            <a:extLst>
              <a:ext uri="{FF2B5EF4-FFF2-40B4-BE49-F238E27FC236}">
                <a16:creationId xmlns:a16="http://schemas.microsoft.com/office/drawing/2014/main" id="{AE6DD960-1316-46D7-B824-61D7A56E3FA2}"/>
              </a:ext>
            </a:extLst>
          </p:cNvPr>
          <p:cNvSpPr txBox="1">
            <a:spLocks/>
          </p:cNvSpPr>
          <p:nvPr/>
        </p:nvSpPr>
        <p:spPr>
          <a:xfrm>
            <a:off x="668335" y="1769468"/>
            <a:ext cx="4730151" cy="684000"/>
          </a:xfrm>
          <a:prstGeom prst="rect">
            <a:avLst/>
          </a:prstGeom>
          <a:solidFill>
            <a:srgbClr val="FBF3E8"/>
          </a:solidFill>
        </p:spPr>
        <p:txBody>
          <a:bodyPr vert="horz" wrap="square" lIns="216000" tIns="72000" rIns="108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100"/>
              </a:lnSpc>
            </a:pPr>
            <a:r>
              <a:rPr lang="es-ES" sz="1800">
                <a:solidFill>
                  <a:schemeClr val="tx1"/>
                </a:solidFill>
              </a:rPr>
              <a:t>Adaptación a los efectos del cambio climático</a:t>
            </a:r>
          </a:p>
        </p:txBody>
      </p:sp>
      <p:sp>
        <p:nvSpPr>
          <p:cNvPr id="8" name="Textplatzhalter 3">
            <a:extLst>
              <a:ext uri="{FF2B5EF4-FFF2-40B4-BE49-F238E27FC236}">
                <a16:creationId xmlns:a16="http://schemas.microsoft.com/office/drawing/2014/main" id="{D49DF9F1-9702-4611-877B-C479A1FFB385}"/>
              </a:ext>
            </a:extLst>
          </p:cNvPr>
          <p:cNvSpPr txBox="1">
            <a:spLocks/>
          </p:cNvSpPr>
          <p:nvPr/>
        </p:nvSpPr>
        <p:spPr>
          <a:xfrm>
            <a:off x="7010399" y="1848300"/>
            <a:ext cx="4702175" cy="684000"/>
          </a:xfrm>
          <a:prstGeom prst="rect">
            <a:avLst/>
          </a:prstGeom>
          <a:solidFill>
            <a:srgbClr val="FBF3E8"/>
          </a:solidFill>
        </p:spPr>
        <p:txBody>
          <a:bodyPr vert="horz" wrap="square" lIns="1440000" tIns="72000" rIns="36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100"/>
              </a:lnSpc>
            </a:pPr>
            <a:r>
              <a:rPr lang="es-ES" sz="1800" dirty="0">
                <a:solidFill>
                  <a:schemeClr val="tx1"/>
                </a:solidFill>
              </a:rPr>
              <a:t>Transición energética: electricidad, calor, H2, almacenamiento</a:t>
            </a:r>
          </a:p>
        </p:txBody>
      </p:sp>
      <p:sp>
        <p:nvSpPr>
          <p:cNvPr id="9" name="Textplatzhalter 3">
            <a:extLst>
              <a:ext uri="{FF2B5EF4-FFF2-40B4-BE49-F238E27FC236}">
                <a16:creationId xmlns:a16="http://schemas.microsoft.com/office/drawing/2014/main" id="{6A0ECA95-7394-4719-B566-7ADDB98CA2AE}"/>
              </a:ext>
            </a:extLst>
          </p:cNvPr>
          <p:cNvSpPr txBox="1">
            <a:spLocks/>
          </p:cNvSpPr>
          <p:nvPr/>
        </p:nvSpPr>
        <p:spPr>
          <a:xfrm>
            <a:off x="7511402" y="3088278"/>
            <a:ext cx="4201172" cy="684000"/>
          </a:xfrm>
          <a:prstGeom prst="rect">
            <a:avLst/>
          </a:prstGeom>
          <a:solidFill>
            <a:srgbClr val="FBF3E8"/>
          </a:solidFill>
        </p:spPr>
        <p:txBody>
          <a:bodyPr vert="horz" wrap="square" lIns="936000" tIns="72000" rIns="108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100"/>
              </a:lnSpc>
            </a:pPr>
            <a:r>
              <a:rPr lang="es-ES" sz="1800">
                <a:solidFill>
                  <a:schemeClr val="tx1"/>
                </a:solidFill>
              </a:rPr>
              <a:t>Diversificación e inventario</a:t>
            </a:r>
          </a:p>
        </p:txBody>
      </p:sp>
      <p:sp>
        <p:nvSpPr>
          <p:cNvPr id="10" name="Textplatzhalter 3">
            <a:extLst>
              <a:ext uri="{FF2B5EF4-FFF2-40B4-BE49-F238E27FC236}">
                <a16:creationId xmlns:a16="http://schemas.microsoft.com/office/drawing/2014/main" id="{72C20CAF-854C-4332-BEE0-04C68FDF3090}"/>
              </a:ext>
            </a:extLst>
          </p:cNvPr>
          <p:cNvSpPr txBox="1">
            <a:spLocks/>
          </p:cNvSpPr>
          <p:nvPr/>
        </p:nvSpPr>
        <p:spPr>
          <a:xfrm>
            <a:off x="668335" y="2724856"/>
            <a:ext cx="4103689" cy="684000"/>
          </a:xfrm>
          <a:prstGeom prst="rect">
            <a:avLst/>
          </a:prstGeom>
          <a:solidFill>
            <a:srgbClr val="FBF3E8"/>
          </a:solidFill>
        </p:spPr>
        <p:txBody>
          <a:bodyPr vert="horz" wrap="square" lIns="216000" tIns="72000" rIns="108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100"/>
              </a:lnSpc>
            </a:pPr>
            <a:r>
              <a:rPr lang="es-ES" sz="1800">
                <a:solidFill>
                  <a:schemeClr val="tx1"/>
                </a:solidFill>
              </a:rPr>
              <a:t>Cambio en los tipos de interés</a:t>
            </a:r>
          </a:p>
        </p:txBody>
      </p:sp>
      <p:sp>
        <p:nvSpPr>
          <p:cNvPr id="11" name="Textplatzhalter 3">
            <a:extLst>
              <a:ext uri="{FF2B5EF4-FFF2-40B4-BE49-F238E27FC236}">
                <a16:creationId xmlns:a16="http://schemas.microsoft.com/office/drawing/2014/main" id="{E610D817-BA9C-4ADB-BE0F-728383D82AB9}"/>
              </a:ext>
            </a:extLst>
          </p:cNvPr>
          <p:cNvSpPr txBox="1">
            <a:spLocks/>
          </p:cNvSpPr>
          <p:nvPr/>
        </p:nvSpPr>
        <p:spPr>
          <a:xfrm>
            <a:off x="668335" y="3680244"/>
            <a:ext cx="4260798" cy="684000"/>
          </a:xfrm>
          <a:prstGeom prst="rect">
            <a:avLst/>
          </a:prstGeom>
          <a:solidFill>
            <a:srgbClr val="FBF3E8"/>
          </a:solidFill>
        </p:spPr>
        <p:txBody>
          <a:bodyPr vert="horz" wrap="square" lIns="216000" tIns="72000" rIns="1152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100"/>
              </a:lnSpc>
            </a:pPr>
            <a:r>
              <a:rPr lang="es-ES" sz="1800" dirty="0">
                <a:solidFill>
                  <a:schemeClr val="tx1"/>
                </a:solidFill>
              </a:rPr>
              <a:t>Cambio de era: </a:t>
            </a:r>
            <a:br>
              <a:rPr lang="es-ES" sz="1800" dirty="0">
                <a:solidFill>
                  <a:schemeClr val="tx1"/>
                </a:solidFill>
              </a:rPr>
            </a:br>
            <a:r>
              <a:rPr lang="es-ES" sz="1800" dirty="0">
                <a:solidFill>
                  <a:schemeClr val="tx1"/>
                </a:solidFill>
              </a:rPr>
              <a:t>defensa y reducción de cargas</a:t>
            </a:r>
          </a:p>
        </p:txBody>
      </p:sp>
      <p:sp>
        <p:nvSpPr>
          <p:cNvPr id="13" name="Ellipse 12">
            <a:extLst>
              <a:ext uri="{FF2B5EF4-FFF2-40B4-BE49-F238E27FC236}">
                <a16:creationId xmlns:a16="http://schemas.microsoft.com/office/drawing/2014/main" id="{E8D92DF3-700E-40D1-A92D-1904DC7FCF6A}"/>
              </a:ext>
            </a:extLst>
          </p:cNvPr>
          <p:cNvSpPr/>
          <p:nvPr/>
        </p:nvSpPr>
        <p:spPr>
          <a:xfrm>
            <a:off x="4591724" y="1988539"/>
            <a:ext cx="3008552" cy="3008550"/>
          </a:xfrm>
          <a:prstGeom prst="ellipse">
            <a:avLst/>
          </a:prstGeom>
          <a:solidFill>
            <a:schemeClr val="bg1"/>
          </a:solidFill>
          <a:ln w="38100">
            <a:solidFill>
              <a:srgbClr val="D6851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spcBef>
                <a:spcPts val="0"/>
              </a:spcBef>
              <a:buClr>
                <a:schemeClr val="dk1"/>
              </a:buClr>
              <a:buSzPct val="25000"/>
            </a:pPr>
            <a:r>
              <a:rPr lang="es-ES" b="1">
                <a:solidFill>
                  <a:schemeClr val="dk1"/>
                </a:solidFill>
                <a:cs typeface="Calibri" panose="020F0502020204030204" pitchFamily="34" charset="0"/>
                <a:rtl val="0"/>
              </a:rPr>
              <a:t>Cambios </a:t>
            </a:r>
          </a:p>
          <a:p>
            <a:pPr lvl="0" algn="ctr">
              <a:spcBef>
                <a:spcPts val="0"/>
              </a:spcBef>
              <a:buClr>
                <a:schemeClr val="dk1"/>
              </a:buClr>
              <a:buSzPct val="25000"/>
            </a:pPr>
            <a:r>
              <a:rPr lang="es-ES" b="1">
                <a:solidFill>
                  <a:schemeClr val="dk1"/>
                </a:solidFill>
                <a:cs typeface="Calibri" panose="020F0502020204030204" pitchFamily="34" charset="0"/>
                <a:rtl val="0"/>
              </a:rPr>
              <a:t>previstos</a:t>
            </a:r>
          </a:p>
        </p:txBody>
      </p:sp>
      <p:grpSp>
        <p:nvGrpSpPr>
          <p:cNvPr id="34" name="Gruppieren 33">
            <a:extLst>
              <a:ext uri="{FF2B5EF4-FFF2-40B4-BE49-F238E27FC236}">
                <a16:creationId xmlns:a16="http://schemas.microsoft.com/office/drawing/2014/main" id="{509B2213-7805-4D83-83A7-C91157C01552}"/>
              </a:ext>
            </a:extLst>
          </p:cNvPr>
          <p:cNvGrpSpPr/>
          <p:nvPr/>
        </p:nvGrpSpPr>
        <p:grpSpPr>
          <a:xfrm>
            <a:off x="6573928" y="1792334"/>
            <a:ext cx="809733" cy="809733"/>
            <a:chOff x="4080529" y="2365912"/>
            <a:chExt cx="809733" cy="809733"/>
          </a:xfrm>
        </p:grpSpPr>
        <p:sp>
          <p:nvSpPr>
            <p:cNvPr id="35" name="Ellipse 34">
              <a:extLst>
                <a:ext uri="{FF2B5EF4-FFF2-40B4-BE49-F238E27FC236}">
                  <a16:creationId xmlns:a16="http://schemas.microsoft.com/office/drawing/2014/main" id="{8B038AD5-81B6-4144-87A6-41F7D75BA352}"/>
                </a:ext>
              </a:extLst>
            </p:cNvPr>
            <p:cNvSpPr/>
            <p:nvPr/>
          </p:nvSpPr>
          <p:spPr>
            <a:xfrm>
              <a:off x="4080529" y="2365912"/>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6" name="Grafik 35">
              <a:extLst>
                <a:ext uri="{FF2B5EF4-FFF2-40B4-BE49-F238E27FC236}">
                  <a16:creationId xmlns:a16="http://schemas.microsoft.com/office/drawing/2014/main" id="{A7912994-7F8D-49D7-BE3C-C85608AEB5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73469" y="2479738"/>
              <a:ext cx="623853" cy="535632"/>
            </a:xfrm>
            <a:prstGeom prst="rect">
              <a:avLst/>
            </a:prstGeom>
          </p:spPr>
        </p:pic>
      </p:grpSp>
      <p:grpSp>
        <p:nvGrpSpPr>
          <p:cNvPr id="3" name="Gruppieren 2">
            <a:extLst>
              <a:ext uri="{FF2B5EF4-FFF2-40B4-BE49-F238E27FC236}">
                <a16:creationId xmlns:a16="http://schemas.microsoft.com/office/drawing/2014/main" id="{60E05243-C464-4305-9064-683DF73A1CD9}"/>
              </a:ext>
            </a:extLst>
          </p:cNvPr>
          <p:cNvGrpSpPr/>
          <p:nvPr/>
        </p:nvGrpSpPr>
        <p:grpSpPr>
          <a:xfrm>
            <a:off x="7156909" y="3026957"/>
            <a:ext cx="809733" cy="809733"/>
            <a:chOff x="8849079" y="3903513"/>
            <a:chExt cx="809733" cy="809733"/>
          </a:xfrm>
        </p:grpSpPr>
        <p:sp>
          <p:nvSpPr>
            <p:cNvPr id="32" name="Ellipse 31">
              <a:extLst>
                <a:ext uri="{FF2B5EF4-FFF2-40B4-BE49-F238E27FC236}">
                  <a16:creationId xmlns:a16="http://schemas.microsoft.com/office/drawing/2014/main" id="{4CFB56B4-72AC-4BBC-B532-CB9143F42747}"/>
                </a:ext>
              </a:extLst>
            </p:cNvPr>
            <p:cNvSpPr/>
            <p:nvPr/>
          </p:nvSpPr>
          <p:spPr>
            <a:xfrm>
              <a:off x="8849079" y="3903513"/>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7" name="Grafik 36">
              <a:extLst>
                <a:ext uri="{FF2B5EF4-FFF2-40B4-BE49-F238E27FC236}">
                  <a16:creationId xmlns:a16="http://schemas.microsoft.com/office/drawing/2014/main" id="{1F95B560-7162-40EE-8DA0-E3F769D6857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18213" y="4026164"/>
              <a:ext cx="471465" cy="564430"/>
            </a:xfrm>
            <a:prstGeom prst="rect">
              <a:avLst/>
            </a:prstGeom>
          </p:spPr>
        </p:pic>
      </p:grpSp>
      <p:grpSp>
        <p:nvGrpSpPr>
          <p:cNvPr id="5" name="Gruppieren 4">
            <a:extLst>
              <a:ext uri="{FF2B5EF4-FFF2-40B4-BE49-F238E27FC236}">
                <a16:creationId xmlns:a16="http://schemas.microsoft.com/office/drawing/2014/main" id="{A20EDEE7-063A-42F9-9006-C52931946B9B}"/>
              </a:ext>
            </a:extLst>
          </p:cNvPr>
          <p:cNvGrpSpPr/>
          <p:nvPr/>
        </p:nvGrpSpPr>
        <p:grpSpPr>
          <a:xfrm>
            <a:off x="5141755" y="4544197"/>
            <a:ext cx="809733" cy="809733"/>
            <a:chOff x="4080529" y="4709290"/>
            <a:chExt cx="809733" cy="809733"/>
          </a:xfrm>
        </p:grpSpPr>
        <p:sp>
          <p:nvSpPr>
            <p:cNvPr id="26" name="Ellipse 25">
              <a:extLst>
                <a:ext uri="{FF2B5EF4-FFF2-40B4-BE49-F238E27FC236}">
                  <a16:creationId xmlns:a16="http://schemas.microsoft.com/office/drawing/2014/main" id="{5AF60D4D-5E77-42ED-BC94-B4EDE3526345}"/>
                </a:ext>
              </a:extLst>
            </p:cNvPr>
            <p:cNvSpPr/>
            <p:nvPr/>
          </p:nvSpPr>
          <p:spPr>
            <a:xfrm>
              <a:off x="4080529" y="4709290"/>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3C0032BC-341D-4D99-B99E-760E4990D16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92275" y="4821036"/>
              <a:ext cx="586241" cy="586241"/>
            </a:xfrm>
            <a:prstGeom prst="rect">
              <a:avLst/>
            </a:prstGeom>
          </p:spPr>
        </p:pic>
      </p:grpSp>
      <p:grpSp>
        <p:nvGrpSpPr>
          <p:cNvPr id="44" name="Gruppieren 43">
            <a:extLst>
              <a:ext uri="{FF2B5EF4-FFF2-40B4-BE49-F238E27FC236}">
                <a16:creationId xmlns:a16="http://schemas.microsoft.com/office/drawing/2014/main" id="{4AD01BDB-FB81-484C-9474-FF95C1FEBD78}"/>
              </a:ext>
            </a:extLst>
          </p:cNvPr>
          <p:cNvGrpSpPr/>
          <p:nvPr/>
        </p:nvGrpSpPr>
        <p:grpSpPr>
          <a:xfrm>
            <a:off x="6558794" y="4235679"/>
            <a:ext cx="809733" cy="809733"/>
            <a:chOff x="7710473" y="4709290"/>
            <a:chExt cx="809733" cy="809733"/>
          </a:xfrm>
        </p:grpSpPr>
        <p:sp>
          <p:nvSpPr>
            <p:cNvPr id="29" name="Ellipse 28">
              <a:extLst>
                <a:ext uri="{FF2B5EF4-FFF2-40B4-BE49-F238E27FC236}">
                  <a16:creationId xmlns:a16="http://schemas.microsoft.com/office/drawing/2014/main" id="{70AA58EE-C13E-4F64-B54B-5903972B8B56}"/>
                </a:ext>
              </a:extLst>
            </p:cNvPr>
            <p:cNvSpPr/>
            <p:nvPr/>
          </p:nvSpPr>
          <p:spPr>
            <a:xfrm>
              <a:off x="7710473" y="4709290"/>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8" name="Grafik 37">
              <a:extLst>
                <a:ext uri="{FF2B5EF4-FFF2-40B4-BE49-F238E27FC236}">
                  <a16:creationId xmlns:a16="http://schemas.microsoft.com/office/drawing/2014/main" id="{1D5DB16D-6C1B-45C5-B434-85360C3D8CA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885965" y="4836793"/>
              <a:ext cx="476780" cy="556243"/>
            </a:xfrm>
            <a:prstGeom prst="rect">
              <a:avLst/>
            </a:prstGeom>
          </p:spPr>
        </p:pic>
      </p:grpSp>
      <p:grpSp>
        <p:nvGrpSpPr>
          <p:cNvPr id="43" name="Gruppieren 42">
            <a:extLst>
              <a:ext uri="{FF2B5EF4-FFF2-40B4-BE49-F238E27FC236}">
                <a16:creationId xmlns:a16="http://schemas.microsoft.com/office/drawing/2014/main" id="{CC5FF8DF-88DB-4F23-9880-638539DD847A}"/>
              </a:ext>
            </a:extLst>
          </p:cNvPr>
          <p:cNvGrpSpPr/>
          <p:nvPr/>
        </p:nvGrpSpPr>
        <p:grpSpPr>
          <a:xfrm>
            <a:off x="4319008" y="3615885"/>
            <a:ext cx="809733" cy="809733"/>
            <a:chOff x="4080529" y="4022559"/>
            <a:chExt cx="809733" cy="809733"/>
          </a:xfrm>
        </p:grpSpPr>
        <p:sp>
          <p:nvSpPr>
            <p:cNvPr id="23" name="Ellipse 22">
              <a:extLst>
                <a:ext uri="{FF2B5EF4-FFF2-40B4-BE49-F238E27FC236}">
                  <a16:creationId xmlns:a16="http://schemas.microsoft.com/office/drawing/2014/main" id="{31A35136-088D-4C14-891F-AE884C35C8EC}"/>
                </a:ext>
              </a:extLst>
            </p:cNvPr>
            <p:cNvSpPr/>
            <p:nvPr/>
          </p:nvSpPr>
          <p:spPr>
            <a:xfrm>
              <a:off x="4080529" y="4022559"/>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9" name="Grafik 38">
              <a:extLst>
                <a:ext uri="{FF2B5EF4-FFF2-40B4-BE49-F238E27FC236}">
                  <a16:creationId xmlns:a16="http://schemas.microsoft.com/office/drawing/2014/main" id="{06CD8E92-C0DA-46FC-861D-3C1CA721DEE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230981" y="4122845"/>
              <a:ext cx="508828" cy="609160"/>
            </a:xfrm>
            <a:prstGeom prst="rect">
              <a:avLst/>
            </a:prstGeom>
          </p:spPr>
        </p:pic>
      </p:grpSp>
      <p:grpSp>
        <p:nvGrpSpPr>
          <p:cNvPr id="45" name="Gruppieren 44">
            <a:extLst>
              <a:ext uri="{FF2B5EF4-FFF2-40B4-BE49-F238E27FC236}">
                <a16:creationId xmlns:a16="http://schemas.microsoft.com/office/drawing/2014/main" id="{5BA01118-A871-4CF2-9B0A-5BDD747443C8}"/>
              </a:ext>
            </a:extLst>
          </p:cNvPr>
          <p:cNvGrpSpPr/>
          <p:nvPr/>
        </p:nvGrpSpPr>
        <p:grpSpPr>
          <a:xfrm>
            <a:off x="5101322" y="1753834"/>
            <a:ext cx="809733" cy="809733"/>
            <a:chOff x="4080529" y="2365912"/>
            <a:chExt cx="809733" cy="809733"/>
          </a:xfrm>
        </p:grpSpPr>
        <p:sp>
          <p:nvSpPr>
            <p:cNvPr id="16" name="Ellipse 15">
              <a:extLst>
                <a:ext uri="{FF2B5EF4-FFF2-40B4-BE49-F238E27FC236}">
                  <a16:creationId xmlns:a16="http://schemas.microsoft.com/office/drawing/2014/main" id="{DE53760B-9810-4DAF-844F-8B60E6A9ED3B}"/>
                </a:ext>
              </a:extLst>
            </p:cNvPr>
            <p:cNvSpPr/>
            <p:nvPr/>
          </p:nvSpPr>
          <p:spPr>
            <a:xfrm>
              <a:off x="4080529" y="2365912"/>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42" name="Grafik 41">
              <a:extLst>
                <a:ext uri="{FF2B5EF4-FFF2-40B4-BE49-F238E27FC236}">
                  <a16:creationId xmlns:a16="http://schemas.microsoft.com/office/drawing/2014/main" id="{CCA4B113-6C20-47F4-A857-79ADA83C59C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240309" y="2548229"/>
              <a:ext cx="490172" cy="445099"/>
            </a:xfrm>
            <a:prstGeom prst="rect">
              <a:avLst/>
            </a:prstGeom>
          </p:spPr>
        </p:pic>
      </p:grpSp>
      <p:grpSp>
        <p:nvGrpSpPr>
          <p:cNvPr id="50" name="Gruppieren 49">
            <a:extLst>
              <a:ext uri="{FF2B5EF4-FFF2-40B4-BE49-F238E27FC236}">
                <a16:creationId xmlns:a16="http://schemas.microsoft.com/office/drawing/2014/main" id="{2B2E3E12-C472-422C-8E62-DA1711FA3B44}"/>
              </a:ext>
            </a:extLst>
          </p:cNvPr>
          <p:cNvGrpSpPr/>
          <p:nvPr/>
        </p:nvGrpSpPr>
        <p:grpSpPr>
          <a:xfrm>
            <a:off x="4270340" y="2675476"/>
            <a:ext cx="809733" cy="809733"/>
            <a:chOff x="4080529" y="3151158"/>
            <a:chExt cx="809733" cy="809733"/>
          </a:xfrm>
        </p:grpSpPr>
        <p:sp>
          <p:nvSpPr>
            <p:cNvPr id="20" name="Ellipse 19">
              <a:extLst>
                <a:ext uri="{FF2B5EF4-FFF2-40B4-BE49-F238E27FC236}">
                  <a16:creationId xmlns:a16="http://schemas.microsoft.com/office/drawing/2014/main" id="{B9A4205A-99E1-49E2-97CB-F014F0C4135C}"/>
                </a:ext>
              </a:extLst>
            </p:cNvPr>
            <p:cNvSpPr/>
            <p:nvPr/>
          </p:nvSpPr>
          <p:spPr>
            <a:xfrm>
              <a:off x="4080529" y="3151158"/>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9" name="Grafik 48">
              <a:extLst>
                <a:ext uri="{FF2B5EF4-FFF2-40B4-BE49-F238E27FC236}">
                  <a16:creationId xmlns:a16="http://schemas.microsoft.com/office/drawing/2014/main" id="{3C12E491-0EBC-4CF7-A476-F3F273F2675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231468" y="3290685"/>
              <a:ext cx="507854" cy="530679"/>
            </a:xfrm>
            <a:prstGeom prst="rect">
              <a:avLst/>
            </a:prstGeom>
          </p:spPr>
        </p:pic>
      </p:grpSp>
    </p:spTree>
    <p:extLst>
      <p:ext uri="{BB962C8B-B14F-4D97-AF65-F5344CB8AC3E}">
        <p14:creationId xmlns:p14="http://schemas.microsoft.com/office/powerpoint/2010/main" val="8790871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par>
                                <p:cTn id="8" presetID="42" presetClass="path" presetSubtype="0" accel="40000" decel="60000" fill="hold" grpId="1" nodeType="withEffect">
                                  <p:stCondLst>
                                    <p:cond delay="250"/>
                                  </p:stCondLst>
                                  <p:childTnLst>
                                    <p:animMotion origin="layout" path="M 1.875E-6 -3.7037E-7 L 0.0638 -0.0037 " pathEditMode="relative" rAng="0" ptsTypes="AA">
                                      <p:cBhvr>
                                        <p:cTn id="9" dur="750" spd="-100000" fill="hold"/>
                                        <p:tgtEl>
                                          <p:spTgt spid="6"/>
                                        </p:tgtEl>
                                        <p:attrNameLst>
                                          <p:attrName>ppt_x</p:attrName>
                                          <p:attrName>ppt_y</p:attrName>
                                        </p:attrNameLst>
                                      </p:cBhvr>
                                      <p:rCtr x="3190" y="-185"/>
                                    </p:animMotion>
                                  </p:childTnLst>
                                </p:cTn>
                              </p:par>
                              <p:par>
                                <p:cTn id="10" presetID="10" presetClass="entr" presetSubtype="0" fill="hold" grpId="0"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childTnLst>
                                </p:cTn>
                              </p:par>
                              <p:par>
                                <p:cTn id="13" presetID="42" presetClass="path" presetSubtype="0" accel="40000" decel="60000" fill="hold" grpId="1" nodeType="withEffect">
                                  <p:stCondLst>
                                    <p:cond delay="250"/>
                                  </p:stCondLst>
                                  <p:childTnLst>
                                    <p:animMotion origin="layout" path="M 3.125E-6 -7.40741E-7 L 0.06419 -0.00278 " pathEditMode="relative" rAng="0" ptsTypes="AA">
                                      <p:cBhvr>
                                        <p:cTn id="14" dur="750" spd="-100000" fill="hold"/>
                                        <p:tgtEl>
                                          <p:spTgt spid="10"/>
                                        </p:tgtEl>
                                        <p:attrNameLst>
                                          <p:attrName>ppt_x</p:attrName>
                                          <p:attrName>ppt_y</p:attrName>
                                        </p:attrNameLst>
                                      </p:cBhvr>
                                      <p:rCtr x="3203" y="-139"/>
                                    </p:animMotion>
                                  </p:childTnLst>
                                </p:cTn>
                              </p:par>
                              <p:par>
                                <p:cTn id="15" presetID="10" presetClass="entr" presetSubtype="0" fill="hold" grpId="0" nodeType="withEffect">
                                  <p:stCondLst>
                                    <p:cond delay="25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750"/>
                                        <p:tgtEl>
                                          <p:spTgt spid="11"/>
                                        </p:tgtEl>
                                      </p:cBhvr>
                                    </p:animEffect>
                                  </p:childTnLst>
                                </p:cTn>
                              </p:par>
                              <p:par>
                                <p:cTn id="18" presetID="42" presetClass="path" presetSubtype="0" accel="40000" decel="60000" fill="hold" grpId="1" nodeType="withEffect">
                                  <p:stCondLst>
                                    <p:cond delay="250"/>
                                  </p:stCondLst>
                                  <p:childTnLst>
                                    <p:animMotion origin="layout" path="M 3.125E-6 -2.59259E-6 L 0.05195 0.00047 " pathEditMode="relative" rAng="0" ptsTypes="AA">
                                      <p:cBhvr>
                                        <p:cTn id="19" dur="750" spd="-100000" fill="hold"/>
                                        <p:tgtEl>
                                          <p:spTgt spid="11"/>
                                        </p:tgtEl>
                                        <p:attrNameLst>
                                          <p:attrName>ppt_x</p:attrName>
                                          <p:attrName>ppt_y</p:attrName>
                                        </p:attrNameLst>
                                      </p:cBhvr>
                                      <p:rCtr x="2591" y="23"/>
                                    </p:animMotion>
                                  </p:childTnLst>
                                </p:cTn>
                              </p:par>
                              <p:par>
                                <p:cTn id="20" presetID="10" presetClass="entr" presetSubtype="0" fill="hold" grpId="0" nodeType="withEffect">
                                  <p:stCondLst>
                                    <p:cond delay="25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750"/>
                                        <p:tgtEl>
                                          <p:spTgt spid="8"/>
                                        </p:tgtEl>
                                      </p:cBhvr>
                                    </p:animEffect>
                                  </p:childTnLst>
                                </p:cTn>
                              </p:par>
                              <p:par>
                                <p:cTn id="23" presetID="42" presetClass="path" presetSubtype="0" accel="40000" decel="60000" fill="hold" grpId="1" nodeType="withEffect">
                                  <p:stCondLst>
                                    <p:cond delay="250"/>
                                  </p:stCondLst>
                                  <p:childTnLst>
                                    <p:animMotion origin="layout" path="M 1.45833E-6 -2.96296E-6 L -0.05326 0.0044 " pathEditMode="relative" rAng="0" ptsTypes="AA">
                                      <p:cBhvr>
                                        <p:cTn id="24" dur="750" spd="-100000" fill="hold"/>
                                        <p:tgtEl>
                                          <p:spTgt spid="8"/>
                                        </p:tgtEl>
                                        <p:attrNameLst>
                                          <p:attrName>ppt_x</p:attrName>
                                          <p:attrName>ppt_y</p:attrName>
                                        </p:attrNameLst>
                                      </p:cBhvr>
                                      <p:rCtr x="-2669" y="208"/>
                                    </p:animMotion>
                                  </p:childTnLst>
                                </p:cTn>
                              </p:par>
                              <p:par>
                                <p:cTn id="25" presetID="10" presetClass="entr" presetSubtype="0" fill="hold" grpId="0" nodeType="withEffect">
                                  <p:stCondLst>
                                    <p:cond delay="25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750"/>
                                        <p:tgtEl>
                                          <p:spTgt spid="9"/>
                                        </p:tgtEl>
                                      </p:cBhvr>
                                    </p:animEffect>
                                  </p:childTnLst>
                                </p:cTn>
                              </p:par>
                              <p:par>
                                <p:cTn id="28" presetID="42" presetClass="path" presetSubtype="0" accel="40000" decel="60000" fill="hold" grpId="1" nodeType="withEffect">
                                  <p:stCondLst>
                                    <p:cond delay="250"/>
                                  </p:stCondLst>
                                  <p:childTnLst>
                                    <p:animMotion origin="layout" path="M -1.45833E-6 0 L -0.05325 0.00417 " pathEditMode="relative" rAng="0" ptsTypes="AA">
                                      <p:cBhvr>
                                        <p:cTn id="29" dur="750" spd="-100000" fill="hold"/>
                                        <p:tgtEl>
                                          <p:spTgt spid="9"/>
                                        </p:tgtEl>
                                        <p:attrNameLst>
                                          <p:attrName>ppt_x</p:attrName>
                                          <p:attrName>ppt_y</p:attrName>
                                        </p:attrNameLst>
                                      </p:cBhvr>
                                      <p:rCtr x="-2669" y="208"/>
                                    </p:animMotion>
                                  </p:childTnLst>
                                </p:cTn>
                              </p:par>
                              <p:par>
                                <p:cTn id="30" presetID="10" presetClass="entr" presetSubtype="0" fill="hold" grpId="0" nodeType="withEffect">
                                  <p:stCondLst>
                                    <p:cond delay="25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par>
                                <p:cTn id="33" presetID="42" presetClass="path" presetSubtype="0" accel="40000" decel="60000" fill="hold" grpId="1" nodeType="withEffect">
                                  <p:stCondLst>
                                    <p:cond delay="250"/>
                                  </p:stCondLst>
                                  <p:childTnLst>
                                    <p:animMotion origin="layout" path="M 1.25E-6 -4.44444E-6 L 0.05195 0.00047 " pathEditMode="relative" rAng="0" ptsTypes="AA">
                                      <p:cBhvr>
                                        <p:cTn id="34" dur="750" spd="-100000" fill="hold"/>
                                        <p:tgtEl>
                                          <p:spTgt spid="14"/>
                                        </p:tgtEl>
                                        <p:attrNameLst>
                                          <p:attrName>ppt_x</p:attrName>
                                          <p:attrName>ppt_y</p:attrName>
                                        </p:attrNameLst>
                                      </p:cBhvr>
                                      <p:rCtr x="2591" y="23"/>
                                    </p:animMotion>
                                  </p:childTnLst>
                                </p:cTn>
                              </p:par>
                              <p:par>
                                <p:cTn id="35" presetID="10" presetClass="entr" presetSubtype="0" fill="hold" grpId="0" nodeType="withEffect">
                                  <p:stCondLst>
                                    <p:cond delay="25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750"/>
                                        <p:tgtEl>
                                          <p:spTgt spid="15"/>
                                        </p:tgtEl>
                                      </p:cBhvr>
                                    </p:animEffect>
                                  </p:childTnLst>
                                </p:cTn>
                              </p:par>
                              <p:par>
                                <p:cTn id="38" presetID="42" presetClass="path" presetSubtype="0" accel="40000" decel="60000" fill="hold" grpId="1" nodeType="withEffect">
                                  <p:stCondLst>
                                    <p:cond delay="250"/>
                                  </p:stCondLst>
                                  <p:childTnLst>
                                    <p:animMotion origin="layout" path="M 2.08333E-7 2.96296E-6 L -0.05326 0.00416 " pathEditMode="relative" rAng="0" ptsTypes="AA">
                                      <p:cBhvr>
                                        <p:cTn id="39" dur="750" spd="-100000" fill="hold"/>
                                        <p:tgtEl>
                                          <p:spTgt spid="15"/>
                                        </p:tgtEl>
                                        <p:attrNameLst>
                                          <p:attrName>ppt_x</p:attrName>
                                          <p:attrName>ppt_y</p:attrName>
                                        </p:attrNameLst>
                                      </p:cBhvr>
                                      <p:rCtr x="-2669" y="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4" grpId="0" animBg="1"/>
      <p:bldP spid="14" grpId="1" animBg="1"/>
      <p:bldP spid="6" grpId="0" animBg="1"/>
      <p:bldP spid="6" grpId="1" animBg="1"/>
      <p:bldP spid="8" grpId="0" animBg="1"/>
      <p:bldP spid="8" grpId="1" animBg="1"/>
      <p:bldP spid="9" grpId="0" animBg="1"/>
      <p:bldP spid="9" grpId="1" animBg="1"/>
      <p:bldP spid="10" grpId="0" animBg="1"/>
      <p:bldP spid="10" grpId="1" animBg="1"/>
      <p:bldP spid="11" grpId="0" animBg="1"/>
      <p:bldP spid="11"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fontScale="90000"/>
          </a:bodyPr>
          <a:lstStyle/>
          <a:p>
            <a:r>
              <a:rPr lang="es-ES"/>
              <a:t>4. Sostenibilidad en todos los programas de formación profesional dual alemanes</a:t>
            </a:r>
          </a:p>
        </p:txBody>
      </p:sp>
      <p:sp>
        <p:nvSpPr>
          <p:cNvPr id="9" name="Textplatzhalter 3">
            <a:extLst>
              <a:ext uri="{FF2B5EF4-FFF2-40B4-BE49-F238E27FC236}">
                <a16:creationId xmlns:a16="http://schemas.microsoft.com/office/drawing/2014/main" id="{6EA9306C-3342-4B99-9626-446FD2414A86}"/>
              </a:ext>
            </a:extLst>
          </p:cNvPr>
          <p:cNvSpPr txBox="1">
            <a:spLocks/>
          </p:cNvSpPr>
          <p:nvPr/>
        </p:nvSpPr>
        <p:spPr>
          <a:xfrm>
            <a:off x="658812" y="1279828"/>
            <a:ext cx="2700000" cy="564101"/>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900"/>
              </a:lnSpc>
              <a:spcBef>
                <a:spcPts val="600"/>
              </a:spcBef>
            </a:pPr>
            <a:r>
              <a:rPr lang="es-ES" sz="1600" b="1"/>
              <a:t>Dimensión económica</a:t>
            </a:r>
          </a:p>
        </p:txBody>
      </p:sp>
      <p:sp>
        <p:nvSpPr>
          <p:cNvPr id="10" name="Rechteck 9">
            <a:extLst>
              <a:ext uri="{FF2B5EF4-FFF2-40B4-BE49-F238E27FC236}">
                <a16:creationId xmlns:a16="http://schemas.microsoft.com/office/drawing/2014/main" id="{D11C575C-219B-4E69-9AD1-5A4439A28A35}"/>
              </a:ext>
            </a:extLst>
          </p:cNvPr>
          <p:cNvSpPr/>
          <p:nvPr/>
        </p:nvSpPr>
        <p:spPr>
          <a:xfrm>
            <a:off x="658812" y="1782333"/>
            <a:ext cx="2699997" cy="4317144"/>
          </a:xfrm>
          <a:prstGeom prst="rect">
            <a:avLst/>
          </a:prstGeom>
        </p:spPr>
        <p:txBody>
          <a:bodyPr wrap="square" lIns="72000" rIns="72000" numCol="1" spcCol="72000">
            <a:spAutoFit/>
          </a:bodyPr>
          <a:lstStyle/>
          <a:p>
            <a:pPr marL="216000" indent="-216000">
              <a:lnSpc>
                <a:spcPts val="1700"/>
              </a:lnSpc>
              <a:spcAft>
                <a:spcPts val="400"/>
              </a:spcAft>
              <a:buClr>
                <a:srgbClr val="D6851B"/>
              </a:buClr>
              <a:buSzPct val="65000"/>
              <a:buFont typeface="Wingdings 3" panose="05040102010807070707" pitchFamily="18" charset="2"/>
              <a:buChar char=""/>
            </a:pPr>
            <a:r>
              <a:rPr lang="es-ES" sz="1400" dirty="0"/>
              <a:t>Gestión preventiva; economía circular</a:t>
            </a:r>
          </a:p>
          <a:p>
            <a:pPr marL="216000" indent="-216000">
              <a:lnSpc>
                <a:spcPts val="1700"/>
              </a:lnSpc>
              <a:spcAft>
                <a:spcPts val="400"/>
              </a:spcAft>
              <a:buClr>
                <a:srgbClr val="D6851B"/>
              </a:buClr>
              <a:buSzPct val="65000"/>
              <a:buFont typeface="Wingdings 3" panose="05040102010807070707" pitchFamily="18" charset="2"/>
              <a:buChar char=""/>
            </a:pPr>
            <a:r>
              <a:rPr lang="es-ES" sz="1400" dirty="0"/>
              <a:t>Gestión del flujo de materiales; sistema de gestión medioambiental</a:t>
            </a:r>
          </a:p>
          <a:p>
            <a:pPr marL="216000" indent="-216000">
              <a:lnSpc>
                <a:spcPts val="1700"/>
              </a:lnSpc>
              <a:spcAft>
                <a:spcPts val="400"/>
              </a:spcAft>
              <a:buClr>
                <a:srgbClr val="D6851B"/>
              </a:buClr>
              <a:buSzPct val="65000"/>
              <a:buFont typeface="Wingdings 3" panose="05040102010807070707" pitchFamily="18" charset="2"/>
              <a:buChar char=""/>
            </a:pPr>
            <a:r>
              <a:rPr lang="es-ES" sz="1400" dirty="0"/>
              <a:t>Tecnologías innovadoras y respetuosas con el medio ambiente</a:t>
            </a:r>
          </a:p>
          <a:p>
            <a:pPr marL="216000" indent="-216000">
              <a:lnSpc>
                <a:spcPts val="1700"/>
              </a:lnSpc>
              <a:spcAft>
                <a:spcPts val="400"/>
              </a:spcAft>
              <a:buClr>
                <a:srgbClr val="D6851B"/>
              </a:buClr>
              <a:buSzPct val="65000"/>
              <a:buFont typeface="Wingdings 3" panose="05040102010807070707" pitchFamily="18" charset="2"/>
              <a:buChar char=""/>
            </a:pPr>
            <a:r>
              <a:rPr lang="es-ES" sz="1400" dirty="0"/>
              <a:t>Diseño ecológico (vida útil, facilidad de eliminación, estética)</a:t>
            </a:r>
          </a:p>
          <a:p>
            <a:pPr marL="216000" indent="-216000">
              <a:lnSpc>
                <a:spcPts val="1700"/>
              </a:lnSpc>
              <a:spcAft>
                <a:spcPts val="400"/>
              </a:spcAft>
              <a:buClr>
                <a:srgbClr val="D6851B"/>
              </a:buClr>
              <a:buSzPct val="65000"/>
              <a:buFont typeface="Wingdings 3" panose="05040102010807070707" pitchFamily="18" charset="2"/>
              <a:buChar char=""/>
            </a:pPr>
            <a:r>
              <a:rPr lang="es-ES" sz="1400" dirty="0"/>
              <a:t>Transparencia ecológica y social en los precios</a:t>
            </a:r>
          </a:p>
          <a:p>
            <a:pPr marL="216000" indent="-216000">
              <a:lnSpc>
                <a:spcPts val="1700"/>
              </a:lnSpc>
              <a:spcAft>
                <a:spcPts val="400"/>
              </a:spcAft>
              <a:buClr>
                <a:srgbClr val="D6851B"/>
              </a:buClr>
              <a:buSzPct val="65000"/>
              <a:buFont typeface="Wingdings 3" panose="05040102010807070707" pitchFamily="18" charset="2"/>
              <a:buChar char=""/>
            </a:pPr>
            <a:r>
              <a:rPr lang="es-ES" sz="1400" dirty="0"/>
              <a:t>Principio de «quien contamina paga»</a:t>
            </a:r>
          </a:p>
          <a:p>
            <a:pPr marL="216000" indent="-216000">
              <a:lnSpc>
                <a:spcPts val="1700"/>
              </a:lnSpc>
              <a:spcAft>
                <a:spcPts val="400"/>
              </a:spcAft>
              <a:buClr>
                <a:srgbClr val="D6851B"/>
              </a:buClr>
              <a:buSzPct val="65000"/>
              <a:buFont typeface="Wingdings 3" panose="05040102010807070707" pitchFamily="18" charset="2"/>
              <a:buChar char=""/>
            </a:pPr>
            <a:r>
              <a:rPr lang="es-ES" sz="1400" dirty="0"/>
              <a:t>Redes de comercialización regionales y locales y comercio justo</a:t>
            </a:r>
          </a:p>
        </p:txBody>
      </p:sp>
      <p:sp>
        <p:nvSpPr>
          <p:cNvPr id="11" name="Textplatzhalter 3">
            <a:extLst>
              <a:ext uri="{FF2B5EF4-FFF2-40B4-BE49-F238E27FC236}">
                <a16:creationId xmlns:a16="http://schemas.microsoft.com/office/drawing/2014/main" id="{B740541F-A18B-4090-A7E1-3F3F648F3085}"/>
              </a:ext>
            </a:extLst>
          </p:cNvPr>
          <p:cNvSpPr txBox="1">
            <a:spLocks/>
          </p:cNvSpPr>
          <p:nvPr/>
        </p:nvSpPr>
        <p:spPr>
          <a:xfrm>
            <a:off x="3445874" y="1279829"/>
            <a:ext cx="2700000" cy="564100"/>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600"/>
              </a:spcBef>
            </a:pPr>
            <a:r>
              <a:rPr lang="es-ES" sz="1600" b="1"/>
              <a:t>Dimensión ecológica</a:t>
            </a:r>
          </a:p>
        </p:txBody>
      </p:sp>
      <p:sp>
        <p:nvSpPr>
          <p:cNvPr id="12" name="Rechteck 11">
            <a:extLst>
              <a:ext uri="{FF2B5EF4-FFF2-40B4-BE49-F238E27FC236}">
                <a16:creationId xmlns:a16="http://schemas.microsoft.com/office/drawing/2014/main" id="{29434553-7434-4612-8E33-43B4CAC95C89}"/>
              </a:ext>
            </a:extLst>
          </p:cNvPr>
          <p:cNvSpPr/>
          <p:nvPr/>
        </p:nvSpPr>
        <p:spPr>
          <a:xfrm>
            <a:off x="3445875" y="1850475"/>
            <a:ext cx="2699999" cy="3009093"/>
          </a:xfrm>
          <a:prstGeom prst="rect">
            <a:avLst/>
          </a:prstGeom>
        </p:spPr>
        <p:txBody>
          <a:bodyPr wrap="square" lIns="72000" rIns="72000" numCol="1" spcCol="72000">
            <a:spAutoFit/>
          </a:bodyPr>
          <a:lstStyle/>
          <a:p>
            <a:pPr marL="216000" indent="-216000">
              <a:lnSpc>
                <a:spcPts val="1700"/>
              </a:lnSpc>
              <a:spcAft>
                <a:spcPts val="400"/>
              </a:spcAft>
              <a:buClr>
                <a:srgbClr val="D6851B"/>
              </a:buClr>
              <a:buSzPct val="65000"/>
              <a:buFont typeface="Wingdings 3" panose="05040102010807070707" pitchFamily="18" charset="2"/>
              <a:buChar char=""/>
            </a:pPr>
            <a:r>
              <a:rPr lang="es-ES" sz="1400" dirty="0"/>
              <a:t>Uso eficiente de los recursos</a:t>
            </a:r>
          </a:p>
          <a:p>
            <a:pPr marL="216000" indent="-216000">
              <a:lnSpc>
                <a:spcPts val="1700"/>
              </a:lnSpc>
              <a:spcAft>
                <a:spcPts val="400"/>
              </a:spcAft>
              <a:buClr>
                <a:srgbClr val="D6851B"/>
              </a:buClr>
              <a:buSzPct val="65000"/>
              <a:buFont typeface="Wingdings 3" panose="05040102010807070707" pitchFamily="18" charset="2"/>
              <a:buChar char=""/>
            </a:pPr>
            <a:r>
              <a:rPr lang="es-ES" sz="1400" dirty="0"/>
              <a:t>Ritmos temporales de la naturaleza (capacidad de regeneración, época adecuada)</a:t>
            </a:r>
          </a:p>
          <a:p>
            <a:pPr marL="216000" indent="-216000">
              <a:lnSpc>
                <a:spcPts val="1700"/>
              </a:lnSpc>
              <a:spcAft>
                <a:spcPts val="400"/>
              </a:spcAft>
              <a:buClr>
                <a:srgbClr val="D6851B"/>
              </a:buClr>
              <a:buSzPct val="65000"/>
              <a:buFont typeface="Wingdings 3" panose="05040102010807070707" pitchFamily="18" charset="2"/>
              <a:buChar char=""/>
            </a:pPr>
            <a:r>
              <a:rPr lang="es-ES" sz="1400" dirty="0"/>
              <a:t>Biodiversidad</a:t>
            </a:r>
          </a:p>
          <a:p>
            <a:pPr marL="216000" indent="-216000">
              <a:lnSpc>
                <a:spcPts val="1700"/>
              </a:lnSpc>
              <a:spcAft>
                <a:spcPts val="400"/>
              </a:spcAft>
              <a:buClr>
                <a:srgbClr val="D6851B"/>
              </a:buClr>
              <a:buSzPct val="65000"/>
              <a:buFont typeface="Wingdings 3" panose="05040102010807070707" pitchFamily="18" charset="2"/>
              <a:buChar char=""/>
            </a:pPr>
            <a:r>
              <a:rPr lang="es-ES" sz="1400" dirty="0"/>
              <a:t>Sistemas circulares ecológicos</a:t>
            </a:r>
          </a:p>
          <a:p>
            <a:pPr marL="216000" indent="-216000">
              <a:lnSpc>
                <a:spcPts val="1700"/>
              </a:lnSpc>
              <a:spcAft>
                <a:spcPts val="400"/>
              </a:spcAft>
              <a:buClr>
                <a:srgbClr val="D6851B"/>
              </a:buClr>
              <a:buSzPct val="65000"/>
              <a:buFont typeface="Wingdings 3" panose="05040102010807070707" pitchFamily="18" charset="2"/>
              <a:buChar char=""/>
            </a:pPr>
            <a:r>
              <a:rPr lang="es-ES" sz="1400" dirty="0"/>
              <a:t>Energías regenerativas</a:t>
            </a:r>
          </a:p>
          <a:p>
            <a:pPr marL="216000" indent="-216000">
              <a:lnSpc>
                <a:spcPts val="1700"/>
              </a:lnSpc>
              <a:spcAft>
                <a:spcPts val="400"/>
              </a:spcAft>
              <a:buClr>
                <a:srgbClr val="D6851B"/>
              </a:buClr>
              <a:buSzPct val="65000"/>
              <a:buFont typeface="Wingdings 3" panose="05040102010807070707" pitchFamily="18" charset="2"/>
              <a:buChar char=""/>
            </a:pPr>
            <a:r>
              <a:rPr lang="es-ES" sz="1400" dirty="0"/>
              <a:t>Principio de precaución</a:t>
            </a:r>
          </a:p>
          <a:p>
            <a:pPr marL="216000" indent="-216000">
              <a:lnSpc>
                <a:spcPts val="1700"/>
              </a:lnSpc>
              <a:spcAft>
                <a:spcPts val="400"/>
              </a:spcAft>
              <a:buClr>
                <a:srgbClr val="D6851B"/>
              </a:buClr>
              <a:buSzPct val="65000"/>
              <a:buFont typeface="Wingdings 3" panose="05040102010807070707" pitchFamily="18" charset="2"/>
              <a:buChar char=""/>
            </a:pPr>
            <a:r>
              <a:rPr lang="es-ES" sz="1400" dirty="0"/>
              <a:t>Prevención de la contaminación del ecosistema (reducción de sustancias contaminantes, emisiones y residuos)</a:t>
            </a:r>
          </a:p>
        </p:txBody>
      </p:sp>
      <p:sp>
        <p:nvSpPr>
          <p:cNvPr id="14" name="Textplatzhalter 3">
            <a:extLst>
              <a:ext uri="{FF2B5EF4-FFF2-40B4-BE49-F238E27FC236}">
                <a16:creationId xmlns:a16="http://schemas.microsoft.com/office/drawing/2014/main" id="{C43D402B-B300-42DF-A601-CC5C886B74B9}"/>
              </a:ext>
            </a:extLst>
          </p:cNvPr>
          <p:cNvSpPr txBox="1">
            <a:spLocks/>
          </p:cNvSpPr>
          <p:nvPr/>
        </p:nvSpPr>
        <p:spPr>
          <a:xfrm>
            <a:off x="6232936" y="1266734"/>
            <a:ext cx="2700000" cy="577195"/>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900"/>
              </a:lnSpc>
              <a:spcBef>
                <a:spcPts val="600"/>
              </a:spcBef>
            </a:pPr>
            <a:r>
              <a:rPr lang="es-ES" sz="1600" b="1" dirty="0"/>
              <a:t>Dimensión social</a:t>
            </a:r>
          </a:p>
        </p:txBody>
      </p:sp>
      <p:sp>
        <p:nvSpPr>
          <p:cNvPr id="15" name="Rechteck 14">
            <a:extLst>
              <a:ext uri="{FF2B5EF4-FFF2-40B4-BE49-F238E27FC236}">
                <a16:creationId xmlns:a16="http://schemas.microsoft.com/office/drawing/2014/main" id="{F4D2AF01-CC99-4E1D-81E1-2BB5551B09BC}"/>
              </a:ext>
            </a:extLst>
          </p:cNvPr>
          <p:cNvSpPr/>
          <p:nvPr/>
        </p:nvSpPr>
        <p:spPr>
          <a:xfrm>
            <a:off x="6232937" y="1850475"/>
            <a:ext cx="2699999" cy="3927023"/>
          </a:xfrm>
          <a:prstGeom prst="rect">
            <a:avLst/>
          </a:prstGeom>
        </p:spPr>
        <p:txBody>
          <a:bodyPr wrap="square" lIns="72000" rIns="72000" numCol="1" spcCol="72000">
            <a:noAutofit/>
          </a:bodyPr>
          <a:lstStyle/>
          <a:p>
            <a:pPr marL="216000" indent="-216000">
              <a:lnSpc>
                <a:spcPts val="1700"/>
              </a:lnSpc>
              <a:spcAft>
                <a:spcPts val="400"/>
              </a:spcAft>
              <a:buClr>
                <a:srgbClr val="D6851B"/>
              </a:buClr>
              <a:buSzPct val="65000"/>
              <a:buFont typeface="Wingdings 3" panose="05040102010807070707" pitchFamily="18" charset="2"/>
              <a:buChar char=""/>
            </a:pPr>
            <a:r>
              <a:rPr lang="es-ES" sz="1400" dirty="0"/>
              <a:t>Democratización, participación de todos los grupos de población en todos los ámbitos de la vida, promoción de la salud humana</a:t>
            </a:r>
          </a:p>
          <a:p>
            <a:pPr marL="216000" indent="-216000">
              <a:lnSpc>
                <a:spcPts val="1700"/>
              </a:lnSpc>
              <a:spcAft>
                <a:spcPts val="400"/>
              </a:spcAft>
              <a:buClr>
                <a:srgbClr val="D6851B"/>
              </a:buClr>
              <a:buSzPct val="65000"/>
              <a:buFont typeface="Wingdings 3" panose="05040102010807070707" pitchFamily="18" charset="2"/>
              <a:buChar char=""/>
            </a:pPr>
            <a:r>
              <a:rPr lang="es-ES" sz="1400" dirty="0"/>
              <a:t>Uso equitativo de los recursos naturales e igualdad de derechos para el desarrollo</a:t>
            </a:r>
          </a:p>
          <a:p>
            <a:pPr marL="216000" indent="-216000">
              <a:lnSpc>
                <a:spcPts val="1700"/>
              </a:lnSpc>
              <a:spcAft>
                <a:spcPts val="400"/>
              </a:spcAft>
              <a:buClr>
                <a:srgbClr val="D6851B"/>
              </a:buClr>
              <a:buSzPct val="65000"/>
              <a:buFont typeface="Wingdings 3" panose="05040102010807070707" pitchFamily="18" charset="2"/>
              <a:buChar char=""/>
            </a:pPr>
            <a:r>
              <a:rPr lang="es-ES" sz="1400" dirty="0"/>
              <a:t>Justicia social interna</a:t>
            </a:r>
          </a:p>
          <a:p>
            <a:pPr marL="216000" indent="-216000">
              <a:lnSpc>
                <a:spcPts val="1700"/>
              </a:lnSpc>
              <a:spcAft>
                <a:spcPts val="400"/>
              </a:spcAft>
              <a:buClr>
                <a:srgbClr val="D6851B"/>
              </a:buClr>
              <a:buSzPct val="65000"/>
              <a:buFont typeface="Wingdings 3" panose="05040102010807070707" pitchFamily="18" charset="2"/>
              <a:buChar char=""/>
            </a:pPr>
            <a:r>
              <a:rPr lang="es-ES" sz="1400" dirty="0"/>
              <a:t>Consideración de los intereses vitales de las generaciones futuras</a:t>
            </a:r>
          </a:p>
          <a:p>
            <a:pPr marL="216000" indent="-216000">
              <a:lnSpc>
                <a:spcPts val="1700"/>
              </a:lnSpc>
              <a:spcAft>
                <a:spcPts val="400"/>
              </a:spcAft>
              <a:buClr>
                <a:srgbClr val="D6851B"/>
              </a:buClr>
              <a:buSzPct val="65000"/>
              <a:buFont typeface="Wingdings 3" panose="05040102010807070707" pitchFamily="18" charset="2"/>
              <a:buChar char=""/>
            </a:pPr>
            <a:r>
              <a:rPr lang="es-ES" sz="1400" dirty="0"/>
              <a:t>Redes; sustento a través del trabajo</a:t>
            </a:r>
          </a:p>
        </p:txBody>
      </p:sp>
      <p:sp>
        <p:nvSpPr>
          <p:cNvPr id="16" name="Textplatzhalter 3">
            <a:extLst>
              <a:ext uri="{FF2B5EF4-FFF2-40B4-BE49-F238E27FC236}">
                <a16:creationId xmlns:a16="http://schemas.microsoft.com/office/drawing/2014/main" id="{FC9C8F36-DAA3-4B6D-A65F-EA5E48497BF5}"/>
              </a:ext>
            </a:extLst>
          </p:cNvPr>
          <p:cNvSpPr txBox="1">
            <a:spLocks/>
          </p:cNvSpPr>
          <p:nvPr/>
        </p:nvSpPr>
        <p:spPr>
          <a:xfrm>
            <a:off x="9019998" y="1273280"/>
            <a:ext cx="2700000" cy="577195"/>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900"/>
              </a:lnSpc>
              <a:spcBef>
                <a:spcPts val="600"/>
              </a:spcBef>
            </a:pPr>
            <a:r>
              <a:rPr lang="es-ES" sz="1600" b="1"/>
              <a:t>Dimensión cultural</a:t>
            </a:r>
          </a:p>
        </p:txBody>
      </p:sp>
      <p:sp>
        <p:nvSpPr>
          <p:cNvPr id="17" name="Rechteck 16">
            <a:extLst>
              <a:ext uri="{FF2B5EF4-FFF2-40B4-BE49-F238E27FC236}">
                <a16:creationId xmlns:a16="http://schemas.microsoft.com/office/drawing/2014/main" id="{BDA15362-E51F-4321-B89D-82EA95BF2AFF}"/>
              </a:ext>
            </a:extLst>
          </p:cNvPr>
          <p:cNvSpPr/>
          <p:nvPr/>
        </p:nvSpPr>
        <p:spPr>
          <a:xfrm>
            <a:off x="9019998" y="1850475"/>
            <a:ext cx="2787066" cy="3175806"/>
          </a:xfrm>
          <a:prstGeom prst="rect">
            <a:avLst/>
          </a:prstGeom>
        </p:spPr>
        <p:txBody>
          <a:bodyPr wrap="square" lIns="72000" rIns="72000" numCol="1" spcCol="72000">
            <a:spAutoFit/>
          </a:bodyPr>
          <a:lstStyle/>
          <a:p>
            <a:pPr marL="216000" indent="-216000">
              <a:lnSpc>
                <a:spcPts val="1700"/>
              </a:lnSpc>
              <a:spcAft>
                <a:spcPts val="400"/>
              </a:spcAft>
              <a:buClr>
                <a:srgbClr val="D6851B"/>
              </a:buClr>
              <a:buSzPct val="65000"/>
              <a:buFont typeface="Wingdings 3" panose="05040102010807070707" pitchFamily="18" charset="2"/>
              <a:buChar char=""/>
            </a:pPr>
            <a:r>
              <a:rPr lang="es-ES" sz="1400" dirty="0"/>
              <a:t>Salvaguarda ética</a:t>
            </a:r>
          </a:p>
          <a:p>
            <a:pPr marL="216000" indent="-216000">
              <a:lnSpc>
                <a:spcPts val="1700"/>
              </a:lnSpc>
              <a:spcAft>
                <a:spcPts val="400"/>
              </a:spcAft>
              <a:buClr>
                <a:srgbClr val="D6851B"/>
              </a:buClr>
              <a:buSzPct val="65000"/>
              <a:buFont typeface="Wingdings 3" panose="05040102010807070707" pitchFamily="18" charset="2"/>
              <a:buChar char=""/>
            </a:pPr>
            <a:r>
              <a:rPr lang="es-ES" sz="1400" dirty="0"/>
              <a:t>Estilos de vida orientados a la sostenibilidad</a:t>
            </a:r>
          </a:p>
          <a:p>
            <a:pPr marL="216000" indent="-216000">
              <a:lnSpc>
                <a:spcPts val="1700"/>
              </a:lnSpc>
              <a:spcAft>
                <a:spcPts val="400"/>
              </a:spcAft>
              <a:buClr>
                <a:srgbClr val="D6851B"/>
              </a:buClr>
              <a:buSzPct val="65000"/>
              <a:buFont typeface="Wingdings 3" panose="05040102010807070707" pitchFamily="18" charset="2"/>
              <a:buChar char=""/>
            </a:pPr>
            <a:r>
              <a:rPr lang="es-ES" sz="1400" dirty="0"/>
              <a:t>Percepción holística de la naturaleza; percepción estética de un desarrollo sostenible</a:t>
            </a:r>
          </a:p>
          <a:p>
            <a:pPr marL="216000" indent="-216000">
              <a:lnSpc>
                <a:spcPts val="1700"/>
              </a:lnSpc>
              <a:spcAft>
                <a:spcPts val="400"/>
              </a:spcAft>
              <a:buClr>
                <a:srgbClr val="D6851B"/>
              </a:buClr>
              <a:buSzPct val="65000"/>
              <a:buFont typeface="Wingdings 3" panose="05040102010807070707" pitchFamily="18" charset="2"/>
              <a:buChar char=""/>
            </a:pPr>
            <a:r>
              <a:rPr lang="es-ES" sz="1400" dirty="0"/>
              <a:t>Conocimientos tradicionales; </a:t>
            </a:r>
            <a:br>
              <a:rPr lang="es-ES" sz="1400" dirty="0"/>
            </a:br>
            <a:r>
              <a:rPr lang="es-ES" sz="1400" dirty="0"/>
              <a:t>gestión del tiempo</a:t>
            </a:r>
          </a:p>
          <a:p>
            <a:pPr marL="216000" indent="-216000">
              <a:lnSpc>
                <a:spcPts val="1700"/>
              </a:lnSpc>
              <a:spcAft>
                <a:spcPts val="400"/>
              </a:spcAft>
              <a:buClr>
                <a:srgbClr val="D6851B"/>
              </a:buClr>
              <a:buSzPct val="65000"/>
              <a:buFont typeface="Wingdings 3" panose="05040102010807070707" pitchFamily="18" charset="2"/>
              <a:buChar char=""/>
            </a:pPr>
            <a:r>
              <a:rPr lang="es-ES" sz="1400" dirty="0"/>
              <a:t>Cultura del uso y cuidado de las cosas</a:t>
            </a:r>
          </a:p>
          <a:p>
            <a:pPr marL="216000" indent="-216000">
              <a:lnSpc>
                <a:spcPts val="1700"/>
              </a:lnSpc>
              <a:spcAft>
                <a:spcPts val="400"/>
              </a:spcAft>
              <a:buClr>
                <a:srgbClr val="D6851B"/>
              </a:buClr>
              <a:buSzPct val="65000"/>
              <a:buFont typeface="Wingdings 3" panose="05040102010807070707" pitchFamily="18" charset="2"/>
              <a:buChar char=""/>
            </a:pPr>
            <a:r>
              <a:rPr lang="es-ES" sz="1400" dirty="0"/>
              <a:t>Concienciación del consumidor; opinión pública local; intercambio internacional; responsabilidad global; cultura cosmopolita</a:t>
            </a:r>
          </a:p>
        </p:txBody>
      </p:sp>
    </p:spTree>
    <p:extLst>
      <p:ext uri="{BB962C8B-B14F-4D97-AF65-F5344CB8AC3E}">
        <p14:creationId xmlns:p14="http://schemas.microsoft.com/office/powerpoint/2010/main" val="11470501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14" grpId="0" animBg="1"/>
      <p:bldP spid="15" grpId="0"/>
      <p:bldP spid="16" grpId="0" animBg="1"/>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noAutofit/>
          </a:bodyPr>
          <a:lstStyle/>
          <a:p>
            <a:r>
              <a:rPr lang="es-ES"/>
              <a:t>4. La sostenibilidad en todos los programas de formación profesional dual alemanes</a:t>
            </a:r>
          </a:p>
        </p:txBody>
      </p:sp>
      <p:sp>
        <p:nvSpPr>
          <p:cNvPr id="12" name="Rechteck 11">
            <a:extLst>
              <a:ext uri="{FF2B5EF4-FFF2-40B4-BE49-F238E27FC236}">
                <a16:creationId xmlns:a16="http://schemas.microsoft.com/office/drawing/2014/main" id="{F31D79AB-5161-4090-953F-2A3382C8463B}"/>
              </a:ext>
            </a:extLst>
          </p:cNvPr>
          <p:cNvSpPr/>
          <p:nvPr/>
        </p:nvSpPr>
        <p:spPr>
          <a:xfrm>
            <a:off x="658811" y="1376906"/>
            <a:ext cx="3564000" cy="3765711"/>
          </a:xfrm>
          <a:prstGeom prst="rect">
            <a:avLst/>
          </a:prstGeom>
          <a:solidFill>
            <a:srgbClr val="FBF3E8"/>
          </a:solidFill>
        </p:spPr>
        <p:txBody>
          <a:bodyPr wrap="square" lIns="72000" rIns="72000" numCol="1" spcCol="72000">
            <a:spAutoFit/>
          </a:bodyPr>
          <a:lstStyle/>
          <a:p>
            <a:pPr>
              <a:lnSpc>
                <a:spcPts val="1700"/>
              </a:lnSpc>
              <a:spcAft>
                <a:spcPts val="400"/>
              </a:spcAft>
              <a:buClr>
                <a:srgbClr val="D6851B"/>
              </a:buClr>
              <a:buSzPct val="65000"/>
            </a:pPr>
            <a:r>
              <a:rPr lang="es-ES" sz="1400" b="1" dirty="0"/>
              <a:t>Profesiones relacionadas con el clima</a:t>
            </a:r>
          </a:p>
          <a:p>
            <a:pPr marL="216000" indent="-216000">
              <a:lnSpc>
                <a:spcPts val="1700"/>
              </a:lnSpc>
              <a:spcAft>
                <a:spcPts val="400"/>
              </a:spcAft>
              <a:buClr>
                <a:srgbClr val="D6851B"/>
              </a:buClr>
              <a:buSzPct val="65000"/>
              <a:buFont typeface="Wingdings 3" panose="05040102010807070707" pitchFamily="18" charset="2"/>
              <a:buChar char=""/>
            </a:pPr>
            <a:r>
              <a:rPr lang="es-ES" sz="1400" dirty="0"/>
              <a:t>Mecánico/a de instalaciones, técnico/a electricista, técnico/a en electrónica</a:t>
            </a:r>
          </a:p>
          <a:p>
            <a:pPr marL="216000" indent="-216000">
              <a:lnSpc>
                <a:spcPts val="1700"/>
              </a:lnSpc>
              <a:spcAft>
                <a:spcPts val="400"/>
              </a:spcAft>
              <a:buClr>
                <a:srgbClr val="D6851B"/>
              </a:buClr>
              <a:buSzPct val="65000"/>
              <a:buFont typeface="Wingdings 3" panose="05040102010807070707" pitchFamily="18" charset="2"/>
              <a:buChar char=""/>
            </a:pPr>
            <a:r>
              <a:rPr lang="es-ES" sz="1400" dirty="0"/>
              <a:t>Instalador/a de calefacción, instalador/a de gas y agua </a:t>
            </a:r>
          </a:p>
          <a:p>
            <a:pPr marL="216000" indent="-216000">
              <a:lnSpc>
                <a:spcPts val="1700"/>
              </a:lnSpc>
              <a:spcAft>
                <a:spcPts val="400"/>
              </a:spcAft>
              <a:buClr>
                <a:srgbClr val="D6851B"/>
              </a:buClr>
              <a:buSzPct val="65000"/>
              <a:buFont typeface="Wingdings 3" panose="05040102010807070707" pitchFamily="18" charset="2"/>
              <a:buChar char=""/>
            </a:pPr>
            <a:r>
              <a:rPr lang="es-ES" sz="1400" dirty="0"/>
              <a:t>Mecánico/a para técnica sanitaria, de calefacción y de aire acondicionado</a:t>
            </a:r>
          </a:p>
          <a:p>
            <a:pPr marL="216000" indent="-216000">
              <a:lnSpc>
                <a:spcPts val="1700"/>
              </a:lnSpc>
              <a:spcAft>
                <a:spcPts val="400"/>
              </a:spcAft>
              <a:buClr>
                <a:srgbClr val="D6851B"/>
              </a:buClr>
              <a:buSzPct val="65000"/>
              <a:buFont typeface="Wingdings 3" panose="05040102010807070707" pitchFamily="18" charset="2"/>
              <a:buChar char=""/>
            </a:pPr>
            <a:r>
              <a:rPr lang="es-ES" sz="1400" dirty="0"/>
              <a:t>Técnico/a en electrónica aplicada a sistemas energéticos y domótica</a:t>
            </a:r>
          </a:p>
          <a:p>
            <a:pPr marL="216000" indent="-216000">
              <a:lnSpc>
                <a:spcPts val="1700"/>
              </a:lnSpc>
              <a:spcAft>
                <a:spcPts val="400"/>
              </a:spcAft>
              <a:buClr>
                <a:srgbClr val="D6851B"/>
              </a:buClr>
              <a:buSzPct val="65000"/>
              <a:buFont typeface="Wingdings 3" panose="05040102010807070707" pitchFamily="18" charset="2"/>
              <a:buChar char=""/>
            </a:pPr>
            <a:r>
              <a:rPr lang="es-ES" sz="1400" dirty="0"/>
              <a:t>Técnico/a en electrónica para integración de sistemas de gestión de edificios</a:t>
            </a:r>
          </a:p>
          <a:p>
            <a:pPr marL="216000" indent="-216000">
              <a:lnSpc>
                <a:spcPts val="1700"/>
              </a:lnSpc>
              <a:spcAft>
                <a:spcPts val="400"/>
              </a:spcAft>
              <a:buClr>
                <a:srgbClr val="D6851B"/>
              </a:buClr>
              <a:buSzPct val="65000"/>
              <a:buFont typeface="Wingdings 3" panose="05040102010807070707" pitchFamily="18" charset="2"/>
              <a:buChar char=""/>
            </a:pPr>
            <a:r>
              <a:rPr lang="es-ES" sz="1400" dirty="0"/>
              <a:t>Techador/a especializado/a en tecnología energética para tejados y paredes</a:t>
            </a:r>
          </a:p>
          <a:p>
            <a:pPr marL="216000" indent="-216000">
              <a:lnSpc>
                <a:spcPts val="1700"/>
              </a:lnSpc>
              <a:spcAft>
                <a:spcPts val="400"/>
              </a:spcAft>
              <a:buClr>
                <a:srgbClr val="D6851B"/>
              </a:buClr>
              <a:buSzPct val="65000"/>
              <a:buFont typeface="Wingdings 3" panose="05040102010807070707" pitchFamily="18" charset="2"/>
              <a:buChar char=""/>
            </a:pPr>
            <a:r>
              <a:rPr lang="es-ES" sz="1400" dirty="0"/>
              <a:t>Pintor/a</a:t>
            </a:r>
          </a:p>
          <a:p>
            <a:pPr marL="216000" indent="-216000">
              <a:lnSpc>
                <a:spcPts val="1700"/>
              </a:lnSpc>
              <a:spcAft>
                <a:spcPts val="400"/>
              </a:spcAft>
              <a:buClr>
                <a:srgbClr val="D6851B"/>
              </a:buClr>
              <a:buSzPct val="65000"/>
              <a:buFont typeface="Wingdings 3" panose="05040102010807070707" pitchFamily="18" charset="2"/>
              <a:buChar char=""/>
            </a:pPr>
            <a:r>
              <a:rPr lang="es-ES" sz="1400" dirty="0"/>
              <a:t>Administrativo/a industrial</a:t>
            </a:r>
          </a:p>
        </p:txBody>
      </p:sp>
      <p:sp>
        <p:nvSpPr>
          <p:cNvPr id="15" name="Rechteck 14">
            <a:extLst>
              <a:ext uri="{FF2B5EF4-FFF2-40B4-BE49-F238E27FC236}">
                <a16:creationId xmlns:a16="http://schemas.microsoft.com/office/drawing/2014/main" id="{B432BF9C-2479-4CB5-9ABD-D16703C95E69}"/>
              </a:ext>
            </a:extLst>
          </p:cNvPr>
          <p:cNvSpPr/>
          <p:nvPr/>
        </p:nvSpPr>
        <p:spPr>
          <a:xfrm>
            <a:off x="4403693" y="1376906"/>
            <a:ext cx="3564000" cy="2250809"/>
          </a:xfrm>
          <a:prstGeom prst="rect">
            <a:avLst/>
          </a:prstGeom>
          <a:solidFill>
            <a:srgbClr val="FBF3E8"/>
          </a:solidFill>
        </p:spPr>
        <p:txBody>
          <a:bodyPr wrap="square" lIns="72000" rIns="72000" numCol="1" spcCol="72000">
            <a:spAutoFit/>
          </a:bodyPr>
          <a:lstStyle/>
          <a:p>
            <a:pPr>
              <a:lnSpc>
                <a:spcPts val="1700"/>
              </a:lnSpc>
              <a:spcAft>
                <a:spcPts val="400"/>
              </a:spcAft>
              <a:buClr>
                <a:srgbClr val="D6851B"/>
              </a:buClr>
              <a:buSzPct val="65000"/>
            </a:pPr>
            <a:r>
              <a:rPr lang="es-ES" sz="1400" b="1" dirty="0"/>
              <a:t>Profesiones vinculadas al medio ambiente</a:t>
            </a:r>
          </a:p>
          <a:p>
            <a:pPr marL="216000" indent="-216000">
              <a:lnSpc>
                <a:spcPts val="1700"/>
              </a:lnSpc>
              <a:spcAft>
                <a:spcPts val="400"/>
              </a:spcAft>
              <a:buClr>
                <a:srgbClr val="D6851B"/>
              </a:buClr>
              <a:buSzPct val="65000"/>
              <a:buFont typeface="Wingdings 3" panose="05040102010807070707" pitchFamily="18" charset="2"/>
              <a:buChar char=""/>
            </a:pPr>
            <a:r>
              <a:rPr lang="es-ES" sz="1400" dirty="0"/>
              <a:t>Profesionales cualificados/as en tecnología de suministro de agua</a:t>
            </a:r>
          </a:p>
          <a:p>
            <a:pPr marL="216000" indent="-216000">
              <a:lnSpc>
                <a:spcPts val="1700"/>
              </a:lnSpc>
              <a:spcAft>
                <a:spcPts val="400"/>
              </a:spcAft>
              <a:buClr>
                <a:srgbClr val="D6851B"/>
              </a:buClr>
              <a:buSzPct val="65000"/>
              <a:buFont typeface="Wingdings 3" panose="05040102010807070707" pitchFamily="18" charset="2"/>
              <a:buChar char=""/>
            </a:pPr>
            <a:r>
              <a:rPr lang="es-ES" sz="1400" dirty="0"/>
              <a:t>Profesionales cualificados/as en tecnología de aguas residuales</a:t>
            </a:r>
          </a:p>
          <a:p>
            <a:pPr marL="216000" indent="-216000">
              <a:lnSpc>
                <a:spcPts val="1700"/>
              </a:lnSpc>
              <a:spcAft>
                <a:spcPts val="400"/>
              </a:spcAft>
              <a:buClr>
                <a:srgbClr val="D6851B"/>
              </a:buClr>
              <a:buSzPct val="65000"/>
              <a:buFont typeface="Wingdings 3" panose="05040102010807070707" pitchFamily="18" charset="2"/>
              <a:buChar char=""/>
            </a:pPr>
            <a:r>
              <a:rPr lang="es-ES" sz="1400" dirty="0"/>
              <a:t>Profesionales cualificados/as en tecnología y servicios para tuberías y alcantarillado</a:t>
            </a:r>
          </a:p>
          <a:p>
            <a:pPr marL="216000" indent="-216000">
              <a:lnSpc>
                <a:spcPts val="1700"/>
              </a:lnSpc>
              <a:spcAft>
                <a:spcPts val="400"/>
              </a:spcAft>
              <a:buClr>
                <a:srgbClr val="D6851B"/>
              </a:buClr>
              <a:buSzPct val="65000"/>
              <a:buFont typeface="Wingdings 3" panose="05040102010807070707" pitchFamily="18" charset="2"/>
              <a:buChar char=""/>
            </a:pPr>
            <a:r>
              <a:rPr lang="es-ES" sz="1400" dirty="0"/>
              <a:t>Profesionales cualificados/as en gestión de residuos y reciclaje </a:t>
            </a:r>
          </a:p>
        </p:txBody>
      </p:sp>
      <p:sp>
        <p:nvSpPr>
          <p:cNvPr id="18" name="Rechteck 17">
            <a:extLst>
              <a:ext uri="{FF2B5EF4-FFF2-40B4-BE49-F238E27FC236}">
                <a16:creationId xmlns:a16="http://schemas.microsoft.com/office/drawing/2014/main" id="{4A77F5D0-8BC4-4024-AE32-D70110E2BEAC}"/>
              </a:ext>
            </a:extLst>
          </p:cNvPr>
          <p:cNvSpPr/>
          <p:nvPr/>
        </p:nvSpPr>
        <p:spPr>
          <a:xfrm>
            <a:off x="8148575" y="1376906"/>
            <a:ext cx="3563999" cy="2739789"/>
          </a:xfrm>
          <a:prstGeom prst="rect">
            <a:avLst/>
          </a:prstGeom>
          <a:solidFill>
            <a:srgbClr val="FBF3E8"/>
          </a:solidFill>
        </p:spPr>
        <p:txBody>
          <a:bodyPr wrap="square" lIns="72000" rIns="72000" numCol="1" spcCol="72000">
            <a:spAutoFit/>
          </a:bodyPr>
          <a:lstStyle/>
          <a:p>
            <a:pPr>
              <a:lnSpc>
                <a:spcPts val="1700"/>
              </a:lnSpc>
              <a:spcAft>
                <a:spcPts val="400"/>
              </a:spcAft>
              <a:buClr>
                <a:srgbClr val="D6851B"/>
              </a:buClr>
              <a:buSzPct val="65000"/>
            </a:pPr>
            <a:r>
              <a:rPr lang="es-ES" sz="1400" b="1" dirty="0"/>
              <a:t>Electromovilidad (20 profesiones) </a:t>
            </a:r>
          </a:p>
          <a:p>
            <a:pPr marL="216000" indent="-216000">
              <a:lnSpc>
                <a:spcPts val="1700"/>
              </a:lnSpc>
              <a:spcAft>
                <a:spcPts val="400"/>
              </a:spcAft>
              <a:buClr>
                <a:srgbClr val="D6851B"/>
              </a:buClr>
              <a:buSzPct val="65000"/>
              <a:buFont typeface="Wingdings 3" panose="05040102010807070707" pitchFamily="18" charset="2"/>
              <a:buChar char=""/>
            </a:pPr>
            <a:r>
              <a:rPr lang="es-ES" sz="1400" dirty="0"/>
              <a:t>Industria eléctrica e informática, artes y oficios y sector de la automoción</a:t>
            </a:r>
          </a:p>
          <a:p>
            <a:pPr marL="216000" indent="-216000">
              <a:lnSpc>
                <a:spcPts val="1700"/>
              </a:lnSpc>
              <a:spcAft>
                <a:spcPts val="400"/>
              </a:spcAft>
              <a:buClr>
                <a:srgbClr val="D6851B"/>
              </a:buClr>
              <a:buSzPct val="65000"/>
              <a:buFont typeface="Wingdings 3" panose="05040102010807070707" pitchFamily="18" charset="2"/>
              <a:buChar char=""/>
            </a:pPr>
            <a:r>
              <a:rPr lang="es-ES" sz="1400" dirty="0"/>
              <a:t>Agente ferroviario/a en servicio operativo (maquinista y transporte)</a:t>
            </a:r>
          </a:p>
          <a:p>
            <a:pPr marL="216000" indent="-216000">
              <a:lnSpc>
                <a:spcPts val="1700"/>
              </a:lnSpc>
              <a:spcAft>
                <a:spcPts val="400"/>
              </a:spcAft>
              <a:buClr>
                <a:srgbClr val="D6851B"/>
              </a:buClr>
              <a:buSzPct val="65000"/>
              <a:buFont typeface="Wingdings 3" panose="05040102010807070707" pitchFamily="18" charset="2"/>
              <a:buChar char=""/>
            </a:pPr>
            <a:r>
              <a:rPr lang="es-ES" sz="1400" dirty="0"/>
              <a:t>Conductor/a profesional</a:t>
            </a:r>
          </a:p>
          <a:p>
            <a:pPr marL="216000" indent="-216000">
              <a:lnSpc>
                <a:spcPts val="1700"/>
              </a:lnSpc>
              <a:spcAft>
                <a:spcPts val="400"/>
              </a:spcAft>
              <a:buClr>
                <a:srgbClr val="D6851B"/>
              </a:buClr>
              <a:buSzPct val="65000"/>
              <a:buFont typeface="Wingdings 3" panose="05040102010807070707" pitchFamily="18" charset="2"/>
              <a:buChar char=""/>
            </a:pPr>
            <a:r>
              <a:rPr lang="es-ES" sz="1400" dirty="0"/>
              <a:t>Comerciales en el sector del tráfico ferroviario y rodado, comerciales para servicios de transporte</a:t>
            </a:r>
          </a:p>
          <a:p>
            <a:pPr marL="216000" indent="-216000">
              <a:lnSpc>
                <a:spcPts val="1700"/>
              </a:lnSpc>
              <a:spcAft>
                <a:spcPts val="400"/>
              </a:spcAft>
              <a:buClr>
                <a:srgbClr val="D6851B"/>
              </a:buClr>
              <a:buSzPct val="65000"/>
              <a:buFont typeface="Wingdings 3" panose="05040102010807070707" pitchFamily="18" charset="2"/>
              <a:buChar char=""/>
            </a:pPr>
            <a:r>
              <a:rPr lang="es-ES" sz="1400" dirty="0"/>
              <a:t>Agente ferroviario/a en el control del tráfico ferroviario, instalador/a de vías</a:t>
            </a:r>
          </a:p>
        </p:txBody>
      </p:sp>
      <p:sp>
        <p:nvSpPr>
          <p:cNvPr id="19" name="Rechteck 18">
            <a:extLst>
              <a:ext uri="{FF2B5EF4-FFF2-40B4-BE49-F238E27FC236}">
                <a16:creationId xmlns:a16="http://schemas.microsoft.com/office/drawing/2014/main" id="{A89367BF-1D04-4ACC-AE25-0AC255B252CD}"/>
              </a:ext>
            </a:extLst>
          </p:cNvPr>
          <p:cNvSpPr/>
          <p:nvPr/>
        </p:nvSpPr>
        <p:spPr>
          <a:xfrm>
            <a:off x="4403693" y="3731122"/>
            <a:ext cx="3564000" cy="1059842"/>
          </a:xfrm>
          <a:prstGeom prst="rect">
            <a:avLst/>
          </a:prstGeom>
          <a:solidFill>
            <a:srgbClr val="FBF3E8"/>
          </a:solidFill>
        </p:spPr>
        <p:txBody>
          <a:bodyPr wrap="square" lIns="72000" rIns="72000" numCol="1" spcCol="72000">
            <a:spAutoFit/>
          </a:bodyPr>
          <a:lstStyle/>
          <a:p>
            <a:pPr>
              <a:lnSpc>
                <a:spcPts val="1700"/>
              </a:lnSpc>
              <a:spcAft>
                <a:spcPts val="400"/>
              </a:spcAft>
              <a:buClr>
                <a:srgbClr val="D6851B"/>
              </a:buClr>
              <a:buSzPct val="65000"/>
            </a:pPr>
            <a:r>
              <a:rPr lang="es-ES" sz="1400" b="1" dirty="0"/>
              <a:t>Comerciales</a:t>
            </a:r>
          </a:p>
          <a:p>
            <a:pPr marL="216000" indent="-216000">
              <a:lnSpc>
                <a:spcPts val="1700"/>
              </a:lnSpc>
              <a:spcAft>
                <a:spcPts val="400"/>
              </a:spcAft>
              <a:buClr>
                <a:srgbClr val="D6851B"/>
              </a:buClr>
              <a:buSzPct val="65000"/>
              <a:buFont typeface="Wingdings 3" panose="05040102010807070707" pitchFamily="18" charset="2"/>
              <a:buChar char=""/>
            </a:pPr>
            <a:r>
              <a:rPr lang="es-ES" sz="1400" dirty="0"/>
              <a:t>Comerciales para la gestión del comercio mayorista y exterior</a:t>
            </a:r>
          </a:p>
          <a:p>
            <a:pPr marL="216000" indent="-216000">
              <a:lnSpc>
                <a:spcPts val="1700"/>
              </a:lnSpc>
              <a:spcAft>
                <a:spcPts val="400"/>
              </a:spcAft>
              <a:buClr>
                <a:srgbClr val="D6851B"/>
              </a:buClr>
              <a:buSzPct val="65000"/>
              <a:buFont typeface="Wingdings 3" panose="05040102010807070707" pitchFamily="18" charset="2"/>
              <a:buChar char=""/>
            </a:pPr>
            <a:r>
              <a:rPr lang="es-ES" sz="1400" dirty="0"/>
              <a:t>Comerciales en el comercio minorista</a:t>
            </a:r>
          </a:p>
        </p:txBody>
      </p:sp>
      <p:sp>
        <p:nvSpPr>
          <p:cNvPr id="20" name="Rechteck 19">
            <a:extLst>
              <a:ext uri="{FF2B5EF4-FFF2-40B4-BE49-F238E27FC236}">
                <a16:creationId xmlns:a16="http://schemas.microsoft.com/office/drawing/2014/main" id="{5573B266-92AA-4D9E-BEE3-4E3A4699644C}"/>
              </a:ext>
            </a:extLst>
          </p:cNvPr>
          <p:cNvSpPr/>
          <p:nvPr/>
        </p:nvSpPr>
        <p:spPr>
          <a:xfrm>
            <a:off x="4403693" y="4888775"/>
            <a:ext cx="3564000" cy="1059842"/>
          </a:xfrm>
          <a:prstGeom prst="rect">
            <a:avLst/>
          </a:prstGeom>
          <a:solidFill>
            <a:srgbClr val="FBF3E8"/>
          </a:solidFill>
        </p:spPr>
        <p:txBody>
          <a:bodyPr wrap="square" lIns="72000" rIns="72000" numCol="1" spcCol="72000">
            <a:spAutoFit/>
          </a:bodyPr>
          <a:lstStyle/>
          <a:p>
            <a:pPr>
              <a:lnSpc>
                <a:spcPts val="1700"/>
              </a:lnSpc>
              <a:spcAft>
                <a:spcPts val="400"/>
              </a:spcAft>
              <a:buClr>
                <a:srgbClr val="D6851B"/>
              </a:buClr>
              <a:buSzPct val="65000"/>
            </a:pPr>
            <a:r>
              <a:rPr lang="es-ES" sz="1400" b="1" dirty="0"/>
              <a:t>Embalaje respetuoso con el medio ambiente</a:t>
            </a:r>
          </a:p>
          <a:p>
            <a:pPr marL="216000" indent="-216000">
              <a:lnSpc>
                <a:spcPts val="1700"/>
              </a:lnSpc>
              <a:spcAft>
                <a:spcPts val="400"/>
              </a:spcAft>
              <a:buClr>
                <a:srgbClr val="D6851B"/>
              </a:buClr>
              <a:buSzPct val="65000"/>
              <a:buFont typeface="Wingdings 3" panose="05040102010807070707" pitchFamily="18" charset="2"/>
              <a:buChar char=""/>
            </a:pPr>
            <a:r>
              <a:rPr lang="es-ES" sz="1400" dirty="0"/>
              <a:t>Tecnólogo/a del papel</a:t>
            </a:r>
          </a:p>
          <a:p>
            <a:pPr marL="216000" indent="-216000">
              <a:lnSpc>
                <a:spcPts val="1700"/>
              </a:lnSpc>
              <a:spcAft>
                <a:spcPts val="400"/>
              </a:spcAft>
              <a:buClr>
                <a:srgbClr val="D6851B"/>
              </a:buClr>
              <a:buSzPct val="65000"/>
              <a:buFont typeface="Wingdings 3" panose="05040102010807070707" pitchFamily="18" charset="2"/>
              <a:buChar char=""/>
            </a:pPr>
            <a:r>
              <a:rPr lang="es-ES" sz="1400" dirty="0"/>
              <a:t>Tecnólogo/a de materiales de envase y embalaje</a:t>
            </a:r>
          </a:p>
        </p:txBody>
      </p:sp>
      <p:sp>
        <p:nvSpPr>
          <p:cNvPr id="21" name="Rechteck 20">
            <a:extLst>
              <a:ext uri="{FF2B5EF4-FFF2-40B4-BE49-F238E27FC236}">
                <a16:creationId xmlns:a16="http://schemas.microsoft.com/office/drawing/2014/main" id="{1E49A9B2-BD78-4164-BD33-9B910740DD7D}"/>
              </a:ext>
            </a:extLst>
          </p:cNvPr>
          <p:cNvSpPr/>
          <p:nvPr/>
        </p:nvSpPr>
        <p:spPr>
          <a:xfrm>
            <a:off x="8148575" y="4214506"/>
            <a:ext cx="3663321" cy="1447569"/>
          </a:xfrm>
          <a:prstGeom prst="rect">
            <a:avLst/>
          </a:prstGeom>
          <a:solidFill>
            <a:srgbClr val="FBF3E8"/>
          </a:solidFill>
        </p:spPr>
        <p:txBody>
          <a:bodyPr wrap="square" lIns="72000" rIns="72000" numCol="1" spcCol="72000">
            <a:spAutoFit/>
          </a:bodyPr>
          <a:lstStyle/>
          <a:p>
            <a:pPr>
              <a:lnSpc>
                <a:spcPts val="1700"/>
              </a:lnSpc>
              <a:spcAft>
                <a:spcPts val="400"/>
              </a:spcAft>
              <a:buClr>
                <a:srgbClr val="D6851B"/>
              </a:buClr>
              <a:buSzPct val="65000"/>
            </a:pPr>
            <a:r>
              <a:rPr lang="es-ES" sz="1400" b="1" dirty="0"/>
              <a:t>Profesiones verdes</a:t>
            </a:r>
          </a:p>
          <a:p>
            <a:pPr>
              <a:lnSpc>
                <a:spcPts val="1700"/>
              </a:lnSpc>
              <a:spcAft>
                <a:spcPts val="400"/>
              </a:spcAft>
              <a:buClr>
                <a:srgbClr val="D6851B"/>
              </a:buClr>
              <a:buSzPct val="65000"/>
            </a:pPr>
            <a:r>
              <a:rPr lang="es-ES" sz="1400" dirty="0"/>
              <a:t>Profesiones de formación profesional dual en el ámbito agrícola, las denominadas «14 profesiones verdes», protección del medio ambiente y del clima en la gestión de suelos, plantas y animales y tecnología moderna</a:t>
            </a:r>
          </a:p>
        </p:txBody>
      </p:sp>
    </p:spTree>
    <p:extLst>
      <p:ext uri="{BB962C8B-B14F-4D97-AF65-F5344CB8AC3E}">
        <p14:creationId xmlns:p14="http://schemas.microsoft.com/office/powerpoint/2010/main" val="22662956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8" grpId="0" animBg="1"/>
      <p:bldP spid="19" grpId="0" animBg="1"/>
      <p:bldP spid="20"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3">
            <a:extLst>
              <a:ext uri="{FF2B5EF4-FFF2-40B4-BE49-F238E27FC236}">
                <a16:creationId xmlns:a16="http://schemas.microsoft.com/office/drawing/2014/main" id="{D4665A02-4E20-4344-864D-8EDB1870CD78}"/>
              </a:ext>
            </a:extLst>
          </p:cNvPr>
          <p:cNvSpPr txBox="1">
            <a:spLocks/>
          </p:cNvSpPr>
          <p:nvPr/>
        </p:nvSpPr>
        <p:spPr>
          <a:xfrm>
            <a:off x="2893634" y="2598916"/>
            <a:ext cx="8818941" cy="772107"/>
          </a:xfrm>
          <a:prstGeom prst="rect">
            <a:avLst/>
          </a:prstGeom>
          <a:solidFill>
            <a:srgbClr val="D6851B"/>
          </a:solidFill>
        </p:spPr>
        <p:txBody>
          <a:bodyPr vert="horz" wrap="square" lIns="1008000" tIns="108000" rIns="108000" bIns="108000" rtlCol="0" anchor="ct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b="1">
                <a:solidFill>
                  <a:schemeClr val="bg1"/>
                </a:solidFill>
              </a:rPr>
              <a:t>Transmisión obligatoria</a:t>
            </a:r>
          </a:p>
          <a:p>
            <a:r>
              <a:rPr lang="es-ES">
                <a:solidFill>
                  <a:schemeClr val="bg1"/>
                </a:solidFill>
              </a:rPr>
              <a:t>Transmitir las competencias correspondientes de forma obligatoria</a:t>
            </a:r>
          </a:p>
        </p:txBody>
      </p:sp>
      <p:sp>
        <p:nvSpPr>
          <p:cNvPr id="13" name="Textplatzhalter 3">
            <a:extLst>
              <a:ext uri="{FF2B5EF4-FFF2-40B4-BE49-F238E27FC236}">
                <a16:creationId xmlns:a16="http://schemas.microsoft.com/office/drawing/2014/main" id="{8C91FC08-E154-44F7-A82A-27500097A027}"/>
              </a:ext>
            </a:extLst>
          </p:cNvPr>
          <p:cNvSpPr txBox="1">
            <a:spLocks/>
          </p:cNvSpPr>
          <p:nvPr/>
        </p:nvSpPr>
        <p:spPr>
          <a:xfrm>
            <a:off x="2893634" y="3569887"/>
            <a:ext cx="8818941" cy="772107"/>
          </a:xfrm>
          <a:prstGeom prst="rect">
            <a:avLst/>
          </a:prstGeom>
          <a:solidFill>
            <a:srgbClr val="D6851B"/>
          </a:solidFill>
        </p:spPr>
        <p:txBody>
          <a:bodyPr vert="horz" wrap="square" lIns="1008000" tIns="108000" rIns="108000" bIns="108000" rtlCol="0" anchor="ct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b="1">
                <a:solidFill>
                  <a:schemeClr val="bg1"/>
                </a:solidFill>
              </a:rPr>
              <a:t>Relevancia para el examen</a:t>
            </a:r>
          </a:p>
          <a:p>
            <a:r>
              <a:rPr lang="es-ES">
                <a:solidFill>
                  <a:schemeClr val="bg1"/>
                </a:solidFill>
              </a:rPr>
              <a:t>En algunas profesiones, estos temas ya se evalúan en los exámenes</a:t>
            </a:r>
          </a:p>
        </p:txBody>
      </p:sp>
      <p:sp>
        <p:nvSpPr>
          <p:cNvPr id="14" name="Textplatzhalter 3">
            <a:extLst>
              <a:ext uri="{FF2B5EF4-FFF2-40B4-BE49-F238E27FC236}">
                <a16:creationId xmlns:a16="http://schemas.microsoft.com/office/drawing/2014/main" id="{64911B29-4C84-4111-9A35-D0A05D2EEE27}"/>
              </a:ext>
            </a:extLst>
          </p:cNvPr>
          <p:cNvSpPr txBox="1">
            <a:spLocks/>
          </p:cNvSpPr>
          <p:nvPr/>
        </p:nvSpPr>
        <p:spPr>
          <a:xfrm>
            <a:off x="2893634" y="4573664"/>
            <a:ext cx="8818941" cy="772107"/>
          </a:xfrm>
          <a:prstGeom prst="rect">
            <a:avLst/>
          </a:prstGeom>
          <a:solidFill>
            <a:srgbClr val="D6851B"/>
          </a:solidFill>
        </p:spPr>
        <p:txBody>
          <a:bodyPr vert="horz" wrap="square" lIns="1008000" tIns="108000" rIns="108000" bIns="108000" rtlCol="0" anchor="ct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b="1">
                <a:solidFill>
                  <a:schemeClr val="bg1"/>
                </a:solidFill>
              </a:rPr>
              <a:t>Implementación práctica</a:t>
            </a:r>
          </a:p>
          <a:p>
            <a:r>
              <a:rPr lang="es-ES">
                <a:solidFill>
                  <a:schemeClr val="bg1"/>
                </a:solidFill>
              </a:rPr>
              <a:t>Trabajos de proyecto y módulos optativos para la optimización de las cadenas de suministro</a:t>
            </a:r>
          </a:p>
        </p:txBody>
      </p:sp>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fontScale="90000"/>
          </a:bodyPr>
          <a:lstStyle/>
          <a:p>
            <a:r>
              <a:rPr lang="es-ES"/>
              <a:t>4. La sostenibilidad en todos los programas de formación profesional dual alemanes</a:t>
            </a:r>
          </a:p>
        </p:txBody>
      </p:sp>
      <p:sp>
        <p:nvSpPr>
          <p:cNvPr id="15" name="Rechteck 14">
            <a:extLst>
              <a:ext uri="{FF2B5EF4-FFF2-40B4-BE49-F238E27FC236}">
                <a16:creationId xmlns:a16="http://schemas.microsoft.com/office/drawing/2014/main" id="{6CC9BEE9-1AE8-4F0E-A403-C0CAA544E50B}"/>
              </a:ext>
            </a:extLst>
          </p:cNvPr>
          <p:cNvSpPr/>
          <p:nvPr/>
        </p:nvSpPr>
        <p:spPr>
          <a:xfrm>
            <a:off x="658813" y="1565275"/>
            <a:ext cx="10877658" cy="756640"/>
          </a:xfrm>
          <a:prstGeom prst="rect">
            <a:avLst/>
          </a:prstGeom>
        </p:spPr>
        <p:txBody>
          <a:bodyPr wrap="square" lIns="0" tIns="0" rIns="0" bIns="0">
            <a:noAutofit/>
          </a:bodyPr>
          <a:lstStyle/>
          <a:p>
            <a:pPr>
              <a:lnSpc>
                <a:spcPts val="2200"/>
              </a:lnSpc>
              <a:spcAft>
                <a:spcPts val="1200"/>
              </a:spcAft>
              <a:buClr>
                <a:srgbClr val="D6851B"/>
              </a:buClr>
              <a:buSzPct val="65000"/>
            </a:pPr>
            <a:r>
              <a:rPr lang="es-ES"/>
              <a:t>La formación profesional alemana ha incorporado la sostenibilidad, la digitalización y la inteligencia artificial en los marcos curriculares y los reglamentos de formación profesional dual.</a:t>
            </a:r>
          </a:p>
        </p:txBody>
      </p:sp>
      <p:sp>
        <p:nvSpPr>
          <p:cNvPr id="20" name="Pfeil: Fünfeck 19">
            <a:extLst>
              <a:ext uri="{FF2B5EF4-FFF2-40B4-BE49-F238E27FC236}">
                <a16:creationId xmlns:a16="http://schemas.microsoft.com/office/drawing/2014/main" id="{FD99A3AC-337C-4395-AE54-D95A957945C3}"/>
              </a:ext>
            </a:extLst>
          </p:cNvPr>
          <p:cNvSpPr/>
          <p:nvPr/>
        </p:nvSpPr>
        <p:spPr>
          <a:xfrm>
            <a:off x="658813" y="2598916"/>
            <a:ext cx="2760105" cy="2760105"/>
          </a:xfrm>
          <a:prstGeom prst="homePlate">
            <a:avLst>
              <a:gd name="adj" fmla="val 14822"/>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Textfeld 20">
            <a:extLst>
              <a:ext uri="{FF2B5EF4-FFF2-40B4-BE49-F238E27FC236}">
                <a16:creationId xmlns:a16="http://schemas.microsoft.com/office/drawing/2014/main" id="{9C96D870-8A37-4823-9292-85592E21859D}"/>
              </a:ext>
            </a:extLst>
          </p:cNvPr>
          <p:cNvSpPr txBox="1"/>
          <p:nvPr/>
        </p:nvSpPr>
        <p:spPr>
          <a:xfrm>
            <a:off x="658813" y="929348"/>
            <a:ext cx="7958140" cy="615553"/>
          </a:xfrm>
          <a:prstGeom prst="rect">
            <a:avLst/>
          </a:prstGeom>
          <a:noFill/>
        </p:spPr>
        <p:txBody>
          <a:bodyPr wrap="square" lIns="0" tIns="0" rIns="0" bIns="0" rtlCol="0">
            <a:noAutofit/>
          </a:bodyPr>
          <a:lstStyle/>
          <a:p>
            <a:r>
              <a:rPr lang="es-ES" sz="2000" b="1" dirty="0"/>
              <a:t>Módulos estándar de los perfiles profesionales</a:t>
            </a:r>
          </a:p>
        </p:txBody>
      </p:sp>
    </p:spTree>
    <p:extLst>
      <p:ext uri="{BB962C8B-B14F-4D97-AF65-F5344CB8AC3E}">
        <p14:creationId xmlns:p14="http://schemas.microsoft.com/office/powerpoint/2010/main" val="38829271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1000"/>
                                        <p:tgtEl>
                                          <p:spTgt spid="21">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childTnLst>
                                </p:cTn>
                              </p:par>
                            </p:childTnLst>
                          </p:cTn>
                        </p:par>
                        <p:par>
                          <p:cTn id="12" fill="hold">
                            <p:stCondLst>
                              <p:cond delay="175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250"/>
                                        <p:tgtEl>
                                          <p:spTgt spid="11"/>
                                        </p:tgtEl>
                                      </p:cBhvr>
                                    </p:animEffect>
                                  </p:childTnLst>
                                </p:cTn>
                              </p:par>
                              <p:par>
                                <p:cTn id="16" presetID="42" presetClass="path" presetSubtype="0" accel="50000" decel="50000" fill="hold" grpId="1" nodeType="withEffect">
                                  <p:stCondLst>
                                    <p:cond delay="0"/>
                                  </p:stCondLst>
                                  <p:childTnLst>
                                    <p:animMotion origin="layout" path="M 1.66667E-6 4.81481E-6 L -0.03698 0.00069 " pathEditMode="relative" rAng="0" ptsTypes="AA">
                                      <p:cBhvr>
                                        <p:cTn id="17" dur="1000" spd="-100000" fill="hold"/>
                                        <p:tgtEl>
                                          <p:spTgt spid="11"/>
                                        </p:tgtEl>
                                        <p:attrNameLst>
                                          <p:attrName>ppt_x</p:attrName>
                                          <p:attrName>ppt_y</p:attrName>
                                        </p:attrNameLst>
                                      </p:cBhvr>
                                      <p:rCtr x="-1849" y="23"/>
                                    </p:animMotion>
                                  </p:childTnLst>
                                </p:cTn>
                              </p:par>
                            </p:childTnLst>
                          </p:cTn>
                        </p:par>
                        <p:par>
                          <p:cTn id="18" fill="hold">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250"/>
                                        <p:tgtEl>
                                          <p:spTgt spid="13"/>
                                        </p:tgtEl>
                                      </p:cBhvr>
                                    </p:animEffect>
                                  </p:childTnLst>
                                </p:cTn>
                              </p:par>
                              <p:par>
                                <p:cTn id="22" presetID="42" presetClass="path" presetSubtype="0" accel="50000" decel="50000" fill="hold" grpId="1" nodeType="withEffect">
                                  <p:stCondLst>
                                    <p:cond delay="0"/>
                                  </p:stCondLst>
                                  <p:childTnLst>
                                    <p:animMotion origin="layout" path="M 1.66667E-6 -1.85185E-6 L -0.03698 0.0007 " pathEditMode="relative" rAng="0" ptsTypes="AA">
                                      <p:cBhvr>
                                        <p:cTn id="23" dur="1000" spd="-100000" fill="hold"/>
                                        <p:tgtEl>
                                          <p:spTgt spid="13"/>
                                        </p:tgtEl>
                                        <p:attrNameLst>
                                          <p:attrName>ppt_x</p:attrName>
                                          <p:attrName>ppt_y</p:attrName>
                                        </p:attrNameLst>
                                      </p:cBhvr>
                                      <p:rCtr x="-1849" y="23"/>
                                    </p:animMotion>
                                  </p:childTnLst>
                                </p:cTn>
                              </p:par>
                            </p:childTnLst>
                          </p:cTn>
                        </p:par>
                        <p:par>
                          <p:cTn id="24" fill="hold">
                            <p:stCondLst>
                              <p:cond delay="425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250"/>
                                        <p:tgtEl>
                                          <p:spTgt spid="14"/>
                                        </p:tgtEl>
                                      </p:cBhvr>
                                    </p:animEffect>
                                  </p:childTnLst>
                                </p:cTn>
                              </p:par>
                              <p:par>
                                <p:cTn id="28" presetID="42" presetClass="path" presetSubtype="0" accel="50000" decel="50000" fill="hold" grpId="1" nodeType="withEffect">
                                  <p:stCondLst>
                                    <p:cond delay="0"/>
                                  </p:stCondLst>
                                  <p:childTnLst>
                                    <p:animMotion origin="layout" path="M 1.66667E-6 1.85185E-6 L -0.03698 0.00069 " pathEditMode="relative" rAng="0" ptsTypes="AA">
                                      <p:cBhvr>
                                        <p:cTn id="29" dur="1000" spd="-100000" fill="hold"/>
                                        <p:tgtEl>
                                          <p:spTgt spid="14"/>
                                        </p:tgtEl>
                                        <p:attrNameLst>
                                          <p:attrName>ppt_x</p:attrName>
                                          <p:attrName>ppt_y</p:attrName>
                                        </p:attrNameLst>
                                      </p:cBhvr>
                                      <p:rCtr x="-1849"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3" grpId="0" animBg="1"/>
      <p:bldP spid="13" grpId="1" animBg="1"/>
      <p:bldP spid="14" grpId="0" animBg="1"/>
      <p:bldP spid="14" grpId="1" animBg="1"/>
      <p:bldP spid="15" grpId="0"/>
      <p:bldP spid="2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127295B-6C34-4F15-8198-749FB802477E}"/>
              </a:ext>
            </a:extLst>
          </p:cNvPr>
          <p:cNvSpPr/>
          <p:nvPr/>
        </p:nvSpPr>
        <p:spPr>
          <a:xfrm>
            <a:off x="658813" y="1527696"/>
            <a:ext cx="9286465" cy="4022203"/>
          </a:xfrm>
          <a:prstGeom prst="rect">
            <a:avLst/>
          </a:prstGeom>
        </p:spPr>
        <p:txBody>
          <a:bodyPr wrap="square" lIns="36000" tIns="36000" rIns="36000" bIns="36000">
            <a:noAutofit/>
          </a:bodyPr>
          <a:lstStyle/>
          <a:p>
            <a:pPr>
              <a:lnSpc>
                <a:spcPts val="2200"/>
              </a:lnSpc>
              <a:spcAft>
                <a:spcPts val="1200"/>
              </a:spcAft>
              <a:buClr>
                <a:srgbClr val="D6851B"/>
              </a:buClr>
              <a:buSzPct val="65000"/>
            </a:pPr>
            <a:r>
              <a:rPr lang="es-ES" dirty="0"/>
              <a:t>«Además, el comité principal del Instituto Federal de Formación Profesional (BIBB) recomienda a las empresas formadoras y a los centros escolares de formación profesional que integren ya estos </a:t>
            </a:r>
            <a:r>
              <a:rPr lang="es-ES" b="1" dirty="0"/>
              <a:t>módulos estándar y modernizados de los perfiles profesionales</a:t>
            </a:r>
            <a:r>
              <a:rPr lang="es-ES" dirty="0"/>
              <a:t> en la </a:t>
            </a:r>
            <a:r>
              <a:rPr lang="es-ES" b="1" dirty="0"/>
              <a:t>formación de todas las profesiones de formación profesional con arreglo a la Ley Alemana de Formación Profesional (BBiG) y al Reglamento de la actividad artesanal (HwO)</a:t>
            </a:r>
            <a:r>
              <a:rPr lang="es-ES" dirty="0"/>
              <a:t>, y que los transmitan vinculándolos con las aptitudes, conocimientos y habilidades específicos de cada oficio a lo largo de toda la formación, incluso aunque todavía no estén incluidos en todos los reglamentos de formación profesional dual. </a:t>
            </a:r>
          </a:p>
          <a:p>
            <a:pPr>
              <a:lnSpc>
                <a:spcPts val="2200"/>
              </a:lnSpc>
              <a:spcAft>
                <a:spcPts val="1200"/>
              </a:spcAft>
              <a:buClr>
                <a:srgbClr val="D6851B"/>
              </a:buClr>
              <a:buSzPct val="65000"/>
            </a:pPr>
            <a:r>
              <a:rPr lang="es-ES" dirty="0"/>
              <a:t>Hace un llamamiento a todas las partes interesadas de la formación profesional para que </a:t>
            </a:r>
            <a:r>
              <a:rPr lang="es-ES" b="1" dirty="0"/>
              <a:t>apoyen activamente</a:t>
            </a:r>
            <a:r>
              <a:rPr lang="es-ES" dirty="0"/>
              <a:t> esta cuestión, informando por diversos medios a las empresas formadoras y a los centros escolares de formación profesional sobre esta recomendación del comité principal y sobre la importancia de los nuevos módulos estándar de los perfiles profesionales para el mundo laboral del futuro, promoviendo su implementación y brindándoles el apoyo adecuado en el proceso.»</a:t>
            </a:r>
          </a:p>
          <a:p>
            <a:pPr>
              <a:lnSpc>
                <a:spcPts val="2200"/>
              </a:lnSpc>
              <a:spcAft>
                <a:spcPts val="1200"/>
              </a:spcAft>
              <a:buClr>
                <a:srgbClr val="D6851B"/>
              </a:buClr>
              <a:buSzPct val="65000"/>
            </a:pPr>
            <a:r>
              <a:rPr lang="es-ES" b="1" dirty="0"/>
              <a:t>La norma vas más allá de su entrada en vigor en las profesiones a partir del 01.08.2021.</a:t>
            </a:r>
          </a:p>
        </p:txBody>
      </p:sp>
      <p:sp>
        <p:nvSpPr>
          <p:cNvPr id="7" name="Titel 1">
            <a:extLst>
              <a:ext uri="{FF2B5EF4-FFF2-40B4-BE49-F238E27FC236}">
                <a16:creationId xmlns:a16="http://schemas.microsoft.com/office/drawing/2014/main" id="{6474A1C6-FA81-4EC3-827E-B317BA6CB0B7}"/>
              </a:ext>
            </a:extLst>
          </p:cNvPr>
          <p:cNvSpPr>
            <a:spLocks noGrp="1"/>
          </p:cNvSpPr>
          <p:nvPr>
            <p:ph type="title"/>
          </p:nvPr>
        </p:nvSpPr>
        <p:spPr/>
        <p:txBody>
          <a:bodyPr>
            <a:normAutofit fontScale="90000"/>
          </a:bodyPr>
          <a:lstStyle/>
          <a:p>
            <a:r>
              <a:rPr lang="es-ES"/>
              <a:t>4. La sostenibilidad en todos los programas de formación profesional dual alemanes</a:t>
            </a:r>
          </a:p>
        </p:txBody>
      </p:sp>
      <p:sp>
        <p:nvSpPr>
          <p:cNvPr id="8" name="Textfeld 7">
            <a:extLst>
              <a:ext uri="{FF2B5EF4-FFF2-40B4-BE49-F238E27FC236}">
                <a16:creationId xmlns:a16="http://schemas.microsoft.com/office/drawing/2014/main" id="{371B7C25-ACFA-48C5-BC86-27E6C8815FAD}"/>
              </a:ext>
            </a:extLst>
          </p:cNvPr>
          <p:cNvSpPr txBox="1"/>
          <p:nvPr/>
        </p:nvSpPr>
        <p:spPr>
          <a:xfrm>
            <a:off x="658813" y="901068"/>
            <a:ext cx="7958140" cy="615553"/>
          </a:xfrm>
          <a:prstGeom prst="rect">
            <a:avLst/>
          </a:prstGeom>
          <a:noFill/>
        </p:spPr>
        <p:txBody>
          <a:bodyPr wrap="square" lIns="0" tIns="0" rIns="0" bIns="0" rtlCol="0">
            <a:noAutofit/>
          </a:bodyPr>
          <a:lstStyle/>
          <a:p>
            <a:r>
              <a:rPr lang="es-ES" sz="2000" b="1" dirty="0"/>
              <a:t>Recomendación 172 del comité principal del Instituto Federal de Formación Profesional</a:t>
            </a:r>
          </a:p>
        </p:txBody>
      </p:sp>
      <p:sp>
        <p:nvSpPr>
          <p:cNvPr id="11" name="Textfeld 10">
            <a:extLst>
              <a:ext uri="{FF2B5EF4-FFF2-40B4-BE49-F238E27FC236}">
                <a16:creationId xmlns:a16="http://schemas.microsoft.com/office/drawing/2014/main" id="{B4667928-A91D-4B6A-A80D-183119B59568}"/>
              </a:ext>
            </a:extLst>
          </p:cNvPr>
          <p:cNvSpPr txBox="1"/>
          <p:nvPr/>
        </p:nvSpPr>
        <p:spPr>
          <a:xfrm>
            <a:off x="582613" y="5661327"/>
            <a:ext cx="9559244" cy="276999"/>
          </a:xfrm>
          <a:prstGeom prst="rect">
            <a:avLst/>
          </a:prstGeom>
          <a:noFill/>
        </p:spPr>
        <p:txBody>
          <a:bodyPr wrap="square" rtlCol="0">
            <a:spAutoFit/>
          </a:bodyPr>
          <a:lstStyle/>
          <a:p>
            <a:r>
              <a:rPr lang="es-ES" sz="1200">
                <a:latin typeface="Calibri" panose="020F0502020204030204" pitchFamily="34" charset="0"/>
              </a:rPr>
              <a:t>Fuente: https://www.bibb.de/dokumente/pdf/HA172.pdf</a:t>
            </a:r>
          </a:p>
        </p:txBody>
      </p:sp>
      <p:pic>
        <p:nvPicPr>
          <p:cNvPr id="6" name="Grafik 5">
            <a:extLst>
              <a:ext uri="{FF2B5EF4-FFF2-40B4-BE49-F238E27FC236}">
                <a16:creationId xmlns:a16="http://schemas.microsoft.com/office/drawing/2014/main" id="{DB6100D0-8856-40DD-A891-E36D6AEE5E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29001" y="2802169"/>
            <a:ext cx="671558" cy="1289391"/>
          </a:xfrm>
          <a:prstGeom prst="rect">
            <a:avLst/>
          </a:prstGeom>
        </p:spPr>
      </p:pic>
      <p:pic>
        <p:nvPicPr>
          <p:cNvPr id="10" name="Grafik 9">
            <a:extLst>
              <a:ext uri="{FF2B5EF4-FFF2-40B4-BE49-F238E27FC236}">
                <a16:creationId xmlns:a16="http://schemas.microsoft.com/office/drawing/2014/main" id="{971BD954-4DC3-407A-9D0D-DAD4C6A1B8D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90814" y="2093109"/>
            <a:ext cx="823009" cy="1515861"/>
          </a:xfrm>
          <a:prstGeom prst="rect">
            <a:avLst/>
          </a:prstGeom>
        </p:spPr>
      </p:pic>
      <p:pic>
        <p:nvPicPr>
          <p:cNvPr id="12" name="Grafik 11">
            <a:extLst>
              <a:ext uri="{FF2B5EF4-FFF2-40B4-BE49-F238E27FC236}">
                <a16:creationId xmlns:a16="http://schemas.microsoft.com/office/drawing/2014/main" id="{BF976EF3-998D-49DA-ACF4-A8799D6732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39665" y="3581400"/>
            <a:ext cx="973951" cy="1869987"/>
          </a:xfrm>
          <a:prstGeom prst="rect">
            <a:avLst/>
          </a:prstGeom>
        </p:spPr>
      </p:pic>
    </p:spTree>
    <p:extLst>
      <p:ext uri="{BB962C8B-B14F-4D97-AF65-F5344CB8AC3E}">
        <p14:creationId xmlns:p14="http://schemas.microsoft.com/office/powerpoint/2010/main" val="5411015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750"/>
                                        <p:tgtEl>
                                          <p:spTgt spid="9"/>
                                        </p:tgtEl>
                                      </p:cBhvr>
                                    </p:animEffect>
                                  </p:childTnLst>
                                </p:cTn>
                              </p:par>
                            </p:childTnLst>
                          </p:cTn>
                        </p:par>
                        <p:par>
                          <p:cTn id="11" fill="hold">
                            <p:stCondLst>
                              <p:cond delay="1500"/>
                            </p:stCondLst>
                            <p:childTnLst>
                              <p:par>
                                <p:cTn id="12" presetID="10"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250"/>
                                        <p:tgtEl>
                                          <p:spTgt spid="11"/>
                                        </p:tgtEl>
                                      </p:cBhvr>
                                    </p:animEffect>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childTnLst>
                                </p:cTn>
                              </p:par>
                              <p:par>
                                <p:cTn id="18" presetID="10" presetClass="entr" presetSubtype="0" fill="hold" nodeType="withEffect">
                                  <p:stCondLst>
                                    <p:cond delay="50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build="p"/>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6474A1C6-FA81-4EC3-827E-B317BA6CB0B7}"/>
              </a:ext>
            </a:extLst>
          </p:cNvPr>
          <p:cNvSpPr>
            <a:spLocks noGrp="1"/>
          </p:cNvSpPr>
          <p:nvPr>
            <p:ph type="title"/>
          </p:nvPr>
        </p:nvSpPr>
        <p:spPr/>
        <p:txBody>
          <a:bodyPr>
            <a:normAutofit fontScale="90000"/>
          </a:bodyPr>
          <a:lstStyle/>
          <a:p>
            <a:r>
              <a:rPr lang="es-ES"/>
              <a:t>4. La sostenibilidad en todos los programas de formación profesional dual alemanes</a:t>
            </a:r>
          </a:p>
        </p:txBody>
      </p:sp>
      <p:sp>
        <p:nvSpPr>
          <p:cNvPr id="8" name="Textfeld 7">
            <a:extLst>
              <a:ext uri="{FF2B5EF4-FFF2-40B4-BE49-F238E27FC236}">
                <a16:creationId xmlns:a16="http://schemas.microsoft.com/office/drawing/2014/main" id="{371B7C25-ACFA-48C5-BC86-27E6C8815FAD}"/>
              </a:ext>
            </a:extLst>
          </p:cNvPr>
          <p:cNvSpPr txBox="1"/>
          <p:nvPr/>
        </p:nvSpPr>
        <p:spPr>
          <a:xfrm>
            <a:off x="658813" y="901068"/>
            <a:ext cx="7958140" cy="615553"/>
          </a:xfrm>
          <a:prstGeom prst="rect">
            <a:avLst/>
          </a:prstGeom>
          <a:noFill/>
        </p:spPr>
        <p:txBody>
          <a:bodyPr wrap="square" lIns="0" tIns="0" rIns="0" bIns="0" rtlCol="0">
            <a:noAutofit/>
          </a:bodyPr>
          <a:lstStyle/>
          <a:p>
            <a:r>
              <a:rPr lang="es-ES" sz="2000" b="1" dirty="0"/>
              <a:t>Competencias que deben transmitirse de manera integradora y conjunta</a:t>
            </a:r>
          </a:p>
        </p:txBody>
      </p:sp>
      <p:sp>
        <p:nvSpPr>
          <p:cNvPr id="6" name="Textplatzhalter 3">
            <a:extLst>
              <a:ext uri="{FF2B5EF4-FFF2-40B4-BE49-F238E27FC236}">
                <a16:creationId xmlns:a16="http://schemas.microsoft.com/office/drawing/2014/main" id="{20AAEC4E-E245-4F64-8A15-80DCD2C594DA}"/>
              </a:ext>
            </a:extLst>
          </p:cNvPr>
          <p:cNvSpPr txBox="1">
            <a:spLocks/>
          </p:cNvSpPr>
          <p:nvPr/>
        </p:nvSpPr>
        <p:spPr>
          <a:xfrm>
            <a:off x="658816" y="2149785"/>
            <a:ext cx="5400000" cy="1218383"/>
          </a:xfrm>
          <a:prstGeom prst="rect">
            <a:avLst/>
          </a:prstGeom>
          <a:solidFill>
            <a:srgbClr val="FBF3E8"/>
          </a:solidFill>
        </p:spPr>
        <p:txBody>
          <a:bodyPr vert="horz" wrap="square" lIns="0" tIns="108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16000" defTabSz="914400">
              <a:lnSpc>
                <a:spcPts val="1900"/>
              </a:lnSpc>
              <a:spcBef>
                <a:spcPts val="0"/>
              </a:spcBef>
              <a:spcAft>
                <a:spcPts val="200"/>
              </a:spcAft>
              <a:buClr>
                <a:srgbClr val="D6851B"/>
              </a:buClr>
              <a:buSzPct val="65000"/>
              <a:buFont typeface="Wingdings 3" panose="05040102010807070707" pitchFamily="18" charset="2"/>
              <a:buChar char=""/>
            </a:pPr>
            <a:r>
              <a:rPr lang="es-ES" sz="1600">
                <a:solidFill>
                  <a:schemeClr val="tx1"/>
                </a:solidFill>
                <a:latin typeface="+mn-lt"/>
              </a:rPr>
              <a:t>NOVEDAD: significado, función y contenidos del reglamento de formación profesional dual </a:t>
            </a:r>
          </a:p>
          <a:p>
            <a:pPr marL="360000" lvl="0" indent="-216000" defTabSz="914400">
              <a:lnSpc>
                <a:spcPts val="1900"/>
              </a:lnSpc>
              <a:spcBef>
                <a:spcPts val="0"/>
              </a:spcBef>
              <a:spcAft>
                <a:spcPts val="200"/>
              </a:spcAft>
              <a:buClr>
                <a:srgbClr val="D6851B"/>
              </a:buClr>
              <a:buSzPct val="65000"/>
              <a:buFont typeface="Wingdings 3" panose="05040102010807070707" pitchFamily="18" charset="2"/>
              <a:buChar char=""/>
            </a:pPr>
            <a:r>
              <a:rPr lang="es-ES" sz="1600">
                <a:solidFill>
                  <a:schemeClr val="tx1"/>
                </a:solidFill>
                <a:latin typeface="+mn-lt"/>
              </a:rPr>
              <a:t>Oportunidades de promoción profesional y de desarrollo profesional</a:t>
            </a:r>
          </a:p>
        </p:txBody>
      </p:sp>
      <p:sp>
        <p:nvSpPr>
          <p:cNvPr id="10" name="Textplatzhalter 3">
            <a:extLst>
              <a:ext uri="{FF2B5EF4-FFF2-40B4-BE49-F238E27FC236}">
                <a16:creationId xmlns:a16="http://schemas.microsoft.com/office/drawing/2014/main" id="{C5E0087C-3079-41B4-BE3B-413CDED56548}"/>
              </a:ext>
            </a:extLst>
          </p:cNvPr>
          <p:cNvSpPr txBox="1">
            <a:spLocks/>
          </p:cNvSpPr>
          <p:nvPr/>
        </p:nvSpPr>
        <p:spPr>
          <a:xfrm>
            <a:off x="658812" y="1512000"/>
            <a:ext cx="5400000" cy="637849"/>
          </a:xfrm>
          <a:prstGeom prst="rect">
            <a:avLst/>
          </a:prstGeom>
          <a:solidFill>
            <a:srgbClr val="EAC28D"/>
          </a:solidFill>
        </p:spPr>
        <p:txBody>
          <a:bodyPr vert="horz" wrap="square" lIns="396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es-ES" sz="1600" b="1">
                <a:solidFill>
                  <a:schemeClr val="tx1"/>
                </a:solidFill>
              </a:rPr>
              <a:t>Organización de la empresa formadora, formación profesional y legislación laboral y de negociación colectiva</a:t>
            </a:r>
          </a:p>
        </p:txBody>
      </p:sp>
      <p:sp>
        <p:nvSpPr>
          <p:cNvPr id="13" name="Ellipse 12">
            <a:extLst>
              <a:ext uri="{FF2B5EF4-FFF2-40B4-BE49-F238E27FC236}">
                <a16:creationId xmlns:a16="http://schemas.microsoft.com/office/drawing/2014/main" id="{60B76A63-1D83-4B17-9343-AFBFD6FD1598}"/>
              </a:ext>
            </a:extLst>
          </p:cNvPr>
          <p:cNvSpPr/>
          <p:nvPr/>
        </p:nvSpPr>
        <p:spPr>
          <a:xfrm>
            <a:off x="538973" y="1495164"/>
            <a:ext cx="432000" cy="43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a:t>1</a:t>
            </a:r>
          </a:p>
        </p:txBody>
      </p:sp>
      <p:sp>
        <p:nvSpPr>
          <p:cNvPr id="15" name="Textplatzhalter 3">
            <a:extLst>
              <a:ext uri="{FF2B5EF4-FFF2-40B4-BE49-F238E27FC236}">
                <a16:creationId xmlns:a16="http://schemas.microsoft.com/office/drawing/2014/main" id="{0DE782C1-DD9C-4FFB-91F4-D8C525DBF2CE}"/>
              </a:ext>
            </a:extLst>
          </p:cNvPr>
          <p:cNvSpPr txBox="1">
            <a:spLocks/>
          </p:cNvSpPr>
          <p:nvPr/>
        </p:nvSpPr>
        <p:spPr>
          <a:xfrm>
            <a:off x="658813" y="3982288"/>
            <a:ext cx="5400000" cy="1218383"/>
          </a:xfrm>
          <a:prstGeom prst="rect">
            <a:avLst/>
          </a:prstGeom>
          <a:solidFill>
            <a:srgbClr val="FBF3E8"/>
          </a:solidFill>
        </p:spPr>
        <p:txBody>
          <a:bodyPr vert="horz" wrap="square" lIns="0" tIns="108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indent="-216000" defTabSz="914400">
              <a:lnSpc>
                <a:spcPts val="1900"/>
              </a:lnSpc>
              <a:spcBef>
                <a:spcPts val="0"/>
              </a:spcBef>
              <a:spcAft>
                <a:spcPts val="200"/>
              </a:spcAft>
              <a:buClr>
                <a:srgbClr val="D6851B"/>
              </a:buClr>
              <a:buSzPct val="65000"/>
              <a:buFont typeface="Wingdings 3" panose="05040102010807070707" pitchFamily="18" charset="2"/>
              <a:buChar char=""/>
            </a:pPr>
            <a:r>
              <a:rPr lang="es-ES" sz="1600">
                <a:solidFill>
                  <a:schemeClr val="tx1"/>
                </a:solidFill>
                <a:latin typeface="+mn-lt"/>
              </a:rPr>
              <a:t>NOVEDAD: medidas para evitar amenazas y estrés físico y psicológico para uno mismo y para los demás, también de forma preventiva</a:t>
            </a:r>
          </a:p>
          <a:p>
            <a:pPr marL="360000" indent="-216000" defTabSz="914400">
              <a:lnSpc>
                <a:spcPts val="1900"/>
              </a:lnSpc>
              <a:spcBef>
                <a:spcPts val="0"/>
              </a:spcBef>
              <a:spcAft>
                <a:spcPts val="200"/>
              </a:spcAft>
              <a:buClr>
                <a:srgbClr val="D6851B"/>
              </a:buClr>
              <a:buSzPct val="65000"/>
              <a:buFont typeface="Wingdings 3" panose="05040102010807070707" pitchFamily="18" charset="2"/>
              <a:buChar char=""/>
            </a:pPr>
            <a:r>
              <a:rPr lang="es-ES" sz="1600">
                <a:solidFill>
                  <a:schemeClr val="tx1"/>
                </a:solidFill>
                <a:latin typeface="+mn-lt"/>
              </a:rPr>
              <a:t>Prácticas laborales ergonómicas</a:t>
            </a:r>
          </a:p>
        </p:txBody>
      </p:sp>
      <p:sp>
        <p:nvSpPr>
          <p:cNvPr id="16" name="Textplatzhalter 3">
            <a:extLst>
              <a:ext uri="{FF2B5EF4-FFF2-40B4-BE49-F238E27FC236}">
                <a16:creationId xmlns:a16="http://schemas.microsoft.com/office/drawing/2014/main" id="{31F49D0A-5F37-42DD-A211-DC12A3027E41}"/>
              </a:ext>
            </a:extLst>
          </p:cNvPr>
          <p:cNvSpPr txBox="1">
            <a:spLocks/>
          </p:cNvSpPr>
          <p:nvPr/>
        </p:nvSpPr>
        <p:spPr>
          <a:xfrm>
            <a:off x="658813" y="3590789"/>
            <a:ext cx="5400000" cy="391628"/>
          </a:xfrm>
          <a:prstGeom prst="rect">
            <a:avLst/>
          </a:prstGeom>
          <a:solidFill>
            <a:srgbClr val="EAC28D"/>
          </a:solidFill>
        </p:spPr>
        <p:txBody>
          <a:bodyPr vert="horz" wrap="square" lIns="396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es-ES" sz="1600" b="1">
                <a:solidFill>
                  <a:schemeClr val="tx1"/>
                </a:solidFill>
              </a:rPr>
              <a:t>Seguridad y salud en el trabajo</a:t>
            </a:r>
          </a:p>
        </p:txBody>
      </p:sp>
      <p:sp>
        <p:nvSpPr>
          <p:cNvPr id="17" name="Ellipse 16">
            <a:extLst>
              <a:ext uri="{FF2B5EF4-FFF2-40B4-BE49-F238E27FC236}">
                <a16:creationId xmlns:a16="http://schemas.microsoft.com/office/drawing/2014/main" id="{CF35C70C-5D7F-4830-AA5C-4F68152F7DFD}"/>
              </a:ext>
            </a:extLst>
          </p:cNvPr>
          <p:cNvSpPr/>
          <p:nvPr/>
        </p:nvSpPr>
        <p:spPr>
          <a:xfrm>
            <a:off x="538973" y="3563918"/>
            <a:ext cx="432000" cy="43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a:t>2</a:t>
            </a:r>
          </a:p>
        </p:txBody>
      </p:sp>
      <p:sp>
        <p:nvSpPr>
          <p:cNvPr id="18" name="Textplatzhalter 3">
            <a:extLst>
              <a:ext uri="{FF2B5EF4-FFF2-40B4-BE49-F238E27FC236}">
                <a16:creationId xmlns:a16="http://schemas.microsoft.com/office/drawing/2014/main" id="{08E2D93F-4FDB-4C90-82A2-2200FA1C5324}"/>
              </a:ext>
            </a:extLst>
          </p:cNvPr>
          <p:cNvSpPr txBox="1">
            <a:spLocks/>
          </p:cNvSpPr>
          <p:nvPr/>
        </p:nvSpPr>
        <p:spPr>
          <a:xfrm>
            <a:off x="6312575" y="3726448"/>
            <a:ext cx="5400000" cy="1782640"/>
          </a:xfrm>
          <a:prstGeom prst="rect">
            <a:avLst/>
          </a:prstGeom>
          <a:solidFill>
            <a:srgbClr val="FBF3E8"/>
          </a:solidFill>
        </p:spPr>
        <p:txBody>
          <a:bodyPr vert="horz" wrap="square" lIns="0" tIns="108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indent="-216000" defTabSz="914400">
              <a:lnSpc>
                <a:spcPts val="1900"/>
              </a:lnSpc>
              <a:spcBef>
                <a:spcPts val="0"/>
              </a:spcBef>
              <a:spcAft>
                <a:spcPts val="200"/>
              </a:spcAft>
              <a:buClr>
                <a:srgbClr val="D6851B"/>
              </a:buClr>
              <a:buSzPct val="65000"/>
              <a:buFont typeface="Wingdings 3" panose="05040102010807070707" pitchFamily="18" charset="2"/>
              <a:buChar char=""/>
            </a:pPr>
            <a:r>
              <a:rPr lang="es-ES" sz="1600">
                <a:solidFill>
                  <a:schemeClr val="tx1"/>
                </a:solidFill>
                <a:latin typeface="+mn-lt"/>
              </a:rPr>
              <a:t>Protección y seguridad de los datos</a:t>
            </a:r>
          </a:p>
          <a:p>
            <a:pPr marL="360000" indent="-216000" defTabSz="914400">
              <a:lnSpc>
                <a:spcPts val="1900"/>
              </a:lnSpc>
              <a:spcBef>
                <a:spcPts val="0"/>
              </a:spcBef>
              <a:spcAft>
                <a:spcPts val="200"/>
              </a:spcAft>
              <a:buClr>
                <a:srgbClr val="D6851B"/>
              </a:buClr>
              <a:buSzPct val="65000"/>
              <a:buFont typeface="Wingdings 3" panose="05040102010807070707" pitchFamily="18" charset="2"/>
              <a:buChar char=""/>
            </a:pPr>
            <a:r>
              <a:rPr lang="es-ES" sz="1600">
                <a:solidFill>
                  <a:schemeClr val="tx1"/>
                </a:solidFill>
                <a:latin typeface="+mn-lt"/>
              </a:rPr>
              <a:t>Búsqueda de información y aprendizaje permanente </a:t>
            </a:r>
          </a:p>
          <a:p>
            <a:pPr marL="360000" indent="-216000" defTabSz="914400">
              <a:lnSpc>
                <a:spcPts val="1900"/>
              </a:lnSpc>
              <a:spcBef>
                <a:spcPts val="0"/>
              </a:spcBef>
              <a:spcAft>
                <a:spcPts val="200"/>
              </a:spcAft>
              <a:buClr>
                <a:srgbClr val="D6851B"/>
              </a:buClr>
              <a:buSzPct val="65000"/>
              <a:buFont typeface="Wingdings 3" panose="05040102010807070707" pitchFamily="18" charset="2"/>
              <a:buChar char=""/>
            </a:pPr>
            <a:r>
              <a:rPr lang="es-ES" sz="1600">
                <a:solidFill>
                  <a:schemeClr val="tx1"/>
                </a:solidFill>
                <a:latin typeface="+mn-lt"/>
              </a:rPr>
              <a:t>Comunicación </a:t>
            </a:r>
          </a:p>
          <a:p>
            <a:pPr marL="360000" indent="-216000" defTabSz="914400">
              <a:lnSpc>
                <a:spcPts val="1900"/>
              </a:lnSpc>
              <a:spcBef>
                <a:spcPts val="0"/>
              </a:spcBef>
              <a:spcAft>
                <a:spcPts val="200"/>
              </a:spcAft>
              <a:buClr>
                <a:srgbClr val="D6851B"/>
              </a:buClr>
              <a:buSzPct val="65000"/>
              <a:buFont typeface="Wingdings 3" panose="05040102010807070707" pitchFamily="18" charset="2"/>
              <a:buChar char=""/>
            </a:pPr>
            <a:r>
              <a:rPr lang="es-ES" sz="1600">
                <a:solidFill>
                  <a:schemeClr val="tx1"/>
                </a:solidFill>
                <a:latin typeface="+mn-lt"/>
              </a:rPr>
              <a:t>Aprecio a los demás teniendo en cuenta la diversidad social </a:t>
            </a:r>
          </a:p>
          <a:p>
            <a:pPr marL="360000" indent="-216000" defTabSz="914400">
              <a:lnSpc>
                <a:spcPts val="1900"/>
              </a:lnSpc>
              <a:spcBef>
                <a:spcPts val="0"/>
              </a:spcBef>
              <a:spcAft>
                <a:spcPts val="200"/>
              </a:spcAft>
              <a:buClr>
                <a:srgbClr val="D6851B"/>
              </a:buClr>
              <a:buSzPct val="65000"/>
              <a:buFont typeface="Wingdings 3" panose="05040102010807070707" pitchFamily="18" charset="2"/>
              <a:buChar char=""/>
            </a:pPr>
            <a:r>
              <a:rPr lang="es-ES" sz="1600">
                <a:solidFill>
                  <a:schemeClr val="tx1"/>
                </a:solidFill>
                <a:latin typeface="+mn-lt"/>
              </a:rPr>
              <a:t>Análisis y diseño de tareas de forma conjunta</a:t>
            </a:r>
          </a:p>
        </p:txBody>
      </p:sp>
      <p:sp>
        <p:nvSpPr>
          <p:cNvPr id="19" name="Textplatzhalter 3">
            <a:extLst>
              <a:ext uri="{FF2B5EF4-FFF2-40B4-BE49-F238E27FC236}">
                <a16:creationId xmlns:a16="http://schemas.microsoft.com/office/drawing/2014/main" id="{632BAFFB-92D7-4B23-B084-50227CBE2454}"/>
              </a:ext>
            </a:extLst>
          </p:cNvPr>
          <p:cNvSpPr txBox="1">
            <a:spLocks/>
          </p:cNvSpPr>
          <p:nvPr/>
        </p:nvSpPr>
        <p:spPr>
          <a:xfrm>
            <a:off x="6312571" y="3334820"/>
            <a:ext cx="5400000" cy="391628"/>
          </a:xfrm>
          <a:prstGeom prst="rect">
            <a:avLst/>
          </a:prstGeom>
          <a:solidFill>
            <a:srgbClr val="EAC28D"/>
          </a:solidFill>
        </p:spPr>
        <p:txBody>
          <a:bodyPr vert="horz" wrap="square" lIns="396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es-ES" sz="1600" b="1">
                <a:solidFill>
                  <a:schemeClr val="tx1"/>
                </a:solidFill>
              </a:rPr>
              <a:t>Mundo laboral digitalizado</a:t>
            </a:r>
          </a:p>
        </p:txBody>
      </p:sp>
      <p:sp>
        <p:nvSpPr>
          <p:cNvPr id="20" name="Ellipse 19">
            <a:extLst>
              <a:ext uri="{FF2B5EF4-FFF2-40B4-BE49-F238E27FC236}">
                <a16:creationId xmlns:a16="http://schemas.microsoft.com/office/drawing/2014/main" id="{DC8D1EFF-F527-475E-88FE-1836C51EEB72}"/>
              </a:ext>
            </a:extLst>
          </p:cNvPr>
          <p:cNvSpPr/>
          <p:nvPr/>
        </p:nvSpPr>
        <p:spPr>
          <a:xfrm>
            <a:off x="6192732" y="3308163"/>
            <a:ext cx="432000" cy="43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a:t>4</a:t>
            </a:r>
          </a:p>
        </p:txBody>
      </p:sp>
      <p:sp>
        <p:nvSpPr>
          <p:cNvPr id="21" name="Textplatzhalter 3">
            <a:extLst>
              <a:ext uri="{FF2B5EF4-FFF2-40B4-BE49-F238E27FC236}">
                <a16:creationId xmlns:a16="http://schemas.microsoft.com/office/drawing/2014/main" id="{5FF118E0-16CB-4CC7-BC68-83DC12DC5B2A}"/>
              </a:ext>
            </a:extLst>
          </p:cNvPr>
          <p:cNvSpPr txBox="1">
            <a:spLocks/>
          </p:cNvSpPr>
          <p:nvPr/>
        </p:nvSpPr>
        <p:spPr>
          <a:xfrm>
            <a:off x="6312571" y="1913170"/>
            <a:ext cx="5400000" cy="1218383"/>
          </a:xfrm>
          <a:prstGeom prst="rect">
            <a:avLst/>
          </a:prstGeom>
          <a:solidFill>
            <a:srgbClr val="FBF3E8"/>
          </a:solidFill>
        </p:spPr>
        <p:txBody>
          <a:bodyPr vert="horz" wrap="square" lIns="0" tIns="108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16000" defTabSz="914400">
              <a:lnSpc>
                <a:spcPts val="1900"/>
              </a:lnSpc>
              <a:spcBef>
                <a:spcPts val="0"/>
              </a:spcBef>
              <a:spcAft>
                <a:spcPts val="200"/>
              </a:spcAft>
              <a:buClr>
                <a:srgbClr val="D6851B"/>
              </a:buClr>
              <a:buSzPct val="65000"/>
              <a:buFont typeface="Wingdings 3" panose="05040102010807070707" pitchFamily="18" charset="2"/>
              <a:buChar char=""/>
            </a:pPr>
            <a:r>
              <a:rPr lang="es-ES" sz="1600">
                <a:solidFill>
                  <a:schemeClr val="tx1"/>
                </a:solidFill>
                <a:latin typeface="+mn-lt"/>
              </a:rPr>
              <a:t>Colaboración conforme a los principios de sostenibilidad económica, ecológica y social</a:t>
            </a:r>
          </a:p>
          <a:p>
            <a:pPr marL="360000" lvl="0" indent="-216000" defTabSz="914400">
              <a:lnSpc>
                <a:spcPts val="1900"/>
              </a:lnSpc>
              <a:spcBef>
                <a:spcPts val="0"/>
              </a:spcBef>
              <a:spcAft>
                <a:spcPts val="200"/>
              </a:spcAft>
              <a:buClr>
                <a:srgbClr val="D6851B"/>
              </a:buClr>
              <a:buSzPct val="65000"/>
              <a:buFont typeface="Wingdings 3" panose="05040102010807070707" pitchFamily="18" charset="2"/>
              <a:buChar char=""/>
            </a:pPr>
            <a:r>
              <a:rPr lang="es-ES" sz="1600">
                <a:solidFill>
                  <a:schemeClr val="tx1"/>
                </a:solidFill>
                <a:latin typeface="+mn-lt"/>
              </a:rPr>
              <a:t>Desarrollo de propuestas para una actuación sostenible en el propio ámbito de trabajo</a:t>
            </a:r>
          </a:p>
        </p:txBody>
      </p:sp>
      <p:sp>
        <p:nvSpPr>
          <p:cNvPr id="22" name="Textplatzhalter 3">
            <a:extLst>
              <a:ext uri="{FF2B5EF4-FFF2-40B4-BE49-F238E27FC236}">
                <a16:creationId xmlns:a16="http://schemas.microsoft.com/office/drawing/2014/main" id="{05F6BADA-FE41-4B42-87F1-7FD1DBD5987A}"/>
              </a:ext>
            </a:extLst>
          </p:cNvPr>
          <p:cNvSpPr txBox="1">
            <a:spLocks/>
          </p:cNvSpPr>
          <p:nvPr/>
        </p:nvSpPr>
        <p:spPr>
          <a:xfrm>
            <a:off x="6312567" y="1512000"/>
            <a:ext cx="5400000" cy="391628"/>
          </a:xfrm>
          <a:prstGeom prst="rect">
            <a:avLst/>
          </a:prstGeom>
          <a:solidFill>
            <a:srgbClr val="EAC28D"/>
          </a:solidFill>
        </p:spPr>
        <p:txBody>
          <a:bodyPr vert="horz" wrap="square" lIns="396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es-ES" sz="1600" b="1">
                <a:solidFill>
                  <a:schemeClr val="tx1"/>
                </a:solidFill>
              </a:rPr>
              <a:t>Protección del medio ambiente y sostenibilidad </a:t>
            </a:r>
          </a:p>
        </p:txBody>
      </p:sp>
      <p:sp>
        <p:nvSpPr>
          <p:cNvPr id="23" name="Ellipse 22">
            <a:extLst>
              <a:ext uri="{FF2B5EF4-FFF2-40B4-BE49-F238E27FC236}">
                <a16:creationId xmlns:a16="http://schemas.microsoft.com/office/drawing/2014/main" id="{77810286-9BC2-4E77-B046-F2C031BC510E}"/>
              </a:ext>
            </a:extLst>
          </p:cNvPr>
          <p:cNvSpPr/>
          <p:nvPr/>
        </p:nvSpPr>
        <p:spPr>
          <a:xfrm>
            <a:off x="6192728" y="1492616"/>
            <a:ext cx="432000" cy="43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a:t>3</a:t>
            </a:r>
          </a:p>
        </p:txBody>
      </p:sp>
    </p:spTree>
    <p:extLst>
      <p:ext uri="{BB962C8B-B14F-4D97-AF65-F5344CB8AC3E}">
        <p14:creationId xmlns:p14="http://schemas.microsoft.com/office/powerpoint/2010/main" val="13450387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par>
                          <p:cTn id="38" fill="hold">
                            <p:stCondLst>
                              <p:cond delay="2500"/>
                            </p:stCondLst>
                            <p:childTnLst>
                              <p:par>
                                <p:cTn id="39" presetID="10" presetClass="entr" presetSubtype="0"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6" grpId="0" animBg="1"/>
      <p:bldP spid="10"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6474A1C6-FA81-4EC3-827E-B317BA6CB0B7}"/>
              </a:ext>
            </a:extLst>
          </p:cNvPr>
          <p:cNvSpPr>
            <a:spLocks noGrp="1"/>
          </p:cNvSpPr>
          <p:nvPr>
            <p:ph type="title"/>
          </p:nvPr>
        </p:nvSpPr>
        <p:spPr/>
        <p:txBody>
          <a:bodyPr>
            <a:normAutofit fontScale="90000"/>
          </a:bodyPr>
          <a:lstStyle/>
          <a:p>
            <a:r>
              <a:rPr lang="es-ES"/>
              <a:t>4. La sostenibilidad en todos los programas de formación profesional dual alemanes</a:t>
            </a:r>
          </a:p>
        </p:txBody>
      </p:sp>
      <p:sp>
        <p:nvSpPr>
          <p:cNvPr id="8" name="Textfeld 7">
            <a:extLst>
              <a:ext uri="{FF2B5EF4-FFF2-40B4-BE49-F238E27FC236}">
                <a16:creationId xmlns:a16="http://schemas.microsoft.com/office/drawing/2014/main" id="{371B7C25-ACFA-48C5-BC86-27E6C8815FAD}"/>
              </a:ext>
            </a:extLst>
          </p:cNvPr>
          <p:cNvSpPr txBox="1"/>
          <p:nvPr/>
        </p:nvSpPr>
        <p:spPr>
          <a:xfrm>
            <a:off x="658813" y="919921"/>
            <a:ext cx="7958140" cy="615553"/>
          </a:xfrm>
          <a:prstGeom prst="rect">
            <a:avLst/>
          </a:prstGeom>
          <a:noFill/>
        </p:spPr>
        <p:txBody>
          <a:bodyPr wrap="square" lIns="0" tIns="0" rIns="0" bIns="0" rtlCol="0">
            <a:noAutofit/>
          </a:bodyPr>
          <a:lstStyle/>
          <a:p>
            <a:r>
              <a:rPr lang="es-ES" sz="2000" b="1" dirty="0"/>
              <a:t>Protección del medio ambiente y sostenibilidad</a:t>
            </a:r>
          </a:p>
        </p:txBody>
      </p:sp>
      <p:sp>
        <p:nvSpPr>
          <p:cNvPr id="10" name="Textplatzhalter 3">
            <a:extLst>
              <a:ext uri="{FF2B5EF4-FFF2-40B4-BE49-F238E27FC236}">
                <a16:creationId xmlns:a16="http://schemas.microsoft.com/office/drawing/2014/main" id="{C5E0087C-3079-41B4-BE3B-413CDED56548}"/>
              </a:ext>
            </a:extLst>
          </p:cNvPr>
          <p:cNvSpPr txBox="1">
            <a:spLocks/>
          </p:cNvSpPr>
          <p:nvPr/>
        </p:nvSpPr>
        <p:spPr>
          <a:xfrm>
            <a:off x="658812" y="2064327"/>
            <a:ext cx="10668990" cy="637849"/>
          </a:xfrm>
          <a:prstGeom prst="rect">
            <a:avLst/>
          </a:prstGeom>
          <a:solidFill>
            <a:srgbClr val="FBF3E8"/>
          </a:solidFill>
        </p:spPr>
        <p:txBody>
          <a:bodyPr vert="horz" wrap="square" lIns="180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es-ES" sz="1600">
                <a:solidFill>
                  <a:schemeClr val="tx1"/>
                </a:solidFill>
              </a:rPr>
              <a:t>Identificar posibilidades para evitar los impactos derivados de la actividad empresarial para el medio ambiente y la sociedad en el propio ámbito de competencias y contribuir a su mejora continua</a:t>
            </a:r>
          </a:p>
        </p:txBody>
      </p:sp>
      <p:sp>
        <p:nvSpPr>
          <p:cNvPr id="16" name="Textplatzhalter 3">
            <a:extLst>
              <a:ext uri="{FF2B5EF4-FFF2-40B4-BE49-F238E27FC236}">
                <a16:creationId xmlns:a16="http://schemas.microsoft.com/office/drawing/2014/main" id="{31F49D0A-5F37-42DD-A211-DC12A3027E41}"/>
              </a:ext>
            </a:extLst>
          </p:cNvPr>
          <p:cNvSpPr txBox="1">
            <a:spLocks/>
          </p:cNvSpPr>
          <p:nvPr/>
        </p:nvSpPr>
        <p:spPr>
          <a:xfrm>
            <a:off x="658813" y="2790761"/>
            <a:ext cx="10668990" cy="637849"/>
          </a:xfrm>
          <a:prstGeom prst="rect">
            <a:avLst/>
          </a:prstGeom>
          <a:solidFill>
            <a:srgbClr val="FBF3E8"/>
          </a:solidFill>
        </p:spPr>
        <p:txBody>
          <a:bodyPr vert="horz" wrap="square" lIns="180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es-ES" sz="1600">
                <a:solidFill>
                  <a:schemeClr val="tx1"/>
                </a:solidFill>
              </a:rPr>
              <a:t>Utilizar los materiales y la energía teniendo en cuenta los aspectos económicos, medioambientales y sociales de la sostenibilidad, tanto en los procesos de trabajo como en lo que respecta a productos, bienes o servicios</a:t>
            </a:r>
          </a:p>
        </p:txBody>
      </p:sp>
      <p:sp>
        <p:nvSpPr>
          <p:cNvPr id="19" name="Textplatzhalter 3">
            <a:extLst>
              <a:ext uri="{FF2B5EF4-FFF2-40B4-BE49-F238E27FC236}">
                <a16:creationId xmlns:a16="http://schemas.microsoft.com/office/drawing/2014/main" id="{632BAFFB-92D7-4B23-B084-50227CBE2454}"/>
              </a:ext>
            </a:extLst>
          </p:cNvPr>
          <p:cNvSpPr txBox="1">
            <a:spLocks/>
          </p:cNvSpPr>
          <p:nvPr/>
        </p:nvSpPr>
        <p:spPr>
          <a:xfrm>
            <a:off x="658812" y="3997408"/>
            <a:ext cx="10668990" cy="391628"/>
          </a:xfrm>
          <a:prstGeom prst="rect">
            <a:avLst/>
          </a:prstGeom>
          <a:solidFill>
            <a:srgbClr val="FBF3E8"/>
          </a:solidFill>
        </p:spPr>
        <p:txBody>
          <a:bodyPr vert="horz" wrap="square" lIns="180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es-ES" sz="1600">
                <a:solidFill>
                  <a:schemeClr val="tx1"/>
                </a:solidFill>
              </a:rPr>
              <a:t>Evitar los residuos y reciclar o eliminar los materiales y sustancias de forma respetuosa con el medio ambiente</a:t>
            </a:r>
          </a:p>
        </p:txBody>
      </p:sp>
      <p:sp>
        <p:nvSpPr>
          <p:cNvPr id="22" name="Textplatzhalter 3">
            <a:extLst>
              <a:ext uri="{FF2B5EF4-FFF2-40B4-BE49-F238E27FC236}">
                <a16:creationId xmlns:a16="http://schemas.microsoft.com/office/drawing/2014/main" id="{05F6BADA-FE41-4B42-87F1-7FD1DBD5987A}"/>
              </a:ext>
            </a:extLst>
          </p:cNvPr>
          <p:cNvSpPr txBox="1">
            <a:spLocks/>
          </p:cNvSpPr>
          <p:nvPr/>
        </p:nvSpPr>
        <p:spPr>
          <a:xfrm>
            <a:off x="658812" y="3517195"/>
            <a:ext cx="10668990" cy="391628"/>
          </a:xfrm>
          <a:prstGeom prst="rect">
            <a:avLst/>
          </a:prstGeom>
          <a:solidFill>
            <a:srgbClr val="FBF3E8"/>
          </a:solidFill>
        </p:spPr>
        <p:txBody>
          <a:bodyPr vert="horz" wrap="square" lIns="180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es-ES" sz="1600">
                <a:solidFill>
                  <a:schemeClr val="tx1"/>
                </a:solidFill>
              </a:rPr>
              <a:t>Cumplir las normas de protección medioambiental aplicables a la empresa formadora</a:t>
            </a:r>
          </a:p>
        </p:txBody>
      </p:sp>
      <p:sp>
        <p:nvSpPr>
          <p:cNvPr id="24" name="Textplatzhalter 3">
            <a:extLst>
              <a:ext uri="{FF2B5EF4-FFF2-40B4-BE49-F238E27FC236}">
                <a16:creationId xmlns:a16="http://schemas.microsoft.com/office/drawing/2014/main" id="{ED0888D3-CC02-4DCB-A9CA-7A101C4BD1A3}"/>
              </a:ext>
            </a:extLst>
          </p:cNvPr>
          <p:cNvSpPr txBox="1">
            <a:spLocks/>
          </p:cNvSpPr>
          <p:nvPr/>
        </p:nvSpPr>
        <p:spPr>
          <a:xfrm>
            <a:off x="658812" y="4477621"/>
            <a:ext cx="10668990" cy="391628"/>
          </a:xfrm>
          <a:prstGeom prst="rect">
            <a:avLst/>
          </a:prstGeom>
          <a:solidFill>
            <a:srgbClr val="FBF3E8"/>
          </a:solidFill>
        </p:spPr>
        <p:txBody>
          <a:bodyPr vert="horz" wrap="square" lIns="180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es-ES" sz="1600">
                <a:solidFill>
                  <a:schemeClr val="tx1"/>
                </a:solidFill>
              </a:rPr>
              <a:t>Desarrollar propuestas para actuar de forma sostenible en el propio ámbito de trabajo</a:t>
            </a:r>
          </a:p>
        </p:txBody>
      </p:sp>
      <p:sp>
        <p:nvSpPr>
          <p:cNvPr id="25" name="Textplatzhalter 3">
            <a:extLst>
              <a:ext uri="{FF2B5EF4-FFF2-40B4-BE49-F238E27FC236}">
                <a16:creationId xmlns:a16="http://schemas.microsoft.com/office/drawing/2014/main" id="{A7F824A5-4AC3-4E90-83C6-F09C3A3588EE}"/>
              </a:ext>
            </a:extLst>
          </p:cNvPr>
          <p:cNvSpPr txBox="1">
            <a:spLocks/>
          </p:cNvSpPr>
          <p:nvPr/>
        </p:nvSpPr>
        <p:spPr>
          <a:xfrm>
            <a:off x="658812" y="4957836"/>
            <a:ext cx="10668990" cy="637849"/>
          </a:xfrm>
          <a:prstGeom prst="rect">
            <a:avLst/>
          </a:prstGeom>
          <a:solidFill>
            <a:srgbClr val="FBF3E8"/>
          </a:solidFill>
        </p:spPr>
        <p:txBody>
          <a:bodyPr vert="horz" wrap="square" lIns="180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es-ES" sz="1600">
                <a:solidFill>
                  <a:schemeClr val="tx1"/>
                </a:solidFill>
              </a:rPr>
              <a:t>Colaborar y comunicarse de manera adecuada al destinatario respetando las normas empresariales y con vistas a un desarrollo sostenible económico, ecológico y social</a:t>
            </a:r>
          </a:p>
        </p:txBody>
      </p:sp>
      <p:sp>
        <p:nvSpPr>
          <p:cNvPr id="11" name="Textplatzhalter 3">
            <a:extLst>
              <a:ext uri="{FF2B5EF4-FFF2-40B4-BE49-F238E27FC236}">
                <a16:creationId xmlns:a16="http://schemas.microsoft.com/office/drawing/2014/main" id="{3B52C904-A5A0-4E7B-9A8D-0C3101169616}"/>
              </a:ext>
            </a:extLst>
          </p:cNvPr>
          <p:cNvSpPr txBox="1">
            <a:spLocks/>
          </p:cNvSpPr>
          <p:nvPr/>
        </p:nvSpPr>
        <p:spPr>
          <a:xfrm>
            <a:off x="658813" y="1512000"/>
            <a:ext cx="11053762" cy="495108"/>
          </a:xfrm>
          <a:prstGeom prst="homePlate">
            <a:avLst>
              <a:gd name="adj" fmla="val 32618"/>
            </a:avLst>
          </a:prstGeom>
          <a:solidFill>
            <a:srgbClr val="D6851B"/>
          </a:solidFill>
        </p:spPr>
        <p:txBody>
          <a:bodyPr vert="horz" wrap="square" lIns="180000" tIns="108000" rIns="108000" bIns="108000" rtlCol="0" anchor="ct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b="1">
                <a:solidFill>
                  <a:schemeClr val="bg1"/>
                </a:solidFill>
              </a:rPr>
              <a:t>Durante toda la formación profesional</a:t>
            </a:r>
          </a:p>
        </p:txBody>
      </p:sp>
    </p:spTree>
    <p:extLst>
      <p:ext uri="{BB962C8B-B14F-4D97-AF65-F5344CB8AC3E}">
        <p14:creationId xmlns:p14="http://schemas.microsoft.com/office/powerpoint/2010/main" val="9066282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250"/>
                                        <p:tgtEl>
                                          <p:spTgt spid="11"/>
                                        </p:tgtEl>
                                      </p:cBhvr>
                                    </p:animEffect>
                                  </p:childTnLst>
                                </p:cTn>
                              </p:par>
                              <p:par>
                                <p:cTn id="12" presetID="42" presetClass="path" presetSubtype="0" accel="50000" decel="50000" fill="hold" grpId="1" nodeType="withEffect">
                                  <p:stCondLst>
                                    <p:cond delay="0"/>
                                  </p:stCondLst>
                                  <p:childTnLst>
                                    <p:animMotion origin="layout" path="M -1.66667E-6 -1.48148E-6 L -0.03698 0.0007 " pathEditMode="relative" rAng="0" ptsTypes="AA">
                                      <p:cBhvr>
                                        <p:cTn id="13" dur="1000" spd="-100000" fill="hold"/>
                                        <p:tgtEl>
                                          <p:spTgt spid="11"/>
                                        </p:tgtEl>
                                        <p:attrNameLst>
                                          <p:attrName>ppt_x</p:attrName>
                                          <p:attrName>ppt_y</p:attrName>
                                        </p:attrNameLst>
                                      </p:cBhvr>
                                      <p:rCtr x="-1849" y="23"/>
                                    </p:animMotion>
                                  </p:childTnLst>
                                </p:cTn>
                              </p:par>
                            </p:childTnLst>
                          </p:cTn>
                        </p:par>
                        <p:par>
                          <p:cTn id="14" fill="hold">
                            <p:stCondLst>
                              <p:cond delay="225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animBg="1"/>
      <p:bldP spid="16" grpId="0" animBg="1"/>
      <p:bldP spid="19" grpId="0" animBg="1"/>
      <p:bldP spid="22" grpId="0" animBg="1"/>
      <p:bldP spid="24" grpId="0" animBg="1"/>
      <p:bldP spid="25" grpId="0" animBg="1"/>
      <p:bldP spid="11" grpId="0" animBg="1"/>
      <p:bldP spid="11"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6474A1C6-FA81-4EC3-827E-B317BA6CB0B7}"/>
              </a:ext>
            </a:extLst>
          </p:cNvPr>
          <p:cNvSpPr>
            <a:spLocks noGrp="1"/>
          </p:cNvSpPr>
          <p:nvPr>
            <p:ph type="title"/>
          </p:nvPr>
        </p:nvSpPr>
        <p:spPr/>
        <p:txBody>
          <a:bodyPr>
            <a:normAutofit fontScale="90000"/>
          </a:bodyPr>
          <a:lstStyle/>
          <a:p>
            <a:r>
              <a:rPr lang="es-ES"/>
              <a:t>4. La sostenibilidad en todos los programas de formación profesional dual alemanes</a:t>
            </a:r>
          </a:p>
        </p:txBody>
      </p:sp>
      <p:sp>
        <p:nvSpPr>
          <p:cNvPr id="8" name="Textfeld 7">
            <a:extLst>
              <a:ext uri="{FF2B5EF4-FFF2-40B4-BE49-F238E27FC236}">
                <a16:creationId xmlns:a16="http://schemas.microsoft.com/office/drawing/2014/main" id="{371B7C25-ACFA-48C5-BC86-27E6C8815FAD}"/>
              </a:ext>
            </a:extLst>
          </p:cNvPr>
          <p:cNvSpPr txBox="1"/>
          <p:nvPr/>
        </p:nvSpPr>
        <p:spPr>
          <a:xfrm>
            <a:off x="658813" y="910495"/>
            <a:ext cx="7958140" cy="615553"/>
          </a:xfrm>
          <a:prstGeom prst="rect">
            <a:avLst/>
          </a:prstGeom>
          <a:noFill/>
        </p:spPr>
        <p:txBody>
          <a:bodyPr wrap="square" lIns="0" tIns="0" rIns="0" bIns="0" rtlCol="0">
            <a:noAutofit/>
          </a:bodyPr>
          <a:lstStyle/>
          <a:p>
            <a:r>
              <a:rPr lang="es-ES" sz="2000" b="1" dirty="0"/>
              <a:t>Protección del medio ambiente y sostenibilidad</a:t>
            </a:r>
          </a:p>
        </p:txBody>
      </p:sp>
      <p:sp>
        <p:nvSpPr>
          <p:cNvPr id="10" name="Textplatzhalter 3">
            <a:extLst>
              <a:ext uri="{FF2B5EF4-FFF2-40B4-BE49-F238E27FC236}">
                <a16:creationId xmlns:a16="http://schemas.microsoft.com/office/drawing/2014/main" id="{C5E0087C-3079-41B4-BE3B-413CDED56548}"/>
              </a:ext>
            </a:extLst>
          </p:cNvPr>
          <p:cNvSpPr txBox="1">
            <a:spLocks/>
          </p:cNvSpPr>
          <p:nvPr/>
        </p:nvSpPr>
        <p:spPr>
          <a:xfrm>
            <a:off x="658812" y="2251050"/>
            <a:ext cx="7330156" cy="2810683"/>
          </a:xfrm>
          <a:prstGeom prst="rect">
            <a:avLst/>
          </a:prstGeom>
          <a:noFill/>
        </p:spPr>
        <p:txBody>
          <a:bodyPr vert="horz" wrap="square" lIns="36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indent="-216000" defTabSz="914400">
              <a:lnSpc>
                <a:spcPts val="1900"/>
              </a:lnSpc>
              <a:spcBef>
                <a:spcPts val="0"/>
              </a:spcBef>
              <a:spcAft>
                <a:spcPts val="600"/>
              </a:spcAft>
              <a:buClr>
                <a:srgbClr val="D6851B"/>
              </a:buClr>
              <a:buSzPct val="65000"/>
              <a:buFont typeface="Wingdings 3" panose="05040102010807070707" pitchFamily="18" charset="2"/>
              <a:buChar char=""/>
            </a:pPr>
            <a:r>
              <a:rPr lang="es-ES" sz="1600">
                <a:solidFill>
                  <a:schemeClr val="tx1"/>
                </a:solidFill>
                <a:latin typeface="+mn-lt"/>
              </a:rPr>
              <a:t>Origen y fabricación</a:t>
            </a:r>
          </a:p>
          <a:p>
            <a:pPr marL="360000" indent="-216000" defTabSz="914400">
              <a:lnSpc>
                <a:spcPts val="1900"/>
              </a:lnSpc>
              <a:spcBef>
                <a:spcPts val="0"/>
              </a:spcBef>
              <a:spcAft>
                <a:spcPts val="600"/>
              </a:spcAft>
              <a:buClr>
                <a:srgbClr val="D6851B"/>
              </a:buClr>
              <a:buSzPct val="65000"/>
              <a:buFont typeface="Wingdings 3" panose="05040102010807070707" pitchFamily="18" charset="2"/>
              <a:buChar char=""/>
            </a:pPr>
            <a:r>
              <a:rPr lang="es-ES" sz="1600">
                <a:solidFill>
                  <a:schemeClr val="tx1"/>
                </a:solidFill>
                <a:latin typeface="+mn-lt"/>
              </a:rPr>
              <a:t>Rutas de transporte</a:t>
            </a:r>
          </a:p>
          <a:p>
            <a:pPr marL="360000" indent="-216000" defTabSz="914400">
              <a:lnSpc>
                <a:spcPts val="1900"/>
              </a:lnSpc>
              <a:spcBef>
                <a:spcPts val="0"/>
              </a:spcBef>
              <a:spcAft>
                <a:spcPts val="600"/>
              </a:spcAft>
              <a:buClr>
                <a:srgbClr val="D6851B"/>
              </a:buClr>
              <a:buSzPct val="65000"/>
              <a:buFont typeface="Wingdings 3" panose="05040102010807070707" pitchFamily="18" charset="2"/>
              <a:buChar char=""/>
            </a:pPr>
            <a:r>
              <a:rPr lang="es-ES" sz="1600">
                <a:solidFill>
                  <a:schemeClr val="tx1"/>
                </a:solidFill>
                <a:latin typeface="+mn-lt"/>
              </a:rPr>
              <a:t>Vida útil y utilidad a largo plazo</a:t>
            </a:r>
          </a:p>
          <a:p>
            <a:pPr marL="360000" indent="-216000" defTabSz="914400">
              <a:lnSpc>
                <a:spcPts val="1900"/>
              </a:lnSpc>
              <a:spcBef>
                <a:spcPts val="0"/>
              </a:spcBef>
              <a:spcAft>
                <a:spcPts val="600"/>
              </a:spcAft>
              <a:buClr>
                <a:srgbClr val="D6851B"/>
              </a:buClr>
              <a:buSzPct val="65000"/>
              <a:buFont typeface="Wingdings 3" panose="05040102010807070707" pitchFamily="18" charset="2"/>
              <a:buChar char=""/>
            </a:pPr>
            <a:r>
              <a:rPr lang="es-ES" sz="1600">
                <a:solidFill>
                  <a:schemeClr val="tx1"/>
                </a:solidFill>
                <a:latin typeface="+mn-lt"/>
              </a:rPr>
              <a:t>Huella ecológica y social de los productos y servicios o de los procesos de creación de valor</a:t>
            </a:r>
          </a:p>
          <a:p>
            <a:pPr marL="360000" indent="-216000" defTabSz="914400">
              <a:lnSpc>
                <a:spcPts val="1900"/>
              </a:lnSpc>
              <a:spcBef>
                <a:spcPts val="0"/>
              </a:spcBef>
              <a:spcAft>
                <a:spcPts val="600"/>
              </a:spcAft>
              <a:buClr>
                <a:srgbClr val="D6851B"/>
              </a:buClr>
              <a:buSzPct val="65000"/>
              <a:buFont typeface="Wingdings 3" panose="05040102010807070707" pitchFamily="18" charset="2"/>
              <a:buChar char=""/>
            </a:pPr>
            <a:r>
              <a:rPr lang="es-ES" sz="1600">
                <a:solidFill>
                  <a:schemeClr val="tx1"/>
                </a:solidFill>
                <a:latin typeface="+mn-lt"/>
              </a:rPr>
              <a:t>Sellos de calidad y certificados, por ejemplo:</a:t>
            </a:r>
          </a:p>
          <a:p>
            <a:pPr marL="576000" lvl="1" indent="-216000" defTabSz="914400">
              <a:lnSpc>
                <a:spcPts val="1900"/>
              </a:lnSpc>
              <a:spcBef>
                <a:spcPts val="0"/>
              </a:spcBef>
              <a:spcAft>
                <a:spcPts val="200"/>
              </a:spcAft>
              <a:buClr>
                <a:srgbClr val="D6851B"/>
              </a:buClr>
              <a:buSzPct val="65000"/>
              <a:buFont typeface="Wingdings 3" panose="05040102010807070707" pitchFamily="18" charset="2"/>
              <a:buChar char=""/>
            </a:pPr>
            <a:r>
              <a:rPr lang="es-ES" sz="1600" b="0">
                <a:solidFill>
                  <a:schemeClr val="tx1"/>
                </a:solidFill>
                <a:latin typeface="+mn-lt"/>
              </a:rPr>
              <a:t>Comercio justo</a:t>
            </a:r>
          </a:p>
          <a:p>
            <a:pPr marL="576000" lvl="1" indent="-216000" defTabSz="914400">
              <a:lnSpc>
                <a:spcPts val="1900"/>
              </a:lnSpc>
              <a:spcBef>
                <a:spcPts val="0"/>
              </a:spcBef>
              <a:spcAft>
                <a:spcPts val="200"/>
              </a:spcAft>
              <a:buClr>
                <a:srgbClr val="D6851B"/>
              </a:buClr>
              <a:buSzPct val="65000"/>
              <a:buFont typeface="Wingdings 3" panose="05040102010807070707" pitchFamily="18" charset="2"/>
              <a:buChar char=""/>
            </a:pPr>
            <a:r>
              <a:rPr lang="es-ES" sz="1600" b="0">
                <a:solidFill>
                  <a:schemeClr val="tx1"/>
                </a:solidFill>
                <a:latin typeface="+mn-lt"/>
              </a:rPr>
              <a:t>Regionalidad</a:t>
            </a:r>
          </a:p>
          <a:p>
            <a:pPr marL="576000" lvl="1" indent="-216000" defTabSz="914400">
              <a:lnSpc>
                <a:spcPts val="1900"/>
              </a:lnSpc>
              <a:spcBef>
                <a:spcPts val="0"/>
              </a:spcBef>
              <a:spcAft>
                <a:spcPts val="200"/>
              </a:spcAft>
              <a:buClr>
                <a:srgbClr val="D6851B"/>
              </a:buClr>
              <a:buSzPct val="65000"/>
              <a:buFont typeface="Wingdings 3" panose="05040102010807070707" pitchFamily="18" charset="2"/>
              <a:buChar char=""/>
            </a:pPr>
            <a:r>
              <a:rPr lang="es-ES" sz="1600" b="0">
                <a:solidFill>
                  <a:schemeClr val="tx1"/>
                </a:solidFill>
                <a:latin typeface="+mn-lt"/>
              </a:rPr>
              <a:t>Producción ecológica</a:t>
            </a:r>
          </a:p>
        </p:txBody>
      </p:sp>
      <p:sp>
        <p:nvSpPr>
          <p:cNvPr id="16" name="Textplatzhalter 3">
            <a:extLst>
              <a:ext uri="{FF2B5EF4-FFF2-40B4-BE49-F238E27FC236}">
                <a16:creationId xmlns:a16="http://schemas.microsoft.com/office/drawing/2014/main" id="{31F49D0A-5F37-42DD-A211-DC12A3027E41}"/>
              </a:ext>
            </a:extLst>
          </p:cNvPr>
          <p:cNvSpPr txBox="1">
            <a:spLocks/>
          </p:cNvSpPr>
          <p:nvPr/>
        </p:nvSpPr>
        <p:spPr>
          <a:xfrm>
            <a:off x="658813" y="1512000"/>
            <a:ext cx="10668990" cy="637849"/>
          </a:xfrm>
          <a:prstGeom prst="rect">
            <a:avLst/>
          </a:prstGeom>
          <a:solidFill>
            <a:srgbClr val="FBF3E8"/>
          </a:solidFill>
        </p:spPr>
        <p:txBody>
          <a:bodyPr vert="horz" wrap="square" lIns="180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es-ES" sz="1600">
                <a:solidFill>
                  <a:schemeClr val="tx1"/>
                </a:solidFill>
              </a:rPr>
              <a:t>Utilizar los materiales y la energía teniendo en cuenta los aspectos económicos, medioambientales y sociales de la sostenibilidad, tanto en los procesos de trabajo como en lo que respecta a productos, bienes o servicios</a:t>
            </a:r>
          </a:p>
        </p:txBody>
      </p:sp>
      <p:pic>
        <p:nvPicPr>
          <p:cNvPr id="13" name="Grafik 12">
            <a:extLst>
              <a:ext uri="{FF2B5EF4-FFF2-40B4-BE49-F238E27FC236}">
                <a16:creationId xmlns:a16="http://schemas.microsoft.com/office/drawing/2014/main" id="{41426427-5B8E-49F1-AA61-94DC6AF6A6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05498" y="2703343"/>
            <a:ext cx="2613011" cy="2539749"/>
          </a:xfrm>
          <a:prstGeom prst="rect">
            <a:avLst/>
          </a:prstGeom>
        </p:spPr>
      </p:pic>
    </p:spTree>
    <p:extLst>
      <p:ext uri="{BB962C8B-B14F-4D97-AF65-F5344CB8AC3E}">
        <p14:creationId xmlns:p14="http://schemas.microsoft.com/office/powerpoint/2010/main" val="34368552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6474A1C6-FA81-4EC3-827E-B317BA6CB0B7}"/>
              </a:ext>
            </a:extLst>
          </p:cNvPr>
          <p:cNvSpPr>
            <a:spLocks noGrp="1"/>
          </p:cNvSpPr>
          <p:nvPr>
            <p:ph type="title"/>
          </p:nvPr>
        </p:nvSpPr>
        <p:spPr/>
        <p:txBody>
          <a:bodyPr>
            <a:normAutofit fontScale="90000"/>
          </a:bodyPr>
          <a:lstStyle/>
          <a:p>
            <a:r>
              <a:rPr lang="es-ES"/>
              <a:t>4. La sostenibilidad en todos los programas de formación profesional dual alemanes</a:t>
            </a:r>
          </a:p>
        </p:txBody>
      </p:sp>
      <p:sp>
        <p:nvSpPr>
          <p:cNvPr id="8" name="Textfeld 7">
            <a:extLst>
              <a:ext uri="{FF2B5EF4-FFF2-40B4-BE49-F238E27FC236}">
                <a16:creationId xmlns:a16="http://schemas.microsoft.com/office/drawing/2014/main" id="{371B7C25-ACFA-48C5-BC86-27E6C8815FAD}"/>
              </a:ext>
            </a:extLst>
          </p:cNvPr>
          <p:cNvSpPr txBox="1"/>
          <p:nvPr/>
        </p:nvSpPr>
        <p:spPr>
          <a:xfrm>
            <a:off x="658813" y="910495"/>
            <a:ext cx="7958140" cy="615553"/>
          </a:xfrm>
          <a:prstGeom prst="rect">
            <a:avLst/>
          </a:prstGeom>
          <a:noFill/>
        </p:spPr>
        <p:txBody>
          <a:bodyPr wrap="square" lIns="0" tIns="0" rIns="0" bIns="0" rtlCol="0">
            <a:noAutofit/>
          </a:bodyPr>
          <a:lstStyle/>
          <a:p>
            <a:r>
              <a:rPr lang="es-ES" sz="2000" b="1" dirty="0"/>
              <a:t>Protección del medio ambiente y sostenibilidad</a:t>
            </a:r>
          </a:p>
        </p:txBody>
      </p:sp>
      <p:sp>
        <p:nvSpPr>
          <p:cNvPr id="10" name="Textplatzhalter 3">
            <a:extLst>
              <a:ext uri="{FF2B5EF4-FFF2-40B4-BE49-F238E27FC236}">
                <a16:creationId xmlns:a16="http://schemas.microsoft.com/office/drawing/2014/main" id="{C5E0087C-3079-41B4-BE3B-413CDED56548}"/>
              </a:ext>
            </a:extLst>
          </p:cNvPr>
          <p:cNvSpPr txBox="1">
            <a:spLocks/>
          </p:cNvSpPr>
          <p:nvPr/>
        </p:nvSpPr>
        <p:spPr>
          <a:xfrm>
            <a:off x="658812" y="1980000"/>
            <a:ext cx="8764321" cy="2195129"/>
          </a:xfrm>
          <a:prstGeom prst="rect">
            <a:avLst/>
          </a:prstGeom>
          <a:noFill/>
        </p:spPr>
        <p:txBody>
          <a:bodyPr vert="horz" wrap="square" lIns="36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indent="-216000" defTabSz="914400">
              <a:lnSpc>
                <a:spcPts val="1900"/>
              </a:lnSpc>
              <a:spcBef>
                <a:spcPts val="0"/>
              </a:spcBef>
              <a:spcAft>
                <a:spcPts val="600"/>
              </a:spcAft>
              <a:buClr>
                <a:srgbClr val="D6851B"/>
              </a:buClr>
              <a:buSzPct val="65000"/>
              <a:buFont typeface="Wingdings 3" panose="05040102010807070707" pitchFamily="18" charset="2"/>
              <a:buChar char=""/>
            </a:pPr>
            <a:r>
              <a:rPr lang="es-ES" sz="1600" dirty="0">
                <a:solidFill>
                  <a:schemeClr val="tx1"/>
                </a:solidFill>
                <a:latin typeface="+mn-lt"/>
              </a:rPr>
              <a:t>Conflictos de objetivos y correlaciones entre los requisitos económicos, ecológicos y sociales</a:t>
            </a:r>
          </a:p>
          <a:p>
            <a:pPr marL="360000" indent="-216000" defTabSz="914400">
              <a:lnSpc>
                <a:spcPts val="1900"/>
              </a:lnSpc>
              <a:spcBef>
                <a:spcPts val="0"/>
              </a:spcBef>
              <a:spcAft>
                <a:spcPts val="600"/>
              </a:spcAft>
              <a:buClr>
                <a:srgbClr val="D6851B"/>
              </a:buClr>
              <a:buSzPct val="65000"/>
              <a:buFont typeface="Wingdings 3" panose="05040102010807070707" pitchFamily="18" charset="2"/>
              <a:buChar char=""/>
            </a:pPr>
            <a:r>
              <a:rPr lang="es-ES" sz="1600" dirty="0">
                <a:solidFill>
                  <a:schemeClr val="tx1"/>
                </a:solidFill>
                <a:latin typeface="+mn-lt"/>
              </a:rPr>
              <a:t>Enfoques de optimización y alternativas de actuación teniendo en cuenta la eficacia y la eficiencia ecológicas</a:t>
            </a:r>
          </a:p>
          <a:p>
            <a:pPr marL="360000" indent="-216000" defTabSz="914400">
              <a:lnSpc>
                <a:spcPts val="1900"/>
              </a:lnSpc>
              <a:spcBef>
                <a:spcPts val="0"/>
              </a:spcBef>
              <a:spcAft>
                <a:spcPts val="600"/>
              </a:spcAft>
              <a:buClr>
                <a:srgbClr val="D6851B"/>
              </a:buClr>
              <a:buSzPct val="65000"/>
              <a:buFont typeface="Wingdings 3" panose="05040102010807070707" pitchFamily="18" charset="2"/>
              <a:buChar char=""/>
            </a:pPr>
            <a:r>
              <a:rPr lang="es-ES" sz="1600" dirty="0">
                <a:solidFill>
                  <a:schemeClr val="tx1"/>
                </a:solidFill>
                <a:latin typeface="+mn-lt"/>
              </a:rPr>
              <a:t>Ventajas y desventajas de los enfoques de optimización y las alternativas de actuación</a:t>
            </a:r>
          </a:p>
          <a:p>
            <a:pPr marL="360000" indent="-216000" defTabSz="914400">
              <a:lnSpc>
                <a:spcPts val="1900"/>
              </a:lnSpc>
              <a:spcBef>
                <a:spcPts val="0"/>
              </a:spcBef>
              <a:spcAft>
                <a:spcPts val="600"/>
              </a:spcAft>
              <a:buClr>
                <a:srgbClr val="D6851B"/>
              </a:buClr>
              <a:buSzPct val="65000"/>
              <a:buFont typeface="Wingdings 3" panose="05040102010807070707" pitchFamily="18" charset="2"/>
              <a:buChar char=""/>
            </a:pPr>
            <a:r>
              <a:rPr lang="es-ES" sz="1600" dirty="0">
                <a:solidFill>
                  <a:schemeClr val="tx1"/>
                </a:solidFill>
                <a:latin typeface="+mn-lt"/>
              </a:rPr>
              <a:t>Efectividad de las medidas</a:t>
            </a:r>
          </a:p>
          <a:p>
            <a:pPr marL="360000" indent="-216000" defTabSz="914400">
              <a:lnSpc>
                <a:spcPts val="1900"/>
              </a:lnSpc>
              <a:spcBef>
                <a:spcPts val="0"/>
              </a:spcBef>
              <a:spcAft>
                <a:spcPts val="600"/>
              </a:spcAft>
              <a:buClr>
                <a:srgbClr val="D6851B"/>
              </a:buClr>
              <a:buSzPct val="65000"/>
              <a:buFont typeface="Wingdings 3" panose="05040102010807070707" pitchFamily="18" charset="2"/>
              <a:buChar char=""/>
            </a:pPr>
            <a:r>
              <a:rPr lang="es-ES" sz="1600" dirty="0">
                <a:solidFill>
                  <a:schemeClr val="tx1"/>
                </a:solidFill>
                <a:latin typeface="+mn-lt"/>
              </a:rPr>
              <a:t>Valoración de las ideas innovadoras</a:t>
            </a:r>
          </a:p>
        </p:txBody>
      </p:sp>
      <p:sp>
        <p:nvSpPr>
          <p:cNvPr id="16" name="Textplatzhalter 3">
            <a:extLst>
              <a:ext uri="{FF2B5EF4-FFF2-40B4-BE49-F238E27FC236}">
                <a16:creationId xmlns:a16="http://schemas.microsoft.com/office/drawing/2014/main" id="{31F49D0A-5F37-42DD-A211-DC12A3027E41}"/>
              </a:ext>
            </a:extLst>
          </p:cNvPr>
          <p:cNvSpPr txBox="1">
            <a:spLocks/>
          </p:cNvSpPr>
          <p:nvPr/>
        </p:nvSpPr>
        <p:spPr>
          <a:xfrm>
            <a:off x="658813" y="1512000"/>
            <a:ext cx="10668990" cy="391628"/>
          </a:xfrm>
          <a:prstGeom prst="rect">
            <a:avLst/>
          </a:prstGeom>
          <a:solidFill>
            <a:srgbClr val="FBF3E8"/>
          </a:solidFill>
        </p:spPr>
        <p:txBody>
          <a:bodyPr vert="horz" wrap="square" lIns="180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es-ES" sz="1600">
                <a:solidFill>
                  <a:schemeClr val="tx1"/>
                </a:solidFill>
              </a:rPr>
              <a:t>Desarrollar propuestas para actuar de forma sostenible en el propio ámbito de trabajo</a:t>
            </a:r>
          </a:p>
        </p:txBody>
      </p:sp>
      <p:pic>
        <p:nvPicPr>
          <p:cNvPr id="6" name="Grafik 5">
            <a:extLst>
              <a:ext uri="{FF2B5EF4-FFF2-40B4-BE49-F238E27FC236}">
                <a16:creationId xmlns:a16="http://schemas.microsoft.com/office/drawing/2014/main" id="{09CBAA47-24E2-4259-B930-0F5AD3B105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05498" y="2703343"/>
            <a:ext cx="2613011" cy="2539749"/>
          </a:xfrm>
          <a:prstGeom prst="rect">
            <a:avLst/>
          </a:prstGeom>
        </p:spPr>
      </p:pic>
    </p:spTree>
    <p:extLst>
      <p:ext uri="{BB962C8B-B14F-4D97-AF65-F5344CB8AC3E}">
        <p14:creationId xmlns:p14="http://schemas.microsoft.com/office/powerpoint/2010/main" val="21374403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37075"/>
            <a:ext cx="9000000" cy="446715"/>
          </a:xfrm>
        </p:spPr>
        <p:txBody>
          <a:bodyPr>
            <a:noAutofit/>
          </a:bodyPr>
          <a:lstStyle/>
          <a:p>
            <a:r>
              <a:rPr lang="es-ES" sz="3600"/>
              <a:t>1. Introducción y conceptos básicos</a:t>
            </a:r>
          </a:p>
        </p:txBody>
      </p:sp>
      <p:sp>
        <p:nvSpPr>
          <p:cNvPr id="12" name="Textfeld 11">
            <a:extLst>
              <a:ext uri="{FF2B5EF4-FFF2-40B4-BE49-F238E27FC236}">
                <a16:creationId xmlns:a16="http://schemas.microsoft.com/office/drawing/2014/main" id="{EF5F9F5E-ECA7-4F0F-8CB4-6E016A211F75}"/>
              </a:ext>
            </a:extLst>
          </p:cNvPr>
          <p:cNvSpPr txBox="1"/>
          <p:nvPr/>
        </p:nvSpPr>
        <p:spPr>
          <a:xfrm>
            <a:off x="1416050" y="1844674"/>
            <a:ext cx="9359900" cy="5013326"/>
          </a:xfrm>
          <a:prstGeom prst="rect">
            <a:avLst/>
          </a:prstGeom>
          <a:noFill/>
        </p:spPr>
        <p:txBody>
          <a:bodyPr wrap="square" lIns="0" tIns="0" rIns="0" bIns="0" numCol="1" rtlCol="0">
            <a:noAutofit/>
          </a:bodyPr>
          <a:lstStyle/>
          <a:p>
            <a:pPr algn="ctr">
              <a:lnSpc>
                <a:spcPct val="120000"/>
              </a:lnSpc>
            </a:pPr>
            <a:r>
              <a:rPr lang="es-ES" sz="2400" dirty="0"/>
              <a:t>La Comisión </a:t>
            </a:r>
            <a:r>
              <a:rPr lang="es-ES" sz="2400" dirty="0" err="1"/>
              <a:t>Brundlandt</a:t>
            </a:r>
            <a:r>
              <a:rPr lang="es-ES" sz="2400" dirty="0"/>
              <a:t> de las Naciones Unidas (ONU) es considerada una importante impulsora del concepto de sostenibilidad desde que en 1987 definió el concepto de </a:t>
            </a:r>
            <a:r>
              <a:rPr lang="es-ES" sz="2400" i="1" dirty="0"/>
              <a:t>desarrollo sostenible</a:t>
            </a:r>
            <a:r>
              <a:rPr lang="es-ES" sz="2400" dirty="0"/>
              <a:t> del siguiente modo:</a:t>
            </a:r>
          </a:p>
          <a:p>
            <a:pPr algn="ctr">
              <a:lnSpc>
                <a:spcPct val="120000"/>
              </a:lnSpc>
            </a:pPr>
            <a:endParaRPr lang="de-DE" sz="2400" dirty="0"/>
          </a:p>
          <a:p>
            <a:pPr algn="ctr">
              <a:lnSpc>
                <a:spcPct val="120000"/>
              </a:lnSpc>
            </a:pPr>
            <a:r>
              <a:rPr lang="es-ES" sz="2400" dirty="0"/>
              <a:t>«</a:t>
            </a:r>
            <a:r>
              <a:rPr lang="es-ES" sz="2400" b="1" dirty="0"/>
              <a:t>meeting </a:t>
            </a:r>
            <a:r>
              <a:rPr lang="es-ES" sz="2400" b="1" dirty="0" err="1"/>
              <a:t>the</a:t>
            </a:r>
            <a:r>
              <a:rPr lang="es-ES" sz="2400" b="1" dirty="0"/>
              <a:t> </a:t>
            </a:r>
            <a:r>
              <a:rPr lang="es-ES" sz="2400" b="1" dirty="0" err="1"/>
              <a:t>needs</a:t>
            </a:r>
            <a:r>
              <a:rPr lang="es-ES" sz="2400" b="1" dirty="0"/>
              <a:t> </a:t>
            </a:r>
            <a:r>
              <a:rPr lang="es-ES" sz="2400" b="1" dirty="0" err="1"/>
              <a:t>of</a:t>
            </a:r>
            <a:r>
              <a:rPr lang="es-ES" sz="2400" b="1" dirty="0"/>
              <a:t> </a:t>
            </a:r>
            <a:r>
              <a:rPr lang="es-ES" sz="2400" b="1" dirty="0" err="1"/>
              <a:t>the</a:t>
            </a:r>
            <a:r>
              <a:rPr lang="es-ES" sz="2400" b="1" dirty="0"/>
              <a:t> </a:t>
            </a:r>
            <a:r>
              <a:rPr lang="es-ES" sz="2400" b="1" dirty="0" err="1"/>
              <a:t>present</a:t>
            </a:r>
            <a:r>
              <a:rPr lang="es-ES" sz="2400" b="1" dirty="0"/>
              <a:t> </a:t>
            </a:r>
            <a:r>
              <a:rPr lang="es-ES" sz="2400" b="1" dirty="0" err="1"/>
              <a:t>without</a:t>
            </a:r>
            <a:r>
              <a:rPr lang="es-ES" sz="2400" b="1" dirty="0"/>
              <a:t> </a:t>
            </a:r>
            <a:r>
              <a:rPr lang="es-ES" sz="2400" b="1" dirty="0" err="1"/>
              <a:t>compromising</a:t>
            </a:r>
            <a:r>
              <a:rPr lang="es-ES" sz="2400" b="1" dirty="0"/>
              <a:t> </a:t>
            </a:r>
            <a:r>
              <a:rPr lang="es-ES" sz="2400" b="1" dirty="0" err="1"/>
              <a:t>the</a:t>
            </a:r>
            <a:r>
              <a:rPr lang="es-ES" sz="2400" b="1" dirty="0"/>
              <a:t> </a:t>
            </a:r>
            <a:r>
              <a:rPr lang="es-ES" sz="2400" b="1" dirty="0" err="1"/>
              <a:t>ability</a:t>
            </a:r>
            <a:r>
              <a:rPr lang="es-ES" sz="2400" b="1" dirty="0"/>
              <a:t> </a:t>
            </a:r>
            <a:r>
              <a:rPr lang="es-ES" sz="2400" b="1" dirty="0" err="1"/>
              <a:t>of</a:t>
            </a:r>
            <a:r>
              <a:rPr lang="es-ES" sz="2400" b="1" dirty="0"/>
              <a:t> future </a:t>
            </a:r>
            <a:r>
              <a:rPr lang="es-ES" sz="2400" b="1" dirty="0" err="1"/>
              <a:t>generations</a:t>
            </a:r>
            <a:r>
              <a:rPr lang="es-ES" sz="2400" b="1" dirty="0"/>
              <a:t> </a:t>
            </a:r>
            <a:r>
              <a:rPr lang="es-ES" sz="2400" b="1" dirty="0" err="1"/>
              <a:t>to</a:t>
            </a:r>
            <a:r>
              <a:rPr lang="es-ES" sz="2400" b="1" dirty="0"/>
              <a:t> </a:t>
            </a:r>
            <a:r>
              <a:rPr lang="es-ES" sz="2400" b="1" dirty="0" err="1"/>
              <a:t>meet</a:t>
            </a:r>
            <a:r>
              <a:rPr lang="es-ES" sz="2400" b="1" dirty="0"/>
              <a:t> </a:t>
            </a:r>
            <a:r>
              <a:rPr lang="es-ES" sz="2400" b="1" dirty="0" err="1"/>
              <a:t>their</a:t>
            </a:r>
            <a:r>
              <a:rPr lang="es-ES" sz="2400" b="1" dirty="0"/>
              <a:t> </a:t>
            </a:r>
            <a:r>
              <a:rPr lang="es-ES" sz="2400" b="1" dirty="0" err="1"/>
              <a:t>own</a:t>
            </a:r>
            <a:r>
              <a:rPr lang="es-ES" sz="2400" b="1" dirty="0"/>
              <a:t> </a:t>
            </a:r>
            <a:r>
              <a:rPr lang="es-ES" sz="2400" b="1" dirty="0" err="1"/>
              <a:t>needs</a:t>
            </a:r>
            <a:r>
              <a:rPr lang="es-ES" sz="2400" dirty="0"/>
              <a:t>»</a:t>
            </a:r>
          </a:p>
          <a:p>
            <a:pPr algn="ctr">
              <a:lnSpc>
                <a:spcPct val="120000"/>
              </a:lnSpc>
            </a:pPr>
            <a:endParaRPr lang="es-ES" sz="2400" dirty="0"/>
          </a:p>
          <a:p>
            <a:pPr algn="ctr">
              <a:lnSpc>
                <a:spcPct val="120000"/>
              </a:lnSpc>
            </a:pPr>
            <a:r>
              <a:rPr lang="es-ES" sz="2400" dirty="0"/>
              <a:t>(«satisfacer las necesidades del presente sin comprometer la capacidad de las generaciones futuras para satisfacer sus propias necesidades»)</a:t>
            </a:r>
          </a:p>
          <a:p>
            <a:pPr algn="ctr">
              <a:lnSpc>
                <a:spcPct val="120000"/>
              </a:lnSpc>
            </a:pPr>
            <a:endParaRPr lang="es-ES" sz="2400" dirty="0"/>
          </a:p>
        </p:txBody>
      </p:sp>
    </p:spTree>
    <p:extLst>
      <p:ext uri="{BB962C8B-B14F-4D97-AF65-F5344CB8AC3E}">
        <p14:creationId xmlns:p14="http://schemas.microsoft.com/office/powerpoint/2010/main" val="40638171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250"/>
                                        <p:tgtEl>
                                          <p:spTgt spid="12">
                                            <p:txEl>
                                              <p:pRg st="0" end="0"/>
                                            </p:txEl>
                                          </p:spTgt>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animEffect transition="in" filter="fade">
                                      <p:cBhvr>
                                        <p:cTn id="11" dur="1250"/>
                                        <p:tgtEl>
                                          <p:spTgt spid="12">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xEl>
                                              <p:pRg st="4" end="4"/>
                                            </p:txEl>
                                          </p:spTgt>
                                        </p:tgtEl>
                                        <p:attrNameLst>
                                          <p:attrName>style.visibility</p:attrName>
                                        </p:attrNameLst>
                                      </p:cBhvr>
                                      <p:to>
                                        <p:strVal val="visible"/>
                                      </p:to>
                                    </p:set>
                                    <p:animEffect transition="in" filter="fade">
                                      <p:cBhvr>
                                        <p:cTn id="16" dur="125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elle 18">
            <a:extLst>
              <a:ext uri="{FF2B5EF4-FFF2-40B4-BE49-F238E27FC236}">
                <a16:creationId xmlns:a16="http://schemas.microsoft.com/office/drawing/2014/main" id="{53DD15D2-0793-4F0D-93F5-A473E56C9355}"/>
              </a:ext>
            </a:extLst>
          </p:cNvPr>
          <p:cNvGraphicFramePr>
            <a:graphicFrameLocks noGrp="1"/>
          </p:cNvGraphicFramePr>
          <p:nvPr>
            <p:extLst>
              <p:ext uri="{D42A27DB-BD31-4B8C-83A1-F6EECF244321}">
                <p14:modId xmlns:p14="http://schemas.microsoft.com/office/powerpoint/2010/main" val="3193762387"/>
              </p:ext>
            </p:extLst>
          </p:nvPr>
        </p:nvGraphicFramePr>
        <p:xfrm>
          <a:off x="3833277" y="1429898"/>
          <a:ext cx="8025348" cy="997440"/>
        </p:xfrm>
        <a:graphic>
          <a:graphicData uri="http://schemas.openxmlformats.org/drawingml/2006/table">
            <a:tbl>
              <a:tblPr>
                <a:tableStyleId>{00A15C55-8517-42AA-B614-E9B94910E393}</a:tableStyleId>
              </a:tblPr>
              <a:tblGrid>
                <a:gridCol w="8025348">
                  <a:extLst>
                    <a:ext uri="{9D8B030D-6E8A-4147-A177-3AD203B41FA5}">
                      <a16:colId xmlns:a16="http://schemas.microsoft.com/office/drawing/2014/main" val="2729250190"/>
                    </a:ext>
                  </a:extLst>
                </a:gridCol>
              </a:tblGrid>
              <a:tr h="904539">
                <a:tc>
                  <a:txBody>
                    <a:bodyPr/>
                    <a:lstStyle/>
                    <a:p>
                      <a:pPr marL="288000" indent="-288000" algn="l">
                        <a:lnSpc>
                          <a:spcPct val="100000"/>
                        </a:lnSpc>
                        <a:spcAft>
                          <a:spcPts val="0"/>
                        </a:spcAft>
                        <a:buClr>
                          <a:srgbClr val="D6851B"/>
                        </a:buClr>
                        <a:buSzPct val="102000"/>
                        <a:buFont typeface="+mj-lt"/>
                        <a:buAutoNum type="arabicPeriod"/>
                      </a:pPr>
                      <a:r>
                        <a:rPr lang="es-ES" sz="1400"/>
                        <a:t>Inversión «internet rápido» (5G en toda Alemania)</a:t>
                      </a:r>
                    </a:p>
                    <a:p>
                      <a:pPr marL="288000" indent="-288000" algn="l">
                        <a:lnSpc>
                          <a:spcPct val="100000"/>
                        </a:lnSpc>
                        <a:spcAft>
                          <a:spcPts val="0"/>
                        </a:spcAft>
                        <a:buClr>
                          <a:srgbClr val="D6851B"/>
                        </a:buClr>
                        <a:buSzPct val="102000"/>
                        <a:buFont typeface="+mj-lt"/>
                        <a:buAutoNum type="arabicPeriod"/>
                      </a:pPr>
                      <a:r>
                        <a:rPr lang="es-ES" sz="1400"/>
                        <a:t>Mejora de la infraestructura ferroviaria</a:t>
                      </a:r>
                    </a:p>
                    <a:p>
                      <a:pPr marL="288000" indent="-288000" algn="l">
                        <a:lnSpc>
                          <a:spcPct val="100000"/>
                        </a:lnSpc>
                        <a:spcAft>
                          <a:spcPts val="0"/>
                        </a:spcAft>
                        <a:buClr>
                          <a:srgbClr val="D6851B"/>
                        </a:buClr>
                        <a:buSzPct val="102000"/>
                        <a:buFont typeface="+mj-lt"/>
                        <a:buAutoNum type="arabicPeriod"/>
                      </a:pPr>
                      <a:r>
                        <a:rPr lang="es-ES" sz="1400"/>
                        <a:t>Implementación de conceptos de movilidad «</a:t>
                      </a:r>
                      <a:r>
                        <a:rPr lang="es-ES" sz="1400" i="1"/>
                        <a:t>smart</a:t>
                      </a:r>
                      <a:r>
                        <a:rPr lang="es-ES" sz="1400"/>
                        <a:t>» en las ciudades</a:t>
                      </a:r>
                    </a:p>
                    <a:p>
                      <a:pPr marL="288000" indent="-288000" algn="l">
                        <a:lnSpc>
                          <a:spcPct val="100000"/>
                        </a:lnSpc>
                        <a:spcAft>
                          <a:spcPts val="0"/>
                        </a:spcAft>
                        <a:buClr>
                          <a:srgbClr val="D6851B"/>
                        </a:buClr>
                        <a:buSzPct val="102000"/>
                        <a:buFont typeface="+mj-lt"/>
                        <a:buAutoNum type="arabicPeriod"/>
                      </a:pPr>
                      <a:r>
                        <a:rPr lang="es-ES" sz="1400"/>
                        <a:t>Infraestructura de recarga para vehículos eléctricos con cobertura en todo el país</a:t>
                      </a:r>
                    </a:p>
                  </a:txBody>
                  <a:tcPr marL="252000" marR="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63498102"/>
                  </a:ext>
                </a:extLst>
              </a:tr>
            </a:tbl>
          </a:graphicData>
        </a:graphic>
      </p:graphicFrame>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fontScale="90000"/>
          </a:bodyPr>
          <a:lstStyle/>
          <a:p>
            <a:r>
              <a:rPr lang="es-ES"/>
              <a:t>4. La sostenibilidad en todos los programas de formación profesional dual alemanes</a:t>
            </a:r>
          </a:p>
        </p:txBody>
      </p:sp>
      <p:sp>
        <p:nvSpPr>
          <p:cNvPr id="13" name="Textfeld 12">
            <a:extLst>
              <a:ext uri="{FF2B5EF4-FFF2-40B4-BE49-F238E27FC236}">
                <a16:creationId xmlns:a16="http://schemas.microsoft.com/office/drawing/2014/main" id="{17FABD3E-3F80-4017-8BD2-56EB346200F3}"/>
              </a:ext>
            </a:extLst>
          </p:cNvPr>
          <p:cNvSpPr txBox="1"/>
          <p:nvPr/>
        </p:nvSpPr>
        <p:spPr>
          <a:xfrm>
            <a:off x="658813" y="901068"/>
            <a:ext cx="7958140" cy="615553"/>
          </a:xfrm>
          <a:prstGeom prst="rect">
            <a:avLst/>
          </a:prstGeom>
          <a:noFill/>
        </p:spPr>
        <p:txBody>
          <a:bodyPr wrap="square" lIns="0" tIns="0" rIns="0" bIns="0" rtlCol="0">
            <a:noAutofit/>
          </a:bodyPr>
          <a:lstStyle/>
          <a:p>
            <a:r>
              <a:rPr lang="es-ES" sz="2000" b="1" dirty="0"/>
              <a:t>Supuestos de escenario MoveOn</a:t>
            </a:r>
          </a:p>
        </p:txBody>
      </p:sp>
      <p:sp>
        <p:nvSpPr>
          <p:cNvPr id="21" name="Textplatzhalter 3">
            <a:extLst>
              <a:ext uri="{FF2B5EF4-FFF2-40B4-BE49-F238E27FC236}">
                <a16:creationId xmlns:a16="http://schemas.microsoft.com/office/drawing/2014/main" id="{40B05F9A-FA61-42D1-8F03-22767F7AF3BE}"/>
              </a:ext>
            </a:extLst>
          </p:cNvPr>
          <p:cNvSpPr txBox="1">
            <a:spLocks/>
          </p:cNvSpPr>
          <p:nvPr/>
        </p:nvSpPr>
        <p:spPr>
          <a:xfrm>
            <a:off x="658810" y="1445031"/>
            <a:ext cx="3348000" cy="288000"/>
          </a:xfrm>
          <a:prstGeom prst="homePlate">
            <a:avLst/>
          </a:prstGeom>
          <a:solidFill>
            <a:srgbClr val="D6851B">
              <a:alpha val="90000"/>
            </a:srgbClr>
          </a:solidFill>
        </p:spPr>
        <p:txBody>
          <a:bodyPr vert="horz" wrap="square" lIns="72000" tIns="72000" rIns="0" bIns="72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16000" indent="-216000">
              <a:lnSpc>
                <a:spcPts val="1900"/>
              </a:lnSpc>
              <a:spcBef>
                <a:spcPts val="600"/>
              </a:spcBef>
              <a:buClr>
                <a:schemeClr val="bg1"/>
              </a:buClr>
              <a:buSzPct val="105000"/>
              <a:buFont typeface="+mj-lt"/>
              <a:buAutoNum type="arabicPeriod"/>
            </a:pPr>
            <a:r>
              <a:rPr lang="es-ES" sz="1400" b="1"/>
              <a:t>Inversiones en construcción</a:t>
            </a:r>
          </a:p>
        </p:txBody>
      </p:sp>
      <p:graphicFrame>
        <p:nvGraphicFramePr>
          <p:cNvPr id="4" name="Tabelle 3">
            <a:extLst>
              <a:ext uri="{FF2B5EF4-FFF2-40B4-BE49-F238E27FC236}">
                <a16:creationId xmlns:a16="http://schemas.microsoft.com/office/drawing/2014/main" id="{58BF685B-809C-4874-B258-8DA49BB4F4BB}"/>
              </a:ext>
            </a:extLst>
          </p:cNvPr>
          <p:cNvGraphicFramePr>
            <a:graphicFrameLocks noGrp="1"/>
          </p:cNvGraphicFramePr>
          <p:nvPr>
            <p:extLst>
              <p:ext uri="{D42A27DB-BD31-4B8C-83A1-F6EECF244321}">
                <p14:modId xmlns:p14="http://schemas.microsoft.com/office/powerpoint/2010/main" val="1400723843"/>
              </p:ext>
            </p:extLst>
          </p:nvPr>
        </p:nvGraphicFramePr>
        <p:xfrm>
          <a:off x="3833280" y="2484558"/>
          <a:ext cx="8025348" cy="760669"/>
        </p:xfrm>
        <a:graphic>
          <a:graphicData uri="http://schemas.openxmlformats.org/drawingml/2006/table">
            <a:tbl>
              <a:tblPr>
                <a:tableStyleId>{00A15C55-8517-42AA-B614-E9B94910E393}</a:tableStyleId>
              </a:tblPr>
              <a:tblGrid>
                <a:gridCol w="8025348">
                  <a:extLst>
                    <a:ext uri="{9D8B030D-6E8A-4147-A177-3AD203B41FA5}">
                      <a16:colId xmlns:a16="http://schemas.microsoft.com/office/drawing/2014/main" val="3357993224"/>
                    </a:ext>
                  </a:extLst>
                </a:gridCol>
              </a:tblGrid>
              <a:tr h="760669">
                <a:tc>
                  <a:txBody>
                    <a:bodyPr/>
                    <a:lstStyle/>
                    <a:p>
                      <a:pPr marL="288000" indent="-288000" algn="l">
                        <a:lnSpc>
                          <a:spcPct val="100000"/>
                        </a:lnSpc>
                        <a:spcAft>
                          <a:spcPts val="0"/>
                        </a:spcAft>
                        <a:buClr>
                          <a:srgbClr val="D6851B"/>
                        </a:buClr>
                        <a:buSzPct val="102000"/>
                        <a:buFont typeface="+mj-lt"/>
                        <a:buAutoNum type="arabicPeriod" startAt="5"/>
                      </a:pPr>
                      <a:r>
                        <a:rPr lang="es-ES" sz="1400" baseline="0"/>
                        <a:t>Modernización del parque móvil en el transporte público: cambio a autobuses eléctricos</a:t>
                      </a:r>
                    </a:p>
                    <a:p>
                      <a:pPr marL="288000" indent="-288000" algn="l">
                        <a:lnSpc>
                          <a:spcPct val="100000"/>
                        </a:lnSpc>
                        <a:spcAft>
                          <a:spcPts val="0"/>
                        </a:spcAft>
                        <a:buClr>
                          <a:srgbClr val="D6851B"/>
                        </a:buClr>
                        <a:buSzPct val="102000"/>
                        <a:buFont typeface="+mj-lt"/>
                        <a:buAutoNum type="arabicPeriod" startAt="5"/>
                      </a:pPr>
                      <a:r>
                        <a:rPr lang="es-ES" sz="1400"/>
                        <a:t>Ampliación y modernización del parque móvil en el transporte ferroviario</a:t>
                      </a:r>
                    </a:p>
                    <a:p>
                      <a:pPr marL="288000" indent="-288000" algn="l">
                        <a:lnSpc>
                          <a:spcPct val="100000"/>
                        </a:lnSpc>
                        <a:spcAft>
                          <a:spcPts val="0"/>
                        </a:spcAft>
                        <a:buClr>
                          <a:srgbClr val="D6851B"/>
                        </a:buClr>
                        <a:buSzPct val="102000"/>
                        <a:buFont typeface="+mj-lt"/>
                        <a:buAutoNum type="arabicPeriod" startAt="5"/>
                      </a:pPr>
                      <a:r>
                        <a:rPr lang="es-ES" sz="1400"/>
                        <a:t>Sistemas de propulsión alternativos en la navegación por aguas interiores</a:t>
                      </a:r>
                    </a:p>
                  </a:txBody>
                  <a:tcPr marL="252000" marR="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80597818"/>
                  </a:ext>
                </a:extLst>
              </a:tr>
            </a:tbl>
          </a:graphicData>
        </a:graphic>
      </p:graphicFrame>
      <p:graphicFrame>
        <p:nvGraphicFramePr>
          <p:cNvPr id="5" name="Tabelle 4">
            <a:extLst>
              <a:ext uri="{FF2B5EF4-FFF2-40B4-BE49-F238E27FC236}">
                <a16:creationId xmlns:a16="http://schemas.microsoft.com/office/drawing/2014/main" id="{52A5E20B-BBE9-43AF-B740-E7F2F54C1036}"/>
              </a:ext>
            </a:extLst>
          </p:cNvPr>
          <p:cNvGraphicFramePr>
            <a:graphicFrameLocks noGrp="1"/>
          </p:cNvGraphicFramePr>
          <p:nvPr>
            <p:extLst>
              <p:ext uri="{D42A27DB-BD31-4B8C-83A1-F6EECF244321}">
                <p14:modId xmlns:p14="http://schemas.microsoft.com/office/powerpoint/2010/main" val="3940612471"/>
              </p:ext>
            </p:extLst>
          </p:nvPr>
        </p:nvGraphicFramePr>
        <p:xfrm>
          <a:off x="3833280" y="3302447"/>
          <a:ext cx="8025345" cy="961440"/>
        </p:xfrm>
        <a:graphic>
          <a:graphicData uri="http://schemas.openxmlformats.org/drawingml/2006/table">
            <a:tbl>
              <a:tblPr>
                <a:tableStyleId>{00A15C55-8517-42AA-B614-E9B94910E393}</a:tableStyleId>
              </a:tblPr>
              <a:tblGrid>
                <a:gridCol w="8025345">
                  <a:extLst>
                    <a:ext uri="{9D8B030D-6E8A-4147-A177-3AD203B41FA5}">
                      <a16:colId xmlns:a16="http://schemas.microsoft.com/office/drawing/2014/main" val="2326119958"/>
                    </a:ext>
                  </a:extLst>
                </a:gridCol>
              </a:tblGrid>
              <a:tr h="760669">
                <a:tc>
                  <a:txBody>
                    <a:bodyPr/>
                    <a:lstStyle/>
                    <a:p>
                      <a:pPr marL="288000" indent="-288000" algn="l">
                        <a:lnSpc>
                          <a:spcPct val="100000"/>
                        </a:lnSpc>
                        <a:spcAft>
                          <a:spcPts val="0"/>
                        </a:spcAft>
                        <a:buClr>
                          <a:srgbClr val="D6851B"/>
                        </a:buClr>
                        <a:buSzPct val="102000"/>
                        <a:buFont typeface="+mj-lt"/>
                        <a:buAutoNum type="arabicPeriod" startAt="8"/>
                      </a:pPr>
                      <a:r>
                        <a:rPr lang="es-ES" sz="1400"/>
                        <a:t>Cambio del reparto modal en el transporte de mercancías</a:t>
                      </a:r>
                    </a:p>
                    <a:p>
                      <a:pPr marL="288000" indent="-288000" algn="l">
                        <a:lnSpc>
                          <a:spcPct val="100000"/>
                        </a:lnSpc>
                        <a:spcAft>
                          <a:spcPts val="0"/>
                        </a:spcAft>
                        <a:buClr>
                          <a:srgbClr val="D6851B"/>
                        </a:buClr>
                        <a:buSzPct val="102000"/>
                        <a:buFont typeface="+mj-lt"/>
                        <a:buAutoNum type="arabicPeriod" startAt="8"/>
                      </a:pPr>
                      <a:r>
                        <a:rPr lang="es-ES" sz="1400"/>
                        <a:t>Cambio de propulsión y digitalización en el transporte de mercancías por carretera</a:t>
                      </a:r>
                    </a:p>
                    <a:p>
                      <a:pPr marL="288000" indent="-288000" algn="l">
                        <a:lnSpc>
                          <a:spcPct val="100000"/>
                        </a:lnSpc>
                        <a:spcAft>
                          <a:spcPts val="0"/>
                        </a:spcAft>
                        <a:buClr>
                          <a:srgbClr val="D6851B"/>
                        </a:buClr>
                        <a:buSzPct val="102000"/>
                        <a:buFont typeface="+mj-lt"/>
                        <a:buAutoNum type="arabicPeriod" startAt="8"/>
                      </a:pPr>
                      <a:r>
                        <a:rPr lang="es-ES" sz="1400"/>
                        <a:t>Cambio del reparto modal en el transporte de pasajeros</a:t>
                      </a:r>
                    </a:p>
                    <a:p>
                      <a:pPr marL="288000" indent="-288000" algn="l">
                        <a:lnSpc>
                          <a:spcPct val="100000"/>
                        </a:lnSpc>
                        <a:spcAft>
                          <a:spcPts val="0"/>
                        </a:spcAft>
                        <a:buClr>
                          <a:srgbClr val="D6851B"/>
                        </a:buClr>
                        <a:buSzPct val="102000"/>
                        <a:buFont typeface="+mj-lt"/>
                        <a:buAutoNum type="arabicPeriod" startAt="8"/>
                      </a:pPr>
                      <a:r>
                        <a:rPr lang="es-ES" sz="1400"/>
                        <a:t>Cambio de propulsión en el transporte individual motorizado</a:t>
                      </a:r>
                    </a:p>
                  </a:txBody>
                  <a:tcPr marL="252000" marR="0" marT="36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48302598"/>
                  </a:ext>
                </a:extLst>
              </a:tr>
            </a:tbl>
          </a:graphicData>
        </a:graphic>
      </p:graphicFrame>
      <p:graphicFrame>
        <p:nvGraphicFramePr>
          <p:cNvPr id="6" name="Tabelle 5">
            <a:extLst>
              <a:ext uri="{FF2B5EF4-FFF2-40B4-BE49-F238E27FC236}">
                <a16:creationId xmlns:a16="http://schemas.microsoft.com/office/drawing/2014/main" id="{FC875924-678D-4A1C-AF3E-36AF3F44D10B}"/>
              </a:ext>
            </a:extLst>
          </p:cNvPr>
          <p:cNvGraphicFramePr>
            <a:graphicFrameLocks noGrp="1"/>
          </p:cNvGraphicFramePr>
          <p:nvPr>
            <p:extLst>
              <p:ext uri="{D42A27DB-BD31-4B8C-83A1-F6EECF244321}">
                <p14:modId xmlns:p14="http://schemas.microsoft.com/office/powerpoint/2010/main" val="623625311"/>
              </p:ext>
            </p:extLst>
          </p:nvPr>
        </p:nvGraphicFramePr>
        <p:xfrm>
          <a:off x="3833277" y="4321107"/>
          <a:ext cx="8025348" cy="534720"/>
        </p:xfrm>
        <a:graphic>
          <a:graphicData uri="http://schemas.openxmlformats.org/drawingml/2006/table">
            <a:tbl>
              <a:tblPr>
                <a:tableStyleId>{00A15C55-8517-42AA-B614-E9B94910E393}</a:tableStyleId>
              </a:tblPr>
              <a:tblGrid>
                <a:gridCol w="8025348">
                  <a:extLst>
                    <a:ext uri="{9D8B030D-6E8A-4147-A177-3AD203B41FA5}">
                      <a16:colId xmlns:a16="http://schemas.microsoft.com/office/drawing/2014/main" val="451913214"/>
                    </a:ext>
                  </a:extLst>
                </a:gridCol>
              </a:tblGrid>
              <a:tr h="319750">
                <a:tc>
                  <a:txBody>
                    <a:bodyPr/>
                    <a:lstStyle/>
                    <a:p>
                      <a:pPr marL="288000" indent="-288000" algn="l">
                        <a:lnSpc>
                          <a:spcPct val="100000"/>
                        </a:lnSpc>
                        <a:spcAft>
                          <a:spcPts val="0"/>
                        </a:spcAft>
                        <a:buClr>
                          <a:srgbClr val="D6851B"/>
                        </a:buClr>
                        <a:buSzPct val="102000"/>
                        <a:buFont typeface="+mj-lt"/>
                        <a:buAutoNum type="arabicPeriod" startAt="12"/>
                      </a:pPr>
                      <a:r>
                        <a:rPr lang="es-ES" sz="1400"/>
                        <a:t>Digitalización de los proveedores de servicios de transporte</a:t>
                      </a:r>
                    </a:p>
                    <a:p>
                      <a:pPr marL="288000" indent="-288000" algn="l">
                        <a:lnSpc>
                          <a:spcPct val="100000"/>
                        </a:lnSpc>
                        <a:spcAft>
                          <a:spcPts val="0"/>
                        </a:spcAft>
                        <a:buClr>
                          <a:srgbClr val="D6851B"/>
                        </a:buClr>
                        <a:buSzPct val="102000"/>
                        <a:buFont typeface="+mj-lt"/>
                        <a:buAutoNum type="arabicPeriod" startAt="12"/>
                      </a:pPr>
                      <a:r>
                        <a:rPr lang="es-ES" sz="1400"/>
                        <a:t>Demanda de servicios de reparación para vehículos de motor</a:t>
                      </a:r>
                    </a:p>
                  </a:txBody>
                  <a:tcPr marL="252000" marR="0" marT="36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74692683"/>
                  </a:ext>
                </a:extLst>
              </a:tr>
            </a:tbl>
          </a:graphicData>
        </a:graphic>
      </p:graphicFrame>
      <p:graphicFrame>
        <p:nvGraphicFramePr>
          <p:cNvPr id="7" name="Tabelle 6">
            <a:extLst>
              <a:ext uri="{FF2B5EF4-FFF2-40B4-BE49-F238E27FC236}">
                <a16:creationId xmlns:a16="http://schemas.microsoft.com/office/drawing/2014/main" id="{9C525665-02CE-43BA-8BC6-DEADAE66AA79}"/>
              </a:ext>
            </a:extLst>
          </p:cNvPr>
          <p:cNvGraphicFramePr>
            <a:graphicFrameLocks noGrp="1"/>
          </p:cNvGraphicFramePr>
          <p:nvPr>
            <p:extLst>
              <p:ext uri="{D42A27DB-BD31-4B8C-83A1-F6EECF244321}">
                <p14:modId xmlns:p14="http://schemas.microsoft.com/office/powerpoint/2010/main" val="2935548493"/>
              </p:ext>
            </p:extLst>
          </p:nvPr>
        </p:nvGraphicFramePr>
        <p:xfrm>
          <a:off x="3833277" y="4913047"/>
          <a:ext cx="8025348" cy="339360"/>
        </p:xfrm>
        <a:graphic>
          <a:graphicData uri="http://schemas.openxmlformats.org/drawingml/2006/table">
            <a:tbl>
              <a:tblPr>
                <a:tableStyleId>{00A15C55-8517-42AA-B614-E9B94910E393}</a:tableStyleId>
              </a:tblPr>
              <a:tblGrid>
                <a:gridCol w="8025348">
                  <a:extLst>
                    <a:ext uri="{9D8B030D-6E8A-4147-A177-3AD203B41FA5}">
                      <a16:colId xmlns:a16="http://schemas.microsoft.com/office/drawing/2014/main" val="537179834"/>
                    </a:ext>
                  </a:extLst>
                </a:gridCol>
              </a:tblGrid>
              <a:tr h="288000">
                <a:tc>
                  <a:txBody>
                    <a:bodyPr/>
                    <a:lstStyle/>
                    <a:p>
                      <a:pPr marL="288000" marR="0" lvl="0" indent="-288000" algn="l" defTabSz="914400" rtl="0" eaLnBrk="1" fontAlgn="auto" latinLnBrk="0" hangingPunct="1">
                        <a:lnSpc>
                          <a:spcPct val="100000"/>
                        </a:lnSpc>
                        <a:spcBef>
                          <a:spcPts val="0"/>
                        </a:spcBef>
                        <a:spcAft>
                          <a:spcPts val="0"/>
                        </a:spcAft>
                        <a:buClr>
                          <a:srgbClr val="D6851B"/>
                        </a:buClr>
                        <a:buSzPct val="102000"/>
                        <a:buFont typeface="+mj-lt"/>
                        <a:buAutoNum type="arabicPeriod" startAt="14"/>
                        <a:tabLst/>
                        <a:defRPr/>
                      </a:pPr>
                      <a:r>
                        <a:rPr lang="es-ES" sz="1400"/>
                        <a:t>Cambios en la demanda de profesiones como consecuencia de la conducción autónoma</a:t>
                      </a:r>
                    </a:p>
                  </a:txBody>
                  <a:tcPr marL="252000" marR="0" marT="54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32237188"/>
                  </a:ext>
                </a:extLst>
              </a:tr>
            </a:tbl>
          </a:graphicData>
        </a:graphic>
      </p:graphicFrame>
      <p:graphicFrame>
        <p:nvGraphicFramePr>
          <p:cNvPr id="34" name="Tabelle 33">
            <a:extLst>
              <a:ext uri="{FF2B5EF4-FFF2-40B4-BE49-F238E27FC236}">
                <a16:creationId xmlns:a16="http://schemas.microsoft.com/office/drawing/2014/main" id="{D7413222-B355-4A66-A562-601ED3C6EEAC}"/>
              </a:ext>
            </a:extLst>
          </p:cNvPr>
          <p:cNvGraphicFramePr>
            <a:graphicFrameLocks noGrp="1"/>
          </p:cNvGraphicFramePr>
          <p:nvPr>
            <p:extLst>
              <p:ext uri="{D42A27DB-BD31-4B8C-83A1-F6EECF244321}">
                <p14:modId xmlns:p14="http://schemas.microsoft.com/office/powerpoint/2010/main" val="1192573938"/>
              </p:ext>
            </p:extLst>
          </p:nvPr>
        </p:nvGraphicFramePr>
        <p:xfrm>
          <a:off x="3833277" y="5291625"/>
          <a:ext cx="8025348" cy="321360"/>
        </p:xfrm>
        <a:graphic>
          <a:graphicData uri="http://schemas.openxmlformats.org/drawingml/2006/table">
            <a:tbl>
              <a:tblPr>
                <a:tableStyleId>{00A15C55-8517-42AA-B614-E9B94910E393}</a:tableStyleId>
              </a:tblPr>
              <a:tblGrid>
                <a:gridCol w="8025348">
                  <a:extLst>
                    <a:ext uri="{9D8B030D-6E8A-4147-A177-3AD203B41FA5}">
                      <a16:colId xmlns:a16="http://schemas.microsoft.com/office/drawing/2014/main" val="537179834"/>
                    </a:ext>
                  </a:extLst>
                </a:gridCol>
              </a:tblGrid>
              <a:tr h="288000">
                <a:tc>
                  <a:txBody>
                    <a:bodyPr/>
                    <a:lstStyle/>
                    <a:p>
                      <a:pPr marL="288000" marR="0" lvl="0" indent="-288000" algn="l" defTabSz="914400" rtl="0" eaLnBrk="1" fontAlgn="auto" latinLnBrk="0" hangingPunct="1">
                        <a:lnSpc>
                          <a:spcPct val="100000"/>
                        </a:lnSpc>
                        <a:spcBef>
                          <a:spcPts val="0"/>
                        </a:spcBef>
                        <a:spcAft>
                          <a:spcPts val="0"/>
                        </a:spcAft>
                        <a:buClr>
                          <a:srgbClr val="D6851B"/>
                        </a:buClr>
                        <a:buSzPct val="102000"/>
                        <a:buFont typeface="+mj-lt"/>
                        <a:buAutoNum type="arabicPeriod" startAt="15"/>
                        <a:tabLst/>
                        <a:defRPr/>
                      </a:pPr>
                      <a:r>
                        <a:rPr lang="es-ES" sz="1400"/>
                        <a:t>Subvenciones estatales al transporte público</a:t>
                      </a:r>
                    </a:p>
                  </a:txBody>
                  <a:tcPr marL="252000" marR="0" marT="36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1198987"/>
                  </a:ext>
                </a:extLst>
              </a:tr>
            </a:tbl>
          </a:graphicData>
        </a:graphic>
      </p:graphicFrame>
      <p:sp>
        <p:nvSpPr>
          <p:cNvPr id="22" name="Textplatzhalter 3">
            <a:extLst>
              <a:ext uri="{FF2B5EF4-FFF2-40B4-BE49-F238E27FC236}">
                <a16:creationId xmlns:a16="http://schemas.microsoft.com/office/drawing/2014/main" id="{9A7D48A6-A9BB-47AC-B15B-4CBBC2C2D030}"/>
              </a:ext>
            </a:extLst>
          </p:cNvPr>
          <p:cNvSpPr txBox="1">
            <a:spLocks/>
          </p:cNvSpPr>
          <p:nvPr/>
        </p:nvSpPr>
        <p:spPr>
          <a:xfrm>
            <a:off x="658810" y="2494058"/>
            <a:ext cx="3348000" cy="288000"/>
          </a:xfrm>
          <a:prstGeom prst="homePlate">
            <a:avLst/>
          </a:prstGeom>
          <a:solidFill>
            <a:srgbClr val="D6851B">
              <a:alpha val="90000"/>
            </a:srgbClr>
          </a:solidFill>
        </p:spPr>
        <p:txBody>
          <a:bodyPr vert="horz" wrap="square" lIns="72000" tIns="72000" rIns="0" bIns="72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16000" indent="-216000">
              <a:lnSpc>
                <a:spcPts val="1500"/>
              </a:lnSpc>
              <a:spcBef>
                <a:spcPts val="600"/>
              </a:spcBef>
              <a:buClr>
                <a:schemeClr val="bg1"/>
              </a:buClr>
              <a:buSzPct val="105000"/>
              <a:buFont typeface="+mj-lt"/>
              <a:buAutoNum type="arabicPeriod" startAt="2"/>
            </a:pPr>
            <a:r>
              <a:rPr lang="es-ES" sz="1400" b="1"/>
              <a:t>Inversiones en equipamiento</a:t>
            </a:r>
          </a:p>
        </p:txBody>
      </p:sp>
      <p:sp>
        <p:nvSpPr>
          <p:cNvPr id="24" name="Textplatzhalter 3">
            <a:extLst>
              <a:ext uri="{FF2B5EF4-FFF2-40B4-BE49-F238E27FC236}">
                <a16:creationId xmlns:a16="http://schemas.microsoft.com/office/drawing/2014/main" id="{0E5E9D91-8275-4905-B3E6-3EBF8B601174}"/>
              </a:ext>
            </a:extLst>
          </p:cNvPr>
          <p:cNvSpPr txBox="1">
            <a:spLocks/>
          </p:cNvSpPr>
          <p:nvPr/>
        </p:nvSpPr>
        <p:spPr>
          <a:xfrm>
            <a:off x="658810" y="3318388"/>
            <a:ext cx="3348000" cy="288000"/>
          </a:xfrm>
          <a:prstGeom prst="homePlate">
            <a:avLst/>
          </a:prstGeom>
          <a:solidFill>
            <a:srgbClr val="D6851B">
              <a:alpha val="90000"/>
            </a:srgbClr>
          </a:solidFill>
        </p:spPr>
        <p:txBody>
          <a:bodyPr vert="horz" wrap="square" lIns="72000" tIns="72000" rIns="0" bIns="72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16000" indent="-216000">
              <a:lnSpc>
                <a:spcPts val="1500"/>
              </a:lnSpc>
              <a:spcBef>
                <a:spcPts val="600"/>
              </a:spcBef>
              <a:buClr>
                <a:schemeClr val="bg1"/>
              </a:buClr>
              <a:buSzPct val="105000"/>
              <a:buFont typeface="+mj-lt"/>
              <a:buAutoNum type="arabicPeriod" startAt="3"/>
            </a:pPr>
            <a:r>
              <a:rPr lang="es-ES" sz="1400" b="1"/>
              <a:t>Movilidad de personas y mercancías</a:t>
            </a:r>
          </a:p>
        </p:txBody>
      </p:sp>
      <p:sp>
        <p:nvSpPr>
          <p:cNvPr id="25" name="Textplatzhalter 3">
            <a:extLst>
              <a:ext uri="{FF2B5EF4-FFF2-40B4-BE49-F238E27FC236}">
                <a16:creationId xmlns:a16="http://schemas.microsoft.com/office/drawing/2014/main" id="{CE6D3E77-602C-46FA-9AF8-ECF24761E3D0}"/>
              </a:ext>
            </a:extLst>
          </p:cNvPr>
          <p:cNvSpPr txBox="1">
            <a:spLocks/>
          </p:cNvSpPr>
          <p:nvPr/>
        </p:nvSpPr>
        <p:spPr>
          <a:xfrm>
            <a:off x="658810" y="4337048"/>
            <a:ext cx="3348000" cy="288000"/>
          </a:xfrm>
          <a:prstGeom prst="homePlate">
            <a:avLst/>
          </a:prstGeom>
          <a:solidFill>
            <a:srgbClr val="D6851B">
              <a:alpha val="90000"/>
            </a:srgbClr>
          </a:solidFill>
        </p:spPr>
        <p:txBody>
          <a:bodyPr vert="horz" wrap="square" lIns="72000" tIns="72000" rIns="0" bIns="72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16000" indent="-216000">
              <a:lnSpc>
                <a:spcPts val="1900"/>
              </a:lnSpc>
              <a:spcBef>
                <a:spcPts val="600"/>
              </a:spcBef>
              <a:buClr>
                <a:schemeClr val="bg1"/>
              </a:buClr>
              <a:buSzPct val="105000"/>
              <a:buFont typeface="+mj-lt"/>
              <a:buAutoNum type="arabicPeriod" startAt="4"/>
            </a:pPr>
            <a:r>
              <a:rPr lang="es-ES" sz="1400" b="1"/>
              <a:t>Métodos de producción</a:t>
            </a:r>
          </a:p>
        </p:txBody>
      </p:sp>
      <p:sp>
        <p:nvSpPr>
          <p:cNvPr id="26" name="Textplatzhalter 3">
            <a:extLst>
              <a:ext uri="{FF2B5EF4-FFF2-40B4-BE49-F238E27FC236}">
                <a16:creationId xmlns:a16="http://schemas.microsoft.com/office/drawing/2014/main" id="{0E973A61-D400-4137-8634-5972C4C59DE3}"/>
              </a:ext>
            </a:extLst>
          </p:cNvPr>
          <p:cNvSpPr txBox="1">
            <a:spLocks/>
          </p:cNvSpPr>
          <p:nvPr/>
        </p:nvSpPr>
        <p:spPr>
          <a:xfrm>
            <a:off x="658810" y="4928988"/>
            <a:ext cx="3348000" cy="288000"/>
          </a:xfrm>
          <a:prstGeom prst="homePlate">
            <a:avLst/>
          </a:prstGeom>
          <a:solidFill>
            <a:srgbClr val="D6851B">
              <a:alpha val="90000"/>
            </a:srgbClr>
          </a:solidFill>
        </p:spPr>
        <p:txBody>
          <a:bodyPr vert="horz" wrap="square" lIns="72000" tIns="72000" rIns="0" bIns="72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16000" indent="-216000">
              <a:lnSpc>
                <a:spcPts val="1900"/>
              </a:lnSpc>
              <a:spcBef>
                <a:spcPts val="600"/>
              </a:spcBef>
              <a:buClr>
                <a:schemeClr val="bg1"/>
              </a:buClr>
              <a:buSzPct val="105000"/>
              <a:buFont typeface="+mj-lt"/>
              <a:buAutoNum type="arabicPeriod" startAt="5"/>
            </a:pPr>
            <a:r>
              <a:rPr lang="es-ES" sz="1400" b="1"/>
              <a:t>Profesiones</a:t>
            </a:r>
          </a:p>
        </p:txBody>
      </p:sp>
      <p:sp>
        <p:nvSpPr>
          <p:cNvPr id="27" name="Textplatzhalter 3">
            <a:extLst>
              <a:ext uri="{FF2B5EF4-FFF2-40B4-BE49-F238E27FC236}">
                <a16:creationId xmlns:a16="http://schemas.microsoft.com/office/drawing/2014/main" id="{5ADA00D1-2B66-49BD-B329-A2C536986764}"/>
              </a:ext>
            </a:extLst>
          </p:cNvPr>
          <p:cNvSpPr txBox="1">
            <a:spLocks/>
          </p:cNvSpPr>
          <p:nvPr/>
        </p:nvSpPr>
        <p:spPr>
          <a:xfrm>
            <a:off x="658810" y="5308305"/>
            <a:ext cx="3348000" cy="288000"/>
          </a:xfrm>
          <a:prstGeom prst="homePlate">
            <a:avLst/>
          </a:prstGeom>
          <a:solidFill>
            <a:srgbClr val="D6851B">
              <a:alpha val="90000"/>
            </a:srgbClr>
          </a:solidFill>
        </p:spPr>
        <p:txBody>
          <a:bodyPr vert="horz" wrap="square" lIns="72000" tIns="72000" rIns="0" bIns="72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16000" indent="-216000">
              <a:lnSpc>
                <a:spcPts val="1900"/>
              </a:lnSpc>
              <a:spcBef>
                <a:spcPts val="600"/>
              </a:spcBef>
              <a:buClr>
                <a:schemeClr val="bg1"/>
              </a:buClr>
              <a:buSzPct val="105000"/>
              <a:buFont typeface="+mj-lt"/>
              <a:buAutoNum type="arabicPeriod" startAt="6"/>
            </a:pPr>
            <a:r>
              <a:rPr lang="es-ES" sz="1400" b="1"/>
              <a:t>Estado</a:t>
            </a:r>
          </a:p>
        </p:txBody>
      </p:sp>
    </p:spTree>
    <p:extLst>
      <p:ext uri="{BB962C8B-B14F-4D97-AF65-F5344CB8AC3E}">
        <p14:creationId xmlns:p14="http://schemas.microsoft.com/office/powerpoint/2010/main" val="8476595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childTnLst>
                                </p:cTn>
                              </p:par>
                            </p:childTnLst>
                          </p:cTn>
                        </p:par>
                        <p:par>
                          <p:cTn id="12" fill="hold">
                            <p:stCondLst>
                              <p:cond delay="175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750"/>
                                        <p:tgtEl>
                                          <p:spTgt spid="19"/>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750"/>
                                        <p:tgtEl>
                                          <p:spTgt spid="22"/>
                                        </p:tgtEl>
                                      </p:cBhvr>
                                    </p:animEffect>
                                  </p:childTnLst>
                                </p:cTn>
                              </p:par>
                            </p:childTnLst>
                          </p:cTn>
                        </p:par>
                        <p:par>
                          <p:cTn id="20" fill="hold">
                            <p:stCondLst>
                              <p:cond delay="325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750"/>
                                        <p:tgtEl>
                                          <p:spTgt spid="4"/>
                                        </p:tgtEl>
                                      </p:cBhvr>
                                    </p:animEffect>
                                  </p:childTnLst>
                                </p:cTn>
                              </p:par>
                            </p:childTnLst>
                          </p:cTn>
                        </p:par>
                        <p:par>
                          <p:cTn id="24" fill="hold">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750"/>
                                        <p:tgtEl>
                                          <p:spTgt spid="24"/>
                                        </p:tgtEl>
                                      </p:cBhvr>
                                    </p:animEffect>
                                  </p:childTnLst>
                                </p:cTn>
                              </p:par>
                            </p:childTnLst>
                          </p:cTn>
                        </p:par>
                        <p:par>
                          <p:cTn id="28" fill="hold">
                            <p:stCondLst>
                              <p:cond delay="4750"/>
                            </p:stCondLst>
                            <p:childTnLst>
                              <p:par>
                                <p:cTn id="29" presetID="10"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750"/>
                                        <p:tgtEl>
                                          <p:spTgt spid="5"/>
                                        </p:tgtEl>
                                      </p:cBhvr>
                                    </p:animEffect>
                                  </p:childTnLst>
                                </p:cTn>
                              </p:par>
                            </p:childTnLst>
                          </p:cTn>
                        </p:par>
                        <p:par>
                          <p:cTn id="32" fill="hold">
                            <p:stCondLst>
                              <p:cond delay="5500"/>
                            </p:stCondLst>
                            <p:childTnLst>
                              <p:par>
                                <p:cTn id="33" presetID="10"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750"/>
                                        <p:tgtEl>
                                          <p:spTgt spid="25"/>
                                        </p:tgtEl>
                                      </p:cBhvr>
                                    </p:animEffect>
                                  </p:childTnLst>
                                </p:cTn>
                              </p:par>
                            </p:childTnLst>
                          </p:cTn>
                        </p:par>
                        <p:par>
                          <p:cTn id="36" fill="hold">
                            <p:stCondLst>
                              <p:cond delay="6250"/>
                            </p:stCondLst>
                            <p:childTnLst>
                              <p:par>
                                <p:cTn id="37" presetID="10"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750"/>
                                        <p:tgtEl>
                                          <p:spTgt spid="6"/>
                                        </p:tgtEl>
                                      </p:cBhvr>
                                    </p:animEffect>
                                  </p:childTnLst>
                                </p:cTn>
                              </p:par>
                            </p:childTnLst>
                          </p:cTn>
                        </p:par>
                        <p:par>
                          <p:cTn id="40" fill="hold">
                            <p:stCondLst>
                              <p:cond delay="7000"/>
                            </p:stCondLst>
                            <p:childTnLst>
                              <p:par>
                                <p:cTn id="41" presetID="10" presetClass="entr" presetSubtype="0"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750"/>
                                        <p:tgtEl>
                                          <p:spTgt spid="26"/>
                                        </p:tgtEl>
                                      </p:cBhvr>
                                    </p:animEffect>
                                  </p:childTnLst>
                                </p:cTn>
                              </p:par>
                            </p:childTnLst>
                          </p:cTn>
                        </p:par>
                        <p:par>
                          <p:cTn id="44" fill="hold">
                            <p:stCondLst>
                              <p:cond delay="7750"/>
                            </p:stCondLst>
                            <p:childTnLst>
                              <p:par>
                                <p:cTn id="45" presetID="10" presetClass="entr" presetSubtype="0"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750"/>
                                        <p:tgtEl>
                                          <p:spTgt spid="7"/>
                                        </p:tgtEl>
                                      </p:cBhvr>
                                    </p:animEffect>
                                  </p:childTnLst>
                                </p:cTn>
                              </p:par>
                            </p:childTnLst>
                          </p:cTn>
                        </p:par>
                        <p:par>
                          <p:cTn id="48" fill="hold">
                            <p:stCondLst>
                              <p:cond delay="8500"/>
                            </p:stCondLst>
                            <p:childTnLst>
                              <p:par>
                                <p:cTn id="49" presetID="10" presetClass="entr" presetSubtype="0"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750"/>
                                        <p:tgtEl>
                                          <p:spTgt spid="27"/>
                                        </p:tgtEl>
                                      </p:cBhvr>
                                    </p:animEffect>
                                  </p:childTnLst>
                                </p:cTn>
                              </p:par>
                            </p:childTnLst>
                          </p:cTn>
                        </p:par>
                        <p:par>
                          <p:cTn id="52" fill="hold">
                            <p:stCondLst>
                              <p:cond delay="9250"/>
                            </p:stCondLst>
                            <p:childTnLst>
                              <p:par>
                                <p:cTn id="53" presetID="10" presetClass="entr" presetSubtype="0" fill="hold"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21" grpId="0" animBg="1"/>
      <p:bldP spid="22" grpId="0" animBg="1"/>
      <p:bldP spid="24" grpId="0" animBg="1"/>
      <p:bldP spid="25" grpId="0" animBg="1"/>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noAutofit/>
          </a:bodyPr>
          <a:lstStyle/>
          <a:p>
            <a:r>
              <a:rPr lang="es-ES"/>
              <a:t>4. La sostenibilidad en todos los programas de formación profesional dual alemanes</a:t>
            </a:r>
          </a:p>
        </p:txBody>
      </p:sp>
      <p:sp>
        <p:nvSpPr>
          <p:cNvPr id="14" name="Textplatzhalter 3">
            <a:extLst>
              <a:ext uri="{FF2B5EF4-FFF2-40B4-BE49-F238E27FC236}">
                <a16:creationId xmlns:a16="http://schemas.microsoft.com/office/drawing/2014/main" id="{3DFED82A-F3A7-4A7A-81FB-19CAFB6DE123}"/>
              </a:ext>
            </a:extLst>
          </p:cNvPr>
          <p:cNvSpPr txBox="1">
            <a:spLocks/>
          </p:cNvSpPr>
          <p:nvPr/>
        </p:nvSpPr>
        <p:spPr>
          <a:xfrm>
            <a:off x="6275385" y="1781914"/>
            <a:ext cx="5437190" cy="3633921"/>
          </a:xfrm>
          <a:prstGeom prst="rect">
            <a:avLst/>
          </a:prstGeom>
          <a:noFill/>
        </p:spPr>
        <p:txBody>
          <a:bodyPr vert="horz" wrap="square" lIns="36000" tIns="72000" rIns="36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s-ES" sz="1400" dirty="0">
                <a:solidFill>
                  <a:schemeClr val="tx1"/>
                </a:solidFill>
              </a:rPr>
              <a:t>Grabar vídeos y podcasts</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s-ES" sz="1400" dirty="0">
                <a:solidFill>
                  <a:schemeClr val="tx1"/>
                </a:solidFill>
              </a:rPr>
              <a:t>Elaborar folletos y prospectos</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s-ES" sz="1400" dirty="0">
                <a:solidFill>
                  <a:schemeClr val="tx1"/>
                </a:solidFill>
              </a:rPr>
              <a:t>Crear un equipo de sostenibilidad</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s-ES" sz="1400" dirty="0">
                <a:solidFill>
                  <a:schemeClr val="tx1"/>
                </a:solidFill>
              </a:rPr>
              <a:t>Derechos humanos</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s-ES" sz="1400" dirty="0">
                <a:solidFill>
                  <a:schemeClr val="tx1"/>
                </a:solidFill>
              </a:rPr>
              <a:t>Mentoría</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s-ES" sz="1400" dirty="0">
                <a:solidFill>
                  <a:schemeClr val="tx1"/>
                </a:solidFill>
              </a:rPr>
              <a:t>Organizar eventos</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s-ES" sz="1400" dirty="0">
                <a:solidFill>
                  <a:schemeClr val="tx1"/>
                </a:solidFill>
              </a:rPr>
              <a:t>Charlas de 5 minutos</a:t>
            </a:r>
          </a:p>
          <a:p>
            <a:pPr marL="612000" lvl="1" indent="-252000" defTabSz="914400">
              <a:lnSpc>
                <a:spcPts val="1800"/>
              </a:lnSpc>
              <a:spcBef>
                <a:spcPts val="0"/>
              </a:spcBef>
              <a:spcAft>
                <a:spcPts val="600"/>
              </a:spcAft>
              <a:buClr>
                <a:srgbClr val="D6851B"/>
              </a:buClr>
              <a:buSzPct val="65000"/>
              <a:buFont typeface="Wingdings 3" panose="05040102010807070707" pitchFamily="18" charset="2"/>
              <a:buChar char=""/>
            </a:pPr>
            <a:r>
              <a:rPr lang="es-ES" sz="1400" b="0" dirty="0">
                <a:solidFill>
                  <a:schemeClr val="tx1"/>
                </a:solidFill>
              </a:rPr>
              <a:t>Desarrollos actuales en materia de sostenibilidad (economía, política y sociedad)</a:t>
            </a:r>
          </a:p>
          <a:p>
            <a:pPr marL="612000" lvl="1" indent="-252000" defTabSz="914400">
              <a:lnSpc>
                <a:spcPts val="1800"/>
              </a:lnSpc>
              <a:spcBef>
                <a:spcPts val="0"/>
              </a:spcBef>
              <a:spcAft>
                <a:spcPts val="600"/>
              </a:spcAft>
              <a:buClr>
                <a:srgbClr val="D6851B"/>
              </a:buClr>
              <a:buSzPct val="65000"/>
              <a:buFont typeface="Wingdings 3" panose="05040102010807070707" pitchFamily="18" charset="2"/>
              <a:buChar char=""/>
            </a:pPr>
            <a:r>
              <a:rPr lang="es-ES" sz="1400" b="0" dirty="0">
                <a:solidFill>
                  <a:schemeClr val="tx1"/>
                </a:solidFill>
              </a:rPr>
              <a:t>Debate en torno a los propios puntos de vista (tanto a nivel personal como profesional)</a:t>
            </a:r>
          </a:p>
          <a:p>
            <a:pPr marL="612000" lvl="1" indent="-252000" defTabSz="914400">
              <a:lnSpc>
                <a:spcPts val="1800"/>
              </a:lnSpc>
              <a:spcBef>
                <a:spcPts val="0"/>
              </a:spcBef>
              <a:spcAft>
                <a:spcPts val="600"/>
              </a:spcAft>
              <a:buClr>
                <a:srgbClr val="D6851B"/>
              </a:buClr>
              <a:buSzPct val="65000"/>
              <a:buFont typeface="Wingdings 3" panose="05040102010807070707" pitchFamily="18" charset="2"/>
              <a:buChar char=""/>
            </a:pPr>
            <a:r>
              <a:rPr lang="es-ES" sz="1400" b="0" dirty="0">
                <a:solidFill>
                  <a:schemeClr val="tx1"/>
                </a:solidFill>
              </a:rPr>
              <a:t>Ejercicios de simulación donde los aprendices y aprendizas asumen el papel de responsables de la toma de decisiones en el marco de procesos reales</a:t>
            </a:r>
          </a:p>
        </p:txBody>
      </p:sp>
      <p:sp>
        <p:nvSpPr>
          <p:cNvPr id="15" name="Textplatzhalter 3">
            <a:extLst>
              <a:ext uri="{FF2B5EF4-FFF2-40B4-BE49-F238E27FC236}">
                <a16:creationId xmlns:a16="http://schemas.microsoft.com/office/drawing/2014/main" id="{CF3836CC-239D-4A01-8FC2-EEB243807DC8}"/>
              </a:ext>
            </a:extLst>
          </p:cNvPr>
          <p:cNvSpPr txBox="1">
            <a:spLocks/>
          </p:cNvSpPr>
          <p:nvPr/>
        </p:nvSpPr>
        <p:spPr>
          <a:xfrm>
            <a:off x="6275385" y="1280878"/>
            <a:ext cx="5437189" cy="467408"/>
          </a:xfrm>
          <a:prstGeom prst="rect">
            <a:avLst/>
          </a:prstGeom>
          <a:solidFill>
            <a:srgbClr val="D6851B"/>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s-ES" sz="1800" b="1" dirty="0"/>
              <a:t>¿Qué pueden hacer los aprendices y aprendizas de forma activa?</a:t>
            </a:r>
          </a:p>
        </p:txBody>
      </p:sp>
      <p:sp>
        <p:nvSpPr>
          <p:cNvPr id="28" name="Textplatzhalter 3">
            <a:extLst>
              <a:ext uri="{FF2B5EF4-FFF2-40B4-BE49-F238E27FC236}">
                <a16:creationId xmlns:a16="http://schemas.microsoft.com/office/drawing/2014/main" id="{33EE3118-4EAF-4D6D-91AE-E065FA5100B5}"/>
              </a:ext>
            </a:extLst>
          </p:cNvPr>
          <p:cNvSpPr txBox="1">
            <a:spLocks/>
          </p:cNvSpPr>
          <p:nvPr/>
        </p:nvSpPr>
        <p:spPr>
          <a:xfrm>
            <a:off x="658814" y="1781914"/>
            <a:ext cx="5437185" cy="4172530"/>
          </a:xfrm>
          <a:prstGeom prst="rect">
            <a:avLst/>
          </a:prstGeom>
          <a:noFill/>
        </p:spPr>
        <p:txBody>
          <a:bodyPr vert="horz" wrap="square" lIns="36000" tIns="72000" rIns="36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s-ES" sz="1400" dirty="0">
                <a:solidFill>
                  <a:schemeClr val="tx1"/>
                </a:solidFill>
                <a:latin typeface="+mn-lt"/>
              </a:rPr>
              <a:t>Cualificación del personal de formación profesional como </a:t>
            </a:r>
            <a:r>
              <a:rPr lang="es-ES" sz="1400" dirty="0" err="1">
                <a:solidFill>
                  <a:schemeClr val="tx1"/>
                </a:solidFill>
                <a:latin typeface="+mn-lt"/>
              </a:rPr>
              <a:t>promo-tores</a:t>
            </a:r>
            <a:r>
              <a:rPr lang="es-ES" sz="1400" dirty="0">
                <a:solidFill>
                  <a:schemeClr val="tx1"/>
                </a:solidFill>
                <a:latin typeface="+mn-lt"/>
              </a:rPr>
              <a:t>/as de la sostenibilidad en los lugares de aprendizaje de la formación profesional.</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s-ES" sz="1400" dirty="0">
                <a:solidFill>
                  <a:schemeClr val="tx1"/>
                </a:solidFill>
                <a:latin typeface="+mn-lt"/>
              </a:rPr>
              <a:t>Transmisión por parte del personal de formación profesional, tanto a tiempo completo como a tiempo parcial, de competencias relevantes generales y específicas de cada profesión en materia de </a:t>
            </a:r>
            <a:r>
              <a:rPr lang="es-ES" sz="1400" dirty="0" err="1">
                <a:solidFill>
                  <a:schemeClr val="tx1"/>
                </a:solidFill>
                <a:latin typeface="+mn-lt"/>
              </a:rPr>
              <a:t>sosteni-bilidad</a:t>
            </a:r>
            <a:r>
              <a:rPr lang="es-ES" sz="1400" dirty="0">
                <a:solidFill>
                  <a:schemeClr val="tx1"/>
                </a:solidFill>
                <a:latin typeface="+mn-lt"/>
              </a:rPr>
              <a:t>, así como de aspectos relevantes en cuanto a sostenibilidad en los entornos de enseñanza y aprendizaje de la empresa.</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s-ES" sz="1400" dirty="0">
                <a:solidFill>
                  <a:schemeClr val="tx1"/>
                </a:solidFill>
                <a:latin typeface="+mn-lt"/>
              </a:rPr>
              <a:t>Cualificación de aprendices y aprendizas como expertos/as junior para sostenibilidad en la empresa. ​</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s-ES" sz="1400" dirty="0">
                <a:solidFill>
                  <a:schemeClr val="tx1"/>
                </a:solidFill>
                <a:latin typeface="+mn-lt"/>
              </a:rPr>
              <a:t>Valoración de las contribuciones a la sostenibilidad de los aprendices y aprendizas y de los formadores y formadoras, y notificación en la empresa.</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s-ES" sz="1400" dirty="0">
                <a:solidFill>
                  <a:schemeClr val="tx1"/>
                </a:solidFill>
                <a:latin typeface="+mn-lt"/>
              </a:rPr>
              <a:t>Evaluación interna de la integración sistemática de la sostenibilidad en el proceso de formación profesional y seguimiento del desarrollo para un lugar de aprendizaje sostenible.</a:t>
            </a:r>
          </a:p>
        </p:txBody>
      </p:sp>
      <p:sp>
        <p:nvSpPr>
          <p:cNvPr id="29" name="Textplatzhalter 3">
            <a:extLst>
              <a:ext uri="{FF2B5EF4-FFF2-40B4-BE49-F238E27FC236}">
                <a16:creationId xmlns:a16="http://schemas.microsoft.com/office/drawing/2014/main" id="{D63AD3C3-374A-4C88-AC2C-51AAFCD00578}"/>
              </a:ext>
            </a:extLst>
          </p:cNvPr>
          <p:cNvSpPr txBox="1">
            <a:spLocks/>
          </p:cNvSpPr>
          <p:nvPr/>
        </p:nvSpPr>
        <p:spPr>
          <a:xfrm>
            <a:off x="658810" y="1280877"/>
            <a:ext cx="5437189" cy="467408"/>
          </a:xfrm>
          <a:prstGeom prst="rect">
            <a:avLst/>
          </a:prstGeom>
          <a:solidFill>
            <a:srgbClr val="D6851B"/>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s-ES" sz="1800" b="1" dirty="0"/>
              <a:t>¿Qué puede hacer la dirección de la empresa?</a:t>
            </a:r>
          </a:p>
        </p:txBody>
      </p:sp>
      <p:sp>
        <p:nvSpPr>
          <p:cNvPr id="12" name="Textfeld 11">
            <a:extLst>
              <a:ext uri="{FF2B5EF4-FFF2-40B4-BE49-F238E27FC236}">
                <a16:creationId xmlns:a16="http://schemas.microsoft.com/office/drawing/2014/main" id="{EC18E496-8704-4AF1-A695-14E6E3E1A1C2}"/>
              </a:ext>
            </a:extLst>
          </p:cNvPr>
          <p:cNvSpPr txBox="1"/>
          <p:nvPr/>
        </p:nvSpPr>
        <p:spPr>
          <a:xfrm>
            <a:off x="582613" y="6245789"/>
            <a:ext cx="9559244" cy="276999"/>
          </a:xfrm>
          <a:prstGeom prst="rect">
            <a:avLst/>
          </a:prstGeom>
          <a:noFill/>
        </p:spPr>
        <p:txBody>
          <a:bodyPr wrap="square" rtlCol="0">
            <a:spAutoFit/>
          </a:bodyPr>
          <a:lstStyle/>
          <a:p>
            <a:r>
              <a:rPr lang="es-ES" sz="1200" dirty="0">
                <a:latin typeface="Calibri" panose="020F0502020204030204" pitchFamily="34" charset="0"/>
              </a:rPr>
              <a:t>Fuente: con arreglo a la formación profesional para el desarrollo sostenible (BBNE), www.nachhaltige-lernorte.de</a:t>
            </a:r>
          </a:p>
        </p:txBody>
      </p:sp>
    </p:spTree>
    <p:extLst>
      <p:ext uri="{BB962C8B-B14F-4D97-AF65-F5344CB8AC3E}">
        <p14:creationId xmlns:p14="http://schemas.microsoft.com/office/powerpoint/2010/main" val="28015735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xEl>
                                              <p:pRg st="0" end="0"/>
                                            </p:txEl>
                                          </p:spTgt>
                                        </p:tgtEl>
                                        <p:attrNameLst>
                                          <p:attrName>style.visibility</p:attrName>
                                        </p:attrNameLst>
                                      </p:cBhvr>
                                      <p:to>
                                        <p:strVal val="visible"/>
                                      </p:to>
                                    </p:set>
                                    <p:animEffect transition="in" filter="fade">
                                      <p:cBhvr>
                                        <p:cTn id="10" dur="750"/>
                                        <p:tgtEl>
                                          <p:spTgt spid="2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xEl>
                                              <p:pRg st="1" end="1"/>
                                            </p:txEl>
                                          </p:spTgt>
                                        </p:tgtEl>
                                        <p:attrNameLst>
                                          <p:attrName>style.visibility</p:attrName>
                                        </p:attrNameLst>
                                      </p:cBhvr>
                                      <p:to>
                                        <p:strVal val="visible"/>
                                      </p:to>
                                    </p:set>
                                    <p:animEffect transition="in" filter="fade">
                                      <p:cBhvr>
                                        <p:cTn id="13" dur="750"/>
                                        <p:tgtEl>
                                          <p:spTgt spid="28">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
                                            <p:txEl>
                                              <p:pRg st="2" end="2"/>
                                            </p:txEl>
                                          </p:spTgt>
                                        </p:tgtEl>
                                        <p:attrNameLst>
                                          <p:attrName>style.visibility</p:attrName>
                                        </p:attrNameLst>
                                      </p:cBhvr>
                                      <p:to>
                                        <p:strVal val="visible"/>
                                      </p:to>
                                    </p:set>
                                    <p:animEffect transition="in" filter="fade">
                                      <p:cBhvr>
                                        <p:cTn id="16" dur="750"/>
                                        <p:tgtEl>
                                          <p:spTgt spid="28">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
                                            <p:txEl>
                                              <p:pRg st="3" end="3"/>
                                            </p:txEl>
                                          </p:spTgt>
                                        </p:tgtEl>
                                        <p:attrNameLst>
                                          <p:attrName>style.visibility</p:attrName>
                                        </p:attrNameLst>
                                      </p:cBhvr>
                                      <p:to>
                                        <p:strVal val="visible"/>
                                      </p:to>
                                    </p:set>
                                    <p:animEffect transition="in" filter="fade">
                                      <p:cBhvr>
                                        <p:cTn id="19" dur="750"/>
                                        <p:tgtEl>
                                          <p:spTgt spid="28">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
                                            <p:txEl>
                                              <p:pRg st="4" end="4"/>
                                            </p:txEl>
                                          </p:spTgt>
                                        </p:tgtEl>
                                        <p:attrNameLst>
                                          <p:attrName>style.visibility</p:attrName>
                                        </p:attrNameLst>
                                      </p:cBhvr>
                                      <p:to>
                                        <p:strVal val="visible"/>
                                      </p:to>
                                    </p:set>
                                    <p:animEffect transition="in" filter="fade">
                                      <p:cBhvr>
                                        <p:cTn id="22" dur="750"/>
                                        <p:tgtEl>
                                          <p:spTgt spid="28">
                                            <p:txEl>
                                              <p:pRg st="4" end="4"/>
                                            </p:txEl>
                                          </p:spTgt>
                                        </p:tgtEl>
                                      </p:cBhvr>
                                    </p:animEffect>
                                  </p:childTnLst>
                                </p:cTn>
                              </p:par>
                            </p:childTnLst>
                          </p:cTn>
                        </p:par>
                        <p:par>
                          <p:cTn id="23" fill="hold">
                            <p:stCondLst>
                              <p:cond delay="750"/>
                            </p:stCondLst>
                            <p:childTnLst>
                              <p:par>
                                <p:cTn id="24" presetID="10" presetClass="entr" presetSubtype="0" fill="hold" grpId="0" nodeType="afterEffect">
                                  <p:stCondLst>
                                    <p:cond delay="50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14">
                                            <p:txEl>
                                              <p:pRg st="0" end="0"/>
                                            </p:txEl>
                                          </p:spTgt>
                                        </p:tgtEl>
                                        <p:attrNameLst>
                                          <p:attrName>style.visibility</p:attrName>
                                        </p:attrNameLst>
                                      </p:cBhvr>
                                      <p:to>
                                        <p:strVal val="visible"/>
                                      </p:to>
                                    </p:set>
                                    <p:animEffect transition="in" filter="fade">
                                      <p:cBhvr>
                                        <p:cTn id="29" dur="750"/>
                                        <p:tgtEl>
                                          <p:spTgt spid="14">
                                            <p:txEl>
                                              <p:pRg st="0" end="0"/>
                                            </p:txEl>
                                          </p:spTgt>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14">
                                            <p:txEl>
                                              <p:pRg st="1" end="1"/>
                                            </p:txEl>
                                          </p:spTgt>
                                        </p:tgtEl>
                                        <p:attrNameLst>
                                          <p:attrName>style.visibility</p:attrName>
                                        </p:attrNameLst>
                                      </p:cBhvr>
                                      <p:to>
                                        <p:strVal val="visible"/>
                                      </p:to>
                                    </p:set>
                                    <p:animEffect transition="in" filter="fade">
                                      <p:cBhvr>
                                        <p:cTn id="32" dur="750"/>
                                        <p:tgtEl>
                                          <p:spTgt spid="14">
                                            <p:txEl>
                                              <p:pRg st="1" end="1"/>
                                            </p:txEl>
                                          </p:spTgt>
                                        </p:tgtEl>
                                      </p:cBhvr>
                                    </p:animEffect>
                                  </p:childTnLst>
                                </p:cTn>
                              </p:par>
                              <p:par>
                                <p:cTn id="33" presetID="10" presetClass="entr" presetSubtype="0" fill="hold" grpId="0" nodeType="withEffect">
                                  <p:stCondLst>
                                    <p:cond delay="500"/>
                                  </p:stCondLst>
                                  <p:childTnLst>
                                    <p:set>
                                      <p:cBhvr>
                                        <p:cTn id="34" dur="1" fill="hold">
                                          <p:stCondLst>
                                            <p:cond delay="0"/>
                                          </p:stCondLst>
                                        </p:cTn>
                                        <p:tgtEl>
                                          <p:spTgt spid="14">
                                            <p:txEl>
                                              <p:pRg st="2" end="2"/>
                                            </p:txEl>
                                          </p:spTgt>
                                        </p:tgtEl>
                                        <p:attrNameLst>
                                          <p:attrName>style.visibility</p:attrName>
                                        </p:attrNameLst>
                                      </p:cBhvr>
                                      <p:to>
                                        <p:strVal val="visible"/>
                                      </p:to>
                                    </p:set>
                                    <p:animEffect transition="in" filter="fade">
                                      <p:cBhvr>
                                        <p:cTn id="35" dur="750"/>
                                        <p:tgtEl>
                                          <p:spTgt spid="14">
                                            <p:txEl>
                                              <p:pRg st="2" end="2"/>
                                            </p:txEl>
                                          </p:spTgt>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14">
                                            <p:txEl>
                                              <p:pRg st="3" end="3"/>
                                            </p:txEl>
                                          </p:spTgt>
                                        </p:tgtEl>
                                        <p:attrNameLst>
                                          <p:attrName>style.visibility</p:attrName>
                                        </p:attrNameLst>
                                      </p:cBhvr>
                                      <p:to>
                                        <p:strVal val="visible"/>
                                      </p:to>
                                    </p:set>
                                    <p:animEffect transition="in" filter="fade">
                                      <p:cBhvr>
                                        <p:cTn id="38" dur="750"/>
                                        <p:tgtEl>
                                          <p:spTgt spid="14">
                                            <p:txEl>
                                              <p:pRg st="3" end="3"/>
                                            </p:txEl>
                                          </p:spTgt>
                                        </p:tgtEl>
                                      </p:cBhvr>
                                    </p:animEffect>
                                  </p:childTnLst>
                                </p:cTn>
                              </p:par>
                              <p:par>
                                <p:cTn id="39" presetID="10" presetClass="entr" presetSubtype="0" fill="hold" grpId="0" nodeType="withEffect">
                                  <p:stCondLst>
                                    <p:cond delay="500"/>
                                  </p:stCondLst>
                                  <p:childTnLst>
                                    <p:set>
                                      <p:cBhvr>
                                        <p:cTn id="40" dur="1" fill="hold">
                                          <p:stCondLst>
                                            <p:cond delay="0"/>
                                          </p:stCondLst>
                                        </p:cTn>
                                        <p:tgtEl>
                                          <p:spTgt spid="14">
                                            <p:txEl>
                                              <p:pRg st="4" end="4"/>
                                            </p:txEl>
                                          </p:spTgt>
                                        </p:tgtEl>
                                        <p:attrNameLst>
                                          <p:attrName>style.visibility</p:attrName>
                                        </p:attrNameLst>
                                      </p:cBhvr>
                                      <p:to>
                                        <p:strVal val="visible"/>
                                      </p:to>
                                    </p:set>
                                    <p:animEffect transition="in" filter="fade">
                                      <p:cBhvr>
                                        <p:cTn id="41" dur="750"/>
                                        <p:tgtEl>
                                          <p:spTgt spid="14">
                                            <p:txEl>
                                              <p:pRg st="4" end="4"/>
                                            </p:txEl>
                                          </p:spTgt>
                                        </p:tgtEl>
                                      </p:cBhvr>
                                    </p:animEffect>
                                  </p:childTnLst>
                                </p:cTn>
                              </p:par>
                              <p:par>
                                <p:cTn id="42" presetID="10" presetClass="entr" presetSubtype="0" fill="hold" grpId="0" nodeType="withEffect">
                                  <p:stCondLst>
                                    <p:cond delay="500"/>
                                  </p:stCondLst>
                                  <p:childTnLst>
                                    <p:set>
                                      <p:cBhvr>
                                        <p:cTn id="43" dur="1" fill="hold">
                                          <p:stCondLst>
                                            <p:cond delay="0"/>
                                          </p:stCondLst>
                                        </p:cTn>
                                        <p:tgtEl>
                                          <p:spTgt spid="14">
                                            <p:txEl>
                                              <p:pRg st="5" end="5"/>
                                            </p:txEl>
                                          </p:spTgt>
                                        </p:tgtEl>
                                        <p:attrNameLst>
                                          <p:attrName>style.visibility</p:attrName>
                                        </p:attrNameLst>
                                      </p:cBhvr>
                                      <p:to>
                                        <p:strVal val="visible"/>
                                      </p:to>
                                    </p:set>
                                    <p:animEffect transition="in" filter="fade">
                                      <p:cBhvr>
                                        <p:cTn id="44" dur="750"/>
                                        <p:tgtEl>
                                          <p:spTgt spid="14">
                                            <p:txEl>
                                              <p:pRg st="5" end="5"/>
                                            </p:txEl>
                                          </p:spTgt>
                                        </p:tgtEl>
                                      </p:cBhvr>
                                    </p:animEffect>
                                  </p:childTnLst>
                                </p:cTn>
                              </p:par>
                              <p:par>
                                <p:cTn id="45" presetID="10" presetClass="entr" presetSubtype="0" fill="hold" grpId="0" nodeType="withEffect">
                                  <p:stCondLst>
                                    <p:cond delay="500"/>
                                  </p:stCondLst>
                                  <p:childTnLst>
                                    <p:set>
                                      <p:cBhvr>
                                        <p:cTn id="46" dur="1" fill="hold">
                                          <p:stCondLst>
                                            <p:cond delay="0"/>
                                          </p:stCondLst>
                                        </p:cTn>
                                        <p:tgtEl>
                                          <p:spTgt spid="14">
                                            <p:txEl>
                                              <p:pRg st="6" end="6"/>
                                            </p:txEl>
                                          </p:spTgt>
                                        </p:tgtEl>
                                        <p:attrNameLst>
                                          <p:attrName>style.visibility</p:attrName>
                                        </p:attrNameLst>
                                      </p:cBhvr>
                                      <p:to>
                                        <p:strVal val="visible"/>
                                      </p:to>
                                    </p:set>
                                    <p:animEffect transition="in" filter="fade">
                                      <p:cBhvr>
                                        <p:cTn id="47" dur="750"/>
                                        <p:tgtEl>
                                          <p:spTgt spid="14">
                                            <p:txEl>
                                              <p:pRg st="6" end="6"/>
                                            </p:txEl>
                                          </p:spTgt>
                                        </p:tgtEl>
                                      </p:cBhvr>
                                    </p:animEffect>
                                  </p:childTnLst>
                                </p:cTn>
                              </p:par>
                              <p:par>
                                <p:cTn id="48" presetID="10" presetClass="entr" presetSubtype="0" fill="hold" grpId="0" nodeType="withEffect">
                                  <p:stCondLst>
                                    <p:cond delay="500"/>
                                  </p:stCondLst>
                                  <p:childTnLst>
                                    <p:set>
                                      <p:cBhvr>
                                        <p:cTn id="49" dur="1" fill="hold">
                                          <p:stCondLst>
                                            <p:cond delay="0"/>
                                          </p:stCondLst>
                                        </p:cTn>
                                        <p:tgtEl>
                                          <p:spTgt spid="14">
                                            <p:txEl>
                                              <p:pRg st="7" end="7"/>
                                            </p:txEl>
                                          </p:spTgt>
                                        </p:tgtEl>
                                        <p:attrNameLst>
                                          <p:attrName>style.visibility</p:attrName>
                                        </p:attrNameLst>
                                      </p:cBhvr>
                                      <p:to>
                                        <p:strVal val="visible"/>
                                      </p:to>
                                    </p:set>
                                    <p:animEffect transition="in" filter="fade">
                                      <p:cBhvr>
                                        <p:cTn id="50" dur="750"/>
                                        <p:tgtEl>
                                          <p:spTgt spid="14">
                                            <p:txEl>
                                              <p:pRg st="7" end="7"/>
                                            </p:txEl>
                                          </p:spTgt>
                                        </p:tgtEl>
                                      </p:cBhvr>
                                    </p:animEffect>
                                  </p:childTnLst>
                                </p:cTn>
                              </p:par>
                              <p:par>
                                <p:cTn id="51" presetID="10" presetClass="entr" presetSubtype="0" fill="hold" grpId="0" nodeType="withEffect">
                                  <p:stCondLst>
                                    <p:cond delay="500"/>
                                  </p:stCondLst>
                                  <p:childTnLst>
                                    <p:set>
                                      <p:cBhvr>
                                        <p:cTn id="52" dur="1" fill="hold">
                                          <p:stCondLst>
                                            <p:cond delay="0"/>
                                          </p:stCondLst>
                                        </p:cTn>
                                        <p:tgtEl>
                                          <p:spTgt spid="14">
                                            <p:txEl>
                                              <p:pRg st="8" end="8"/>
                                            </p:txEl>
                                          </p:spTgt>
                                        </p:tgtEl>
                                        <p:attrNameLst>
                                          <p:attrName>style.visibility</p:attrName>
                                        </p:attrNameLst>
                                      </p:cBhvr>
                                      <p:to>
                                        <p:strVal val="visible"/>
                                      </p:to>
                                    </p:set>
                                    <p:animEffect transition="in" filter="fade">
                                      <p:cBhvr>
                                        <p:cTn id="53" dur="750"/>
                                        <p:tgtEl>
                                          <p:spTgt spid="14">
                                            <p:txEl>
                                              <p:pRg st="8" end="8"/>
                                            </p:txEl>
                                          </p:spTgt>
                                        </p:tgtEl>
                                      </p:cBhvr>
                                    </p:animEffect>
                                  </p:childTnLst>
                                </p:cTn>
                              </p:par>
                              <p:par>
                                <p:cTn id="54" presetID="10" presetClass="entr" presetSubtype="0" fill="hold" grpId="0" nodeType="withEffect">
                                  <p:stCondLst>
                                    <p:cond delay="500"/>
                                  </p:stCondLst>
                                  <p:childTnLst>
                                    <p:set>
                                      <p:cBhvr>
                                        <p:cTn id="55" dur="1" fill="hold">
                                          <p:stCondLst>
                                            <p:cond delay="0"/>
                                          </p:stCondLst>
                                        </p:cTn>
                                        <p:tgtEl>
                                          <p:spTgt spid="14">
                                            <p:txEl>
                                              <p:pRg st="9" end="9"/>
                                            </p:txEl>
                                          </p:spTgt>
                                        </p:tgtEl>
                                        <p:attrNameLst>
                                          <p:attrName>style.visibility</p:attrName>
                                        </p:attrNameLst>
                                      </p:cBhvr>
                                      <p:to>
                                        <p:strVal val="visible"/>
                                      </p:to>
                                    </p:set>
                                    <p:animEffect transition="in" filter="fade">
                                      <p:cBhvr>
                                        <p:cTn id="56" dur="750"/>
                                        <p:tgtEl>
                                          <p:spTgt spid="14">
                                            <p:txEl>
                                              <p:pRg st="9" end="9"/>
                                            </p:txEl>
                                          </p:spTgt>
                                        </p:tgtEl>
                                      </p:cBhvr>
                                    </p:animEffect>
                                  </p:childTnLst>
                                </p:cTn>
                              </p:par>
                            </p:childTnLst>
                          </p:cTn>
                        </p:par>
                        <p:par>
                          <p:cTn id="57" fill="hold">
                            <p:stCondLst>
                              <p:cond delay="2000"/>
                            </p:stCondLst>
                            <p:childTnLst>
                              <p:par>
                                <p:cTn id="58" presetID="10" presetClass="entr" presetSubtype="0"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P spid="15" grpId="0" animBg="1"/>
      <p:bldP spid="28" grpId="0" uiExpand="1" build="p"/>
      <p:bldP spid="29"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ihandform: Form 36">
            <a:extLst>
              <a:ext uri="{FF2B5EF4-FFF2-40B4-BE49-F238E27FC236}">
                <a16:creationId xmlns:a16="http://schemas.microsoft.com/office/drawing/2014/main" id="{54E16707-B517-4089-AFDF-8297733F729F}"/>
              </a:ext>
            </a:extLst>
          </p:cNvPr>
          <p:cNvSpPr/>
          <p:nvPr/>
        </p:nvSpPr>
        <p:spPr>
          <a:xfrm>
            <a:off x="957464" y="1566749"/>
            <a:ext cx="8183972" cy="637849"/>
          </a:xfrm>
          <a:custGeom>
            <a:avLst/>
            <a:gdLst>
              <a:gd name="connsiteX0" fmla="*/ 0 w 7687759"/>
              <a:gd name="connsiteY0" fmla="*/ 0 h 508758"/>
              <a:gd name="connsiteX1" fmla="*/ 7687759 w 7687759"/>
              <a:gd name="connsiteY1" fmla="*/ 0 h 508758"/>
              <a:gd name="connsiteX2" fmla="*/ 7687759 w 7687759"/>
              <a:gd name="connsiteY2" fmla="*/ 508758 h 508758"/>
              <a:gd name="connsiteX3" fmla="*/ 0 w 7687759"/>
              <a:gd name="connsiteY3" fmla="*/ 508758 h 508758"/>
              <a:gd name="connsiteX4" fmla="*/ 0 w 7687759"/>
              <a:gd name="connsiteY4" fmla="*/ 0 h 508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7759" h="508758">
                <a:moveTo>
                  <a:pt x="0" y="0"/>
                </a:moveTo>
                <a:lnTo>
                  <a:pt x="7687759" y="0"/>
                </a:lnTo>
                <a:lnTo>
                  <a:pt x="7687759" y="508758"/>
                </a:lnTo>
                <a:lnTo>
                  <a:pt x="0" y="508758"/>
                </a:lnTo>
                <a:lnTo>
                  <a:pt x="0" y="0"/>
                </a:lnTo>
                <a:close/>
              </a:path>
            </a:pathLst>
          </a:custGeom>
          <a:solidFill>
            <a:srgbClr val="FBF3E8"/>
          </a:solidFill>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32000" tIns="72000" rIns="72000" bIns="72000" numCol="1" spcCol="1270" anchor="ctr" anchorCtr="0">
            <a:spAutoFit/>
          </a:bodyPr>
          <a:lstStyle/>
          <a:p>
            <a:pPr marL="0" lvl="0" indent="0" algn="l" defTabSz="666750">
              <a:spcBef>
                <a:spcPct val="0"/>
              </a:spcBef>
              <a:buNone/>
            </a:pPr>
            <a:r>
              <a:rPr lang="es-ES" sz="1600" b="1"/>
              <a:t>Comprensión de los fundamentos</a:t>
            </a:r>
            <a:br>
              <a:rPr lang="es-ES" sz="1600" b="1"/>
            </a:br>
            <a:r>
              <a:rPr lang="es-ES" sz="1600"/>
              <a:t>Importancia de las cadenas de suministro sostenibles y las normas medioambientales y sociales</a:t>
            </a:r>
          </a:p>
        </p:txBody>
      </p:sp>
      <p:sp>
        <p:nvSpPr>
          <p:cNvPr id="39" name="Freihandform: Form 38">
            <a:extLst>
              <a:ext uri="{FF2B5EF4-FFF2-40B4-BE49-F238E27FC236}">
                <a16:creationId xmlns:a16="http://schemas.microsoft.com/office/drawing/2014/main" id="{C6557766-243F-423A-84D5-029F8BB89FEC}"/>
              </a:ext>
            </a:extLst>
          </p:cNvPr>
          <p:cNvSpPr/>
          <p:nvPr/>
        </p:nvSpPr>
        <p:spPr>
          <a:xfrm>
            <a:off x="1322025" y="2329642"/>
            <a:ext cx="7795879" cy="637849"/>
          </a:xfrm>
          <a:custGeom>
            <a:avLst/>
            <a:gdLst>
              <a:gd name="connsiteX0" fmla="*/ 0 w 7323198"/>
              <a:gd name="connsiteY0" fmla="*/ 0 h 508758"/>
              <a:gd name="connsiteX1" fmla="*/ 7323198 w 7323198"/>
              <a:gd name="connsiteY1" fmla="*/ 0 h 508758"/>
              <a:gd name="connsiteX2" fmla="*/ 7323198 w 7323198"/>
              <a:gd name="connsiteY2" fmla="*/ 508758 h 508758"/>
              <a:gd name="connsiteX3" fmla="*/ 0 w 7323198"/>
              <a:gd name="connsiteY3" fmla="*/ 508758 h 508758"/>
              <a:gd name="connsiteX4" fmla="*/ 0 w 7323198"/>
              <a:gd name="connsiteY4" fmla="*/ 0 h 508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3198" h="508758">
                <a:moveTo>
                  <a:pt x="0" y="0"/>
                </a:moveTo>
                <a:lnTo>
                  <a:pt x="7323198" y="0"/>
                </a:lnTo>
                <a:lnTo>
                  <a:pt x="7323198" y="508758"/>
                </a:lnTo>
                <a:lnTo>
                  <a:pt x="0" y="508758"/>
                </a:lnTo>
                <a:lnTo>
                  <a:pt x="0" y="0"/>
                </a:lnTo>
                <a:close/>
              </a:path>
            </a:pathLst>
          </a:custGeom>
          <a:solidFill>
            <a:srgbClr val="FBF3E8"/>
          </a:solidFill>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32000" tIns="72000" rIns="72000" bIns="72000" numCol="1" spcCol="1270" anchor="ctr" anchorCtr="0">
            <a:spAutoFit/>
          </a:bodyPr>
          <a:lstStyle/>
          <a:p>
            <a:pPr marL="0" lvl="0" indent="0" algn="l" defTabSz="666750">
              <a:spcBef>
                <a:spcPct val="0"/>
              </a:spcBef>
              <a:buNone/>
            </a:pPr>
            <a:r>
              <a:rPr lang="es-ES" sz="1600" b="1"/>
              <a:t>Adquisición y compras</a:t>
            </a:r>
            <a:br>
              <a:rPr lang="es-ES" sz="1600" b="1"/>
            </a:br>
            <a:r>
              <a:rPr lang="es-ES" sz="1600"/>
              <a:t>Selección de materias primas respetuosas con el medio ambiente, proveedores justos</a:t>
            </a:r>
          </a:p>
        </p:txBody>
      </p:sp>
      <p:sp>
        <p:nvSpPr>
          <p:cNvPr id="40" name="Freihandform: Form 39">
            <a:extLst>
              <a:ext uri="{FF2B5EF4-FFF2-40B4-BE49-F238E27FC236}">
                <a16:creationId xmlns:a16="http://schemas.microsoft.com/office/drawing/2014/main" id="{6B810BF8-354E-496C-AC32-55DAFA9942E3}"/>
              </a:ext>
            </a:extLst>
          </p:cNvPr>
          <p:cNvSpPr/>
          <p:nvPr/>
        </p:nvSpPr>
        <p:spPr>
          <a:xfrm>
            <a:off x="1433917" y="3092534"/>
            <a:ext cx="7676766" cy="637849"/>
          </a:xfrm>
          <a:custGeom>
            <a:avLst/>
            <a:gdLst>
              <a:gd name="connsiteX0" fmla="*/ 0 w 7211307"/>
              <a:gd name="connsiteY0" fmla="*/ 0 h 508758"/>
              <a:gd name="connsiteX1" fmla="*/ 7211307 w 7211307"/>
              <a:gd name="connsiteY1" fmla="*/ 0 h 508758"/>
              <a:gd name="connsiteX2" fmla="*/ 7211307 w 7211307"/>
              <a:gd name="connsiteY2" fmla="*/ 508758 h 508758"/>
              <a:gd name="connsiteX3" fmla="*/ 0 w 7211307"/>
              <a:gd name="connsiteY3" fmla="*/ 508758 h 508758"/>
              <a:gd name="connsiteX4" fmla="*/ 0 w 7211307"/>
              <a:gd name="connsiteY4" fmla="*/ 0 h 508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1307" h="508758">
                <a:moveTo>
                  <a:pt x="0" y="0"/>
                </a:moveTo>
                <a:lnTo>
                  <a:pt x="7211307" y="0"/>
                </a:lnTo>
                <a:lnTo>
                  <a:pt x="7211307" y="508758"/>
                </a:lnTo>
                <a:lnTo>
                  <a:pt x="0" y="508758"/>
                </a:lnTo>
                <a:lnTo>
                  <a:pt x="0" y="0"/>
                </a:lnTo>
                <a:close/>
              </a:path>
            </a:pathLst>
          </a:custGeom>
          <a:solidFill>
            <a:srgbClr val="FBF3E8"/>
          </a:solidFill>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32000" tIns="72000" rIns="72000" bIns="72000" numCol="1" spcCol="1270" anchor="ctr" anchorCtr="0">
            <a:spAutoFit/>
          </a:bodyPr>
          <a:lstStyle/>
          <a:p>
            <a:pPr marL="0" lvl="0" indent="0" algn="l" defTabSz="666750">
              <a:spcBef>
                <a:spcPct val="0"/>
              </a:spcBef>
              <a:buNone/>
            </a:pPr>
            <a:r>
              <a:rPr lang="es-ES" sz="1600" b="1"/>
              <a:t>Producción con bajo consumo de recursos</a:t>
            </a:r>
            <a:br>
              <a:rPr lang="es-ES" sz="1600" b="1"/>
            </a:br>
            <a:r>
              <a:rPr lang="es-ES" sz="1600"/>
              <a:t>Eficiencia energética, economía circular, de la cuna a la cuna</a:t>
            </a:r>
          </a:p>
        </p:txBody>
      </p:sp>
      <p:sp>
        <p:nvSpPr>
          <p:cNvPr id="41" name="Freihandform: Form 40">
            <a:extLst>
              <a:ext uri="{FF2B5EF4-FFF2-40B4-BE49-F238E27FC236}">
                <a16:creationId xmlns:a16="http://schemas.microsoft.com/office/drawing/2014/main" id="{4F8F8F23-71D0-4301-AACF-9DE9EC1EA1C6}"/>
              </a:ext>
            </a:extLst>
          </p:cNvPr>
          <p:cNvSpPr/>
          <p:nvPr/>
        </p:nvSpPr>
        <p:spPr>
          <a:xfrm>
            <a:off x="1322025" y="3855427"/>
            <a:ext cx="7795879" cy="637849"/>
          </a:xfrm>
          <a:custGeom>
            <a:avLst/>
            <a:gdLst>
              <a:gd name="connsiteX0" fmla="*/ 0 w 7323198"/>
              <a:gd name="connsiteY0" fmla="*/ 0 h 508758"/>
              <a:gd name="connsiteX1" fmla="*/ 7323198 w 7323198"/>
              <a:gd name="connsiteY1" fmla="*/ 0 h 508758"/>
              <a:gd name="connsiteX2" fmla="*/ 7323198 w 7323198"/>
              <a:gd name="connsiteY2" fmla="*/ 508758 h 508758"/>
              <a:gd name="connsiteX3" fmla="*/ 0 w 7323198"/>
              <a:gd name="connsiteY3" fmla="*/ 508758 h 508758"/>
              <a:gd name="connsiteX4" fmla="*/ 0 w 7323198"/>
              <a:gd name="connsiteY4" fmla="*/ 0 h 508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3198" h="508758">
                <a:moveTo>
                  <a:pt x="0" y="0"/>
                </a:moveTo>
                <a:lnTo>
                  <a:pt x="7323198" y="0"/>
                </a:lnTo>
                <a:lnTo>
                  <a:pt x="7323198" y="508758"/>
                </a:lnTo>
                <a:lnTo>
                  <a:pt x="0" y="508758"/>
                </a:lnTo>
                <a:lnTo>
                  <a:pt x="0" y="0"/>
                </a:lnTo>
                <a:close/>
              </a:path>
            </a:pathLst>
          </a:custGeom>
          <a:solidFill>
            <a:srgbClr val="FBF3E8"/>
          </a:solidFill>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32000" tIns="72000" rIns="72000" bIns="72000" numCol="1" spcCol="1270" anchor="ctr" anchorCtr="0">
            <a:spAutoFit/>
          </a:bodyPr>
          <a:lstStyle/>
          <a:p>
            <a:pPr marL="0" lvl="0" indent="0" algn="l" defTabSz="666750">
              <a:spcBef>
                <a:spcPct val="0"/>
              </a:spcBef>
              <a:buNone/>
            </a:pPr>
            <a:r>
              <a:rPr lang="es-ES" sz="1600" b="1"/>
              <a:t>Logística sostenible</a:t>
            </a:r>
            <a:br>
              <a:rPr lang="es-ES" sz="1600" b="1"/>
            </a:br>
            <a:r>
              <a:rPr lang="es-ES" sz="1600"/>
              <a:t>Optimización de las cadenas de suministro, uso de combustibles alternativos, optimización del envasado y el embalaje</a:t>
            </a:r>
          </a:p>
        </p:txBody>
      </p:sp>
      <p:sp>
        <p:nvSpPr>
          <p:cNvPr id="42" name="Freihandform: Form 41">
            <a:extLst>
              <a:ext uri="{FF2B5EF4-FFF2-40B4-BE49-F238E27FC236}">
                <a16:creationId xmlns:a16="http://schemas.microsoft.com/office/drawing/2014/main" id="{FFE3CF1D-CC45-49A3-9544-24F2FA27EC52}"/>
              </a:ext>
            </a:extLst>
          </p:cNvPr>
          <p:cNvSpPr/>
          <p:nvPr/>
        </p:nvSpPr>
        <p:spPr>
          <a:xfrm>
            <a:off x="957464" y="4637540"/>
            <a:ext cx="8183972" cy="637849"/>
          </a:xfrm>
          <a:custGeom>
            <a:avLst/>
            <a:gdLst>
              <a:gd name="connsiteX0" fmla="*/ 0 w 7687759"/>
              <a:gd name="connsiteY0" fmla="*/ 0 h 508758"/>
              <a:gd name="connsiteX1" fmla="*/ 7687759 w 7687759"/>
              <a:gd name="connsiteY1" fmla="*/ 0 h 508758"/>
              <a:gd name="connsiteX2" fmla="*/ 7687759 w 7687759"/>
              <a:gd name="connsiteY2" fmla="*/ 508758 h 508758"/>
              <a:gd name="connsiteX3" fmla="*/ 0 w 7687759"/>
              <a:gd name="connsiteY3" fmla="*/ 508758 h 508758"/>
              <a:gd name="connsiteX4" fmla="*/ 0 w 7687759"/>
              <a:gd name="connsiteY4" fmla="*/ 0 h 508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7759" h="508758">
                <a:moveTo>
                  <a:pt x="0" y="0"/>
                </a:moveTo>
                <a:lnTo>
                  <a:pt x="7687759" y="0"/>
                </a:lnTo>
                <a:lnTo>
                  <a:pt x="7687759" y="508758"/>
                </a:lnTo>
                <a:lnTo>
                  <a:pt x="0" y="508758"/>
                </a:lnTo>
                <a:lnTo>
                  <a:pt x="0" y="0"/>
                </a:lnTo>
                <a:close/>
              </a:path>
            </a:pathLst>
          </a:custGeom>
          <a:solidFill>
            <a:srgbClr val="FBF3E8"/>
          </a:solidFill>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32000" tIns="72000" rIns="72000" bIns="72000" numCol="1" spcCol="1270" anchor="ctr" anchorCtr="0">
            <a:spAutoFit/>
          </a:bodyPr>
          <a:lstStyle/>
          <a:p>
            <a:pPr marL="0" lvl="0" indent="0" algn="l" defTabSz="666750">
              <a:spcBef>
                <a:spcPct val="0"/>
              </a:spcBef>
              <a:buNone/>
            </a:pPr>
            <a:r>
              <a:rPr lang="es-ES" sz="1600" b="1"/>
              <a:t>Proyecto práctico</a:t>
            </a:r>
            <a:br>
              <a:rPr lang="es-ES" sz="1600" b="1"/>
            </a:br>
            <a:r>
              <a:rPr lang="es-ES" sz="1600"/>
              <a:t>Desarrollo de un concepto de sostenibilidad para una empresa</a:t>
            </a:r>
          </a:p>
        </p:txBody>
      </p:sp>
      <p:sp>
        <p:nvSpPr>
          <p:cNvPr id="15" name="Textfeld 14">
            <a:extLst>
              <a:ext uri="{FF2B5EF4-FFF2-40B4-BE49-F238E27FC236}">
                <a16:creationId xmlns:a16="http://schemas.microsoft.com/office/drawing/2014/main" id="{594C187C-3CCF-43A6-8BCC-F9F56E7AAEA4}"/>
              </a:ext>
            </a:extLst>
          </p:cNvPr>
          <p:cNvSpPr txBox="1"/>
          <p:nvPr/>
        </p:nvSpPr>
        <p:spPr>
          <a:xfrm>
            <a:off x="658813" y="816225"/>
            <a:ext cx="7958140" cy="615553"/>
          </a:xfrm>
          <a:prstGeom prst="rect">
            <a:avLst/>
          </a:prstGeom>
          <a:noFill/>
        </p:spPr>
        <p:txBody>
          <a:bodyPr wrap="square" lIns="0" tIns="0" rIns="0" bIns="0" rtlCol="0">
            <a:noAutofit/>
          </a:bodyPr>
          <a:lstStyle/>
          <a:p>
            <a:r>
              <a:rPr lang="es-ES" sz="2000" b="1"/>
              <a:t>Sostenibilidad en la cadena de suministro</a:t>
            </a:r>
          </a:p>
        </p:txBody>
      </p:sp>
      <p:sp>
        <p:nvSpPr>
          <p:cNvPr id="36" name="Halbbogen 35">
            <a:extLst>
              <a:ext uri="{FF2B5EF4-FFF2-40B4-BE49-F238E27FC236}">
                <a16:creationId xmlns:a16="http://schemas.microsoft.com/office/drawing/2014/main" id="{6BF30E33-5E1E-469D-AD43-F96A5B5DC77C}"/>
              </a:ext>
            </a:extLst>
          </p:cNvPr>
          <p:cNvSpPr/>
          <p:nvPr/>
        </p:nvSpPr>
        <p:spPr>
          <a:xfrm>
            <a:off x="-4027236" y="671850"/>
            <a:ext cx="5479216" cy="5479216"/>
          </a:xfrm>
          <a:prstGeom prst="blockArc">
            <a:avLst>
              <a:gd name="adj1" fmla="val 18839973"/>
              <a:gd name="adj2" fmla="val 2746155"/>
              <a:gd name="adj3" fmla="val 0"/>
            </a:avLst>
          </a:prstGeom>
          <a:ln w="76200">
            <a:solidFill>
              <a:srgbClr val="EAC28D"/>
            </a:solidFill>
            <a:prstDash val="solid"/>
            <a:round/>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de-DE"/>
          </a:p>
        </p:txBody>
      </p:sp>
      <p:sp>
        <p:nvSpPr>
          <p:cNvPr id="38" name="Ellipse 37">
            <a:extLst>
              <a:ext uri="{FF2B5EF4-FFF2-40B4-BE49-F238E27FC236}">
                <a16:creationId xmlns:a16="http://schemas.microsoft.com/office/drawing/2014/main" id="{17856F37-64F9-4F03-ABC8-1C03EFCF60F4}"/>
              </a:ext>
            </a:extLst>
          </p:cNvPr>
          <p:cNvSpPr/>
          <p:nvPr/>
        </p:nvSpPr>
        <p:spPr>
          <a:xfrm>
            <a:off x="639491" y="1567698"/>
            <a:ext cx="635947" cy="635947"/>
          </a:xfrm>
          <a:prstGeom prst="ellipse">
            <a:avLst/>
          </a:prstGeom>
          <a:solidFill>
            <a:srgbClr val="D6851B"/>
          </a:solidFill>
          <a:ln w="19050">
            <a:solidFill>
              <a:schemeClr val="bg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nchorCtr="0"/>
          <a:lstStyle/>
          <a:p>
            <a:pPr algn="ctr"/>
            <a:r>
              <a:rPr lang="es-ES" sz="2400">
                <a:solidFill>
                  <a:schemeClr val="bg1"/>
                </a:solidFill>
              </a:rPr>
              <a:t>1</a:t>
            </a:r>
          </a:p>
        </p:txBody>
      </p:sp>
      <p:sp>
        <p:nvSpPr>
          <p:cNvPr id="43" name="Ellipse 42">
            <a:extLst>
              <a:ext uri="{FF2B5EF4-FFF2-40B4-BE49-F238E27FC236}">
                <a16:creationId xmlns:a16="http://schemas.microsoft.com/office/drawing/2014/main" id="{5D8DBF67-9E52-4D59-B34D-A6259D53518B}"/>
              </a:ext>
            </a:extLst>
          </p:cNvPr>
          <p:cNvSpPr/>
          <p:nvPr/>
        </p:nvSpPr>
        <p:spPr>
          <a:xfrm>
            <a:off x="1004051" y="2330469"/>
            <a:ext cx="635947" cy="635947"/>
          </a:xfrm>
          <a:prstGeom prst="ellipse">
            <a:avLst/>
          </a:prstGeom>
          <a:solidFill>
            <a:srgbClr val="D6851B"/>
          </a:solidFill>
          <a:ln w="19050">
            <a:solidFill>
              <a:schemeClr val="bg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nchorCtr="0"/>
          <a:lstStyle/>
          <a:p>
            <a:pPr algn="ctr"/>
            <a:r>
              <a:rPr lang="es-ES" sz="2400">
                <a:solidFill>
                  <a:schemeClr val="bg1"/>
                </a:solidFill>
              </a:rPr>
              <a:t>2</a:t>
            </a:r>
          </a:p>
        </p:txBody>
      </p:sp>
      <p:sp>
        <p:nvSpPr>
          <p:cNvPr id="44" name="Ellipse 43">
            <a:extLst>
              <a:ext uri="{FF2B5EF4-FFF2-40B4-BE49-F238E27FC236}">
                <a16:creationId xmlns:a16="http://schemas.microsoft.com/office/drawing/2014/main" id="{972929B0-7DE2-4F9B-9654-9CF36E4444FE}"/>
              </a:ext>
            </a:extLst>
          </p:cNvPr>
          <p:cNvSpPr/>
          <p:nvPr/>
        </p:nvSpPr>
        <p:spPr>
          <a:xfrm>
            <a:off x="1117075" y="3100927"/>
            <a:ext cx="635947" cy="635947"/>
          </a:xfrm>
          <a:prstGeom prst="ellipse">
            <a:avLst/>
          </a:prstGeom>
          <a:solidFill>
            <a:srgbClr val="D6851B"/>
          </a:solidFill>
          <a:ln w="19050">
            <a:solidFill>
              <a:schemeClr val="bg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nchorCtr="0"/>
          <a:lstStyle/>
          <a:p>
            <a:pPr algn="ctr"/>
            <a:r>
              <a:rPr lang="es-ES" sz="2400">
                <a:solidFill>
                  <a:schemeClr val="bg1"/>
                </a:solidFill>
              </a:rPr>
              <a:t>3</a:t>
            </a:r>
          </a:p>
        </p:txBody>
      </p:sp>
      <p:sp>
        <p:nvSpPr>
          <p:cNvPr id="45" name="Ellipse 44">
            <a:extLst>
              <a:ext uri="{FF2B5EF4-FFF2-40B4-BE49-F238E27FC236}">
                <a16:creationId xmlns:a16="http://schemas.microsoft.com/office/drawing/2014/main" id="{449272A4-BA81-47A7-B355-4B24E0B432BB}"/>
              </a:ext>
            </a:extLst>
          </p:cNvPr>
          <p:cNvSpPr/>
          <p:nvPr/>
        </p:nvSpPr>
        <p:spPr>
          <a:xfrm>
            <a:off x="1004050" y="3863903"/>
            <a:ext cx="635947" cy="635947"/>
          </a:xfrm>
          <a:prstGeom prst="ellipse">
            <a:avLst/>
          </a:prstGeom>
          <a:solidFill>
            <a:srgbClr val="D6851B"/>
          </a:solidFill>
          <a:ln>
            <a:no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nchorCtr="0"/>
          <a:lstStyle/>
          <a:p>
            <a:pPr algn="ctr"/>
            <a:r>
              <a:rPr lang="es-ES" sz="2400">
                <a:solidFill>
                  <a:schemeClr val="bg1"/>
                </a:solidFill>
              </a:rPr>
              <a:t>4</a:t>
            </a:r>
          </a:p>
        </p:txBody>
      </p:sp>
      <p:sp>
        <p:nvSpPr>
          <p:cNvPr id="46" name="Ellipse 45">
            <a:extLst>
              <a:ext uri="{FF2B5EF4-FFF2-40B4-BE49-F238E27FC236}">
                <a16:creationId xmlns:a16="http://schemas.microsoft.com/office/drawing/2014/main" id="{903B4519-7D80-4956-B377-A9C90142F202}"/>
              </a:ext>
            </a:extLst>
          </p:cNvPr>
          <p:cNvSpPr/>
          <p:nvPr/>
        </p:nvSpPr>
        <p:spPr>
          <a:xfrm>
            <a:off x="639491" y="4634239"/>
            <a:ext cx="635947" cy="635947"/>
          </a:xfrm>
          <a:prstGeom prst="ellipse">
            <a:avLst/>
          </a:prstGeom>
          <a:solidFill>
            <a:srgbClr val="D6851B"/>
          </a:solidFill>
          <a:ln w="19050">
            <a:solidFill>
              <a:schemeClr val="bg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nchorCtr="0"/>
          <a:lstStyle/>
          <a:p>
            <a:pPr algn="ctr"/>
            <a:r>
              <a:rPr lang="es-ES" sz="2400">
                <a:solidFill>
                  <a:schemeClr val="bg1"/>
                </a:solidFill>
              </a:rPr>
              <a:t>5</a:t>
            </a:r>
          </a:p>
        </p:txBody>
      </p:sp>
      <p:sp>
        <p:nvSpPr>
          <p:cNvPr id="47" name="Textplatzhalter 3">
            <a:extLst>
              <a:ext uri="{FF2B5EF4-FFF2-40B4-BE49-F238E27FC236}">
                <a16:creationId xmlns:a16="http://schemas.microsoft.com/office/drawing/2014/main" id="{7D2586E5-CEEA-4631-BD36-B954DA6FE62C}"/>
              </a:ext>
            </a:extLst>
          </p:cNvPr>
          <p:cNvSpPr txBox="1">
            <a:spLocks/>
          </p:cNvSpPr>
          <p:nvPr/>
        </p:nvSpPr>
        <p:spPr>
          <a:xfrm>
            <a:off x="9317255" y="1956903"/>
            <a:ext cx="2395319" cy="2841008"/>
          </a:xfrm>
          <a:prstGeom prst="rect">
            <a:avLst/>
          </a:prstGeom>
          <a:solidFill>
            <a:srgbClr val="FBF3E8"/>
          </a:solidFill>
        </p:spPr>
        <p:txBody>
          <a:bodyPr vert="horz" wrap="square" lIns="36000" tIns="108000" rIns="36000" bIns="144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600"/>
              </a:spcAft>
              <a:buClr>
                <a:srgbClr val="D6851B"/>
              </a:buClr>
              <a:buSzPct val="65000"/>
              <a:buFont typeface="Wingdings 3" panose="05040102010807070707" pitchFamily="18" charset="2"/>
              <a:buChar char=""/>
            </a:pPr>
            <a:r>
              <a:rPr lang="es-ES" sz="1400" dirty="0">
                <a:solidFill>
                  <a:schemeClr val="tx1"/>
                </a:solidFill>
                <a:latin typeface="+mn-lt"/>
              </a:rPr>
              <a:t>Administrativo/a industrial</a:t>
            </a:r>
          </a:p>
          <a:p>
            <a:pPr marL="360000" lvl="0" indent="-252000" defTabSz="914400">
              <a:lnSpc>
                <a:spcPts val="2200"/>
              </a:lnSpc>
              <a:spcBef>
                <a:spcPts val="0"/>
              </a:spcBef>
              <a:spcAft>
                <a:spcPts val="600"/>
              </a:spcAft>
              <a:buClr>
                <a:srgbClr val="D6851B"/>
              </a:buClr>
              <a:buSzPct val="65000"/>
              <a:buFont typeface="Wingdings 3" panose="05040102010807070707" pitchFamily="18" charset="2"/>
              <a:buChar char=""/>
            </a:pPr>
            <a:r>
              <a:rPr lang="es-ES" sz="1400" dirty="0">
                <a:solidFill>
                  <a:schemeClr val="tx1"/>
                </a:solidFill>
                <a:latin typeface="+mn-lt"/>
              </a:rPr>
              <a:t>Comercio al por mayor y comercio exterior</a:t>
            </a:r>
          </a:p>
          <a:p>
            <a:pPr marL="360000" lvl="0" indent="-252000" defTabSz="914400">
              <a:lnSpc>
                <a:spcPts val="2200"/>
              </a:lnSpc>
              <a:spcBef>
                <a:spcPts val="0"/>
              </a:spcBef>
              <a:spcAft>
                <a:spcPts val="600"/>
              </a:spcAft>
              <a:buClr>
                <a:srgbClr val="D6851B"/>
              </a:buClr>
              <a:buSzPct val="65000"/>
              <a:buFont typeface="Wingdings 3" panose="05040102010807070707" pitchFamily="18" charset="2"/>
              <a:buChar char=""/>
            </a:pPr>
            <a:r>
              <a:rPr lang="es-ES" sz="1400" dirty="0">
                <a:solidFill>
                  <a:schemeClr val="tx1"/>
                </a:solidFill>
                <a:latin typeface="+mn-lt"/>
              </a:rPr>
              <a:t>Logística de almacenamiento</a:t>
            </a:r>
          </a:p>
          <a:p>
            <a:pPr marL="360000" lvl="0" indent="-252000" defTabSz="914400">
              <a:lnSpc>
                <a:spcPts val="2200"/>
              </a:lnSpc>
              <a:spcBef>
                <a:spcPts val="0"/>
              </a:spcBef>
              <a:spcAft>
                <a:spcPts val="600"/>
              </a:spcAft>
              <a:buClr>
                <a:srgbClr val="D6851B"/>
              </a:buClr>
              <a:buSzPct val="65000"/>
              <a:buFont typeface="Wingdings 3" panose="05040102010807070707" pitchFamily="18" charset="2"/>
              <a:buChar char=""/>
            </a:pPr>
            <a:r>
              <a:rPr lang="es-ES" sz="1400" dirty="0">
                <a:solidFill>
                  <a:schemeClr val="tx1"/>
                </a:solidFill>
                <a:latin typeface="+mn-lt"/>
              </a:rPr>
              <a:t>Mecánico/a de procesos</a:t>
            </a:r>
          </a:p>
          <a:p>
            <a:pPr marL="360000" lvl="0" indent="-252000" defTabSz="914400">
              <a:lnSpc>
                <a:spcPts val="2200"/>
              </a:lnSpc>
              <a:spcBef>
                <a:spcPts val="0"/>
              </a:spcBef>
              <a:spcAft>
                <a:spcPts val="600"/>
              </a:spcAft>
              <a:buClr>
                <a:srgbClr val="D6851B"/>
              </a:buClr>
              <a:buSzPct val="65000"/>
              <a:buFont typeface="Wingdings 3" panose="05040102010807070707" pitchFamily="18" charset="2"/>
              <a:buChar char=""/>
            </a:pPr>
            <a:r>
              <a:rPr lang="es-ES" sz="1400" dirty="0">
                <a:solidFill>
                  <a:schemeClr val="tx1"/>
                </a:solidFill>
                <a:latin typeface="+mn-lt"/>
              </a:rPr>
              <a:t>Informático/a especializado/a</a:t>
            </a:r>
          </a:p>
        </p:txBody>
      </p:sp>
      <p:sp>
        <p:nvSpPr>
          <p:cNvPr id="48" name="Textplatzhalter 3">
            <a:extLst>
              <a:ext uri="{FF2B5EF4-FFF2-40B4-BE49-F238E27FC236}">
                <a16:creationId xmlns:a16="http://schemas.microsoft.com/office/drawing/2014/main" id="{67445746-0DB8-4F22-AE1A-D0A715D30B89}"/>
              </a:ext>
            </a:extLst>
          </p:cNvPr>
          <p:cNvSpPr txBox="1">
            <a:spLocks/>
          </p:cNvSpPr>
          <p:nvPr/>
        </p:nvSpPr>
        <p:spPr>
          <a:xfrm>
            <a:off x="9317256" y="1557338"/>
            <a:ext cx="2395319" cy="391628"/>
          </a:xfrm>
          <a:prstGeom prst="rect">
            <a:avLst/>
          </a:prstGeom>
          <a:solidFill>
            <a:srgbClr val="EAC28D"/>
          </a:solidFill>
        </p:spPr>
        <p:txBody>
          <a:bodyPr vert="horz" wrap="square" lIns="108000" tIns="72000" rIns="108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0"/>
              </a:spcBef>
            </a:pPr>
            <a:r>
              <a:rPr lang="es-ES" sz="1600" b="1">
                <a:solidFill>
                  <a:schemeClr val="tx1"/>
                </a:solidFill>
              </a:rPr>
              <a:t>Grupo destinatario</a:t>
            </a:r>
          </a:p>
        </p:txBody>
      </p:sp>
      <p:sp>
        <p:nvSpPr>
          <p:cNvPr id="52" name="Titel 51">
            <a:extLst>
              <a:ext uri="{FF2B5EF4-FFF2-40B4-BE49-F238E27FC236}">
                <a16:creationId xmlns:a16="http://schemas.microsoft.com/office/drawing/2014/main" id="{F91D4324-20F8-48A1-8FB2-E4AE5AEF3126}"/>
              </a:ext>
            </a:extLst>
          </p:cNvPr>
          <p:cNvSpPr>
            <a:spLocks noGrp="1"/>
          </p:cNvSpPr>
          <p:nvPr>
            <p:ph type="title"/>
          </p:nvPr>
        </p:nvSpPr>
        <p:spPr/>
        <p:txBody>
          <a:bodyPr>
            <a:normAutofit/>
          </a:bodyPr>
          <a:lstStyle/>
          <a:p>
            <a:r>
              <a:rPr lang="es-ES"/>
              <a:t>5. Ejemplo de un módulo de formación profesional</a:t>
            </a:r>
          </a:p>
        </p:txBody>
      </p:sp>
    </p:spTree>
    <p:extLst>
      <p:ext uri="{BB962C8B-B14F-4D97-AF65-F5344CB8AC3E}">
        <p14:creationId xmlns:p14="http://schemas.microsoft.com/office/powerpoint/2010/main" val="36168790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up)">
                                      <p:cBhvr>
                                        <p:cTn id="11" dur="4750"/>
                                        <p:tgtEl>
                                          <p:spTgt spid="36"/>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38"/>
                                        </p:tgtEl>
                                        <p:attrNameLst>
                                          <p:attrName>style.visibility</p:attrName>
                                        </p:attrNameLst>
                                      </p:cBhvr>
                                      <p:to>
                                        <p:strVal val="visible"/>
                                      </p:to>
                                    </p:set>
                                    <p:animEffect transition="in" filter="fade">
                                      <p:cBhvr>
                                        <p:cTn id="14" dur="750"/>
                                        <p:tgtEl>
                                          <p:spTgt spid="38"/>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750"/>
                                        <p:tgtEl>
                                          <p:spTgt spid="37"/>
                                        </p:tgtEl>
                                      </p:cBhvr>
                                    </p:animEffect>
                                  </p:childTnLst>
                                </p:cTn>
                              </p:par>
                              <p:par>
                                <p:cTn id="18" presetID="42" presetClass="path" presetSubtype="0" accel="40000" decel="60000" fill="hold" grpId="1" nodeType="withEffect">
                                  <p:stCondLst>
                                    <p:cond delay="500"/>
                                  </p:stCondLst>
                                  <p:childTnLst>
                                    <p:animMotion origin="layout" path="M -2.5E-6 0 L -0.05325 0.00417 " pathEditMode="relative" rAng="0" ptsTypes="AA">
                                      <p:cBhvr>
                                        <p:cTn id="19" dur="750" spd="-100000" fill="hold"/>
                                        <p:tgtEl>
                                          <p:spTgt spid="37"/>
                                        </p:tgtEl>
                                        <p:attrNameLst>
                                          <p:attrName>ppt_x</p:attrName>
                                          <p:attrName>ppt_y</p:attrName>
                                        </p:attrNameLst>
                                      </p:cBhvr>
                                      <p:rCtr x="-2669" y="208"/>
                                    </p:animMotion>
                                  </p:childTnLst>
                                </p:cTn>
                              </p:par>
                              <p:par>
                                <p:cTn id="20" presetID="10" presetClass="entr" presetSubtype="0" fill="hold" grpId="0" nodeType="withEffect">
                                  <p:stCondLst>
                                    <p:cond delay="10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750"/>
                                        <p:tgtEl>
                                          <p:spTgt spid="43"/>
                                        </p:tgtEl>
                                      </p:cBhvr>
                                    </p:animEffect>
                                  </p:childTnLst>
                                </p:cTn>
                              </p:par>
                              <p:par>
                                <p:cTn id="23" presetID="10" presetClass="entr" presetSubtype="0" fill="hold" grpId="0" nodeType="withEffect">
                                  <p:stCondLst>
                                    <p:cond delay="150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750"/>
                                        <p:tgtEl>
                                          <p:spTgt spid="39"/>
                                        </p:tgtEl>
                                      </p:cBhvr>
                                    </p:animEffect>
                                  </p:childTnLst>
                                </p:cTn>
                              </p:par>
                              <p:par>
                                <p:cTn id="26" presetID="42" presetClass="path" presetSubtype="0" accel="40000" decel="60000" fill="hold" grpId="1" nodeType="withEffect">
                                  <p:stCondLst>
                                    <p:cond delay="1500"/>
                                  </p:stCondLst>
                                  <p:childTnLst>
                                    <p:animMotion origin="layout" path="M 5E-6 -1.11111E-6 L -0.05325 0.00417 " pathEditMode="relative" rAng="0" ptsTypes="AA">
                                      <p:cBhvr>
                                        <p:cTn id="27" dur="750" spd="-100000" fill="hold"/>
                                        <p:tgtEl>
                                          <p:spTgt spid="39"/>
                                        </p:tgtEl>
                                        <p:attrNameLst>
                                          <p:attrName>ppt_x</p:attrName>
                                          <p:attrName>ppt_y</p:attrName>
                                        </p:attrNameLst>
                                      </p:cBhvr>
                                      <p:rCtr x="-2669" y="208"/>
                                    </p:animMotion>
                                  </p:childTnLst>
                                </p:cTn>
                              </p:par>
                              <p:par>
                                <p:cTn id="28" presetID="10" presetClass="entr" presetSubtype="0" fill="hold" grpId="0" nodeType="withEffect">
                                  <p:stCondLst>
                                    <p:cond delay="200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750"/>
                                        <p:tgtEl>
                                          <p:spTgt spid="44"/>
                                        </p:tgtEl>
                                      </p:cBhvr>
                                    </p:animEffect>
                                  </p:childTnLst>
                                </p:cTn>
                              </p:par>
                              <p:par>
                                <p:cTn id="31" presetID="10" presetClass="entr" presetSubtype="0" fill="hold" grpId="0" nodeType="withEffect">
                                  <p:stCondLst>
                                    <p:cond delay="250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750"/>
                                        <p:tgtEl>
                                          <p:spTgt spid="40"/>
                                        </p:tgtEl>
                                      </p:cBhvr>
                                    </p:animEffect>
                                  </p:childTnLst>
                                </p:cTn>
                              </p:par>
                              <p:par>
                                <p:cTn id="34" presetID="42" presetClass="path" presetSubtype="0" accel="40000" decel="60000" fill="hold" grpId="1" nodeType="withEffect">
                                  <p:stCondLst>
                                    <p:cond delay="2500"/>
                                  </p:stCondLst>
                                  <p:childTnLst>
                                    <p:animMotion origin="layout" path="M -1.875E-6 -3.7037E-6 L -0.05325 0.00417 " pathEditMode="relative" rAng="0" ptsTypes="AA">
                                      <p:cBhvr>
                                        <p:cTn id="35" dur="750" spd="-100000" fill="hold"/>
                                        <p:tgtEl>
                                          <p:spTgt spid="40"/>
                                        </p:tgtEl>
                                        <p:attrNameLst>
                                          <p:attrName>ppt_x</p:attrName>
                                          <p:attrName>ppt_y</p:attrName>
                                        </p:attrNameLst>
                                      </p:cBhvr>
                                      <p:rCtr x="-2669" y="208"/>
                                    </p:animMotion>
                                  </p:childTnLst>
                                </p:cTn>
                              </p:par>
                              <p:par>
                                <p:cTn id="36" presetID="10" presetClass="entr" presetSubtype="0" fill="hold" grpId="0" nodeType="withEffect">
                                  <p:stCondLst>
                                    <p:cond delay="3000"/>
                                  </p:stCondLst>
                                  <p:childTnLst>
                                    <p:set>
                                      <p:cBhvr>
                                        <p:cTn id="37" dur="1" fill="hold">
                                          <p:stCondLst>
                                            <p:cond delay="0"/>
                                          </p:stCondLst>
                                        </p:cTn>
                                        <p:tgtEl>
                                          <p:spTgt spid="45"/>
                                        </p:tgtEl>
                                        <p:attrNameLst>
                                          <p:attrName>style.visibility</p:attrName>
                                        </p:attrNameLst>
                                      </p:cBhvr>
                                      <p:to>
                                        <p:strVal val="visible"/>
                                      </p:to>
                                    </p:set>
                                    <p:animEffect transition="in" filter="fade">
                                      <p:cBhvr>
                                        <p:cTn id="38" dur="750"/>
                                        <p:tgtEl>
                                          <p:spTgt spid="45"/>
                                        </p:tgtEl>
                                      </p:cBhvr>
                                    </p:animEffect>
                                  </p:childTnLst>
                                </p:cTn>
                              </p:par>
                              <p:par>
                                <p:cTn id="39" presetID="10" presetClass="entr" presetSubtype="0" fill="hold" grpId="0" nodeType="withEffect">
                                  <p:stCondLst>
                                    <p:cond delay="350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750"/>
                                        <p:tgtEl>
                                          <p:spTgt spid="41"/>
                                        </p:tgtEl>
                                      </p:cBhvr>
                                    </p:animEffect>
                                  </p:childTnLst>
                                </p:cTn>
                              </p:par>
                              <p:par>
                                <p:cTn id="42" presetID="42" presetClass="path" presetSubtype="0" accel="40000" decel="60000" fill="hold" grpId="1" nodeType="withEffect">
                                  <p:stCondLst>
                                    <p:cond delay="3500"/>
                                  </p:stCondLst>
                                  <p:childTnLst>
                                    <p:animMotion origin="layout" path="M 5E-6 -4.81481E-6 L -0.05325 0.00417 " pathEditMode="relative" rAng="0" ptsTypes="AA">
                                      <p:cBhvr>
                                        <p:cTn id="43" dur="750" spd="-100000" fill="hold"/>
                                        <p:tgtEl>
                                          <p:spTgt spid="41"/>
                                        </p:tgtEl>
                                        <p:attrNameLst>
                                          <p:attrName>ppt_x</p:attrName>
                                          <p:attrName>ppt_y</p:attrName>
                                        </p:attrNameLst>
                                      </p:cBhvr>
                                      <p:rCtr x="-2669" y="208"/>
                                    </p:animMotion>
                                  </p:childTnLst>
                                </p:cTn>
                              </p:par>
                              <p:par>
                                <p:cTn id="44" presetID="10" presetClass="entr" presetSubtype="0" fill="hold" grpId="0" nodeType="withEffect">
                                  <p:stCondLst>
                                    <p:cond delay="4000"/>
                                  </p:stCondLst>
                                  <p:childTnLst>
                                    <p:set>
                                      <p:cBhvr>
                                        <p:cTn id="45" dur="1" fill="hold">
                                          <p:stCondLst>
                                            <p:cond delay="0"/>
                                          </p:stCondLst>
                                        </p:cTn>
                                        <p:tgtEl>
                                          <p:spTgt spid="46"/>
                                        </p:tgtEl>
                                        <p:attrNameLst>
                                          <p:attrName>style.visibility</p:attrName>
                                        </p:attrNameLst>
                                      </p:cBhvr>
                                      <p:to>
                                        <p:strVal val="visible"/>
                                      </p:to>
                                    </p:set>
                                    <p:animEffect transition="in" filter="fade">
                                      <p:cBhvr>
                                        <p:cTn id="46" dur="750"/>
                                        <p:tgtEl>
                                          <p:spTgt spid="46"/>
                                        </p:tgtEl>
                                      </p:cBhvr>
                                    </p:animEffect>
                                  </p:childTnLst>
                                </p:cTn>
                              </p:par>
                              <p:par>
                                <p:cTn id="47" presetID="10" presetClass="entr" presetSubtype="0" fill="hold" grpId="0" nodeType="withEffect">
                                  <p:stCondLst>
                                    <p:cond delay="450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750"/>
                                        <p:tgtEl>
                                          <p:spTgt spid="42"/>
                                        </p:tgtEl>
                                      </p:cBhvr>
                                    </p:animEffect>
                                  </p:childTnLst>
                                </p:cTn>
                              </p:par>
                              <p:par>
                                <p:cTn id="50" presetID="42" presetClass="path" presetSubtype="0" accel="40000" decel="60000" fill="hold" grpId="1" nodeType="withEffect">
                                  <p:stCondLst>
                                    <p:cond delay="4500"/>
                                  </p:stCondLst>
                                  <p:childTnLst>
                                    <p:animMotion origin="layout" path="M -0.00625 -0.00163 L -0.0612 4.81481E-6 " pathEditMode="relative" rAng="0" ptsTypes="AA">
                                      <p:cBhvr>
                                        <p:cTn id="51" dur="750" spd="-100000" fill="hold"/>
                                        <p:tgtEl>
                                          <p:spTgt spid="42"/>
                                        </p:tgtEl>
                                        <p:attrNameLst>
                                          <p:attrName>ppt_x</p:attrName>
                                          <p:attrName>ppt_y</p:attrName>
                                        </p:attrNameLst>
                                      </p:cBhvr>
                                      <p:rCtr x="-2747" y="69"/>
                                    </p:animMotion>
                                  </p:childTnLst>
                                </p:cTn>
                              </p:par>
                            </p:childTnLst>
                          </p:cTn>
                        </p:par>
                        <p:par>
                          <p:cTn id="52" fill="hold">
                            <p:stCondLst>
                              <p:cond delay="6250"/>
                            </p:stCondLst>
                            <p:childTnLst>
                              <p:par>
                                <p:cTn id="53" presetID="10" presetClass="entr" presetSubtype="0"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fade">
                                      <p:cBhvr>
                                        <p:cTn id="55" dur="750"/>
                                        <p:tgtEl>
                                          <p:spTgt spid="4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fade">
                                      <p:cBhvr>
                                        <p:cTn id="58"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P spid="39" grpId="0" animBg="1"/>
      <p:bldP spid="39" grpId="1" animBg="1"/>
      <p:bldP spid="40" grpId="0" animBg="1"/>
      <p:bldP spid="40" grpId="1" animBg="1"/>
      <p:bldP spid="41" grpId="0" animBg="1"/>
      <p:bldP spid="41" grpId="1" animBg="1"/>
      <p:bldP spid="42" grpId="0" animBg="1"/>
      <p:bldP spid="42" grpId="1" animBg="1"/>
      <p:bldP spid="15" grpId="0" build="p"/>
      <p:bldP spid="38" grpId="0" animBg="1"/>
      <p:bldP spid="43" grpId="0" animBg="1"/>
      <p:bldP spid="44" grpId="0" animBg="1"/>
      <p:bldP spid="45" grpId="0" animBg="1"/>
      <p:bldP spid="46" grpId="0" animBg="1"/>
      <p:bldP spid="47" grpId="0" uiExpand="1" animBg="1"/>
      <p:bldP spid="4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
            <a:extLst>
              <a:ext uri="{FF2B5EF4-FFF2-40B4-BE49-F238E27FC236}">
                <a16:creationId xmlns:a16="http://schemas.microsoft.com/office/drawing/2014/main" id="{A3DC333F-6BD5-4B81-8D61-A111CC4BC8B1}"/>
              </a:ext>
            </a:extLst>
          </p:cNvPr>
          <p:cNvSpPr txBox="1">
            <a:spLocks/>
          </p:cNvSpPr>
          <p:nvPr/>
        </p:nvSpPr>
        <p:spPr>
          <a:xfrm>
            <a:off x="658812" y="296863"/>
            <a:ext cx="9000000" cy="446715"/>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2400" kern="1200">
                <a:solidFill>
                  <a:srgbClr val="D6851B"/>
                </a:solidFill>
                <a:latin typeface="+mj-lt"/>
                <a:ea typeface="+mj-ea"/>
                <a:cs typeface="+mj-cs"/>
              </a:defRPr>
            </a:lvl1pPr>
          </a:lstStyle>
          <a:p>
            <a:endParaRPr lang="de-DE" dirty="0"/>
          </a:p>
        </p:txBody>
      </p:sp>
      <p:sp>
        <p:nvSpPr>
          <p:cNvPr id="20" name="Textfeld 19">
            <a:extLst>
              <a:ext uri="{FF2B5EF4-FFF2-40B4-BE49-F238E27FC236}">
                <a16:creationId xmlns:a16="http://schemas.microsoft.com/office/drawing/2014/main" id="{408C2EEE-9EEE-43AA-8AA9-FA8236194A07}"/>
              </a:ext>
            </a:extLst>
          </p:cNvPr>
          <p:cNvSpPr txBox="1"/>
          <p:nvPr/>
        </p:nvSpPr>
        <p:spPr>
          <a:xfrm>
            <a:off x="658813" y="816225"/>
            <a:ext cx="7958140" cy="615553"/>
          </a:xfrm>
          <a:prstGeom prst="rect">
            <a:avLst/>
          </a:prstGeom>
          <a:noFill/>
        </p:spPr>
        <p:txBody>
          <a:bodyPr wrap="square" lIns="0" tIns="0" rIns="0" bIns="0" rtlCol="0">
            <a:noAutofit/>
          </a:bodyPr>
          <a:lstStyle/>
          <a:p>
            <a:r>
              <a:rPr lang="es-ES" sz="2000" b="1"/>
              <a:t>Objetivos de aprendizaje en la formación profesional</a:t>
            </a:r>
          </a:p>
        </p:txBody>
      </p:sp>
      <p:sp>
        <p:nvSpPr>
          <p:cNvPr id="21" name="Textplatzhalter 3">
            <a:extLst>
              <a:ext uri="{FF2B5EF4-FFF2-40B4-BE49-F238E27FC236}">
                <a16:creationId xmlns:a16="http://schemas.microsoft.com/office/drawing/2014/main" id="{CEAC9FAC-B976-478F-B105-470AB30441AB}"/>
              </a:ext>
            </a:extLst>
          </p:cNvPr>
          <p:cNvSpPr txBox="1">
            <a:spLocks/>
          </p:cNvSpPr>
          <p:nvPr/>
        </p:nvSpPr>
        <p:spPr>
          <a:xfrm>
            <a:off x="658813" y="3073169"/>
            <a:ext cx="9274167" cy="454268"/>
          </a:xfrm>
          <a:prstGeom prst="rect">
            <a:avLst/>
          </a:prstGeom>
          <a:noFill/>
        </p:spPr>
        <p:txBody>
          <a:bodyPr vert="horz" wrap="square" lIns="108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600"/>
              </a:spcAft>
              <a:buClr>
                <a:srgbClr val="D6851B"/>
              </a:buClr>
              <a:buSzPct val="65000"/>
              <a:buFont typeface="Wingdings 3" panose="05040102010807070707" pitchFamily="18" charset="2"/>
              <a:buChar char=""/>
            </a:pPr>
            <a:r>
              <a:rPr lang="es-ES" sz="1800">
                <a:solidFill>
                  <a:schemeClr val="tx1"/>
                </a:solidFill>
              </a:rPr>
              <a:t>Conocimientos básicos sobre la Agenda 2030 de las Naciones Unidas y su implementación</a:t>
            </a:r>
          </a:p>
        </p:txBody>
      </p:sp>
      <p:sp>
        <p:nvSpPr>
          <p:cNvPr id="22" name="Textplatzhalter 3">
            <a:extLst>
              <a:ext uri="{FF2B5EF4-FFF2-40B4-BE49-F238E27FC236}">
                <a16:creationId xmlns:a16="http://schemas.microsoft.com/office/drawing/2014/main" id="{2711CE9E-1356-47ED-AB39-122EE7BFDFBC}"/>
              </a:ext>
            </a:extLst>
          </p:cNvPr>
          <p:cNvSpPr txBox="1">
            <a:spLocks/>
          </p:cNvSpPr>
          <p:nvPr/>
        </p:nvSpPr>
        <p:spPr>
          <a:xfrm>
            <a:off x="658813" y="2653146"/>
            <a:ext cx="9274167" cy="490620"/>
          </a:xfrm>
          <a:prstGeom prst="rect">
            <a:avLst/>
          </a:prstGeom>
          <a:solidFill>
            <a:srgbClr val="D6851B"/>
          </a:solidFill>
        </p:spPr>
        <p:txBody>
          <a:bodyPr vert="horz" wrap="square" lIns="216000" tIns="108000" rIns="72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Aft>
                <a:spcPts val="600"/>
              </a:spcAft>
            </a:pPr>
            <a:r>
              <a:rPr lang="es-ES" sz="1800" b="1"/>
              <a:t>Conocer los 17 Objetivos de Desarrollo Sostenible</a:t>
            </a:r>
          </a:p>
        </p:txBody>
      </p:sp>
      <p:sp>
        <p:nvSpPr>
          <p:cNvPr id="23" name="Textplatzhalter 3">
            <a:extLst>
              <a:ext uri="{FF2B5EF4-FFF2-40B4-BE49-F238E27FC236}">
                <a16:creationId xmlns:a16="http://schemas.microsoft.com/office/drawing/2014/main" id="{CED7B901-AD04-423D-A91C-C647E24122F9}"/>
              </a:ext>
            </a:extLst>
          </p:cNvPr>
          <p:cNvSpPr txBox="1">
            <a:spLocks/>
          </p:cNvSpPr>
          <p:nvPr/>
        </p:nvSpPr>
        <p:spPr>
          <a:xfrm>
            <a:off x="658813" y="5132070"/>
            <a:ext cx="9274167" cy="454268"/>
          </a:xfrm>
          <a:prstGeom prst="rect">
            <a:avLst/>
          </a:prstGeom>
          <a:noFill/>
        </p:spPr>
        <p:txBody>
          <a:bodyPr vert="horz" wrap="square" lIns="108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600"/>
              </a:spcAft>
              <a:buClr>
                <a:srgbClr val="D6851B"/>
              </a:buClr>
              <a:buSzPct val="65000"/>
              <a:buFont typeface="Wingdings 3" panose="05040102010807070707" pitchFamily="18" charset="2"/>
              <a:buChar char=""/>
            </a:pPr>
            <a:r>
              <a:rPr lang="es-ES" sz="1800">
                <a:solidFill>
                  <a:schemeClr val="tx1"/>
                </a:solidFill>
              </a:rPr>
              <a:t>Evaluar la importancia de la sostenibilidad para las artes y oficios, el comercio y la industria</a:t>
            </a:r>
          </a:p>
        </p:txBody>
      </p:sp>
      <p:sp>
        <p:nvSpPr>
          <p:cNvPr id="24" name="Textplatzhalter 3">
            <a:extLst>
              <a:ext uri="{FF2B5EF4-FFF2-40B4-BE49-F238E27FC236}">
                <a16:creationId xmlns:a16="http://schemas.microsoft.com/office/drawing/2014/main" id="{DBC88356-C5B3-4D31-9DCE-4DF89A4FD351}"/>
              </a:ext>
            </a:extLst>
          </p:cNvPr>
          <p:cNvSpPr txBox="1">
            <a:spLocks/>
          </p:cNvSpPr>
          <p:nvPr/>
        </p:nvSpPr>
        <p:spPr>
          <a:xfrm>
            <a:off x="658813" y="4646552"/>
            <a:ext cx="9274167" cy="490620"/>
          </a:xfrm>
          <a:prstGeom prst="rect">
            <a:avLst/>
          </a:prstGeom>
          <a:solidFill>
            <a:srgbClr val="D6851B"/>
          </a:solidFill>
        </p:spPr>
        <p:txBody>
          <a:bodyPr vert="horz" wrap="square" lIns="216000" tIns="108000" rIns="72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Aft>
                <a:spcPts val="600"/>
              </a:spcAft>
            </a:pPr>
            <a:r>
              <a:rPr lang="es-ES" sz="1800" b="1"/>
              <a:t>Aplicación práctica</a:t>
            </a:r>
          </a:p>
        </p:txBody>
      </p:sp>
      <p:sp>
        <p:nvSpPr>
          <p:cNvPr id="25" name="Textplatzhalter 3">
            <a:extLst>
              <a:ext uri="{FF2B5EF4-FFF2-40B4-BE49-F238E27FC236}">
                <a16:creationId xmlns:a16="http://schemas.microsoft.com/office/drawing/2014/main" id="{E39585C8-D214-4317-A6BB-9BFE40429255}"/>
              </a:ext>
            </a:extLst>
          </p:cNvPr>
          <p:cNvSpPr txBox="1">
            <a:spLocks/>
          </p:cNvSpPr>
          <p:nvPr/>
        </p:nvSpPr>
        <p:spPr>
          <a:xfrm>
            <a:off x="658813" y="4102907"/>
            <a:ext cx="9274175" cy="454268"/>
          </a:xfrm>
          <a:prstGeom prst="rect">
            <a:avLst/>
          </a:prstGeom>
          <a:noFill/>
        </p:spPr>
        <p:txBody>
          <a:bodyPr vert="horz" wrap="square" lIns="108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600"/>
              </a:spcAft>
              <a:buClr>
                <a:srgbClr val="D6851B"/>
              </a:buClr>
              <a:buSzPct val="65000"/>
              <a:buFont typeface="Wingdings 3" panose="05040102010807070707" pitchFamily="18" charset="2"/>
              <a:buChar char=""/>
            </a:pPr>
            <a:r>
              <a:rPr lang="es-ES" sz="1800">
                <a:solidFill>
                  <a:schemeClr val="tx1"/>
                </a:solidFill>
                <a:latin typeface="+mn-lt"/>
              </a:rPr>
              <a:t>Comprender diferentes conceptos y poder compararlos entre sí</a:t>
            </a:r>
          </a:p>
        </p:txBody>
      </p:sp>
      <p:sp>
        <p:nvSpPr>
          <p:cNvPr id="26" name="Textplatzhalter 3">
            <a:extLst>
              <a:ext uri="{FF2B5EF4-FFF2-40B4-BE49-F238E27FC236}">
                <a16:creationId xmlns:a16="http://schemas.microsoft.com/office/drawing/2014/main" id="{E55C3B53-534E-4BA5-8768-71AF8E2E1D74}"/>
              </a:ext>
            </a:extLst>
          </p:cNvPr>
          <p:cNvSpPr txBox="1">
            <a:spLocks/>
          </p:cNvSpPr>
          <p:nvPr/>
        </p:nvSpPr>
        <p:spPr>
          <a:xfrm>
            <a:off x="658813" y="3616814"/>
            <a:ext cx="9274175" cy="490620"/>
          </a:xfrm>
          <a:prstGeom prst="rect">
            <a:avLst/>
          </a:prstGeom>
          <a:solidFill>
            <a:srgbClr val="D6851B"/>
          </a:solidFill>
        </p:spPr>
        <p:txBody>
          <a:bodyPr vert="horz" wrap="square" lIns="216000" tIns="108000" rIns="72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Aft>
                <a:spcPts val="600"/>
              </a:spcAft>
            </a:pPr>
            <a:r>
              <a:rPr lang="es-ES" sz="1800" b="1"/>
              <a:t>Evaluar los modelos de sostenibilidad</a:t>
            </a:r>
          </a:p>
        </p:txBody>
      </p:sp>
      <p:sp>
        <p:nvSpPr>
          <p:cNvPr id="27" name="Textplatzhalter 3">
            <a:extLst>
              <a:ext uri="{FF2B5EF4-FFF2-40B4-BE49-F238E27FC236}">
                <a16:creationId xmlns:a16="http://schemas.microsoft.com/office/drawing/2014/main" id="{41950012-F107-42DA-8DDA-A0B851B4605B}"/>
              </a:ext>
            </a:extLst>
          </p:cNvPr>
          <p:cNvSpPr txBox="1">
            <a:spLocks/>
          </p:cNvSpPr>
          <p:nvPr/>
        </p:nvSpPr>
        <p:spPr>
          <a:xfrm>
            <a:off x="658813" y="2042838"/>
            <a:ext cx="9522135" cy="454268"/>
          </a:xfrm>
          <a:prstGeom prst="rect">
            <a:avLst/>
          </a:prstGeom>
          <a:noFill/>
        </p:spPr>
        <p:txBody>
          <a:bodyPr vert="horz" wrap="square" lIns="108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600"/>
              </a:spcAft>
              <a:buClr>
                <a:srgbClr val="D6851B"/>
              </a:buClr>
              <a:buSzPct val="65000"/>
              <a:buFont typeface="Wingdings 3" panose="05040102010807070707" pitchFamily="18" charset="2"/>
              <a:buChar char=""/>
            </a:pPr>
            <a:r>
              <a:rPr lang="es-ES" sz="1800" dirty="0">
                <a:solidFill>
                  <a:schemeClr val="tx1"/>
                </a:solidFill>
                <a:latin typeface="+mn-lt"/>
              </a:rPr>
              <a:t>Los aprendices y aprendizas clasifican los procesos de su profesión de forma adecuada</a:t>
            </a:r>
          </a:p>
        </p:txBody>
      </p:sp>
      <p:sp>
        <p:nvSpPr>
          <p:cNvPr id="28" name="Textplatzhalter 3">
            <a:extLst>
              <a:ext uri="{FF2B5EF4-FFF2-40B4-BE49-F238E27FC236}">
                <a16:creationId xmlns:a16="http://schemas.microsoft.com/office/drawing/2014/main" id="{61924A55-39B8-4D2D-AF36-0DB09170930F}"/>
              </a:ext>
            </a:extLst>
          </p:cNvPr>
          <p:cNvSpPr txBox="1">
            <a:spLocks/>
          </p:cNvSpPr>
          <p:nvPr/>
        </p:nvSpPr>
        <p:spPr>
          <a:xfrm>
            <a:off x="658813" y="1557338"/>
            <a:ext cx="9274175" cy="490620"/>
          </a:xfrm>
          <a:prstGeom prst="rect">
            <a:avLst/>
          </a:prstGeom>
          <a:solidFill>
            <a:srgbClr val="D6851B"/>
          </a:solidFill>
        </p:spPr>
        <p:txBody>
          <a:bodyPr vert="horz" wrap="square" lIns="216000" tIns="108000" rIns="72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Aft>
                <a:spcPts val="600"/>
              </a:spcAft>
            </a:pPr>
            <a:r>
              <a:rPr lang="es-ES" sz="1800" b="1"/>
              <a:t>Comprender la sostenibilidad en sus cuatro dimensiones</a:t>
            </a:r>
          </a:p>
        </p:txBody>
      </p:sp>
      <p:sp>
        <p:nvSpPr>
          <p:cNvPr id="13" name="Ellipse 12">
            <a:extLst>
              <a:ext uri="{FF2B5EF4-FFF2-40B4-BE49-F238E27FC236}">
                <a16:creationId xmlns:a16="http://schemas.microsoft.com/office/drawing/2014/main" id="{BE8B627F-FF02-451B-84B6-15A1B04E131A}"/>
              </a:ext>
            </a:extLst>
          </p:cNvPr>
          <p:cNvSpPr>
            <a:spLocks noChangeAspect="1"/>
          </p:cNvSpPr>
          <p:nvPr/>
        </p:nvSpPr>
        <p:spPr>
          <a:xfrm>
            <a:off x="9483365" y="1199054"/>
            <a:ext cx="2708634" cy="4320000"/>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spcBef>
                <a:spcPts val="0"/>
              </a:spcBef>
              <a:buClr>
                <a:schemeClr val="dk1"/>
              </a:buClr>
              <a:buSzPct val="25000"/>
            </a:pPr>
            <a:endParaRPr lang="de-DE" dirty="0">
              <a:solidFill>
                <a:schemeClr val="dk1"/>
              </a:solidFill>
              <a:cs typeface="Calibri" panose="020F0502020204030204" pitchFamily="34" charset="0"/>
              <a:rtl val="0"/>
            </a:endParaRPr>
          </a:p>
        </p:txBody>
      </p:sp>
      <p:pic>
        <p:nvPicPr>
          <p:cNvPr id="6" name="Grafik 5">
            <a:extLst>
              <a:ext uri="{FF2B5EF4-FFF2-40B4-BE49-F238E27FC236}">
                <a16:creationId xmlns:a16="http://schemas.microsoft.com/office/drawing/2014/main" id="{571F8601-FC57-4177-8590-4F683C3D08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22653">
            <a:off x="9657191" y="1890389"/>
            <a:ext cx="2100163" cy="2753937"/>
          </a:xfrm>
          <a:prstGeom prst="rect">
            <a:avLst/>
          </a:prstGeom>
        </p:spPr>
      </p:pic>
      <p:sp>
        <p:nvSpPr>
          <p:cNvPr id="2" name="Titel 1">
            <a:extLst>
              <a:ext uri="{FF2B5EF4-FFF2-40B4-BE49-F238E27FC236}">
                <a16:creationId xmlns:a16="http://schemas.microsoft.com/office/drawing/2014/main" id="{EC159AA6-D2A7-4BA4-A6E5-66FBBC15F785}"/>
              </a:ext>
            </a:extLst>
          </p:cNvPr>
          <p:cNvSpPr>
            <a:spLocks noGrp="1"/>
          </p:cNvSpPr>
          <p:nvPr>
            <p:ph type="title"/>
          </p:nvPr>
        </p:nvSpPr>
        <p:spPr/>
        <p:txBody>
          <a:bodyPr>
            <a:normAutofit/>
          </a:bodyPr>
          <a:lstStyle/>
          <a:p>
            <a:r>
              <a:rPr lang="es-ES"/>
              <a:t>5. Ejemplo de un módulo de formación profesional</a:t>
            </a:r>
          </a:p>
        </p:txBody>
      </p:sp>
    </p:spTree>
    <p:extLst>
      <p:ext uri="{BB962C8B-B14F-4D97-AF65-F5344CB8AC3E}">
        <p14:creationId xmlns:p14="http://schemas.microsoft.com/office/powerpoint/2010/main" val="21438618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1000"/>
                                        <p:tgtEl>
                                          <p:spTgt spid="20">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27">
                                            <p:txEl>
                                              <p:pRg st="0" end="0"/>
                                            </p:txEl>
                                          </p:spTgt>
                                        </p:tgtEl>
                                        <p:attrNameLst>
                                          <p:attrName>style.visibility</p:attrName>
                                        </p:attrNameLst>
                                      </p:cBhvr>
                                      <p:to>
                                        <p:strVal val="visible"/>
                                      </p:to>
                                    </p:set>
                                    <p:animEffect transition="in" filter="fade">
                                      <p:cBhvr>
                                        <p:cTn id="15" dur="750"/>
                                        <p:tgtEl>
                                          <p:spTgt spid="27">
                                            <p:txEl>
                                              <p:pRg st="0" end="0"/>
                                            </p:txEl>
                                          </p:spTgt>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2750"/>
                            </p:stCondLst>
                            <p:childTnLst>
                              <p:par>
                                <p:cTn id="21" presetID="10"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750"/>
                                        <p:tgtEl>
                                          <p:spTgt spid="21">
                                            <p:txEl>
                                              <p:pRg st="0" end="0"/>
                                            </p:txEl>
                                          </p:spTgt>
                                        </p:tgtEl>
                                      </p:cBhvr>
                                    </p:animEffect>
                                  </p:childTnLst>
                                </p:cTn>
                              </p:par>
                            </p:childTnLst>
                          </p:cTn>
                        </p:par>
                        <p:par>
                          <p:cTn id="24" fill="hold">
                            <p:stCondLst>
                              <p:cond delay="3500"/>
                            </p:stCondLst>
                            <p:childTnLst>
                              <p:par>
                                <p:cTn id="25" presetID="10" presetClass="entr" presetSubtype="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par>
                          <p:cTn id="28" fill="hold">
                            <p:stCondLst>
                              <p:cond delay="4000"/>
                            </p:stCondLst>
                            <p:childTnLst>
                              <p:par>
                                <p:cTn id="29" presetID="10" presetClass="entr" presetSubtype="0" fill="hold" grpId="0" nodeType="afterEffect">
                                  <p:stCondLst>
                                    <p:cond delay="0"/>
                                  </p:stCondLst>
                                  <p:childTnLst>
                                    <p:set>
                                      <p:cBhvr>
                                        <p:cTn id="30" dur="1" fill="hold">
                                          <p:stCondLst>
                                            <p:cond delay="0"/>
                                          </p:stCondLst>
                                        </p:cTn>
                                        <p:tgtEl>
                                          <p:spTgt spid="25">
                                            <p:txEl>
                                              <p:pRg st="0" end="0"/>
                                            </p:txEl>
                                          </p:spTgt>
                                        </p:tgtEl>
                                        <p:attrNameLst>
                                          <p:attrName>style.visibility</p:attrName>
                                        </p:attrNameLst>
                                      </p:cBhvr>
                                      <p:to>
                                        <p:strVal val="visible"/>
                                      </p:to>
                                    </p:set>
                                    <p:animEffect transition="in" filter="fade">
                                      <p:cBhvr>
                                        <p:cTn id="31" dur="750"/>
                                        <p:tgtEl>
                                          <p:spTgt spid="25">
                                            <p:txEl>
                                              <p:pRg st="0" end="0"/>
                                            </p:txEl>
                                          </p:spTgt>
                                        </p:tgtEl>
                                      </p:cBhvr>
                                    </p:animEffect>
                                  </p:childTnLst>
                                </p:cTn>
                              </p:par>
                            </p:childTnLst>
                          </p:cTn>
                        </p:par>
                        <p:par>
                          <p:cTn id="32" fill="hold">
                            <p:stCondLst>
                              <p:cond delay="4750"/>
                            </p:stCondLst>
                            <p:childTnLst>
                              <p:par>
                                <p:cTn id="33" presetID="10"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par>
                          <p:cTn id="36" fill="hold">
                            <p:stCondLst>
                              <p:cond delay="5250"/>
                            </p:stCondLst>
                            <p:childTnLst>
                              <p:par>
                                <p:cTn id="37" presetID="10" presetClass="entr" presetSubtype="0" fill="hold" grpId="0" nodeType="afterEffect">
                                  <p:stCondLst>
                                    <p:cond delay="0"/>
                                  </p:stCondLst>
                                  <p:childTnLst>
                                    <p:set>
                                      <p:cBhvr>
                                        <p:cTn id="38" dur="1" fill="hold">
                                          <p:stCondLst>
                                            <p:cond delay="0"/>
                                          </p:stCondLst>
                                        </p:cTn>
                                        <p:tgtEl>
                                          <p:spTgt spid="23">
                                            <p:txEl>
                                              <p:pRg st="0" end="0"/>
                                            </p:txEl>
                                          </p:spTgt>
                                        </p:tgtEl>
                                        <p:attrNameLst>
                                          <p:attrName>style.visibility</p:attrName>
                                        </p:attrNameLst>
                                      </p:cBhvr>
                                      <p:to>
                                        <p:strVal val="visible"/>
                                      </p:to>
                                    </p:set>
                                    <p:animEffect transition="in" filter="fade">
                                      <p:cBhvr>
                                        <p:cTn id="39" dur="75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21" grpId="0" uiExpand="1" build="p"/>
      <p:bldP spid="22" grpId="0" animBg="1"/>
      <p:bldP spid="23" grpId="0" uiExpand="1" build="p"/>
      <p:bldP spid="24" grpId="0" animBg="1"/>
      <p:bldP spid="25" grpId="0" uiExpand="1" build="p"/>
      <p:bldP spid="26" grpId="0" animBg="1"/>
      <p:bldP spid="27" grpId="0" uiExpand="1" build="p"/>
      <p:bldP spid="2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es-ES"/>
              <a:t>6. Participación y autoeficacia</a:t>
            </a:r>
          </a:p>
        </p:txBody>
      </p:sp>
      <p:sp>
        <p:nvSpPr>
          <p:cNvPr id="8" name="Textplatzhalter 3">
            <a:extLst>
              <a:ext uri="{FF2B5EF4-FFF2-40B4-BE49-F238E27FC236}">
                <a16:creationId xmlns:a16="http://schemas.microsoft.com/office/drawing/2014/main" id="{9FD92AA3-5BD8-4280-980E-D32A32F8B5D6}"/>
              </a:ext>
            </a:extLst>
          </p:cNvPr>
          <p:cNvSpPr txBox="1">
            <a:spLocks/>
          </p:cNvSpPr>
          <p:nvPr/>
        </p:nvSpPr>
        <p:spPr>
          <a:xfrm>
            <a:off x="658814" y="1738896"/>
            <a:ext cx="4389120" cy="490620"/>
          </a:xfrm>
          <a:prstGeom prst="rect">
            <a:avLst/>
          </a:prstGeom>
          <a:solidFill>
            <a:srgbClr val="FBF3E8"/>
          </a:solidFill>
        </p:spPr>
        <p:txBody>
          <a:bodyPr vert="horz" wrap="square" lIns="216000" tIns="108000" rIns="108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es-ES" sz="1800">
                <a:solidFill>
                  <a:schemeClr val="tx1"/>
                </a:solidFill>
              </a:rPr>
              <a:t>Personal cualificado del futuro</a:t>
            </a:r>
          </a:p>
        </p:txBody>
      </p:sp>
      <p:sp>
        <p:nvSpPr>
          <p:cNvPr id="9" name="Textplatzhalter 3">
            <a:extLst>
              <a:ext uri="{FF2B5EF4-FFF2-40B4-BE49-F238E27FC236}">
                <a16:creationId xmlns:a16="http://schemas.microsoft.com/office/drawing/2014/main" id="{7FB02C4E-BCE2-4148-981C-15B3C99F10FC}"/>
              </a:ext>
            </a:extLst>
          </p:cNvPr>
          <p:cNvSpPr txBox="1">
            <a:spLocks/>
          </p:cNvSpPr>
          <p:nvPr/>
        </p:nvSpPr>
        <p:spPr>
          <a:xfrm>
            <a:off x="6919843" y="1768776"/>
            <a:ext cx="4792732" cy="490620"/>
          </a:xfrm>
          <a:prstGeom prst="rect">
            <a:avLst/>
          </a:prstGeom>
          <a:solidFill>
            <a:srgbClr val="FBF3E8"/>
          </a:solidFill>
        </p:spPr>
        <p:txBody>
          <a:bodyPr vert="horz" wrap="square" lIns="864000" tIns="108000" rIns="108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es-ES" sz="1800">
                <a:solidFill>
                  <a:schemeClr val="tx1"/>
                </a:solidFill>
              </a:rPr>
              <a:t>Energía innovadora</a:t>
            </a:r>
          </a:p>
        </p:txBody>
      </p:sp>
      <p:sp>
        <p:nvSpPr>
          <p:cNvPr id="11" name="Textplatzhalter 3">
            <a:extLst>
              <a:ext uri="{FF2B5EF4-FFF2-40B4-BE49-F238E27FC236}">
                <a16:creationId xmlns:a16="http://schemas.microsoft.com/office/drawing/2014/main" id="{7C8C97EF-BB48-4E66-BFAA-F7D132D5877E}"/>
              </a:ext>
            </a:extLst>
          </p:cNvPr>
          <p:cNvSpPr txBox="1">
            <a:spLocks/>
          </p:cNvSpPr>
          <p:nvPr/>
        </p:nvSpPr>
        <p:spPr>
          <a:xfrm>
            <a:off x="6919842" y="3946670"/>
            <a:ext cx="4792732" cy="490620"/>
          </a:xfrm>
          <a:prstGeom prst="rect">
            <a:avLst/>
          </a:prstGeom>
          <a:solidFill>
            <a:srgbClr val="FBF3E8"/>
          </a:solidFill>
        </p:spPr>
        <p:txBody>
          <a:bodyPr vert="horz" wrap="square" lIns="864000" tIns="108000" rIns="108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es-ES" sz="1800">
                <a:solidFill>
                  <a:schemeClr val="tx1"/>
                </a:solidFill>
              </a:rPr>
              <a:t>Responsabilidad social</a:t>
            </a:r>
          </a:p>
        </p:txBody>
      </p:sp>
      <p:sp>
        <p:nvSpPr>
          <p:cNvPr id="13" name="Textplatzhalter 3">
            <a:extLst>
              <a:ext uri="{FF2B5EF4-FFF2-40B4-BE49-F238E27FC236}">
                <a16:creationId xmlns:a16="http://schemas.microsoft.com/office/drawing/2014/main" id="{7AE5BE3B-6378-466F-BEF1-D5F820805DB9}"/>
              </a:ext>
            </a:extLst>
          </p:cNvPr>
          <p:cNvSpPr txBox="1">
            <a:spLocks/>
          </p:cNvSpPr>
          <p:nvPr/>
        </p:nvSpPr>
        <p:spPr>
          <a:xfrm>
            <a:off x="658814" y="3946670"/>
            <a:ext cx="4414324" cy="490620"/>
          </a:xfrm>
          <a:prstGeom prst="rect">
            <a:avLst/>
          </a:prstGeom>
          <a:solidFill>
            <a:srgbClr val="FBF3E8"/>
          </a:solidFill>
        </p:spPr>
        <p:txBody>
          <a:bodyPr vert="horz" wrap="square" lIns="216000" tIns="108000" rIns="1152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es-ES" sz="1800">
                <a:solidFill>
                  <a:schemeClr val="tx1"/>
                </a:solidFill>
              </a:rPr>
              <a:t>Alcanzar los objetivos climáticos</a:t>
            </a:r>
          </a:p>
        </p:txBody>
      </p:sp>
      <p:sp>
        <p:nvSpPr>
          <p:cNvPr id="14" name="Ellipse 13">
            <a:extLst>
              <a:ext uri="{FF2B5EF4-FFF2-40B4-BE49-F238E27FC236}">
                <a16:creationId xmlns:a16="http://schemas.microsoft.com/office/drawing/2014/main" id="{D62A4C38-0381-481C-8401-06B35AC9835D}"/>
              </a:ext>
            </a:extLst>
          </p:cNvPr>
          <p:cNvSpPr/>
          <p:nvPr/>
        </p:nvSpPr>
        <p:spPr>
          <a:xfrm>
            <a:off x="4631504" y="1609219"/>
            <a:ext cx="2968771" cy="2968769"/>
          </a:xfrm>
          <a:prstGeom prst="ellipse">
            <a:avLst/>
          </a:prstGeom>
          <a:solidFill>
            <a:schemeClr val="bg1"/>
          </a:solidFill>
          <a:ln w="38100">
            <a:solidFill>
              <a:srgbClr val="D6851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spcBef>
                <a:spcPts val="0"/>
              </a:spcBef>
              <a:buClr>
                <a:schemeClr val="dk1"/>
              </a:buClr>
              <a:buSzPct val="25000"/>
            </a:pPr>
            <a:r>
              <a:rPr lang="es-ES" b="1">
                <a:solidFill>
                  <a:schemeClr val="dk1"/>
                </a:solidFill>
                <a:cs typeface="Calibri" panose="020F0502020204030204" pitchFamily="34" charset="0"/>
                <a:rtl val="0"/>
              </a:rPr>
              <a:t>Efectos previstos</a:t>
            </a:r>
          </a:p>
        </p:txBody>
      </p:sp>
      <p:sp>
        <p:nvSpPr>
          <p:cNvPr id="19" name="Ellipse 18">
            <a:extLst>
              <a:ext uri="{FF2B5EF4-FFF2-40B4-BE49-F238E27FC236}">
                <a16:creationId xmlns:a16="http://schemas.microsoft.com/office/drawing/2014/main" id="{1C032C7C-94B6-4BEB-84AC-32536F536F17}"/>
              </a:ext>
            </a:extLst>
          </p:cNvPr>
          <p:cNvSpPr/>
          <p:nvPr/>
        </p:nvSpPr>
        <p:spPr>
          <a:xfrm>
            <a:off x="6802528" y="3787114"/>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Ellipse 27">
            <a:extLst>
              <a:ext uri="{FF2B5EF4-FFF2-40B4-BE49-F238E27FC236}">
                <a16:creationId xmlns:a16="http://schemas.microsoft.com/office/drawing/2014/main" id="{DC41E0AE-0161-4E20-9E9F-1A16BDCC03A5}"/>
              </a:ext>
            </a:extLst>
          </p:cNvPr>
          <p:cNvSpPr/>
          <p:nvPr/>
        </p:nvSpPr>
        <p:spPr>
          <a:xfrm>
            <a:off x="4636890" y="3779277"/>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42" name="Gruppieren 41">
            <a:extLst>
              <a:ext uri="{FF2B5EF4-FFF2-40B4-BE49-F238E27FC236}">
                <a16:creationId xmlns:a16="http://schemas.microsoft.com/office/drawing/2014/main" id="{162A85DE-442E-411E-9E26-E0E32A01BC83}"/>
              </a:ext>
            </a:extLst>
          </p:cNvPr>
          <p:cNvGrpSpPr/>
          <p:nvPr/>
        </p:nvGrpSpPr>
        <p:grpSpPr>
          <a:xfrm>
            <a:off x="4636890" y="1609220"/>
            <a:ext cx="809733" cy="809733"/>
            <a:chOff x="4636890" y="1609220"/>
            <a:chExt cx="809733" cy="809733"/>
          </a:xfrm>
        </p:grpSpPr>
        <p:sp>
          <p:nvSpPr>
            <p:cNvPr id="31" name="Ellipse 30">
              <a:extLst>
                <a:ext uri="{FF2B5EF4-FFF2-40B4-BE49-F238E27FC236}">
                  <a16:creationId xmlns:a16="http://schemas.microsoft.com/office/drawing/2014/main" id="{815C2731-75A5-4DDF-BC46-022FD7592AC8}"/>
                </a:ext>
              </a:extLst>
            </p:cNvPr>
            <p:cNvSpPr/>
            <p:nvPr/>
          </p:nvSpPr>
          <p:spPr>
            <a:xfrm>
              <a:off x="4636890" y="1609220"/>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43" name="Grafik 42">
              <a:extLst>
                <a:ext uri="{FF2B5EF4-FFF2-40B4-BE49-F238E27FC236}">
                  <a16:creationId xmlns:a16="http://schemas.microsoft.com/office/drawing/2014/main" id="{A2DA3B63-E107-45DC-BB2C-B7B8C4A739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46494" y="1733099"/>
              <a:ext cx="390525" cy="561975"/>
            </a:xfrm>
            <a:prstGeom prst="rect">
              <a:avLst/>
            </a:prstGeom>
          </p:spPr>
        </p:pic>
      </p:grpSp>
      <p:grpSp>
        <p:nvGrpSpPr>
          <p:cNvPr id="40" name="Gruppieren 39">
            <a:extLst>
              <a:ext uri="{FF2B5EF4-FFF2-40B4-BE49-F238E27FC236}">
                <a16:creationId xmlns:a16="http://schemas.microsoft.com/office/drawing/2014/main" id="{357C7CA5-D7A2-4E3B-85E3-C4FF8F38D2DF}"/>
              </a:ext>
            </a:extLst>
          </p:cNvPr>
          <p:cNvGrpSpPr/>
          <p:nvPr/>
        </p:nvGrpSpPr>
        <p:grpSpPr>
          <a:xfrm>
            <a:off x="6802528" y="1609220"/>
            <a:ext cx="809733" cy="809733"/>
            <a:chOff x="6573928" y="1533020"/>
            <a:chExt cx="809733" cy="809733"/>
          </a:xfrm>
        </p:grpSpPr>
        <p:sp>
          <p:nvSpPr>
            <p:cNvPr id="16" name="Ellipse 15">
              <a:extLst>
                <a:ext uri="{FF2B5EF4-FFF2-40B4-BE49-F238E27FC236}">
                  <a16:creationId xmlns:a16="http://schemas.microsoft.com/office/drawing/2014/main" id="{1BA8C316-D1B1-408B-97AC-DCC12DAD1699}"/>
                </a:ext>
              </a:extLst>
            </p:cNvPr>
            <p:cNvSpPr/>
            <p:nvPr/>
          </p:nvSpPr>
          <p:spPr>
            <a:xfrm>
              <a:off x="6573928" y="1533020"/>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02BF802B-F53C-44BF-B71B-80AC868596E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01788" y="1607505"/>
              <a:ext cx="554338" cy="626402"/>
            </a:xfrm>
            <a:prstGeom prst="rect">
              <a:avLst/>
            </a:prstGeom>
          </p:spPr>
        </p:pic>
      </p:grpSp>
      <p:sp>
        <p:nvSpPr>
          <p:cNvPr id="36" name="Textplatzhalter 3">
            <a:extLst>
              <a:ext uri="{FF2B5EF4-FFF2-40B4-BE49-F238E27FC236}">
                <a16:creationId xmlns:a16="http://schemas.microsoft.com/office/drawing/2014/main" id="{DA743FAE-63C5-48A9-B3B5-79626E67D20A}"/>
              </a:ext>
            </a:extLst>
          </p:cNvPr>
          <p:cNvSpPr txBox="1">
            <a:spLocks/>
          </p:cNvSpPr>
          <p:nvPr/>
        </p:nvSpPr>
        <p:spPr>
          <a:xfrm>
            <a:off x="658812" y="2237786"/>
            <a:ext cx="4182560" cy="1018525"/>
          </a:xfrm>
          <a:prstGeom prst="rect">
            <a:avLst/>
          </a:prstGeom>
          <a:noFill/>
        </p:spPr>
        <p:txBody>
          <a:bodyPr vert="horz" wrap="square" lIns="72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ts val="2200"/>
              </a:lnSpc>
              <a:spcBef>
                <a:spcPts val="0"/>
              </a:spcBef>
              <a:spcAft>
                <a:spcPts val="600"/>
              </a:spcAft>
              <a:buClr>
                <a:srgbClr val="D6851B"/>
              </a:buClr>
              <a:buSzPct val="65000"/>
            </a:pPr>
            <a:r>
              <a:rPr lang="es-ES" sz="1800">
                <a:solidFill>
                  <a:schemeClr val="tx1"/>
                </a:solidFill>
                <a:latin typeface="+mn-lt"/>
              </a:rPr>
              <a:t>Los aprendices y aprendizas están perfectamente preparados para los retos económicos actuales</a:t>
            </a:r>
          </a:p>
        </p:txBody>
      </p:sp>
      <p:sp>
        <p:nvSpPr>
          <p:cNvPr id="37" name="Textplatzhalter 3">
            <a:extLst>
              <a:ext uri="{FF2B5EF4-FFF2-40B4-BE49-F238E27FC236}">
                <a16:creationId xmlns:a16="http://schemas.microsoft.com/office/drawing/2014/main" id="{CAAD3A8D-9813-4448-BE2D-1658CEED03FD}"/>
              </a:ext>
            </a:extLst>
          </p:cNvPr>
          <p:cNvSpPr txBox="1">
            <a:spLocks/>
          </p:cNvSpPr>
          <p:nvPr/>
        </p:nvSpPr>
        <p:spPr>
          <a:xfrm>
            <a:off x="7602736" y="2237786"/>
            <a:ext cx="4346650" cy="736397"/>
          </a:xfrm>
          <a:prstGeom prst="rect">
            <a:avLst/>
          </a:prstGeom>
          <a:noFill/>
        </p:spPr>
        <p:txBody>
          <a:bodyPr vert="horz" wrap="square" lIns="72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ts val="2200"/>
              </a:lnSpc>
              <a:spcBef>
                <a:spcPts val="0"/>
              </a:spcBef>
              <a:spcAft>
                <a:spcPts val="600"/>
              </a:spcAft>
              <a:buClr>
                <a:srgbClr val="D6851B"/>
              </a:buClr>
              <a:buSzPct val="65000"/>
            </a:pPr>
            <a:r>
              <a:rPr lang="es-ES" sz="1800">
                <a:solidFill>
                  <a:schemeClr val="tx1"/>
                </a:solidFill>
                <a:latin typeface="+mn-lt"/>
              </a:rPr>
              <a:t>Las generaciones de profesionales jóvenes aportan ideas innovadoras para soluciones sostenibles</a:t>
            </a:r>
          </a:p>
        </p:txBody>
      </p:sp>
      <p:sp>
        <p:nvSpPr>
          <p:cNvPr id="38" name="Textplatzhalter 3">
            <a:extLst>
              <a:ext uri="{FF2B5EF4-FFF2-40B4-BE49-F238E27FC236}">
                <a16:creationId xmlns:a16="http://schemas.microsoft.com/office/drawing/2014/main" id="{4C091B81-12F1-46F5-92E3-F6E7ECBF877D}"/>
              </a:ext>
            </a:extLst>
          </p:cNvPr>
          <p:cNvSpPr txBox="1">
            <a:spLocks/>
          </p:cNvSpPr>
          <p:nvPr/>
        </p:nvSpPr>
        <p:spPr>
          <a:xfrm>
            <a:off x="7602736" y="4434342"/>
            <a:ext cx="4346650" cy="736397"/>
          </a:xfrm>
          <a:prstGeom prst="rect">
            <a:avLst/>
          </a:prstGeom>
          <a:noFill/>
        </p:spPr>
        <p:txBody>
          <a:bodyPr vert="horz" wrap="square" lIns="72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ts val="2200"/>
              </a:lnSpc>
              <a:spcBef>
                <a:spcPts val="0"/>
              </a:spcBef>
              <a:spcAft>
                <a:spcPts val="600"/>
              </a:spcAft>
              <a:buClr>
                <a:srgbClr val="D6851B"/>
              </a:buClr>
              <a:buSzPct val="65000"/>
            </a:pPr>
            <a:r>
              <a:rPr lang="es-ES" sz="1800">
                <a:solidFill>
                  <a:schemeClr val="tx1"/>
                </a:solidFill>
                <a:latin typeface="+mn-lt"/>
              </a:rPr>
              <a:t>Combinación de éxito económico y responsabilidad ecológica</a:t>
            </a:r>
          </a:p>
        </p:txBody>
      </p:sp>
      <p:sp>
        <p:nvSpPr>
          <p:cNvPr id="39" name="Textplatzhalter 3">
            <a:extLst>
              <a:ext uri="{FF2B5EF4-FFF2-40B4-BE49-F238E27FC236}">
                <a16:creationId xmlns:a16="http://schemas.microsoft.com/office/drawing/2014/main" id="{88C22B7C-72C8-4000-BEEB-5B1F208D0DF0}"/>
              </a:ext>
            </a:extLst>
          </p:cNvPr>
          <p:cNvSpPr txBox="1">
            <a:spLocks/>
          </p:cNvSpPr>
          <p:nvPr/>
        </p:nvSpPr>
        <p:spPr>
          <a:xfrm>
            <a:off x="658813" y="4436001"/>
            <a:ext cx="4126068" cy="736397"/>
          </a:xfrm>
          <a:prstGeom prst="rect">
            <a:avLst/>
          </a:prstGeom>
          <a:noFill/>
        </p:spPr>
        <p:txBody>
          <a:bodyPr vert="horz" wrap="square" lIns="72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ts val="2200"/>
              </a:lnSpc>
              <a:spcBef>
                <a:spcPts val="0"/>
              </a:spcBef>
              <a:spcAft>
                <a:spcPts val="600"/>
              </a:spcAft>
              <a:buClr>
                <a:srgbClr val="D6851B"/>
              </a:buClr>
              <a:buSzPct val="65000"/>
            </a:pPr>
            <a:r>
              <a:rPr lang="es-ES" sz="1800">
                <a:solidFill>
                  <a:schemeClr val="tx1"/>
                </a:solidFill>
                <a:latin typeface="+mn-lt"/>
              </a:rPr>
              <a:t>La formación profesional sistemática ayuda a las empresas en la descarbonización</a:t>
            </a:r>
          </a:p>
        </p:txBody>
      </p:sp>
      <p:pic>
        <p:nvPicPr>
          <p:cNvPr id="45" name="Grafik 44">
            <a:extLst>
              <a:ext uri="{FF2B5EF4-FFF2-40B4-BE49-F238E27FC236}">
                <a16:creationId xmlns:a16="http://schemas.microsoft.com/office/drawing/2014/main" id="{892C6F8E-6096-4811-BB5B-DE8B9713992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82054" y="4021856"/>
            <a:ext cx="531760" cy="395286"/>
          </a:xfrm>
          <a:prstGeom prst="rect">
            <a:avLst/>
          </a:prstGeom>
        </p:spPr>
      </p:pic>
      <p:pic>
        <p:nvPicPr>
          <p:cNvPr id="48" name="Grafik 47">
            <a:extLst>
              <a:ext uri="{FF2B5EF4-FFF2-40B4-BE49-F238E27FC236}">
                <a16:creationId xmlns:a16="http://schemas.microsoft.com/office/drawing/2014/main" id="{9D4CCECC-C4A3-405F-B18E-46CDEF1B5A5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948190" y="4021856"/>
            <a:ext cx="547493" cy="361902"/>
          </a:xfrm>
          <a:prstGeom prst="rect">
            <a:avLst/>
          </a:prstGeom>
        </p:spPr>
      </p:pic>
    </p:spTree>
    <p:extLst>
      <p:ext uri="{BB962C8B-B14F-4D97-AF65-F5344CB8AC3E}">
        <p14:creationId xmlns:p14="http://schemas.microsoft.com/office/powerpoint/2010/main" val="4737814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par>
                                <p:cTn id="8" presetID="42" presetClass="path" presetSubtype="0" accel="40000" decel="60000" fill="hold" grpId="1" nodeType="withEffect">
                                  <p:stCondLst>
                                    <p:cond delay="250"/>
                                  </p:stCondLst>
                                  <p:childTnLst>
                                    <p:animMotion origin="layout" path="M -4.375E-6 -3.7037E-7 L 0.06381 -0.0037 " pathEditMode="relative" rAng="0" ptsTypes="AA">
                                      <p:cBhvr>
                                        <p:cTn id="9" dur="750" spd="-100000" fill="hold"/>
                                        <p:tgtEl>
                                          <p:spTgt spid="8"/>
                                        </p:tgtEl>
                                        <p:attrNameLst>
                                          <p:attrName>ppt_x</p:attrName>
                                          <p:attrName>ppt_y</p:attrName>
                                        </p:attrNameLst>
                                      </p:cBhvr>
                                      <p:rCtr x="3190" y="-185"/>
                                    </p:animMotion>
                                  </p:childTnLst>
                                </p:cTn>
                              </p:par>
                              <p:par>
                                <p:cTn id="10" presetID="10" presetClass="entr" presetSubtype="0" fill="hold" grpId="0" nodeType="withEffect">
                                  <p:stCondLst>
                                    <p:cond delay="25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42" presetClass="path" presetSubtype="0" accel="40000" decel="60000" fill="hold" grpId="1" nodeType="withEffect">
                                  <p:stCondLst>
                                    <p:cond delay="250"/>
                                  </p:stCondLst>
                                  <p:childTnLst>
                                    <p:animMotion origin="layout" path="M 3.95833E-6 -1.11111E-6 L 0.05195 0.00046 " pathEditMode="relative" rAng="0" ptsTypes="AA">
                                      <p:cBhvr>
                                        <p:cTn id="14" dur="750" spd="-100000" fill="hold"/>
                                        <p:tgtEl>
                                          <p:spTgt spid="13"/>
                                        </p:tgtEl>
                                        <p:attrNameLst>
                                          <p:attrName>ppt_x</p:attrName>
                                          <p:attrName>ppt_y</p:attrName>
                                        </p:attrNameLst>
                                      </p:cBhvr>
                                      <p:rCtr x="2591" y="23"/>
                                    </p:animMotion>
                                  </p:childTnLst>
                                </p:cTn>
                              </p:par>
                              <p:par>
                                <p:cTn id="15" presetID="10" presetClass="entr" presetSubtype="0" fill="hold" grpId="0" nodeType="withEffect">
                                  <p:stCondLst>
                                    <p:cond delay="25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750"/>
                                        <p:tgtEl>
                                          <p:spTgt spid="9"/>
                                        </p:tgtEl>
                                      </p:cBhvr>
                                    </p:animEffect>
                                  </p:childTnLst>
                                </p:cTn>
                              </p:par>
                              <p:par>
                                <p:cTn id="18" presetID="42" presetClass="path" presetSubtype="0" accel="40000" decel="60000" fill="hold" grpId="1" nodeType="withEffect">
                                  <p:stCondLst>
                                    <p:cond delay="250"/>
                                  </p:stCondLst>
                                  <p:childTnLst>
                                    <p:animMotion origin="layout" path="M -2.5E-6 1.48148E-6 L -0.05325 0.0044 " pathEditMode="relative" rAng="0" ptsTypes="AA">
                                      <p:cBhvr>
                                        <p:cTn id="19" dur="750" spd="-100000" fill="hold"/>
                                        <p:tgtEl>
                                          <p:spTgt spid="9"/>
                                        </p:tgtEl>
                                        <p:attrNameLst>
                                          <p:attrName>ppt_x</p:attrName>
                                          <p:attrName>ppt_y</p:attrName>
                                        </p:attrNameLst>
                                      </p:cBhvr>
                                      <p:rCtr x="-2669" y="208"/>
                                    </p:animMotion>
                                  </p:childTnLst>
                                </p:cTn>
                              </p:par>
                              <p:par>
                                <p:cTn id="20" presetID="10" presetClass="entr" presetSubtype="0" fill="hold" grpId="0" nodeType="withEffect">
                                  <p:stCondLst>
                                    <p:cond delay="25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750"/>
                                        <p:tgtEl>
                                          <p:spTgt spid="11"/>
                                        </p:tgtEl>
                                      </p:cBhvr>
                                    </p:animEffect>
                                  </p:childTnLst>
                                </p:cTn>
                              </p:par>
                              <p:par>
                                <p:cTn id="23" presetID="42" presetClass="path" presetSubtype="0" accel="40000" decel="60000" fill="hold" grpId="1" nodeType="withEffect">
                                  <p:stCondLst>
                                    <p:cond delay="250"/>
                                  </p:stCondLst>
                                  <p:childTnLst>
                                    <p:animMotion origin="layout" path="M -2.5E-6 -1.11111E-6 L -0.05325 0.00417 " pathEditMode="relative" rAng="0" ptsTypes="AA">
                                      <p:cBhvr>
                                        <p:cTn id="24" dur="750" spd="-100000" fill="hold"/>
                                        <p:tgtEl>
                                          <p:spTgt spid="11"/>
                                        </p:tgtEl>
                                        <p:attrNameLst>
                                          <p:attrName>ppt_x</p:attrName>
                                          <p:attrName>ppt_y</p:attrName>
                                        </p:attrNameLst>
                                      </p:cBhvr>
                                      <p:rCtr x="-2669" y="208"/>
                                    </p:animMotion>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36">
                                            <p:txEl>
                                              <p:pRg st="0" end="0"/>
                                            </p:txEl>
                                          </p:spTgt>
                                        </p:tgtEl>
                                        <p:attrNameLst>
                                          <p:attrName>style.visibility</p:attrName>
                                        </p:attrNameLst>
                                      </p:cBhvr>
                                      <p:to>
                                        <p:strVal val="visible"/>
                                      </p:to>
                                    </p:set>
                                    <p:animEffect transition="in" filter="fade">
                                      <p:cBhvr>
                                        <p:cTn id="28" dur="750"/>
                                        <p:tgtEl>
                                          <p:spTgt spid="36">
                                            <p:txEl>
                                              <p:pRg st="0" end="0"/>
                                            </p:txEl>
                                          </p:spTgt>
                                        </p:tgtEl>
                                      </p:cBhvr>
                                    </p:animEffect>
                                  </p:childTnLst>
                                </p:cTn>
                              </p:par>
                            </p:childTnLst>
                          </p:cTn>
                        </p:par>
                        <p:par>
                          <p:cTn id="29" fill="hold">
                            <p:stCondLst>
                              <p:cond delay="1750"/>
                            </p:stCondLst>
                            <p:childTnLst>
                              <p:par>
                                <p:cTn id="30" presetID="10" presetClass="entr" presetSubtype="0" fill="hold" grpId="0" nodeType="afterEffect">
                                  <p:stCondLst>
                                    <p:cond delay="0"/>
                                  </p:stCondLst>
                                  <p:childTnLst>
                                    <p:set>
                                      <p:cBhvr>
                                        <p:cTn id="31" dur="1" fill="hold">
                                          <p:stCondLst>
                                            <p:cond delay="0"/>
                                          </p:stCondLst>
                                        </p:cTn>
                                        <p:tgtEl>
                                          <p:spTgt spid="37">
                                            <p:txEl>
                                              <p:pRg st="0" end="0"/>
                                            </p:txEl>
                                          </p:spTgt>
                                        </p:tgtEl>
                                        <p:attrNameLst>
                                          <p:attrName>style.visibility</p:attrName>
                                        </p:attrNameLst>
                                      </p:cBhvr>
                                      <p:to>
                                        <p:strVal val="visible"/>
                                      </p:to>
                                    </p:set>
                                    <p:animEffect transition="in" filter="fade">
                                      <p:cBhvr>
                                        <p:cTn id="32" dur="750"/>
                                        <p:tgtEl>
                                          <p:spTgt spid="37">
                                            <p:txEl>
                                              <p:pRg st="0" end="0"/>
                                            </p:txEl>
                                          </p:spTgt>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38">
                                            <p:txEl>
                                              <p:pRg st="0" end="0"/>
                                            </p:txEl>
                                          </p:spTgt>
                                        </p:tgtEl>
                                        <p:attrNameLst>
                                          <p:attrName>style.visibility</p:attrName>
                                        </p:attrNameLst>
                                      </p:cBhvr>
                                      <p:to>
                                        <p:strVal val="visible"/>
                                      </p:to>
                                    </p:set>
                                    <p:animEffect transition="in" filter="fade">
                                      <p:cBhvr>
                                        <p:cTn id="36" dur="750"/>
                                        <p:tgtEl>
                                          <p:spTgt spid="38">
                                            <p:txEl>
                                              <p:pRg st="0" end="0"/>
                                            </p:txEl>
                                          </p:spTgt>
                                        </p:tgtEl>
                                      </p:cBhvr>
                                    </p:animEffect>
                                  </p:childTnLst>
                                </p:cTn>
                              </p:par>
                            </p:childTnLst>
                          </p:cTn>
                        </p:par>
                        <p:par>
                          <p:cTn id="37" fill="hold">
                            <p:stCondLst>
                              <p:cond delay="3250"/>
                            </p:stCondLst>
                            <p:childTnLst>
                              <p:par>
                                <p:cTn id="38" presetID="10" presetClass="entr" presetSubtype="0" fill="hold" grpId="0" nodeType="afterEffect">
                                  <p:stCondLst>
                                    <p:cond delay="0"/>
                                  </p:stCondLst>
                                  <p:childTnLst>
                                    <p:set>
                                      <p:cBhvr>
                                        <p:cTn id="39" dur="1" fill="hold">
                                          <p:stCondLst>
                                            <p:cond delay="0"/>
                                          </p:stCondLst>
                                        </p:cTn>
                                        <p:tgtEl>
                                          <p:spTgt spid="39">
                                            <p:txEl>
                                              <p:pRg st="0" end="0"/>
                                            </p:txEl>
                                          </p:spTgt>
                                        </p:tgtEl>
                                        <p:attrNameLst>
                                          <p:attrName>style.visibility</p:attrName>
                                        </p:attrNameLst>
                                      </p:cBhvr>
                                      <p:to>
                                        <p:strVal val="visible"/>
                                      </p:to>
                                    </p:set>
                                    <p:animEffect transition="in" filter="fade">
                                      <p:cBhvr>
                                        <p:cTn id="40" dur="75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1" grpId="0" animBg="1"/>
      <p:bldP spid="11" grpId="1" animBg="1"/>
      <p:bldP spid="13" grpId="0" animBg="1"/>
      <p:bldP spid="13" grpId="1" animBg="1"/>
      <p:bldP spid="36" grpId="0" uiExpand="1" build="p"/>
      <p:bldP spid="37" grpId="0" uiExpand="1" build="p"/>
      <p:bldP spid="38" grpId="0" uiExpand="1" build="p"/>
      <p:bldP spid="39"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nhaltsplatzhalter 4">
            <a:extLst>
              <a:ext uri="{FF2B5EF4-FFF2-40B4-BE49-F238E27FC236}">
                <a16:creationId xmlns:a16="http://schemas.microsoft.com/office/drawing/2014/main" id="{DAD3E55E-DE52-4105-99BC-8D44AA73DA49}"/>
              </a:ext>
            </a:extLst>
          </p:cNvPr>
          <p:cNvSpPr txBox="1">
            <a:spLocks/>
          </p:cNvSpPr>
          <p:nvPr/>
        </p:nvSpPr>
        <p:spPr>
          <a:xfrm>
            <a:off x="658812" y="2387075"/>
            <a:ext cx="11207605" cy="3627225"/>
          </a:xfrm>
          <a:prstGeom prst="rect">
            <a:avLst/>
          </a:prstGeom>
        </p:spPr>
        <p:txBody>
          <a:bodyPr vert="horz" lIns="0" tIns="0" rIns="0" bIns="0" numCol="2" spcCol="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2000"/>
              </a:lnSpc>
              <a:spcBef>
                <a:spcPts val="0"/>
              </a:spcBef>
              <a:spcAft>
                <a:spcPts val="600"/>
              </a:spcAft>
              <a:buFont typeface="Arial" panose="020B0604020202020204" pitchFamily="34" charset="0"/>
              <a:buNone/>
            </a:pPr>
            <a:r>
              <a:rPr lang="es-ES" sz="1600" b="1" dirty="0"/>
              <a:t>Fuentes</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es-ES" sz="1600" dirty="0"/>
              <a:t>Informe del Gobierno federal sobre formación profesional (BMBFSFJ) (</a:t>
            </a:r>
            <a:r>
              <a:rPr lang="es-ES" sz="1600" dirty="0">
                <a:solidFill>
                  <a:srgbClr val="D6851B"/>
                </a:solidFill>
                <a:hlinkClick r:id="rId3">
                  <a:extLst>
                    <a:ext uri="{A12FA001-AC4F-418D-AE19-62706E023703}">
                      <ahyp:hlinkClr xmlns:ahyp="http://schemas.microsoft.com/office/drawing/2018/hyperlinkcolor" val="tx"/>
                    </a:ext>
                  </a:extLst>
                </a:hlinkClick>
              </a:rPr>
              <a:t>enlace</a:t>
            </a:r>
            <a:r>
              <a:rPr lang="es-ES"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es-ES" sz="1600" dirty="0"/>
              <a:t>BIBB/investigación sobre formación profesional (</a:t>
            </a:r>
            <a:r>
              <a:rPr lang="es-ES" sz="1600" dirty="0">
                <a:solidFill>
                  <a:srgbClr val="D6851B"/>
                </a:solidFill>
                <a:hlinkClick r:id="rId4">
                  <a:extLst>
                    <a:ext uri="{A12FA001-AC4F-418D-AE19-62706E023703}">
                      <ahyp:hlinkClr xmlns:ahyp="http://schemas.microsoft.com/office/drawing/2018/hyperlinkcolor" val="tx"/>
                    </a:ext>
                  </a:extLst>
                </a:hlinkClick>
              </a:rPr>
              <a:t>enlace</a:t>
            </a:r>
            <a:r>
              <a:rPr lang="es-ES"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es-ES" sz="1600" dirty="0"/>
              <a:t>Informe de Datos del BIBB (</a:t>
            </a:r>
            <a:r>
              <a:rPr lang="es-ES" sz="1600" dirty="0">
                <a:solidFill>
                  <a:srgbClr val="D6851B"/>
                </a:solidFill>
                <a:hlinkClick r:id="rId5">
                  <a:extLst>
                    <a:ext uri="{A12FA001-AC4F-418D-AE19-62706E023703}">
                      <ahyp:hlinkClr xmlns:ahyp="http://schemas.microsoft.com/office/drawing/2018/hyperlinkcolor" val="tx"/>
                    </a:ext>
                  </a:extLst>
                </a:hlinkClick>
              </a:rPr>
              <a:t>enlace</a:t>
            </a:r>
            <a:r>
              <a:rPr lang="es-ES"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es-ES" sz="1600" dirty="0"/>
              <a:t>KMK – Conferencia Permanente de los Ministros de Educación de los Estados Federados (</a:t>
            </a:r>
            <a:r>
              <a:rPr lang="es-ES" sz="1600" dirty="0">
                <a:solidFill>
                  <a:srgbClr val="D6851B"/>
                </a:solidFill>
                <a:hlinkClick r:id="rId6">
                  <a:extLst>
                    <a:ext uri="{A12FA001-AC4F-418D-AE19-62706E023703}">
                      <ahyp:hlinkClr xmlns:ahyp="http://schemas.microsoft.com/office/drawing/2018/hyperlinkcolor" val="tx"/>
                    </a:ext>
                  </a:extLst>
                </a:hlinkClick>
              </a:rPr>
              <a:t>enlace</a:t>
            </a:r>
            <a:r>
              <a:rPr lang="es-ES"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es-ES" sz="1600" dirty="0"/>
              <a:t>Portal de datos del Ministerio Federal de Educación e Investigación (BMBF) (</a:t>
            </a:r>
            <a:r>
              <a:rPr lang="es-ES" sz="1600" dirty="0">
                <a:solidFill>
                  <a:srgbClr val="D6851B"/>
                </a:solidFill>
                <a:hlinkClick r:id="rId7">
                  <a:extLst>
                    <a:ext uri="{A12FA001-AC4F-418D-AE19-62706E023703}">
                      <ahyp:hlinkClr xmlns:ahyp="http://schemas.microsoft.com/office/drawing/2018/hyperlinkcolor" val="tx"/>
                    </a:ext>
                  </a:extLst>
                </a:hlinkClick>
              </a:rPr>
              <a:t>enlace</a:t>
            </a:r>
            <a:r>
              <a:rPr lang="es-ES"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es-ES" sz="1600" dirty="0"/>
              <a:t>Estadística de Destatis sobre formación profesional (</a:t>
            </a:r>
            <a:r>
              <a:rPr lang="es-ES" sz="1600" dirty="0">
                <a:solidFill>
                  <a:srgbClr val="D6851B"/>
                </a:solidFill>
                <a:hlinkClick r:id="rId8">
                  <a:extLst>
                    <a:ext uri="{A12FA001-AC4F-418D-AE19-62706E023703}">
                      <ahyp:hlinkClr xmlns:ahyp="http://schemas.microsoft.com/office/drawing/2018/hyperlinkcolor" val="tx"/>
                    </a:ext>
                  </a:extLst>
                </a:hlinkClick>
              </a:rPr>
              <a:t>enlace</a:t>
            </a:r>
            <a:r>
              <a:rPr lang="es-ES"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es-ES" sz="1600" dirty="0"/>
              <a:t>Instituto de Investigación del Mercado Laboral y del Empleo (</a:t>
            </a:r>
            <a:r>
              <a:rPr lang="es-ES" sz="1600" dirty="0">
                <a:solidFill>
                  <a:srgbClr val="D6851B"/>
                </a:solidFill>
                <a:hlinkClick r:id="rId9">
                  <a:extLst>
                    <a:ext uri="{A12FA001-AC4F-418D-AE19-62706E023703}">
                      <ahyp:hlinkClr xmlns:ahyp="http://schemas.microsoft.com/office/drawing/2018/hyperlinkcolor" val="tx"/>
                    </a:ext>
                  </a:extLst>
                </a:hlinkClick>
              </a:rPr>
              <a:t>enlace</a:t>
            </a:r>
            <a:r>
              <a:rPr lang="es-ES"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es-ES" sz="1600" dirty="0"/>
              <a:t>Instituto de investigación para formación empresarial (</a:t>
            </a:r>
            <a:r>
              <a:rPr lang="es-ES" sz="1600" dirty="0">
                <a:solidFill>
                  <a:srgbClr val="D6851B"/>
                </a:solidFill>
                <a:hlinkClick r:id="rId10">
                  <a:extLst>
                    <a:ext uri="{A12FA001-AC4F-418D-AE19-62706E023703}">
                      <ahyp:hlinkClr xmlns:ahyp="http://schemas.microsoft.com/office/drawing/2018/hyperlinkcolor" val="tx"/>
                    </a:ext>
                  </a:extLst>
                </a:hlinkClick>
              </a:rPr>
              <a:t>enlace</a:t>
            </a:r>
            <a:r>
              <a:rPr lang="es-ES" sz="1600" dirty="0"/>
              <a:t>) </a:t>
            </a:r>
          </a:p>
          <a:p>
            <a:pPr marL="0" indent="0">
              <a:lnSpc>
                <a:spcPts val="2000"/>
              </a:lnSpc>
              <a:spcBef>
                <a:spcPts val="0"/>
              </a:spcBef>
              <a:spcAft>
                <a:spcPts val="600"/>
              </a:spcAft>
              <a:buNone/>
            </a:pPr>
            <a:r>
              <a:rPr lang="es-ES" sz="1600" b="1" dirty="0"/>
              <a:t>Más información en Internet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es-ES" sz="1600" dirty="0"/>
              <a:t>Informe sobre formación profesional (</a:t>
            </a:r>
            <a:r>
              <a:rPr lang="es-ES" sz="1600" dirty="0">
                <a:solidFill>
                  <a:srgbClr val="D6851B"/>
                </a:solidFill>
                <a:hlinkClick r:id="rId11">
                  <a:extLst>
                    <a:ext uri="{A12FA001-AC4F-418D-AE19-62706E023703}">
                      <ahyp:hlinkClr xmlns:ahyp="http://schemas.microsoft.com/office/drawing/2018/hyperlinkcolor" val="tx"/>
                    </a:ext>
                  </a:extLst>
                </a:hlinkClick>
              </a:rPr>
              <a:t>enlace</a:t>
            </a:r>
            <a:r>
              <a:rPr lang="es-ES" sz="1600" dirty="0"/>
              <a:t>) </a:t>
            </a:r>
            <a:br>
              <a:rPr lang="es-ES" sz="1600" dirty="0"/>
            </a:br>
            <a:r>
              <a:rPr lang="es-ES" sz="1600" dirty="0"/>
              <a:t>AGBFN (Asociación de trabajo «Red de investigación de formación profesional dual») (</a:t>
            </a:r>
            <a:r>
              <a:rPr lang="es-ES" sz="1600" dirty="0">
                <a:solidFill>
                  <a:srgbClr val="D6851B"/>
                </a:solidFill>
                <a:hlinkClick r:id="rId12">
                  <a:extLst>
                    <a:ext uri="{A12FA001-AC4F-418D-AE19-62706E023703}">
                      <ahyp:hlinkClr xmlns:ahyp="http://schemas.microsoft.com/office/drawing/2018/hyperlinkcolor" val="tx"/>
                    </a:ext>
                  </a:extLst>
                </a:hlinkClick>
              </a:rPr>
              <a:t>link</a:t>
            </a:r>
            <a:r>
              <a:rPr lang="es-ES"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es-ES" sz="1600" dirty="0"/>
              <a:t>CeVet (</a:t>
            </a:r>
            <a:r>
              <a:rPr lang="es-ES" sz="1600" dirty="0">
                <a:solidFill>
                  <a:srgbClr val="D6851B"/>
                </a:solidFill>
                <a:hlinkClick r:id="rId13">
                  <a:extLst>
                    <a:ext uri="{A12FA001-AC4F-418D-AE19-62706E023703}">
                      <ahyp:hlinkClr xmlns:ahyp="http://schemas.microsoft.com/office/drawing/2018/hyperlinkcolor" val="tx"/>
                    </a:ext>
                  </a:extLst>
                </a:hlinkClick>
              </a:rPr>
              <a:t>enlace</a:t>
            </a:r>
            <a:r>
              <a:rPr lang="es-ES"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es-ES" sz="1600" dirty="0"/>
              <a:t>VET Repository del BIBB </a:t>
            </a:r>
            <a:r>
              <a:rPr lang="es-ES" sz="1600" dirty="0">
                <a:hlinkClick r:id="rId14">
                  <a:extLst>
                    <a:ext uri="{A12FA001-AC4F-418D-AE19-62706E023703}">
                      <ahyp:hlinkClr xmlns:ahyp="http://schemas.microsoft.com/office/drawing/2018/hyperlinkcolor" val="tx"/>
                    </a:ext>
                  </a:extLst>
                </a:hlinkClick>
              </a:rPr>
              <a:t>(</a:t>
            </a:r>
            <a:r>
              <a:rPr lang="es-ES" sz="1600" dirty="0">
                <a:solidFill>
                  <a:srgbClr val="D6851B"/>
                </a:solidFill>
                <a:hlinkClick r:id="rId14">
                  <a:extLst>
                    <a:ext uri="{A12FA001-AC4F-418D-AE19-62706E023703}">
                      <ahyp:hlinkClr xmlns:ahyp="http://schemas.microsoft.com/office/drawing/2018/hyperlinkcolor" val="tx"/>
                    </a:ext>
                  </a:extLst>
                </a:hlinkClick>
              </a:rPr>
              <a:t>enlace</a:t>
            </a:r>
            <a:r>
              <a:rPr lang="es-ES" sz="1600" dirty="0">
                <a:hlinkClick r:id="rId14">
                  <a:extLst>
                    <a:ext uri="{A12FA001-AC4F-418D-AE19-62706E023703}">
                      <ahyp:hlinkClr xmlns:ahyp="http://schemas.microsoft.com/office/drawing/2018/hyperlinkcolor" val="tx"/>
                    </a:ext>
                  </a:extLst>
                </a:hlinkClick>
              </a:rPr>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es-ES" sz="1600" dirty="0"/>
              <a:t>Publicaciones especializadas del BIBB (</a:t>
            </a:r>
            <a:r>
              <a:rPr lang="es-ES" sz="1600" dirty="0">
                <a:solidFill>
                  <a:srgbClr val="D6851B"/>
                </a:solidFill>
                <a:hlinkClick r:id="rId15">
                  <a:extLst>
                    <a:ext uri="{A12FA001-AC4F-418D-AE19-62706E023703}">
                      <ahyp:hlinkClr xmlns:ahyp="http://schemas.microsoft.com/office/drawing/2018/hyperlinkcolor" val="tx"/>
                    </a:ext>
                  </a:extLst>
                </a:hlinkClick>
              </a:rPr>
              <a:t>enlace</a:t>
            </a:r>
            <a:r>
              <a:rPr lang="es-ES"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es-ES" sz="1600" dirty="0"/>
              <a:t>Centro de datos de investigación del BIBB (</a:t>
            </a:r>
            <a:r>
              <a:rPr lang="es-ES" sz="1600" dirty="0">
                <a:solidFill>
                  <a:srgbClr val="D6851B"/>
                </a:solidFill>
                <a:hlinkClick r:id="rId16">
                  <a:extLst>
                    <a:ext uri="{A12FA001-AC4F-418D-AE19-62706E023703}">
                      <ahyp:hlinkClr xmlns:ahyp="http://schemas.microsoft.com/office/drawing/2018/hyperlinkcolor" val="tx"/>
                    </a:ext>
                  </a:extLst>
                </a:hlinkClick>
              </a:rPr>
              <a:t>enlace</a:t>
            </a:r>
            <a:r>
              <a:rPr lang="es-ES"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es-ES" sz="1600" dirty="0"/>
              <a:t>Revista especializada BWP (Formación profesional científica y práctica) del BIBB</a:t>
            </a:r>
          </a:p>
        </p:txBody>
      </p:sp>
      <p:sp>
        <p:nvSpPr>
          <p:cNvPr id="7" name="Titel 1">
            <a:extLst>
              <a:ext uri="{FF2B5EF4-FFF2-40B4-BE49-F238E27FC236}">
                <a16:creationId xmlns:a16="http://schemas.microsoft.com/office/drawing/2014/main" id="{5A3FFB15-7279-4358-9310-CA566EA6D6CE}"/>
              </a:ext>
            </a:extLst>
          </p:cNvPr>
          <p:cNvSpPr>
            <a:spLocks noGrp="1"/>
          </p:cNvSpPr>
          <p:nvPr>
            <p:ph type="title"/>
          </p:nvPr>
        </p:nvSpPr>
        <p:spPr>
          <a:xfrm>
            <a:off x="658812" y="296863"/>
            <a:ext cx="9000000" cy="446715"/>
          </a:xfrm>
        </p:spPr>
        <p:txBody>
          <a:bodyPr>
            <a:normAutofit/>
          </a:bodyPr>
          <a:lstStyle/>
          <a:p>
            <a:r>
              <a:rPr lang="es-ES" dirty="0"/>
              <a:t>Más información</a:t>
            </a:r>
          </a:p>
        </p:txBody>
      </p:sp>
      <p:sp>
        <p:nvSpPr>
          <p:cNvPr id="8" name="Inhaltsplatzhalter 4">
            <a:extLst>
              <a:ext uri="{FF2B5EF4-FFF2-40B4-BE49-F238E27FC236}">
                <a16:creationId xmlns:a16="http://schemas.microsoft.com/office/drawing/2014/main" id="{CB5C6119-8ED4-45DB-870B-3A25405704F8}"/>
              </a:ext>
            </a:extLst>
          </p:cNvPr>
          <p:cNvSpPr>
            <a:spLocks noGrp="1"/>
          </p:cNvSpPr>
          <p:nvPr>
            <p:ph idx="1"/>
          </p:nvPr>
        </p:nvSpPr>
        <p:spPr>
          <a:xfrm>
            <a:off x="663823" y="954023"/>
            <a:ext cx="6460877" cy="1871662"/>
          </a:xfrm>
        </p:spPr>
        <p:txBody>
          <a:bodyPr numCol="1">
            <a:noAutofit/>
          </a:bodyPr>
          <a:lstStyle/>
          <a:p>
            <a:pPr marL="0" indent="0">
              <a:buNone/>
            </a:pPr>
            <a:r>
              <a:rPr lang="es-ES" sz="1800" noProof="0" dirty="0"/>
              <a:t>Esta presentación y otras, así como información sobre la formación profesional alemana y la cooperación internacional en materia de formación profesional, están disponibles en nuestro sitio web:</a:t>
            </a:r>
          </a:p>
          <a:p>
            <a:pPr marL="0" indent="0">
              <a:buNone/>
            </a:pPr>
            <a:r>
              <a:rPr lang="es-ES" sz="1800" b="1" noProof="0" dirty="0">
                <a:solidFill>
                  <a:srgbClr val="D6851B"/>
                </a:solidFill>
                <a:hlinkClick r:id="rId17">
                  <a:extLst>
                    <a:ext uri="{A12FA001-AC4F-418D-AE19-62706E023703}">
                      <ahyp:hlinkClr xmlns:ahyp="http://schemas.microsoft.com/office/drawing/2018/hyperlinkcolor" val="tx"/>
                    </a:ext>
                  </a:extLst>
                </a:hlinkClick>
              </a:rPr>
              <a:t>www.govet.international</a:t>
            </a:r>
          </a:p>
          <a:p>
            <a:pPr marL="0" indent="0">
              <a:buNone/>
            </a:pPr>
            <a:endParaRPr lang="de-DE" sz="1400" b="1" noProof="0" dirty="0"/>
          </a:p>
        </p:txBody>
      </p:sp>
    </p:spTree>
    <p:extLst>
      <p:ext uri="{BB962C8B-B14F-4D97-AF65-F5344CB8AC3E}">
        <p14:creationId xmlns:p14="http://schemas.microsoft.com/office/powerpoint/2010/main" val="3168514718"/>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049C5C-5E1A-4218-8EDC-96B7677EF47E}"/>
              </a:ext>
            </a:extLst>
          </p:cNvPr>
          <p:cNvSpPr>
            <a:spLocks noGrp="1"/>
          </p:cNvSpPr>
          <p:nvPr>
            <p:ph type="ctrTitle"/>
          </p:nvPr>
        </p:nvSpPr>
        <p:spPr/>
        <p:txBody>
          <a:bodyPr/>
          <a:lstStyle/>
          <a:p>
            <a:r>
              <a:rPr lang="es-ES" b="1" noProof="0"/>
              <a:t>GOVET at BIBB</a:t>
            </a:r>
          </a:p>
        </p:txBody>
      </p:sp>
    </p:spTree>
    <p:extLst>
      <p:ext uri="{BB962C8B-B14F-4D97-AF65-F5344CB8AC3E}">
        <p14:creationId xmlns:p14="http://schemas.microsoft.com/office/powerpoint/2010/main" val="31792738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1">
            <a:extLst>
              <a:ext uri="{FF2B5EF4-FFF2-40B4-BE49-F238E27FC236}">
                <a16:creationId xmlns:a16="http://schemas.microsoft.com/office/drawing/2014/main" id="{45ACF8E1-E1A5-48A3-866F-BE7F694B4A35}"/>
              </a:ext>
            </a:extLst>
          </p:cNvPr>
          <p:cNvSpPr/>
          <p:nvPr/>
        </p:nvSpPr>
        <p:spPr>
          <a:xfrm>
            <a:off x="1477643" y="1853704"/>
            <a:ext cx="2582665" cy="451765"/>
          </a:xfrm>
          <a:prstGeom prst="rect">
            <a:avLst/>
          </a:prstGeom>
          <a:noFill/>
          <a:ln/>
        </p:spPr>
        <p:txBody>
          <a:bodyPr wrap="square" lIns="0" tIns="0" rIns="0" bIns="0" rtlCol="0" anchor="t"/>
          <a:lstStyle/>
          <a:p>
            <a:pPr algn="r">
              <a:lnSpc>
                <a:spcPts val="2000"/>
              </a:lnSpc>
            </a:pPr>
            <a:r>
              <a:rPr lang="es-ES" b="1">
                <a:solidFill>
                  <a:srgbClr val="272525"/>
                </a:solidFill>
                <a:ea typeface=""/>
                <a:cs typeface="Inter Bold" pitchFamily="34" charset="-120"/>
              </a:rPr>
              <a:t>Dimensión ecológica</a:t>
            </a:r>
          </a:p>
        </p:txBody>
      </p:sp>
      <p:sp>
        <p:nvSpPr>
          <p:cNvPr id="20" name="Text 2">
            <a:extLst>
              <a:ext uri="{FF2B5EF4-FFF2-40B4-BE49-F238E27FC236}">
                <a16:creationId xmlns:a16="http://schemas.microsoft.com/office/drawing/2014/main" id="{4CA92B42-AD17-4E65-BC6C-D8BA451756FB}"/>
              </a:ext>
            </a:extLst>
          </p:cNvPr>
          <p:cNvSpPr/>
          <p:nvPr/>
        </p:nvSpPr>
        <p:spPr>
          <a:xfrm>
            <a:off x="1044423" y="2292769"/>
            <a:ext cx="3015885" cy="793849"/>
          </a:xfrm>
          <a:prstGeom prst="rect">
            <a:avLst/>
          </a:prstGeom>
          <a:noFill/>
          <a:ln/>
        </p:spPr>
        <p:txBody>
          <a:bodyPr wrap="square" lIns="0" tIns="0" rIns="0" bIns="0" rtlCol="0" anchor="t"/>
          <a:lstStyle/>
          <a:p>
            <a:pPr algn="r">
              <a:lnSpc>
                <a:spcPts val="2083"/>
              </a:lnSpc>
            </a:pPr>
            <a:r>
              <a:rPr lang="es-ES" dirty="0">
                <a:solidFill>
                  <a:srgbClr val="272525"/>
                </a:solidFill>
                <a:ea typeface=""/>
                <a:cs typeface="Inter" pitchFamily="34" charset="-120"/>
              </a:rPr>
              <a:t>Protección del medio ambiente, </a:t>
            </a:r>
            <a:br>
              <a:rPr lang="es-ES" dirty="0">
                <a:solidFill>
                  <a:srgbClr val="272525"/>
                </a:solidFill>
                <a:ea typeface=""/>
                <a:cs typeface="Inter" pitchFamily="34" charset="-120"/>
              </a:rPr>
            </a:br>
            <a:r>
              <a:rPr lang="es-ES" dirty="0">
                <a:solidFill>
                  <a:srgbClr val="272525"/>
                </a:solidFill>
                <a:ea typeface=""/>
                <a:cs typeface="Inter" pitchFamily="34" charset="-120"/>
              </a:rPr>
              <a:t>preservación de los recursos y </a:t>
            </a:r>
            <a:br>
              <a:rPr lang="es-ES" dirty="0">
                <a:solidFill>
                  <a:srgbClr val="272525"/>
                </a:solidFill>
                <a:ea typeface=""/>
                <a:cs typeface="Inter" pitchFamily="34" charset="-120"/>
              </a:rPr>
            </a:br>
            <a:r>
              <a:rPr lang="es-ES" dirty="0">
                <a:solidFill>
                  <a:srgbClr val="272525"/>
                </a:solidFill>
                <a:ea typeface=""/>
                <a:cs typeface="Inter" pitchFamily="34" charset="-120"/>
              </a:rPr>
              <a:t>neutralidad climática</a:t>
            </a:r>
          </a:p>
        </p:txBody>
      </p:sp>
      <p:sp>
        <p:nvSpPr>
          <p:cNvPr id="21" name="Text 3">
            <a:extLst>
              <a:ext uri="{FF2B5EF4-FFF2-40B4-BE49-F238E27FC236}">
                <a16:creationId xmlns:a16="http://schemas.microsoft.com/office/drawing/2014/main" id="{AE4FD5BD-B75A-4CBA-8EA3-2F38C00EC62E}"/>
              </a:ext>
            </a:extLst>
          </p:cNvPr>
          <p:cNvSpPr/>
          <p:nvPr/>
        </p:nvSpPr>
        <p:spPr>
          <a:xfrm>
            <a:off x="8144392" y="1853704"/>
            <a:ext cx="3003185" cy="516930"/>
          </a:xfrm>
          <a:prstGeom prst="rect">
            <a:avLst/>
          </a:prstGeom>
          <a:noFill/>
          <a:ln/>
        </p:spPr>
        <p:txBody>
          <a:bodyPr wrap="square" lIns="0" tIns="0" rIns="0" bIns="0" rtlCol="0" anchor="t"/>
          <a:lstStyle/>
          <a:p>
            <a:pPr>
              <a:lnSpc>
                <a:spcPts val="2000"/>
              </a:lnSpc>
            </a:pPr>
            <a:r>
              <a:rPr lang="es-ES" b="1">
                <a:solidFill>
                  <a:srgbClr val="272525"/>
                </a:solidFill>
                <a:ea typeface=""/>
                <a:cs typeface="Inter Bold" pitchFamily="34" charset="-120"/>
              </a:rPr>
              <a:t>Dimensión social</a:t>
            </a:r>
          </a:p>
        </p:txBody>
      </p:sp>
      <p:sp>
        <p:nvSpPr>
          <p:cNvPr id="22" name="Text 4">
            <a:extLst>
              <a:ext uri="{FF2B5EF4-FFF2-40B4-BE49-F238E27FC236}">
                <a16:creationId xmlns:a16="http://schemas.microsoft.com/office/drawing/2014/main" id="{2323B116-9260-49A1-A780-C858FF6B635A}"/>
              </a:ext>
            </a:extLst>
          </p:cNvPr>
          <p:cNvSpPr/>
          <p:nvPr/>
        </p:nvSpPr>
        <p:spPr>
          <a:xfrm>
            <a:off x="8144392" y="2292769"/>
            <a:ext cx="3003185" cy="793849"/>
          </a:xfrm>
          <a:prstGeom prst="rect">
            <a:avLst/>
          </a:prstGeom>
          <a:noFill/>
          <a:ln/>
        </p:spPr>
        <p:txBody>
          <a:bodyPr wrap="square" lIns="0" tIns="0" rIns="0" bIns="0" rtlCol="0" anchor="t"/>
          <a:lstStyle/>
          <a:p>
            <a:pPr>
              <a:lnSpc>
                <a:spcPts val="2083"/>
              </a:lnSpc>
            </a:pPr>
            <a:r>
              <a:rPr lang="es-ES">
                <a:solidFill>
                  <a:srgbClr val="272525"/>
                </a:solidFill>
                <a:ea typeface=""/>
                <a:cs typeface="Inter" pitchFamily="34" charset="-120"/>
              </a:rPr>
              <a:t>Derechos humanos, </a:t>
            </a:r>
            <a:br>
              <a:rPr lang="es-ES">
                <a:solidFill>
                  <a:srgbClr val="272525"/>
                </a:solidFill>
                <a:ea typeface=""/>
                <a:cs typeface="Inter" pitchFamily="34" charset="-120"/>
              </a:rPr>
            </a:br>
            <a:r>
              <a:rPr lang="es-ES">
                <a:solidFill>
                  <a:srgbClr val="272525"/>
                </a:solidFill>
                <a:ea typeface=""/>
                <a:cs typeface="Inter" pitchFamily="34" charset="-120"/>
              </a:rPr>
              <a:t>condiciones laborales justas y </a:t>
            </a:r>
            <a:br>
              <a:rPr lang="es-ES">
                <a:solidFill>
                  <a:srgbClr val="272525"/>
                </a:solidFill>
                <a:ea typeface=""/>
                <a:cs typeface="Inter" pitchFamily="34" charset="-120"/>
              </a:rPr>
            </a:br>
            <a:r>
              <a:rPr lang="es-ES">
                <a:solidFill>
                  <a:srgbClr val="272525"/>
                </a:solidFill>
                <a:ea typeface=""/>
                <a:cs typeface="Inter" pitchFamily="34" charset="-120"/>
              </a:rPr>
              <a:t>bien común</a:t>
            </a:r>
          </a:p>
        </p:txBody>
      </p:sp>
      <p:sp>
        <p:nvSpPr>
          <p:cNvPr id="23" name="Text 5">
            <a:extLst>
              <a:ext uri="{FF2B5EF4-FFF2-40B4-BE49-F238E27FC236}">
                <a16:creationId xmlns:a16="http://schemas.microsoft.com/office/drawing/2014/main" id="{9FB867D3-E8EE-4F32-9DAB-35AD9B746BA3}"/>
              </a:ext>
            </a:extLst>
          </p:cNvPr>
          <p:cNvSpPr/>
          <p:nvPr/>
        </p:nvSpPr>
        <p:spPr>
          <a:xfrm>
            <a:off x="8144392" y="3910569"/>
            <a:ext cx="3158760" cy="442603"/>
          </a:xfrm>
          <a:prstGeom prst="rect">
            <a:avLst/>
          </a:prstGeom>
          <a:noFill/>
          <a:ln/>
        </p:spPr>
        <p:txBody>
          <a:bodyPr wrap="square" lIns="0" tIns="0" rIns="0" bIns="0" rtlCol="0" anchor="t"/>
          <a:lstStyle/>
          <a:p>
            <a:pPr>
              <a:lnSpc>
                <a:spcPts val="2000"/>
              </a:lnSpc>
            </a:pPr>
            <a:r>
              <a:rPr lang="es-ES" b="1">
                <a:solidFill>
                  <a:srgbClr val="272525"/>
                </a:solidFill>
                <a:ea typeface=""/>
                <a:cs typeface="Inter Bold" pitchFamily="34" charset="-120"/>
              </a:rPr>
              <a:t>Dimensión económica</a:t>
            </a:r>
          </a:p>
        </p:txBody>
      </p:sp>
      <p:sp>
        <p:nvSpPr>
          <p:cNvPr id="24" name="Text 6">
            <a:extLst>
              <a:ext uri="{FF2B5EF4-FFF2-40B4-BE49-F238E27FC236}">
                <a16:creationId xmlns:a16="http://schemas.microsoft.com/office/drawing/2014/main" id="{7C12DE28-AFE4-4688-9B7C-CBB4C37806A8}"/>
              </a:ext>
            </a:extLst>
          </p:cNvPr>
          <p:cNvSpPr/>
          <p:nvPr/>
        </p:nvSpPr>
        <p:spPr>
          <a:xfrm>
            <a:off x="8144392" y="4327772"/>
            <a:ext cx="3158760" cy="793849"/>
          </a:xfrm>
          <a:prstGeom prst="rect">
            <a:avLst/>
          </a:prstGeom>
          <a:noFill/>
          <a:ln/>
        </p:spPr>
        <p:txBody>
          <a:bodyPr wrap="square" lIns="0" tIns="0" rIns="0" bIns="0" rtlCol="0" anchor="t"/>
          <a:lstStyle/>
          <a:p>
            <a:pPr>
              <a:lnSpc>
                <a:spcPts val="2083"/>
              </a:lnSpc>
            </a:pPr>
            <a:r>
              <a:rPr lang="es-ES">
                <a:solidFill>
                  <a:srgbClr val="272525"/>
                </a:solidFill>
                <a:ea typeface=""/>
                <a:cs typeface="Inter" pitchFamily="34" charset="-120"/>
              </a:rPr>
              <a:t>Rentabilidad económica, </a:t>
            </a:r>
            <a:br>
              <a:rPr lang="es-ES">
                <a:solidFill>
                  <a:srgbClr val="272525"/>
                </a:solidFill>
                <a:ea typeface=""/>
                <a:cs typeface="Inter" pitchFamily="34" charset="-120"/>
              </a:rPr>
            </a:br>
            <a:r>
              <a:rPr lang="es-ES">
                <a:solidFill>
                  <a:srgbClr val="272525"/>
                </a:solidFill>
                <a:ea typeface=""/>
                <a:cs typeface="Inter" pitchFamily="34" charset="-120"/>
              </a:rPr>
              <a:t>eficiencia y enfoque a largo plazo</a:t>
            </a:r>
          </a:p>
        </p:txBody>
      </p:sp>
      <p:sp>
        <p:nvSpPr>
          <p:cNvPr id="25" name="Text 7">
            <a:extLst>
              <a:ext uri="{FF2B5EF4-FFF2-40B4-BE49-F238E27FC236}">
                <a16:creationId xmlns:a16="http://schemas.microsoft.com/office/drawing/2014/main" id="{4FEC9AAF-692A-4915-9975-7CC70B282B38}"/>
              </a:ext>
            </a:extLst>
          </p:cNvPr>
          <p:cNvSpPr/>
          <p:nvPr/>
        </p:nvSpPr>
        <p:spPr>
          <a:xfrm>
            <a:off x="1477643" y="3910569"/>
            <a:ext cx="2582665" cy="516930"/>
          </a:xfrm>
          <a:prstGeom prst="rect">
            <a:avLst/>
          </a:prstGeom>
          <a:noFill/>
          <a:ln/>
        </p:spPr>
        <p:txBody>
          <a:bodyPr wrap="square" lIns="0" tIns="0" rIns="0" bIns="0" rtlCol="0" anchor="t"/>
          <a:lstStyle/>
          <a:p>
            <a:pPr algn="r">
              <a:lnSpc>
                <a:spcPts val="2000"/>
              </a:lnSpc>
            </a:pPr>
            <a:r>
              <a:rPr lang="es-ES" b="1">
                <a:solidFill>
                  <a:srgbClr val="272525"/>
                </a:solidFill>
                <a:ea typeface=""/>
                <a:cs typeface="Inter Bold" pitchFamily="34" charset="-120"/>
              </a:rPr>
              <a:t>Dimensión cultural</a:t>
            </a:r>
          </a:p>
        </p:txBody>
      </p:sp>
      <p:sp>
        <p:nvSpPr>
          <p:cNvPr id="26" name="Text 8">
            <a:extLst>
              <a:ext uri="{FF2B5EF4-FFF2-40B4-BE49-F238E27FC236}">
                <a16:creationId xmlns:a16="http://schemas.microsoft.com/office/drawing/2014/main" id="{44C7882B-BC3B-405E-9C0D-A640906A1F9E}"/>
              </a:ext>
            </a:extLst>
          </p:cNvPr>
          <p:cNvSpPr/>
          <p:nvPr/>
        </p:nvSpPr>
        <p:spPr>
          <a:xfrm>
            <a:off x="672280" y="4327772"/>
            <a:ext cx="3388028" cy="793849"/>
          </a:xfrm>
          <a:prstGeom prst="rect">
            <a:avLst/>
          </a:prstGeom>
          <a:noFill/>
          <a:ln/>
        </p:spPr>
        <p:txBody>
          <a:bodyPr wrap="square" lIns="0" tIns="0" rIns="0" bIns="0" rtlCol="0" anchor="t"/>
          <a:lstStyle/>
          <a:p>
            <a:pPr algn="r">
              <a:lnSpc>
                <a:spcPts val="2083"/>
              </a:lnSpc>
            </a:pPr>
            <a:r>
              <a:rPr lang="es-ES">
                <a:solidFill>
                  <a:srgbClr val="272525"/>
                </a:solidFill>
                <a:ea typeface=""/>
                <a:cs typeface="Inter" pitchFamily="34" charset="-120"/>
              </a:rPr>
              <a:t>Educación, valores y </a:t>
            </a:r>
            <a:br>
              <a:rPr lang="es-ES">
                <a:solidFill>
                  <a:srgbClr val="272525"/>
                </a:solidFill>
                <a:ea typeface=""/>
                <a:cs typeface="Inter" pitchFamily="34" charset="-120"/>
              </a:rPr>
            </a:br>
            <a:r>
              <a:rPr lang="es-ES">
                <a:solidFill>
                  <a:srgbClr val="272525"/>
                </a:solidFill>
                <a:ea typeface=""/>
                <a:cs typeface="Inter" pitchFamily="34" charset="-120"/>
              </a:rPr>
              <a:t>transformación social</a:t>
            </a:r>
          </a:p>
        </p:txBody>
      </p:sp>
      <p:graphicFrame>
        <p:nvGraphicFramePr>
          <p:cNvPr id="52" name="Diagramm 51">
            <a:extLst>
              <a:ext uri="{FF2B5EF4-FFF2-40B4-BE49-F238E27FC236}">
                <a16:creationId xmlns:a16="http://schemas.microsoft.com/office/drawing/2014/main" id="{0A0624CF-915B-4E4F-B8FD-2FB010F49344}"/>
              </a:ext>
            </a:extLst>
          </p:cNvPr>
          <p:cNvGraphicFramePr/>
          <p:nvPr>
            <p:extLst>
              <p:ext uri="{D42A27DB-BD31-4B8C-83A1-F6EECF244321}">
                <p14:modId xmlns:p14="http://schemas.microsoft.com/office/powerpoint/2010/main" val="1237398627"/>
              </p:ext>
            </p:extLst>
          </p:nvPr>
        </p:nvGraphicFramePr>
        <p:xfrm>
          <a:off x="4229100" y="1612901"/>
          <a:ext cx="3746500" cy="3727748"/>
        </p:xfrm>
        <a:graphic>
          <a:graphicData uri="http://schemas.openxmlformats.org/drawingml/2006/chart">
            <c:chart xmlns:c="http://schemas.openxmlformats.org/drawingml/2006/chart" xmlns:r="http://schemas.openxmlformats.org/officeDocument/2006/relationships" r:id="rId3"/>
          </a:graphicData>
        </a:graphic>
      </p:graphicFrame>
      <p:pic>
        <p:nvPicPr>
          <p:cNvPr id="39" name="Image 2" descr="preencoded.png">
            <a:extLst>
              <a:ext uri="{FF2B5EF4-FFF2-40B4-BE49-F238E27FC236}">
                <a16:creationId xmlns:a16="http://schemas.microsoft.com/office/drawing/2014/main" id="{028F657A-A39F-4950-BA0C-44D96C9A516D}"/>
              </a:ext>
            </a:extLst>
          </p:cNvPr>
          <p:cNvPicPr>
            <a:picLocks noChangeAspect="1"/>
          </p:cNvPicPr>
          <p:nvPr/>
        </p:nvPicPr>
        <p:blipFill>
          <a:blip r:embed="rId4"/>
          <a:stretch>
            <a:fillRect/>
          </a:stretch>
        </p:blipFill>
        <p:spPr>
          <a:xfrm>
            <a:off x="4940567" y="2306897"/>
            <a:ext cx="520065" cy="653415"/>
          </a:xfrm>
          <a:prstGeom prst="rect">
            <a:avLst/>
          </a:prstGeom>
        </p:spPr>
      </p:pic>
      <p:pic>
        <p:nvPicPr>
          <p:cNvPr id="40" name="Image 4" descr="preencoded.png">
            <a:extLst>
              <a:ext uri="{FF2B5EF4-FFF2-40B4-BE49-F238E27FC236}">
                <a16:creationId xmlns:a16="http://schemas.microsoft.com/office/drawing/2014/main" id="{B57A961D-9D86-4968-8C2C-53A75CAE6ACF}"/>
              </a:ext>
            </a:extLst>
          </p:cNvPr>
          <p:cNvPicPr>
            <a:picLocks noChangeAspect="1"/>
          </p:cNvPicPr>
          <p:nvPr/>
        </p:nvPicPr>
        <p:blipFill>
          <a:blip r:embed="rId5"/>
          <a:stretch>
            <a:fillRect/>
          </a:stretch>
        </p:blipFill>
        <p:spPr>
          <a:xfrm>
            <a:off x="6677510" y="2315249"/>
            <a:ext cx="520065" cy="653415"/>
          </a:xfrm>
          <a:prstGeom prst="rect">
            <a:avLst/>
          </a:prstGeom>
        </p:spPr>
      </p:pic>
      <p:pic>
        <p:nvPicPr>
          <p:cNvPr id="41" name="Image 6" descr="preencoded.png">
            <a:extLst>
              <a:ext uri="{FF2B5EF4-FFF2-40B4-BE49-F238E27FC236}">
                <a16:creationId xmlns:a16="http://schemas.microsoft.com/office/drawing/2014/main" id="{5427EE05-DD02-4DC1-BE41-CE380E75430A}"/>
              </a:ext>
            </a:extLst>
          </p:cNvPr>
          <p:cNvPicPr>
            <a:picLocks noChangeAspect="1"/>
          </p:cNvPicPr>
          <p:nvPr/>
        </p:nvPicPr>
        <p:blipFill>
          <a:blip r:embed="rId6"/>
          <a:stretch>
            <a:fillRect/>
          </a:stretch>
        </p:blipFill>
        <p:spPr>
          <a:xfrm>
            <a:off x="6677510" y="3880216"/>
            <a:ext cx="520065" cy="653415"/>
          </a:xfrm>
          <a:prstGeom prst="rect">
            <a:avLst/>
          </a:prstGeom>
        </p:spPr>
      </p:pic>
      <p:pic>
        <p:nvPicPr>
          <p:cNvPr id="42" name="Image 8" descr="preencoded.png">
            <a:extLst>
              <a:ext uri="{FF2B5EF4-FFF2-40B4-BE49-F238E27FC236}">
                <a16:creationId xmlns:a16="http://schemas.microsoft.com/office/drawing/2014/main" id="{67928639-CBDE-4974-B0C0-95A3FBD72793}"/>
              </a:ext>
            </a:extLst>
          </p:cNvPr>
          <p:cNvPicPr>
            <a:picLocks noChangeAspect="1"/>
          </p:cNvPicPr>
          <p:nvPr/>
        </p:nvPicPr>
        <p:blipFill>
          <a:blip r:embed="rId7"/>
          <a:stretch>
            <a:fillRect/>
          </a:stretch>
        </p:blipFill>
        <p:spPr>
          <a:xfrm>
            <a:off x="4940566" y="3913830"/>
            <a:ext cx="520065" cy="653415"/>
          </a:xfrm>
          <a:prstGeom prst="rect">
            <a:avLst/>
          </a:prstGeom>
        </p:spPr>
      </p:pic>
      <p:sp>
        <p:nvSpPr>
          <p:cNvPr id="55" name="Titel 54">
            <a:extLst>
              <a:ext uri="{FF2B5EF4-FFF2-40B4-BE49-F238E27FC236}">
                <a16:creationId xmlns:a16="http://schemas.microsoft.com/office/drawing/2014/main" id="{8A1D2423-6EFC-484F-8A7B-5E5CF34C375F}"/>
              </a:ext>
            </a:extLst>
          </p:cNvPr>
          <p:cNvSpPr>
            <a:spLocks noGrp="1"/>
          </p:cNvSpPr>
          <p:nvPr>
            <p:ph type="title"/>
          </p:nvPr>
        </p:nvSpPr>
        <p:spPr/>
        <p:txBody>
          <a:bodyPr>
            <a:noAutofit/>
          </a:bodyPr>
          <a:lstStyle/>
          <a:p>
            <a:r>
              <a:rPr lang="es-ES" dirty="0"/>
              <a:t>1.1  Las cuatro dimensiones de la sostenibilidad</a:t>
            </a:r>
          </a:p>
        </p:txBody>
      </p:sp>
    </p:spTree>
    <p:extLst>
      <p:ext uri="{BB962C8B-B14F-4D97-AF65-F5344CB8AC3E}">
        <p14:creationId xmlns:p14="http://schemas.microsoft.com/office/powerpoint/2010/main" val="2818693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2">
                                            <p:graphicEl>
                                              <a:chart seriesIdx="-3" categoryIdx="-3" bldStep="gridLegend"/>
                                            </p:graphicEl>
                                          </p:spTgt>
                                        </p:tgtEl>
                                        <p:attrNameLst>
                                          <p:attrName>style.visibility</p:attrName>
                                        </p:attrNameLst>
                                      </p:cBhvr>
                                      <p:to>
                                        <p:strVal val="visible"/>
                                      </p:to>
                                    </p:set>
                                    <p:animEffect transition="in" filter="fade">
                                      <p:cBhvr>
                                        <p:cTn id="7" dur="500"/>
                                        <p:tgtEl>
                                          <p:spTgt spid="52">
                                            <p:graphicEl>
                                              <a:chart seriesIdx="-3" categoryIdx="-3" bldStep="gridLegend"/>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2">
                                            <p:graphicEl>
                                              <a:chart seriesIdx="0" categoryIdx="0" bldStep="ptInSeries"/>
                                            </p:graphicEl>
                                          </p:spTgt>
                                        </p:tgtEl>
                                        <p:attrNameLst>
                                          <p:attrName>style.visibility</p:attrName>
                                        </p:attrNameLst>
                                      </p:cBhvr>
                                      <p:to>
                                        <p:strVal val="visible"/>
                                      </p:to>
                                    </p:set>
                                    <p:animEffect transition="in" filter="fade">
                                      <p:cBhvr>
                                        <p:cTn id="11" dur="500"/>
                                        <p:tgtEl>
                                          <p:spTgt spid="52">
                                            <p:graphicEl>
                                              <a:chart seriesIdx="0" categoryIdx="0" bldStep="ptInSeries"/>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52">
                                            <p:graphicEl>
                                              <a:chart seriesIdx="0" categoryIdx="1" bldStep="ptInSeries"/>
                                            </p:graphicEl>
                                          </p:spTgt>
                                        </p:tgtEl>
                                        <p:attrNameLst>
                                          <p:attrName>style.visibility</p:attrName>
                                        </p:attrNameLst>
                                      </p:cBhvr>
                                      <p:to>
                                        <p:strVal val="visible"/>
                                      </p:to>
                                    </p:set>
                                    <p:animEffect transition="in" filter="fade">
                                      <p:cBhvr>
                                        <p:cTn id="22" dur="500"/>
                                        <p:tgtEl>
                                          <p:spTgt spid="52">
                                            <p:graphicEl>
                                              <a:chart seriesIdx="0" categoryIdx="1" bldStep="ptInSeries"/>
                                            </p:graphicEl>
                                          </p:spTgt>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52">
                                            <p:graphicEl>
                                              <a:chart seriesIdx="0" categoryIdx="2" bldStep="ptInSeries"/>
                                            </p:graphicEl>
                                          </p:spTgt>
                                        </p:tgtEl>
                                        <p:attrNameLst>
                                          <p:attrName>style.visibility</p:attrName>
                                        </p:attrNameLst>
                                      </p:cBhvr>
                                      <p:to>
                                        <p:strVal val="visible"/>
                                      </p:to>
                                    </p:set>
                                    <p:animEffect transition="in" filter="fade">
                                      <p:cBhvr>
                                        <p:cTn id="33" dur="500"/>
                                        <p:tgtEl>
                                          <p:spTgt spid="52">
                                            <p:graphicEl>
                                              <a:chart seriesIdx="0" categoryIdx="2" bldStep="ptInSeries"/>
                                            </p:graphicEl>
                                          </p:spTgt>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52">
                                            <p:graphicEl>
                                              <a:chart seriesIdx="0" categoryIdx="3" bldStep="ptInSeries"/>
                                            </p:graphicEl>
                                          </p:spTgt>
                                        </p:tgtEl>
                                        <p:attrNameLst>
                                          <p:attrName>style.visibility</p:attrName>
                                        </p:attrNameLst>
                                      </p:cBhvr>
                                      <p:to>
                                        <p:strVal val="visible"/>
                                      </p:to>
                                    </p:set>
                                    <p:animEffect transition="in" filter="fade">
                                      <p:cBhvr>
                                        <p:cTn id="44" dur="500"/>
                                        <p:tgtEl>
                                          <p:spTgt spid="52">
                                            <p:graphicEl>
                                              <a:chart seriesIdx="0" categoryIdx="3" bldStep="ptInSeries"/>
                                            </p:graphicEl>
                                          </p:spTgt>
                                        </p:tgtEl>
                                      </p:cBhvr>
                                    </p:animEffect>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Graphic spid="52" grpId="0" uiExpand="1">
        <p:bldSub>
          <a:bldChart bld="seriesEl"/>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3">
            <a:extLst>
              <a:ext uri="{FF2B5EF4-FFF2-40B4-BE49-F238E27FC236}">
                <a16:creationId xmlns:a16="http://schemas.microsoft.com/office/drawing/2014/main" id="{73E35131-ECF7-4EA7-87C9-D850B32FAC6C}"/>
              </a:ext>
            </a:extLst>
          </p:cNvPr>
          <p:cNvSpPr txBox="1">
            <a:spLocks/>
          </p:cNvSpPr>
          <p:nvPr/>
        </p:nvSpPr>
        <p:spPr>
          <a:xfrm>
            <a:off x="8229600" y="2459449"/>
            <a:ext cx="3482975" cy="1272986"/>
          </a:xfrm>
          <a:prstGeom prst="rect">
            <a:avLst/>
          </a:prstGeom>
          <a:solidFill>
            <a:srgbClr val="FBF3E8"/>
          </a:solidFill>
        </p:spPr>
        <p:txBody>
          <a:bodyPr vert="horz" wrap="square" lIns="540000" tIns="216000" rIns="72000" bIns="21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es-ES" sz="1800" b="1" dirty="0">
                <a:solidFill>
                  <a:schemeClr val="tx1"/>
                </a:solidFill>
              </a:rPr>
              <a:t>Los 17 ODS se concretan en </a:t>
            </a:r>
            <a:br>
              <a:rPr lang="es-ES" sz="1800" b="1" dirty="0">
                <a:solidFill>
                  <a:schemeClr val="tx1"/>
                </a:solidFill>
              </a:rPr>
            </a:br>
            <a:r>
              <a:rPr lang="es-ES" sz="1800" b="1" dirty="0">
                <a:solidFill>
                  <a:schemeClr val="tx1"/>
                </a:solidFill>
              </a:rPr>
              <a:t>169 objetivos a nivel eco-</a:t>
            </a:r>
            <a:br>
              <a:rPr lang="es-ES" sz="1800" b="1" dirty="0">
                <a:solidFill>
                  <a:schemeClr val="tx1"/>
                </a:solidFill>
              </a:rPr>
            </a:br>
            <a:r>
              <a:rPr lang="es-ES" sz="1800" b="1" dirty="0">
                <a:solidFill>
                  <a:schemeClr val="tx1"/>
                </a:solidFill>
              </a:rPr>
              <a:t>lógico, social y económico.</a:t>
            </a:r>
          </a:p>
        </p:txBody>
      </p:sp>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es-ES" dirty="0"/>
              <a:t>1.2  Objetivos de Desarrollo Sostenible (ODS) de la ONU</a:t>
            </a:r>
          </a:p>
        </p:txBody>
      </p:sp>
      <p:sp>
        <p:nvSpPr>
          <p:cNvPr id="6" name="Textfeld 5">
            <a:extLst>
              <a:ext uri="{FF2B5EF4-FFF2-40B4-BE49-F238E27FC236}">
                <a16:creationId xmlns:a16="http://schemas.microsoft.com/office/drawing/2014/main" id="{BA8772E5-28F5-40E8-810C-81D70DA75930}"/>
              </a:ext>
            </a:extLst>
          </p:cNvPr>
          <p:cNvSpPr txBox="1"/>
          <p:nvPr/>
        </p:nvSpPr>
        <p:spPr>
          <a:xfrm>
            <a:off x="658809" y="967452"/>
            <a:ext cx="11053766" cy="642612"/>
          </a:xfrm>
          <a:prstGeom prst="rect">
            <a:avLst/>
          </a:prstGeom>
          <a:noFill/>
        </p:spPr>
        <p:txBody>
          <a:bodyPr wrap="square" lIns="0" tIns="0" rIns="0" bIns="0" rtlCol="0">
            <a:spAutoFit/>
          </a:bodyPr>
          <a:lstStyle/>
          <a:p>
            <a:pPr>
              <a:lnSpc>
                <a:spcPct val="120000"/>
              </a:lnSpc>
              <a:spcAft>
                <a:spcPts val="600"/>
              </a:spcAft>
            </a:pPr>
            <a:r>
              <a:rPr lang="es-ES" dirty="0"/>
              <a:t>La «Agenda 2030 para el Desarrollo Sostenible» fue aprobada por la ONU en 2015 y firmada </a:t>
            </a:r>
            <a:br>
              <a:rPr lang="es-ES" dirty="0"/>
            </a:br>
            <a:r>
              <a:rPr lang="es-ES" dirty="0"/>
              <a:t>por todos sus Estados miembros. </a:t>
            </a:r>
          </a:p>
        </p:txBody>
      </p:sp>
      <p:pic>
        <p:nvPicPr>
          <p:cNvPr id="4" name="Grafik 3">
            <a:extLst>
              <a:ext uri="{FF2B5EF4-FFF2-40B4-BE49-F238E27FC236}">
                <a16:creationId xmlns:a16="http://schemas.microsoft.com/office/drawing/2014/main" id="{23569A8E-DF09-CFC2-D761-BF20E76EDC77}"/>
              </a:ext>
            </a:extLst>
          </p:cNvPr>
          <p:cNvPicPr>
            <a:picLocks noChangeAspect="1"/>
          </p:cNvPicPr>
          <p:nvPr/>
        </p:nvPicPr>
        <p:blipFill>
          <a:blip r:embed="rId3"/>
          <a:srcRect t="17576"/>
          <a:stretch/>
        </p:blipFill>
        <p:spPr>
          <a:xfrm>
            <a:off x="658811" y="1833938"/>
            <a:ext cx="7859268" cy="3849446"/>
          </a:xfrm>
          <a:prstGeom prst="rect">
            <a:avLst/>
          </a:prstGeom>
        </p:spPr>
      </p:pic>
    </p:spTree>
    <p:extLst>
      <p:ext uri="{BB962C8B-B14F-4D97-AF65-F5344CB8AC3E}">
        <p14:creationId xmlns:p14="http://schemas.microsoft.com/office/powerpoint/2010/main" val="21274782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750"/>
                                        <p:tgtEl>
                                          <p:spTgt spid="7"/>
                                        </p:tgtEl>
                                      </p:cBhvr>
                                    </p:animEffect>
                                  </p:childTnLst>
                                </p:cTn>
                              </p:par>
                              <p:par>
                                <p:cTn id="11" presetID="42" presetClass="path" presetSubtype="0" accel="40000" decel="60000" fill="hold" grpId="1" nodeType="withEffect">
                                  <p:stCondLst>
                                    <p:cond delay="250"/>
                                  </p:stCondLst>
                                  <p:childTnLst>
                                    <p:animMotion origin="layout" path="M 1.45833E-6 1.11111E-6 L -0.05326 0.0044 " pathEditMode="relative" rAng="0" ptsTypes="AA">
                                      <p:cBhvr>
                                        <p:cTn id="12" dur="750" spd="-100000" fill="hold"/>
                                        <p:tgtEl>
                                          <p:spTgt spid="7"/>
                                        </p:tgtEl>
                                        <p:attrNameLst>
                                          <p:attrName>ppt_x</p:attrName>
                                          <p:attrName>ppt_y</p:attrName>
                                        </p:attrNameLst>
                                      </p:cBhvr>
                                      <p:rCtr x="-2669" y="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6" grpId="0" uiExpan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Autofit/>
          </a:bodyPr>
          <a:lstStyle/>
          <a:p>
            <a:r>
              <a:rPr lang="es-ES" dirty="0"/>
              <a:t>1.3  El contexto de la Unión Europea</a:t>
            </a:r>
          </a:p>
        </p:txBody>
      </p:sp>
      <p:sp>
        <p:nvSpPr>
          <p:cNvPr id="8" name="Textfeld 7">
            <a:extLst>
              <a:ext uri="{FF2B5EF4-FFF2-40B4-BE49-F238E27FC236}">
                <a16:creationId xmlns:a16="http://schemas.microsoft.com/office/drawing/2014/main" id="{07B0E004-1B25-4D9E-9F68-336BFB995FD7}"/>
              </a:ext>
            </a:extLst>
          </p:cNvPr>
          <p:cNvSpPr txBox="1"/>
          <p:nvPr/>
        </p:nvSpPr>
        <p:spPr>
          <a:xfrm>
            <a:off x="582613" y="5453935"/>
            <a:ext cx="9559244" cy="276999"/>
          </a:xfrm>
          <a:prstGeom prst="rect">
            <a:avLst/>
          </a:prstGeom>
          <a:noFill/>
        </p:spPr>
        <p:txBody>
          <a:bodyPr wrap="square" rtlCol="0">
            <a:spAutoFit/>
          </a:bodyPr>
          <a:lstStyle/>
          <a:p>
            <a:r>
              <a:rPr lang="es-ES" sz="1200"/>
              <a:t>Fuente: </a:t>
            </a:r>
            <a:r>
              <a:rPr lang="es-ES" sz="1200">
                <a:latin typeface="Hind"/>
                <a:hlinkClick r:id="rId3">
                  <a:extLst>
                    <a:ext uri="{A12FA001-AC4F-418D-AE19-62706E023703}">
                      <ahyp:hlinkClr xmlns:ahyp="http://schemas.microsoft.com/office/drawing/2018/hyperlinkcolor" val="tx"/>
                    </a:ext>
                  </a:extLst>
                </a:hlinkClick>
              </a:rPr>
              <a:t>https://wirtschaftslexikon.gabler.de/definition/esg-kriterien-120056/version-369280</a:t>
            </a:r>
          </a:p>
        </p:txBody>
      </p:sp>
      <p:sp>
        <p:nvSpPr>
          <p:cNvPr id="5" name="Textplatzhalter 3">
            <a:extLst>
              <a:ext uri="{FF2B5EF4-FFF2-40B4-BE49-F238E27FC236}">
                <a16:creationId xmlns:a16="http://schemas.microsoft.com/office/drawing/2014/main" id="{776C7A84-5F97-4F33-8BBC-3FEBF0EA71D5}"/>
              </a:ext>
            </a:extLst>
          </p:cNvPr>
          <p:cNvSpPr txBox="1">
            <a:spLocks/>
          </p:cNvSpPr>
          <p:nvPr/>
        </p:nvSpPr>
        <p:spPr>
          <a:xfrm>
            <a:off x="658813" y="2062101"/>
            <a:ext cx="3600000" cy="833663"/>
          </a:xfrm>
          <a:prstGeom prst="rect">
            <a:avLst/>
          </a:prstGeom>
          <a:solidFill>
            <a:srgbClr val="D6851B">
              <a:alpha val="90000"/>
            </a:srgbClr>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400"/>
              </a:lnSpc>
              <a:spcBef>
                <a:spcPts val="600"/>
              </a:spcBef>
            </a:pPr>
            <a:r>
              <a:rPr lang="es-ES"/>
              <a:t>Environment </a:t>
            </a:r>
            <a:br>
              <a:rPr lang="es-ES"/>
            </a:br>
            <a:r>
              <a:rPr lang="es-ES"/>
              <a:t>(medio ambiente)</a:t>
            </a:r>
          </a:p>
        </p:txBody>
      </p:sp>
      <p:sp>
        <p:nvSpPr>
          <p:cNvPr id="6" name="Textplatzhalter 3">
            <a:extLst>
              <a:ext uri="{FF2B5EF4-FFF2-40B4-BE49-F238E27FC236}">
                <a16:creationId xmlns:a16="http://schemas.microsoft.com/office/drawing/2014/main" id="{6A8592B5-CCCC-43E7-8666-366E9C8E4627}"/>
              </a:ext>
            </a:extLst>
          </p:cNvPr>
          <p:cNvSpPr txBox="1">
            <a:spLocks/>
          </p:cNvSpPr>
          <p:nvPr/>
        </p:nvSpPr>
        <p:spPr>
          <a:xfrm>
            <a:off x="8117973" y="2062102"/>
            <a:ext cx="3600000" cy="833663"/>
          </a:xfrm>
          <a:prstGeom prst="rect">
            <a:avLst/>
          </a:prstGeom>
          <a:solidFill>
            <a:srgbClr val="D6851B">
              <a:alpha val="90000"/>
            </a:srgbClr>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400"/>
              </a:lnSpc>
              <a:spcBef>
                <a:spcPts val="600"/>
              </a:spcBef>
            </a:pPr>
            <a:r>
              <a:rPr lang="es-ES"/>
              <a:t>Governance </a:t>
            </a:r>
            <a:br>
              <a:rPr lang="es-ES"/>
            </a:br>
            <a:r>
              <a:rPr lang="es-ES"/>
              <a:t>(gobernanza)</a:t>
            </a:r>
          </a:p>
        </p:txBody>
      </p:sp>
      <p:sp>
        <p:nvSpPr>
          <p:cNvPr id="7" name="Textplatzhalter 3">
            <a:extLst>
              <a:ext uri="{FF2B5EF4-FFF2-40B4-BE49-F238E27FC236}">
                <a16:creationId xmlns:a16="http://schemas.microsoft.com/office/drawing/2014/main" id="{E5E745D1-1A6F-494C-BBB7-E8D64E4984BB}"/>
              </a:ext>
            </a:extLst>
          </p:cNvPr>
          <p:cNvSpPr txBox="1">
            <a:spLocks/>
          </p:cNvSpPr>
          <p:nvPr/>
        </p:nvSpPr>
        <p:spPr>
          <a:xfrm>
            <a:off x="4385693" y="2062101"/>
            <a:ext cx="3600000" cy="833663"/>
          </a:xfrm>
          <a:prstGeom prst="rect">
            <a:avLst/>
          </a:prstGeom>
          <a:solidFill>
            <a:srgbClr val="D6851B">
              <a:alpha val="90000"/>
            </a:srgbClr>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400"/>
              </a:lnSpc>
              <a:spcBef>
                <a:spcPts val="600"/>
              </a:spcBef>
            </a:pPr>
            <a:r>
              <a:rPr lang="es-ES"/>
              <a:t>Social</a:t>
            </a:r>
          </a:p>
        </p:txBody>
      </p:sp>
      <p:sp>
        <p:nvSpPr>
          <p:cNvPr id="13" name="Textplatzhalter 3">
            <a:extLst>
              <a:ext uri="{FF2B5EF4-FFF2-40B4-BE49-F238E27FC236}">
                <a16:creationId xmlns:a16="http://schemas.microsoft.com/office/drawing/2014/main" id="{A231FFCB-913B-4795-90F7-A0052D58600F}"/>
              </a:ext>
            </a:extLst>
          </p:cNvPr>
          <p:cNvSpPr txBox="1">
            <a:spLocks/>
          </p:cNvSpPr>
          <p:nvPr/>
        </p:nvSpPr>
        <p:spPr>
          <a:xfrm>
            <a:off x="658811" y="2991238"/>
            <a:ext cx="3594603" cy="1593568"/>
          </a:xfrm>
          <a:prstGeom prst="rect">
            <a:avLst/>
          </a:prstGeom>
          <a:solidFill>
            <a:srgbClr val="FBF3E8"/>
          </a:solidFill>
        </p:spPr>
        <p:txBody>
          <a:bodyPr vert="horz" wrap="square" lIns="36000" tIns="180000" rIns="108000" bIns="216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s-ES" sz="1600">
                <a:solidFill>
                  <a:schemeClr val="tx1"/>
                </a:solidFill>
                <a:latin typeface="+mn-lt"/>
              </a:rPr>
              <a:t>Clima</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s-ES" sz="1600">
                <a:solidFill>
                  <a:schemeClr val="tx1"/>
                </a:solidFill>
                <a:latin typeface="+mn-lt"/>
              </a:rPr>
              <a:t>Escasez de recursos</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s-ES" sz="1600">
                <a:solidFill>
                  <a:schemeClr val="tx1"/>
                </a:solidFill>
                <a:latin typeface="+mn-lt"/>
              </a:rPr>
              <a:t>Agua</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s-ES" sz="1600">
                <a:solidFill>
                  <a:schemeClr val="tx1"/>
                </a:solidFill>
                <a:latin typeface="+mn-lt"/>
              </a:rPr>
              <a:t>Biodiversidad</a:t>
            </a:r>
          </a:p>
        </p:txBody>
      </p:sp>
      <p:sp>
        <p:nvSpPr>
          <p:cNvPr id="14" name="Textplatzhalter 3">
            <a:extLst>
              <a:ext uri="{FF2B5EF4-FFF2-40B4-BE49-F238E27FC236}">
                <a16:creationId xmlns:a16="http://schemas.microsoft.com/office/drawing/2014/main" id="{B7857016-C046-45FE-9BD8-236EA34E16C3}"/>
              </a:ext>
            </a:extLst>
          </p:cNvPr>
          <p:cNvSpPr txBox="1">
            <a:spLocks/>
          </p:cNvSpPr>
          <p:nvPr/>
        </p:nvSpPr>
        <p:spPr>
          <a:xfrm>
            <a:off x="4380294" y="2991238"/>
            <a:ext cx="3594603" cy="1593568"/>
          </a:xfrm>
          <a:prstGeom prst="rect">
            <a:avLst/>
          </a:prstGeom>
          <a:solidFill>
            <a:srgbClr val="FBF3E8"/>
          </a:solidFill>
        </p:spPr>
        <p:txBody>
          <a:bodyPr vert="horz" wrap="square" lIns="36000" tIns="180000" rIns="108000" bIns="216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s-ES" sz="1600">
                <a:solidFill>
                  <a:schemeClr val="tx1"/>
                </a:solidFill>
                <a:latin typeface="+mn-lt"/>
              </a:rPr>
              <a:t>Empleados/as</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s-ES" sz="1600">
                <a:solidFill>
                  <a:schemeClr val="tx1"/>
                </a:solidFill>
                <a:latin typeface="+mn-lt"/>
              </a:rPr>
              <a:t>Seguridad y salud</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s-ES" sz="1600">
                <a:solidFill>
                  <a:schemeClr val="tx1"/>
                </a:solidFill>
                <a:latin typeface="+mn-lt"/>
              </a:rPr>
              <a:t>Cambio demográfico</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s-ES" sz="1600">
                <a:solidFill>
                  <a:schemeClr val="tx1"/>
                </a:solidFill>
                <a:latin typeface="+mn-lt"/>
              </a:rPr>
              <a:t>Seguridad alimentaria</a:t>
            </a:r>
          </a:p>
        </p:txBody>
      </p:sp>
      <p:sp>
        <p:nvSpPr>
          <p:cNvPr id="15" name="Textplatzhalter 3">
            <a:extLst>
              <a:ext uri="{FF2B5EF4-FFF2-40B4-BE49-F238E27FC236}">
                <a16:creationId xmlns:a16="http://schemas.microsoft.com/office/drawing/2014/main" id="{B81CC6A7-3268-4111-8914-697980463EA4}"/>
              </a:ext>
            </a:extLst>
          </p:cNvPr>
          <p:cNvSpPr txBox="1">
            <a:spLocks/>
          </p:cNvSpPr>
          <p:nvPr/>
        </p:nvSpPr>
        <p:spPr>
          <a:xfrm>
            <a:off x="8123370" y="2991238"/>
            <a:ext cx="3594603" cy="1593568"/>
          </a:xfrm>
          <a:prstGeom prst="rect">
            <a:avLst/>
          </a:prstGeom>
          <a:solidFill>
            <a:srgbClr val="FBF3E8"/>
          </a:solidFill>
        </p:spPr>
        <p:txBody>
          <a:bodyPr vert="horz" wrap="square" lIns="36000" tIns="180000" rIns="108000" bIns="216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s-ES" sz="1600">
                <a:solidFill>
                  <a:schemeClr val="tx1"/>
                </a:solidFill>
                <a:latin typeface="+mn-lt"/>
              </a:rPr>
              <a:t>Gestión de los riesgos y la reputación</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s-ES" sz="1600">
                <a:solidFill>
                  <a:schemeClr val="tx1"/>
                </a:solidFill>
                <a:latin typeface="+mn-lt"/>
              </a:rPr>
              <a:t>Estructuras de supervisión</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s-ES" sz="1600" i="1">
                <a:solidFill>
                  <a:schemeClr val="tx1"/>
                </a:solidFill>
                <a:latin typeface="+mn-lt"/>
              </a:rPr>
              <a:t>Compliance</a:t>
            </a:r>
            <a:r>
              <a:rPr lang="es-ES" sz="1600">
                <a:solidFill>
                  <a:schemeClr val="tx1"/>
                </a:solidFill>
                <a:latin typeface="+mn-lt"/>
              </a:rPr>
              <a:t> (cumplimiento)</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s-ES" sz="1600">
                <a:solidFill>
                  <a:schemeClr val="tx1"/>
                </a:solidFill>
                <a:latin typeface="+mn-lt"/>
              </a:rPr>
              <a:t>Corrupción</a:t>
            </a:r>
          </a:p>
        </p:txBody>
      </p:sp>
      <p:sp>
        <p:nvSpPr>
          <p:cNvPr id="16" name="Rechteck: obere Ecken abgerundet 15">
            <a:extLst>
              <a:ext uri="{FF2B5EF4-FFF2-40B4-BE49-F238E27FC236}">
                <a16:creationId xmlns:a16="http://schemas.microsoft.com/office/drawing/2014/main" id="{25E51635-FA1A-4103-B1FC-9ABDDAB60B16}"/>
              </a:ext>
            </a:extLst>
          </p:cNvPr>
          <p:cNvSpPr/>
          <p:nvPr/>
        </p:nvSpPr>
        <p:spPr>
          <a:xfrm>
            <a:off x="658811" y="1482909"/>
            <a:ext cx="11053764" cy="483720"/>
          </a:xfrm>
          <a:prstGeom prst="round2SameRect">
            <a:avLst>
              <a:gd name="adj1" fmla="val 50000"/>
              <a:gd name="adj2" fmla="val 0"/>
            </a:avLst>
          </a:prstGeom>
          <a:solidFill>
            <a:srgbClr val="EAC28D"/>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36000" rtlCol="0" anchor="t" anchorCtr="0">
            <a:spAutoFit/>
          </a:bodyPr>
          <a:lstStyle/>
          <a:p>
            <a:pPr algn="ctr">
              <a:lnSpc>
                <a:spcPts val="2200"/>
              </a:lnSpc>
              <a:spcAft>
                <a:spcPts val="600"/>
              </a:spcAft>
              <a:buClr>
                <a:srgbClr val="D6851B"/>
              </a:buClr>
              <a:buSzPct val="65000"/>
            </a:pPr>
            <a:r>
              <a:rPr lang="es-ES" sz="2400" dirty="0">
                <a:solidFill>
                  <a:schemeClr val="tx1"/>
                </a:solidFill>
              </a:rPr>
              <a:t>Criterios ESG (</a:t>
            </a:r>
            <a:r>
              <a:rPr lang="es-ES" sz="2400" dirty="0" err="1">
                <a:solidFill>
                  <a:schemeClr val="tx1"/>
                </a:solidFill>
              </a:rPr>
              <a:t>Environment</a:t>
            </a:r>
            <a:r>
              <a:rPr lang="es-ES" sz="2400" dirty="0">
                <a:solidFill>
                  <a:schemeClr val="tx1"/>
                </a:solidFill>
              </a:rPr>
              <a:t>, Social, </a:t>
            </a:r>
            <a:r>
              <a:rPr lang="es-ES" sz="2400" dirty="0" err="1">
                <a:solidFill>
                  <a:schemeClr val="tx1"/>
                </a:solidFill>
              </a:rPr>
              <a:t>Governance</a:t>
            </a:r>
            <a:r>
              <a:rPr lang="es-ES" sz="2400" dirty="0">
                <a:solidFill>
                  <a:schemeClr val="tx1"/>
                </a:solidFill>
              </a:rPr>
              <a:t>)</a:t>
            </a:r>
          </a:p>
        </p:txBody>
      </p:sp>
      <p:sp>
        <p:nvSpPr>
          <p:cNvPr id="17" name="Textfeld 16">
            <a:extLst>
              <a:ext uri="{FF2B5EF4-FFF2-40B4-BE49-F238E27FC236}">
                <a16:creationId xmlns:a16="http://schemas.microsoft.com/office/drawing/2014/main" id="{E1A60B20-E0CA-4FCC-9819-504D9DA36258}"/>
              </a:ext>
            </a:extLst>
          </p:cNvPr>
          <p:cNvSpPr txBox="1"/>
          <p:nvPr/>
        </p:nvSpPr>
        <p:spPr>
          <a:xfrm>
            <a:off x="658813" y="946857"/>
            <a:ext cx="7958140" cy="615553"/>
          </a:xfrm>
          <a:prstGeom prst="rect">
            <a:avLst/>
          </a:prstGeom>
          <a:noFill/>
        </p:spPr>
        <p:txBody>
          <a:bodyPr wrap="square" lIns="0" tIns="0" rIns="0" bIns="0" rtlCol="0">
            <a:noAutofit/>
          </a:bodyPr>
          <a:lstStyle/>
          <a:p>
            <a:r>
              <a:rPr lang="es-ES" sz="2000" b="1" dirty="0"/>
              <a:t>Resumen ilustrativo de los criterios ESG (</a:t>
            </a:r>
            <a:r>
              <a:rPr lang="es-ES" sz="2000" b="1" dirty="0" err="1"/>
              <a:t>Environment</a:t>
            </a:r>
            <a:r>
              <a:rPr lang="es-ES" sz="2000" b="1" dirty="0"/>
              <a:t>, Social, </a:t>
            </a:r>
            <a:r>
              <a:rPr lang="es-ES" sz="2000" b="1" dirty="0" err="1"/>
              <a:t>Governance</a:t>
            </a:r>
            <a:r>
              <a:rPr lang="es-ES" sz="2000" b="1" dirty="0"/>
              <a:t>)</a:t>
            </a:r>
          </a:p>
        </p:txBody>
      </p:sp>
    </p:spTree>
    <p:extLst>
      <p:ext uri="{BB962C8B-B14F-4D97-AF65-F5344CB8AC3E}">
        <p14:creationId xmlns:p14="http://schemas.microsoft.com/office/powerpoint/2010/main" val="38957588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250"/>
                                        <p:tgtEl>
                                          <p:spTgt spid="8"/>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1000"/>
                                        <p:tgtEl>
                                          <p:spTgt spid="17">
                                            <p:txEl>
                                              <p:pRg st="0" end="0"/>
                                            </p:txEl>
                                          </p:spTgt>
                                        </p:tgtEl>
                                      </p:cBhvr>
                                    </p:animEffect>
                                  </p:childTnLst>
                                </p:cTn>
                              </p:par>
                            </p:childTnLst>
                          </p:cTn>
                        </p:par>
                        <p:par>
                          <p:cTn id="12" fill="hold">
                            <p:stCondLst>
                              <p:cond delay="225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childTnLst>
                                </p:cTn>
                              </p:par>
                            </p:childTnLst>
                          </p:cTn>
                        </p:par>
                        <p:par>
                          <p:cTn id="16" fill="hold">
                            <p:stCondLst>
                              <p:cond delay="3250"/>
                            </p:stCondLst>
                            <p:childTnLst>
                              <p:par>
                                <p:cTn id="17" presetID="10" presetClass="entr" presetSubtype="0" fill="hold" grpId="0" nodeType="afterEffect">
                                  <p:stCondLst>
                                    <p:cond delay="25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par>
                          <p:cTn id="20" fill="hold">
                            <p:stCondLst>
                              <p:cond delay="45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750"/>
                                        <p:tgtEl>
                                          <p:spTgt spid="7"/>
                                        </p:tgtEl>
                                      </p:cBhvr>
                                    </p:animEffect>
                                  </p:childTnLst>
                                </p:cTn>
                              </p:par>
                            </p:childTnLst>
                          </p:cTn>
                        </p:par>
                        <p:par>
                          <p:cTn id="24" fill="hold">
                            <p:stCondLst>
                              <p:cond delay="5250"/>
                            </p:stCondLst>
                            <p:childTnLst>
                              <p:par>
                                <p:cTn id="25" presetID="10"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750"/>
                                        <p:tgtEl>
                                          <p:spTgt spid="6"/>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13">
                                            <p:bg/>
                                          </p:spTgt>
                                        </p:tgtEl>
                                        <p:attrNameLst>
                                          <p:attrName>style.visibility</p:attrName>
                                        </p:attrNameLst>
                                      </p:cBhvr>
                                      <p:to>
                                        <p:strVal val="visible"/>
                                      </p:to>
                                    </p:set>
                                    <p:animEffect transition="in" filter="fade">
                                      <p:cBhvr>
                                        <p:cTn id="31" dur="500"/>
                                        <p:tgtEl>
                                          <p:spTgt spid="13">
                                            <p:bg/>
                                          </p:spTgt>
                                        </p:tgtEl>
                                      </p:cBhvr>
                                    </p:animEffect>
                                  </p:childTnLst>
                                </p:cTn>
                              </p:par>
                              <p:par>
                                <p:cTn id="32" presetID="10" presetClass="entr" presetSubtype="0" fill="hold" grpId="0" nodeType="withEffect">
                                  <p:stCondLst>
                                    <p:cond delay="250"/>
                                  </p:stCondLst>
                                  <p:childTnLst>
                                    <p:set>
                                      <p:cBhvr>
                                        <p:cTn id="33" dur="1" fill="hold">
                                          <p:stCondLst>
                                            <p:cond delay="0"/>
                                          </p:stCondLst>
                                        </p:cTn>
                                        <p:tgtEl>
                                          <p:spTgt spid="13">
                                            <p:txEl>
                                              <p:pRg st="0" end="0"/>
                                            </p:txEl>
                                          </p:spTgt>
                                        </p:tgtEl>
                                        <p:attrNameLst>
                                          <p:attrName>style.visibility</p:attrName>
                                        </p:attrNameLst>
                                      </p:cBhvr>
                                      <p:to>
                                        <p:strVal val="visible"/>
                                      </p:to>
                                    </p:set>
                                    <p:animEffect transition="in" filter="fade">
                                      <p:cBhvr>
                                        <p:cTn id="34" dur="750"/>
                                        <p:tgtEl>
                                          <p:spTgt spid="13">
                                            <p:txEl>
                                              <p:pRg st="0" end="0"/>
                                            </p:txEl>
                                          </p:spTgt>
                                        </p:tgtEl>
                                      </p:cBhvr>
                                    </p:animEffect>
                                  </p:childTnLst>
                                </p:cTn>
                              </p:par>
                              <p:par>
                                <p:cTn id="35" presetID="10" presetClass="entr" presetSubtype="0" fill="hold" grpId="0" nodeType="withEffect">
                                  <p:stCondLst>
                                    <p:cond delay="250"/>
                                  </p:stCondLst>
                                  <p:childTnLst>
                                    <p:set>
                                      <p:cBhvr>
                                        <p:cTn id="36" dur="1" fill="hold">
                                          <p:stCondLst>
                                            <p:cond delay="0"/>
                                          </p:stCondLst>
                                        </p:cTn>
                                        <p:tgtEl>
                                          <p:spTgt spid="13">
                                            <p:txEl>
                                              <p:pRg st="1" end="1"/>
                                            </p:txEl>
                                          </p:spTgt>
                                        </p:tgtEl>
                                        <p:attrNameLst>
                                          <p:attrName>style.visibility</p:attrName>
                                        </p:attrNameLst>
                                      </p:cBhvr>
                                      <p:to>
                                        <p:strVal val="visible"/>
                                      </p:to>
                                    </p:set>
                                    <p:animEffect transition="in" filter="fade">
                                      <p:cBhvr>
                                        <p:cTn id="37" dur="750"/>
                                        <p:tgtEl>
                                          <p:spTgt spid="13">
                                            <p:txEl>
                                              <p:pRg st="1" end="1"/>
                                            </p:txEl>
                                          </p:spTgt>
                                        </p:tgtEl>
                                      </p:cBhvr>
                                    </p:animEffect>
                                  </p:childTnLst>
                                </p:cTn>
                              </p:par>
                              <p:par>
                                <p:cTn id="38" presetID="10" presetClass="entr" presetSubtype="0" fill="hold" grpId="0" nodeType="withEffect">
                                  <p:stCondLst>
                                    <p:cond delay="25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750"/>
                                        <p:tgtEl>
                                          <p:spTgt spid="13">
                                            <p:txEl>
                                              <p:pRg st="2" end="2"/>
                                            </p:txEl>
                                          </p:spTgt>
                                        </p:tgtEl>
                                      </p:cBhvr>
                                    </p:animEffect>
                                  </p:childTnLst>
                                </p:cTn>
                              </p:par>
                              <p:par>
                                <p:cTn id="41" presetID="10" presetClass="entr" presetSubtype="0" fill="hold" grpId="0" nodeType="withEffect">
                                  <p:stCondLst>
                                    <p:cond delay="250"/>
                                  </p:stCondLst>
                                  <p:childTnLst>
                                    <p:set>
                                      <p:cBhvr>
                                        <p:cTn id="42" dur="1" fill="hold">
                                          <p:stCondLst>
                                            <p:cond delay="0"/>
                                          </p:stCondLst>
                                        </p:cTn>
                                        <p:tgtEl>
                                          <p:spTgt spid="13">
                                            <p:txEl>
                                              <p:pRg st="3" end="3"/>
                                            </p:txEl>
                                          </p:spTgt>
                                        </p:tgtEl>
                                        <p:attrNameLst>
                                          <p:attrName>style.visibility</p:attrName>
                                        </p:attrNameLst>
                                      </p:cBhvr>
                                      <p:to>
                                        <p:strVal val="visible"/>
                                      </p:to>
                                    </p:set>
                                    <p:animEffect transition="in" filter="fade">
                                      <p:cBhvr>
                                        <p:cTn id="43" dur="750"/>
                                        <p:tgtEl>
                                          <p:spTgt spid="13">
                                            <p:txEl>
                                              <p:pRg st="3" end="3"/>
                                            </p:txEl>
                                          </p:spTgt>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14">
                                            <p:bg/>
                                          </p:spTgt>
                                        </p:tgtEl>
                                        <p:attrNameLst>
                                          <p:attrName>style.visibility</p:attrName>
                                        </p:attrNameLst>
                                      </p:cBhvr>
                                      <p:to>
                                        <p:strVal val="visible"/>
                                      </p:to>
                                    </p:set>
                                    <p:animEffect transition="in" filter="fade">
                                      <p:cBhvr>
                                        <p:cTn id="46" dur="500"/>
                                        <p:tgtEl>
                                          <p:spTgt spid="14">
                                            <p:bg/>
                                          </p:spTgt>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14">
                                            <p:txEl>
                                              <p:pRg st="0" end="0"/>
                                            </p:txEl>
                                          </p:spTgt>
                                        </p:tgtEl>
                                        <p:attrNameLst>
                                          <p:attrName>style.visibility</p:attrName>
                                        </p:attrNameLst>
                                      </p:cBhvr>
                                      <p:to>
                                        <p:strVal val="visible"/>
                                      </p:to>
                                    </p:set>
                                    <p:animEffect transition="in" filter="fade">
                                      <p:cBhvr>
                                        <p:cTn id="49" dur="750"/>
                                        <p:tgtEl>
                                          <p:spTgt spid="14">
                                            <p:txEl>
                                              <p:pRg st="0" end="0"/>
                                            </p:txEl>
                                          </p:spTgt>
                                        </p:tgtEl>
                                      </p:cBhvr>
                                    </p:animEffect>
                                  </p:childTnLst>
                                </p:cTn>
                              </p:par>
                              <p:par>
                                <p:cTn id="50" presetID="10" presetClass="entr" presetSubtype="0" fill="hold" grpId="0" nodeType="withEffect">
                                  <p:stCondLst>
                                    <p:cond delay="250"/>
                                  </p:stCondLst>
                                  <p:childTnLst>
                                    <p:set>
                                      <p:cBhvr>
                                        <p:cTn id="51" dur="1" fill="hold">
                                          <p:stCondLst>
                                            <p:cond delay="0"/>
                                          </p:stCondLst>
                                        </p:cTn>
                                        <p:tgtEl>
                                          <p:spTgt spid="14">
                                            <p:txEl>
                                              <p:pRg st="1" end="1"/>
                                            </p:txEl>
                                          </p:spTgt>
                                        </p:tgtEl>
                                        <p:attrNameLst>
                                          <p:attrName>style.visibility</p:attrName>
                                        </p:attrNameLst>
                                      </p:cBhvr>
                                      <p:to>
                                        <p:strVal val="visible"/>
                                      </p:to>
                                    </p:set>
                                    <p:animEffect transition="in" filter="fade">
                                      <p:cBhvr>
                                        <p:cTn id="52" dur="750"/>
                                        <p:tgtEl>
                                          <p:spTgt spid="14">
                                            <p:txEl>
                                              <p:pRg st="1" end="1"/>
                                            </p:txEl>
                                          </p:spTgt>
                                        </p:tgtEl>
                                      </p:cBhvr>
                                    </p:animEffect>
                                  </p:childTnLst>
                                </p:cTn>
                              </p:par>
                              <p:par>
                                <p:cTn id="53" presetID="10" presetClass="entr" presetSubtype="0" fill="hold" grpId="0" nodeType="withEffect">
                                  <p:stCondLst>
                                    <p:cond delay="250"/>
                                  </p:stCondLst>
                                  <p:childTnLst>
                                    <p:set>
                                      <p:cBhvr>
                                        <p:cTn id="54" dur="1" fill="hold">
                                          <p:stCondLst>
                                            <p:cond delay="0"/>
                                          </p:stCondLst>
                                        </p:cTn>
                                        <p:tgtEl>
                                          <p:spTgt spid="14">
                                            <p:txEl>
                                              <p:pRg st="2" end="2"/>
                                            </p:txEl>
                                          </p:spTgt>
                                        </p:tgtEl>
                                        <p:attrNameLst>
                                          <p:attrName>style.visibility</p:attrName>
                                        </p:attrNameLst>
                                      </p:cBhvr>
                                      <p:to>
                                        <p:strVal val="visible"/>
                                      </p:to>
                                    </p:set>
                                    <p:animEffect transition="in" filter="fade">
                                      <p:cBhvr>
                                        <p:cTn id="55" dur="750"/>
                                        <p:tgtEl>
                                          <p:spTgt spid="14">
                                            <p:txEl>
                                              <p:pRg st="2" end="2"/>
                                            </p:txEl>
                                          </p:spTgt>
                                        </p:tgtEl>
                                      </p:cBhvr>
                                    </p:animEffect>
                                  </p:childTnLst>
                                </p:cTn>
                              </p:par>
                              <p:par>
                                <p:cTn id="56" presetID="10" presetClass="entr" presetSubtype="0" fill="hold" grpId="0" nodeType="withEffect">
                                  <p:stCondLst>
                                    <p:cond delay="250"/>
                                  </p:stCondLst>
                                  <p:childTnLst>
                                    <p:set>
                                      <p:cBhvr>
                                        <p:cTn id="57" dur="1" fill="hold">
                                          <p:stCondLst>
                                            <p:cond delay="0"/>
                                          </p:stCondLst>
                                        </p:cTn>
                                        <p:tgtEl>
                                          <p:spTgt spid="14">
                                            <p:txEl>
                                              <p:pRg st="3" end="3"/>
                                            </p:txEl>
                                          </p:spTgt>
                                        </p:tgtEl>
                                        <p:attrNameLst>
                                          <p:attrName>style.visibility</p:attrName>
                                        </p:attrNameLst>
                                      </p:cBhvr>
                                      <p:to>
                                        <p:strVal val="visible"/>
                                      </p:to>
                                    </p:set>
                                    <p:animEffect transition="in" filter="fade">
                                      <p:cBhvr>
                                        <p:cTn id="58" dur="750"/>
                                        <p:tgtEl>
                                          <p:spTgt spid="14">
                                            <p:txEl>
                                              <p:pRg st="3" end="3"/>
                                            </p:txEl>
                                          </p:spTgt>
                                        </p:tgtEl>
                                      </p:cBhvr>
                                    </p:animEffect>
                                  </p:childTnLst>
                                </p:cTn>
                              </p:par>
                              <p:par>
                                <p:cTn id="59" presetID="10" presetClass="entr" presetSubtype="0" fill="hold" grpId="0" nodeType="withEffect">
                                  <p:stCondLst>
                                    <p:cond delay="250"/>
                                  </p:stCondLst>
                                  <p:childTnLst>
                                    <p:set>
                                      <p:cBhvr>
                                        <p:cTn id="60" dur="1" fill="hold">
                                          <p:stCondLst>
                                            <p:cond delay="0"/>
                                          </p:stCondLst>
                                        </p:cTn>
                                        <p:tgtEl>
                                          <p:spTgt spid="15">
                                            <p:bg/>
                                          </p:spTgt>
                                        </p:tgtEl>
                                        <p:attrNameLst>
                                          <p:attrName>style.visibility</p:attrName>
                                        </p:attrNameLst>
                                      </p:cBhvr>
                                      <p:to>
                                        <p:strVal val="visible"/>
                                      </p:to>
                                    </p:set>
                                    <p:animEffect transition="in" filter="fade">
                                      <p:cBhvr>
                                        <p:cTn id="61" dur="500"/>
                                        <p:tgtEl>
                                          <p:spTgt spid="15">
                                            <p:bg/>
                                          </p:spTgt>
                                        </p:tgtEl>
                                      </p:cBhvr>
                                    </p:animEffect>
                                  </p:childTnLst>
                                </p:cTn>
                              </p:par>
                              <p:par>
                                <p:cTn id="62" presetID="10" presetClass="entr" presetSubtype="0" fill="hold" grpId="0" nodeType="withEffect">
                                  <p:stCondLst>
                                    <p:cond delay="250"/>
                                  </p:stCondLst>
                                  <p:childTnLst>
                                    <p:set>
                                      <p:cBhvr>
                                        <p:cTn id="63" dur="1" fill="hold">
                                          <p:stCondLst>
                                            <p:cond delay="0"/>
                                          </p:stCondLst>
                                        </p:cTn>
                                        <p:tgtEl>
                                          <p:spTgt spid="15">
                                            <p:txEl>
                                              <p:pRg st="0" end="0"/>
                                            </p:txEl>
                                          </p:spTgt>
                                        </p:tgtEl>
                                        <p:attrNameLst>
                                          <p:attrName>style.visibility</p:attrName>
                                        </p:attrNameLst>
                                      </p:cBhvr>
                                      <p:to>
                                        <p:strVal val="visible"/>
                                      </p:to>
                                    </p:set>
                                    <p:animEffect transition="in" filter="fade">
                                      <p:cBhvr>
                                        <p:cTn id="64" dur="750"/>
                                        <p:tgtEl>
                                          <p:spTgt spid="15">
                                            <p:txEl>
                                              <p:pRg st="0" end="0"/>
                                            </p:txEl>
                                          </p:spTgt>
                                        </p:tgtEl>
                                      </p:cBhvr>
                                    </p:animEffect>
                                  </p:childTnLst>
                                </p:cTn>
                              </p:par>
                              <p:par>
                                <p:cTn id="65" presetID="10" presetClass="entr" presetSubtype="0" fill="hold" grpId="0" nodeType="withEffect">
                                  <p:stCondLst>
                                    <p:cond delay="250"/>
                                  </p:stCondLst>
                                  <p:childTnLst>
                                    <p:set>
                                      <p:cBhvr>
                                        <p:cTn id="66" dur="1" fill="hold">
                                          <p:stCondLst>
                                            <p:cond delay="0"/>
                                          </p:stCondLst>
                                        </p:cTn>
                                        <p:tgtEl>
                                          <p:spTgt spid="15">
                                            <p:txEl>
                                              <p:pRg st="1" end="1"/>
                                            </p:txEl>
                                          </p:spTgt>
                                        </p:tgtEl>
                                        <p:attrNameLst>
                                          <p:attrName>style.visibility</p:attrName>
                                        </p:attrNameLst>
                                      </p:cBhvr>
                                      <p:to>
                                        <p:strVal val="visible"/>
                                      </p:to>
                                    </p:set>
                                    <p:animEffect transition="in" filter="fade">
                                      <p:cBhvr>
                                        <p:cTn id="67" dur="750"/>
                                        <p:tgtEl>
                                          <p:spTgt spid="15">
                                            <p:txEl>
                                              <p:pRg st="1" end="1"/>
                                            </p:txEl>
                                          </p:spTgt>
                                        </p:tgtEl>
                                      </p:cBhvr>
                                    </p:animEffect>
                                  </p:childTnLst>
                                </p:cTn>
                              </p:par>
                              <p:par>
                                <p:cTn id="68" presetID="10" presetClass="entr" presetSubtype="0" fill="hold" grpId="0" nodeType="withEffect">
                                  <p:stCondLst>
                                    <p:cond delay="250"/>
                                  </p:stCondLst>
                                  <p:childTnLst>
                                    <p:set>
                                      <p:cBhvr>
                                        <p:cTn id="69" dur="1" fill="hold">
                                          <p:stCondLst>
                                            <p:cond delay="0"/>
                                          </p:stCondLst>
                                        </p:cTn>
                                        <p:tgtEl>
                                          <p:spTgt spid="15">
                                            <p:txEl>
                                              <p:pRg st="2" end="2"/>
                                            </p:txEl>
                                          </p:spTgt>
                                        </p:tgtEl>
                                        <p:attrNameLst>
                                          <p:attrName>style.visibility</p:attrName>
                                        </p:attrNameLst>
                                      </p:cBhvr>
                                      <p:to>
                                        <p:strVal val="visible"/>
                                      </p:to>
                                    </p:set>
                                    <p:animEffect transition="in" filter="fade">
                                      <p:cBhvr>
                                        <p:cTn id="70" dur="750"/>
                                        <p:tgtEl>
                                          <p:spTgt spid="15">
                                            <p:txEl>
                                              <p:pRg st="2" end="2"/>
                                            </p:txEl>
                                          </p:spTgt>
                                        </p:tgtEl>
                                      </p:cBhvr>
                                    </p:animEffect>
                                  </p:childTnLst>
                                </p:cTn>
                              </p:par>
                              <p:par>
                                <p:cTn id="71" presetID="10" presetClass="entr" presetSubtype="0" fill="hold" grpId="0" nodeType="withEffect">
                                  <p:stCondLst>
                                    <p:cond delay="250"/>
                                  </p:stCondLst>
                                  <p:childTnLst>
                                    <p:set>
                                      <p:cBhvr>
                                        <p:cTn id="72" dur="1" fill="hold">
                                          <p:stCondLst>
                                            <p:cond delay="0"/>
                                          </p:stCondLst>
                                        </p:cTn>
                                        <p:tgtEl>
                                          <p:spTgt spid="15">
                                            <p:txEl>
                                              <p:pRg st="3" end="3"/>
                                            </p:txEl>
                                          </p:spTgt>
                                        </p:tgtEl>
                                        <p:attrNameLst>
                                          <p:attrName>style.visibility</p:attrName>
                                        </p:attrNameLst>
                                      </p:cBhvr>
                                      <p:to>
                                        <p:strVal val="visible"/>
                                      </p:to>
                                    </p:set>
                                    <p:animEffect transition="in" filter="fade">
                                      <p:cBhvr>
                                        <p:cTn id="73" dur="75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animBg="1"/>
      <p:bldP spid="6" grpId="0" animBg="1"/>
      <p:bldP spid="7" grpId="0" animBg="1"/>
      <p:bldP spid="13" grpId="0" uiExpand="1" build="p" animBg="1"/>
      <p:bldP spid="14" grpId="0" uiExpand="1" build="p" animBg="1"/>
      <p:bldP spid="15" grpId="0" uiExpand="1" build="p" animBg="1"/>
      <p:bldP spid="16" grpId="0" animBg="1"/>
      <p:bldP spid="1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Autofit/>
          </a:bodyPr>
          <a:lstStyle/>
          <a:p>
            <a:r>
              <a:rPr lang="es-ES" dirty="0"/>
              <a:t>1.3  El contexto de la Unión Europea</a:t>
            </a:r>
          </a:p>
        </p:txBody>
      </p:sp>
      <p:sp>
        <p:nvSpPr>
          <p:cNvPr id="9" name="Rechteck 8">
            <a:extLst>
              <a:ext uri="{FF2B5EF4-FFF2-40B4-BE49-F238E27FC236}">
                <a16:creationId xmlns:a16="http://schemas.microsoft.com/office/drawing/2014/main" id="{A127295B-6C34-4F15-8198-749FB802477E}"/>
              </a:ext>
            </a:extLst>
          </p:cNvPr>
          <p:cNvSpPr/>
          <p:nvPr/>
        </p:nvSpPr>
        <p:spPr>
          <a:xfrm>
            <a:off x="658813" y="1527697"/>
            <a:ext cx="3600000" cy="3061918"/>
          </a:xfrm>
          <a:prstGeom prst="rect">
            <a:avLst/>
          </a:prstGeom>
        </p:spPr>
        <p:txBody>
          <a:bodyPr wrap="square" lIns="36000" tIns="36000" rIns="36000" bIns="36000">
            <a:noAutofit/>
          </a:bodyPr>
          <a:lstStyle/>
          <a:p>
            <a:pPr>
              <a:lnSpc>
                <a:spcPts val="2200"/>
              </a:lnSpc>
              <a:spcAft>
                <a:spcPts val="1800"/>
              </a:spcAft>
              <a:buClr>
                <a:srgbClr val="D6851B"/>
              </a:buClr>
              <a:buSzPct val="65000"/>
            </a:pPr>
            <a:r>
              <a:rPr lang="es-ES" b="1" dirty="0"/>
              <a:t>Environment (medio ambiente)</a:t>
            </a:r>
          </a:p>
          <a:p>
            <a:pPr marL="285750" indent="-285750">
              <a:lnSpc>
                <a:spcPts val="2200"/>
              </a:lnSpc>
              <a:spcAft>
                <a:spcPts val="600"/>
              </a:spcAft>
              <a:buClr>
                <a:srgbClr val="D6851B"/>
              </a:buClr>
              <a:buSzPct val="65000"/>
              <a:buFont typeface="Wingdings 3" panose="05040102010807070707" pitchFamily="18" charset="2"/>
              <a:buChar char=""/>
            </a:pPr>
            <a:r>
              <a:rPr lang="es-ES" dirty="0"/>
              <a:t>Consumo de recursos</a:t>
            </a:r>
          </a:p>
          <a:p>
            <a:pPr marL="285750" indent="-285750">
              <a:lnSpc>
                <a:spcPts val="2200"/>
              </a:lnSpc>
              <a:spcAft>
                <a:spcPts val="600"/>
              </a:spcAft>
              <a:buClr>
                <a:srgbClr val="D6851B"/>
              </a:buClr>
              <a:buSzPct val="65000"/>
              <a:buFont typeface="Wingdings 3" panose="05040102010807070707" pitchFamily="18" charset="2"/>
              <a:buChar char=""/>
            </a:pPr>
            <a:r>
              <a:rPr lang="es-ES" dirty="0"/>
              <a:t>Biodiversidad</a:t>
            </a:r>
          </a:p>
          <a:p>
            <a:pPr marL="285750" indent="-285750">
              <a:lnSpc>
                <a:spcPts val="2200"/>
              </a:lnSpc>
              <a:spcAft>
                <a:spcPts val="600"/>
              </a:spcAft>
              <a:buClr>
                <a:srgbClr val="D6851B"/>
              </a:buClr>
              <a:buSzPct val="65000"/>
              <a:buFont typeface="Wingdings 3" panose="05040102010807070707" pitchFamily="18" charset="2"/>
              <a:buChar char=""/>
            </a:pPr>
            <a:r>
              <a:rPr lang="es-ES" dirty="0"/>
              <a:t>Ruido</a:t>
            </a:r>
          </a:p>
          <a:p>
            <a:pPr marL="285750" indent="-285750">
              <a:lnSpc>
                <a:spcPts val="2200"/>
              </a:lnSpc>
              <a:spcAft>
                <a:spcPts val="600"/>
              </a:spcAft>
              <a:buClr>
                <a:srgbClr val="D6851B"/>
              </a:buClr>
              <a:buSzPct val="65000"/>
              <a:buFont typeface="Wingdings 3" panose="05040102010807070707" pitchFamily="18" charset="2"/>
              <a:buChar char=""/>
            </a:pPr>
            <a:r>
              <a:rPr lang="es-ES" dirty="0"/>
              <a:t>Contaminación de agua, suelo </a:t>
            </a:r>
            <a:br>
              <a:rPr lang="es-ES" dirty="0"/>
            </a:br>
            <a:r>
              <a:rPr lang="es-ES" dirty="0"/>
              <a:t>y aire</a:t>
            </a:r>
          </a:p>
          <a:p>
            <a:pPr marL="285750" indent="-285750">
              <a:lnSpc>
                <a:spcPts val="2200"/>
              </a:lnSpc>
              <a:spcAft>
                <a:spcPts val="600"/>
              </a:spcAft>
              <a:buClr>
                <a:srgbClr val="D6851B"/>
              </a:buClr>
              <a:buSzPct val="65000"/>
              <a:buFont typeface="Wingdings 3" panose="05040102010807070707" pitchFamily="18" charset="2"/>
              <a:buChar char=""/>
            </a:pPr>
            <a:r>
              <a:rPr lang="es-ES" dirty="0"/>
              <a:t>Emisiones de gases de efecto invernadero</a:t>
            </a:r>
          </a:p>
          <a:p>
            <a:pPr marL="285750" indent="-285750">
              <a:lnSpc>
                <a:spcPts val="2200"/>
              </a:lnSpc>
              <a:spcAft>
                <a:spcPts val="600"/>
              </a:spcAft>
              <a:buClr>
                <a:srgbClr val="D6851B"/>
              </a:buClr>
              <a:buSzPct val="65000"/>
              <a:buFont typeface="Wingdings 3" panose="05040102010807070707" pitchFamily="18" charset="2"/>
              <a:buChar char=""/>
            </a:pPr>
            <a:r>
              <a:rPr lang="es-ES" dirty="0"/>
              <a:t>Seguridad en el trabajo</a:t>
            </a:r>
          </a:p>
        </p:txBody>
      </p:sp>
      <p:sp>
        <p:nvSpPr>
          <p:cNvPr id="10" name="Rechteck 9">
            <a:extLst>
              <a:ext uri="{FF2B5EF4-FFF2-40B4-BE49-F238E27FC236}">
                <a16:creationId xmlns:a16="http://schemas.microsoft.com/office/drawing/2014/main" id="{8BF98410-7155-4767-962B-36308C1EA7D1}"/>
              </a:ext>
            </a:extLst>
          </p:cNvPr>
          <p:cNvSpPr/>
          <p:nvPr/>
        </p:nvSpPr>
        <p:spPr>
          <a:xfrm>
            <a:off x="4296794" y="1527697"/>
            <a:ext cx="3600000" cy="3061918"/>
          </a:xfrm>
          <a:prstGeom prst="rect">
            <a:avLst/>
          </a:prstGeom>
        </p:spPr>
        <p:txBody>
          <a:bodyPr wrap="square" lIns="36000" tIns="36000" rIns="36000" bIns="36000">
            <a:noAutofit/>
          </a:bodyPr>
          <a:lstStyle/>
          <a:p>
            <a:pPr>
              <a:lnSpc>
                <a:spcPts val="2200"/>
              </a:lnSpc>
              <a:spcAft>
                <a:spcPts val="1800"/>
              </a:spcAft>
              <a:buClr>
                <a:srgbClr val="D6851B"/>
              </a:buClr>
              <a:buSzPct val="65000"/>
            </a:pPr>
            <a:r>
              <a:rPr lang="es-ES" b="1" dirty="0"/>
              <a:t>Social</a:t>
            </a:r>
          </a:p>
          <a:p>
            <a:pPr marL="285750" indent="-285750">
              <a:lnSpc>
                <a:spcPts val="2200"/>
              </a:lnSpc>
              <a:spcAft>
                <a:spcPts val="600"/>
              </a:spcAft>
              <a:buClr>
                <a:srgbClr val="D6851B"/>
              </a:buClr>
              <a:buSzPct val="65000"/>
              <a:buFont typeface="Wingdings 3" panose="05040102010807070707" pitchFamily="18" charset="2"/>
              <a:buChar char=""/>
            </a:pPr>
            <a:r>
              <a:rPr lang="es-ES" dirty="0"/>
              <a:t>Responsabilidad hacia los empleados</a:t>
            </a:r>
          </a:p>
          <a:p>
            <a:pPr marL="285750" indent="-285750">
              <a:lnSpc>
                <a:spcPts val="2200"/>
              </a:lnSpc>
              <a:spcAft>
                <a:spcPts val="600"/>
              </a:spcAft>
              <a:buClr>
                <a:srgbClr val="D6851B"/>
              </a:buClr>
              <a:buSzPct val="65000"/>
              <a:buFont typeface="Wingdings 3" panose="05040102010807070707" pitchFamily="18" charset="2"/>
              <a:buChar char=""/>
            </a:pPr>
            <a:r>
              <a:rPr lang="es-ES" dirty="0"/>
              <a:t>Salarios justos</a:t>
            </a:r>
          </a:p>
          <a:p>
            <a:pPr marL="285750" indent="-285750">
              <a:lnSpc>
                <a:spcPts val="2200"/>
              </a:lnSpc>
              <a:spcAft>
                <a:spcPts val="600"/>
              </a:spcAft>
              <a:buClr>
                <a:srgbClr val="D6851B"/>
              </a:buClr>
              <a:buSzPct val="65000"/>
              <a:buFont typeface="Wingdings 3" panose="05040102010807070707" pitchFamily="18" charset="2"/>
              <a:buChar char=""/>
            </a:pPr>
            <a:r>
              <a:rPr lang="es-ES" dirty="0"/>
              <a:t>Formación y formación continua</a:t>
            </a:r>
          </a:p>
          <a:p>
            <a:pPr marL="285750" indent="-285750">
              <a:lnSpc>
                <a:spcPts val="2200"/>
              </a:lnSpc>
              <a:spcAft>
                <a:spcPts val="600"/>
              </a:spcAft>
              <a:buClr>
                <a:srgbClr val="D6851B"/>
              </a:buClr>
              <a:buSzPct val="65000"/>
              <a:buFont typeface="Wingdings 3" panose="05040102010807070707" pitchFamily="18" charset="2"/>
              <a:buChar char=""/>
            </a:pPr>
            <a:r>
              <a:rPr lang="es-ES" dirty="0"/>
              <a:t>Igualdad de derechos, diversidad </a:t>
            </a:r>
            <a:br>
              <a:rPr lang="es-ES" dirty="0"/>
            </a:br>
            <a:r>
              <a:rPr lang="es-ES" dirty="0"/>
              <a:t>e inclusión</a:t>
            </a:r>
          </a:p>
          <a:p>
            <a:pPr marL="285750" indent="-285750">
              <a:lnSpc>
                <a:spcPts val="2200"/>
              </a:lnSpc>
              <a:spcAft>
                <a:spcPts val="600"/>
              </a:spcAft>
              <a:buClr>
                <a:srgbClr val="D6851B"/>
              </a:buClr>
              <a:buSzPct val="65000"/>
              <a:buFont typeface="Wingdings 3" panose="05040102010807070707" pitchFamily="18" charset="2"/>
              <a:buChar char=""/>
            </a:pPr>
            <a:r>
              <a:rPr lang="es-ES" dirty="0"/>
              <a:t>Compromiso social</a:t>
            </a:r>
          </a:p>
        </p:txBody>
      </p:sp>
      <p:sp>
        <p:nvSpPr>
          <p:cNvPr id="12" name="Rechteck 11">
            <a:extLst>
              <a:ext uri="{FF2B5EF4-FFF2-40B4-BE49-F238E27FC236}">
                <a16:creationId xmlns:a16="http://schemas.microsoft.com/office/drawing/2014/main" id="{C006E7A6-5A99-4BE7-B931-821793CEA3BC}"/>
              </a:ext>
            </a:extLst>
          </p:cNvPr>
          <p:cNvSpPr/>
          <p:nvPr/>
        </p:nvSpPr>
        <p:spPr>
          <a:xfrm>
            <a:off x="8112575" y="1527697"/>
            <a:ext cx="3600000" cy="3061918"/>
          </a:xfrm>
          <a:prstGeom prst="rect">
            <a:avLst/>
          </a:prstGeom>
        </p:spPr>
        <p:txBody>
          <a:bodyPr wrap="square" lIns="36000" tIns="36000" rIns="36000" bIns="36000">
            <a:noAutofit/>
          </a:bodyPr>
          <a:lstStyle/>
          <a:p>
            <a:pPr>
              <a:lnSpc>
                <a:spcPts val="2200"/>
              </a:lnSpc>
              <a:spcAft>
                <a:spcPts val="1800"/>
              </a:spcAft>
              <a:buClr>
                <a:srgbClr val="D6851B"/>
              </a:buClr>
              <a:buSzPct val="65000"/>
            </a:pPr>
            <a:r>
              <a:rPr lang="es-ES" b="1" dirty="0"/>
              <a:t>Governance (gobernanza)</a:t>
            </a:r>
          </a:p>
          <a:p>
            <a:pPr marL="285750" indent="-285750">
              <a:lnSpc>
                <a:spcPts val="2200"/>
              </a:lnSpc>
              <a:spcAft>
                <a:spcPts val="600"/>
              </a:spcAft>
              <a:buClr>
                <a:srgbClr val="D6851B"/>
              </a:buClr>
              <a:buSzPct val="65000"/>
              <a:buFont typeface="Wingdings 3" panose="05040102010807070707" pitchFamily="18" charset="2"/>
              <a:buChar char=""/>
            </a:pPr>
            <a:r>
              <a:rPr lang="es-ES" dirty="0"/>
              <a:t>Gestión y control </a:t>
            </a:r>
            <a:br>
              <a:rPr lang="es-ES" dirty="0"/>
            </a:br>
            <a:r>
              <a:rPr lang="es-ES" dirty="0"/>
              <a:t>empresarial</a:t>
            </a:r>
          </a:p>
          <a:p>
            <a:pPr marL="285750" indent="-285750">
              <a:lnSpc>
                <a:spcPts val="2200"/>
              </a:lnSpc>
              <a:spcAft>
                <a:spcPts val="600"/>
              </a:spcAft>
              <a:buClr>
                <a:srgbClr val="D6851B"/>
              </a:buClr>
              <a:buSzPct val="65000"/>
              <a:buFont typeface="Wingdings 3" panose="05040102010807070707" pitchFamily="18" charset="2"/>
              <a:buChar char=""/>
            </a:pPr>
            <a:r>
              <a:rPr lang="es-ES" i="1" dirty="0"/>
              <a:t>Compliance</a:t>
            </a:r>
            <a:r>
              <a:rPr lang="es-ES" dirty="0"/>
              <a:t> (cumplimiento </a:t>
            </a:r>
            <a:br>
              <a:rPr lang="es-ES" dirty="0"/>
            </a:br>
            <a:r>
              <a:rPr lang="es-ES" dirty="0"/>
              <a:t>de las normas)</a:t>
            </a:r>
          </a:p>
          <a:p>
            <a:pPr marL="285750" indent="-285750">
              <a:lnSpc>
                <a:spcPts val="2200"/>
              </a:lnSpc>
              <a:spcAft>
                <a:spcPts val="600"/>
              </a:spcAft>
              <a:buClr>
                <a:srgbClr val="D6851B"/>
              </a:buClr>
              <a:buSzPct val="65000"/>
              <a:buFont typeface="Wingdings 3" panose="05040102010807070707" pitchFamily="18" charset="2"/>
              <a:buChar char=""/>
            </a:pPr>
            <a:r>
              <a:rPr lang="es-ES" dirty="0"/>
              <a:t>Transparencia</a:t>
            </a:r>
          </a:p>
          <a:p>
            <a:pPr marL="285750" indent="-285750">
              <a:lnSpc>
                <a:spcPts val="2200"/>
              </a:lnSpc>
              <a:spcAft>
                <a:spcPts val="600"/>
              </a:spcAft>
              <a:buClr>
                <a:srgbClr val="D6851B"/>
              </a:buClr>
              <a:buSzPct val="65000"/>
              <a:buFont typeface="Wingdings 3" panose="05040102010807070707" pitchFamily="18" charset="2"/>
              <a:buChar char=""/>
            </a:pPr>
            <a:r>
              <a:rPr lang="es-ES" dirty="0"/>
              <a:t>Ética y valores empresariales</a:t>
            </a:r>
          </a:p>
          <a:p>
            <a:pPr marL="285750" indent="-285750">
              <a:lnSpc>
                <a:spcPts val="2200"/>
              </a:lnSpc>
              <a:spcAft>
                <a:spcPts val="600"/>
              </a:spcAft>
              <a:buClr>
                <a:srgbClr val="D6851B"/>
              </a:buClr>
              <a:buSzPct val="65000"/>
              <a:buFont typeface="Wingdings 3" panose="05040102010807070707" pitchFamily="18" charset="2"/>
              <a:buChar char=""/>
            </a:pPr>
            <a:r>
              <a:rPr lang="es-ES" dirty="0"/>
              <a:t>Colaboración con socios comerciales</a:t>
            </a:r>
          </a:p>
          <a:p>
            <a:pPr marL="285750" indent="-285750">
              <a:lnSpc>
                <a:spcPts val="2200"/>
              </a:lnSpc>
              <a:spcAft>
                <a:spcPts val="600"/>
              </a:spcAft>
              <a:buClr>
                <a:srgbClr val="D6851B"/>
              </a:buClr>
              <a:buSzPct val="65000"/>
              <a:buFont typeface="Wingdings 3" panose="05040102010807070707" pitchFamily="18" charset="2"/>
              <a:buChar char=""/>
            </a:pPr>
            <a:r>
              <a:rPr lang="es-ES" dirty="0"/>
              <a:t>Necesidades de las partes interesadas</a:t>
            </a:r>
          </a:p>
        </p:txBody>
      </p:sp>
      <p:sp>
        <p:nvSpPr>
          <p:cNvPr id="6" name="Textfeld 5">
            <a:extLst>
              <a:ext uri="{FF2B5EF4-FFF2-40B4-BE49-F238E27FC236}">
                <a16:creationId xmlns:a16="http://schemas.microsoft.com/office/drawing/2014/main" id="{22A563DB-CE5D-4653-8CE1-043E2464447B}"/>
              </a:ext>
            </a:extLst>
          </p:cNvPr>
          <p:cNvSpPr txBox="1"/>
          <p:nvPr/>
        </p:nvSpPr>
        <p:spPr>
          <a:xfrm>
            <a:off x="658813" y="816225"/>
            <a:ext cx="7958140" cy="615553"/>
          </a:xfrm>
          <a:prstGeom prst="rect">
            <a:avLst/>
          </a:prstGeom>
          <a:noFill/>
        </p:spPr>
        <p:txBody>
          <a:bodyPr wrap="square" lIns="0" tIns="0" rIns="0" bIns="0" rtlCol="0">
            <a:noAutofit/>
          </a:bodyPr>
          <a:lstStyle/>
          <a:p>
            <a:r>
              <a:rPr lang="es-ES" sz="2000" b="1"/>
              <a:t>Los criterios ESG desde la perspectiva empresarial</a:t>
            </a:r>
            <a:r>
              <a:rPr lang="es-ES" sz="2000" b="1">
                <a:highlight>
                  <a:srgbClr val="FFFF00"/>
                </a:highlight>
              </a:rPr>
              <a:t> </a:t>
            </a:r>
          </a:p>
        </p:txBody>
      </p:sp>
    </p:spTree>
    <p:extLst>
      <p:ext uri="{BB962C8B-B14F-4D97-AF65-F5344CB8AC3E}">
        <p14:creationId xmlns:p14="http://schemas.microsoft.com/office/powerpoint/2010/main" val="21903370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750"/>
                                        <p:tgtEl>
                                          <p:spTgt spid="9"/>
                                        </p:tgtEl>
                                      </p:cBhvr>
                                    </p:animEffect>
                                  </p:childTnLst>
                                </p:cTn>
                              </p:par>
                            </p:childTnLst>
                          </p:cTn>
                        </p:par>
                        <p:par>
                          <p:cTn id="11" fill="hold">
                            <p:stCondLst>
                              <p:cond delay="1500"/>
                            </p:stCondLst>
                            <p:childTnLst>
                              <p:par>
                                <p:cTn id="12" presetID="10"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750"/>
                                        <p:tgtEl>
                                          <p:spTgt spid="10"/>
                                        </p:tgtEl>
                                      </p:cBhvr>
                                    </p:animEffect>
                                  </p:childTnLst>
                                </p:cTn>
                              </p:par>
                            </p:childTnLst>
                          </p:cTn>
                        </p:par>
                        <p:par>
                          <p:cTn id="15" fill="hold">
                            <p:stCondLst>
                              <p:cond delay="225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Autofit/>
          </a:bodyPr>
          <a:lstStyle/>
          <a:p>
            <a:r>
              <a:rPr lang="es-ES" dirty="0"/>
              <a:t>1.3  El contexto de la Unión Europea</a:t>
            </a:r>
          </a:p>
        </p:txBody>
      </p:sp>
      <p:sp>
        <p:nvSpPr>
          <p:cNvPr id="9" name="Rechteck 8">
            <a:extLst>
              <a:ext uri="{FF2B5EF4-FFF2-40B4-BE49-F238E27FC236}">
                <a16:creationId xmlns:a16="http://schemas.microsoft.com/office/drawing/2014/main" id="{A127295B-6C34-4F15-8198-749FB802477E}"/>
              </a:ext>
            </a:extLst>
          </p:cNvPr>
          <p:cNvSpPr/>
          <p:nvPr/>
        </p:nvSpPr>
        <p:spPr>
          <a:xfrm>
            <a:off x="658813" y="1556571"/>
            <a:ext cx="9237541" cy="4022203"/>
          </a:xfrm>
          <a:prstGeom prst="rect">
            <a:avLst/>
          </a:prstGeom>
        </p:spPr>
        <p:txBody>
          <a:bodyPr wrap="square" lIns="0" tIns="0" rIns="0" bIns="0">
            <a:noAutofit/>
          </a:bodyPr>
          <a:lstStyle/>
          <a:p>
            <a:pPr>
              <a:lnSpc>
                <a:spcPts val="2200"/>
              </a:lnSpc>
              <a:spcAft>
                <a:spcPts val="1200"/>
              </a:spcAft>
              <a:buClr>
                <a:srgbClr val="D6851B"/>
              </a:buClr>
              <a:buSzPct val="65000"/>
            </a:pPr>
            <a:r>
              <a:rPr lang="es-ES" b="1" dirty="0"/>
              <a:t>Objetivos perseguidos en cuanto a protección climática de la UE para 2030 y 2050 </a:t>
            </a:r>
          </a:p>
          <a:p>
            <a:pPr marL="285750" indent="-285750">
              <a:lnSpc>
                <a:spcPts val="2200"/>
              </a:lnSpc>
              <a:spcAft>
                <a:spcPts val="1200"/>
              </a:spcAft>
              <a:buClr>
                <a:srgbClr val="D6851B"/>
              </a:buClr>
              <a:buSzPct val="65000"/>
              <a:buFont typeface="Wingdings 3" panose="05040102010807070707" pitchFamily="18" charset="2"/>
              <a:buChar char=""/>
            </a:pPr>
            <a:r>
              <a:rPr lang="es-ES" dirty="0"/>
              <a:t>Suministro de energía limpia, asequible y segura </a:t>
            </a:r>
          </a:p>
          <a:p>
            <a:pPr marL="285750" indent="-285750">
              <a:lnSpc>
                <a:spcPts val="2200"/>
              </a:lnSpc>
              <a:spcAft>
                <a:spcPts val="1200"/>
              </a:spcAft>
              <a:buClr>
                <a:srgbClr val="D6851B"/>
              </a:buClr>
              <a:buSzPct val="65000"/>
              <a:buFont typeface="Wingdings 3" panose="05040102010807070707" pitchFamily="18" charset="2"/>
              <a:buChar char=""/>
            </a:pPr>
            <a:r>
              <a:rPr lang="es-ES" dirty="0"/>
              <a:t>Movilización de la industria para lograr una economía limpia y orientada al reciclaje </a:t>
            </a:r>
          </a:p>
          <a:p>
            <a:pPr marL="285750" indent="-285750">
              <a:lnSpc>
                <a:spcPts val="2200"/>
              </a:lnSpc>
              <a:spcAft>
                <a:spcPts val="1200"/>
              </a:spcAft>
              <a:buClr>
                <a:srgbClr val="D6851B"/>
              </a:buClr>
              <a:buSzPct val="65000"/>
              <a:buFont typeface="Wingdings 3" panose="05040102010807070707" pitchFamily="18" charset="2"/>
              <a:buChar char=""/>
            </a:pPr>
            <a:r>
              <a:rPr lang="es-ES" dirty="0"/>
              <a:t>Construcción y renovación eficientes en cuanto al consumo de energía y recursos</a:t>
            </a:r>
          </a:p>
          <a:p>
            <a:pPr marL="285750" indent="-285750">
              <a:lnSpc>
                <a:spcPts val="2200"/>
              </a:lnSpc>
              <a:spcAft>
                <a:spcPts val="1200"/>
              </a:spcAft>
              <a:buClr>
                <a:srgbClr val="D6851B"/>
              </a:buClr>
              <a:buSzPct val="65000"/>
              <a:buFont typeface="Wingdings 3" panose="05040102010807070707" pitchFamily="18" charset="2"/>
              <a:buChar char=""/>
            </a:pPr>
            <a:r>
              <a:rPr lang="es-ES" dirty="0"/>
              <a:t>Objetivo de cero emisiones contaminantes para un medio ambiente sin sustancias nocivas</a:t>
            </a:r>
          </a:p>
          <a:p>
            <a:pPr marL="285750" indent="-285750">
              <a:lnSpc>
                <a:spcPts val="2200"/>
              </a:lnSpc>
              <a:spcAft>
                <a:spcPts val="1200"/>
              </a:spcAft>
              <a:buClr>
                <a:srgbClr val="D6851B"/>
              </a:buClr>
              <a:buSzPct val="65000"/>
              <a:buFont typeface="Wingdings 3" panose="05040102010807070707" pitchFamily="18" charset="2"/>
              <a:buChar char=""/>
            </a:pPr>
            <a:r>
              <a:rPr lang="es-ES" dirty="0"/>
              <a:t>Conservación y regeneración de los ecosistemas y la biodiversidad</a:t>
            </a:r>
          </a:p>
          <a:p>
            <a:pPr marL="285750" indent="-285750">
              <a:lnSpc>
                <a:spcPts val="2200"/>
              </a:lnSpc>
              <a:spcAft>
                <a:spcPts val="1200"/>
              </a:spcAft>
              <a:buClr>
                <a:srgbClr val="D6851B"/>
              </a:buClr>
              <a:buSzPct val="65000"/>
              <a:buFont typeface="Wingdings 3" panose="05040102010807070707" pitchFamily="18" charset="2"/>
              <a:buChar char=""/>
            </a:pPr>
            <a:r>
              <a:rPr lang="es-ES" dirty="0"/>
              <a:t>«Del campo a la mesa»: un sistema alimentario justo, saludable y respetuoso con el medio ambiente</a:t>
            </a:r>
          </a:p>
          <a:p>
            <a:pPr marL="285750" indent="-285750">
              <a:lnSpc>
                <a:spcPts val="2200"/>
              </a:lnSpc>
              <a:spcAft>
                <a:spcPts val="1200"/>
              </a:spcAft>
              <a:buClr>
                <a:srgbClr val="D6851B"/>
              </a:buClr>
              <a:buSzPct val="65000"/>
              <a:buFont typeface="Wingdings 3" panose="05040102010807070707" pitchFamily="18" charset="2"/>
              <a:buChar char=""/>
            </a:pPr>
            <a:r>
              <a:rPr lang="es-ES" dirty="0"/>
              <a:t>Transición más rápida hacia una movilidad sostenible e inteligente</a:t>
            </a:r>
          </a:p>
        </p:txBody>
      </p:sp>
      <p:sp>
        <p:nvSpPr>
          <p:cNvPr id="14" name="Textfeld 13">
            <a:extLst>
              <a:ext uri="{FF2B5EF4-FFF2-40B4-BE49-F238E27FC236}">
                <a16:creationId xmlns:a16="http://schemas.microsoft.com/office/drawing/2014/main" id="{BD291AEE-F010-4589-8248-93DBE29FA739}"/>
              </a:ext>
            </a:extLst>
          </p:cNvPr>
          <p:cNvSpPr txBox="1"/>
          <p:nvPr/>
        </p:nvSpPr>
        <p:spPr>
          <a:xfrm>
            <a:off x="658813" y="816225"/>
            <a:ext cx="7958140" cy="615553"/>
          </a:xfrm>
          <a:prstGeom prst="rect">
            <a:avLst/>
          </a:prstGeom>
          <a:noFill/>
        </p:spPr>
        <p:txBody>
          <a:bodyPr wrap="square" lIns="0" tIns="0" rIns="0" bIns="0" rtlCol="0">
            <a:noAutofit/>
          </a:bodyPr>
          <a:lstStyle/>
          <a:p>
            <a:r>
              <a:rPr lang="es-ES" sz="2000" b="1"/>
              <a:t>Remodelación de la economía de la UE para un futuro sostenible</a:t>
            </a:r>
          </a:p>
        </p:txBody>
      </p:sp>
      <p:sp>
        <p:nvSpPr>
          <p:cNvPr id="15" name="Textfeld 14">
            <a:extLst>
              <a:ext uri="{FF2B5EF4-FFF2-40B4-BE49-F238E27FC236}">
                <a16:creationId xmlns:a16="http://schemas.microsoft.com/office/drawing/2014/main" id="{6F16F768-3694-4733-81CF-01A23F977EB8}"/>
              </a:ext>
            </a:extLst>
          </p:cNvPr>
          <p:cNvSpPr txBox="1"/>
          <p:nvPr/>
        </p:nvSpPr>
        <p:spPr>
          <a:xfrm>
            <a:off x="582613" y="5453935"/>
            <a:ext cx="9559244" cy="276999"/>
          </a:xfrm>
          <a:prstGeom prst="rect">
            <a:avLst/>
          </a:prstGeom>
          <a:noFill/>
        </p:spPr>
        <p:txBody>
          <a:bodyPr wrap="square" rtlCol="0">
            <a:spAutoFit/>
          </a:bodyPr>
          <a:lstStyle/>
          <a:p>
            <a:r>
              <a:rPr lang="es-ES" sz="1200">
                <a:latin typeface="Calibri" panose="020F0502020204030204" pitchFamily="34" charset="0"/>
              </a:rPr>
              <a:t>Fuentes y más información: Comisión Europea (2024), EUR-Lex (2019)</a:t>
            </a:r>
          </a:p>
        </p:txBody>
      </p:sp>
      <p:pic>
        <p:nvPicPr>
          <p:cNvPr id="5" name="Grafik 4">
            <a:extLst>
              <a:ext uri="{FF2B5EF4-FFF2-40B4-BE49-F238E27FC236}">
                <a16:creationId xmlns:a16="http://schemas.microsoft.com/office/drawing/2014/main" id="{C289D939-11FC-48FB-8AC9-BD16109765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86809" y="1279226"/>
            <a:ext cx="2925766" cy="3304395"/>
          </a:xfrm>
          <a:prstGeom prst="rect">
            <a:avLst/>
          </a:prstGeom>
        </p:spPr>
      </p:pic>
    </p:spTree>
    <p:extLst>
      <p:ext uri="{BB962C8B-B14F-4D97-AF65-F5344CB8AC3E}">
        <p14:creationId xmlns:p14="http://schemas.microsoft.com/office/powerpoint/2010/main" val="39969975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750"/>
                                        <p:tgtEl>
                                          <p:spTgt spid="9"/>
                                        </p:tgtEl>
                                      </p:cBhvr>
                                    </p:animEffect>
                                  </p:childTnLst>
                                </p:cTn>
                              </p:par>
                            </p:childTnLst>
                          </p:cTn>
                        </p:par>
                        <p:par>
                          <p:cTn id="11" fill="hold">
                            <p:stCondLst>
                              <p:cond delay="1500"/>
                            </p:stCondLst>
                            <p:childTnLst>
                              <p:par>
                                <p:cTn id="12" presetID="10" presetClass="entr" presetSubtype="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build="p"/>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127295B-6C34-4F15-8198-749FB802477E}"/>
              </a:ext>
            </a:extLst>
          </p:cNvPr>
          <p:cNvSpPr/>
          <p:nvPr/>
        </p:nvSpPr>
        <p:spPr>
          <a:xfrm>
            <a:off x="658813" y="1527696"/>
            <a:ext cx="11053762" cy="4022203"/>
          </a:xfrm>
          <a:prstGeom prst="rect">
            <a:avLst/>
          </a:prstGeom>
        </p:spPr>
        <p:txBody>
          <a:bodyPr wrap="square" lIns="0" tIns="36000" rIns="36000" bIns="36000">
            <a:noAutofit/>
          </a:bodyPr>
          <a:lstStyle/>
          <a:p>
            <a:pPr>
              <a:lnSpc>
                <a:spcPts val="2200"/>
              </a:lnSpc>
              <a:spcAft>
                <a:spcPts val="400"/>
              </a:spcAft>
              <a:buClr>
                <a:srgbClr val="D6851B"/>
              </a:buClr>
              <a:buSzPct val="65000"/>
            </a:pPr>
            <a:r>
              <a:rPr lang="es-ES" b="1"/>
              <a:t>Directiva sobre información corporativa en materia de sostenibilidad (CSRD)</a:t>
            </a:r>
          </a:p>
          <a:p>
            <a:pPr marL="285750" indent="-285750">
              <a:lnSpc>
                <a:spcPts val="2200"/>
              </a:lnSpc>
              <a:spcAft>
                <a:spcPts val="400"/>
              </a:spcAft>
              <a:buClr>
                <a:srgbClr val="D6851B"/>
              </a:buClr>
              <a:buSzPct val="65000"/>
              <a:buFont typeface="Wingdings 3" panose="05040102010807070707" pitchFamily="18" charset="2"/>
              <a:buChar char=""/>
            </a:pPr>
            <a:r>
              <a:rPr lang="es-ES"/>
              <a:t>Obliga a la empresas a informar sobre su gestión de los desafíos sociales y ecológicos</a:t>
            </a:r>
          </a:p>
          <a:p>
            <a:pPr marL="285750" indent="-285750">
              <a:lnSpc>
                <a:spcPts val="2200"/>
              </a:lnSpc>
              <a:spcAft>
                <a:spcPts val="400"/>
              </a:spcAft>
              <a:buClr>
                <a:srgbClr val="D6851B"/>
              </a:buClr>
              <a:buSzPct val="65000"/>
              <a:buFont typeface="Wingdings 3" panose="05040102010807070707" pitchFamily="18" charset="2"/>
              <a:buChar char=""/>
            </a:pPr>
            <a:r>
              <a:rPr lang="es-ES"/>
              <a:t>Debe permitir la transparencia por parte de las empresas respecto a los temas de ESG</a:t>
            </a:r>
          </a:p>
          <a:p>
            <a:pPr>
              <a:lnSpc>
                <a:spcPts val="2200"/>
              </a:lnSpc>
              <a:spcBef>
                <a:spcPts val="600"/>
              </a:spcBef>
              <a:spcAft>
                <a:spcPts val="400"/>
              </a:spcAft>
              <a:buClr>
                <a:srgbClr val="D6851B"/>
              </a:buClr>
              <a:buSzPct val="65000"/>
            </a:pPr>
            <a:r>
              <a:rPr lang="es-ES" b="1"/>
              <a:t>Reglamento de taxonomía de la UE</a:t>
            </a:r>
          </a:p>
          <a:p>
            <a:pPr marL="285750" indent="-285750">
              <a:lnSpc>
                <a:spcPts val="2200"/>
              </a:lnSpc>
              <a:spcAft>
                <a:spcPts val="400"/>
              </a:spcAft>
              <a:buClr>
                <a:srgbClr val="D6851B"/>
              </a:buClr>
              <a:buSzPct val="65000"/>
              <a:buFont typeface="Wingdings 3" panose="05040102010807070707" pitchFamily="18" charset="2"/>
              <a:buChar char=""/>
            </a:pPr>
            <a:r>
              <a:rPr lang="es-ES"/>
              <a:t>Define qué actividades se consideran sostenibles y en qué circunstancias</a:t>
            </a:r>
          </a:p>
          <a:p>
            <a:pPr marL="285750" indent="-285750">
              <a:lnSpc>
                <a:spcPts val="2200"/>
              </a:lnSpc>
              <a:spcAft>
                <a:spcPts val="400"/>
              </a:spcAft>
              <a:buClr>
                <a:srgbClr val="D6851B"/>
              </a:buClr>
              <a:buSzPct val="65000"/>
              <a:buFont typeface="Wingdings 3" panose="05040102010807070707" pitchFamily="18" charset="2"/>
              <a:buChar char=""/>
            </a:pPr>
            <a:r>
              <a:rPr lang="es-ES"/>
              <a:t>También es válido para las empresas que están sujetas a la CSRD</a:t>
            </a:r>
          </a:p>
          <a:p>
            <a:pPr>
              <a:lnSpc>
                <a:spcPts val="2200"/>
              </a:lnSpc>
              <a:spcBef>
                <a:spcPts val="600"/>
              </a:spcBef>
              <a:spcAft>
                <a:spcPts val="400"/>
              </a:spcAft>
              <a:buClr>
                <a:srgbClr val="D6851B"/>
              </a:buClr>
              <a:buSzPct val="65000"/>
            </a:pPr>
            <a:r>
              <a:rPr lang="es-ES" b="1"/>
              <a:t>Reglamento sobre la divulgación de información relativa a la sostenibilidad en el sector de los servicios financieros (SFDR)</a:t>
            </a:r>
          </a:p>
          <a:p>
            <a:pPr marL="285750" indent="-285750">
              <a:lnSpc>
                <a:spcPts val="2200"/>
              </a:lnSpc>
              <a:spcAft>
                <a:spcPts val="400"/>
              </a:spcAft>
              <a:buClr>
                <a:srgbClr val="D6851B"/>
              </a:buClr>
              <a:buSzPct val="65000"/>
              <a:buFont typeface="Wingdings 3" panose="05040102010807070707" pitchFamily="18" charset="2"/>
              <a:buChar char=""/>
            </a:pPr>
            <a:r>
              <a:rPr lang="es-ES"/>
              <a:t>Los actores del mercado financiero deben exponer con toda claridad sus ofertas desde la perspectiva de la sostenibilidad</a:t>
            </a:r>
          </a:p>
          <a:p>
            <a:pPr marL="285750" indent="-285750">
              <a:lnSpc>
                <a:spcPts val="2200"/>
              </a:lnSpc>
              <a:spcAft>
                <a:spcPts val="400"/>
              </a:spcAft>
              <a:buClr>
                <a:srgbClr val="D6851B"/>
              </a:buClr>
              <a:buSzPct val="65000"/>
              <a:buFont typeface="Wingdings 3" panose="05040102010807070707" pitchFamily="18" charset="2"/>
              <a:buChar char=""/>
            </a:pPr>
            <a:r>
              <a:rPr lang="es-ES"/>
              <a:t>Se necesita información adecuada de las empresas</a:t>
            </a:r>
          </a:p>
          <a:p>
            <a:pPr marL="285750" indent="-285750">
              <a:lnSpc>
                <a:spcPts val="2200"/>
              </a:lnSpc>
              <a:spcAft>
                <a:spcPts val="400"/>
              </a:spcAft>
              <a:buClr>
                <a:srgbClr val="D6851B"/>
              </a:buClr>
              <a:buSzPct val="65000"/>
              <a:buFont typeface="Wingdings 3" panose="05040102010807070707" pitchFamily="18" charset="2"/>
              <a:buChar char=""/>
            </a:pPr>
            <a:endParaRPr lang="de-DE" dirty="0"/>
          </a:p>
        </p:txBody>
      </p:sp>
      <p:sp>
        <p:nvSpPr>
          <p:cNvPr id="6" name="Rechteck 5">
            <a:extLst>
              <a:ext uri="{FF2B5EF4-FFF2-40B4-BE49-F238E27FC236}">
                <a16:creationId xmlns:a16="http://schemas.microsoft.com/office/drawing/2014/main" id="{C88A97A0-C5A5-4E9B-9593-052171BAB289}"/>
              </a:ext>
            </a:extLst>
          </p:cNvPr>
          <p:cNvSpPr/>
          <p:nvPr/>
        </p:nvSpPr>
        <p:spPr>
          <a:xfrm>
            <a:off x="658811" y="4888277"/>
            <a:ext cx="9729789" cy="772748"/>
          </a:xfrm>
          <a:prstGeom prst="rect">
            <a:avLst/>
          </a:prstGeom>
          <a:solidFill>
            <a:srgbClr val="FAF1EA"/>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08000" rtlCol="0" anchor="t" anchorCtr="0">
            <a:spAutoFit/>
          </a:bodyPr>
          <a:lstStyle/>
          <a:p>
            <a:pPr>
              <a:lnSpc>
                <a:spcPts val="2200"/>
              </a:lnSpc>
              <a:spcAft>
                <a:spcPts val="600"/>
              </a:spcAft>
              <a:buClr>
                <a:srgbClr val="D6851B"/>
              </a:buClr>
              <a:buSzPct val="65000"/>
            </a:pPr>
            <a:r>
              <a:rPr lang="es-ES" b="1">
                <a:solidFill>
                  <a:schemeClr val="tx1"/>
                </a:solidFill>
              </a:rPr>
              <a:t>Objetivos: </a:t>
            </a:r>
            <a:r>
              <a:rPr lang="es-ES">
                <a:solidFill>
                  <a:schemeClr val="tx1"/>
                </a:solidFill>
              </a:rPr>
              <a:t>reorientación de los flujos de capital hacia inversiones sostenibles, inclusión de la sostenibilidad en la gestión del riesgo, fomento de la transparencia y enfoque a largo plazo</a:t>
            </a:r>
          </a:p>
        </p:txBody>
      </p:sp>
      <p:sp>
        <p:nvSpPr>
          <p:cNvPr id="5" name="Textfeld 4">
            <a:extLst>
              <a:ext uri="{FF2B5EF4-FFF2-40B4-BE49-F238E27FC236}">
                <a16:creationId xmlns:a16="http://schemas.microsoft.com/office/drawing/2014/main" id="{F74FCAFD-EA8B-4747-824D-7E04FD251A83}"/>
              </a:ext>
            </a:extLst>
          </p:cNvPr>
          <p:cNvSpPr txBox="1"/>
          <p:nvPr/>
        </p:nvSpPr>
        <p:spPr>
          <a:xfrm>
            <a:off x="658813" y="816225"/>
            <a:ext cx="7958140" cy="615553"/>
          </a:xfrm>
          <a:prstGeom prst="rect">
            <a:avLst/>
          </a:prstGeom>
          <a:noFill/>
        </p:spPr>
        <p:txBody>
          <a:bodyPr wrap="square" lIns="0" tIns="0" rIns="0" bIns="0" rtlCol="0">
            <a:noAutofit/>
          </a:bodyPr>
          <a:lstStyle/>
          <a:p>
            <a:r>
              <a:rPr lang="es-ES" sz="2000" b="1"/>
              <a:t>Consejo Europeo: Pacto Verde Europeo</a:t>
            </a:r>
          </a:p>
        </p:txBody>
      </p:sp>
      <p:sp>
        <p:nvSpPr>
          <p:cNvPr id="10" name="Titel 1">
            <a:extLst>
              <a:ext uri="{FF2B5EF4-FFF2-40B4-BE49-F238E27FC236}">
                <a16:creationId xmlns:a16="http://schemas.microsoft.com/office/drawing/2014/main" id="{80FF9CB8-5A40-4353-8125-6CE486AE26A5}"/>
              </a:ext>
            </a:extLst>
          </p:cNvPr>
          <p:cNvSpPr>
            <a:spLocks noGrp="1"/>
          </p:cNvSpPr>
          <p:nvPr>
            <p:ph type="title"/>
          </p:nvPr>
        </p:nvSpPr>
        <p:spPr/>
        <p:txBody>
          <a:bodyPr>
            <a:noAutofit/>
          </a:bodyPr>
          <a:lstStyle/>
          <a:p>
            <a:r>
              <a:rPr lang="es-ES" dirty="0"/>
              <a:t>1.3  El contexto de la Unión Europea</a:t>
            </a:r>
          </a:p>
        </p:txBody>
      </p:sp>
    </p:spTree>
    <p:extLst>
      <p:ext uri="{BB962C8B-B14F-4D97-AF65-F5344CB8AC3E}">
        <p14:creationId xmlns:p14="http://schemas.microsoft.com/office/powerpoint/2010/main" val="14089925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750"/>
                                        <p:tgtEl>
                                          <p:spTgt spid="9"/>
                                        </p:tgtEl>
                                      </p:cBhvr>
                                    </p:animEffect>
                                  </p:childTnLst>
                                </p:cTn>
                              </p:par>
                            </p:childTnLst>
                          </p:cTn>
                        </p:par>
                        <p:par>
                          <p:cTn id="11" fill="hold">
                            <p:stCondLst>
                              <p:cond delay="15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animBg="1"/>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127295B-6C34-4F15-8198-749FB802477E}"/>
              </a:ext>
            </a:extLst>
          </p:cNvPr>
          <p:cNvSpPr/>
          <p:nvPr/>
        </p:nvSpPr>
        <p:spPr>
          <a:xfrm>
            <a:off x="658813" y="1527696"/>
            <a:ext cx="11053762" cy="4022203"/>
          </a:xfrm>
          <a:prstGeom prst="rect">
            <a:avLst/>
          </a:prstGeom>
        </p:spPr>
        <p:txBody>
          <a:bodyPr wrap="square" lIns="0" tIns="36000" rIns="36000" bIns="36000">
            <a:noAutofit/>
          </a:bodyPr>
          <a:lstStyle/>
          <a:p>
            <a:pPr>
              <a:lnSpc>
                <a:spcPts val="2200"/>
              </a:lnSpc>
              <a:spcAft>
                <a:spcPts val="1200"/>
              </a:spcAft>
              <a:buClr>
                <a:srgbClr val="D6851B"/>
              </a:buClr>
              <a:buSzPct val="65000"/>
            </a:pPr>
            <a:r>
              <a:rPr lang="es-ES" b="1"/>
              <a:t>Las directivas están estrechamente vinculadas entre sí y exigen, principalmente, transparencia en las actividades empresariales:</a:t>
            </a:r>
          </a:p>
          <a:p>
            <a:pPr>
              <a:lnSpc>
                <a:spcPts val="2200"/>
              </a:lnSpc>
              <a:spcAft>
                <a:spcPts val="600"/>
              </a:spcAft>
              <a:buClr>
                <a:srgbClr val="D6851B"/>
              </a:buClr>
              <a:buSzPct val="65000"/>
            </a:pPr>
            <a:r>
              <a:rPr lang="es-ES" b="1"/>
              <a:t>Obligaciones de obrar con diligencia en la cadena de suministro </a:t>
            </a:r>
          </a:p>
          <a:p>
            <a:pPr marL="285750" indent="-285750">
              <a:lnSpc>
                <a:spcPts val="2200"/>
              </a:lnSpc>
              <a:spcAft>
                <a:spcPts val="1200"/>
              </a:spcAft>
              <a:buClr>
                <a:srgbClr val="D6851B"/>
              </a:buClr>
              <a:buSzPct val="65000"/>
              <a:buFont typeface="Wingdings 3" panose="05040102010807070707" pitchFamily="18" charset="2"/>
              <a:buChar char=""/>
            </a:pPr>
            <a:r>
              <a:rPr lang="es-ES"/>
              <a:t>Ley alemana de diligencia debida en las cadenas de suministro (LkSG)</a:t>
            </a:r>
          </a:p>
          <a:p>
            <a:pPr marL="285750" indent="-285750">
              <a:lnSpc>
                <a:spcPts val="2200"/>
              </a:lnSpc>
              <a:spcAft>
                <a:spcPts val="1200"/>
              </a:spcAft>
              <a:buClr>
                <a:srgbClr val="D6851B"/>
              </a:buClr>
              <a:buSzPct val="65000"/>
              <a:buFont typeface="Wingdings 3" panose="05040102010807070707" pitchFamily="18" charset="2"/>
              <a:buChar char=""/>
            </a:pPr>
            <a:r>
              <a:rPr lang="es-ES"/>
              <a:t>Directiva sobre diligencia debida de las empresas en materia de sostenibilidad (CSDDD)</a:t>
            </a:r>
          </a:p>
          <a:p>
            <a:pPr>
              <a:lnSpc>
                <a:spcPts val="2200"/>
              </a:lnSpc>
              <a:spcAft>
                <a:spcPts val="600"/>
              </a:spcAft>
              <a:buClr>
                <a:srgbClr val="D6851B"/>
              </a:buClr>
              <a:buSzPct val="65000"/>
            </a:pPr>
            <a:r>
              <a:rPr lang="es-ES" b="1"/>
              <a:t>Exposición con claridad</a:t>
            </a:r>
          </a:p>
          <a:p>
            <a:pPr marL="285750" indent="-285750">
              <a:lnSpc>
                <a:spcPts val="2200"/>
              </a:lnSpc>
              <a:spcAft>
                <a:spcPts val="1200"/>
              </a:spcAft>
              <a:buClr>
                <a:srgbClr val="D6851B"/>
              </a:buClr>
              <a:buSzPct val="65000"/>
              <a:buFont typeface="Wingdings 3" panose="05040102010807070707" pitchFamily="18" charset="2"/>
              <a:buChar char=""/>
            </a:pPr>
            <a:r>
              <a:rPr lang="es-ES"/>
              <a:t>Directiva sobre información corporativa en materia de sostenibilidad (CSRD)</a:t>
            </a:r>
          </a:p>
          <a:p>
            <a:pPr marL="285750" indent="-285750">
              <a:lnSpc>
                <a:spcPts val="2200"/>
              </a:lnSpc>
              <a:spcAft>
                <a:spcPts val="1200"/>
              </a:spcAft>
              <a:buClr>
                <a:srgbClr val="D6851B"/>
              </a:buClr>
              <a:buSzPct val="65000"/>
              <a:buFont typeface="Wingdings 3" panose="05040102010807070707" pitchFamily="18" charset="2"/>
              <a:buChar char=""/>
            </a:pPr>
            <a:r>
              <a:rPr lang="es-ES"/>
              <a:t>Taxonomía de la UE</a:t>
            </a:r>
          </a:p>
          <a:p>
            <a:pPr>
              <a:lnSpc>
                <a:spcPts val="2200"/>
              </a:lnSpc>
              <a:spcAft>
                <a:spcPts val="600"/>
              </a:spcAft>
              <a:buClr>
                <a:srgbClr val="D6851B"/>
              </a:buClr>
              <a:buSzPct val="65000"/>
            </a:pPr>
            <a:r>
              <a:rPr lang="es-ES" b="1"/>
              <a:t>Enfoque en el producto</a:t>
            </a:r>
          </a:p>
          <a:p>
            <a:pPr marL="285750" indent="-285750">
              <a:lnSpc>
                <a:spcPts val="2200"/>
              </a:lnSpc>
              <a:spcAft>
                <a:spcPts val="1200"/>
              </a:spcAft>
              <a:buClr>
                <a:srgbClr val="D6851B"/>
              </a:buClr>
              <a:buSzPct val="65000"/>
              <a:buFont typeface="Wingdings 3" panose="05040102010807070707" pitchFamily="18" charset="2"/>
              <a:buChar char=""/>
            </a:pPr>
            <a:r>
              <a:rPr lang="es-ES"/>
              <a:t>Reglamento de la UE contra la deforestación (EUDR)</a:t>
            </a:r>
          </a:p>
          <a:p>
            <a:pPr marL="285750" indent="-285750">
              <a:lnSpc>
                <a:spcPts val="2200"/>
              </a:lnSpc>
              <a:spcAft>
                <a:spcPts val="1200"/>
              </a:spcAft>
              <a:buClr>
                <a:srgbClr val="D6851B"/>
              </a:buClr>
              <a:buSzPct val="65000"/>
              <a:buFont typeface="Wingdings 3" panose="05040102010807070707" pitchFamily="18" charset="2"/>
              <a:buChar char=""/>
            </a:pPr>
            <a:r>
              <a:rPr lang="es-ES"/>
              <a:t>Directiva sobre alegaciones ecológicas de la UE (GCD)</a:t>
            </a:r>
          </a:p>
        </p:txBody>
      </p:sp>
      <p:sp>
        <p:nvSpPr>
          <p:cNvPr id="5" name="Textfeld 4">
            <a:extLst>
              <a:ext uri="{FF2B5EF4-FFF2-40B4-BE49-F238E27FC236}">
                <a16:creationId xmlns:a16="http://schemas.microsoft.com/office/drawing/2014/main" id="{F74FCAFD-EA8B-4747-824D-7E04FD251A83}"/>
              </a:ext>
            </a:extLst>
          </p:cNvPr>
          <p:cNvSpPr txBox="1"/>
          <p:nvPr/>
        </p:nvSpPr>
        <p:spPr>
          <a:xfrm>
            <a:off x="658813" y="816225"/>
            <a:ext cx="7958140" cy="615553"/>
          </a:xfrm>
          <a:prstGeom prst="rect">
            <a:avLst/>
          </a:prstGeom>
          <a:noFill/>
        </p:spPr>
        <p:txBody>
          <a:bodyPr wrap="square" lIns="0" tIns="0" rIns="0" bIns="0" rtlCol="0">
            <a:noAutofit/>
          </a:bodyPr>
          <a:lstStyle/>
          <a:p>
            <a:r>
              <a:rPr lang="es-ES" sz="2000" b="1"/>
              <a:t>Requisitos de la Unión Europea</a:t>
            </a:r>
          </a:p>
        </p:txBody>
      </p:sp>
      <p:sp>
        <p:nvSpPr>
          <p:cNvPr id="10" name="Titel 1">
            <a:extLst>
              <a:ext uri="{FF2B5EF4-FFF2-40B4-BE49-F238E27FC236}">
                <a16:creationId xmlns:a16="http://schemas.microsoft.com/office/drawing/2014/main" id="{80FF9CB8-5A40-4353-8125-6CE486AE26A5}"/>
              </a:ext>
            </a:extLst>
          </p:cNvPr>
          <p:cNvSpPr>
            <a:spLocks noGrp="1"/>
          </p:cNvSpPr>
          <p:nvPr>
            <p:ph type="title"/>
          </p:nvPr>
        </p:nvSpPr>
        <p:spPr/>
        <p:txBody>
          <a:bodyPr>
            <a:noAutofit/>
          </a:bodyPr>
          <a:lstStyle/>
          <a:p>
            <a:r>
              <a:rPr lang="es-ES" dirty="0"/>
              <a:t>1.3  El contexto de la Unión Europea</a:t>
            </a:r>
          </a:p>
        </p:txBody>
      </p:sp>
      <p:grpSp>
        <p:nvGrpSpPr>
          <p:cNvPr id="11" name="Gruppieren 10">
            <a:extLst>
              <a:ext uri="{FF2B5EF4-FFF2-40B4-BE49-F238E27FC236}">
                <a16:creationId xmlns:a16="http://schemas.microsoft.com/office/drawing/2014/main" id="{D9293E9A-0F7F-42AE-9FBA-D96C2618F501}"/>
              </a:ext>
            </a:extLst>
          </p:cNvPr>
          <p:cNvGrpSpPr/>
          <p:nvPr/>
        </p:nvGrpSpPr>
        <p:grpSpPr>
          <a:xfrm>
            <a:off x="9494784" y="2316312"/>
            <a:ext cx="2038403" cy="2725504"/>
            <a:chOff x="8781997" y="1844673"/>
            <a:chExt cx="2306823" cy="3084403"/>
          </a:xfrm>
        </p:grpSpPr>
        <p:pic>
          <p:nvPicPr>
            <p:cNvPr id="12" name="Grafik 11">
              <a:extLst>
                <a:ext uri="{FF2B5EF4-FFF2-40B4-BE49-F238E27FC236}">
                  <a16:creationId xmlns:a16="http://schemas.microsoft.com/office/drawing/2014/main" id="{EB1495A2-D750-4011-AF93-F2CE669873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384802">
              <a:off x="8781997" y="1844673"/>
              <a:ext cx="2306823" cy="3084403"/>
            </a:xfrm>
            <a:prstGeom prst="rect">
              <a:avLst/>
            </a:prstGeom>
          </p:spPr>
        </p:pic>
        <p:sp>
          <p:nvSpPr>
            <p:cNvPr id="13" name="Rechteck 12">
              <a:extLst>
                <a:ext uri="{FF2B5EF4-FFF2-40B4-BE49-F238E27FC236}">
                  <a16:creationId xmlns:a16="http://schemas.microsoft.com/office/drawing/2014/main" id="{23AC68EE-86EE-48AE-906B-58985A3BFF26}"/>
                </a:ext>
              </a:extLst>
            </p:cNvPr>
            <p:cNvSpPr/>
            <p:nvPr/>
          </p:nvSpPr>
          <p:spPr>
            <a:xfrm rot="370133">
              <a:off x="10358064" y="2876456"/>
              <a:ext cx="396113" cy="1945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14" name="Grafik 13">
            <a:extLst>
              <a:ext uri="{FF2B5EF4-FFF2-40B4-BE49-F238E27FC236}">
                <a16:creationId xmlns:a16="http://schemas.microsoft.com/office/drawing/2014/main" id="{A5E1FB63-2F94-45D9-BF94-0884E985FF4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381827">
            <a:off x="11113914" y="3295205"/>
            <a:ext cx="204242" cy="204242"/>
          </a:xfrm>
          <a:prstGeom prst="rect">
            <a:avLst/>
          </a:prstGeom>
        </p:spPr>
      </p:pic>
      <p:pic>
        <p:nvPicPr>
          <p:cNvPr id="15" name="Grafik 14">
            <a:extLst>
              <a:ext uri="{FF2B5EF4-FFF2-40B4-BE49-F238E27FC236}">
                <a16:creationId xmlns:a16="http://schemas.microsoft.com/office/drawing/2014/main" id="{4736AA8E-4082-4970-A48F-6ED80D3B79F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381827">
            <a:off x="10993403" y="4283166"/>
            <a:ext cx="174270" cy="174270"/>
          </a:xfrm>
          <a:prstGeom prst="rect">
            <a:avLst/>
          </a:prstGeom>
        </p:spPr>
      </p:pic>
      <p:pic>
        <p:nvPicPr>
          <p:cNvPr id="16" name="Grafik 15">
            <a:extLst>
              <a:ext uri="{FF2B5EF4-FFF2-40B4-BE49-F238E27FC236}">
                <a16:creationId xmlns:a16="http://schemas.microsoft.com/office/drawing/2014/main" id="{47CFBE71-F598-43F4-BB4E-0E6966870D4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40769">
            <a:off x="11046015" y="3830521"/>
            <a:ext cx="208536" cy="238326"/>
          </a:xfrm>
          <a:prstGeom prst="rect">
            <a:avLst/>
          </a:prstGeom>
        </p:spPr>
      </p:pic>
      <p:pic>
        <p:nvPicPr>
          <p:cNvPr id="17" name="Grafik 16">
            <a:extLst>
              <a:ext uri="{FF2B5EF4-FFF2-40B4-BE49-F238E27FC236}">
                <a16:creationId xmlns:a16="http://schemas.microsoft.com/office/drawing/2014/main" id="{B7B8FCAC-F7C7-4296-8FB6-154093E5916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40769">
            <a:off x="10920538" y="4630594"/>
            <a:ext cx="223299" cy="221103"/>
          </a:xfrm>
          <a:prstGeom prst="rect">
            <a:avLst/>
          </a:prstGeom>
        </p:spPr>
      </p:pic>
      <p:sp>
        <p:nvSpPr>
          <p:cNvPr id="2" name="Textfeld 1">
            <a:extLst>
              <a:ext uri="{FF2B5EF4-FFF2-40B4-BE49-F238E27FC236}">
                <a16:creationId xmlns:a16="http://schemas.microsoft.com/office/drawing/2014/main" id="{8F315508-3C7F-3759-5DFD-9FD003BB1540}"/>
              </a:ext>
            </a:extLst>
          </p:cNvPr>
          <p:cNvSpPr txBox="1"/>
          <p:nvPr/>
        </p:nvSpPr>
        <p:spPr>
          <a:xfrm>
            <a:off x="947738" y="6119446"/>
            <a:ext cx="4035079" cy="276999"/>
          </a:xfrm>
          <a:prstGeom prst="rect">
            <a:avLst/>
          </a:prstGeom>
          <a:noFill/>
        </p:spPr>
        <p:txBody>
          <a:bodyPr wrap="square" lIns="0" tIns="0" rIns="0" bIns="0" rtlCol="0">
            <a:spAutoFit/>
          </a:bodyPr>
          <a:lstStyle/>
          <a:p>
            <a:pPr algn="l"/>
            <a:r>
              <a:rPr lang="de-DE" dirty="0" err="1"/>
              <a:t>Información</a:t>
            </a:r>
            <a:r>
              <a:rPr lang="de-DE" dirty="0"/>
              <a:t> </a:t>
            </a:r>
            <a:r>
              <a:rPr lang="de-DE" dirty="0" err="1"/>
              <a:t>actualizada</a:t>
            </a:r>
            <a:r>
              <a:rPr lang="de-DE" dirty="0"/>
              <a:t> a 15/12/2025</a:t>
            </a:r>
          </a:p>
        </p:txBody>
      </p:sp>
    </p:spTree>
    <p:extLst>
      <p:ext uri="{BB962C8B-B14F-4D97-AF65-F5344CB8AC3E}">
        <p14:creationId xmlns:p14="http://schemas.microsoft.com/office/powerpoint/2010/main" val="12657316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750"/>
                                        <p:tgtEl>
                                          <p:spTgt spid="9"/>
                                        </p:tgtEl>
                                      </p:cBhvr>
                                    </p:animEffect>
                                  </p:childTnLst>
                                </p:cTn>
                              </p:par>
                            </p:childTnLst>
                          </p:cTn>
                        </p:par>
                        <p:par>
                          <p:cTn id="11" fill="hold">
                            <p:stCondLst>
                              <p:cond delay="1500"/>
                            </p:stCondLst>
                            <p:childTnLst>
                              <p:par>
                                <p:cTn id="12" presetID="10" presetClass="entr" presetSubtype="0"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par>
                          <p:cTn id="19" fill="hold">
                            <p:stCondLst>
                              <p:cond delay="2500"/>
                            </p:stCondLst>
                            <p:childTnLst>
                              <p:par>
                                <p:cTn id="20" presetID="10"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par>
                          <p:cTn id="23" fill="hold">
                            <p:stCondLst>
                              <p:cond delay="3000"/>
                            </p:stCondLst>
                            <p:childTnLst>
                              <p:par>
                                <p:cTn id="24" presetID="10" presetClass="entr" presetSubtype="0"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build="p"/>
    </p:bldLst>
  </p:timing>
</p:sld>
</file>

<file path=ppt/theme/theme1.xml><?xml version="1.0" encoding="utf-8"?>
<a:theme xmlns:a="http://schemas.openxmlformats.org/drawingml/2006/main" name="Office">
  <a:themeElements>
    <a:clrScheme name="Benutzerdefiniert 1">
      <a:dk1>
        <a:sysClr val="windowText" lastClr="000000"/>
      </a:dk1>
      <a:lt1>
        <a:sysClr val="window" lastClr="FFFFFF"/>
      </a:lt1>
      <a:dk2>
        <a:srgbClr val="585858"/>
      </a:dk2>
      <a:lt2>
        <a:srgbClr val="E7E6E6"/>
      </a:lt2>
      <a:accent1>
        <a:srgbClr val="D6851B"/>
      </a:accent1>
      <a:accent2>
        <a:srgbClr val="535353"/>
      </a:accent2>
      <a:accent3>
        <a:srgbClr val="EDB76F"/>
      </a:accent3>
      <a:accent4>
        <a:srgbClr val="EDB973"/>
      </a:accent4>
      <a:accent5>
        <a:srgbClr val="85C0FB"/>
      </a:accent5>
      <a:accent6>
        <a:srgbClr val="BFBFBF"/>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5190</Words>
  <Application>Microsoft Office PowerPoint</Application>
  <PresentationFormat>Breitbild</PresentationFormat>
  <Paragraphs>481</Paragraphs>
  <Slides>26</Slides>
  <Notes>26</Notes>
  <HiddenSlides>0</HiddenSlides>
  <MMClips>0</MMClips>
  <ScaleCrop>false</ScaleCrop>
  <HeadingPairs>
    <vt:vector size="6" baseType="variant">
      <vt:variant>
        <vt:lpstr>Verwendete Schriftarten</vt:lpstr>
      </vt:variant>
      <vt:variant>
        <vt:i4>10</vt:i4>
      </vt:variant>
      <vt:variant>
        <vt:lpstr>Design</vt:lpstr>
      </vt:variant>
      <vt:variant>
        <vt:i4>2</vt:i4>
      </vt:variant>
      <vt:variant>
        <vt:lpstr>Folientitel</vt:lpstr>
      </vt:variant>
      <vt:variant>
        <vt:i4>26</vt:i4>
      </vt:variant>
    </vt:vector>
  </HeadingPairs>
  <TitlesOfParts>
    <vt:vector size="38" baseType="lpstr">
      <vt:lpstr>Aptos</vt:lpstr>
      <vt:lpstr>Arial</vt:lpstr>
      <vt:lpstr>Calibri</vt:lpstr>
      <vt:lpstr>Calibri-Bold</vt:lpstr>
      <vt:lpstr>Calibri-Light</vt:lpstr>
      <vt:lpstr>Courier New</vt:lpstr>
      <vt:lpstr>Hind</vt:lpstr>
      <vt:lpstr>Symbol</vt:lpstr>
      <vt:lpstr>Wingdings 3</vt:lpstr>
      <vt:lpstr>Wingdings-Regular</vt:lpstr>
      <vt:lpstr>Office</vt:lpstr>
      <vt:lpstr>1_Office</vt:lpstr>
      <vt:lpstr> </vt:lpstr>
      <vt:lpstr>1. Introducción y conceptos básicos</vt:lpstr>
      <vt:lpstr>1.1  Las cuatro dimensiones de la sostenibilidad</vt:lpstr>
      <vt:lpstr>1.2  Objetivos de Desarrollo Sostenible (ODS) de la ONU</vt:lpstr>
      <vt:lpstr>1.3  El contexto de la Unión Europea</vt:lpstr>
      <vt:lpstr>1.3  El contexto de la Unión Europea</vt:lpstr>
      <vt:lpstr>1.3  El contexto de la Unión Europea</vt:lpstr>
      <vt:lpstr>1.3  El contexto de la Unión Europea</vt:lpstr>
      <vt:lpstr>1.3  El contexto de la Unión Europea</vt:lpstr>
      <vt:lpstr>2. Implementación de la sostenibilidad en las empresas</vt:lpstr>
      <vt:lpstr>3. La sostenibilidad en tiempos difíciles</vt:lpstr>
      <vt:lpstr>4. Sostenibilidad en todos los programas de formación profesional dual alemanes</vt:lpstr>
      <vt:lpstr>4. La sostenibilidad en todos los programas de formación profesional dual alemanes</vt:lpstr>
      <vt:lpstr>4. La sostenibilidad en todos los programas de formación profesional dual alemanes</vt:lpstr>
      <vt:lpstr>4. La sostenibilidad en todos los programas de formación profesional dual alemanes</vt:lpstr>
      <vt:lpstr>4. La sostenibilidad en todos los programas de formación profesional dual alemanes</vt:lpstr>
      <vt:lpstr>4. La sostenibilidad en todos los programas de formación profesional dual alemanes</vt:lpstr>
      <vt:lpstr>4. La sostenibilidad en todos los programas de formación profesional dual alemanes</vt:lpstr>
      <vt:lpstr>4. La sostenibilidad en todos los programas de formación profesional dual alemanes</vt:lpstr>
      <vt:lpstr>4. La sostenibilidad en todos los programas de formación profesional dual alemanes</vt:lpstr>
      <vt:lpstr>4. La sostenibilidad en todos los programas de formación profesional dual alemanes</vt:lpstr>
      <vt:lpstr>5. Ejemplo de un módulo de formación profesional</vt:lpstr>
      <vt:lpstr>5. Ejemplo de un módulo de formación profesional</vt:lpstr>
      <vt:lpstr>6. Participación y autoeficacia</vt:lpstr>
      <vt:lpstr>Más información</vt:lpstr>
      <vt:lpstr>GOVET at BIBB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danyel</dc:creator>
  <cp:lastModifiedBy>Schlich, Thorsten</cp:lastModifiedBy>
  <cp:revision>669</cp:revision>
  <dcterms:created xsi:type="dcterms:W3CDTF">2020-12-18T10:19:10Z</dcterms:created>
  <dcterms:modified xsi:type="dcterms:W3CDTF">2026-02-04T07:59:01Z</dcterms:modified>
</cp:coreProperties>
</file>