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62590" autoAdjust="0"/>
  </p:normalViewPr>
  <p:slideViewPr>
    <p:cSldViewPr snapToGrid="0" showGuides="1">
      <p:cViewPr varScale="1">
        <p:scale>
          <a:sx n="66" d="100"/>
          <a:sy n="66" d="100"/>
        </p:scale>
        <p:origin x="1608" y="66"/>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120" d="100"/>
          <a:sy n="120"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04.02.2026</a:t>
            </a:fld>
            <a:endParaRPr lang="de-DE" dirty="0"/>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dirty="0"/>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04.02.2026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Hot conflicts, war, diplomatic turbulences, unprecedented economic recession in Germany – four million jobs will be lost by 2040 whilst 3.1 million are created – a desperate search for skilled IT workers – healthcare/manufacturing to be the largest sectors with 7 million employees</a:t>
            </a:r>
            <a:br>
              <a:rPr lang="en-GB" sz="1200" dirty="0"/>
            </a:br>
            <a:r>
              <a:rPr lang="en-GB" sz="1200" dirty="0"/>
              <a:t>BIBB / </a:t>
            </a:r>
            <a:r>
              <a:rPr lang="en-GB" sz="1200" dirty="0" err="1"/>
              <a:t>QuBe</a:t>
            </a:r>
            <a:r>
              <a:rPr lang="en-GB" sz="1200" dirty="0"/>
              <a:t>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000" dirty="0"/>
              <a:t>The Institute for Educational Quality Improvement (IQB) is an associated institute of the Humboldt University of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a:t>
            </a:r>
            <a:r>
              <a:rPr lang="en-GB" sz="1000" dirty="0" err="1"/>
              <a:t>zu</a:t>
            </a:r>
            <a:r>
              <a:rPr lang="en-GB" sz="1000" dirty="0"/>
              <a:t> Berlin e. V.”</a:t>
            </a:r>
          </a:p>
          <a:p>
            <a:endParaRPr lang="de-DE" sz="1000" dirty="0"/>
          </a:p>
          <a:p>
            <a:r>
              <a:rPr lang="en-GB" sz="1000" b="0" i="0" dirty="0">
                <a:solidFill>
                  <a:schemeClr val="tx1"/>
                </a:solidFill>
                <a:effectLst/>
                <a:latin typeface="+mn-lt"/>
                <a:ea typeface="+mn-lt"/>
                <a:cs typeface="+mn-cs"/>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effectLst/>
                <a:latin typeface="+mn-lt"/>
                <a:ea typeface="+mn-lt"/>
                <a:cs typeface="+mn-cs"/>
              </a:rPr>
            </a:br>
            <a:endParaRPr lang="en-GB" sz="1000" b="0" i="0" dirty="0">
              <a:solidFill>
                <a:schemeClr val="tx1"/>
              </a:solidFill>
              <a:effectLst/>
              <a:latin typeface="+mn-lt"/>
              <a:ea typeface="+mn-lt"/>
              <a:cs typeface="+mn-cs"/>
            </a:endParaRP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Wuppertal</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Münster University of Applied Sciences       </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Hagen University of Distance Learning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Friedrich Alexander University of Erlangen-Nuremberg (FAU)</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Friedrich Schiller University of Jena</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Helmut Schmidt University of Hamburg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Bonn-Rhein-</a:t>
            </a:r>
            <a:r>
              <a:rPr lang="en-GB" sz="1000" b="0" i="0" dirty="0" err="1">
                <a:solidFill>
                  <a:schemeClr val="tx1"/>
                </a:solidFill>
                <a:effectLst/>
                <a:latin typeface="+mn-lt"/>
                <a:ea typeface="+mn-lt"/>
                <a:cs typeface="+mn-cs"/>
              </a:rPr>
              <a:t>Sieg</a:t>
            </a:r>
            <a:r>
              <a:rPr lang="en-GB" sz="1000" b="0" i="0" dirty="0">
                <a:solidFill>
                  <a:schemeClr val="tx1"/>
                </a:solidFill>
                <a:effectLst/>
                <a:latin typeface="+mn-lt"/>
                <a:ea typeface="+mn-lt"/>
                <a:cs typeface="+mn-cs"/>
              </a:rPr>
              <a:t> University of Applied Sciences</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Bremen City University of Applied Sciences</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Institute for Employment Research (IAB), Nuremberg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Otto von Guericke University of Magdeburg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Bonn</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Technical University of Darmstadt</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Technical University of Kaiserslautern</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Bielefeld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Duisburg-Essen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Flensburg</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Cologne</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Paderborn University</a:t>
            </a:r>
          </a:p>
          <a:p>
            <a:pPr marL="171450" indent="-171450">
              <a:buFont typeface="Arial" panose="020B0604020202020204" pitchFamily="34" charset="0"/>
              <a:buChar char="•"/>
            </a:pPr>
            <a:r>
              <a:rPr lang="en-GB" sz="1000" b="0" i="0" dirty="0">
                <a:solidFill>
                  <a:schemeClr val="tx1"/>
                </a:solidFill>
                <a:effectLst/>
                <a:latin typeface="+mn-lt"/>
                <a:ea typeface="+mn-lt"/>
                <a:cs typeface="+mn-cs"/>
              </a:rPr>
              <a:t>University of Münster</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nSpc>
                <a:spcPct val="107000"/>
              </a:lnSpc>
              <a:spcAft>
                <a:spcPts val="800"/>
              </a:spcAft>
            </a:pPr>
            <a:r>
              <a:rPr lang="en-GB" b="1" dirty="0">
                <a:latin typeface="Calibri" panose="020F0502020204030204" pitchFamily="34" charset="0"/>
                <a:ea typeface="Calibri"/>
                <a:cs typeface="Calibri" panose="020F0502020204030204" pitchFamily="34" charset="0"/>
              </a:rPr>
              <a:t>Message</a:t>
            </a:r>
            <a:r>
              <a:rPr lang="en-GB" dirty="0">
                <a:latin typeface="Calibri" panose="020F0502020204030204" pitchFamily="34" charset="0"/>
                <a:ea typeface="Calibri"/>
                <a:cs typeface="Calibri" panose="020F0502020204030204" pitchFamily="34" charset="0"/>
              </a:rPr>
              <a:t> - decarbonised, environmentally friendly, efficient, affordable and sustainable mobility system in Germany.</a:t>
            </a:r>
          </a:p>
          <a:p>
            <a:pPr>
              <a:lnSpc>
                <a:spcPct val="107000"/>
              </a:lnSpc>
              <a:spcAft>
                <a:spcPts val="800"/>
              </a:spcAft>
            </a:pPr>
            <a:r>
              <a:rPr lang="en-GB" b="1" dirty="0">
                <a:latin typeface="Calibri" panose="020F0502020204030204" pitchFamily="34" charset="0"/>
                <a:ea typeface="Calibri"/>
                <a:cs typeface="Calibri" panose="020F0502020204030204" pitchFamily="34" charset="0"/>
              </a:rPr>
              <a:t>Contents</a:t>
            </a:r>
            <a:r>
              <a:rPr lang="en-GB" dirty="0">
                <a:latin typeface="Calibri" panose="020F0502020204030204" pitchFamily="34" charset="0"/>
                <a:ea typeface="Calibri"/>
                <a:cs typeface="Calibri" panose="020F0502020204030204" pitchFamily="34" charset="0"/>
              </a:rPr>
              <a:t>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800100" lvl="1" indent="-342900">
              <a:lnSpc>
                <a:spcPct val="107000"/>
              </a:lnSpc>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Transport and logistics, construction sector and warehousing. </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a:lnSpc>
                <a:spcPct val="107000"/>
              </a:lnSpc>
              <a:spcAft>
                <a:spcPts val="800"/>
              </a:spcAft>
            </a:pPr>
            <a:r>
              <a:rPr lang="en-GB" b="1" dirty="0">
                <a:latin typeface="Calibri" panose="020F0502020204030204" pitchFamily="34" charset="0"/>
                <a:ea typeface="Calibri"/>
                <a:cs typeface="Arial" panose="020B0604020202020204" pitchFamily="34" charset="0"/>
              </a:rPr>
              <a:t>Access to mobility</a:t>
            </a:r>
            <a:r>
              <a:rPr lang="en-GB" dirty="0">
                <a:latin typeface="Calibri" panose="020F0502020204030204" pitchFamily="34" charset="0"/>
                <a:ea typeface="Calibri"/>
                <a:cs typeface="Arial" panose="020B0604020202020204" pitchFamily="34" charset="0"/>
              </a:rPr>
              <a:t> ensures </a:t>
            </a:r>
            <a:r>
              <a:rPr lang="en-GB" b="1" dirty="0">
                <a:latin typeface="Calibri" panose="020F0502020204030204" pitchFamily="34" charset="0"/>
                <a:ea typeface="Calibri"/>
                <a:cs typeface="Arial" panose="020B0604020202020204" pitchFamily="34" charset="0"/>
              </a:rPr>
              <a:t>participation</a:t>
            </a:r>
            <a:r>
              <a:rPr lang="en-GB" dirty="0">
                <a:latin typeface="Calibri" panose="020F0502020204030204" pitchFamily="34" charset="0"/>
                <a:ea typeface="Calibri"/>
                <a:cs typeface="Arial" panose="020B0604020202020204" pitchFamily="34" charset="0"/>
              </a:rPr>
              <a:t> in employment, education and training, health and culture.  (cf. BMVI 2019b, pp. 9 ff.).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Sharing-based transportation services.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Interconnection of types of transport facilitates inter-modal mobility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and thus optimisation of transport chains. Autonomous </a:t>
            </a:r>
            <a:br>
              <a:rPr lang="en-GB" dirty="0">
                <a:latin typeface="Calibri" panose="020F0502020204030204" pitchFamily="34" charset="0"/>
                <a:ea typeface="Calibri"/>
                <a:cs typeface="Arial" panose="020B0604020202020204" pitchFamily="34" charset="0"/>
              </a:rPr>
            </a:br>
            <a:r>
              <a:rPr lang="en-GB"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285750" indent="-285750">
              <a:lnSpc>
                <a:spcPct val="107000"/>
              </a:lnSpc>
              <a:buFont typeface="Arial" panose="020B0604020202020204" pitchFamily="34" charset="0"/>
              <a:buChar char="•"/>
            </a:pPr>
            <a:r>
              <a:rPr lang="en-GB" dirty="0">
                <a:latin typeface="Calibri" panose="020F0502020204030204" pitchFamily="34" charset="0"/>
                <a:ea typeface="Calibri"/>
                <a:cs typeface="Arial" panose="020B0604020202020204" pitchFamily="34" charset="0"/>
              </a:rPr>
              <a:t>will also improve the utilisation of the transport network (cf. BMVI 2019b, pp. 9 ff.). </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000" b="1" i="0" u="none" strike="noStrike" baseline="0" dirty="0">
                <a:solidFill>
                  <a:srgbClr val="000000"/>
                </a:solidFill>
                <a:latin typeface="Calibri" panose="020F0502020204030204" pitchFamily="34" charset="0"/>
              </a:rPr>
              <a:t>Board Recommendation No. 172: </a:t>
            </a:r>
            <a:r>
              <a:rPr lang="en-GB" sz="1000" b="0" i="0" u="none" strike="noStrike" baseline="0" dirty="0">
                <a:solidFill>
                  <a:srgbClr val="000000"/>
                </a:solidFill>
                <a:latin typeface="Calibri" panose="020F0502020204030204" pitchFamily="34" charset="0"/>
              </a:rPr>
              <a:t>https://www.bibb.de/dokumente/pdf/HA172.pdf</a:t>
            </a:r>
          </a:p>
          <a:p>
            <a:r>
              <a:rPr lang="en-GB" sz="1000" b="0" i="0" u="none" strike="noStrike" baseline="0" dirty="0">
                <a:solidFill>
                  <a:srgbClr val="000000"/>
                </a:solidFill>
                <a:latin typeface="Arial" panose="020B0604020202020204" pitchFamily="34" charset="0"/>
              </a:rPr>
              <a:t>•</a:t>
            </a:r>
            <a:r>
              <a:rPr lang="en-GB" sz="1000" b="1" i="0" u="none" strike="noStrike" baseline="0" dirty="0">
                <a:solidFill>
                  <a:srgbClr val="000000"/>
                </a:solidFill>
                <a:latin typeface="Calibri" panose="020F0502020204030204" pitchFamily="34" charset="0"/>
              </a:rPr>
              <a:t>Explanation of Board Recommendation No. 172: </a:t>
            </a:r>
            <a:r>
              <a:rPr lang="en-GB"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r>
              <a:rPr lang="en-GB" sz="1000" b="0" i="0" u="none" strike="noStrike" baseline="0" dirty="0">
                <a:solidFill>
                  <a:srgbClr val="000000"/>
                </a:solidFill>
                <a:latin typeface="Arial" panose="020B0604020202020204" pitchFamily="34" charset="0"/>
              </a:rPr>
              <a:t>•</a:t>
            </a:r>
            <a:r>
              <a:rPr lang="en-GB" sz="1000" b="1" i="0" u="none" strike="noStrike" baseline="0" dirty="0">
                <a:solidFill>
                  <a:srgbClr val="000000"/>
                </a:solidFill>
                <a:latin typeface="Calibri" panose="020F0502020204030204" pitchFamily="34" charset="0"/>
              </a:rPr>
              <a:t>BIBB “landing page“ with further information: </a:t>
            </a:r>
            <a:r>
              <a:rPr lang="en-GB" sz="10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342900" indent="-342900">
              <a:buFont typeface="Courier New" panose="02070309020205020404" pitchFamily="49" charset="0"/>
              <a:buChar char="o"/>
            </a:pPr>
            <a:r>
              <a:rPr lang="en-GB" sz="1000" dirty="0"/>
              <a:t>Universally applicable materials such as regulatory instruments provide an important impetus for vocational education and training for sustainable development.</a:t>
            </a:r>
          </a:p>
          <a:p>
            <a:pPr marL="342900" indent="-342900">
              <a:buFont typeface="Courier New" panose="02070309020205020404" pitchFamily="49" charset="0"/>
              <a:buChar char="o"/>
            </a:pPr>
            <a:r>
              <a:rPr lang="en-GB" sz="1000" dirty="0"/>
              <a:t>Consensus between all VET structure stakeholders delivers education and training policy effectiveness.</a:t>
            </a:r>
          </a:p>
          <a:p>
            <a:pPr marL="342900" indent="-342900">
              <a:buFont typeface="Courier New" panose="02070309020205020404" pitchFamily="49" charset="0"/>
              <a:buChar char="o"/>
            </a:pPr>
            <a:r>
              <a:rPr lang="en-GB" sz="1000" dirty="0"/>
              <a:t>Standard occupational profile positions create a signalling effect.</a:t>
            </a:r>
          </a:p>
          <a:p>
            <a:pPr marL="342900" indent="-342900">
              <a:buFont typeface="Courier New" panose="02070309020205020404" pitchFamily="49" charset="0"/>
              <a:buChar char="o"/>
            </a:pPr>
            <a:r>
              <a:rPr lang="en-GB" sz="1000" dirty="0"/>
              <a:t>Standards provide minimum requirements in the area of the dual system. Enshrinement of these standards in an occupationally specific way is indispensable.</a:t>
            </a:r>
          </a:p>
          <a:p>
            <a:pPr marL="342900" indent="-342900">
              <a:buFont typeface="Courier New" panose="02070309020205020404" pitchFamily="49" charset="0"/>
              <a:buChar char="o"/>
            </a:pPr>
            <a:r>
              <a:rPr lang="en-GB" sz="1000" dirty="0"/>
              <a:t>Consideration in examinations is necessary … but is this sufficient?</a:t>
            </a:r>
          </a:p>
          <a:p>
            <a:pPr marL="342900" indent="-342900">
              <a:buFont typeface="Courier New" panose="02070309020205020404" pitchFamily="49" charset="0"/>
              <a:buChar char="o"/>
            </a:pPr>
            <a:r>
              <a:rPr lang="en-GB" sz="1000" dirty="0"/>
              <a:t>The process of implementation of “sustainable initial and continuing vocational education and training” is an ongoing task. </a:t>
            </a:r>
          </a:p>
          <a:p>
            <a:pPr marL="342900" indent="-342900">
              <a:buFont typeface="Courier New" panose="02070309020205020404" pitchFamily="49" charset="0"/>
              <a:buChar char="o"/>
            </a:pPr>
            <a:r>
              <a:rPr lang="en-GB" sz="10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000" dirty="0"/>
              <a:t>Message –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 Organisation of the company providing training, vocational education and training, employment and collective wage agreement law (expanded in 2020)</a:t>
            </a:r>
          </a:p>
          <a:p>
            <a:r>
              <a:rPr lang="en-GB" sz="1000" dirty="0"/>
              <a:t>- Health and safety at work (expanded in 2020).</a:t>
            </a:r>
          </a:p>
          <a:p>
            <a:endParaRPr lang="de-DE" sz="1000" dirty="0"/>
          </a:p>
          <a:p>
            <a:r>
              <a:rPr lang="en-GB" sz="1000" dirty="0"/>
              <a:t>The following steps are necessary in order to achieve this:</a:t>
            </a:r>
          </a:p>
          <a:p>
            <a:r>
              <a:rPr lang="en-GB" sz="1000" dirty="0"/>
              <a:t>- Communication with all parties involved in vocational education and training (VET staff, experts)</a:t>
            </a:r>
          </a:p>
          <a:p>
            <a:pPr marL="171450" indent="-171450">
              <a:buFontTx/>
              <a:buChar char="-"/>
            </a:pPr>
            <a:r>
              <a:rPr lang="en-GB" sz="1000" dirty="0"/>
              <a:t>Agreement on a minimum standard which permeates the whole of training and is introduced successively in all occupations</a:t>
            </a:r>
          </a:p>
          <a:p>
            <a:pPr marL="171450" indent="-171450">
              <a:buFontTx/>
              <a:buChar char="-"/>
            </a:pPr>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000" dirty="0"/>
              <a:t>Message – </a:t>
            </a:r>
          </a:p>
          <a:p>
            <a:endParaRPr lang="de-DE" sz="1000" dirty="0"/>
          </a:p>
          <a:p>
            <a:r>
              <a:rPr lang="en-GB" sz="1000" b="1" dirty="0">
                <a:solidFill>
                  <a:schemeClr val="tx2"/>
                </a:solidFill>
              </a:rPr>
              <a:t>if materials are introduced across the country, supporting recommendations from the key committees must be published.</a:t>
            </a:r>
          </a:p>
          <a:p>
            <a:endParaRPr lang="de-DE" sz="1000" dirty="0"/>
          </a:p>
          <a:p>
            <a:r>
              <a:rPr lang="en-GB" sz="1000" dirty="0"/>
              <a:t>Contents –</a:t>
            </a:r>
          </a:p>
          <a:p>
            <a:r>
              <a:rPr lang="en-GB" sz="10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000" dirty="0"/>
              <a:t>- Organisation of the company providing training, vocational education and training, employment and collective wage agreement law (expanded in 2020)</a:t>
            </a:r>
          </a:p>
          <a:p>
            <a:r>
              <a:rPr lang="en-GB" sz="1000" dirty="0"/>
              <a:t>- Health and safety at work (expanded in 2020).</a:t>
            </a:r>
          </a:p>
          <a:p>
            <a:endParaRPr lang="de-DE" sz="1000" dirty="0"/>
          </a:p>
          <a:p>
            <a:r>
              <a:rPr lang="en-GB" sz="1000" dirty="0"/>
              <a:t>The following steps are necessary in order to achieve this:</a:t>
            </a:r>
          </a:p>
          <a:p>
            <a:r>
              <a:rPr lang="en-GB" sz="1000" dirty="0"/>
              <a:t>- Communication with all parties involved in vocational education and training (VET staff, experts)</a:t>
            </a:r>
          </a:p>
          <a:p>
            <a:pPr marL="171450" indent="-171450">
              <a:buFontTx/>
              <a:buChar char="-"/>
            </a:pPr>
            <a:r>
              <a:rPr lang="en-GB" sz="1000" dirty="0"/>
              <a:t>Agreement on a minimum standard which permeates the whole of training and is introduced successively in all occupations</a:t>
            </a:r>
          </a:p>
          <a:p>
            <a:pPr marL="171450" indent="-171450">
              <a:buFontTx/>
              <a:buChar char="-"/>
            </a:pPr>
            <a:r>
              <a:rPr lang="en-GB" sz="1000" dirty="0"/>
              <a:t>Development of recommendations and guided as per M. </a:t>
            </a:r>
            <a:r>
              <a:rPr lang="en-GB" sz="1000" dirty="0" err="1"/>
              <a:t>Bretschneider</a:t>
            </a:r>
            <a:r>
              <a:rPr lang="en-GB" sz="1000" dirty="0"/>
              <a:t>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For companies, it principally means future viability with regard to economic, ecological and societal factors. Companies are not merely faced with global challenges such as climate change, scarcity of resources, health risks and social inequality. They must also contend with stricter policy stipulations including sustainability reporting obligations whilst the requirements of customers are changing at the same time. Both now and in the future, the retail trade in particular needs to assume greater responsibility. Production of goods, environmentally friendly transport routes and reduction of packaging are just some example areas in this respect. Such developments are being reflected in staff recruitment too. 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nSpc>
                <a:spcPct val="107000"/>
              </a:lnSpc>
            </a:pPr>
            <a:r>
              <a:rPr lang="en-GB" sz="1000" b="1" dirty="0">
                <a:latin typeface="Calibri" panose="020F0502020204030204" pitchFamily="34" charset="0"/>
                <a:ea typeface="Calibri"/>
                <a:cs typeface="Arial" panose="020B0604020202020204" pitchFamily="34" charset="0"/>
              </a:rPr>
              <a:t>Message</a:t>
            </a:r>
            <a:r>
              <a:rPr lang="en-GB" sz="1000" dirty="0">
                <a:latin typeface="Calibri" panose="020F0502020204030204" pitchFamily="34" charset="0"/>
                <a:ea typeface="Calibri"/>
                <a:cs typeface="Arial" panose="020B0604020202020204" pitchFamily="34" charset="0"/>
              </a:rPr>
              <a:t> – more detailed argument in relation to the topic of electromobility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b="1" dirty="0">
                <a:latin typeface="Calibri" panose="020F0502020204030204" pitchFamily="34" charset="0"/>
                <a:ea typeface="Calibri"/>
                <a:cs typeface="Arial" panose="020B0604020202020204" pitchFamily="34" charset="0"/>
              </a:rPr>
              <a:t>Contents</a:t>
            </a:r>
            <a:r>
              <a:rPr lang="en-GB" sz="1000" dirty="0">
                <a:latin typeface="Calibri" panose="020F0502020204030204" pitchFamily="34" charset="0"/>
                <a:ea typeface="Calibri"/>
                <a:cs typeface="Arial" panose="020B0604020202020204" pitchFamily="34" charset="0"/>
              </a:rPr>
              <a:t> –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sz="1000"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sz="1000" b="1" dirty="0">
                <a:latin typeface="Calibri" panose="020F0502020204030204" pitchFamily="34" charset="0"/>
                <a:ea typeface="Calibri"/>
                <a:cs typeface="Arial" panose="020B0604020202020204" pitchFamily="34" charset="0"/>
              </a:rPr>
              <a:t>Civil engineering works</a:t>
            </a:r>
            <a:r>
              <a:rPr lang="en-GB" sz="1000" dirty="0">
                <a:latin typeface="Calibri" panose="020F0502020204030204" pitchFamily="34" charset="0"/>
                <a:ea typeface="Calibri"/>
                <a:cs typeface="Arial" panose="020B0604020202020204" pitchFamily="34" charset="0"/>
              </a:rPr>
              <a:t> account for 90 percent of this spending, whilst ten percent is allocated to </a:t>
            </a:r>
            <a:r>
              <a:rPr lang="en-GB" sz="1000" b="1" dirty="0">
                <a:latin typeface="Calibri" panose="020F0502020204030204" pitchFamily="34" charset="0"/>
                <a:ea typeface="Calibri"/>
                <a:cs typeface="Arial" panose="020B0604020202020204" pitchFamily="34" charset="0"/>
              </a:rPr>
              <a:t>electrical equipment</a:t>
            </a:r>
            <a:r>
              <a:rPr lang="en-GB" sz="1000"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sz="1000" dirty="0">
                <a:latin typeface="Calibri" panose="020F0502020204030204" pitchFamily="34" charset="0"/>
                <a:ea typeface="Calibri"/>
                <a:cs typeface="Arial" panose="020B0604020202020204" pitchFamily="34" charset="0"/>
              </a:rPr>
              <a:t>An </a:t>
            </a:r>
            <a:r>
              <a:rPr lang="en-GB" sz="1000" b="1" dirty="0">
                <a:latin typeface="Calibri" panose="020F0502020204030204" pitchFamily="34" charset="0"/>
                <a:ea typeface="Calibri"/>
                <a:cs typeface="Arial" panose="020B0604020202020204" pitchFamily="34" charset="0"/>
              </a:rPr>
              <a:t>investment volume </a:t>
            </a:r>
            <a:r>
              <a:rPr lang="en-GB" sz="1000"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marL="342900" lvl="0" indent="-342900">
              <a:lnSpc>
                <a:spcPct val="107000"/>
              </a:lnSpc>
              <a:spcAft>
                <a:spcPts val="0"/>
              </a:spcAft>
              <a:buFont typeface="Symbol" panose="05050102010706020507" pitchFamily="18" charset="2"/>
              <a:buChar char=""/>
            </a:pPr>
            <a:r>
              <a:rPr lang="en-GB" sz="1000" b="1" dirty="0">
                <a:latin typeface="Calibri" panose="020F0502020204030204" pitchFamily="34" charset="0"/>
                <a:ea typeface="Calibri"/>
                <a:cs typeface="Arial" panose="020B0604020202020204" pitchFamily="34" charset="0"/>
              </a:rPr>
              <a:t>Smart mobility concepts</a:t>
            </a:r>
            <a:r>
              <a:rPr lang="en-GB" sz="1000" dirty="0">
                <a:latin typeface="Calibri" panose="020F0502020204030204" pitchFamily="34" charset="0"/>
                <a:ea typeface="Calibri"/>
                <a:cs typeface="Arial" panose="020B0604020202020204" pitchFamily="34" charset="0"/>
              </a:rPr>
              <a:t> - </a:t>
            </a:r>
            <a:r>
              <a:rPr lang="en-GB" sz="1000"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Creation of a universal needs-based </a:t>
            </a:r>
            <a:r>
              <a:rPr lang="en-GB" sz="1000" b="1" dirty="0">
                <a:latin typeface="Calibri" panose="020F0502020204030204" pitchFamily="34" charset="0"/>
                <a:ea typeface="Calibri"/>
                <a:cs typeface="Arial" panose="020B0604020202020204" pitchFamily="34" charset="0"/>
              </a:rPr>
              <a:t>charging infrastructure</a:t>
            </a:r>
            <a:r>
              <a:rPr lang="en-GB" sz="1000" dirty="0">
                <a:latin typeface="Calibri" panose="020F0502020204030204" pitchFamily="34" charset="0"/>
                <a:ea typeface="Calibri"/>
                <a:cs typeface="Arial" panose="020B0604020202020204" pitchFamily="34" charset="0"/>
              </a:rPr>
              <a:t> for electric cars.</a:t>
            </a:r>
          </a:p>
          <a:p>
            <a:pPr marL="342900" lvl="0" indent="-342900">
              <a:lnSpc>
                <a:spcPct val="107000"/>
              </a:lnSpc>
              <a:spcAft>
                <a:spcPts val="0"/>
              </a:spcAft>
              <a:buFont typeface="Symbol" panose="05050102010706020507" pitchFamily="18" charset="2"/>
              <a:buChar char=""/>
            </a:pPr>
            <a:r>
              <a:rPr lang="en-GB" sz="1000" b="1" dirty="0">
                <a:latin typeface="Calibri" panose="020F0502020204030204" pitchFamily="34" charset="0"/>
                <a:ea typeface="Calibri"/>
                <a:cs typeface="Arial" panose="020B0604020202020204" pitchFamily="34" charset="0"/>
              </a:rPr>
              <a:t>Modernisation of the public transport vehicle fleet</a:t>
            </a:r>
            <a:r>
              <a:rPr lang="en-GB" sz="1000"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Accelerated </a:t>
            </a:r>
            <a:r>
              <a:rPr lang="en-GB" sz="1000" b="1" dirty="0">
                <a:latin typeface="Calibri" panose="020F0502020204030204" pitchFamily="34" charset="0"/>
                <a:ea typeface="Calibri"/>
                <a:cs typeface="Arial" panose="020B0604020202020204" pitchFamily="34" charset="0"/>
              </a:rPr>
              <a:t>digitalisation in road freight transport</a:t>
            </a:r>
            <a:r>
              <a:rPr lang="en-GB" sz="1000" dirty="0">
                <a:latin typeface="Calibri" panose="020F0502020204030204" pitchFamily="34" charset="0"/>
                <a:ea typeface="Calibri"/>
                <a:cs typeface="Arial" panose="020B0604020202020204" pitchFamily="34" charset="0"/>
              </a:rPr>
              <a:t> is reflected by increased growth in demand for ICT services from  </a:t>
            </a:r>
            <a:r>
              <a:rPr lang="en-GB" sz="1000" b="1" dirty="0">
                <a:latin typeface="Calibri" panose="020F0502020204030204" pitchFamily="34" charset="0"/>
                <a:ea typeface="Calibri"/>
                <a:cs typeface="Arial" panose="020B0604020202020204" pitchFamily="34" charset="0"/>
              </a:rPr>
              <a:t>postal, courier, and express service providers</a:t>
            </a:r>
            <a:r>
              <a:rPr lang="en-GB" sz="1000"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sz="1000"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sz="1000" b="1" dirty="0">
                <a:latin typeface="Calibri" panose="020F0502020204030204" pitchFamily="34" charset="0"/>
                <a:ea typeface="Calibri"/>
                <a:cs typeface="Arial" panose="020B0604020202020204" pitchFamily="34" charset="0"/>
              </a:rPr>
              <a:t>more efficient driving</a:t>
            </a:r>
            <a:r>
              <a:rPr lang="en-GB" sz="1000" dirty="0">
                <a:latin typeface="Calibri" panose="020F0502020204030204" pitchFamily="34" charset="0"/>
                <a:ea typeface="Calibri"/>
                <a:cs typeface="Arial" panose="020B0604020202020204" pitchFamily="34" charset="0"/>
              </a:rPr>
              <a:t> and route planning. </a:t>
            </a:r>
            <a:r>
              <a:rPr lang="en-GB" sz="1000" b="1" dirty="0">
                <a:latin typeface="Calibri" panose="020F0502020204030204" pitchFamily="34" charset="0"/>
                <a:ea typeface="Calibri"/>
                <a:cs typeface="Arial" panose="020B0604020202020204" pitchFamily="34" charset="0"/>
              </a:rPr>
              <a:t>Avoidance of traffic jams and accidents, empty lorry runs</a:t>
            </a:r>
            <a:r>
              <a:rPr lang="en-GB" sz="1000"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en-GB" b="1" dirty="0"/>
              <a:t>Message</a:t>
            </a:r>
            <a:r>
              <a:rPr lang="en-GB" dirty="0"/>
              <a:t> – quality in sustainable vocational education and training contributes to the successful pursuit of a climate-neutral pathway.</a:t>
            </a:r>
          </a:p>
          <a:p>
            <a:endParaRPr lang="de-DE" dirty="0"/>
          </a:p>
          <a:p>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600" b="0" i="0" u="none" strike="noStrike" baseline="0" dirty="0">
                <a:latin typeface="Calibri-Light"/>
              </a:rPr>
              <a:t>ESG – </a:t>
            </a:r>
            <a:r>
              <a:rPr lang="en-GB" sz="1400" b="1" i="0" u="none" strike="noStrike" baseline="0" dirty="0">
                <a:latin typeface="Calibri-Bold"/>
              </a:rPr>
              <a:t>Environment, Social, Governance</a:t>
            </a:r>
          </a:p>
          <a:p>
            <a:pPr algn="l"/>
            <a:r>
              <a:rPr lang="en-GB" sz="1400" b="0" i="0" u="none" strike="noStrike" baseline="0" dirty="0">
                <a:latin typeface="Wingdings-Regular"/>
              </a:rPr>
              <a:t>§ </a:t>
            </a:r>
            <a:r>
              <a:rPr lang="en-GB" sz="1400" b="0" i="0" u="none" strike="noStrike" baseline="0" dirty="0">
                <a:latin typeface="Calibri" panose="020F0502020204030204" pitchFamily="34" charset="0"/>
              </a:rPr>
              <a:t>ESG are three areas of responsibility of companies.</a:t>
            </a:r>
          </a:p>
          <a:p>
            <a:pPr algn="l"/>
            <a:r>
              <a:rPr lang="en-GB" sz="1400" b="0" i="0" u="none" strike="noStrike" baseline="0" dirty="0">
                <a:latin typeface="Wingdings-Regular"/>
              </a:rPr>
              <a:t>§ </a:t>
            </a:r>
            <a:r>
              <a:rPr lang="en-GB" sz="1400" b="0" i="0" u="none" strike="noStrike" baseline="0" dirty="0">
                <a:latin typeface="Calibri" panose="020F0502020204030204" pitchFamily="34" charset="0"/>
              </a:rPr>
              <a:t>ESG may also be viewed as a framework to assess the performance of companies in the field of sustainability.</a:t>
            </a:r>
          </a:p>
          <a:p>
            <a:endParaRPr lang="ru-RU" sz="1400"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sz="1000"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de-DE" dirty="0"/>
              <a:t>EU </a:t>
            </a:r>
            <a:r>
              <a:rPr lang="en-GB" dirty="0"/>
              <a:t>Directives</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de-DE" sz="8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800" b="0" i="0" u="none" strike="noStrike" baseline="0" dirty="0">
                <a:solidFill>
                  <a:srgbClr val="000000"/>
                </a:solidFill>
                <a:latin typeface="ArialMT"/>
              </a:rPr>
              <a:t>CSDDD (https://www.csr-in-deutschland.de/DE/Gesetze/EU-Lieferkettengesetz/faq-csddd.html)</a:t>
            </a:r>
          </a:p>
          <a:p>
            <a:pPr algn="l"/>
            <a:r>
              <a:rPr lang="de-DE" sz="8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EUDR EU </a:t>
            </a:r>
            <a:r>
              <a:rPr lang="de-DE" sz="1050" dirty="0" err="1"/>
              <a:t>Deforestation</a:t>
            </a:r>
            <a:r>
              <a:rPr lang="de-DE" sz="105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Green Claims </a:t>
            </a:r>
            <a:r>
              <a:rPr lang="de-DE" sz="1050" dirty="0" err="1"/>
              <a:t>Directive</a:t>
            </a:r>
            <a:r>
              <a:rPr lang="de-DE" sz="1050" dirty="0"/>
              <a:t> (https://gfaw.eu/en/2026-a-year-of-sustainability-regulations-what-companies-need-to-know)</a:t>
            </a:r>
          </a:p>
          <a:p>
            <a:pPr algn="l"/>
            <a:r>
              <a:rPr lang="de-DE" sz="800" kern="100" dirty="0">
                <a:effectLst/>
                <a:latin typeface="Aptos"/>
                <a:ea typeface="Aptos"/>
                <a:cs typeface="Arial" panose="020B0604020202020204" pitchFamily="34" charset="0"/>
              </a:rPr>
              <a:t>CSRD (https://www.bafin.de/DE/Aufsicht/SF/CSRD/CSRD_node.html)</a:t>
            </a:r>
            <a:endParaRPr lang="de-DE" sz="800" b="0" i="0" u="none" strike="noStrike" baseline="0" dirty="0">
              <a:solidFill>
                <a:srgbClr val="000000"/>
              </a:solidFill>
              <a:highlight>
                <a:srgbClr val="FFFF00"/>
              </a:highlight>
              <a:latin typeface="Calibri" panose="020F0502020204030204" pitchFamily="34" charset="0"/>
            </a:endParaRPr>
          </a:p>
          <a:p>
            <a:endParaRPr lang="ru-RU" sz="8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mailto:govet@bibb.de"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www.govet.international/" TargetMode="External"/><Relationship Id="rId9"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vet.international/" TargetMode="External"/><Relationship Id="rId7" Type="http://schemas.openxmlformats.org/officeDocument/2006/relationships/image" Target="../media/image15.svg"/><Relationship Id="rId12" Type="http://schemas.openxmlformats.org/officeDocument/2006/relationships/image" Target="../media/image20.emf"/><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bg>
      <p:bgPr>
        <a:solidFill>
          <a:schemeClr val="accent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FF0BF7C-FDB0-44B9-BC47-F9D2DBDDCE91}"/>
              </a:ext>
            </a:extLst>
          </p:cNvPr>
          <p:cNvSpPr/>
          <p:nvPr userDrawn="1"/>
        </p:nvSpPr>
        <p:spPr>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19465754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0390F7-7094-4D5B-B02F-792A69586BC7}"/>
              </a:ext>
            </a:extLst>
          </p:cNvPr>
          <p:cNvSpPr/>
          <p:nvPr userDrawn="1"/>
        </p:nvSpPr>
        <p:spPr>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1963555"/>
            <a:ext cx="11053762" cy="3137834"/>
          </a:xfrm>
        </p:spPr>
        <p:txBody>
          <a:bodyPr anchor="ctr">
            <a:normAutofit/>
          </a:bodyPr>
          <a:lstStyle>
            <a:lvl1pPr algn="ctr">
              <a:lnSpc>
                <a:spcPct val="100000"/>
              </a:lnSpc>
              <a:defRPr sz="2400">
                <a:solidFill>
                  <a:schemeClr val="bg1"/>
                </a:solidFill>
              </a:defRPr>
            </a:lvl1pPr>
          </a:lstStyle>
          <a:p>
            <a:r>
              <a:rPr lang="de-DE" dirty="0"/>
              <a:t>Mastertitelformat bearbeiten</a:t>
            </a:r>
          </a:p>
        </p:txBody>
      </p:sp>
      <p:pic>
        <p:nvPicPr>
          <p:cNvPr id="11" name="Grafik 10">
            <a:extLst>
              <a:ext uri="{FF2B5EF4-FFF2-40B4-BE49-F238E27FC236}">
                <a16:creationId xmlns:a16="http://schemas.microsoft.com/office/drawing/2014/main" id="{412980F1-C50C-488A-8CFC-46FCA00940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5617" y="296863"/>
            <a:ext cx="6346295" cy="1337738"/>
          </a:xfrm>
          <a:prstGeom prst="rect">
            <a:avLst/>
          </a:prstGeom>
        </p:spPr>
      </p:pic>
      <p:pic>
        <p:nvPicPr>
          <p:cNvPr id="12" name="Grafik 11">
            <a:extLst>
              <a:ext uri="{FF2B5EF4-FFF2-40B4-BE49-F238E27FC236}">
                <a16:creationId xmlns:a16="http://schemas.microsoft.com/office/drawing/2014/main" id="{730622A3-D8A2-473D-88A9-D0A33009DB4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B6A18CF-1D5D-4975-AAF2-52E98D55C14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201901898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folie BMBF D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05839"/>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5841" y="5876462"/>
            <a:ext cx="1974230" cy="658078"/>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298"/>
          <a:stretch/>
        </p:blipFill>
        <p:spPr>
          <a:xfrm>
            <a:off x="306912" y="5640974"/>
            <a:ext cx="2568725" cy="1147102"/>
          </a:xfrm>
          <a:prstGeom prst="rect">
            <a:avLst/>
          </a:prstGeom>
        </p:spPr>
      </p:pic>
    </p:spTree>
    <p:extLst>
      <p:ext uri="{BB962C8B-B14F-4D97-AF65-F5344CB8AC3E}">
        <p14:creationId xmlns:p14="http://schemas.microsoft.com/office/powerpoint/2010/main" val="6358919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BMBF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27355"/>
            <a:ext cx="4638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6349" y="5876790"/>
            <a:ext cx="2318510" cy="720000"/>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721"/>
          <a:stretch/>
        </p:blipFill>
        <p:spPr>
          <a:xfrm>
            <a:off x="344450" y="5651649"/>
            <a:ext cx="2593133" cy="1152000"/>
          </a:xfrm>
          <a:prstGeom prst="rect">
            <a:avLst/>
          </a:prstGeom>
        </p:spPr>
      </p:pic>
    </p:spTree>
    <p:extLst>
      <p:ext uri="{BB962C8B-B14F-4D97-AF65-F5344CB8AC3E}">
        <p14:creationId xmlns:p14="http://schemas.microsoft.com/office/powerpoint/2010/main" val="88380428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pic>
        <p:nvPicPr>
          <p:cNvPr id="2" name="Grafik 1">
            <a:extLst>
              <a:ext uri="{FF2B5EF4-FFF2-40B4-BE49-F238E27FC236}">
                <a16:creationId xmlns:a16="http://schemas.microsoft.com/office/drawing/2014/main" id="{38FAE5E0-992E-039C-36C8-6B5A892079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27332" y="5343404"/>
            <a:ext cx="2465998" cy="1347853"/>
          </a:xfrm>
          <a:prstGeom prst="rect">
            <a:avLst/>
          </a:prstGeom>
        </p:spPr>
      </p:pic>
      <p:pic>
        <p:nvPicPr>
          <p:cNvPr id="4" name="Grafik 3">
            <a:extLst>
              <a:ext uri="{FF2B5EF4-FFF2-40B4-BE49-F238E27FC236}">
                <a16:creationId xmlns:a16="http://schemas.microsoft.com/office/drawing/2014/main" id="{0C6FCC83-9F59-5D08-88F1-F8097A9A388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571393" y="5488239"/>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00E7926-226D-4987-B9DE-A933E0AD4A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9" name="Grafik 8">
            <a:extLst>
              <a:ext uri="{FF2B5EF4-FFF2-40B4-BE49-F238E27FC236}">
                <a16:creationId xmlns:a16="http://schemas.microsoft.com/office/drawing/2014/main" id="{58BF97C7-FD58-4F5D-B6A7-523CDE2D609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927" r="15010"/>
          <a:stretch/>
        </p:blipFill>
        <p:spPr>
          <a:xfrm>
            <a:off x="0" y="1052514"/>
            <a:ext cx="12192000" cy="4105274"/>
          </a:xfrm>
          <a:prstGeom prst="rect">
            <a:avLst/>
          </a:prstGeom>
        </p:spPr>
      </p:pic>
      <p:sp>
        <p:nvSpPr>
          <p:cNvPr id="11" name="Textplatzhalter 1">
            <a:extLst>
              <a:ext uri="{FF2B5EF4-FFF2-40B4-BE49-F238E27FC236}">
                <a16:creationId xmlns:a16="http://schemas.microsoft.com/office/drawing/2014/main" id="{080E086B-B287-4241-9962-A953E7A22DAF}"/>
              </a:ext>
            </a:extLst>
          </p:cNvPr>
          <p:cNvSpPr>
            <a:spLocks noGrp="1"/>
          </p:cNvSpPr>
          <p:nvPr>
            <p:ph type="body" sz="quarter" idx="4294967295" hasCustomPrompt="1"/>
          </p:nvPr>
        </p:nvSpPr>
        <p:spPr>
          <a:xfrm>
            <a:off x="658813" y="3274541"/>
            <a:ext cx="10066338" cy="650688"/>
          </a:xfrm>
        </p:spPr>
        <p:txBody>
          <a:bodyPr>
            <a:normAutofit/>
          </a:bodyPr>
          <a:lstStyle>
            <a:lvl1pPr>
              <a:lnSpc>
                <a:spcPct val="100000"/>
              </a:lnSpc>
              <a:spcBef>
                <a:spcPts val="0"/>
              </a:spcBef>
              <a:defRPr sz="2800"/>
            </a:lvl1pPr>
          </a:lstStyle>
          <a:p>
            <a:pPr marL="0" indent="0">
              <a:buNone/>
            </a:pPr>
            <a:r>
              <a:rPr lang="de-DE" dirty="0">
                <a:solidFill>
                  <a:schemeClr val="bg1"/>
                </a:solidFill>
              </a:rPr>
              <a:t>Zusammenfassung – </a:t>
            </a:r>
          </a:p>
          <a:p>
            <a:pPr marL="0" indent="0">
              <a:buNone/>
            </a:pPr>
            <a:r>
              <a:rPr lang="de-DE" dirty="0">
                <a:solidFill>
                  <a:schemeClr val="bg1"/>
                </a:solidFill>
              </a:rPr>
              <a:t>Motor der Dualen Berufsausbildung</a:t>
            </a:r>
          </a:p>
        </p:txBody>
      </p:sp>
      <p:sp>
        <p:nvSpPr>
          <p:cNvPr id="5" name="Textplatzhalter 1">
            <a:extLst>
              <a:ext uri="{FF2B5EF4-FFF2-40B4-BE49-F238E27FC236}">
                <a16:creationId xmlns:a16="http://schemas.microsoft.com/office/drawing/2014/main" id="{7E8F1EBE-7A88-4B07-A9FF-8C01825336A3}"/>
              </a:ext>
            </a:extLst>
          </p:cNvPr>
          <p:cNvSpPr>
            <a:spLocks noGrp="1"/>
          </p:cNvSpPr>
          <p:nvPr>
            <p:ph type="body" sz="quarter" idx="4294967295"/>
          </p:nvPr>
        </p:nvSpPr>
        <p:spPr>
          <a:xfrm>
            <a:off x="658813" y="2750710"/>
            <a:ext cx="10066338" cy="295231"/>
          </a:xfrm>
        </p:spPr>
        <p:txBody>
          <a:bodyPr>
            <a:normAutofit/>
          </a:bodyPr>
          <a:lstStyle/>
          <a:p>
            <a:pPr marL="0" indent="0">
              <a:buNone/>
            </a:pPr>
            <a:r>
              <a:rPr lang="de-DE" sz="1600" dirty="0">
                <a:solidFill>
                  <a:schemeClr val="bg1"/>
                </a:solidFill>
              </a:rPr>
              <a:t>Motor der Dualen Berufsausbildung</a:t>
            </a:r>
          </a:p>
        </p:txBody>
      </p:sp>
    </p:spTree>
    <p:extLst>
      <p:ext uri="{BB962C8B-B14F-4D97-AF65-F5344CB8AC3E}">
        <p14:creationId xmlns:p14="http://schemas.microsoft.com/office/powerpoint/2010/main" val="341265782"/>
      </p:ext>
    </p:extLst>
  </p:cSld>
  <p:clrMapOvr>
    <a:masterClrMapping/>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Orange">
    <p:bg>
      <p:bgRef idx="1001">
        <a:schemeClr val="bg1"/>
      </p:bgRef>
    </p:bg>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5062C070-9756-4913-8053-E4FF8BFCA331}"/>
              </a:ext>
            </a:extLst>
          </p:cNvPr>
          <p:cNvSpPr/>
          <p:nvPr userDrawn="1"/>
        </p:nvSpPr>
        <p:spPr>
          <a:xfrm>
            <a:off x="-1" y="1052513"/>
            <a:ext cx="14931483" cy="4105275"/>
          </a:xfrm>
          <a:prstGeom prst="rect">
            <a:avLst/>
          </a:prstGeom>
          <a:gradFill flip="none" rotWithShape="1">
            <a:gsLst>
              <a:gs pos="0">
                <a:schemeClr val="accent1">
                  <a:lumMod val="6000"/>
                  <a:lumOff val="94000"/>
                </a:schemeClr>
              </a:gs>
              <a:gs pos="94000">
                <a:srgbClr val="BF5A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1700212"/>
            <a:ext cx="37173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 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0956" y="1739872"/>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24767" y="2531761"/>
            <a:ext cx="467373" cy="467373"/>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0086" y="3176010"/>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423" y="3868280"/>
            <a:ext cx="278061" cy="390355"/>
          </a:xfrm>
          <a:prstGeom prst="rect">
            <a:avLst/>
          </a:prstGeom>
        </p:spPr>
      </p:pic>
      <p:pic>
        <p:nvPicPr>
          <p:cNvPr id="40" name="Grafik 39">
            <a:extLst>
              <a:ext uri="{FF2B5EF4-FFF2-40B4-BE49-F238E27FC236}">
                <a16:creationId xmlns:a16="http://schemas.microsoft.com/office/drawing/2014/main" id="{26563E0F-AF2B-432D-A6F1-DF2732016371}"/>
              </a:ext>
            </a:extLst>
          </p:cNvPr>
          <p:cNvPicPr>
            <a:picLocks noChangeAspect="1"/>
          </p:cNvPicPr>
          <p:nvPr userDrawn="1"/>
        </p:nvPicPr>
        <p:blipFill rotWithShape="1">
          <a:blip r:embed="rId12"/>
          <a:srcRect r="80272"/>
          <a:stretch/>
        </p:blipFill>
        <p:spPr>
          <a:xfrm>
            <a:off x="1" y="5686778"/>
            <a:ext cx="9283348" cy="1080000"/>
          </a:xfrm>
          <a:prstGeom prst="rect">
            <a:avLst/>
          </a:prstGeom>
        </p:spPr>
      </p:pic>
      <p:pic>
        <p:nvPicPr>
          <p:cNvPr id="41" name="Grafik 40">
            <a:extLst>
              <a:ext uri="{FF2B5EF4-FFF2-40B4-BE49-F238E27FC236}">
                <a16:creationId xmlns:a16="http://schemas.microsoft.com/office/drawing/2014/main" id="{A468F78B-9DB2-4C38-96F5-81ED5C982FA5}"/>
              </a:ext>
            </a:extLst>
          </p:cNvPr>
          <p:cNvPicPr>
            <a:picLocks noChangeAspect="1"/>
          </p:cNvPicPr>
          <p:nvPr userDrawn="1"/>
        </p:nvPicPr>
        <p:blipFill>
          <a:blip r:embed="rId12"/>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3098984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Grau">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Rechteck 7">
            <a:extLst>
              <a:ext uri="{FF2B5EF4-FFF2-40B4-BE49-F238E27FC236}">
                <a16:creationId xmlns:a16="http://schemas.microsoft.com/office/drawing/2014/main" id="{5FF0BF7C-FDB0-44B9-BC47-F9D2DBDDCE91}"/>
              </a:ext>
            </a:extLst>
          </p:cNvPr>
          <p:cNvSpPr/>
          <p:nvPr userDrawn="1"/>
        </p:nvSpPr>
        <p:spPr>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9" name="Grafik 8">
            <a:extLst>
              <a:ext uri="{FF2B5EF4-FFF2-40B4-BE49-F238E27FC236}">
                <a16:creationId xmlns:a16="http://schemas.microsoft.com/office/drawing/2014/main" id="{C84B869F-B6A6-407F-81DD-B706461062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28423" y="5648096"/>
            <a:ext cx="1097857" cy="1096100"/>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690274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84" r:id="rId3"/>
    <p:sldLayoutId id="2147483682" r:id="rId4"/>
    <p:sldLayoutId id="2147483683" r:id="rId5"/>
    <p:sldLayoutId id="2147483649" r:id="rId6"/>
    <p:sldLayoutId id="2147483660" r:id="rId7"/>
    <p:sldLayoutId id="2147483679" r:id="rId8"/>
    <p:sldLayoutId id="2147483663" r:id="rId9"/>
    <p:sldLayoutId id="2147483650" r:id="rId10"/>
    <p:sldLayoutId id="2147483653" r:id="rId11"/>
    <p:sldLayoutId id="2147483655" r:id="rId12"/>
    <p:sldLayoutId id="2147483661" r:id="rId1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1.xml"/><Relationship Id="rId16" Type="http://schemas.openxmlformats.org/officeDocument/2006/relationships/image" Target="../media/image57.svg"/><Relationship Id="rId1" Type="http://schemas.openxmlformats.org/officeDocument/2006/relationships/slideLayout" Target="../slideLayouts/slideLayout9.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uni-paderborn.de/cevet" TargetMode="External"/><Relationship Id="rId18" Type="http://schemas.openxmlformats.org/officeDocument/2006/relationships/hyperlink" Target="http://www.govet.international/" TargetMode="External"/><Relationship Id="rId3" Type="http://schemas.openxmlformats.org/officeDocument/2006/relationships/hyperlink" Target="https://www.bmbfsfj.bund.de/bmbfsfj/service/publikationen/der-berufsbildungsbericht-2025-273882" TargetMode="External"/><Relationship Id="rId7" Type="http://schemas.openxmlformats.org/officeDocument/2006/relationships/hyperlink" Target="http://www.datenportal.bmbf.de/" TargetMode="External"/><Relationship Id="rId12" Type="http://schemas.openxmlformats.org/officeDocument/2006/relationships/hyperlink" Target="https://www.agbfn.de/" TargetMode="External"/><Relationship Id="rId17" Type="http://schemas.openxmlformats.org/officeDocument/2006/relationships/hyperlink" Target="http://www.bwp-zeitschrift.de/" TargetMode="External"/><Relationship Id="rId2" Type="http://schemas.openxmlformats.org/officeDocument/2006/relationships/notesSlide" Target="../notesSlides/notesSlide25.xml"/><Relationship Id="rId16" Type="http://schemas.openxmlformats.org/officeDocument/2006/relationships/hyperlink" Target="https://www.bibb.de/de/53.php" TargetMode="External"/><Relationship Id="rId1" Type="http://schemas.openxmlformats.org/officeDocument/2006/relationships/slideLayout" Target="../slideLayouts/slideLayout9.xml"/><Relationship Id="rId6" Type="http://schemas.openxmlformats.org/officeDocument/2006/relationships/hyperlink" Target="https://www.kmk.org/" TargetMode="External"/><Relationship Id="rId11" Type="http://schemas.openxmlformats.org/officeDocument/2006/relationships/hyperlink" Target="https://www.bmbf.de/SharedDocs/Publikationen/DE/3/31856_Berufsbildungsbericht_2024.pdf?__blob=publicationFile&amp;v=5"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www.f-bb.de/" TargetMode="External"/><Relationship Id="rId4" Type="http://schemas.openxmlformats.org/officeDocument/2006/relationships/hyperlink" Target="https://www.bibb.de/de/43.php" TargetMode="External"/><Relationship Id="rId9" Type="http://schemas.openxmlformats.org/officeDocument/2006/relationships/hyperlink" Target="https://iab.de/" TargetMode="External"/><Relationship Id="rId14" Type="http://schemas.openxmlformats.org/officeDocument/2006/relationships/hyperlink" Target="https://www.bibb.de/de/59.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2800" b="1" dirty="0">
                <a:solidFill>
                  <a:srgbClr val="FFFFFF"/>
                </a:solidFill>
                <a:ea typeface=""/>
                <a:cs typeface="Inter Bold" pitchFamily="34" charset="-120"/>
              </a:rPr>
              <a:t>La durabilité dans la </a:t>
            </a:r>
          </a:p>
          <a:p>
            <a:pPr>
              <a:lnSpc>
                <a:spcPct val="100000"/>
              </a:lnSpc>
              <a:spcBef>
                <a:spcPts val="0"/>
              </a:spcBef>
            </a:pPr>
            <a:r>
              <a:rPr lang="fr-FR" sz="2800" b="1" dirty="0">
                <a:solidFill>
                  <a:srgbClr val="FFFFFF"/>
                </a:solidFill>
                <a:ea typeface=""/>
                <a:cs typeface="Inter Bold" pitchFamily="34" charset="-120"/>
              </a:rPr>
              <a:t>formation initiale et continue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fr-FR" dirty="0"/>
              <a:t>2. Mise en œuvre de la durabilité dans les entreprises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Définition des responsabilités et collaboration entre les différentes fonctions et départements en vue du développement d’objectifs et de feuilles de route sur les questions de durabilité</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Organisation et processus pour l’opérationnalisation</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rPr>
              <a:t>Sensibilisation et autonomisation des employé·e·s sur le thème de la durabilité comme condition </a:t>
            </a:r>
            <a:br>
              <a:rPr lang="fr-FR" sz="1600" dirty="0">
                <a:solidFill>
                  <a:schemeClr val="tx1"/>
                </a:solidFill>
              </a:rPr>
            </a:br>
            <a:r>
              <a:rPr lang="fr-FR" sz="1600" dirty="0">
                <a:solidFill>
                  <a:schemeClr val="tx1"/>
                </a:solidFill>
              </a:rPr>
              <a:t>préalable à sa mise en œuvre</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Constitution du savoir</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Développement d’une attitude positive relativement à la durabilité et d’une volonté d’agir</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Mobilisation du personnel</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Développement d’une conception de la durabilité et d’une approche visant à relier la durabilité et la stratégie de l’entreprise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Mobilisation de la direction</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750"/>
                                        <p:tgtEl>
                                          <p:spTgt spid="1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750"/>
                                        <p:tgtEl>
                                          <p:spTgt spid="18">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750"/>
                                        <p:tgtEl>
                                          <p:spTgt spid="20">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7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8" grpId="0" uiExpand="1" build="p"/>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Effets du changement climatique</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Agriculture écologique</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3. La durabilité dans les périodes difficiles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Adaptation aux effets du changement climatique</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Transition énergétique : Électricité, chaleur, H2, stockage</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Diversification et inventaire</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Retournement des taux</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fr-FR" sz="1800" dirty="0">
                <a:solidFill>
                  <a:schemeClr val="tx1"/>
                </a:solidFill>
              </a:rPr>
              <a:t>Changement d’ère : </a:t>
            </a:r>
            <a:br>
              <a:rPr lang="fr-FR" sz="1800" dirty="0">
                <a:solidFill>
                  <a:schemeClr val="tx1"/>
                </a:solidFill>
              </a:rPr>
            </a:br>
            <a:r>
              <a:rPr lang="fr-FR" sz="1800" dirty="0">
                <a:solidFill>
                  <a:schemeClr val="tx1"/>
                </a:solidFill>
              </a:rPr>
              <a:t>Défense et allègement</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fr-FR" b="1" dirty="0">
                <a:solidFill>
                  <a:schemeClr val="dk1"/>
                </a:solidFill>
                <a:cs typeface="Calibri" panose="020F0502020204030204" pitchFamily="34" charset="0"/>
                <a:rtl val="0"/>
              </a:rPr>
              <a:t>Changements </a:t>
            </a:r>
          </a:p>
          <a:p>
            <a:pPr lvl="0" algn="ctr">
              <a:spcBef>
                <a:spcPts val="0"/>
              </a:spcBef>
              <a:buClr>
                <a:schemeClr val="dk1"/>
              </a:buClr>
              <a:buSzPct val="25000"/>
            </a:pPr>
            <a:r>
              <a:rPr lang="fr-FR" b="1" dirty="0">
                <a:solidFill>
                  <a:schemeClr val="dk1"/>
                </a:solidFill>
                <a:cs typeface="Calibri" panose="020F0502020204030204" pitchFamily="34" charset="0"/>
                <a:rtl val="0"/>
              </a:rPr>
              <a:t>attendus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1.875E-6 -3.7037E-7 L 0.0638 -0.0037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3.125E-6 -7.40741E-7 L 0.06419 -0.00278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2.59259E-6 L 0.05195 0.00047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1.45833E-6 -2.96296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1.45833E-6 0 L -0.05325 0.00417 " pathEditMode="relative" rAng="0" ptsTypes="AA">
                                      <p:cBhvr>
                                        <p:cTn id="29" dur="750" spd="-100000" fill="hold"/>
                                        <p:tgtEl>
                                          <p:spTgt spid="9"/>
                                        </p:tgtEl>
                                        <p:attrNameLst>
                                          <p:attrName>ppt_x</p:attrName>
                                          <p:attrName>ppt_y</p:attrName>
                                        </p:attrNameLst>
                                      </p:cBhvr>
                                      <p:rCtr x="-2669" y="208"/>
                                    </p:animMotion>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par>
                                <p:cTn id="33" presetID="42" presetClass="path" presetSubtype="0" accel="40000" decel="60000" fill="hold" grpId="1" nodeType="withEffect">
                                  <p:stCondLst>
                                    <p:cond delay="250"/>
                                  </p:stCondLst>
                                  <p:childTnLst>
                                    <p:animMotion origin="layout" path="M 1.25E-6 -4.44444E-6 L 0.05195 0.00047 " pathEditMode="relative" rAng="0" ptsTypes="AA">
                                      <p:cBhvr>
                                        <p:cTn id="34" dur="750" spd="-100000" fill="hold"/>
                                        <p:tgtEl>
                                          <p:spTgt spid="14"/>
                                        </p:tgtEl>
                                        <p:attrNameLst>
                                          <p:attrName>ppt_x</p:attrName>
                                          <p:attrName>ppt_y</p:attrName>
                                        </p:attrNameLst>
                                      </p:cBhvr>
                                      <p:rCtr x="2591" y="23"/>
                                    </p:animMotion>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childTnLst>
                                </p:cTn>
                              </p:par>
                              <p:par>
                                <p:cTn id="38" presetID="42" presetClass="path" presetSubtype="0" accel="40000" decel="60000" fill="hold" grpId="1" nodeType="withEffect">
                                  <p:stCondLst>
                                    <p:cond delay="250"/>
                                  </p:stCondLst>
                                  <p:childTnLst>
                                    <p:animMotion origin="layout" path="M 2.08333E-7 2.96296E-6 L -0.05326 0.00416 " pathEditMode="relative" rAng="0" ptsTypes="AA">
                                      <p:cBhvr>
                                        <p:cTn id="39" dur="750" spd="-100000" fill="hold"/>
                                        <p:tgtEl>
                                          <p:spTgt spid="15"/>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économique</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Gestion préventive ; économie circulaire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Gestion du flux de matières ; système de gestion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Technologies innovantes, respectueuses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Écoconception (durée de vie, prise en compte de la gestion des déchets, esthétique)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Vérité écologique et sociale des prix</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Principe du pollueur-payeur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Réseaux de commercialisation régionaux et locaux, et commerce équitable</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fr-FR" sz="1600" b="1" dirty="0"/>
              <a:t>Dimension écologique</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Utilisation parcimonieuse des ressources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Rythme de la nature (capacité de régénération, délai raisonnable)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Biodiversité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Systèmes circulatoires écologiques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Énergies renouvelables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Principe de précaution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Prévenir les contraintes sur l’écosystème (réduction des apports de polluants, des émissions, des déchets)</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sociale</a:t>
            </a:r>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Démocratisation, participation de tous les groupes de population dans tous les domaines de la vie, promotion de la santé humaine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Utilisation équitable des ressources naturelles et droits de développement égaux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Justice sociale interne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Prise en compte des intérêts vitaux des générations futures​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Réseaux ; moyens d’existence par le travail ;</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fr-FR" sz="1600" b="1" dirty="0"/>
              <a:t>Dimension culturelle</a:t>
            </a:r>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fr-FR" sz="1400" dirty="0"/>
              <a:t>Sécurité éthique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Modes de vie axés sur la durabilité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Perception holistique de la nature ; perception esthétique d’un développement durable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Savoir traditionnel ; </a:t>
            </a:r>
            <a:br>
              <a:rPr lang="fr-FR" sz="1400" dirty="0"/>
            </a:br>
            <a:r>
              <a:rPr lang="fr-FR" sz="1400" dirty="0"/>
              <a:t>rapport au temps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Culture du rapport aux choses ;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Conscience des consommateurs ; public local ; échanges internationaux ; responsabilité globale ; culture cosmopolite​</a:t>
            </a:r>
          </a:p>
        </p:txBody>
      </p:sp>
    </p:spTree>
    <p:extLst>
      <p:ext uri="{BB962C8B-B14F-4D97-AF65-F5344CB8AC3E}">
        <p14:creationId xmlns:p14="http://schemas.microsoft.com/office/powerpoint/2010/main" val="114705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4. La durabilité dans tous les programmes de formation allemands</a:t>
            </a:r>
          </a:p>
        </p:txBody>
      </p:sp>
      <p:sp>
        <p:nvSpPr>
          <p:cNvPr id="12" name="Rechteck 11">
            <a:extLst>
              <a:ext uri="{FF2B5EF4-FFF2-40B4-BE49-F238E27FC236}">
                <a16:creationId xmlns:a16="http://schemas.microsoft.com/office/drawing/2014/main" id="{F31D79AB-5161-4090-953F-2A3382C8463B}"/>
              </a:ext>
            </a:extLst>
          </p:cNvPr>
          <p:cNvSpPr/>
          <p:nvPr/>
        </p:nvSpPr>
        <p:spPr>
          <a:xfrm>
            <a:off x="504185" y="878299"/>
            <a:ext cx="3681472" cy="4201728"/>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du climat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Mécanicien·ne d'installations, électricien·ne, électronicien·ne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plombier·ère-chauffagiste, plombier·ère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Mécanicien·ne installateur·rice de systèmes sanitaires, </a:t>
            </a:r>
            <a:br>
              <a:rPr lang="fr-FR" sz="1400" dirty="0"/>
            </a:br>
            <a:r>
              <a:rPr lang="fr-FR" sz="1400" dirty="0"/>
              <a:t>de chauffage et de climatisation</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Électronicien·ne en technique avec spécialisation technique énérgétique et domotique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Électronicien·ne pour l’intégration de systèmes</a:t>
            </a:r>
            <a:br>
              <a:rPr lang="fr-FR" sz="1400" dirty="0"/>
            </a:br>
            <a:r>
              <a:rPr lang="fr-FR" sz="1400" dirty="0"/>
              <a:t>domotiques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Couvreur·euse avec spécialisation technique énergétique pour toitures et murs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Peintre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dans l’industrie</a:t>
            </a:r>
          </a:p>
        </p:txBody>
      </p:sp>
      <p:sp>
        <p:nvSpPr>
          <p:cNvPr id="15" name="Rechteck 14">
            <a:extLst>
              <a:ext uri="{FF2B5EF4-FFF2-40B4-BE49-F238E27FC236}">
                <a16:creationId xmlns:a16="http://schemas.microsoft.com/office/drawing/2014/main" id="{B432BF9C-2479-4CB5-9ABD-D16703C95E69}"/>
              </a:ext>
            </a:extLst>
          </p:cNvPr>
          <p:cNvSpPr/>
          <p:nvPr/>
        </p:nvSpPr>
        <p:spPr>
          <a:xfrm>
            <a:off x="4327889" y="878299"/>
            <a:ext cx="3536221" cy="2688493"/>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de l’environnement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Professionnel·le·s qualifié·e·s pour la technique d’alimentation en eau</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Professionnel·le·s qualifié·e·s pour la technique des eaux usées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 e technique de maintenance des conduites et installations industrielles et de maintenance industrielle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 e technique dans le secteur de la collecte, de l'evacuation et du recyclage des déchets </a:t>
            </a:r>
          </a:p>
        </p:txBody>
      </p:sp>
      <p:sp>
        <p:nvSpPr>
          <p:cNvPr id="18" name="Rechteck 17">
            <a:extLst>
              <a:ext uri="{FF2B5EF4-FFF2-40B4-BE49-F238E27FC236}">
                <a16:creationId xmlns:a16="http://schemas.microsoft.com/office/drawing/2014/main" id="{4A77F5D0-8BC4-4024-AE32-D70110E2BEAC}"/>
              </a:ext>
            </a:extLst>
          </p:cNvPr>
          <p:cNvSpPr/>
          <p:nvPr/>
        </p:nvSpPr>
        <p:spPr>
          <a:xfrm>
            <a:off x="8006342" y="878299"/>
            <a:ext cx="3681472" cy="3255956"/>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Électromobilité (20 métiers)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Industrie électrotechnique et informatique et artisanat </a:t>
            </a:r>
            <a:br>
              <a:rPr lang="fr-FR" sz="1400" dirty="0"/>
            </a:br>
            <a:r>
              <a:rPr lang="fr-FR" sz="1400" dirty="0"/>
              <a:t>et dans le secteur automobile ​</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 ferroviaire pour l’exploitation (conducteur·rice de train et transport)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Conducteur·rice professionnel·le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des transports ferroviaires et routiers, agent·e·s commerciaux·ales des services de transport</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 ferroviaire pour le pilotage de la circulation des trains, ouvrier·ère en construction ferroviaire</a:t>
            </a:r>
          </a:p>
        </p:txBody>
      </p:sp>
      <p:sp>
        <p:nvSpPr>
          <p:cNvPr id="19" name="Rechteck 18">
            <a:extLst>
              <a:ext uri="{FF2B5EF4-FFF2-40B4-BE49-F238E27FC236}">
                <a16:creationId xmlns:a16="http://schemas.microsoft.com/office/drawing/2014/main" id="{A89367BF-1D04-4ACC-AE25-0AC255B252CD}"/>
              </a:ext>
            </a:extLst>
          </p:cNvPr>
          <p:cNvSpPr/>
          <p:nvPr/>
        </p:nvSpPr>
        <p:spPr>
          <a:xfrm>
            <a:off x="4313999" y="3605010"/>
            <a:ext cx="3536221" cy="149585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Agent·e·s commerciaux·ales</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pour la gestion du commerce de gros et du commerce extérieur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Agent·e·s commerciaux·ales pour le commerce de détail</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5139088"/>
            <a:ext cx="3446527"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Emballage écologique</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Technicien·ne du papier</a:t>
            </a:r>
          </a:p>
          <a:p>
            <a:pPr marL="216000" indent="-216000">
              <a:lnSpc>
                <a:spcPts val="1700"/>
              </a:lnSpc>
              <a:spcAft>
                <a:spcPts val="400"/>
              </a:spcAft>
              <a:buClr>
                <a:srgbClr val="D6851B"/>
              </a:buClr>
              <a:buSzPct val="65000"/>
              <a:buFont typeface="Wingdings 3" panose="05040102010807070707" pitchFamily="18" charset="2"/>
              <a:buChar char=""/>
            </a:pPr>
            <a:r>
              <a:rPr lang="fr-FR" sz="1400" dirty="0"/>
              <a:t>Technicien·ne des emballages</a:t>
            </a:r>
          </a:p>
        </p:txBody>
      </p:sp>
      <p:sp>
        <p:nvSpPr>
          <p:cNvPr id="21" name="Rechteck 20">
            <a:extLst>
              <a:ext uri="{FF2B5EF4-FFF2-40B4-BE49-F238E27FC236}">
                <a16:creationId xmlns:a16="http://schemas.microsoft.com/office/drawing/2014/main" id="{1E49A9B2-BD78-4164-BD33-9B910740DD7D}"/>
              </a:ext>
            </a:extLst>
          </p:cNvPr>
          <p:cNvSpPr/>
          <p:nvPr/>
        </p:nvSpPr>
        <p:spPr>
          <a:xfrm>
            <a:off x="8031103" y="4268506"/>
            <a:ext cx="3681472" cy="1444563"/>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fr-FR" sz="1400" b="1" dirty="0"/>
              <a:t>Métiers verts</a:t>
            </a:r>
          </a:p>
          <a:p>
            <a:pPr>
              <a:lnSpc>
                <a:spcPts val="1700"/>
              </a:lnSpc>
              <a:spcAft>
                <a:spcPts val="400"/>
              </a:spcAft>
              <a:buClr>
                <a:srgbClr val="D6851B"/>
              </a:buClr>
              <a:buSzPct val="65000"/>
            </a:pPr>
            <a:r>
              <a:rPr lang="fr-FR" sz="1400" dirty="0"/>
              <a:t>Métiers d’apprentissage dans le domaine agricole, les « 14 verts », protection de l’environnement et du climat dans la gestion des sols, des plantes et des animaux, et technique moderne</a:t>
            </a:r>
          </a:p>
        </p:txBody>
      </p:sp>
    </p:spTree>
    <p:extLst>
      <p:ext uri="{BB962C8B-B14F-4D97-AF65-F5344CB8AC3E}">
        <p14:creationId xmlns:p14="http://schemas.microsoft.com/office/powerpoint/2010/main" val="2266295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Transmission obligatoire</a:t>
            </a:r>
          </a:p>
          <a:p>
            <a:r>
              <a:rPr lang="fr-FR" dirty="0">
                <a:solidFill>
                  <a:schemeClr val="bg1"/>
                </a:solidFill>
              </a:rPr>
              <a:t>Transmission obligatoire des compétences corrélatives</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Requis pour les examens</a:t>
            </a:r>
          </a:p>
          <a:p>
            <a:r>
              <a:rPr lang="fr-FR" dirty="0">
                <a:solidFill>
                  <a:schemeClr val="bg1"/>
                </a:solidFill>
              </a:rPr>
              <a:t>Dans certains métiers, déjà demandés dans les examens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Mise en œuvre pratique</a:t>
            </a:r>
          </a:p>
          <a:p>
            <a:r>
              <a:rPr lang="fr-FR" dirty="0">
                <a:solidFill>
                  <a:schemeClr val="bg1"/>
                </a:solidFill>
              </a:rPr>
              <a:t>Projets et modules facultatifs pour l’optimisation de la chaîne d’approvisionnement</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fr-FR" dirty="0"/>
              <a:t>La durabilité, la numérisation et l’intelligence artificielle ont été intégrées aux programmes-cadres d’enseignement et aux règlements de formation de la formation professionnelle en Allemagne.</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Positions de profils professionnels standard</a:t>
            </a:r>
          </a:p>
        </p:txBody>
      </p:sp>
    </p:spTree>
    <p:extLst>
      <p:ext uri="{BB962C8B-B14F-4D97-AF65-F5344CB8AC3E}">
        <p14:creationId xmlns:p14="http://schemas.microsoft.com/office/powerpoint/2010/main" val="388292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par>
                                <p:cTn id="16" presetID="42" presetClass="path" presetSubtype="0" accel="50000" decel="50000" fill="hold" grpId="1" nodeType="withEffect">
                                  <p:stCondLst>
                                    <p:cond delay="0"/>
                                  </p:stCondLst>
                                  <p:childTnLst>
                                    <p:animMotion origin="layout" path="M 1.66667E-6 4.81481E-6 L -0.03698 0.00069 " pathEditMode="relative" rAng="0" ptsTypes="AA">
                                      <p:cBhvr>
                                        <p:cTn id="17" dur="1000" spd="-100000" fill="hold"/>
                                        <p:tgtEl>
                                          <p:spTgt spid="11"/>
                                        </p:tgtEl>
                                        <p:attrNameLst>
                                          <p:attrName>ppt_x</p:attrName>
                                          <p:attrName>ppt_y</p:attrName>
                                        </p:attrNameLst>
                                      </p:cBhvr>
                                      <p:rCtr x="-184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250"/>
                                        <p:tgtEl>
                                          <p:spTgt spid="13"/>
                                        </p:tgtEl>
                                      </p:cBhvr>
                                    </p:animEffect>
                                  </p:childTnLst>
                                </p:cTn>
                              </p:par>
                              <p:par>
                                <p:cTn id="22" presetID="42" presetClass="path" presetSubtype="0" accel="50000" decel="50000" fill="hold" grpId="1" nodeType="withEffect">
                                  <p:stCondLst>
                                    <p:cond delay="0"/>
                                  </p:stCondLst>
                                  <p:childTnLst>
                                    <p:animMotion origin="layout" path="M 1.66667E-6 -1.85185E-6 L -0.03698 0.0007 " pathEditMode="relative" rAng="0" ptsTypes="AA">
                                      <p:cBhvr>
                                        <p:cTn id="23" dur="1000" spd="-100000" fill="hold"/>
                                        <p:tgtEl>
                                          <p:spTgt spid="13"/>
                                        </p:tgtEl>
                                        <p:attrNameLst>
                                          <p:attrName>ppt_x</p:attrName>
                                          <p:attrName>ppt_y</p:attrName>
                                        </p:attrNameLst>
                                      </p:cBhvr>
                                      <p:rCtr x="-1849" y="23"/>
                                    </p:animMotion>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childTnLst>
                                </p:cTn>
                              </p:par>
                              <p:par>
                                <p:cTn id="28" presetID="42" presetClass="path" presetSubtype="0" accel="50000" decel="50000" fill="hold" grpId="1" nodeType="withEffect">
                                  <p:stCondLst>
                                    <p:cond delay="0"/>
                                  </p:stCondLst>
                                  <p:childTnLst>
                                    <p:animMotion origin="layout" path="M 1.66667E-6 1.85185E-6 L -0.03698 0.00069 " pathEditMode="relative" rAng="0" ptsTypes="AA">
                                      <p:cBhvr>
                                        <p:cTn id="29" dur="1000" spd="-100000" fill="hold"/>
                                        <p:tgtEl>
                                          <p:spTgt spid="14"/>
                                        </p:tgtEl>
                                        <p:attrNameLst>
                                          <p:attrName>ppt_x</p:attrName>
                                          <p:attrName>ppt_y</p:attrName>
                                        </p:attrNameLst>
                                      </p:cBhvr>
                                      <p:rCtr x="-18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589996" y="1124001"/>
            <a:ext cx="8271181"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fr-FR" dirty="0"/>
              <a:t>« Par ailleurs, la commission centrale du BIBB recommande aux entreprises formatrices et aux écoles professionnelles de </a:t>
            </a:r>
            <a:r>
              <a:rPr lang="fr-FR" b="1" dirty="0"/>
              <a:t>transmettre</a:t>
            </a:r>
            <a:r>
              <a:rPr lang="fr-FR" dirty="0"/>
              <a:t> dès maintenant de façon intégrative les </a:t>
            </a:r>
            <a:r>
              <a:rPr lang="fr-FR" b="1" dirty="0"/>
              <a:t>positions de profil professionnel standard modernisées</a:t>
            </a:r>
            <a:r>
              <a:rPr lang="fr-FR" dirty="0"/>
              <a:t> sur toute la durée de la formation, en association avec les compétences, les connaissances et les aptitudes spécialisées </a:t>
            </a:r>
            <a:r>
              <a:rPr lang="fr-FR" b="1" dirty="0"/>
              <a:t>pour les métiers d’apprentissage selon la loi sur la formation professionnelle (BBiG) et le code de l’artisanat (HwO)</a:t>
            </a:r>
            <a:r>
              <a:rPr lang="fr-FR" dirty="0"/>
              <a:t>, même si ces positions ne figurent pas encore dans tous les règlements de formation. </a:t>
            </a:r>
          </a:p>
          <a:p>
            <a:pPr>
              <a:lnSpc>
                <a:spcPts val="2200"/>
              </a:lnSpc>
              <a:spcAft>
                <a:spcPts val="1200"/>
              </a:spcAft>
              <a:buClr>
                <a:srgbClr val="D6851B"/>
              </a:buClr>
              <a:buSzPct val="65000"/>
            </a:pPr>
            <a:r>
              <a:rPr lang="fr-FR" dirty="0"/>
              <a:t>Le comité principal appelle tous les acteurs de la formation professionnelle à </a:t>
            </a:r>
            <a:r>
              <a:rPr lang="fr-FR" b="1" dirty="0"/>
              <a:t>soutenir activement</a:t>
            </a:r>
            <a:r>
              <a:rPr lang="fr-FR" dirty="0"/>
              <a:t> cette approche, en attirant l’attention des entreprises formatrices et des écoles professionnelles par différentes voies sur cette recommandation </a:t>
            </a:r>
            <a:br>
              <a:rPr lang="fr-FR" dirty="0"/>
            </a:br>
            <a:r>
              <a:rPr lang="fr-FR" dirty="0"/>
              <a:t>et sur l’importance des nouvelles positions de profils professionnels standard </a:t>
            </a:r>
            <a:br>
              <a:rPr lang="fr-FR" dirty="0"/>
            </a:br>
            <a:r>
              <a:rPr lang="fr-FR" dirty="0"/>
              <a:t>pour le monde du travail de demain, en faisant la promotion de leur mise en œuvre </a:t>
            </a:r>
            <a:br>
              <a:rPr lang="fr-FR" dirty="0"/>
            </a:br>
            <a:r>
              <a:rPr lang="fr-FR" dirty="0"/>
              <a:t>et en les soutenant de manière appropriée. »</a:t>
            </a:r>
          </a:p>
          <a:p>
            <a:pPr>
              <a:lnSpc>
                <a:spcPts val="2200"/>
              </a:lnSpc>
              <a:spcAft>
                <a:spcPts val="1200"/>
              </a:spcAft>
              <a:buClr>
                <a:srgbClr val="D6851B"/>
              </a:buClr>
              <a:buSzPct val="65000"/>
            </a:pPr>
            <a:r>
              <a:rPr lang="fr-FR" b="1" dirty="0"/>
              <a:t>Les positions standard ne concernent pas uniquement les métiers entrés en vigueur à compter du 01/08/2021.</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Recommandation nº 172 de la commission centrale du BIBB</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16996" y="5687618"/>
            <a:ext cx="9559244" cy="276999"/>
          </a:xfrm>
          <a:prstGeom prst="rect">
            <a:avLst/>
          </a:prstGeom>
          <a:noFill/>
        </p:spPr>
        <p:txBody>
          <a:bodyPr wrap="square" rtlCol="0">
            <a:spAutoFit/>
          </a:bodyPr>
          <a:lstStyle/>
          <a:p>
            <a:r>
              <a:rPr lang="fr-FR" sz="1200" dirty="0">
                <a:latin typeface="Calibri" panose="020F0502020204030204" pitchFamily="34" charset="0"/>
              </a:rPr>
              <a:t>Source :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Compétences devant être transmises de façon intégrative comme paquet global</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2" y="2325272"/>
            <a:ext cx="5399996"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NOUVEAU : Importance, fonction et contenus des règlements de formation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Possibilités de promotion professionnelle et de </a:t>
            </a:r>
            <a:br>
              <a:rPr lang="fr-FR" sz="1600" dirty="0">
                <a:solidFill>
                  <a:schemeClr val="tx1"/>
                </a:solidFill>
                <a:latin typeface="+mn-lt"/>
              </a:rPr>
            </a:br>
            <a:r>
              <a:rPr lang="fr-FR" sz="1600" dirty="0">
                <a:solidFill>
                  <a:schemeClr val="tx1"/>
                </a:solidFill>
                <a:latin typeface="+mn-lt"/>
              </a:rPr>
              <a:t>développement de carrière</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399996" cy="884070"/>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Organisation de l’entreprise formatrice, formation professionnelle et droit du travail et des conventions collectives​</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2" y="4191604"/>
            <a:ext cx="5437188"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NOUVEAU : Mesures de prévention des dangers et du stress psychique et physique, </a:t>
            </a:r>
            <a:br>
              <a:rPr lang="fr-FR" sz="1600" dirty="0">
                <a:solidFill>
                  <a:schemeClr val="tx1"/>
                </a:solidFill>
                <a:latin typeface="+mn-lt"/>
              </a:rPr>
            </a:br>
            <a:r>
              <a:rPr lang="fr-FR" sz="1600" dirty="0">
                <a:solidFill>
                  <a:schemeClr val="tx1"/>
                </a:solidFill>
                <a:latin typeface="+mn-lt"/>
              </a:rPr>
              <a:t>pour soi-même et pour les autres, y compris à titre préventif</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méthodes de travail ergonomiques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2" y="3799976"/>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Sécurité et santé au travail</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65417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7"/>
            <a:ext cx="5437188" cy="2026297"/>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Protection et sécurité des données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Recherche d’information et apprentissage tout au long de la vie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Communication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Valeur accordée aux autres en tenant compte de la diversité sociale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réflexion en commun et conception de tâches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Environnement professionnel numérique</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Collaboration dans le sens d’une durabilité économique, écologique et sociale</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Élaboration de propositions pour une action durable dans le propre domaine de travail</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b="1" dirty="0">
                <a:solidFill>
                  <a:schemeClr val="tx1"/>
                </a:solidFill>
              </a:rPr>
              <a:t>Environnement et durabilité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3</a:t>
            </a:r>
          </a:p>
        </p:txBody>
      </p:sp>
    </p:spTree>
    <p:extLst>
      <p:ext uri="{BB962C8B-B14F-4D97-AF65-F5344CB8AC3E}">
        <p14:creationId xmlns:p14="http://schemas.microsoft.com/office/powerpoint/2010/main" val="1345038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10"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identifier les possibilités de prévention de l’impact sur l’environnement et la société dû aux activités des entreprises, dans son propre domaine de responsabilité, et contribuer à l’amélioration de ces possibilités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utiliser les matériaux et l’énergie en tenant compte des aspects économiques, environnementaux et sociaux de la durabilité, dans les processus de travail et relativement aux produits, aux marchandises et aux services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éviter les déchets, et recycler ou éliminer les substances et les matériaux de façon respectueuse de l’environnement</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respecter les réglementations en matière de protection de l’environnement applicables à l’entreprise formatrice</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élaborer des propositions pour une action durable dans le domaine de travail propre</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collaborer en respectant les règlements internes à l’entreprise, conformément à un développement durable sur les plans économique, écologique et social, et communiquer de façon adaptée avec les destinataires</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bg1"/>
                </a:solidFill>
              </a:rPr>
              <a:t>Sur toute la durée de la formation</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1.66667E-6 -1.48148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6" grpId="0" animBg="1"/>
      <p:bldP spid="19" grpId="0" animBg="1"/>
      <p:bldP spid="22" grpId="0" animBg="1"/>
      <p:bldP spid="24" grpId="0" animBg="1"/>
      <p:bldP spid="25" grpId="0"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Origine et fabrication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Voies de transport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Durée de vie et utilisation à long terme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empreinte écologique et sociale des produits et des services, ou des processus de création de valeur</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Labels et certificats, par exemple :</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commerce équitable</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caractère régional</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production écologique</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utiliser les matériaux et l’énergie en tenant compte des aspects économiques, environnementaux et sociaux de la durabilité, dans les processus de travail et relativement aux produits, aux marchandises et aux services</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fr-FR" dirty="0"/>
              <a:t>4. La durabilité dans tous les programmes de formation allemands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Environnement et durabilité</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Conflits d’objectifs et corrélations entre les exigences économiques, écologiques et sociales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Approches d’optimisation et solutions alternatives, en tenant compte de l’efficacité et de l’efficience écologiques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Avantages et inconvénients des approches d’optimisation et des solutions alternatives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Efficacité des mesures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Valeur accordée aux idées innovantes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solidFill>
                  <a:schemeClr val="tx1"/>
                </a:solidFill>
              </a:rPr>
              <a:t>élaborer des propositions pour une action durable dans le domaine de travail propre</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fr-FR" sz="3600" dirty="0"/>
              <a:t>1. Introduction et concepts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fr-FR" sz="2400" dirty="0"/>
              <a:t>C’est le rapport Brundlandt publié en 1987 par les Nations unies (UN) </a:t>
            </a:r>
            <a:br>
              <a:rPr lang="fr-FR" sz="2400" dirty="0"/>
            </a:br>
            <a:r>
              <a:rPr lang="fr-FR" sz="2400" dirty="0"/>
              <a:t>qui est considéré aujourd’hui comme le coup d’envoi du concept de durabilité ; </a:t>
            </a:r>
            <a:br>
              <a:rPr lang="fr-FR" sz="2400" dirty="0"/>
            </a:br>
            <a:r>
              <a:rPr lang="fr-FR" sz="2400" i="1" dirty="0"/>
              <a:t>le développement durable</a:t>
            </a:r>
            <a:r>
              <a:rPr lang="fr-FR" sz="2400" dirty="0"/>
              <a:t> y est défini comme suit :</a:t>
            </a:r>
          </a:p>
          <a:p>
            <a:pPr algn="ctr">
              <a:lnSpc>
                <a:spcPct val="120000"/>
              </a:lnSpc>
            </a:pPr>
            <a:endParaRPr lang="de-DE" sz="2400" dirty="0"/>
          </a:p>
          <a:p>
            <a:pPr algn="ctr">
              <a:lnSpc>
                <a:spcPct val="120000"/>
              </a:lnSpc>
            </a:pPr>
            <a:r>
              <a:rPr lang="fr-FR" sz="2400" dirty="0"/>
              <a:t>«</a:t>
            </a:r>
            <a:r>
              <a:rPr lang="fr-FR" sz="2400" b="1" dirty="0"/>
              <a:t> [répondre] aux besoins des générations présentes sans compromettre </a:t>
            </a:r>
            <a:br>
              <a:rPr lang="fr-FR" sz="2400" b="1" dirty="0"/>
            </a:br>
            <a:r>
              <a:rPr lang="fr-FR" sz="2400" b="1" dirty="0"/>
              <a:t>la capacité des générations futures de répondre aux leurs </a:t>
            </a:r>
            <a:r>
              <a:rPr lang="fr-FR" sz="2400" dirty="0"/>
              <a:t>»</a:t>
            </a:r>
          </a:p>
        </p:txBody>
      </p:sp>
    </p:spTree>
    <p:extLst>
      <p:ext uri="{BB962C8B-B14F-4D97-AF65-F5344CB8AC3E}">
        <p14:creationId xmlns:p14="http://schemas.microsoft.com/office/powerpoint/2010/main" val="406381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25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fr-FR" sz="1400" dirty="0"/>
                        <a:t>Investissement « Internet rapide » (5G dans toute l’Allemagne)</a:t>
                      </a:r>
                    </a:p>
                    <a:p>
                      <a:pPr marL="288000" indent="-288000" algn="l">
                        <a:lnSpc>
                          <a:spcPct val="100000"/>
                        </a:lnSpc>
                        <a:spcAft>
                          <a:spcPts val="0"/>
                        </a:spcAft>
                        <a:buClr>
                          <a:srgbClr val="D6851B"/>
                        </a:buClr>
                        <a:buSzPct val="102000"/>
                        <a:buFont typeface="+mj-lt"/>
                        <a:buAutoNum type="arabicPeriod"/>
                      </a:pPr>
                      <a:r>
                        <a:rPr lang="fr-FR" sz="1400" dirty="0"/>
                        <a:t>Amélioration de l’infrastructure ferroviaire</a:t>
                      </a:r>
                    </a:p>
                    <a:p>
                      <a:pPr marL="288000" indent="-288000" algn="l">
                        <a:lnSpc>
                          <a:spcPct val="100000"/>
                        </a:lnSpc>
                        <a:spcAft>
                          <a:spcPts val="0"/>
                        </a:spcAft>
                        <a:buClr>
                          <a:srgbClr val="D6851B"/>
                        </a:buClr>
                        <a:buSzPct val="102000"/>
                        <a:buFont typeface="+mj-lt"/>
                        <a:buAutoNum type="arabicPeriod"/>
                      </a:pPr>
                      <a:r>
                        <a:rPr lang="fr-FR" sz="1400" dirty="0"/>
                        <a:t>Implémentation de concepts de mobilité intelligente dans les villes</a:t>
                      </a:r>
                    </a:p>
                    <a:p>
                      <a:pPr marL="288000" indent="-288000" algn="l">
                        <a:lnSpc>
                          <a:spcPct val="100000"/>
                        </a:lnSpc>
                        <a:spcAft>
                          <a:spcPts val="0"/>
                        </a:spcAft>
                        <a:buClr>
                          <a:srgbClr val="D6851B"/>
                        </a:buClr>
                        <a:buSzPct val="102000"/>
                        <a:buFont typeface="+mj-lt"/>
                        <a:buAutoNum type="arabicPeriod"/>
                      </a:pPr>
                      <a:r>
                        <a:rPr lang="fr-FR" sz="1400" dirty="0"/>
                        <a:t>Infrastructure de recharge sur l’ensemble du territoire pour les véhicules électriques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4. La durabilité dans tous les programmes de formation allemands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Hypothèses du scénario MoveOn</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fr-FR" sz="1400" b="1" dirty="0"/>
              <a:t>Investissements dans la construction</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fr-FR" sz="1400" baseline="0" dirty="0"/>
                        <a:t>Modernisation du parc de véhicules dans les transports publics : passage aux bus électriques</a:t>
                      </a:r>
                    </a:p>
                    <a:p>
                      <a:pPr marL="288000" indent="-288000" algn="l">
                        <a:lnSpc>
                          <a:spcPct val="100000"/>
                        </a:lnSpc>
                        <a:spcAft>
                          <a:spcPts val="0"/>
                        </a:spcAft>
                        <a:buClr>
                          <a:srgbClr val="D6851B"/>
                        </a:buClr>
                        <a:buSzPct val="102000"/>
                        <a:buFont typeface="+mj-lt"/>
                        <a:buAutoNum type="arabicPeriod" startAt="5"/>
                      </a:pPr>
                      <a:r>
                        <a:rPr lang="fr-FR" sz="1400" dirty="0"/>
                        <a:t>Élargissement et modernisation du parc de véhicules dans les transports ferroviaires</a:t>
                      </a:r>
                    </a:p>
                    <a:p>
                      <a:pPr marL="288000" indent="-288000" algn="l">
                        <a:lnSpc>
                          <a:spcPct val="100000"/>
                        </a:lnSpc>
                        <a:spcAft>
                          <a:spcPts val="0"/>
                        </a:spcAft>
                        <a:buClr>
                          <a:srgbClr val="D6851B"/>
                        </a:buClr>
                        <a:buSzPct val="102000"/>
                        <a:buFont typeface="+mj-lt"/>
                        <a:buAutoNum type="arabicPeriod" startAt="5"/>
                      </a:pPr>
                      <a:r>
                        <a:rPr lang="fr-FR" sz="1400" dirty="0"/>
                        <a:t>Systèmes de propulsion alternatifs dans le transport fluvial</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fr-FR" sz="1400" dirty="0"/>
                        <a:t>Changement de la répartition modale pour le transport de marchandises</a:t>
                      </a:r>
                    </a:p>
                    <a:p>
                      <a:pPr marL="288000" indent="-288000" algn="l">
                        <a:lnSpc>
                          <a:spcPct val="100000"/>
                        </a:lnSpc>
                        <a:spcAft>
                          <a:spcPts val="0"/>
                        </a:spcAft>
                        <a:buClr>
                          <a:srgbClr val="D6851B"/>
                        </a:buClr>
                        <a:buSzPct val="102000"/>
                        <a:buFont typeface="+mj-lt"/>
                        <a:buAutoNum type="arabicPeriod" startAt="8"/>
                      </a:pPr>
                      <a:r>
                        <a:rPr lang="fr-FR" sz="1400" dirty="0"/>
                        <a:t>Changement du mode de propulsion et numérisation dans le transport routier de marchandises</a:t>
                      </a:r>
                    </a:p>
                    <a:p>
                      <a:pPr marL="288000" indent="-288000" algn="l">
                        <a:lnSpc>
                          <a:spcPct val="100000"/>
                        </a:lnSpc>
                        <a:spcAft>
                          <a:spcPts val="0"/>
                        </a:spcAft>
                        <a:buClr>
                          <a:srgbClr val="D6851B"/>
                        </a:buClr>
                        <a:buSzPct val="102000"/>
                        <a:buFont typeface="+mj-lt"/>
                        <a:buAutoNum type="arabicPeriod" startAt="8"/>
                      </a:pPr>
                      <a:r>
                        <a:rPr lang="fr-FR" sz="1400" dirty="0"/>
                        <a:t>Changement de la répartition modale pour le transport de passagers</a:t>
                      </a:r>
                    </a:p>
                    <a:p>
                      <a:pPr marL="288000" indent="-288000" algn="l">
                        <a:lnSpc>
                          <a:spcPct val="100000"/>
                        </a:lnSpc>
                        <a:spcAft>
                          <a:spcPts val="0"/>
                        </a:spcAft>
                        <a:buClr>
                          <a:srgbClr val="D6851B"/>
                        </a:buClr>
                        <a:buSzPct val="102000"/>
                        <a:buFont typeface="+mj-lt"/>
                        <a:buAutoNum type="arabicPeriod" startAt="8"/>
                      </a:pPr>
                      <a:r>
                        <a:rPr lang="fr-FR" sz="1400" dirty="0"/>
                        <a:t>Changement du mode de propulsion dans les transports individuels motorisés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fr-FR" sz="1400" dirty="0"/>
                        <a:t>Numérisation des opérateurs de transport</a:t>
                      </a:r>
                    </a:p>
                    <a:p>
                      <a:pPr marL="288000" indent="-288000" algn="l">
                        <a:lnSpc>
                          <a:spcPct val="100000"/>
                        </a:lnSpc>
                        <a:spcAft>
                          <a:spcPts val="0"/>
                        </a:spcAft>
                        <a:buClr>
                          <a:srgbClr val="D6851B"/>
                        </a:buClr>
                        <a:buSzPct val="102000"/>
                        <a:buFont typeface="+mj-lt"/>
                        <a:buAutoNum type="arabicPeriod" startAt="12"/>
                      </a:pPr>
                      <a:r>
                        <a:rPr lang="fr-FR" sz="1400" dirty="0"/>
                        <a:t>Demande de services de réparation pour les véhicules motorisés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fr-FR" sz="1400" dirty="0"/>
                        <a:t>Évolution des besoins en professions dans le contexte de la conduite autonome</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fr-FR" sz="1400" dirty="0"/>
                        <a:t>Soutien de l’État aux transports publics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fr-FR" sz="1400" b="1" dirty="0"/>
              <a:t>Investissements dans les équipements</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245227"/>
            <a:ext cx="3348000" cy="361161"/>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fr-FR" sz="1400" b="1" dirty="0"/>
              <a:t>Mobilité des personnes et des marchandises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fr-FR" sz="1400" b="1" dirty="0"/>
              <a:t>Modes de production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fr-FR" sz="1400" b="1" dirty="0"/>
              <a:t>Professions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fr-FR" sz="1400" b="1" dirty="0"/>
              <a:t>État</a:t>
            </a:r>
          </a:p>
        </p:txBody>
      </p:sp>
    </p:spTree>
    <p:extLst>
      <p:ext uri="{BB962C8B-B14F-4D97-AF65-F5344CB8AC3E}">
        <p14:creationId xmlns:p14="http://schemas.microsoft.com/office/powerpoint/2010/main" val="847659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par>
                          <p:cTn id="44" fill="hold">
                            <p:stCondLst>
                              <p:cond delay="775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750"/>
                                        <p:tgtEl>
                                          <p:spTgt spid="27"/>
                                        </p:tgtEl>
                                      </p:cBhvr>
                                    </p:animEffect>
                                  </p:childTnLst>
                                </p:cTn>
                              </p:par>
                            </p:childTnLst>
                          </p:cTn>
                        </p:par>
                        <p:par>
                          <p:cTn id="52" fill="hold">
                            <p:stCondLst>
                              <p:cond delay="925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animBg="1"/>
      <p:bldP spid="22"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fr-FR" dirty="0"/>
              <a:t>4. La durabilité dans tous les programmes de formation allemands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Produire des vidéos et des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Réaliser des flyers et des brochures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Mettre sur pied une équipe durabilité</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Droits humains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Mentorat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Organiser des événements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rPr>
              <a:t>Entretiens de 5 minutes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Évolutions actuelles dans le domaine de la durabilité (secteur privé, sphère politique et société)</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Discussion des propres positions (personnelles et professionnelles)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b="0" dirty="0">
                <a:solidFill>
                  <a:schemeClr val="tx1"/>
                </a:solidFill>
              </a:rPr>
              <a:t>Jeux de simulation où les apprenant·e·s jouent le rôles de décideur·euse·s dans un contexte de processus réels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Que peuvent faire les apprenant·e·s de façon active</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Qualification du personnel de formation en tant que promoteur·rice·s </a:t>
            </a:r>
            <a:br>
              <a:rPr lang="fr-FR" sz="1400" dirty="0">
                <a:solidFill>
                  <a:schemeClr val="tx1"/>
                </a:solidFill>
                <a:latin typeface="+mn-lt"/>
              </a:rPr>
            </a:br>
            <a:r>
              <a:rPr lang="fr-FR" sz="1400" dirty="0">
                <a:solidFill>
                  <a:schemeClr val="tx1"/>
                </a:solidFill>
                <a:latin typeface="+mn-lt"/>
              </a:rPr>
              <a:t>de la durabilité sur les sites d’apprentissage de la formation professionnelle.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Transmission, par le personnel de formation à temps plein et à temps partiel, des compétences concernant la durabilité, aussi bien interprofessionnelles que spécifiques à chaque profession, ainsi que des aspects de durabilité appropriés des environnements d’enseignement et d’apprentissage en entreprise.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Qualification des apprenant·e·s comme jeunes experts en durabilité dans l’entreprise.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Valeur accordée aux contributions à la durabilité des apprenant·e·s et des formateur·rice·s, et publication dans l’entreprise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Évaluation interne de l’intégration systématique de la durabilité dans le processus de formation, et suivi de l’évolution vers un site d’apprentissage durable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Que peut faire la direction de l’entreprise</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24247" y="5794403"/>
            <a:ext cx="9559244" cy="276999"/>
          </a:xfrm>
          <a:prstGeom prst="rect">
            <a:avLst/>
          </a:prstGeom>
          <a:noFill/>
        </p:spPr>
        <p:txBody>
          <a:bodyPr wrap="square" rtlCol="0">
            <a:spAutoFit/>
          </a:bodyPr>
          <a:lstStyle/>
          <a:p>
            <a:r>
              <a:rPr lang="fr-FR" sz="1200" dirty="0">
                <a:latin typeface="Calibri" panose="020F0502020204030204" pitchFamily="34" charset="0"/>
              </a:rPr>
              <a:t>Source : Selon la formation professionnelle pour le développement durable,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750"/>
                                        <p:tgtEl>
                                          <p:spTgt spid="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750"/>
                                        <p:tgtEl>
                                          <p:spTgt spid="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750"/>
                                        <p:tgtEl>
                                          <p:spTgt spid="2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75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fade">
                                      <p:cBhvr>
                                        <p:cTn id="22" dur="750"/>
                                        <p:tgtEl>
                                          <p:spTgt spid="28">
                                            <p:txEl>
                                              <p:pRg st="4" end="4"/>
                                            </p:txEl>
                                          </p:spTgt>
                                        </p:tgtEl>
                                      </p:cBhvr>
                                    </p:animEffect>
                                  </p:childTnLst>
                                </p:cTn>
                              </p:par>
                            </p:childTnLst>
                          </p:cTn>
                        </p:par>
                        <p:par>
                          <p:cTn id="23" fill="hold">
                            <p:stCondLst>
                              <p:cond delay="75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750"/>
                                        <p:tgtEl>
                                          <p:spTgt spid="14">
                                            <p:txEl>
                                              <p:pRg st="1" end="1"/>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750"/>
                                        <p:tgtEl>
                                          <p:spTgt spid="14">
                                            <p:txEl>
                                              <p:pRg st="2" end="2"/>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750"/>
                                        <p:tgtEl>
                                          <p:spTgt spid="14">
                                            <p:txEl>
                                              <p:pRg st="3" end="3"/>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fade">
                                      <p:cBhvr>
                                        <p:cTn id="41" dur="750"/>
                                        <p:tgtEl>
                                          <p:spTgt spid="14">
                                            <p:txEl>
                                              <p:pRg st="4" end="4"/>
                                            </p:tx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750"/>
                                        <p:tgtEl>
                                          <p:spTgt spid="14">
                                            <p:txEl>
                                              <p:pRg st="5" end="5"/>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fade">
                                      <p:cBhvr>
                                        <p:cTn id="47" dur="750"/>
                                        <p:tgtEl>
                                          <p:spTgt spid="14">
                                            <p:txEl>
                                              <p:pRg st="6" end="6"/>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fade">
                                      <p:cBhvr>
                                        <p:cTn id="50" dur="750"/>
                                        <p:tgtEl>
                                          <p:spTgt spid="14">
                                            <p:txEl>
                                              <p:pRg st="7" end="7"/>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4">
                                            <p:txEl>
                                              <p:pRg st="8" end="8"/>
                                            </p:txEl>
                                          </p:spTgt>
                                        </p:tgtEl>
                                        <p:attrNameLst>
                                          <p:attrName>style.visibility</p:attrName>
                                        </p:attrNameLst>
                                      </p:cBhvr>
                                      <p:to>
                                        <p:strVal val="visible"/>
                                      </p:to>
                                    </p:set>
                                    <p:animEffect transition="in" filter="fade">
                                      <p:cBhvr>
                                        <p:cTn id="53" dur="750"/>
                                        <p:tgtEl>
                                          <p:spTgt spid="14">
                                            <p:txEl>
                                              <p:pRg st="8" end="8"/>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750"/>
                                        <p:tgtEl>
                                          <p:spTgt spid="14">
                                            <p:txEl>
                                              <p:pRg st="9" end="9"/>
                                            </p:txEl>
                                          </p:spTgt>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28" grpId="0" uiExpand="1" build="p"/>
      <p:bldP spid="2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Comprendre les bases</a:t>
            </a:r>
            <a:br>
              <a:rPr lang="fr-FR" sz="1600" b="1" dirty="0"/>
            </a:br>
            <a:r>
              <a:rPr lang="fr-FR" sz="1600" dirty="0"/>
              <a:t>Importance des chaînes d’approvisionnement durables, des normes environnementales et sociales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Approvisionnement et achats</a:t>
            </a:r>
            <a:br>
              <a:rPr lang="fr-FR" sz="1600" b="1" dirty="0"/>
            </a:br>
            <a:r>
              <a:rPr lang="fr-FR" sz="1600" dirty="0"/>
              <a:t>Sélection de matières premières écologiques, fournisseurs équitables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Production économe en ressources</a:t>
            </a:r>
            <a:br>
              <a:rPr lang="fr-FR" sz="1600" b="1" dirty="0"/>
            </a:br>
            <a:r>
              <a:rPr lang="fr-FR" sz="1600" dirty="0"/>
              <a:t>Efficacité énergétique, économie circulaire, du berceau au berceau</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Logistique durable</a:t>
            </a:r>
            <a:br>
              <a:rPr lang="fr-FR" sz="1600" b="1" dirty="0"/>
            </a:br>
            <a:r>
              <a:rPr lang="fr-FR" sz="1600" dirty="0"/>
              <a:t>Optimisation des chaînes d’approvisionnement, utilisation de carburants alternatifs, optimisation de l’emballage</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fr-FR" sz="1600" b="1" dirty="0"/>
              <a:t>Projet concret</a:t>
            </a:r>
            <a:br>
              <a:rPr lang="fr-FR" sz="1600" b="1" dirty="0"/>
            </a:br>
            <a:r>
              <a:rPr lang="fr-FR" sz="1600" dirty="0"/>
              <a:t>Développement d’un concept de durabilité pour une entreprise</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Durabilité dans la chaîne d’approvisionnement</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fr-FR"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6" y="1956903"/>
            <a:ext cx="2395320" cy="3360376"/>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Agent·e·s commerciaux·ales pour l’industrie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Commerce de gros/extérieur</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Logistique de stockage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Mécanicien·ne des procédés industriels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Informaticien·ne spécialisé·e</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solidFill>
                  <a:schemeClr val="tx1"/>
                </a:solidFill>
              </a:rPr>
              <a:t>Groupe cible</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fr-FR" dirty="0"/>
              <a:t>5. Module de formation Exemple</a:t>
            </a:r>
          </a:p>
        </p:txBody>
      </p:sp>
    </p:spTree>
    <p:extLst>
      <p:ext uri="{BB962C8B-B14F-4D97-AF65-F5344CB8AC3E}">
        <p14:creationId xmlns:p14="http://schemas.microsoft.com/office/powerpoint/2010/main" val="3616879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4750"/>
                                        <p:tgtEl>
                                          <p:spTgt spid="3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childTnLst>
                                </p:cTn>
                              </p:par>
                              <p:par>
                                <p:cTn id="18" presetID="42" presetClass="path" presetSubtype="0" accel="40000" decel="60000" fill="hold" grpId="1" nodeType="withEffect">
                                  <p:stCondLst>
                                    <p:cond delay="500"/>
                                  </p:stCondLst>
                                  <p:childTnLst>
                                    <p:animMotion origin="layout" path="M -2.5E-6 0 L -0.05325 0.00417 " pathEditMode="relative" rAng="0" ptsTypes="AA">
                                      <p:cBhvr>
                                        <p:cTn id="19" dur="750" spd="-100000" fill="hold"/>
                                        <p:tgtEl>
                                          <p:spTgt spid="37"/>
                                        </p:tgtEl>
                                        <p:attrNameLst>
                                          <p:attrName>ppt_x</p:attrName>
                                          <p:attrName>ppt_y</p:attrName>
                                        </p:attrNameLst>
                                      </p:cBhvr>
                                      <p:rCtr x="-2669" y="208"/>
                                    </p:animMotion>
                                  </p:childTnLst>
                                </p:cTn>
                              </p:par>
                              <p:par>
                                <p:cTn id="20" presetID="10"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750"/>
                                        <p:tgtEl>
                                          <p:spTgt spid="39"/>
                                        </p:tgtEl>
                                      </p:cBhvr>
                                    </p:animEffect>
                                  </p:childTnLst>
                                </p:cTn>
                              </p:par>
                              <p:par>
                                <p:cTn id="26" presetID="42" presetClass="path" presetSubtype="0" accel="40000" decel="60000" fill="hold" grpId="1" nodeType="withEffect">
                                  <p:stCondLst>
                                    <p:cond delay="1500"/>
                                  </p:stCondLst>
                                  <p:childTnLst>
                                    <p:animMotion origin="layout" path="M 5E-6 -1.11111E-6 L -0.05325 0.00417 " pathEditMode="relative" rAng="0" ptsTypes="AA">
                                      <p:cBhvr>
                                        <p:cTn id="27" dur="750" spd="-100000" fill="hold"/>
                                        <p:tgtEl>
                                          <p:spTgt spid="39"/>
                                        </p:tgtEl>
                                        <p:attrNameLst>
                                          <p:attrName>ppt_x</p:attrName>
                                          <p:attrName>ppt_y</p:attrName>
                                        </p:attrNameLst>
                                      </p:cBhvr>
                                      <p:rCtr x="-2669" y="208"/>
                                    </p:animMotion>
                                  </p:childTnLst>
                                </p:cTn>
                              </p:par>
                              <p:par>
                                <p:cTn id="28" presetID="10" presetClass="entr" presetSubtype="0" fill="hold" grpId="0" nodeType="withEffect">
                                  <p:stCondLst>
                                    <p:cond delay="2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childTnLst>
                                </p:cTn>
                              </p:par>
                              <p:par>
                                <p:cTn id="34" presetID="42" presetClass="path" presetSubtype="0" accel="40000" decel="60000" fill="hold" grpId="1" nodeType="withEffect">
                                  <p:stCondLst>
                                    <p:cond delay="2500"/>
                                  </p:stCondLst>
                                  <p:childTnLst>
                                    <p:animMotion origin="layout" path="M -1.875E-6 -3.7037E-6 L -0.05325 0.00417 " pathEditMode="relative" rAng="0" ptsTypes="AA">
                                      <p:cBhvr>
                                        <p:cTn id="35" dur="750" spd="-100000" fill="hold"/>
                                        <p:tgtEl>
                                          <p:spTgt spid="40"/>
                                        </p:tgtEl>
                                        <p:attrNameLst>
                                          <p:attrName>ppt_x</p:attrName>
                                          <p:attrName>ppt_y</p:attrName>
                                        </p:attrNameLst>
                                      </p:cBhvr>
                                      <p:rCtr x="-2669" y="208"/>
                                    </p:animMotion>
                                  </p:childTnLst>
                                </p:cTn>
                              </p:par>
                              <p:par>
                                <p:cTn id="36" presetID="10" presetClass="entr" presetSubtype="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750"/>
                                        <p:tgtEl>
                                          <p:spTgt spid="45"/>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par>
                                <p:cTn id="42" presetID="42" presetClass="path" presetSubtype="0" accel="40000" decel="60000" fill="hold" grpId="1" nodeType="withEffect">
                                  <p:stCondLst>
                                    <p:cond delay="3500"/>
                                  </p:stCondLst>
                                  <p:childTnLst>
                                    <p:animMotion origin="layout" path="M 5E-6 -4.81481E-6 L -0.05325 0.00417 " pathEditMode="relative" rAng="0" ptsTypes="AA">
                                      <p:cBhvr>
                                        <p:cTn id="43" dur="750" spd="-100000" fill="hold"/>
                                        <p:tgtEl>
                                          <p:spTgt spid="41"/>
                                        </p:tgtEl>
                                        <p:attrNameLst>
                                          <p:attrName>ppt_x</p:attrName>
                                          <p:attrName>ppt_y</p:attrName>
                                        </p:attrNameLst>
                                      </p:cBhvr>
                                      <p:rCtr x="-2669" y="208"/>
                                    </p:animMotion>
                                  </p:childTnLst>
                                </p:cTn>
                              </p:par>
                              <p:par>
                                <p:cTn id="44" presetID="10" presetClass="entr" presetSubtype="0" fill="hold" grpId="0" nodeType="withEffect">
                                  <p:stCondLst>
                                    <p:cond delay="40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750"/>
                                        <p:tgtEl>
                                          <p:spTgt spid="46"/>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750"/>
                                        <p:tgtEl>
                                          <p:spTgt spid="42"/>
                                        </p:tgtEl>
                                      </p:cBhvr>
                                    </p:animEffect>
                                  </p:childTnLst>
                                </p:cTn>
                              </p:par>
                              <p:par>
                                <p:cTn id="50" presetID="42" presetClass="path" presetSubtype="0" accel="40000" decel="60000" fill="hold" grpId="1" nodeType="withEffect">
                                  <p:stCondLst>
                                    <p:cond delay="4500"/>
                                  </p:stCondLst>
                                  <p:childTnLst>
                                    <p:animMotion origin="layout" path="M -0.00625 -0.00163 L -0.0612 4.81481E-6 " pathEditMode="relative" rAng="0" ptsTypes="AA">
                                      <p:cBhvr>
                                        <p:cTn id="51" dur="750" spd="-100000" fill="hold"/>
                                        <p:tgtEl>
                                          <p:spTgt spid="42"/>
                                        </p:tgtEl>
                                        <p:attrNameLst>
                                          <p:attrName>ppt_x</p:attrName>
                                          <p:attrName>ppt_y</p:attrName>
                                        </p:attrNameLst>
                                      </p:cBhvr>
                                      <p:rCtr x="-2747" y="69"/>
                                    </p:animMotion>
                                  </p:childTnLst>
                                </p:cTn>
                              </p:par>
                            </p:childTnLst>
                          </p:cTn>
                        </p:par>
                        <p:par>
                          <p:cTn id="52" fill="hold">
                            <p:stCondLst>
                              <p:cond delay="625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75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15" grpId="0" build="p"/>
      <p:bldP spid="38" grpId="0" animBg="1"/>
      <p:bldP spid="43" grpId="0" animBg="1"/>
      <p:bldP spid="44" grpId="0" animBg="1"/>
      <p:bldP spid="45" grpId="0" animBg="1"/>
      <p:bldP spid="46" grpId="0" animBg="1"/>
      <p:bldP spid="47" grpId="0" uiExpand="1"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Objectifs d’apprentissage de la formation</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Savoir de base sur l’Agenda 2030 des Nations unies et sur son implémentation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Connaître les 17 objectifs de développement durable</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rPr>
              <a:t>Estimer l’importance de la durabilité pour l’artisanat, le commerce et l’industrie</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Application pratique</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latin typeface="+mn-lt"/>
              </a:rPr>
              <a:t>Pouvoir comprendre différents concepts et les examiner de façon comparative</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Évaluation des modèles de durabilité</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fr-FR" sz="1800" dirty="0">
                <a:solidFill>
                  <a:schemeClr val="tx1"/>
                </a:solidFill>
                <a:latin typeface="+mn-lt"/>
              </a:rPr>
              <a:t>Les apprenant·e·s classent les processus en fonction de leur profession</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fr-FR" sz="1800" b="1" dirty="0"/>
              <a:t>Comprendre la durabilité en quatre dimensions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fr-FR" dirty="0"/>
              <a:t>5. Module de formation Exemple</a:t>
            </a:r>
          </a:p>
        </p:txBody>
      </p:sp>
    </p:spTree>
    <p:extLst>
      <p:ext uri="{BB962C8B-B14F-4D97-AF65-F5344CB8AC3E}">
        <p14:creationId xmlns:p14="http://schemas.microsoft.com/office/powerpoint/2010/main" val="2143861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750"/>
                                        <p:tgtEl>
                                          <p:spTgt spid="27">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750"/>
                                        <p:tgtEl>
                                          <p:spTgt spid="21">
                                            <p:txEl>
                                              <p:pRg st="0" end="0"/>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750"/>
                                        <p:tgtEl>
                                          <p:spTgt spid="25">
                                            <p:txEl>
                                              <p:pRg st="0" end="0"/>
                                            </p:txEl>
                                          </p:spTgt>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uiExpand="1" build="p"/>
      <p:bldP spid="22" grpId="0" animBg="1"/>
      <p:bldP spid="23" grpId="0" uiExpand="1" build="p"/>
      <p:bldP spid="24" grpId="0" animBg="1"/>
      <p:bldP spid="25" grpId="0" uiExpand="1" build="p"/>
      <p:bldP spid="26" grpId="0" animBg="1"/>
      <p:bldP spid="27" grpId="0" uiExpand="1" build="p"/>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6. Participation et auto-efficacité</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Professionnel·le·s qualifié·e·s du futur</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Capacité d’innovation</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Responsabilité sociale</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Atteindre les objectifs climatiques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fr-FR" b="1" dirty="0">
                <a:solidFill>
                  <a:schemeClr val="dk1"/>
                </a:solidFill>
                <a:cs typeface="Calibri" panose="020F0502020204030204" pitchFamily="34" charset="0"/>
                <a:rtl val="0"/>
              </a:rPr>
              <a:t>Effets attendus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Les apprenant·e·s sont préparé·e·s</a:t>
            </a:r>
            <a:br>
              <a:rPr lang="fr-FR" sz="1800" dirty="0">
                <a:solidFill>
                  <a:schemeClr val="tx1"/>
                </a:solidFill>
                <a:latin typeface="+mn-lt"/>
              </a:rPr>
            </a:br>
            <a:r>
              <a:rPr lang="fr-FR" sz="1800" dirty="0">
                <a:solidFill>
                  <a:schemeClr val="tx1"/>
                </a:solidFill>
                <a:latin typeface="+mn-lt"/>
              </a:rPr>
              <a:t>de façon optimale aux enjeux</a:t>
            </a:r>
            <a:br>
              <a:rPr lang="fr-FR" sz="1800" dirty="0">
                <a:solidFill>
                  <a:schemeClr val="tx1"/>
                </a:solidFill>
                <a:latin typeface="+mn-lt"/>
              </a:rPr>
            </a:br>
            <a:r>
              <a:rPr lang="fr-FR" sz="1800" dirty="0">
                <a:solidFill>
                  <a:schemeClr val="tx1"/>
                </a:solidFill>
                <a:latin typeface="+mn-lt"/>
              </a:rPr>
              <a:t>actuels dans le secteur privé</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Les jeunes talents apportent des idées nouvelles pour des solutions durables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Association entre le succès économique et la responsabilité écologique</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fr-FR" sz="1800" dirty="0">
                <a:solidFill>
                  <a:schemeClr val="tx1"/>
                </a:solidFill>
                <a:latin typeface="+mn-lt"/>
              </a:rPr>
              <a:t>Une formation systématique aide les entreprises à décarboner</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accel="40000" decel="60000" fill="hold" grpId="1" nodeType="withEffect">
                                  <p:stCondLst>
                                    <p:cond delay="250"/>
                                  </p:stCondLst>
                                  <p:childTnLst>
                                    <p:animMotion origin="layout" path="M -4.375E-6 -3.7037E-7 L 0.06381 -0.0037 " pathEditMode="relative" rAng="0" ptsTypes="AA">
                                      <p:cBhvr>
                                        <p:cTn id="9" dur="750" spd="-100000" fill="hold"/>
                                        <p:tgtEl>
                                          <p:spTgt spid="8"/>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42" presetClass="path" presetSubtype="0" accel="40000" decel="60000" fill="hold" grpId="1" nodeType="withEffect">
                                  <p:stCondLst>
                                    <p:cond delay="250"/>
                                  </p:stCondLst>
                                  <p:childTnLst>
                                    <p:animMotion origin="layout" path="M 3.95833E-6 -1.11111E-6 L 0.05195 0.00046 " pathEditMode="relative" rAng="0" ptsTypes="AA">
                                      <p:cBhvr>
                                        <p:cTn id="14" dur="750" spd="-100000" fill="hold"/>
                                        <p:tgtEl>
                                          <p:spTgt spid="13"/>
                                        </p:tgtEl>
                                        <p:attrNameLst>
                                          <p:attrName>ppt_x</p:attrName>
                                          <p:attrName>ppt_y</p:attrName>
                                        </p:attrNameLst>
                                      </p:cBhvr>
                                      <p:rCtr x="2591" y="23"/>
                                    </p:animMotion>
                                  </p:childTnLst>
                                </p:cTn>
                              </p:par>
                              <p:par>
                                <p:cTn id="15" presetID="10"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accel="40000" decel="60000" fill="hold" grpId="1" nodeType="withEffect">
                                  <p:stCondLst>
                                    <p:cond delay="250"/>
                                  </p:stCondLst>
                                  <p:childTnLst>
                                    <p:animMotion origin="layout" path="M -2.5E-6 1.48148E-6 L -0.05325 0.0044 " pathEditMode="relative" rAng="0" ptsTypes="AA">
                                      <p:cBhvr>
                                        <p:cTn id="19" dur="750" spd="-100000" fill="hold"/>
                                        <p:tgtEl>
                                          <p:spTgt spid="9"/>
                                        </p:tgtEl>
                                        <p:attrNameLst>
                                          <p:attrName>ppt_x</p:attrName>
                                          <p:attrName>ppt_y</p:attrName>
                                        </p:attrNameLst>
                                      </p:cBhvr>
                                      <p:rCtr x="-2669" y="208"/>
                                    </p:animMotion>
                                  </p:childTnLst>
                                </p:cTn>
                              </p:par>
                              <p:par>
                                <p:cTn id="20" presetID="10" presetClass="entr" presetSubtype="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42" presetClass="path" presetSubtype="0" accel="40000" decel="60000" fill="hold" grpId="1" nodeType="withEffect">
                                  <p:stCondLst>
                                    <p:cond delay="250"/>
                                  </p:stCondLst>
                                  <p:childTnLst>
                                    <p:animMotion origin="layout" path="M -2.5E-6 -1.11111E-6 L -0.05325 0.00417 " pathEditMode="relative" rAng="0" ptsTypes="AA">
                                      <p:cBhvr>
                                        <p:cTn id="24" dur="750" spd="-100000" fill="hold"/>
                                        <p:tgtEl>
                                          <p:spTgt spid="11"/>
                                        </p:tgtEl>
                                        <p:attrNameLst>
                                          <p:attrName>ppt_x</p:attrName>
                                          <p:attrName>ppt_y</p:attrName>
                                        </p:attrNameLst>
                                      </p:cBhvr>
                                      <p:rCtr x="-2669" y="208"/>
                                    </p:animMotion>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750"/>
                                        <p:tgtEl>
                                          <p:spTgt spid="36">
                                            <p:txEl>
                                              <p:pRg st="0" end="0"/>
                                            </p:txEl>
                                          </p:spTgt>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750"/>
                                        <p:tgtEl>
                                          <p:spTgt spid="37">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750"/>
                                        <p:tgtEl>
                                          <p:spTgt spid="38">
                                            <p:txEl>
                                              <p:pRg st="0" end="0"/>
                                            </p:txEl>
                                          </p:spTgt>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75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P spid="36" grpId="0" uiExpand="1" build="p"/>
      <p:bldP spid="37" grpId="0" uiExpand="1" build="p"/>
      <p:bldP spid="38" grpId="0" uiExpand="1" build="p"/>
      <p:bldP spid="3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2811386"/>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fr-FR" sz="1600" b="1" dirty="0"/>
              <a:t>Sources</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sur la formation professionnelle BReg (BMBFSFJ) (</a:t>
            </a:r>
            <a:r>
              <a:rPr lang="fr-FR" sz="1600" dirty="0">
                <a:solidFill>
                  <a:srgbClr val="D6851B"/>
                </a:solidFill>
                <a:hlinkClick r:id="rId3">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BIBB/Recherche sur la formation professionnelle (</a:t>
            </a:r>
            <a:r>
              <a:rPr lang="fr-FR" sz="1600" dirty="0">
                <a:solidFill>
                  <a:srgbClr val="D6851B"/>
                </a:solidFill>
                <a:hlinkClick r:id="rId4">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de données du BIBB (</a:t>
            </a:r>
            <a:r>
              <a:rPr lang="fr-FR" sz="1600" dirty="0">
                <a:solidFill>
                  <a:srgbClr val="D6851B"/>
                </a:solidFill>
                <a:hlinkClick r:id="rId5">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Conférence permanente des ministres de l’Éducation (KMK, </a:t>
            </a:r>
            <a:r>
              <a:rPr lang="fr-FR" sz="1600" dirty="0">
                <a:solidFill>
                  <a:srgbClr val="D6851B"/>
                </a:solidFill>
                <a:hlinkClick r:id="rId6">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Portail des données du ministère fédéral de l’Éducation et de la Recherche (BMBF, </a:t>
            </a:r>
            <a:r>
              <a:rPr lang="fr-FR" sz="1600" dirty="0">
                <a:solidFill>
                  <a:srgbClr val="D6851B"/>
                </a:solidFill>
                <a:hlinkClick r:id="rId7">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Statistiques Destatis sur la formation professionnelle </a:t>
            </a:r>
            <a:r>
              <a:rPr lang="fr-FR" sz="1600" dirty="0">
                <a:solidFill>
                  <a:srgbClr val="D6851B"/>
                </a:solidFill>
                <a:hlinkClick r:id="rId8">
                  <a:extLst>
                    <a:ext uri="{A12FA001-AC4F-418D-AE19-62706E023703}">
                      <ahyp:hlinkClr xmlns:ahyp="http://schemas.microsoft.com/office/drawing/2018/hyperlinkcolor" val="tx"/>
                    </a:ext>
                  </a:extLst>
                </a:hlinkClick>
              </a:rPr>
              <a:t>(lien)</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Institut de recherche sur le marché du travail et les professions (IAB) (</a:t>
            </a:r>
            <a:r>
              <a:rPr lang="fr-FR" sz="1600" dirty="0">
                <a:solidFill>
                  <a:srgbClr val="D6851B"/>
                </a:solidFill>
                <a:hlinkClick r:id="rId9">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Institut de recherche sur la formation en entreprise </a:t>
            </a:r>
            <a:r>
              <a:rPr lang="fr-FR" sz="1600" dirty="0">
                <a:solidFill>
                  <a:srgbClr val="D6851B"/>
                </a:solidFill>
                <a:hlinkClick r:id="rId10">
                  <a:extLst>
                    <a:ext uri="{A12FA001-AC4F-418D-AE19-62706E023703}">
                      <ahyp:hlinkClr xmlns:ahyp="http://schemas.microsoft.com/office/drawing/2018/hyperlinkcolor" val="tx"/>
                    </a:ext>
                  </a:extLst>
                </a:hlinkClick>
              </a:rPr>
              <a:t>(lien)</a:t>
            </a:r>
            <a:r>
              <a:rPr lang="fr-FR" sz="1600" dirty="0"/>
              <a:t> </a:t>
            </a:r>
          </a:p>
          <a:p>
            <a:pPr marL="0" indent="0">
              <a:lnSpc>
                <a:spcPts val="2000"/>
              </a:lnSpc>
              <a:spcBef>
                <a:spcPts val="0"/>
              </a:spcBef>
              <a:spcAft>
                <a:spcPts val="600"/>
              </a:spcAft>
              <a:buNone/>
            </a:pPr>
            <a:r>
              <a:rPr lang="fr-FR" sz="1600" b="1" dirty="0"/>
              <a:t>Autres informations sur Internet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sur la formation professionnelle (</a:t>
            </a:r>
            <a:r>
              <a:rPr lang="fr-FR" sz="1600" dirty="0">
                <a:solidFill>
                  <a:srgbClr val="D6851B"/>
                </a:solidFill>
                <a:hlinkClick r:id="rId11">
                  <a:extLst>
                    <a:ext uri="{A12FA001-AC4F-418D-AE19-62706E023703}">
                      <ahyp:hlinkClr xmlns:ahyp="http://schemas.microsoft.com/office/drawing/2018/hyperlinkcolor" val="tx"/>
                    </a:ext>
                  </a:extLst>
                </a:hlinkClick>
              </a:rPr>
              <a:t>lien</a:t>
            </a:r>
            <a:r>
              <a:rPr lang="fr-FR" sz="1600" dirty="0"/>
              <a:t>)</a:t>
            </a:r>
            <a:br>
              <a:rPr lang="fr-FR" sz="1600" dirty="0"/>
            </a:br>
            <a:r>
              <a:rPr lang="fr-FR" sz="1600" dirty="0"/>
              <a:t>AGBFN (groupe de travail Réseau de recherche sur la formation professionnelle) (</a:t>
            </a:r>
            <a:r>
              <a:rPr lang="fr-FR" sz="1600" dirty="0">
                <a:solidFill>
                  <a:srgbClr val="D6851B"/>
                </a:solidFill>
                <a:hlinkClick r:id="rId12">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CeVet (</a:t>
            </a:r>
            <a:r>
              <a:rPr lang="fr-FR" sz="1600" dirty="0">
                <a:solidFill>
                  <a:srgbClr val="D6851B"/>
                </a:solidFill>
                <a:hlinkClick r:id="rId13">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BIBB VET Repository </a:t>
            </a:r>
            <a:r>
              <a:rPr lang="fr-FR" sz="1600" dirty="0">
                <a:hlinkClick r:id="rId14">
                  <a:extLst>
                    <a:ext uri="{A12FA001-AC4F-418D-AE19-62706E023703}">
                      <ahyp:hlinkClr xmlns:ahyp="http://schemas.microsoft.com/office/drawing/2018/hyperlinkcolor" val="tx"/>
                    </a:ext>
                  </a:extLst>
                </a:hlinkClick>
              </a:rPr>
              <a:t>(</a:t>
            </a:r>
            <a:r>
              <a:rPr lang="fr-FR" sz="1600" dirty="0">
                <a:solidFill>
                  <a:srgbClr val="D6851B"/>
                </a:solidFill>
                <a:hlinkClick r:id="rId14">
                  <a:extLst>
                    <a:ext uri="{A12FA001-AC4F-418D-AE19-62706E023703}">
                      <ahyp:hlinkClr xmlns:ahyp="http://schemas.microsoft.com/office/drawing/2018/hyperlinkcolor" val="tx"/>
                    </a:ext>
                  </a:extLst>
                </a:hlinkClick>
              </a:rPr>
              <a:t>lien</a:t>
            </a:r>
            <a:r>
              <a:rPr lang="fr-FR" sz="1600" dirty="0">
                <a:hlinkClick r:id="rId14">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Publications spécialisées du BIBB (</a:t>
            </a:r>
            <a:r>
              <a:rPr lang="fr-FR" sz="1600" dirty="0">
                <a:solidFill>
                  <a:srgbClr val="D6851B"/>
                </a:solidFill>
                <a:hlinkClick r:id="rId15">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Centre de données de recherche du BIBB (</a:t>
            </a:r>
            <a:r>
              <a:rPr lang="fr-FR" sz="1600" dirty="0">
                <a:solidFill>
                  <a:srgbClr val="D6851B"/>
                </a:solidFill>
                <a:hlinkClick r:id="rId16">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Magazine spécialisé BWP du BIBB (« Berufsbildung in Wissenschaft und Praxis ») (</a:t>
            </a:r>
            <a:r>
              <a:rPr lang="fr-FR" sz="1600" dirty="0">
                <a:solidFill>
                  <a:srgbClr val="D6851B"/>
                </a:solidFill>
                <a:hlinkClick r:id="rId17">
                  <a:extLst>
                    <a:ext uri="{A12FA001-AC4F-418D-AE19-62706E023703}">
                      <ahyp:hlinkClr xmlns:ahyp="http://schemas.microsoft.com/office/drawing/2018/hyperlinkcolor" val="tx"/>
                    </a:ext>
                  </a:extLst>
                </a:hlinkClick>
              </a:rPr>
              <a:t>lien</a:t>
            </a:r>
            <a:r>
              <a:rPr lang="fr-FR" sz="1600" dirty="0"/>
              <a:t>)</a:t>
            </a:r>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fr-FR" dirty="0"/>
              <a:t>Informations supplémentaires</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58812" y="1168232"/>
            <a:ext cx="6460877" cy="1871662"/>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a:t>
            </a:r>
          </a:p>
          <a:p>
            <a:pPr marL="0" indent="0">
              <a:buNone/>
            </a:pPr>
            <a:r>
              <a:rPr lang="fr-FR" sz="1800" b="1" noProof="0" dirty="0">
                <a:solidFill>
                  <a:srgbClr val="D6851B"/>
                </a:solidFill>
                <a:hlinkClick r:id="rId18">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fr-FR" b="1" dirty="0">
                <a:solidFill>
                  <a:srgbClr val="272525"/>
                </a:solidFill>
                <a:ea typeface=""/>
                <a:cs typeface="Inter Bold" pitchFamily="34" charset="-120"/>
              </a:rPr>
              <a:t>Dimension écologique</a:t>
            </a:r>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fr-FR" dirty="0">
                <a:solidFill>
                  <a:srgbClr val="272525"/>
                </a:solidFill>
                <a:ea typeface=""/>
                <a:cs typeface="Inter" pitchFamily="34" charset="-120"/>
              </a:rPr>
              <a:t>Protection de l’environnement, préservation des ressources, neutralité climatique</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fr-FR" b="1" dirty="0">
                <a:solidFill>
                  <a:srgbClr val="272525"/>
                </a:solidFill>
                <a:ea typeface=""/>
                <a:cs typeface="Inter Bold" pitchFamily="34" charset="-120"/>
              </a:rPr>
              <a:t>Dimension sociale</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fr-FR" dirty="0">
                <a:solidFill>
                  <a:srgbClr val="272525"/>
                </a:solidFill>
                <a:ea typeface=""/>
                <a:cs typeface="Inter" pitchFamily="34" charset="-120"/>
              </a:rPr>
              <a:t>Droits humains, </a:t>
            </a:r>
            <a:br>
              <a:rPr lang="fr-FR" dirty="0">
                <a:solidFill>
                  <a:srgbClr val="272525"/>
                </a:solidFill>
                <a:ea typeface=""/>
                <a:cs typeface="Inter" pitchFamily="34" charset="-120"/>
              </a:rPr>
            </a:br>
            <a:r>
              <a:rPr lang="fr-FR" dirty="0">
                <a:solidFill>
                  <a:srgbClr val="272525"/>
                </a:solidFill>
                <a:ea typeface=""/>
                <a:cs typeface="Inter" pitchFamily="34" charset="-120"/>
              </a:rPr>
              <a:t>conditions de travail équitables, bien commun</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fr-FR" b="1" dirty="0">
                <a:solidFill>
                  <a:srgbClr val="272525"/>
                </a:solidFill>
                <a:ea typeface=""/>
                <a:cs typeface="Inter Bold" pitchFamily="34" charset="-120"/>
              </a:rPr>
              <a:t>Dimension économique</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fr-FR" dirty="0">
                <a:solidFill>
                  <a:srgbClr val="272525"/>
                </a:solidFill>
                <a:ea typeface=""/>
                <a:cs typeface="Inter" pitchFamily="34" charset="-120"/>
              </a:rPr>
              <a:t>Rentabilité économique, efficience, pérennité</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fr-FR" b="1" dirty="0">
                <a:solidFill>
                  <a:srgbClr val="272525"/>
                </a:solidFill>
                <a:ea typeface=""/>
                <a:cs typeface="Inter Bold" pitchFamily="34" charset="-120"/>
              </a:rPr>
              <a:t>Dimension culturelle</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fr-FR" dirty="0">
                <a:solidFill>
                  <a:srgbClr val="272525"/>
                </a:solidFill>
                <a:ea typeface=""/>
                <a:cs typeface="Inter" pitchFamily="34" charset="-120"/>
              </a:rPr>
              <a:t>Formation, valeurs, </a:t>
            </a:r>
            <a:br>
              <a:rPr lang="fr-FR" dirty="0">
                <a:solidFill>
                  <a:srgbClr val="272525"/>
                </a:solidFill>
                <a:ea typeface=""/>
                <a:cs typeface="Inter" pitchFamily="34" charset="-120"/>
              </a:rPr>
            </a:br>
            <a:r>
              <a:rPr lang="fr-FR" dirty="0">
                <a:solidFill>
                  <a:srgbClr val="272525"/>
                </a:solidFill>
                <a:ea typeface=""/>
                <a:cs typeface="Inter" pitchFamily="34" charset="-120"/>
              </a:rPr>
              <a:t> transformation sociale</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fr-FR" dirty="0"/>
              <a:t>1.1  Durabilité quadridimensionnelle</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graphicEl>
                                              <a:chart seriesIdx="-3" categoryIdx="-3" bldStep="gridLegend"/>
                                            </p:graphicEl>
                                          </p:spTgt>
                                        </p:tgtEl>
                                        <p:attrNameLst>
                                          <p:attrName>style.visibility</p:attrName>
                                        </p:attrNameLst>
                                      </p:cBhvr>
                                      <p:to>
                                        <p:strVal val="visible"/>
                                      </p:to>
                                    </p:set>
                                    <p:animEffect transition="in" filter="fade">
                                      <p:cBhvr>
                                        <p:cTn id="7" dur="500"/>
                                        <p:tgtEl>
                                          <p:spTgt spid="5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graphicEl>
                                              <a:chart seriesIdx="0" categoryIdx="0" bldStep="ptInSeries"/>
                                            </p:graphicEl>
                                          </p:spTgt>
                                        </p:tgtEl>
                                        <p:attrNameLst>
                                          <p:attrName>style.visibility</p:attrName>
                                        </p:attrNameLst>
                                      </p:cBhvr>
                                      <p:to>
                                        <p:strVal val="visible"/>
                                      </p:to>
                                    </p:set>
                                    <p:animEffect transition="in" filter="fade">
                                      <p:cBhvr>
                                        <p:cTn id="11" dur="500"/>
                                        <p:tgtEl>
                                          <p:spTgt spid="52">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graphicEl>
                                              <a:chart seriesIdx="0" categoryIdx="1" bldStep="ptInSeries"/>
                                            </p:graphicEl>
                                          </p:spTgt>
                                        </p:tgtEl>
                                        <p:attrNameLst>
                                          <p:attrName>style.visibility</p:attrName>
                                        </p:attrNameLst>
                                      </p:cBhvr>
                                      <p:to>
                                        <p:strVal val="visible"/>
                                      </p:to>
                                    </p:set>
                                    <p:animEffect transition="in" filter="fade">
                                      <p:cBhvr>
                                        <p:cTn id="22" dur="500"/>
                                        <p:tgtEl>
                                          <p:spTgt spid="52">
                                            <p:graphicEl>
                                              <a:chart seriesIdx="0" categoryIdx="1" bldStep="ptInSeries"/>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graphicEl>
                                              <a:chart seriesIdx="0" categoryIdx="2" bldStep="ptInSeries"/>
                                            </p:graphicEl>
                                          </p:spTgt>
                                        </p:tgtEl>
                                        <p:attrNameLst>
                                          <p:attrName>style.visibility</p:attrName>
                                        </p:attrNameLst>
                                      </p:cBhvr>
                                      <p:to>
                                        <p:strVal val="visible"/>
                                      </p:to>
                                    </p:set>
                                    <p:animEffect transition="in" filter="fade">
                                      <p:cBhvr>
                                        <p:cTn id="33" dur="500"/>
                                        <p:tgtEl>
                                          <p:spTgt spid="52">
                                            <p:graphicEl>
                                              <a:chart seriesIdx="0" categoryIdx="2" bldStep="ptInSeries"/>
                                            </p:graphic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2">
                                            <p:graphicEl>
                                              <a:chart seriesIdx="0" categoryIdx="3" bldStep="ptInSeries"/>
                                            </p:graphicEl>
                                          </p:spTgt>
                                        </p:tgtEl>
                                        <p:attrNameLst>
                                          <p:attrName>style.visibility</p:attrName>
                                        </p:attrNameLst>
                                      </p:cBhvr>
                                      <p:to>
                                        <p:strVal val="visible"/>
                                      </p:to>
                                    </p:set>
                                    <p:animEffect transition="in" filter="fade">
                                      <p:cBhvr>
                                        <p:cTn id="44" dur="500"/>
                                        <p:tgtEl>
                                          <p:spTgt spid="52">
                                            <p:graphicEl>
                                              <a:chart seriesIdx="0" categoryIdx="3" bldStep="ptInSeries"/>
                                            </p:graphic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Graphic spid="52" grpId="0" uiExpand="1">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b="1" dirty="0">
                <a:solidFill>
                  <a:schemeClr val="tx1"/>
                </a:solidFill>
              </a:rPr>
              <a:t>Les 17 ODD sont </a:t>
            </a:r>
            <a:br>
              <a:rPr lang="fr-FR" sz="1800" b="1" dirty="0">
                <a:solidFill>
                  <a:schemeClr val="tx1"/>
                </a:solidFill>
              </a:rPr>
            </a:br>
            <a:r>
              <a:rPr lang="fr-FR" sz="1800" b="1" dirty="0">
                <a:solidFill>
                  <a:schemeClr val="tx1"/>
                </a:solidFill>
              </a:rPr>
              <a:t>divisés en 169 cibles, </a:t>
            </a:r>
            <a:br>
              <a:rPr lang="fr-FR" sz="1800" b="1" dirty="0">
                <a:solidFill>
                  <a:schemeClr val="tx1"/>
                </a:solidFill>
              </a:rPr>
            </a:br>
            <a:r>
              <a:rPr lang="fr-FR" sz="1800" b="1" dirty="0">
                <a:solidFill>
                  <a:schemeClr val="tx1"/>
                </a:solidFill>
              </a:rPr>
              <a:t>couvrant les domaines </a:t>
            </a:r>
            <a:br>
              <a:rPr lang="fr-FR" sz="1800" b="1" dirty="0">
                <a:solidFill>
                  <a:schemeClr val="tx1"/>
                </a:solidFill>
              </a:rPr>
            </a:br>
            <a:r>
              <a:rPr lang="fr-FR" sz="1800" b="1" dirty="0">
                <a:solidFill>
                  <a:schemeClr val="tx1"/>
                </a:solidFill>
              </a:rPr>
              <a:t>écologique, social et </a:t>
            </a:r>
            <a:br>
              <a:rPr lang="fr-FR" sz="1800" b="1" dirty="0">
                <a:solidFill>
                  <a:schemeClr val="tx1"/>
                </a:solidFill>
              </a:rPr>
            </a:br>
            <a:r>
              <a:rPr lang="fr-FR" sz="1800" b="1" dirty="0">
                <a:solidFill>
                  <a:schemeClr val="tx1"/>
                </a:solidFill>
              </a:rPr>
              <a:t>économique.</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1.2  Objectifs de développement durable (ODD) des Nations unies</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fr-FR" dirty="0"/>
              <a:t>L’Agenda 2030 pour le développement durable a été adopté par les Nations unies en 2015 et ratifié par l’ensemble des États membres de l’organisation </a:t>
            </a:r>
          </a:p>
        </p:txBody>
      </p:sp>
    </p:spTree>
    <p:extLst>
      <p:ext uri="{BB962C8B-B14F-4D97-AF65-F5344CB8AC3E}">
        <p14:creationId xmlns:p14="http://schemas.microsoft.com/office/powerpoint/2010/main" val="212747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42" presetClass="path" presetSubtype="0" accel="40000" decel="60000" fill="hold" grpId="1" nodeType="withEffect">
                                  <p:stCondLst>
                                    <p:cond delay="250"/>
                                  </p:stCondLst>
                                  <p:childTnLst>
                                    <p:animMotion origin="layout" path="M 2.08333E-6 -4.81481E-6 L -0.05326 0.0044 " pathEditMode="relative" rAng="0" ptsTypes="AA">
                                      <p:cBhvr>
                                        <p:cTn id="16" dur="750" spd="-100000" fill="hold"/>
                                        <p:tgtEl>
                                          <p:spTgt spid="7"/>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fr-FR" sz="1200" dirty="0"/>
              <a:t>Source : </a:t>
            </a:r>
            <a:r>
              <a:rPr lang="fr-FR"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Environnement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Gouvernance</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dirty="0"/>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Climat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Pénurie de ressources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Eau</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Biodiversité</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Employé·e·s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Sécurité et santé</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Évolution démographique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Sécurité alimentaire</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Gestion des risques et de la réputation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Structures de contrôle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Conformité</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fr-FR" sz="2400" dirty="0">
                <a:solidFill>
                  <a:schemeClr val="tx1"/>
                </a:solidFill>
              </a:rPr>
              <a:t>Critères ESG</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fr-FR" sz="2000" b="1" dirty="0"/>
              <a:t>Exemples de critères environnementaux, sociaux et de gouvernance (ESG)</a:t>
            </a:r>
          </a:p>
        </p:txBody>
      </p:sp>
    </p:spTree>
    <p:extLst>
      <p:ext uri="{BB962C8B-B14F-4D97-AF65-F5344CB8AC3E}">
        <p14:creationId xmlns:p14="http://schemas.microsoft.com/office/powerpoint/2010/main" val="389575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1000"/>
                                        <p:tgtEl>
                                          <p:spTgt spid="17">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fade">
                                      <p:cBhvr>
                                        <p:cTn id="31" dur="500"/>
                                        <p:tgtEl>
                                          <p:spTgt spid="13">
                                            <p:bg/>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750"/>
                                        <p:tgtEl>
                                          <p:spTgt spid="13">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750"/>
                                        <p:tgtEl>
                                          <p:spTgt spid="13">
                                            <p:txEl>
                                              <p:pRg st="1" end="1"/>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750"/>
                                        <p:tgtEl>
                                          <p:spTgt spid="13">
                                            <p:txEl>
                                              <p:pRg st="2" end="2"/>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750"/>
                                        <p:tgtEl>
                                          <p:spTgt spid="13">
                                            <p:txEl>
                                              <p:pRg st="3" end="3"/>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bg/>
                                          </p:spTgt>
                                        </p:tgtEl>
                                        <p:attrNameLst>
                                          <p:attrName>style.visibility</p:attrName>
                                        </p:attrNameLst>
                                      </p:cBhvr>
                                      <p:to>
                                        <p:strVal val="visible"/>
                                      </p:to>
                                    </p:set>
                                    <p:animEffect transition="in" filter="fade">
                                      <p:cBhvr>
                                        <p:cTn id="46" dur="500"/>
                                        <p:tgtEl>
                                          <p:spTgt spid="14">
                                            <p:bg/>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750"/>
                                        <p:tgtEl>
                                          <p:spTgt spid="14">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750"/>
                                        <p:tgtEl>
                                          <p:spTgt spid="14">
                                            <p:txEl>
                                              <p:pRg st="1" end="1"/>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750"/>
                                        <p:tgtEl>
                                          <p:spTgt spid="14">
                                            <p:txEl>
                                              <p:pRg st="2" end="2"/>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750"/>
                                        <p:tgtEl>
                                          <p:spTgt spid="14">
                                            <p:txEl>
                                              <p:pRg st="3" end="3"/>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5">
                                            <p:bg/>
                                          </p:spTgt>
                                        </p:tgtEl>
                                        <p:attrNameLst>
                                          <p:attrName>style.visibility</p:attrName>
                                        </p:attrNameLst>
                                      </p:cBhvr>
                                      <p:to>
                                        <p:strVal val="visible"/>
                                      </p:to>
                                    </p:set>
                                    <p:animEffect transition="in" filter="fade">
                                      <p:cBhvr>
                                        <p:cTn id="61" dur="500"/>
                                        <p:tgtEl>
                                          <p:spTgt spid="15">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750"/>
                                        <p:tgtEl>
                                          <p:spTgt spid="15">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fade">
                                      <p:cBhvr>
                                        <p:cTn id="67" dur="750"/>
                                        <p:tgtEl>
                                          <p:spTgt spid="15">
                                            <p:txEl>
                                              <p:pRg st="1" end="1"/>
                                            </p:txEl>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fade">
                                      <p:cBhvr>
                                        <p:cTn id="70" dur="750"/>
                                        <p:tgtEl>
                                          <p:spTgt spid="15">
                                            <p:txEl>
                                              <p:pRg st="2" end="2"/>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3" end="3"/>
                                            </p:txEl>
                                          </p:spTgt>
                                        </p:tgtEl>
                                        <p:attrNameLst>
                                          <p:attrName>style.visibility</p:attrName>
                                        </p:attrNameLst>
                                      </p:cBhvr>
                                      <p:to>
                                        <p:strVal val="visible"/>
                                      </p:to>
                                    </p:set>
                                    <p:animEffect transition="in" filter="fade">
                                      <p:cBhvr>
                                        <p:cTn id="73"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13" grpId="0" uiExpand="1" build="p" animBg="1"/>
      <p:bldP spid="14" grpId="0" uiExpand="1" build="p" animBg="1"/>
      <p:bldP spid="15" grpId="0" uiExpand="1" build="p" animBg="1"/>
      <p:bldP spid="16" grpId="0" animBg="1"/>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Environnement</a:t>
            </a:r>
          </a:p>
          <a:p>
            <a:pPr marL="285750" indent="-285750">
              <a:lnSpc>
                <a:spcPts val="2200"/>
              </a:lnSpc>
              <a:spcAft>
                <a:spcPts val="600"/>
              </a:spcAft>
              <a:buClr>
                <a:srgbClr val="D6851B"/>
              </a:buClr>
              <a:buSzPct val="65000"/>
              <a:buFont typeface="Wingdings 3" panose="05040102010807070707" pitchFamily="18" charset="2"/>
              <a:buChar char=""/>
            </a:pPr>
            <a:r>
              <a:rPr lang="fr-FR" dirty="0"/>
              <a:t>Consommation des ressources</a:t>
            </a:r>
          </a:p>
          <a:p>
            <a:pPr marL="285750" indent="-285750">
              <a:lnSpc>
                <a:spcPts val="2200"/>
              </a:lnSpc>
              <a:spcAft>
                <a:spcPts val="600"/>
              </a:spcAft>
              <a:buClr>
                <a:srgbClr val="D6851B"/>
              </a:buClr>
              <a:buSzPct val="65000"/>
              <a:buFont typeface="Wingdings 3" panose="05040102010807070707" pitchFamily="18" charset="2"/>
              <a:buChar char=""/>
            </a:pPr>
            <a:r>
              <a:rPr lang="fr-FR" dirty="0"/>
              <a:t>Biodiversité</a:t>
            </a:r>
          </a:p>
          <a:p>
            <a:pPr marL="285750" indent="-285750">
              <a:lnSpc>
                <a:spcPts val="2200"/>
              </a:lnSpc>
              <a:spcAft>
                <a:spcPts val="600"/>
              </a:spcAft>
              <a:buClr>
                <a:srgbClr val="D6851B"/>
              </a:buClr>
              <a:buSzPct val="65000"/>
              <a:buFont typeface="Wingdings 3" panose="05040102010807070707" pitchFamily="18" charset="2"/>
              <a:buChar char=""/>
            </a:pPr>
            <a:r>
              <a:rPr lang="fr-FR" dirty="0"/>
              <a:t>Pollution sonore</a:t>
            </a:r>
          </a:p>
          <a:p>
            <a:pPr marL="285750" indent="-285750">
              <a:lnSpc>
                <a:spcPts val="2200"/>
              </a:lnSpc>
              <a:spcAft>
                <a:spcPts val="600"/>
              </a:spcAft>
              <a:buClr>
                <a:srgbClr val="D6851B"/>
              </a:buClr>
              <a:buSzPct val="65000"/>
              <a:buFont typeface="Wingdings 3" panose="05040102010807070707" pitchFamily="18" charset="2"/>
              <a:buChar char=""/>
            </a:pPr>
            <a:r>
              <a:rPr lang="fr-FR" dirty="0"/>
              <a:t>Pollution des eaux, du sol, de l’air</a:t>
            </a:r>
          </a:p>
          <a:p>
            <a:pPr marL="285750" indent="-285750">
              <a:lnSpc>
                <a:spcPts val="2200"/>
              </a:lnSpc>
              <a:spcAft>
                <a:spcPts val="600"/>
              </a:spcAft>
              <a:buClr>
                <a:srgbClr val="D6851B"/>
              </a:buClr>
              <a:buSzPct val="65000"/>
              <a:buFont typeface="Wingdings 3" panose="05040102010807070707" pitchFamily="18" charset="2"/>
              <a:buChar char=""/>
            </a:pPr>
            <a:r>
              <a:rPr lang="fr-FR" dirty="0"/>
              <a:t>Émissions de gaz à effet de serre</a:t>
            </a:r>
          </a:p>
          <a:p>
            <a:pPr marL="285750" indent="-285750">
              <a:lnSpc>
                <a:spcPts val="2200"/>
              </a:lnSpc>
              <a:spcAft>
                <a:spcPts val="600"/>
              </a:spcAft>
              <a:buClr>
                <a:srgbClr val="D6851B"/>
              </a:buClr>
              <a:buSzPct val="65000"/>
              <a:buFont typeface="Wingdings 3" panose="05040102010807070707" pitchFamily="18" charset="2"/>
              <a:buChar char=""/>
            </a:pPr>
            <a:r>
              <a:rPr lang="fr-FR" dirty="0"/>
              <a:t>Sécurité au travail</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fr-FR" dirty="0"/>
              <a:t>Responsabilité pour les employé·e·s</a:t>
            </a:r>
          </a:p>
          <a:p>
            <a:pPr marL="285750" indent="-285750">
              <a:lnSpc>
                <a:spcPts val="2200"/>
              </a:lnSpc>
              <a:spcAft>
                <a:spcPts val="600"/>
              </a:spcAft>
              <a:buClr>
                <a:srgbClr val="D6851B"/>
              </a:buClr>
              <a:buSzPct val="65000"/>
              <a:buFont typeface="Wingdings 3" panose="05040102010807070707" pitchFamily="18" charset="2"/>
              <a:buChar char=""/>
            </a:pPr>
            <a:r>
              <a:rPr lang="fr-FR" dirty="0"/>
              <a:t>Salaire équitable</a:t>
            </a:r>
          </a:p>
          <a:p>
            <a:pPr marL="285750" indent="-285750">
              <a:lnSpc>
                <a:spcPts val="2200"/>
              </a:lnSpc>
              <a:spcAft>
                <a:spcPts val="600"/>
              </a:spcAft>
              <a:buClr>
                <a:srgbClr val="D6851B"/>
              </a:buClr>
              <a:buSzPct val="65000"/>
              <a:buFont typeface="Wingdings 3" panose="05040102010807070707" pitchFamily="18" charset="2"/>
              <a:buChar char=""/>
            </a:pPr>
            <a:r>
              <a:rPr lang="fr-FR" dirty="0"/>
              <a:t>Formation initiale et continue</a:t>
            </a:r>
          </a:p>
          <a:p>
            <a:pPr marL="285750" indent="-285750">
              <a:lnSpc>
                <a:spcPts val="2200"/>
              </a:lnSpc>
              <a:spcAft>
                <a:spcPts val="600"/>
              </a:spcAft>
              <a:buClr>
                <a:srgbClr val="D6851B"/>
              </a:buClr>
              <a:buSzPct val="65000"/>
              <a:buFont typeface="Wingdings 3" panose="05040102010807070707" pitchFamily="18" charset="2"/>
              <a:buChar char=""/>
            </a:pPr>
            <a:r>
              <a:rPr lang="fr-FR" dirty="0"/>
              <a:t>Égalité de genre, diversité, inclusion</a:t>
            </a:r>
          </a:p>
          <a:p>
            <a:pPr marL="285750" indent="-285750">
              <a:lnSpc>
                <a:spcPts val="2200"/>
              </a:lnSpc>
              <a:spcAft>
                <a:spcPts val="600"/>
              </a:spcAft>
              <a:buClr>
                <a:srgbClr val="D6851B"/>
              </a:buClr>
              <a:buSzPct val="65000"/>
              <a:buFont typeface="Wingdings 3" panose="05040102010807070707" pitchFamily="18" charset="2"/>
              <a:buChar char=""/>
            </a:pPr>
            <a:r>
              <a:rPr lang="fr-FR" dirty="0"/>
              <a:t>Engagement social</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fr-FR" b="1" dirty="0"/>
              <a:t>Gouvernance</a:t>
            </a:r>
          </a:p>
          <a:p>
            <a:pPr marL="285750" indent="-285750">
              <a:lnSpc>
                <a:spcPts val="2200"/>
              </a:lnSpc>
              <a:spcAft>
                <a:spcPts val="600"/>
              </a:spcAft>
              <a:buClr>
                <a:srgbClr val="D6851B"/>
              </a:buClr>
              <a:buSzPct val="65000"/>
              <a:buFont typeface="Wingdings 3" panose="05040102010807070707" pitchFamily="18" charset="2"/>
              <a:buChar char=""/>
            </a:pPr>
            <a:r>
              <a:rPr lang="fr-FR" dirty="0"/>
              <a:t>Direction et contrôle </a:t>
            </a:r>
            <a:br>
              <a:rPr lang="fr-FR" dirty="0"/>
            </a:br>
            <a:r>
              <a:rPr lang="fr-FR" dirty="0"/>
              <a:t>de l’entreprise</a:t>
            </a:r>
          </a:p>
          <a:p>
            <a:pPr marL="285750" indent="-285750">
              <a:lnSpc>
                <a:spcPts val="2200"/>
              </a:lnSpc>
              <a:spcAft>
                <a:spcPts val="600"/>
              </a:spcAft>
              <a:buClr>
                <a:srgbClr val="D6851B"/>
              </a:buClr>
              <a:buSzPct val="65000"/>
              <a:buFont typeface="Wingdings 3" panose="05040102010807070707" pitchFamily="18" charset="2"/>
              <a:buChar char=""/>
            </a:pPr>
            <a:r>
              <a:rPr lang="fr-FR" dirty="0"/>
              <a:t>Conformité (« respecter les règles »)</a:t>
            </a:r>
          </a:p>
          <a:p>
            <a:pPr marL="285750" indent="-285750">
              <a:lnSpc>
                <a:spcPts val="2200"/>
              </a:lnSpc>
              <a:spcAft>
                <a:spcPts val="600"/>
              </a:spcAft>
              <a:buClr>
                <a:srgbClr val="D6851B"/>
              </a:buClr>
              <a:buSzPct val="65000"/>
              <a:buFont typeface="Wingdings 3" panose="05040102010807070707" pitchFamily="18" charset="2"/>
              <a:buChar char=""/>
            </a:pPr>
            <a:r>
              <a:rPr lang="fr-FR" dirty="0"/>
              <a:t>Transparence</a:t>
            </a:r>
          </a:p>
          <a:p>
            <a:pPr marL="285750" indent="-285750">
              <a:lnSpc>
                <a:spcPts val="2200"/>
              </a:lnSpc>
              <a:spcAft>
                <a:spcPts val="600"/>
              </a:spcAft>
              <a:buClr>
                <a:srgbClr val="D6851B"/>
              </a:buClr>
              <a:buSzPct val="65000"/>
              <a:buFont typeface="Wingdings 3" panose="05040102010807070707" pitchFamily="18" charset="2"/>
              <a:buChar char=""/>
            </a:pPr>
            <a:r>
              <a:rPr lang="fr-FR" dirty="0"/>
              <a:t>Valeurs et éthique de l’entreprise</a:t>
            </a:r>
          </a:p>
          <a:p>
            <a:pPr marL="285750" indent="-285750">
              <a:lnSpc>
                <a:spcPts val="2200"/>
              </a:lnSpc>
              <a:spcAft>
                <a:spcPts val="600"/>
              </a:spcAft>
              <a:buClr>
                <a:srgbClr val="D6851B"/>
              </a:buClr>
              <a:buSzPct val="65000"/>
              <a:buFont typeface="Wingdings 3" panose="05040102010807070707" pitchFamily="18" charset="2"/>
              <a:buChar char=""/>
            </a:pPr>
            <a:r>
              <a:rPr lang="fr-FR" dirty="0"/>
              <a:t>Collaboration avec les partenaires commerciaux</a:t>
            </a:r>
          </a:p>
          <a:p>
            <a:pPr marL="285750" indent="-285750">
              <a:lnSpc>
                <a:spcPts val="2200"/>
              </a:lnSpc>
              <a:spcAft>
                <a:spcPts val="600"/>
              </a:spcAft>
              <a:buClr>
                <a:srgbClr val="D6851B"/>
              </a:buClr>
              <a:buSzPct val="65000"/>
              <a:buFont typeface="Wingdings 3" panose="05040102010807070707" pitchFamily="18" charset="2"/>
              <a:buChar char=""/>
            </a:pPr>
            <a:r>
              <a:rPr lang="fr-FR" dirty="0"/>
              <a:t>Besoins des parties prenantes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Critères ESG du point de vue de l’entreprise</a:t>
            </a:r>
            <a:r>
              <a:rPr lang="fr-FR"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1.3  Le contexte de l’Union européenne</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fr-FR" b="1" dirty="0"/>
              <a:t>Objectifs ambitieux de l’UE en matière de protection du climat aux horizons 2030 et 2050 </a:t>
            </a:r>
          </a:p>
          <a:p>
            <a:pPr marL="285750" indent="-285750">
              <a:lnSpc>
                <a:spcPts val="2200"/>
              </a:lnSpc>
              <a:spcAft>
                <a:spcPts val="1200"/>
              </a:spcAft>
              <a:buClr>
                <a:srgbClr val="D6851B"/>
              </a:buClr>
              <a:buSzPct val="65000"/>
              <a:buFont typeface="Wingdings 3" panose="05040102010807070707" pitchFamily="18" charset="2"/>
              <a:buChar char=""/>
            </a:pPr>
            <a:r>
              <a:rPr lang="fr-FR" dirty="0"/>
              <a:t>Approvisionnement énergétique propre, abordable et sûr </a:t>
            </a:r>
          </a:p>
          <a:p>
            <a:pPr marL="285750" indent="-285750">
              <a:lnSpc>
                <a:spcPts val="2200"/>
              </a:lnSpc>
              <a:spcAft>
                <a:spcPts val="1200"/>
              </a:spcAft>
              <a:buClr>
                <a:srgbClr val="D6851B"/>
              </a:buClr>
              <a:buSzPct val="65000"/>
              <a:buFont typeface="Wingdings 3" panose="05040102010807070707" pitchFamily="18" charset="2"/>
              <a:buChar char=""/>
            </a:pPr>
            <a:r>
              <a:rPr lang="fr-FR" dirty="0"/>
              <a:t>Mobiliser l’industrie pour une économie propre et circulaire </a:t>
            </a:r>
          </a:p>
          <a:p>
            <a:pPr marL="285750" indent="-285750">
              <a:lnSpc>
                <a:spcPts val="2200"/>
              </a:lnSpc>
              <a:spcAft>
                <a:spcPts val="1200"/>
              </a:spcAft>
              <a:buClr>
                <a:srgbClr val="D6851B"/>
              </a:buClr>
              <a:buSzPct val="65000"/>
              <a:buFont typeface="Wingdings 3" panose="05040102010807070707" pitchFamily="18" charset="2"/>
              <a:buChar char=""/>
            </a:pPr>
            <a:r>
              <a:rPr lang="fr-FR" dirty="0"/>
              <a:t>Construction et rénovation économes en énergie et en ressources</a:t>
            </a:r>
          </a:p>
          <a:p>
            <a:pPr marL="285750" indent="-285750">
              <a:lnSpc>
                <a:spcPts val="2200"/>
              </a:lnSpc>
              <a:spcAft>
                <a:spcPts val="1200"/>
              </a:spcAft>
              <a:buClr>
                <a:srgbClr val="D6851B"/>
              </a:buClr>
              <a:buSzPct val="65000"/>
              <a:buFont typeface="Wingdings 3" panose="05040102010807070707" pitchFamily="18" charset="2"/>
              <a:buChar char=""/>
            </a:pPr>
            <a:r>
              <a:rPr lang="fr-FR" dirty="0"/>
              <a:t>Ambition zéro pollution pour un environnement sans substances toxiques</a:t>
            </a:r>
          </a:p>
          <a:p>
            <a:pPr marL="285750" indent="-285750">
              <a:lnSpc>
                <a:spcPts val="2200"/>
              </a:lnSpc>
              <a:spcAft>
                <a:spcPts val="1200"/>
              </a:spcAft>
              <a:buClr>
                <a:srgbClr val="D6851B"/>
              </a:buClr>
              <a:buSzPct val="65000"/>
              <a:buFont typeface="Wingdings 3" panose="05040102010807070707" pitchFamily="18" charset="2"/>
              <a:buChar char=""/>
            </a:pPr>
            <a:r>
              <a:rPr lang="fr-FR" dirty="0"/>
              <a:t>Préserver et rétablir les écosystèmes et la biodiversité</a:t>
            </a:r>
          </a:p>
          <a:p>
            <a:pPr marL="285750" indent="-285750">
              <a:lnSpc>
                <a:spcPts val="2200"/>
              </a:lnSpc>
              <a:spcAft>
                <a:spcPts val="1200"/>
              </a:spcAft>
              <a:buClr>
                <a:srgbClr val="D6851B"/>
              </a:buClr>
              <a:buSzPct val="65000"/>
              <a:buFont typeface="Wingdings 3" panose="05040102010807070707" pitchFamily="18" charset="2"/>
              <a:buChar char=""/>
            </a:pPr>
            <a:r>
              <a:rPr lang="fr-FR" dirty="0"/>
              <a:t>« De la ferme à la table » : un système alimentaire juste, sain et respectueux de l’environnement</a:t>
            </a:r>
          </a:p>
          <a:p>
            <a:pPr marL="285750" indent="-285750">
              <a:lnSpc>
                <a:spcPts val="2200"/>
              </a:lnSpc>
              <a:spcAft>
                <a:spcPts val="1200"/>
              </a:spcAft>
              <a:buClr>
                <a:srgbClr val="D6851B"/>
              </a:buClr>
              <a:buSzPct val="65000"/>
              <a:buFont typeface="Wingdings 3" panose="05040102010807070707" pitchFamily="18" charset="2"/>
              <a:buChar char=""/>
            </a:pPr>
            <a:r>
              <a:rPr lang="fr-FR" dirty="0"/>
              <a:t>Accélérer la transition vers une mobilité durable et intelligente</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Réorganisation de l’économie de l’UE pour un avenir durable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fr-FR" sz="1200" dirty="0">
                <a:latin typeface="Calibri" panose="020F0502020204030204" pitchFamily="34" charset="0"/>
              </a:rPr>
              <a:t>Source et informations supplémentaires : Commission européenne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45" y="1616749"/>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fr-FR" b="1" dirty="0"/>
              <a:t>Directive relative à la publication d’informations en matière de durabilité par les entreprises (CSRD)</a:t>
            </a:r>
          </a:p>
          <a:p>
            <a:pPr marL="285750" indent="-285750">
              <a:lnSpc>
                <a:spcPts val="2200"/>
              </a:lnSpc>
              <a:spcAft>
                <a:spcPts val="400"/>
              </a:spcAft>
              <a:buClr>
                <a:srgbClr val="D6851B"/>
              </a:buClr>
              <a:buSzPct val="65000"/>
              <a:buFont typeface="Wingdings 3" panose="05040102010807070707" pitchFamily="18" charset="2"/>
              <a:buChar char=""/>
            </a:pPr>
            <a:r>
              <a:rPr lang="fr-FR" dirty="0"/>
              <a:t>Oblige les entreprises à rendre compte de leur gestion des défis sociaux et environnementaux</a:t>
            </a:r>
          </a:p>
          <a:p>
            <a:pPr marL="285750" indent="-285750">
              <a:lnSpc>
                <a:spcPts val="2200"/>
              </a:lnSpc>
              <a:spcAft>
                <a:spcPts val="400"/>
              </a:spcAft>
              <a:buClr>
                <a:srgbClr val="D6851B"/>
              </a:buClr>
              <a:buSzPct val="65000"/>
              <a:buFont typeface="Wingdings 3" panose="05040102010807070707" pitchFamily="18" charset="2"/>
              <a:buChar char=""/>
            </a:pPr>
            <a:r>
              <a:rPr lang="fr-FR" dirty="0"/>
              <a:t>Doit permettre d’assurer la transparence sur les questions ESG de la part des entreprises</a:t>
            </a:r>
          </a:p>
          <a:p>
            <a:pPr>
              <a:lnSpc>
                <a:spcPts val="2200"/>
              </a:lnSpc>
              <a:spcBef>
                <a:spcPts val="600"/>
              </a:spcBef>
              <a:spcAft>
                <a:spcPts val="400"/>
              </a:spcAft>
              <a:buClr>
                <a:srgbClr val="D6851B"/>
              </a:buClr>
              <a:buSzPct val="65000"/>
            </a:pPr>
            <a:r>
              <a:rPr lang="fr-FR" b="1" dirty="0"/>
              <a:t>Règlement taxonomie de l’UE</a:t>
            </a:r>
          </a:p>
          <a:p>
            <a:pPr marL="285750" indent="-285750">
              <a:lnSpc>
                <a:spcPts val="2200"/>
              </a:lnSpc>
              <a:spcAft>
                <a:spcPts val="400"/>
              </a:spcAft>
              <a:buClr>
                <a:srgbClr val="D6851B"/>
              </a:buClr>
              <a:buSzPct val="65000"/>
              <a:buFont typeface="Wingdings 3" panose="05040102010807070707" pitchFamily="18" charset="2"/>
              <a:buChar char=""/>
            </a:pPr>
            <a:r>
              <a:rPr lang="fr-FR" dirty="0"/>
              <a:t>Définit quelles activités sont considérées comme durables, et dans quelles circonstances</a:t>
            </a:r>
          </a:p>
          <a:p>
            <a:pPr marL="285750" indent="-285750">
              <a:lnSpc>
                <a:spcPts val="2200"/>
              </a:lnSpc>
              <a:spcAft>
                <a:spcPts val="400"/>
              </a:spcAft>
              <a:buClr>
                <a:srgbClr val="D6851B"/>
              </a:buClr>
              <a:buSzPct val="65000"/>
              <a:buFont typeface="Wingdings 3" panose="05040102010807070707" pitchFamily="18" charset="2"/>
              <a:buChar char=""/>
            </a:pPr>
            <a:r>
              <a:rPr lang="fr-FR" dirty="0"/>
              <a:t>S’applique également aux entreprises concernées par la directive CSRD</a:t>
            </a:r>
          </a:p>
          <a:p>
            <a:pPr>
              <a:lnSpc>
                <a:spcPts val="2200"/>
              </a:lnSpc>
              <a:spcBef>
                <a:spcPts val="600"/>
              </a:spcBef>
              <a:spcAft>
                <a:spcPts val="400"/>
              </a:spcAft>
              <a:buClr>
                <a:srgbClr val="D6851B"/>
              </a:buClr>
              <a:buSzPct val="65000"/>
            </a:pPr>
            <a:r>
              <a:rPr lang="fr-FR" b="1" dirty="0"/>
              <a:t>Règlement sur la publication d’informations en matière de durabilité dans le secteur des services financiers (SFDR)</a:t>
            </a:r>
          </a:p>
          <a:p>
            <a:pPr marL="285750" indent="-285750">
              <a:lnSpc>
                <a:spcPts val="2200"/>
              </a:lnSpc>
              <a:spcAft>
                <a:spcPts val="400"/>
              </a:spcAft>
              <a:buClr>
                <a:srgbClr val="D6851B"/>
              </a:buClr>
              <a:buSzPct val="65000"/>
              <a:buFont typeface="Wingdings 3" panose="05040102010807070707" pitchFamily="18" charset="2"/>
              <a:buChar char=""/>
            </a:pPr>
            <a:r>
              <a:rPr lang="fr-FR" dirty="0"/>
              <a:t>Impose aux acteurs des marchés financiers de faire leurs offres en divulguant intégralement les informations relatives à la durabilité</a:t>
            </a:r>
          </a:p>
          <a:p>
            <a:pPr marL="285750" indent="-285750">
              <a:lnSpc>
                <a:spcPts val="2200"/>
              </a:lnSpc>
              <a:spcAft>
                <a:spcPts val="400"/>
              </a:spcAft>
              <a:buClr>
                <a:srgbClr val="D6851B"/>
              </a:buClr>
              <a:buSzPct val="65000"/>
              <a:buFont typeface="Wingdings 3" panose="05040102010807070707" pitchFamily="18" charset="2"/>
              <a:buChar char=""/>
            </a:pPr>
            <a:r>
              <a:rPr lang="fr-FR" dirty="0"/>
              <a:t>Des informations adéquates doivent être fournies par les entreprises</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729789" cy="1054877"/>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fr-FR" b="1" dirty="0">
                <a:solidFill>
                  <a:schemeClr val="tx1"/>
                </a:solidFill>
              </a:rPr>
              <a:t>Objectifs : </a:t>
            </a:r>
            <a:r>
              <a:rPr lang="fr-FR" dirty="0">
                <a:solidFill>
                  <a:schemeClr val="tx1"/>
                </a:solidFill>
              </a:rPr>
              <a:t>Réorienter les flux de capitaux vers des investissements durables, prise en compte de la durabilité dans la gestion des risques, favoriser la transparence et une vision de long terme</a:t>
            </a:r>
            <a:br>
              <a:rPr lang="fr-FR" dirty="0">
                <a:solidFill>
                  <a:schemeClr val="tx1"/>
                </a:solidFill>
              </a:rPr>
            </a:br>
            <a:endParaRPr lang="fr-FR" dirty="0">
              <a:solidFill>
                <a:schemeClr val="tx1"/>
              </a:solidFill>
            </a:endParaRP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Conseil européen – Le Pacte vert pour l’Europe</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fr-FR" dirty="0"/>
              <a:t>1.3  Le contexte de l’Union européenne</a:t>
            </a:r>
          </a:p>
        </p:txBody>
      </p:sp>
    </p:spTree>
    <p:extLst>
      <p:ext uri="{BB962C8B-B14F-4D97-AF65-F5344CB8AC3E}">
        <p14:creationId xmlns:p14="http://schemas.microsoft.com/office/powerpoint/2010/main" val="1408992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fr-FR" b="1" dirty="0"/>
              <a:t>Les directives sont étroitement liées et exigent la transparence dans les activités commerciales avant tout :</a:t>
            </a:r>
          </a:p>
          <a:p>
            <a:pPr>
              <a:lnSpc>
                <a:spcPts val="2200"/>
              </a:lnSpc>
              <a:spcAft>
                <a:spcPts val="600"/>
              </a:spcAft>
              <a:buClr>
                <a:srgbClr val="D6851B"/>
              </a:buClr>
              <a:buSzPct val="65000"/>
            </a:pPr>
            <a:r>
              <a:rPr lang="fr-FR" b="1" dirty="0"/>
              <a:t>Devoir de diligence à l’égard de la chaîne d’approvisionnement </a:t>
            </a:r>
          </a:p>
          <a:p>
            <a:pPr marL="285750" indent="-285750">
              <a:lnSpc>
                <a:spcPts val="2200"/>
              </a:lnSpc>
              <a:spcAft>
                <a:spcPts val="1200"/>
              </a:spcAft>
              <a:buClr>
                <a:srgbClr val="D6851B"/>
              </a:buClr>
              <a:buSzPct val="65000"/>
              <a:buFont typeface="Wingdings 3" panose="05040102010807070707" pitchFamily="18" charset="2"/>
              <a:buChar char=""/>
            </a:pPr>
            <a:r>
              <a:rPr lang="fr-FR" dirty="0"/>
              <a:t>Loi allemande sur la chaîne d’approvisionnement (LkSG)</a:t>
            </a:r>
          </a:p>
          <a:p>
            <a:pPr marL="285750" indent="-285750">
              <a:lnSpc>
                <a:spcPts val="2200"/>
              </a:lnSpc>
              <a:spcAft>
                <a:spcPts val="1200"/>
              </a:spcAft>
              <a:buClr>
                <a:srgbClr val="D6851B"/>
              </a:buClr>
              <a:buSzPct val="65000"/>
              <a:buFont typeface="Wingdings 3" panose="05040102010807070707" pitchFamily="18" charset="2"/>
              <a:buChar char=""/>
            </a:pPr>
            <a:r>
              <a:rPr lang="fr-FR" dirty="0"/>
              <a:t>CSDDD  Directive sur le devoir de vigilance des entreprises en matière de durabilité</a:t>
            </a:r>
          </a:p>
          <a:p>
            <a:pPr>
              <a:lnSpc>
                <a:spcPts val="2200"/>
              </a:lnSpc>
              <a:spcAft>
                <a:spcPts val="600"/>
              </a:spcAft>
              <a:buClr>
                <a:srgbClr val="D6851B"/>
              </a:buClr>
              <a:buSzPct val="65000"/>
            </a:pPr>
            <a:r>
              <a:rPr lang="fr-FR" b="1" dirty="0"/>
              <a:t>Divulgation</a:t>
            </a:r>
          </a:p>
          <a:p>
            <a:pPr marL="285750" indent="-285750">
              <a:lnSpc>
                <a:spcPts val="2200"/>
              </a:lnSpc>
              <a:spcAft>
                <a:spcPts val="1200"/>
              </a:spcAft>
              <a:buClr>
                <a:srgbClr val="D6851B"/>
              </a:buClr>
              <a:buSzPct val="65000"/>
              <a:buFont typeface="Wingdings 3" panose="05040102010807070707" pitchFamily="18" charset="2"/>
              <a:buChar char=""/>
            </a:pPr>
            <a:r>
              <a:rPr lang="fr-FR" dirty="0"/>
              <a:t>CSRD Directive sur la publication d’informations en matière de durabilité par les entreprises</a:t>
            </a:r>
          </a:p>
          <a:p>
            <a:pPr marL="285750" indent="-285750">
              <a:lnSpc>
                <a:spcPts val="2200"/>
              </a:lnSpc>
              <a:spcAft>
                <a:spcPts val="1200"/>
              </a:spcAft>
              <a:buClr>
                <a:srgbClr val="D6851B"/>
              </a:buClr>
              <a:buSzPct val="65000"/>
              <a:buFont typeface="Wingdings 3" panose="05040102010807070707" pitchFamily="18" charset="2"/>
              <a:buChar char=""/>
            </a:pPr>
            <a:r>
              <a:rPr lang="fr-FR" dirty="0"/>
              <a:t>Taxonomie de l’UE</a:t>
            </a:r>
          </a:p>
          <a:p>
            <a:pPr>
              <a:lnSpc>
                <a:spcPts val="2200"/>
              </a:lnSpc>
              <a:spcAft>
                <a:spcPts val="600"/>
              </a:spcAft>
              <a:buClr>
                <a:srgbClr val="D6851B"/>
              </a:buClr>
              <a:buSzPct val="65000"/>
            </a:pPr>
            <a:r>
              <a:rPr lang="fr-FR" b="1" dirty="0"/>
              <a:t>Accent porté sur le produit</a:t>
            </a:r>
          </a:p>
          <a:p>
            <a:pPr marL="285750" indent="-285750">
              <a:lnSpc>
                <a:spcPts val="2200"/>
              </a:lnSpc>
              <a:spcAft>
                <a:spcPts val="1200"/>
              </a:spcAft>
              <a:buClr>
                <a:srgbClr val="D6851B"/>
              </a:buClr>
              <a:buSzPct val="65000"/>
              <a:buFont typeface="Wingdings 3" panose="05040102010807070707" pitchFamily="18" charset="2"/>
              <a:buChar char=""/>
            </a:pPr>
            <a:r>
              <a:rPr lang="fr-FR" dirty="0"/>
              <a:t>EUDR Règlement sur la déforestation de l’UE</a:t>
            </a:r>
          </a:p>
          <a:p>
            <a:pPr marL="285750" indent="-285750">
              <a:lnSpc>
                <a:spcPts val="2200"/>
              </a:lnSpc>
              <a:spcAft>
                <a:spcPts val="1200"/>
              </a:spcAft>
              <a:buClr>
                <a:srgbClr val="D6851B"/>
              </a:buClr>
              <a:buSzPct val="65000"/>
              <a:buFont typeface="Wingdings 3" panose="05040102010807070707" pitchFamily="18" charset="2"/>
              <a:buChar char=""/>
            </a:pPr>
            <a:r>
              <a:rPr lang="fr-FR" dirty="0"/>
              <a:t>GCD Directive européenne sur les allégations écologiques</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Exigences de l’Union européenne</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fr-FR" dirty="0"/>
              <a:t>1.3  Le contexte de l’Union européenne</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FCEC3D33-3457-6671-3826-49318E0A42CF}"/>
              </a:ext>
            </a:extLst>
          </p:cNvPr>
          <p:cNvSpPr txBox="1"/>
          <p:nvPr/>
        </p:nvSpPr>
        <p:spPr>
          <a:xfrm>
            <a:off x="947738" y="6119446"/>
            <a:ext cx="5801405" cy="276999"/>
          </a:xfrm>
          <a:prstGeom prst="rect">
            <a:avLst/>
          </a:prstGeom>
          <a:noFill/>
        </p:spPr>
        <p:txBody>
          <a:bodyPr wrap="square" lIns="0" tIns="0" rIns="0" bIns="0" rtlCol="0">
            <a:spAutoFit/>
          </a:bodyPr>
          <a:lstStyle/>
          <a:p>
            <a:pPr algn="l"/>
            <a:r>
              <a:rPr lang="fr-FR" dirty="0"/>
              <a:t>Données arrêtées </a:t>
            </a:r>
            <a:r>
              <a:rPr lang="fr-FR"/>
              <a:t>au 15 décembre 2025</a:t>
            </a:r>
            <a:endParaRPr lang="de-DE" dirty="0"/>
          </a:p>
        </p:txBody>
      </p:sp>
    </p:spTree>
    <p:extLst>
      <p:ext uri="{BB962C8B-B14F-4D97-AF65-F5344CB8AC3E}">
        <p14:creationId xmlns:p14="http://schemas.microsoft.com/office/powerpoint/2010/main" val="1265731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uild="p"/>
    </p:bldLst>
  </p:timing>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5108</Words>
  <Application>Microsoft Office PowerPoint</Application>
  <PresentationFormat>Breitbild</PresentationFormat>
  <Paragraphs>480</Paragraphs>
  <Slides>26</Slides>
  <Notes>26</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26</vt:i4>
      </vt:variant>
    </vt:vector>
  </HeadingPairs>
  <TitlesOfParts>
    <vt:vector size="39" baseType="lpstr">
      <vt:lpstr>Aptos</vt:lpstr>
      <vt:lpstr>Arial</vt:lpstr>
      <vt:lpstr>ArialMT</vt:lpstr>
      <vt:lpstr>Calibri</vt:lpstr>
      <vt:lpstr>Calibri-Bold</vt:lpstr>
      <vt:lpstr>Calibri-Light</vt:lpstr>
      <vt:lpstr>Courier New</vt:lpstr>
      <vt:lpstr>Hind</vt:lpstr>
      <vt:lpstr>Symbol</vt:lpstr>
      <vt:lpstr>Wingdings 3</vt:lpstr>
      <vt:lpstr>Wingdings-Regular</vt:lpstr>
      <vt:lpstr>Office</vt:lpstr>
      <vt:lpstr>1_Office</vt:lpstr>
      <vt:lpstr> </vt:lpstr>
      <vt:lpstr>1. Introduction et concepts</vt:lpstr>
      <vt:lpstr>1.1  Durabilité quadridimensionnelle</vt:lpstr>
      <vt:lpstr>1.2  Objectifs de développement durable (ODD) des Nations unies</vt:lpstr>
      <vt:lpstr>1.3  Le contexte de l’Union européenne</vt:lpstr>
      <vt:lpstr>1.3  Le contexte de l’Union européenne</vt:lpstr>
      <vt:lpstr>1.3  Le contexte de l’Union européenne</vt:lpstr>
      <vt:lpstr>1.3  Le contexte de l’Union européenne</vt:lpstr>
      <vt:lpstr>1.3  Le contexte de l’Union européenne</vt:lpstr>
      <vt:lpstr>2. Mise en œuvre de la durabilité dans les entreprises</vt:lpstr>
      <vt:lpstr>3. La durabilité dans les périodes difficiles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4. La durabilité dans tous les programmes de formation allemands</vt:lpstr>
      <vt:lpstr>5. Module de formation Exemple</vt:lpstr>
      <vt:lpstr>5. Module de formation Exemple</vt:lpstr>
      <vt:lpstr>6. Participation et auto-efficacité</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Schlich, Thorsten</cp:lastModifiedBy>
  <cp:revision>658</cp:revision>
  <dcterms:created xsi:type="dcterms:W3CDTF">2020-12-18T10:19:10Z</dcterms:created>
  <dcterms:modified xsi:type="dcterms:W3CDTF">2026-02-04T07:56:52Z</dcterms:modified>
</cp:coreProperties>
</file>