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103" autoAdjust="0"/>
  </p:normalViewPr>
  <p:slideViewPr>
    <p:cSldViewPr snapToGrid="0" showGuides="1">
      <p:cViewPr varScale="1">
        <p:scale>
          <a:sx n="63" d="100"/>
          <a:sy n="63" d="100"/>
        </p:scale>
        <p:origin x="45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23.07.2026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Asosiy matn formatini tahrirlash
Ikkinchi daraja
Uchinchi daraja
To'rtinchi daraja
Beshinchi daraja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6103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Dauer der Weiterentwicklung und Durchsetzung von Standards beträgt max. 1 Jahr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werden an beiden Lernorten dynamisch an die Anforderungen der Arbeitswelt angepasst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BIBB erforscht kontinuierlich den Wandel von Arbeit und Ausbildung; die Erkenntnisse fließen in den Prozess ein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Berufsprofil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 Kompetenzen müssen vermittelt werden?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Inhalte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 konkreten Fähigkeiten und Verrichtungen müssen beherrscht werden?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Prüfungskenntnisse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Welches Wissen bereitet die Auszubildenden optimal auf ihre Abschlussprüfung vor?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Inhalte des Rahmenlehrplans definieren sich über "Lernfelder".</a:t>
            </a:r>
          </a:p>
          <a:p>
            <a:endParaRPr lang="de-DE" dirty="0"/>
          </a:p>
          <a:p>
            <a:r>
              <a:rPr lang="de-DE" dirty="0"/>
              <a:t>ggf. an dieser Stelle die Thematik "Lernfelder" erläutern.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Dynamik des Berufsbildungssystem erläutern anhand BBiG-Novellen, zuletzt: </a:t>
            </a:r>
          </a:p>
          <a:p>
            <a:r>
              <a:rPr lang="de-DE" dirty="0"/>
              <a:t>2020: Prinzip der Gleichwertigkeit von beruflicher und akademischer Bildung kodifiziert</a:t>
            </a:r>
          </a:p>
          <a:p>
            <a:r>
              <a:rPr lang="de-DE" dirty="0"/>
              <a:t>2024: </a:t>
            </a:r>
            <a:r>
              <a:rPr lang="de-DE" b="0" i="0" dirty="0">
                <a:solidFill>
                  <a:srgbClr val="586162"/>
                </a:solidFill>
                <a:effectLst/>
                <a:latin typeface="Fira Sans"/>
              </a:rPr>
              <a:t>Berufsbildungsvalidierungs- und -</a:t>
            </a:r>
            <a:r>
              <a:rPr lang="de-DE" b="0" i="0" dirty="0" err="1">
                <a:solidFill>
                  <a:srgbClr val="586162"/>
                </a:solidFill>
                <a:effectLst/>
                <a:latin typeface="Fira Sans"/>
              </a:rPr>
              <a:t>digitalisierungsgesetz</a:t>
            </a:r>
            <a:r>
              <a:rPr lang="de-DE" b="0" i="0" dirty="0">
                <a:solidFill>
                  <a:srgbClr val="586162"/>
                </a:solidFill>
                <a:effectLst/>
                <a:latin typeface="Fira Sans"/>
              </a:rPr>
              <a:t> (</a:t>
            </a:r>
            <a:r>
              <a:rPr lang="de-DE" b="0" i="0" dirty="0" err="1">
                <a:solidFill>
                  <a:srgbClr val="586162"/>
                </a:solidFill>
                <a:effectLst/>
                <a:latin typeface="Fira Sans"/>
              </a:rPr>
              <a:t>BVaDiG</a:t>
            </a:r>
            <a:r>
              <a:rPr lang="de-DE" b="0" i="0" dirty="0">
                <a:solidFill>
                  <a:srgbClr val="586162"/>
                </a:solidFill>
                <a:effectLst/>
                <a:latin typeface="Fira Sans"/>
              </a:rPr>
              <a:t>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2283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Motivation: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Eine Berufsausbildung sichert den sozialen Status junger Menschen als Bürger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Staat kann berufliche Ausbildung nicht alleine gewährleisten: Kosten und Kompetenzen</a:t>
            </a:r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Maßnahmen: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Gewährleistung von Durchlässigkeit: Hochschulzugang für Azubis mit Abschluss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Öffnung der Dualen Berufsausbildung unabhängig von vorherigen Abschlüssen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Erwartungen und Ziele von Jugendlichen an eine Ausbildungsstelle sind vielfältig: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etwas Praktisches lernen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eigenes Geld verdienen (Selbstständigkeit)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Traum verwirklichen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soziales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Pflichterfüllung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Auch hier gibt es einige weitere Beweggründe: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suchen loyale Mitarbeiter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wissen selbst am besten, welche Qualifikationen bei uns gebraucht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möchten sozial verantwortlich handeln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suchen den Input und das innovative Potenzial von jungen Leuten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 sparen Einarbeitungs- und Umschulungskosten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Ausbildungsvertrag regelt außerdem: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Urlaubsanspruch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evtl. Voraussetzung für eine Beendigung des Ausbildungsverhältnisses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Ausbildungsvertrag ähnelt einem Arbeitsvertrag. Er ist die Grundlage für das Lernen im Betrieb während der Ausbildung.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Ausbildungsvertrag wird von den Kammern registriert.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Gesetzliche Grundlagen: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r>
              <a:rPr lang="de-DE" dirty="0"/>
              <a:t>... für die Ausbildung im Betrieb &gt; Ausbildungsvertrag</a:t>
            </a:r>
          </a:p>
          <a:p>
            <a:r>
              <a:rPr lang="de-DE" dirty="0"/>
              <a:t>... für die Berufsschule &gt; Schulpflicht</a:t>
            </a:r>
          </a:p>
          <a:p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Zeitliche Aufteilung: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r>
              <a:rPr lang="de-DE" dirty="0"/>
              <a:t>beispielsweise:</a:t>
            </a: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Montags bis Mittwoch: im Betrieb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Donnerstag und Freitag: in der Berufsschule</a:t>
            </a:r>
          </a:p>
          <a:p>
            <a:endParaRPr lang="de-DE" dirty="0"/>
          </a:p>
          <a:p>
            <a:r>
              <a:rPr lang="de-DE" dirty="0"/>
              <a:t>alternativ: Blockunterricht</a:t>
            </a:r>
          </a:p>
          <a:p>
            <a:endParaRPr lang="de-DE" dirty="0"/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Betriebliche Ausbildung und der Berufsschulunterricht folgen den Ausbildungsstandards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Wichtig: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Keine Beteiligung der jeweiligen Lehr- und Ausbildungskräfte!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Paritätisch besetzte Prüfungsausschüsse, gemeinsam beschlossene Ausbildungsstandards, gemeinsame Steuerung des Systems auf allen Ebenen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 rund 70 % im Betrieb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Berufsausbildungs-Standards, durch die Kammer ausgestelltes Zeugnis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und aus den Betrieben, staatliche Lehrer an den Berufsschulen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Datenreports, Berufsbildungsbericht, Ausbildungsstandards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Zur Erinnerung: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 IAB-Forum waren 85 % der Absolventinnen und Absolventen des Jahres 2020 in sozialversicherungspflichtiger Beschäftigung</a:t>
            </a:r>
            <a:endParaRPr lang="de-DE" dirty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Rund 79 % aller Auszubildenden werden vom ausbildenden Betrieb übernommen.</a:t>
            </a:r>
            <a:r>
              <a:rPr lang="de-DE" dirty="0">
                <a:effectLst/>
              </a:rPr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Zur Erinnerung: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Kammern sind die Vertreter der Wirtschaft, Gewerkschaften/Arbeitnehmervertreter und Verbände/Arbeitgebervertreter sind die Sozialpartner.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erzielen einen Konsens.</a:t>
            </a:r>
          </a:p>
          <a:p>
            <a:endParaRPr lang="de-DE" dirty="0"/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Fazit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Duale Berufsausbildung wird im Wesentlichen von denjenigen gestaltet, die unmittelbar betroffen sind und die den Bedarf am Arbeitsmarkt am besten kennen.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Fazit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 Entscheidungen zur Berufsausbildung werden im Konsensprinzip getroffen.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Fazit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Standards gelten bundesweit. Sie werden regelmäßig aktualisiert.</a:t>
            </a:r>
            <a:r>
              <a:rPr lang="de-DE" dirty="0">
                <a:effectLst/>
              </a:rPr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Nachfrage nach Fachkräften &gt;&gt;&gt;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Deutschland ist eine entwickelte Industrienation mit einem starken Mittelstand.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Win-Win-Situation &gt;&gt;&gt;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Auszubildende lernen „on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“, sind in den Arbeitsprozess integriert. Unternehmen bilden ihre eigene zukünftige Belegschaft nach eigenem Bedarf aus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Qualifiziertes Ausbildungspersonal &gt;&gt;&gt;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Ausbilder sind „vom Fach“ und haben selbst eine Ausbildung durchlaufen, kennen auch das Unternehmen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Staat steuert zwar als Gesetzgeber den Prozess und setzt den Rahmen, er überlässt aber wesentliche Entscheidungen den unmittelbaren Stakeholdern.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Paritätisch besetzte Prüfungsausschüsse, gemeinsam beschlossene Ausbildungsstandards, gemeinsame Steuerung des Systems auf allen Ebenen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 rund 70 % im Betrieb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Berufsausbildungs-Standards, durch die Kammer ausgestelltes Zeugnis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und aus den Betrieben, staatliche Lehrer an den Berufsschulen</a:t>
            </a: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Datenreports, Berufsbildungsbericht, Ausbildungsstandards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Vorteile: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höhere Identifikation mit dem Ausbildungsbetrieb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Ausbildung als Grundlage für weiterführende Maßnahmen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Weiterer Vorteil: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Rekrutierungs- und Umschulungskosten werden reduziert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Weiterer Vorteil: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Frühindikator für die Entwicklungen in Wirtschaft und auf dem Arbeitsmarkt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Diskrepanz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ca. 84.000 Bewerber/innen ohne Ausbildungsplatz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Zugang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Mangel an informellen Kompetenzen: Disziplin, Verlässlichkeit, grundlegende Kenntnisse (Lesen, Schreiben, Rechnen)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Anforderungen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Bspw.: IT-Kenntnisse, Fremdsprachenkenntnisse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Lebensbegleitendes Lernen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Besonders für ältere </a:t>
            </a:r>
            <a:r>
              <a:rPr lang="de-D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Bewerber</a:t>
            </a:r>
            <a:r>
              <a:rPr lang="de-DE" sz="1200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/innen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Diskrepanz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Unbesetzte Ausbildungsstellen 2010: 19.800 / 2025: 54.400 = 2,8-fach höherer Wert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„Ausbildungsreife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Fehlende soziale Kompetenzen, Grundkenntnisse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Inklusion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Hoher personeller und zeitlicher Extraaufwand, besondere Qualifikationen des ausbildenden Personals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Demografischer Wandel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Weniger junge Menschen, die in eine Ausbildung gehen können, Bedarf des Arbeitsmarktes kann nicht mehr bedient werden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zur Akademisierung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Ausbildung ist tendenziell Out, Universität ist In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Regionale Unterschiede 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Angebot und Nachfrage von Ausbildungsplätzen</a:t>
            </a:r>
          </a:p>
          <a:p>
            <a:pPr lvl="0"/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Inklusion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 gesellschaftliche Aufgabe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Insgesamt haben ca. 51 % der Bevölkerung in ihrem Leben eine duale Berufsausbildung begonnen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Laut IAB-Forum (2023) waren 85 % der Absolventinnen und Absolventen des Jahres 2020 in sozialversicherungspflichtiger Beschäftigung.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positive Effekt: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Jugendarbeitslosigkeit in Deutschland liegt bei nur rund 5,7 % (2025) 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440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Azubis sind im Durchschnitt 19,9 Jahre alt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Investition pro Auszubildenden pro Jahr beträgt im Durchschnitt 26.210 Euro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davon (ca. 18.124 Euro) amortisieren sich (Produktivbeitrag der Auszubildenden)</a:t>
            </a: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bedeutet: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internationaler Wettbewerbsvorteil für deutsche KMUs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zukünftiges Personal nach eigenem Bedarf ausgebildet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geringe Investitionen auf dem Personalmarkt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drei Akteure sichern durch eine ausdifferenzierte Rollenverteilung die Rahmenbedingungen der Berufsbildung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„Ownership“ liegt bei allen drei Akteuren; Sie alle tragen es zugleich und übernehmen Verantwortung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gewährleisten die ständige Innovationsfähigkeit des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 stellen Qualitätsstandards sicher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Impuls für die Entwicklung und Aktualisierung von Ausbildungsstandards kommt aus den Unternehmen und Kammern. Sie wissen am besten, welche Kenntnisse gebraucht werden.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Weitere Aufgaben: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Betriebe bei der Suche nach Azubis unterstützen, Ausbildungsverträge registrieren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Mediation bei Uneinigkeiten zwischen Azubis und Betrieben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Wirtschaft investiert jährlich 9,7 Mrd. € in Berufsbildung (2024)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Prozess von Abstimmung und Verabschiedung neuer Ausbildungsordnungen wird durch das Bundesinstitut für Berufsbildung geleitet.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Wirtschafts- und Sozialpartner sind im gesamten Prozess einbezogen.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Detailinformation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Finanzierung durch den Staat beläuft sich auf rund 4,4 Mrd. €, davon über 3,4 Mrd. € für 1.550 Berufsschulen und ca. 0,9 Mrd. € für Steuerungs-, Monitoring- und Fördermaßnahmen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Staat verabschiedet das Berufsbildungsgesetz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ggf. vorangegangene Folien nochmals zusammenfassen: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Drei Hauptakteure einigen sich gleichberechtigt auf die grundlegenden Standards für die Duale Berufsausbildung.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 Standards folgen den konkreten Anforderungen aus der Arbeitswelt. 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vet.international/" TargetMode="External"/><Relationship Id="rId3" Type="http://schemas.openxmlformats.org/officeDocument/2006/relationships/image" Target="../media/image4.svg"/><Relationship Id="rId7" Type="http://schemas.openxmlformats.org/officeDocument/2006/relationships/hyperlink" Target="mailto:govet@bibb.de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63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Germaniya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hukumatining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Kasbiy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ta'lim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sohasida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xalqaro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hamkorlik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bo'yicha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markaz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8" b="2745"/>
          <a:stretch/>
        </p:blipFill>
        <p:spPr>
          <a:xfrm>
            <a:off x="0" y="823959"/>
            <a:ext cx="12192000" cy="6029010"/>
          </a:xfrm>
          <a:prstGeom prst="rect">
            <a:avLst/>
          </a:prstGeom>
        </p:spPr>
      </p:pic>
      <p:sp>
        <p:nvSpPr>
          <p:cNvPr id="4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468687" y="2644967"/>
            <a:ext cx="5254625" cy="304181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2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Asosiy sarlavha formatini tahrirlash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Asosiy matn formatini tahrirlash</a:t>
            </a:r>
          </a:p>
          <a:p>
            <a:pPr lvl="1"/>
            <a:r>
              <a:rPr lang="de-DE" dirty="0"/>
              <a:t>Ikkinchi daraja</a:t>
            </a:r>
          </a:p>
          <a:p>
            <a:pPr lvl="2"/>
            <a:r>
              <a:rPr lang="de-DE" dirty="0"/>
              <a:t>Uchinchi daraja</a:t>
            </a:r>
          </a:p>
          <a:p>
            <a:pPr lvl="3"/>
            <a:r>
              <a:rPr lang="de-DE" dirty="0"/>
              <a:t>To'rtinchi daraja</a:t>
            </a:r>
          </a:p>
          <a:p>
            <a:pPr lvl="4"/>
            <a:r>
              <a:rPr lang="de-DE" dirty="0"/>
              <a:t>Beshinchi daraja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79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0" r:id="rId3"/>
    <p:sldLayoutId id="2147483672" r:id="rId4"/>
    <p:sldLayoutId id="214748367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" TargetMode="External"/><Relationship Id="rId13" Type="http://schemas.openxmlformats.org/officeDocument/2006/relationships/hyperlink" Target="http://www.gesetze-im-internet.de/ihkg/index.html" TargetMode="External"/><Relationship Id="rId18" Type="http://schemas.openxmlformats.org/officeDocument/2006/relationships/hyperlink" Target="https://www.bmftr.bund.de/" TargetMode="External"/><Relationship Id="rId3" Type="http://schemas.openxmlformats.org/officeDocument/2006/relationships/hyperlink" Target="https://www.bibb.de/datenreport/de/index.php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://www.gesetze-im-internet.de/jarbschg/index.html" TargetMode="External"/><Relationship Id="rId17" Type="http://schemas.openxmlformats.org/officeDocument/2006/relationships/hyperlink" Target="https://www.bmbfsfj.bund.de/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www.govet.international/" TargetMode="External"/><Relationship Id="rId20" Type="http://schemas.openxmlformats.org/officeDocument/2006/relationships/hyperlink" Target="mailto:govet@bibb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atenportal.bmbf.de/portal/de/index.html" TargetMode="External"/><Relationship Id="rId11" Type="http://schemas.openxmlformats.org/officeDocument/2006/relationships/hyperlink" Target="https://www.gesetze-im-internet.de/bbig_2005/" TargetMode="External"/><Relationship Id="rId5" Type="http://schemas.openxmlformats.org/officeDocument/2006/relationships/hyperlink" Target="https://www.destatis.de/DE/Home/_inhalt.html" TargetMode="External"/><Relationship Id="rId15" Type="http://schemas.openxmlformats.org/officeDocument/2006/relationships/hyperlink" Target="http://www.gesetze-im-internet.de/betrvg/" TargetMode="External"/><Relationship Id="rId10" Type="http://schemas.openxmlformats.org/officeDocument/2006/relationships/hyperlink" Target="https://www.govet.international/de/54899.php" TargetMode="External"/><Relationship Id="rId19" Type="http://schemas.openxmlformats.org/officeDocument/2006/relationships/hyperlink" Target="https://www.bibb.de/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tvg/index.html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539" y="3045124"/>
            <a:ext cx="6047117" cy="689389"/>
          </a:xfrm>
        </p:spPr>
        <p:txBody>
          <a:bodyPr/>
          <a:lstStyle/>
          <a:p>
            <a:r>
              <a:rPr lang="de-DE" sz="2800" dirty="0" err="1"/>
              <a:t>Germaniyada</a:t>
            </a:r>
            <a:r>
              <a:rPr lang="de-DE" sz="2800" dirty="0"/>
              <a:t> Dual </a:t>
            </a:r>
            <a:r>
              <a:rPr lang="de-DE" sz="2800" dirty="0" err="1"/>
              <a:t>kasbiy</a:t>
            </a:r>
            <a:r>
              <a:rPr lang="de-DE" sz="2800" dirty="0"/>
              <a:t> </a:t>
            </a:r>
            <a:r>
              <a:rPr lang="de-DE" sz="2800" dirty="0" err="1"/>
              <a:t>ta'lim</a:t>
            </a:r>
            <a:endParaRPr lang="de-DE" sz="28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A34D82E-99CA-814D-DA8D-5B5990FB705E}"/>
              </a:ext>
            </a:extLst>
          </p:cNvPr>
          <p:cNvSpPr txBox="1"/>
          <p:nvPr/>
        </p:nvSpPr>
        <p:spPr>
          <a:xfrm>
            <a:off x="3257550" y="5843588"/>
            <a:ext cx="574357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 err="1"/>
              <a:t>Germaniya</a:t>
            </a:r>
            <a:r>
              <a:rPr lang="de-DE" dirty="0"/>
              <a:t> </a:t>
            </a:r>
            <a:r>
              <a:rPr lang="de-DE" dirty="0" err="1"/>
              <a:t>hukumatining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sohasida</a:t>
            </a:r>
            <a:r>
              <a:rPr lang="de-DE" dirty="0"/>
              <a:t> </a:t>
            </a:r>
            <a:r>
              <a:rPr lang="de-DE" dirty="0" err="1"/>
              <a:t>xalqaro</a:t>
            </a:r>
            <a:r>
              <a:rPr lang="de-DE" dirty="0"/>
              <a:t> </a:t>
            </a:r>
            <a:r>
              <a:rPr lang="de-DE" dirty="0" err="1"/>
              <a:t>hamkorlik</a:t>
            </a:r>
            <a:r>
              <a:rPr lang="de-DE" dirty="0"/>
              <a:t> </a:t>
            </a:r>
            <a:r>
              <a:rPr lang="de-DE" dirty="0" err="1"/>
              <a:t>bo'yicha</a:t>
            </a:r>
            <a:r>
              <a:rPr lang="de-DE" dirty="0"/>
              <a:t> </a:t>
            </a:r>
            <a:r>
              <a:rPr lang="de-DE" dirty="0" err="1"/>
              <a:t>markaz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052513"/>
            <a:ext cx="11309667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Asosiy ishtirokchilar: davlat – tartibga soluvchi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 err="1"/>
              <a:t>ijtimoiy</a:t>
            </a:r>
            <a:r>
              <a:rPr lang="de-DE" dirty="0"/>
              <a:t> sheriklar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u="sng" dirty="0" err="1"/>
              <a:t>Kasbiy</a:t>
            </a:r>
            <a:r>
              <a:rPr lang="de-DE" u="sng" dirty="0"/>
              <a:t> </a:t>
            </a:r>
            <a:r>
              <a:rPr lang="de-DE" u="sng" dirty="0" err="1"/>
              <a:t>ta‘lim</a:t>
            </a:r>
            <a:r>
              <a:rPr lang="de-DE" u="sng" dirty="0"/>
              <a:t> </a:t>
            </a:r>
            <a:r>
              <a:rPr lang="de-DE" u="sng" dirty="0" err="1"/>
              <a:t>nizomini</a:t>
            </a:r>
            <a:r>
              <a:rPr lang="de-DE" dirty="0"/>
              <a:t> (Ausbildungsordnung), </a:t>
            </a:r>
            <a:r>
              <a:rPr lang="de-DE" dirty="0" err="1"/>
              <a:t>ya‘ni</a:t>
            </a:r>
            <a:r>
              <a:rPr lang="de-DE" dirty="0"/>
              <a:t> </a:t>
            </a:r>
            <a:r>
              <a:rPr lang="de-DE" dirty="0" err="1"/>
              <a:t>korxonalardagi</a:t>
            </a:r>
            <a:r>
              <a:rPr lang="de-DE" dirty="0"/>
              <a:t> </a:t>
            </a:r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jarayoniga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qoidalarni</a:t>
            </a:r>
            <a:r>
              <a:rPr lang="de-DE" dirty="0"/>
              <a:t> </a:t>
            </a:r>
            <a:r>
              <a:rPr lang="de-DE" dirty="0" err="1"/>
              <a:t>muzokaralarda</a:t>
            </a:r>
            <a:r>
              <a:rPr lang="de-DE" dirty="0"/>
              <a:t> </a:t>
            </a:r>
            <a:r>
              <a:rPr lang="de-DE" dirty="0" err="1"/>
              <a:t>kelishib</a:t>
            </a:r>
            <a:r>
              <a:rPr lang="de-DE" dirty="0"/>
              <a:t> </a:t>
            </a:r>
            <a:r>
              <a:rPr lang="de-DE" dirty="0" err="1"/>
              <a:t>oladilar</a:t>
            </a:r>
            <a:endParaRPr lang="de-DE" dirty="0"/>
          </a:p>
          <a:p>
            <a:pPr lvl="1"/>
            <a:r>
              <a:rPr lang="de-DE" dirty="0"/>
              <a:t>Kasb-</a:t>
            </a:r>
            <a:r>
              <a:rPr lang="de-DE" dirty="0" err="1"/>
              <a:t>hunar</a:t>
            </a:r>
            <a:r>
              <a:rPr lang="de-DE" dirty="0"/>
              <a:t> </a:t>
            </a:r>
            <a:r>
              <a:rPr lang="de-DE" dirty="0" err="1"/>
              <a:t>maktablaridagi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</a:t>
            </a:r>
            <a:r>
              <a:rPr lang="de-DE" dirty="0" err="1"/>
              <a:t>belgilaydilar</a:t>
            </a:r>
            <a:r>
              <a:rPr lang="de-DE" dirty="0"/>
              <a:t>: </a:t>
            </a:r>
            <a:r>
              <a:rPr lang="de-DE" u="sng" dirty="0" err="1"/>
              <a:t>Namunaviy</a:t>
            </a:r>
            <a:r>
              <a:rPr lang="de-DE" u="sng" dirty="0"/>
              <a:t> </a:t>
            </a:r>
            <a:r>
              <a:rPr lang="de-DE" u="sng" dirty="0" err="1"/>
              <a:t>o'quv</a:t>
            </a:r>
            <a:r>
              <a:rPr lang="de-DE" u="sng" dirty="0"/>
              <a:t> </a:t>
            </a:r>
            <a:r>
              <a:rPr lang="de-DE" u="sng" dirty="0" err="1"/>
              <a:t>dasturi</a:t>
            </a:r>
            <a:r>
              <a:rPr lang="de-DE" dirty="0"/>
              <a:t> (</a:t>
            </a:r>
            <a:r>
              <a:rPr lang="de-DE" u="sng" dirty="0"/>
              <a:t>Rahmenlehrplan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Davlat kasbiy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muassasalarining</a:t>
            </a:r>
            <a:r>
              <a:rPr lang="de-DE" dirty="0"/>
              <a:t> tizimini moliyalashtiradi, tashkil etadi va nazorat qiladi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bo'yicha</a:t>
            </a:r>
            <a:r>
              <a:rPr lang="de-DE" dirty="0"/>
              <a:t> tadqiqotlar olib boradi va ularni qo'llab-quvvatlaydi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/>
              <a:t>BIBB</a:t>
            </a:r>
          </a:p>
          <a:p>
            <a:pPr lvl="1"/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o‘rnini</a:t>
            </a:r>
            <a:r>
              <a:rPr lang="de-DE" dirty="0"/>
              <a:t> </a:t>
            </a:r>
            <a:r>
              <a:rPr lang="de-DE" dirty="0" err="1"/>
              <a:t>topishda</a:t>
            </a:r>
            <a:r>
              <a:rPr lang="de-DE" dirty="0"/>
              <a:t> (masalan, yoshlar, ishsizlar, imkoniyati </a:t>
            </a:r>
            <a:r>
              <a:rPr lang="de-DE" dirty="0" err="1"/>
              <a:t>cheklangan</a:t>
            </a:r>
            <a:r>
              <a:rPr lang="de-DE" dirty="0"/>
              <a:t> </a:t>
            </a:r>
            <a:r>
              <a:rPr lang="de-DE" dirty="0" err="1"/>
              <a:t>shaxslarga</a:t>
            </a:r>
            <a:r>
              <a:rPr lang="de-DE" dirty="0"/>
              <a:t>) </a:t>
            </a:r>
            <a:r>
              <a:rPr lang="de-DE" dirty="0" err="1"/>
              <a:t>yordam</a:t>
            </a:r>
            <a:r>
              <a:rPr lang="de-DE" dirty="0"/>
              <a:t> </a:t>
            </a:r>
            <a:r>
              <a:rPr lang="de-DE" dirty="0" err="1"/>
              <a:t>beradi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r>
              <a:rPr lang="de-DE" b="1" dirty="0"/>
              <a:t>: </a:t>
            </a:r>
            <a:r>
              <a:rPr lang="de-DE" b="1" dirty="0" err="1"/>
              <a:t>Standartlar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Korxonalar</a:t>
            </a:r>
            <a:r>
              <a:rPr lang="de-DE" dirty="0"/>
              <a:t> va kasb-hunar </a:t>
            </a:r>
            <a:r>
              <a:rPr lang="de-DE" dirty="0" err="1"/>
              <a:t>maktablarida</a:t>
            </a:r>
            <a:r>
              <a:rPr lang="de-DE" dirty="0"/>
              <a:t> 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amalga </a:t>
            </a:r>
            <a:r>
              <a:rPr lang="de-DE" dirty="0" err="1"/>
              <a:t>oshirishni</a:t>
            </a:r>
            <a:r>
              <a:rPr lang="de-DE" dirty="0"/>
              <a:t> </a:t>
            </a:r>
            <a:r>
              <a:rPr lang="de-DE" dirty="0" err="1"/>
              <a:t>belgilaydi</a:t>
            </a:r>
            <a:endParaRPr lang="de-DE" dirty="0"/>
          </a:p>
          <a:p>
            <a:pPr lvl="1"/>
            <a:r>
              <a:rPr lang="de-DE" dirty="0"/>
              <a:t>Sifat </a:t>
            </a:r>
            <a:r>
              <a:rPr lang="de-DE" dirty="0" err="1"/>
              <a:t>nazoratini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</a:t>
            </a:r>
            <a:r>
              <a:rPr lang="de-DE" dirty="0" err="1"/>
              <a:t>rivojlantirishni</a:t>
            </a:r>
            <a:r>
              <a:rPr lang="de-DE" dirty="0"/>
              <a:t> </a:t>
            </a:r>
            <a:r>
              <a:rPr lang="de-DE" dirty="0" err="1"/>
              <a:t>ta'minlaydi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Germaniyaning</a:t>
            </a:r>
            <a:r>
              <a:rPr lang="de-DE" dirty="0"/>
              <a:t> </a:t>
            </a:r>
            <a:r>
              <a:rPr lang="de-DE" dirty="0" err="1"/>
              <a:t>butun</a:t>
            </a:r>
            <a:r>
              <a:rPr lang="de-DE" dirty="0"/>
              <a:t> </a:t>
            </a:r>
            <a:r>
              <a:rPr lang="de-DE" dirty="0" err="1"/>
              <a:t>xududida</a:t>
            </a:r>
            <a:r>
              <a:rPr lang="de-DE" dirty="0"/>
              <a:t>, </a:t>
            </a:r>
            <a:r>
              <a:rPr lang="de-DE" dirty="0" err="1"/>
              <a:t>ya‘ni</a:t>
            </a:r>
            <a:r>
              <a:rPr lang="de-DE" dirty="0"/>
              <a:t> </a:t>
            </a:r>
            <a:r>
              <a:rPr lang="de-DE" dirty="0" err="1"/>
              <a:t>barcha</a:t>
            </a:r>
            <a:r>
              <a:rPr lang="de-DE" dirty="0"/>
              <a:t> </a:t>
            </a:r>
            <a:r>
              <a:rPr lang="de-DE" dirty="0" err="1"/>
              <a:t>o‘lkalarida</a:t>
            </a:r>
            <a:r>
              <a:rPr lang="de-DE" dirty="0"/>
              <a:t> </a:t>
            </a:r>
            <a:r>
              <a:rPr lang="de-DE" dirty="0" err="1"/>
              <a:t>amal</a:t>
            </a:r>
            <a:r>
              <a:rPr lang="de-DE" dirty="0"/>
              <a:t> qiladi va majburiy hisoblanadi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r>
              <a:rPr lang="de-DE" b="1" dirty="0"/>
              <a:t>: Standartlar – </a:t>
            </a:r>
            <a:r>
              <a:rPr lang="de-DE" b="1" dirty="0" err="1"/>
              <a:t>ishlab</a:t>
            </a:r>
            <a:r>
              <a:rPr lang="de-DE" b="1" dirty="0"/>
              <a:t> </a:t>
            </a:r>
            <a:r>
              <a:rPr lang="de-DE" b="1" dirty="0" err="1"/>
              <a:t>chiqish</a:t>
            </a:r>
            <a:r>
              <a:rPr lang="de-DE" b="1" dirty="0"/>
              <a:t> </a:t>
            </a:r>
            <a:r>
              <a:rPr lang="de-DE" b="1" dirty="0" err="1"/>
              <a:t>jarayoni</a:t>
            </a:r>
            <a:r>
              <a:rPr lang="de-DE" b="1" dirty="0"/>
              <a:t> 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b="1" dirty="0"/>
              <a:t>1) Ish </a:t>
            </a:r>
            <a:r>
              <a:rPr lang="de-DE" b="1" dirty="0" err="1"/>
              <a:t>beruvchilar</a:t>
            </a:r>
            <a:r>
              <a:rPr lang="de-DE" b="1" dirty="0"/>
              <a:t> </a:t>
            </a:r>
            <a:r>
              <a:rPr lang="de-DE" dirty="0" err="1"/>
              <a:t>korxonalarda</a:t>
            </a:r>
            <a:r>
              <a:rPr lang="de-DE" dirty="0"/>
              <a:t> </a:t>
            </a:r>
            <a:r>
              <a:rPr lang="de-DE" dirty="0" err="1"/>
              <a:t>yangi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vazifalar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malakalarni</a:t>
            </a:r>
            <a:r>
              <a:rPr lang="de-DE" dirty="0"/>
              <a:t> </a:t>
            </a:r>
            <a:r>
              <a:rPr lang="de-DE" dirty="0" err="1"/>
              <a:t>aniqlaydilar</a:t>
            </a:r>
            <a:r>
              <a:rPr lang="de-DE" dirty="0"/>
              <a:t> </a:t>
            </a:r>
          </a:p>
          <a:p>
            <a:pPr lvl="1"/>
            <a:r>
              <a:rPr lang="de-DE" b="1" dirty="0"/>
              <a:t>2) Ijtimoiy sheriklar va hukumat </a:t>
            </a:r>
            <a:r>
              <a:rPr lang="de-DE" dirty="0"/>
              <a:t>BIBB </a:t>
            </a:r>
            <a:r>
              <a:rPr lang="de-DE" dirty="0" err="1"/>
              <a:t>moderatorligida</a:t>
            </a:r>
            <a:r>
              <a:rPr lang="de-DE" dirty="0"/>
              <a:t> </a:t>
            </a:r>
            <a:r>
              <a:rPr lang="de-DE" dirty="0" err="1"/>
              <a:t>muzokara</a:t>
            </a:r>
            <a:r>
              <a:rPr lang="de-DE" dirty="0"/>
              <a:t>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yangi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nizomlarini</a:t>
            </a:r>
            <a:r>
              <a:rPr lang="de-DE" dirty="0"/>
              <a:t> </a:t>
            </a:r>
            <a:r>
              <a:rPr lang="de-DE" dirty="0" err="1"/>
              <a:t>qabul</a:t>
            </a:r>
            <a:r>
              <a:rPr lang="de-DE" dirty="0"/>
              <a:t> </a:t>
            </a:r>
            <a:r>
              <a:rPr lang="de-DE" dirty="0" err="1"/>
              <a:t>qiladilar</a:t>
            </a:r>
            <a:r>
              <a:rPr lang="de-DE" dirty="0"/>
              <a:t> </a:t>
            </a:r>
          </a:p>
          <a:p>
            <a:pPr lvl="1"/>
            <a:r>
              <a:rPr lang="de-DE" b="1" dirty="0"/>
              <a:t>3) Davlat </a:t>
            </a:r>
            <a:r>
              <a:rPr lang="de-DE" dirty="0" err="1"/>
              <a:t>kasb-hunar</a:t>
            </a:r>
            <a:r>
              <a:rPr lang="de-DE" dirty="0"/>
              <a:t> </a:t>
            </a:r>
            <a:r>
              <a:rPr lang="de-DE" dirty="0" err="1"/>
              <a:t>maktablarida</a:t>
            </a:r>
            <a:r>
              <a:rPr lang="de-DE" dirty="0"/>
              <a:t> </a:t>
            </a:r>
            <a:r>
              <a:rPr lang="de-DE" dirty="0" err="1"/>
              <a:t>o‘qitiladigan</a:t>
            </a:r>
            <a:r>
              <a:rPr lang="de-DE" dirty="0"/>
              <a:t> </a:t>
            </a:r>
            <a:r>
              <a:rPr lang="de-DE" dirty="0" err="1"/>
              <a:t>Namunaviy</a:t>
            </a:r>
            <a:r>
              <a:rPr lang="de-DE" dirty="0"/>
              <a:t> </a:t>
            </a:r>
            <a:r>
              <a:rPr lang="de-DE" dirty="0" err="1"/>
              <a:t>o'quv</a:t>
            </a:r>
            <a:r>
              <a:rPr lang="de-DE" dirty="0"/>
              <a:t> dasturlarini yangi </a:t>
            </a:r>
            <a:r>
              <a:rPr lang="de-DE" dirty="0" err="1"/>
              <a:t>belgilangan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nizomlariga</a:t>
            </a:r>
            <a:r>
              <a:rPr lang="de-DE" dirty="0"/>
              <a:t> </a:t>
            </a:r>
            <a:r>
              <a:rPr lang="de-DE" dirty="0" err="1"/>
              <a:t>moslashtiradi</a:t>
            </a:r>
            <a:endParaRPr lang="de-DE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Qabul qilingan </a:t>
            </a:r>
            <a:r>
              <a:rPr lang="de-DE" b="1" dirty="0" err="1"/>
              <a:t>standartlar</a:t>
            </a:r>
            <a:r>
              <a:rPr lang="de-DE" b="1" dirty="0"/>
              <a:t>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</a:t>
            </a:r>
            <a:r>
              <a:rPr lang="de-DE" b="1" dirty="0" err="1"/>
              <a:t>nizomlarida</a:t>
            </a:r>
            <a:r>
              <a:rPr lang="de-DE" b="1" dirty="0"/>
              <a:t> (</a:t>
            </a:r>
            <a:r>
              <a:rPr lang="de-DE" b="1" dirty="0" err="1"/>
              <a:t>korxonalar</a:t>
            </a:r>
            <a:r>
              <a:rPr lang="de-DE" b="1" dirty="0"/>
              <a:t> uchun)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Namunaviy</a:t>
            </a:r>
            <a:r>
              <a:rPr lang="de-DE" b="1" dirty="0"/>
              <a:t> </a:t>
            </a:r>
            <a:r>
              <a:rPr lang="de-DE" b="1" dirty="0" err="1"/>
              <a:t>o'quv</a:t>
            </a:r>
            <a:r>
              <a:rPr lang="de-DE" b="1" dirty="0"/>
              <a:t> </a:t>
            </a:r>
            <a:r>
              <a:rPr lang="de-DE" b="1" dirty="0" err="1"/>
              <a:t>dasturlarida</a:t>
            </a:r>
            <a:r>
              <a:rPr lang="de-DE" b="1" dirty="0"/>
              <a:t> (</a:t>
            </a:r>
            <a:r>
              <a:rPr lang="de-DE" b="1" dirty="0" err="1"/>
              <a:t>kasb-hunar</a:t>
            </a:r>
            <a:r>
              <a:rPr lang="de-DE" b="1" dirty="0"/>
              <a:t> </a:t>
            </a:r>
            <a:r>
              <a:rPr lang="de-DE" b="1" dirty="0" err="1"/>
              <a:t>maktablari</a:t>
            </a:r>
            <a:r>
              <a:rPr lang="de-DE" b="1" dirty="0"/>
              <a:t> uchun) </a:t>
            </a:r>
            <a:r>
              <a:rPr lang="de-DE" b="1" dirty="0" err="1"/>
              <a:t>belgilab</a:t>
            </a:r>
            <a:r>
              <a:rPr lang="de-DE" b="1" dirty="0"/>
              <a:t> </a:t>
            </a:r>
            <a:r>
              <a:rPr lang="de-DE" b="1" dirty="0" err="1"/>
              <a:t>qo‘yiladi</a:t>
            </a:r>
            <a:r>
              <a:rPr lang="de-DE" b="1" dirty="0"/>
              <a:t>.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087167"/>
            <a:ext cx="11053762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800" b="1" dirty="0" err="1"/>
              <a:t>Umumiy</a:t>
            </a:r>
            <a:r>
              <a:rPr lang="de-DE" sz="2800" b="1" dirty="0"/>
              <a:t> </a:t>
            </a:r>
            <a:r>
              <a:rPr lang="de-DE" sz="2800" b="1" dirty="0" err="1"/>
              <a:t>asoslar</a:t>
            </a:r>
            <a:r>
              <a:rPr lang="de-DE" sz="2600" b="1" dirty="0"/>
              <a:t>: Standartlar – </a:t>
            </a:r>
            <a:r>
              <a:rPr lang="de-DE" sz="2800" b="1" dirty="0" err="1"/>
              <a:t>Kasbiy</a:t>
            </a:r>
            <a:r>
              <a:rPr lang="de-DE" sz="2800" b="1" dirty="0"/>
              <a:t> </a:t>
            </a:r>
            <a:r>
              <a:rPr lang="de-DE" sz="2800" b="1" dirty="0" err="1"/>
              <a:t>ta‘lim</a:t>
            </a:r>
            <a:r>
              <a:rPr lang="de-DE" sz="2800" b="1" dirty="0"/>
              <a:t> </a:t>
            </a:r>
            <a:r>
              <a:rPr lang="de-DE" sz="2800" b="1" dirty="0" err="1"/>
              <a:t>nizomi</a:t>
            </a:r>
            <a:r>
              <a:rPr lang="de-DE" sz="2800" b="1" dirty="0"/>
              <a:t> (Ausbildungsordnung)</a:t>
            </a:r>
            <a:endParaRPr lang="de-DE" sz="2600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 err="1"/>
              <a:t>Umumiy</a:t>
            </a:r>
            <a:r>
              <a:rPr lang="de-DE" dirty="0"/>
              <a:t> maqsad 'kasbiy tamoyil'ga asoslanadi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u="sng" dirty="0" err="1"/>
              <a:t>Korxonadagi</a:t>
            </a:r>
            <a:r>
              <a:rPr lang="de-DE" u="sng" dirty="0"/>
              <a:t> </a:t>
            </a:r>
            <a:r>
              <a:rPr lang="de-DE" u="sng" dirty="0" err="1"/>
              <a:t>kasbiy</a:t>
            </a:r>
            <a:r>
              <a:rPr lang="de-DE" u="sng" dirty="0"/>
              <a:t> </a:t>
            </a:r>
            <a:r>
              <a:rPr lang="de-DE" u="sng" dirty="0" err="1"/>
              <a:t>ta‘lim</a:t>
            </a:r>
            <a:r>
              <a:rPr lang="de-DE" dirty="0"/>
              <a:t> uchun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standartlari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nizomi</a:t>
            </a:r>
            <a:r>
              <a:rPr lang="de-DE" dirty="0"/>
              <a:t> (Ausbildungsordnung) </a:t>
            </a:r>
            <a:r>
              <a:rPr lang="de-DE" dirty="0" err="1"/>
              <a:t>qoidalarida</a:t>
            </a:r>
            <a:r>
              <a:rPr lang="de-DE" dirty="0"/>
              <a:t> </a:t>
            </a:r>
            <a:r>
              <a:rPr lang="de-DE" dirty="0" err="1"/>
              <a:t>belgib</a:t>
            </a:r>
            <a:r>
              <a:rPr lang="de-DE" dirty="0"/>
              <a:t> </a:t>
            </a:r>
            <a:r>
              <a:rPr lang="de-DE" dirty="0" err="1"/>
              <a:t>qo‘yiladi</a:t>
            </a:r>
            <a:r>
              <a:rPr lang="de-DE" dirty="0"/>
              <a:t>: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Kasb </a:t>
            </a:r>
            <a:r>
              <a:rPr lang="de-DE" dirty="0" err="1"/>
              <a:t>nomi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Kasb profili</a:t>
            </a:r>
          </a:p>
          <a:p>
            <a:pPr lvl="1"/>
            <a:r>
              <a:rPr lang="de-DE" dirty="0" err="1"/>
              <a:t>Mazmun-mavzular</a:t>
            </a:r>
            <a:endParaRPr lang="de-DE" dirty="0"/>
          </a:p>
          <a:p>
            <a:pPr lvl="1"/>
            <a:r>
              <a:rPr lang="de-DE" dirty="0" err="1"/>
              <a:t>Davom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/>
              <a:t> </a:t>
            </a:r>
            <a:r>
              <a:rPr lang="de-DE" dirty="0" err="1"/>
              <a:t>vaqti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vaqt</a:t>
            </a:r>
            <a:r>
              <a:rPr lang="de-DE" dirty="0"/>
              <a:t> </a:t>
            </a:r>
            <a:r>
              <a:rPr lang="de-DE" dirty="0" err="1"/>
              <a:t>jadvali</a:t>
            </a:r>
            <a:endParaRPr lang="de-DE" dirty="0"/>
          </a:p>
          <a:p>
            <a:pPr lvl="1"/>
            <a:r>
              <a:rPr lang="de-DE" dirty="0"/>
              <a:t>Imtihon talablari</a:t>
            </a:r>
          </a:p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r>
              <a:rPr lang="de-DE" b="1" dirty="0"/>
              <a:t>: Standartlar – </a:t>
            </a:r>
            <a:r>
              <a:rPr lang="de-DE" b="1" dirty="0" err="1"/>
              <a:t>Namunaviy</a:t>
            </a:r>
            <a:r>
              <a:rPr lang="de-DE" b="1" dirty="0"/>
              <a:t> </a:t>
            </a:r>
            <a:r>
              <a:rPr lang="de-DE" b="1" dirty="0" err="1"/>
              <a:t>o'quv</a:t>
            </a:r>
            <a:r>
              <a:rPr lang="de-DE" b="1" dirty="0"/>
              <a:t> </a:t>
            </a:r>
            <a:r>
              <a:rPr lang="de-DE" b="1" dirty="0" err="1"/>
              <a:t>dasturi</a:t>
            </a:r>
            <a:r>
              <a:rPr lang="de-DE" b="1" dirty="0"/>
              <a:t> (Rahmenlehrplan)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u="sng" dirty="0"/>
              <a:t>Kasb-hunar</a:t>
            </a:r>
            <a:r>
              <a:rPr lang="de-DE" dirty="0"/>
              <a:t> </a:t>
            </a:r>
            <a:r>
              <a:rPr lang="de-DE" dirty="0" err="1"/>
              <a:t>maktabidagi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kasbga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zarur nazariy bilimlarni beradi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umumta‘lim</a:t>
            </a:r>
            <a:r>
              <a:rPr lang="de-DE" dirty="0"/>
              <a:t> </a:t>
            </a:r>
            <a:r>
              <a:rPr lang="de-DE" dirty="0" err="1"/>
              <a:t>bilimlarini</a:t>
            </a:r>
            <a:r>
              <a:rPr lang="de-DE" dirty="0"/>
              <a:t> kengaytiradi. </a:t>
            </a:r>
          </a:p>
          <a:p>
            <a:pPr marL="0" indent="0">
              <a:buNone/>
            </a:pPr>
            <a:r>
              <a:rPr lang="de-DE" dirty="0" err="1"/>
              <a:t>Bu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standartlari</a:t>
            </a:r>
            <a:r>
              <a:rPr lang="de-DE" dirty="0"/>
              <a:t> </a:t>
            </a:r>
            <a:r>
              <a:rPr lang="de-DE" dirty="0" err="1"/>
              <a:t>Namunaviy</a:t>
            </a:r>
            <a:r>
              <a:rPr lang="de-DE" dirty="0"/>
              <a:t> </a:t>
            </a:r>
            <a:r>
              <a:rPr lang="de-DE" dirty="0" err="1"/>
              <a:t>o'quv</a:t>
            </a:r>
            <a:r>
              <a:rPr lang="de-DE" dirty="0"/>
              <a:t> </a:t>
            </a:r>
            <a:r>
              <a:rPr lang="de-DE" dirty="0" err="1"/>
              <a:t>dasturida</a:t>
            </a:r>
            <a:r>
              <a:rPr lang="de-DE" dirty="0"/>
              <a:t> </a:t>
            </a:r>
            <a:r>
              <a:rPr lang="de-DE" dirty="0" err="1"/>
              <a:t>belgilab</a:t>
            </a:r>
            <a:r>
              <a:rPr lang="de-DE" dirty="0"/>
              <a:t> </a:t>
            </a:r>
            <a:r>
              <a:rPr lang="de-DE" dirty="0" err="1"/>
              <a:t>qo‘yiladi</a:t>
            </a:r>
            <a:r>
              <a:rPr lang="de-DE" dirty="0"/>
              <a:t>: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maqsadi</a:t>
            </a:r>
          </a:p>
          <a:p>
            <a:pPr lvl="1"/>
            <a:r>
              <a:rPr lang="de-DE" dirty="0" err="1"/>
              <a:t>Mazmun-mavzular</a:t>
            </a:r>
            <a:endParaRPr lang="de-DE" dirty="0"/>
          </a:p>
          <a:p>
            <a:pPr lvl="1"/>
            <a:r>
              <a:rPr lang="de-DE" dirty="0" err="1"/>
              <a:t>O‘zlashtiriladigan</a:t>
            </a:r>
            <a:r>
              <a:rPr lang="de-DE" dirty="0"/>
              <a:t> </a:t>
            </a:r>
            <a:r>
              <a:rPr lang="de-DE" dirty="0" err="1"/>
              <a:t>bilim</a:t>
            </a:r>
            <a:r>
              <a:rPr lang="de-DE" dirty="0"/>
              <a:t> sohalari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err="1"/>
              <a:t>Huquqiy</a:t>
            </a:r>
            <a:r>
              <a:rPr lang="de-DE" b="1" dirty="0"/>
              <a:t> </a:t>
            </a:r>
            <a:r>
              <a:rPr lang="de-DE" b="1" dirty="0" err="1"/>
              <a:t>asoslar</a:t>
            </a:r>
            <a:endParaRPr lang="de-DE" b="1" dirty="0"/>
          </a:p>
          <a:p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faoliyat</a:t>
            </a:r>
            <a:r>
              <a:rPr lang="de-DE" b="1" dirty="0"/>
              <a:t> </a:t>
            </a:r>
            <a:r>
              <a:rPr lang="de-DE" b="1" dirty="0" err="1"/>
              <a:t>erkinligi</a:t>
            </a:r>
            <a:r>
              <a:rPr lang="de-DE" b="1" dirty="0"/>
              <a:t> Asosiy qonunning 12-moddasida kafolatlangan.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Asoslar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Korxonalarga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qonunchilik</a:t>
            </a: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r>
              <a:rPr lang="de-DE" b="1" dirty="0"/>
              <a:t> to'g'risidagi qonun</a:t>
            </a:r>
          </a:p>
          <a:p>
            <a:r>
              <a:rPr lang="de-DE" b="1" dirty="0" err="1"/>
              <a:t>Hunarmandchilik</a:t>
            </a:r>
            <a:r>
              <a:rPr lang="de-DE" b="1" dirty="0"/>
              <a:t> </a:t>
            </a:r>
            <a:r>
              <a:rPr lang="de-DE" b="1" dirty="0" err="1"/>
              <a:t>to'g'risidagi</a:t>
            </a:r>
            <a:r>
              <a:rPr lang="de-DE" b="1" dirty="0"/>
              <a:t> </a:t>
            </a:r>
            <a:r>
              <a:rPr lang="de-DE" b="1" dirty="0" err="1"/>
              <a:t>qonun</a:t>
            </a:r>
            <a:r>
              <a:rPr lang="de-DE" b="1" dirty="0"/>
              <a:t> </a:t>
            </a:r>
          </a:p>
          <a:p>
            <a:r>
              <a:rPr lang="de-DE" dirty="0" err="1"/>
              <a:t>Voyaga</a:t>
            </a:r>
            <a:r>
              <a:rPr lang="de-DE" dirty="0"/>
              <a:t> </a:t>
            </a:r>
            <a:r>
              <a:rPr lang="de-DE" dirty="0" err="1"/>
              <a:t>yetmaganlar</a:t>
            </a:r>
            <a:r>
              <a:rPr lang="de-DE" dirty="0"/>
              <a:t> </a:t>
            </a:r>
            <a:r>
              <a:rPr lang="de-DE" dirty="0" err="1"/>
              <a:t>mehnatini</a:t>
            </a:r>
            <a:r>
              <a:rPr lang="de-DE" dirty="0"/>
              <a:t> </a:t>
            </a:r>
            <a:r>
              <a:rPr lang="de-DE" dirty="0" err="1"/>
              <a:t>muhofaza</a:t>
            </a:r>
            <a:r>
              <a:rPr lang="de-DE" dirty="0"/>
              <a:t> </a:t>
            </a:r>
            <a:r>
              <a:rPr lang="de-DE" dirty="0" err="1"/>
              <a:t>qilish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endParaRPr lang="de-DE" dirty="0"/>
          </a:p>
          <a:p>
            <a:r>
              <a:rPr lang="de-DE" dirty="0"/>
              <a:t>Jamoa shartnomalari to'g'risidagi qonun</a:t>
            </a:r>
          </a:p>
          <a:p>
            <a:r>
              <a:rPr lang="de-DE" dirty="0"/>
              <a:t>Sanoat va savdo palatalari huquqlarini vaqtincha tartibga solish to'g'risidagi qonun</a:t>
            </a:r>
          </a:p>
          <a:p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boshqaruvi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xodimlar</a:t>
            </a:r>
            <a:r>
              <a:rPr lang="de-DE" dirty="0"/>
              <a:t> </a:t>
            </a:r>
            <a:r>
              <a:rPr lang="de-DE" dirty="0" err="1"/>
              <a:t>vakilligi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err="1"/>
              <a:t>Maktablarga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qonunchilik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Majburiy maktab ta'limi</a:t>
            </a:r>
          </a:p>
          <a:p>
            <a:r>
              <a:rPr lang="de-DE" dirty="0"/>
              <a:t>Federal </a:t>
            </a:r>
            <a:r>
              <a:rPr lang="de-DE" dirty="0" err="1"/>
              <a:t>o‘lkalarning</a:t>
            </a:r>
            <a:r>
              <a:rPr lang="de-DE" dirty="0"/>
              <a:t> </a:t>
            </a:r>
            <a:r>
              <a:rPr lang="de-DE" dirty="0" err="1"/>
              <a:t>maktab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qonunlari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</p:cNvCxnSpPr>
          <p:nvPr/>
        </p:nvCxnSpPr>
        <p:spPr>
          <a:xfrm>
            <a:off x="687397" y="2141489"/>
            <a:ext cx="0" cy="3023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Motivatsiyalar, qiziqishlar va jarayon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ta‘limga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Motivatsiya va chora-tadbirlar – davlat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Motivatsiya</a:t>
            </a:r>
            <a:r>
              <a:rPr lang="de-DE" dirty="0"/>
              <a:t>: </a:t>
            </a:r>
            <a:r>
              <a:rPr lang="de-DE" dirty="0" err="1"/>
              <a:t>Germaniyaga</a:t>
            </a:r>
            <a:r>
              <a:rPr lang="de-DE" dirty="0"/>
              <a:t> </a:t>
            </a:r>
            <a:r>
              <a:rPr lang="de-DE" dirty="0" err="1"/>
              <a:t>o'sish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rivojlanishni</a:t>
            </a:r>
            <a:r>
              <a:rPr lang="de-DE" dirty="0"/>
              <a:t> </a:t>
            </a:r>
            <a:r>
              <a:rPr lang="de-DE" dirty="0" err="1"/>
              <a:t>ta'minlash</a:t>
            </a:r>
            <a:r>
              <a:rPr lang="de-DE" dirty="0"/>
              <a:t> uchun </a:t>
            </a:r>
          </a:p>
          <a:p>
            <a:pPr marL="0" indent="0">
              <a:buNone/>
            </a:pPr>
            <a:r>
              <a:rPr lang="de-DE" dirty="0" err="1"/>
              <a:t>malakali</a:t>
            </a:r>
            <a:r>
              <a:rPr lang="de-DE" dirty="0"/>
              <a:t> </a:t>
            </a:r>
            <a:r>
              <a:rPr lang="de-DE" dirty="0" err="1"/>
              <a:t>ishchilar</a:t>
            </a:r>
            <a:r>
              <a:rPr lang="de-DE" dirty="0"/>
              <a:t> </a:t>
            </a:r>
            <a:r>
              <a:rPr lang="de-DE" dirty="0" err="1"/>
              <a:t>kerak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b="1" dirty="0"/>
              <a:t>Xulosa: </a:t>
            </a:r>
            <a:r>
              <a:rPr lang="de-DE" dirty="0" err="1"/>
              <a:t>Biz</a:t>
            </a:r>
            <a:r>
              <a:rPr lang="de-DE" dirty="0"/>
              <a:t> dual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tizimini</a:t>
            </a:r>
            <a:r>
              <a:rPr lang="de-DE" dirty="0"/>
              <a:t> </a:t>
            </a:r>
            <a:r>
              <a:rPr lang="de-DE" dirty="0" err="1"/>
              <a:t>kuchaytirish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boshqarishimiz</a:t>
            </a:r>
            <a:r>
              <a:rPr lang="de-DE" dirty="0"/>
              <a:t> </a:t>
            </a:r>
            <a:r>
              <a:rPr lang="de-DE" dirty="0" err="1"/>
              <a:t>kerak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b="1" dirty="0"/>
              <a:t>Chora-tadbirlar: </a:t>
            </a:r>
          </a:p>
          <a:p>
            <a:pPr lvl="1"/>
            <a:r>
              <a:rPr lang="de-DE" dirty="0" err="1"/>
              <a:t>Huquqiy</a:t>
            </a:r>
            <a:r>
              <a:rPr lang="de-DE" dirty="0"/>
              <a:t> </a:t>
            </a:r>
            <a:r>
              <a:rPr lang="de-DE" dirty="0" err="1"/>
              <a:t>asoslarni</a:t>
            </a:r>
            <a:r>
              <a:rPr lang="de-DE" dirty="0"/>
              <a:t> yaratish va yangilash</a:t>
            </a:r>
          </a:p>
          <a:p>
            <a:pPr lvl="1"/>
            <a:r>
              <a:rPr lang="de-DE" dirty="0"/>
              <a:t>Boshqa manfaatdor tomonlarni jalb qilish</a:t>
            </a:r>
          </a:p>
          <a:p>
            <a:pPr lvl="1"/>
            <a:r>
              <a:rPr lang="de-DE" dirty="0" err="1"/>
              <a:t>Tizimni</a:t>
            </a:r>
            <a:r>
              <a:rPr lang="de-DE" dirty="0"/>
              <a:t> </a:t>
            </a:r>
            <a:r>
              <a:rPr lang="de-DE" dirty="0" err="1"/>
              <a:t>qayta</a:t>
            </a:r>
            <a:r>
              <a:rPr lang="de-DE" dirty="0"/>
              <a:t> </a:t>
            </a:r>
            <a:r>
              <a:rPr lang="de-DE" dirty="0" err="1"/>
              <a:t>ko'rib</a:t>
            </a:r>
            <a:r>
              <a:rPr lang="de-DE" dirty="0"/>
              <a:t> chiqish va rivojlantirish (jumladan BIBB tomonidan)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ta‘limga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Motivatsiya </a:t>
            </a:r>
            <a:r>
              <a:rPr lang="de-DE" b="1" dirty="0" err="1"/>
              <a:t>va</a:t>
            </a:r>
            <a:r>
              <a:rPr lang="de-DE" b="1" dirty="0"/>
              <a:t> 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 – yoshlar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Motivatsiya: </a:t>
            </a:r>
            <a:r>
              <a:rPr lang="de-DE" dirty="0"/>
              <a:t>"Men … bo'lishni xohlayman!" </a:t>
            </a:r>
          </a:p>
          <a:p>
            <a:pPr marL="0" indent="0">
              <a:buNone/>
            </a:pPr>
            <a:r>
              <a:rPr lang="de-DE" b="1" dirty="0"/>
              <a:t>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:</a:t>
            </a:r>
          </a:p>
          <a:p>
            <a:pPr lvl="1"/>
            <a:r>
              <a:rPr lang="de-DE" dirty="0" err="1"/>
              <a:t>Ma‘qul</a:t>
            </a:r>
            <a:r>
              <a:rPr lang="de-DE" dirty="0"/>
              <a:t> ish </a:t>
            </a:r>
            <a:r>
              <a:rPr lang="de-DE" dirty="0" err="1"/>
              <a:t>beruvchilarni</a:t>
            </a:r>
            <a:r>
              <a:rPr lang="de-DE" dirty="0"/>
              <a:t> </a:t>
            </a:r>
            <a:r>
              <a:rPr lang="de-DE" dirty="0" err="1"/>
              <a:t>qidirish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taklif</a:t>
            </a:r>
            <a:r>
              <a:rPr lang="de-DE" dirty="0"/>
              <a:t> </a:t>
            </a:r>
            <a:r>
              <a:rPr lang="de-DE" dirty="0" err="1"/>
              <a:t>etilayotgan</a:t>
            </a:r>
            <a:r>
              <a:rPr lang="de-DE" dirty="0"/>
              <a:t> </a:t>
            </a:r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o'rinlarini</a:t>
            </a:r>
            <a:r>
              <a:rPr lang="de-DE" dirty="0"/>
              <a:t> </a:t>
            </a:r>
          </a:p>
          <a:p>
            <a:pPr marL="895350" lvl="1" indent="0">
              <a:buNone/>
            </a:pPr>
            <a:r>
              <a:rPr lang="de-DE" dirty="0"/>
              <a:t>     </a:t>
            </a:r>
            <a:r>
              <a:rPr lang="de-DE" dirty="0" err="1"/>
              <a:t>ko'rib</a:t>
            </a:r>
            <a:r>
              <a:rPr lang="de-DE" dirty="0"/>
              <a:t> chiqish</a:t>
            </a:r>
          </a:p>
          <a:p>
            <a:pPr lvl="1"/>
            <a:r>
              <a:rPr lang="de-DE" dirty="0"/>
              <a:t>Arizalarni yozish</a:t>
            </a:r>
          </a:p>
          <a:p>
            <a:pPr lvl="1"/>
            <a:r>
              <a:rPr lang="de-DE" dirty="0"/>
              <a:t>Agar mavjud bo'lsa, tanlov jarayoni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korxonasini</a:t>
            </a:r>
            <a:r>
              <a:rPr lang="de-DE" dirty="0"/>
              <a:t> </a:t>
            </a:r>
            <a:r>
              <a:rPr lang="de-DE" dirty="0" err="1"/>
              <a:t>tanlash</a:t>
            </a:r>
            <a:endParaRPr lang="de-DE" dirty="0"/>
          </a:p>
          <a:p>
            <a:pPr lvl="1"/>
            <a:r>
              <a:rPr lang="de-DE" dirty="0"/>
              <a:t>Shogirdlik </a:t>
            </a:r>
            <a:r>
              <a:rPr lang="de-DE" dirty="0" err="1"/>
              <a:t>shartnomasini</a:t>
            </a:r>
            <a:r>
              <a:rPr lang="de-DE" dirty="0"/>
              <a:t> </a:t>
            </a:r>
            <a:r>
              <a:rPr lang="de-DE" dirty="0" err="1"/>
              <a:t>imzolash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82" y="1113028"/>
            <a:ext cx="3899011" cy="43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ta‘limga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Motivatsiya </a:t>
            </a:r>
            <a:r>
              <a:rPr lang="de-DE" b="1" dirty="0" err="1"/>
              <a:t>va</a:t>
            </a:r>
            <a:r>
              <a:rPr lang="de-DE" b="1" dirty="0"/>
              <a:t> 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 – </a:t>
            </a:r>
            <a:r>
              <a:rPr lang="de-DE" b="1" dirty="0" err="1"/>
              <a:t>korxonalar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Motivatsiya: "</a:t>
            </a:r>
            <a:r>
              <a:rPr lang="de-DE" dirty="0" err="1"/>
              <a:t>Bo‘sh</a:t>
            </a:r>
            <a:r>
              <a:rPr lang="de-DE" dirty="0"/>
              <a:t> </a:t>
            </a:r>
            <a:r>
              <a:rPr lang="de-DE" dirty="0" err="1"/>
              <a:t>ish</a:t>
            </a:r>
            <a:r>
              <a:rPr lang="de-DE" dirty="0"/>
              <a:t> </a:t>
            </a:r>
            <a:r>
              <a:rPr lang="de-DE" dirty="0" err="1"/>
              <a:t>o‘rinlarni</a:t>
            </a:r>
            <a:r>
              <a:rPr lang="de-DE" dirty="0"/>
              <a:t> to'ldirishda aniqlikni xohlayman" </a:t>
            </a:r>
          </a:p>
          <a:p>
            <a:pPr marL="0" indent="0">
              <a:buNone/>
            </a:pPr>
            <a:r>
              <a:rPr lang="de-DE" b="1" dirty="0"/>
              <a:t>Dual </a:t>
            </a:r>
            <a:r>
              <a:rPr lang="de-DE" b="1" dirty="0" err="1"/>
              <a:t>ta‘limga</a:t>
            </a:r>
            <a:r>
              <a:rPr lang="de-DE" b="1" dirty="0"/>
              <a:t> </a:t>
            </a:r>
            <a:r>
              <a:rPr lang="de-DE" b="1" dirty="0" err="1"/>
              <a:t>ilk</a:t>
            </a:r>
            <a:r>
              <a:rPr lang="de-DE" b="1" dirty="0"/>
              <a:t> </a:t>
            </a:r>
            <a:r>
              <a:rPr lang="de-DE" b="1" dirty="0" err="1"/>
              <a:t>qadam</a:t>
            </a:r>
            <a:r>
              <a:rPr lang="de-DE" b="1" dirty="0"/>
              <a:t>: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sifatida</a:t>
            </a:r>
            <a:r>
              <a:rPr lang="de-DE" dirty="0"/>
              <a:t> </a:t>
            </a:r>
            <a:r>
              <a:rPr lang="de-DE" dirty="0" err="1"/>
              <a:t>ro‘yxatdan</a:t>
            </a:r>
            <a:r>
              <a:rPr lang="de-DE" dirty="0"/>
              <a:t> </a:t>
            </a:r>
            <a:r>
              <a:rPr lang="de-DE" dirty="0" err="1"/>
              <a:t>o‘tish</a:t>
            </a:r>
            <a:endParaRPr lang="de-DE" dirty="0"/>
          </a:p>
          <a:p>
            <a:pPr lvl="1"/>
            <a:r>
              <a:rPr lang="de-DE" dirty="0"/>
              <a:t>Shogirdlik o'rinlarini taklif qilish</a:t>
            </a:r>
          </a:p>
          <a:p>
            <a:pPr lvl="1"/>
            <a:r>
              <a:rPr lang="de-DE" dirty="0" err="1"/>
              <a:t>Arizalarni</a:t>
            </a:r>
            <a:r>
              <a:rPr lang="de-DE" dirty="0"/>
              <a:t> </a:t>
            </a:r>
            <a:r>
              <a:rPr lang="de-DE" dirty="0" err="1"/>
              <a:t>ko‘rib</a:t>
            </a:r>
            <a:r>
              <a:rPr lang="de-DE" dirty="0"/>
              <a:t> </a:t>
            </a:r>
            <a:r>
              <a:rPr lang="de-DE" dirty="0" err="1"/>
              <a:t>chiqish</a:t>
            </a:r>
            <a:endParaRPr lang="de-DE" dirty="0"/>
          </a:p>
          <a:p>
            <a:pPr lvl="1"/>
            <a:r>
              <a:rPr lang="de-DE" dirty="0" err="1"/>
              <a:t>Shogirdlarni</a:t>
            </a:r>
            <a:r>
              <a:rPr lang="de-DE" dirty="0"/>
              <a:t> </a:t>
            </a:r>
            <a:r>
              <a:rPr lang="de-DE" dirty="0" err="1"/>
              <a:t>tanlab</a:t>
            </a:r>
            <a:r>
              <a:rPr lang="de-DE" dirty="0"/>
              <a:t> </a:t>
            </a:r>
            <a:r>
              <a:rPr lang="de-DE" dirty="0" err="1"/>
              <a:t>olish</a:t>
            </a:r>
            <a:endParaRPr lang="de-DE" dirty="0"/>
          </a:p>
          <a:p>
            <a:pPr lvl="1"/>
            <a:r>
              <a:rPr lang="de-DE" dirty="0"/>
              <a:t>Shogirdlik shartnomasini imzolash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Mavzular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Germaniyada</a:t>
            </a:r>
            <a:r>
              <a:rPr lang="de-DE" b="1" dirty="0"/>
              <a:t> 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e-DE" b="1" dirty="0"/>
              <a:t>Asoslar va shart-sharoitlar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Motivatsiyalar, qiziqishlar va jarayon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Muvaffaqiyat modeli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Jarayon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err="1"/>
              <a:t>Shogirdlik</a:t>
            </a:r>
            <a:r>
              <a:rPr lang="de-DE" b="1" dirty="0"/>
              <a:t> </a:t>
            </a:r>
            <a:r>
              <a:rPr lang="de-DE" b="1" dirty="0" err="1"/>
              <a:t>shartnomasi</a:t>
            </a:r>
            <a:r>
              <a:rPr lang="de-DE" b="1" dirty="0"/>
              <a:t> (Ausbildungsvertrag)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ish beruvchi va shogird o'rtasida shogirdlik shartnomasi imzolanishi bilan boshlanadi.</a:t>
            </a:r>
          </a:p>
          <a:p>
            <a:pPr marL="0" indent="0">
              <a:buNone/>
            </a:pPr>
            <a:r>
              <a:rPr lang="de-DE" dirty="0"/>
              <a:t>Shogirdlik shartnomasi quyidagilarni belgilaydi: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davom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/>
              <a:t> </a:t>
            </a:r>
            <a:r>
              <a:rPr lang="de-DE" dirty="0" err="1"/>
              <a:t>vaqti</a:t>
            </a:r>
            <a:endParaRPr lang="de-DE" dirty="0"/>
          </a:p>
          <a:p>
            <a:pPr lvl="1"/>
            <a:r>
              <a:rPr lang="de-DE" dirty="0" err="1"/>
              <a:t>Mazmuni</a:t>
            </a:r>
            <a:endParaRPr lang="de-DE" dirty="0"/>
          </a:p>
          <a:p>
            <a:pPr lvl="1"/>
            <a:r>
              <a:rPr lang="de-DE" dirty="0"/>
              <a:t>Sinov muddati</a:t>
            </a:r>
          </a:p>
          <a:p>
            <a:pPr lvl="1"/>
            <a:r>
              <a:rPr lang="de-DE" dirty="0" err="1"/>
              <a:t>Mavzular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vaqt</a:t>
            </a:r>
            <a:r>
              <a:rPr lang="de-DE" dirty="0"/>
              <a:t> </a:t>
            </a:r>
            <a:r>
              <a:rPr lang="de-DE" dirty="0" err="1"/>
              <a:t>jadvali</a:t>
            </a:r>
            <a:endParaRPr lang="de-DE" dirty="0"/>
          </a:p>
          <a:p>
            <a:pPr lvl="1"/>
            <a:r>
              <a:rPr lang="de-DE" dirty="0" err="1"/>
              <a:t>Shogird</a:t>
            </a:r>
            <a:r>
              <a:rPr lang="de-DE" dirty="0"/>
              <a:t> </a:t>
            </a:r>
            <a:r>
              <a:rPr lang="de-DE" dirty="0" err="1"/>
              <a:t>oyligi</a:t>
            </a:r>
            <a:endParaRPr lang="de-DE" dirty="0"/>
          </a:p>
          <a:p>
            <a:pPr lvl="1"/>
            <a:r>
              <a:rPr lang="de-DE" dirty="0"/>
              <a:t>Ikki tomonning huquq va majburiyatlari</a:t>
            </a:r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de-DE" dirty="0"/>
              <a:t>70% - </a:t>
            </a:r>
            <a:r>
              <a:rPr lang="de-DE" b="1" dirty="0" err="1"/>
              <a:t>korxonada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de-DE" dirty="0"/>
              <a:t>30% - </a:t>
            </a:r>
            <a:r>
              <a:rPr lang="de-DE" b="1" dirty="0" err="1"/>
              <a:t>kasb-hunar</a:t>
            </a:r>
            <a:r>
              <a:rPr lang="de-DE" dirty="0"/>
              <a:t> </a:t>
            </a:r>
            <a:r>
              <a:rPr lang="de-DE" dirty="0" err="1"/>
              <a:t>maktabida</a:t>
            </a:r>
            <a:r>
              <a:rPr lang="de-DE" dirty="0"/>
              <a:t> darslar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Jarayon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r>
              <a:rPr lang="de-DE" dirty="0"/>
              <a:t>Haqiqiy ish </a:t>
            </a:r>
            <a:r>
              <a:rPr lang="de-DE" dirty="0" err="1"/>
              <a:t>sharoitida</a:t>
            </a:r>
            <a:r>
              <a:rPr lang="de-DE" dirty="0"/>
              <a:t> </a:t>
            </a:r>
            <a:r>
              <a:rPr lang="de-DE" dirty="0" err="1"/>
              <a:t>tartibli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  <a:p>
            <a:r>
              <a:rPr lang="de-DE" dirty="0" err="1"/>
              <a:t>Shogirdlar</a:t>
            </a:r>
            <a:r>
              <a:rPr lang="de-DE" dirty="0"/>
              <a:t> </a:t>
            </a:r>
            <a:r>
              <a:rPr lang="de-DE" dirty="0" err="1"/>
              <a:t>aniq</a:t>
            </a:r>
            <a:r>
              <a:rPr lang="de-DE" dirty="0"/>
              <a:t> </a:t>
            </a:r>
            <a:r>
              <a:rPr lang="de-DE" dirty="0" err="1"/>
              <a:t>ish</a:t>
            </a:r>
            <a:r>
              <a:rPr lang="de-DE" dirty="0"/>
              <a:t> </a:t>
            </a:r>
            <a:r>
              <a:rPr lang="de-DE" dirty="0" err="1"/>
              <a:t>jarayonlarida</a:t>
            </a:r>
            <a:r>
              <a:rPr lang="de-DE" dirty="0"/>
              <a:t> ishtirok etadilar</a:t>
            </a:r>
          </a:p>
          <a:p>
            <a:r>
              <a:rPr lang="de-DE" dirty="0" err="1"/>
              <a:t>Shogirdlar</a:t>
            </a:r>
            <a:r>
              <a:rPr lang="de-DE" dirty="0"/>
              <a:t> </a:t>
            </a:r>
            <a:r>
              <a:rPr lang="de-DE" dirty="0" err="1"/>
              <a:t>oylik</a:t>
            </a:r>
            <a:r>
              <a:rPr lang="de-DE" dirty="0"/>
              <a:t> </a:t>
            </a:r>
            <a:r>
              <a:rPr lang="de-DE" dirty="0" err="1"/>
              <a:t>oladilar</a:t>
            </a:r>
            <a:r>
              <a:rPr lang="de-DE" dirty="0"/>
              <a:t> </a:t>
            </a:r>
            <a:br>
              <a:rPr lang="de-DE" dirty="0"/>
            </a:br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r>
              <a:rPr lang="de-DE" dirty="0"/>
              <a:t>Sinf xonasida o'tkaziladigan darslar</a:t>
            </a:r>
          </a:p>
          <a:p>
            <a:r>
              <a:rPr lang="de-DE" dirty="0" err="1"/>
              <a:t>Kasbiy</a:t>
            </a:r>
            <a:r>
              <a:rPr lang="de-DE" dirty="0"/>
              <a:t> fanlar (2/3) va</a:t>
            </a:r>
          </a:p>
          <a:p>
            <a:r>
              <a:rPr lang="de-DE" dirty="0" err="1"/>
              <a:t>Umumta'lim</a:t>
            </a:r>
            <a:r>
              <a:rPr lang="de-DE" dirty="0"/>
              <a:t> </a:t>
            </a:r>
            <a:r>
              <a:rPr lang="de-DE" dirty="0" err="1"/>
              <a:t>fanlari</a:t>
            </a:r>
            <a:r>
              <a:rPr lang="de-DE" dirty="0"/>
              <a:t> (1/3)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791959"/>
            <a:ext cx="11053762" cy="1005846"/>
          </a:xfrm>
        </p:spPr>
        <p:txBody>
          <a:bodyPr>
            <a:normAutofit/>
          </a:bodyPr>
          <a:lstStyle/>
          <a:p>
            <a:r>
              <a:rPr lang="de-DE" b="1" dirty="0" err="1"/>
              <a:t>Ikkita</a:t>
            </a:r>
            <a:r>
              <a:rPr lang="de-DE" b="1" dirty="0"/>
              <a:t> </a:t>
            </a:r>
            <a:r>
              <a:rPr lang="de-DE" b="1" dirty="0" err="1"/>
              <a:t>o'quv</a:t>
            </a:r>
            <a:r>
              <a:rPr lang="de-DE" b="1" dirty="0"/>
              <a:t> </a:t>
            </a:r>
            <a:r>
              <a:rPr lang="de-DE" b="1" dirty="0" err="1"/>
              <a:t>maskanida</a:t>
            </a:r>
            <a:r>
              <a:rPr lang="de-DE" b="1" dirty="0"/>
              <a:t> dual </a:t>
            </a:r>
            <a:r>
              <a:rPr lang="de-DE" b="1" dirty="0" err="1"/>
              <a:t>o'qish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2 </a:t>
            </a:r>
            <a:r>
              <a:rPr lang="de-DE" b="1" dirty="0" err="1"/>
              <a:t>yildan</a:t>
            </a:r>
            <a:r>
              <a:rPr lang="de-DE" b="1" dirty="0"/>
              <a:t> 3,5 </a:t>
            </a:r>
            <a:r>
              <a:rPr lang="de-DE" b="1" dirty="0" err="1"/>
              <a:t>yilgacha</a:t>
            </a:r>
            <a:r>
              <a:rPr lang="de-DE" b="1" dirty="0"/>
              <a:t> davom etadi.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Jarayon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Yakuniy imtihon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Yakuniy imtihon</a:t>
            </a:r>
          </a:p>
          <a:p>
            <a:pPr lvl="1"/>
            <a:r>
              <a:rPr lang="de-DE" dirty="0" err="1"/>
              <a:t>Palatalar</a:t>
            </a:r>
            <a:r>
              <a:rPr lang="de-DE" dirty="0"/>
              <a:t> tomonidan </a:t>
            </a:r>
            <a:r>
              <a:rPr lang="de-DE" dirty="0" err="1"/>
              <a:t>tashkil</a:t>
            </a:r>
            <a:r>
              <a:rPr lang="de-DE" dirty="0"/>
              <a:t> </a:t>
            </a:r>
            <a:r>
              <a:rPr lang="de-DE" dirty="0" err="1"/>
              <a:t>etiladi</a:t>
            </a:r>
            <a:endParaRPr lang="de-DE" dirty="0"/>
          </a:p>
          <a:p>
            <a:pPr lvl="1"/>
            <a:r>
              <a:rPr lang="de-DE" dirty="0"/>
              <a:t>Nazariy va </a:t>
            </a:r>
            <a:r>
              <a:rPr lang="de-DE" dirty="0" err="1"/>
              <a:t>amaliy</a:t>
            </a:r>
            <a:r>
              <a:rPr lang="de-DE" dirty="0"/>
              <a:t> </a:t>
            </a:r>
            <a:r>
              <a:rPr lang="de-DE" dirty="0" err="1"/>
              <a:t>qismlardan</a:t>
            </a:r>
            <a:r>
              <a:rPr lang="de-DE" dirty="0"/>
              <a:t> </a:t>
            </a:r>
            <a:r>
              <a:rPr lang="de-DE" dirty="0" err="1"/>
              <a:t>iborat</a:t>
            </a:r>
            <a:endParaRPr lang="de-DE" dirty="0"/>
          </a:p>
          <a:p>
            <a:pPr lvl="1"/>
            <a:r>
              <a:rPr lang="de-DE" dirty="0" err="1"/>
              <a:t>Imtihon</a:t>
            </a:r>
            <a:r>
              <a:rPr lang="de-DE" dirty="0"/>
              <a:t> </a:t>
            </a:r>
            <a:r>
              <a:rPr lang="de-DE" dirty="0" err="1"/>
              <a:t>komissiyasining</a:t>
            </a:r>
            <a:r>
              <a:rPr lang="de-DE" dirty="0"/>
              <a:t> </a:t>
            </a:r>
            <a:r>
              <a:rPr lang="de-DE" dirty="0" err="1"/>
              <a:t>tarkibi</a:t>
            </a:r>
            <a:endParaRPr lang="de-DE" dirty="0"/>
          </a:p>
          <a:p>
            <a:pPr lvl="2"/>
            <a:r>
              <a:rPr lang="de-DE" dirty="0"/>
              <a:t>Ish beruvchilar</a:t>
            </a:r>
          </a:p>
          <a:p>
            <a:pPr lvl="2"/>
            <a:r>
              <a:rPr lang="de-DE" dirty="0"/>
              <a:t>Xodimlar (kasaba uyushmasi vakillari)</a:t>
            </a:r>
          </a:p>
          <a:p>
            <a:pPr lvl="2"/>
            <a:r>
              <a:rPr lang="de-DE" dirty="0"/>
              <a:t>Kasb-</a:t>
            </a:r>
            <a:r>
              <a:rPr lang="de-DE" dirty="0" err="1"/>
              <a:t>hunar</a:t>
            </a:r>
            <a:r>
              <a:rPr lang="de-DE" dirty="0"/>
              <a:t> </a:t>
            </a:r>
            <a:r>
              <a:rPr lang="de-DE" dirty="0" err="1"/>
              <a:t>maktabi</a:t>
            </a:r>
            <a:r>
              <a:rPr lang="de-DE" dirty="0"/>
              <a:t> </a:t>
            </a:r>
            <a:r>
              <a:rPr lang="de-DE" dirty="0" err="1"/>
              <a:t>o'qituvchilari</a:t>
            </a:r>
            <a:r>
              <a:rPr lang="de-DE" dirty="0"/>
              <a:t> (= </a:t>
            </a:r>
            <a:r>
              <a:rPr lang="de-DE" dirty="0" err="1"/>
              <a:t>davlat</a:t>
            </a:r>
            <a:r>
              <a:rPr lang="de-DE" dirty="0"/>
              <a:t> </a:t>
            </a:r>
            <a:r>
              <a:rPr lang="de-DE" dirty="0" err="1"/>
              <a:t>vakillari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Jarayon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Yakuniy imtihon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ta‘limning</a:t>
            </a:r>
            <a:r>
              <a:rPr lang="de-DE" b="1" dirty="0"/>
              <a:t> </a:t>
            </a:r>
            <a:r>
              <a:rPr lang="de-DE" b="1" dirty="0" err="1"/>
              <a:t>bitiruv</a:t>
            </a:r>
            <a:r>
              <a:rPr lang="de-DE" b="1" dirty="0"/>
              <a:t> </a:t>
            </a:r>
            <a:r>
              <a:rPr lang="de-DE" b="1" dirty="0" err="1"/>
              <a:t>hujjati</a:t>
            </a:r>
            <a:r>
              <a:rPr lang="de-DE" b="1" dirty="0"/>
              <a:t> (Ausbildungszeugnis)</a:t>
            </a:r>
          </a:p>
          <a:p>
            <a:pPr lvl="1"/>
            <a:r>
              <a:rPr lang="de-DE" dirty="0"/>
              <a:t>Palata </a:t>
            </a:r>
            <a:r>
              <a:rPr lang="de-DE" dirty="0" err="1"/>
              <a:t>tomonidan</a:t>
            </a:r>
            <a:r>
              <a:rPr lang="de-DE" dirty="0"/>
              <a:t> </a:t>
            </a:r>
            <a:r>
              <a:rPr lang="de-DE" dirty="0" err="1"/>
              <a:t>beriladi</a:t>
            </a:r>
            <a:endParaRPr lang="de-DE" dirty="0"/>
          </a:p>
          <a:p>
            <a:pPr lvl="1"/>
            <a:r>
              <a:rPr lang="de-DE" dirty="0"/>
              <a:t>Davlat tan </a:t>
            </a:r>
            <a:r>
              <a:rPr lang="de-DE" dirty="0" err="1"/>
              <a:t>olingan</a:t>
            </a:r>
            <a:r>
              <a:rPr lang="de-DE" dirty="0"/>
              <a:t> </a:t>
            </a:r>
            <a:r>
              <a:rPr lang="de-DE" dirty="0" err="1"/>
              <a:t>bitiruv</a:t>
            </a:r>
            <a:r>
              <a:rPr lang="de-DE" dirty="0"/>
              <a:t> </a:t>
            </a:r>
            <a:r>
              <a:rPr lang="de-DE" dirty="0" err="1"/>
              <a:t>hujjati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err="1"/>
              <a:t>Yakuniy</a:t>
            </a:r>
            <a:r>
              <a:rPr lang="de-DE" b="1" dirty="0"/>
              <a:t> </a:t>
            </a:r>
            <a:r>
              <a:rPr lang="de-DE" b="1" dirty="0" err="1"/>
              <a:t>imtixonni</a:t>
            </a:r>
            <a:r>
              <a:rPr lang="de-DE" b="1" dirty="0"/>
              <a:t> </a:t>
            </a:r>
            <a:r>
              <a:rPr lang="de-DE" b="1" dirty="0" err="1"/>
              <a:t>muvaffaqiyatli</a:t>
            </a:r>
            <a:r>
              <a:rPr lang="de-DE" b="1" dirty="0"/>
              <a:t> </a:t>
            </a:r>
            <a:r>
              <a:rPr lang="de-DE" b="1" dirty="0" err="1"/>
              <a:t>topshirish</a:t>
            </a:r>
            <a:r>
              <a:rPr lang="de-DE" b="1" dirty="0"/>
              <a:t>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</a:t>
            </a:r>
            <a:r>
              <a:rPr lang="de-DE" b="1" dirty="0" err="1"/>
              <a:t>tugashini</a:t>
            </a:r>
            <a:r>
              <a:rPr lang="de-DE" b="1" dirty="0"/>
              <a:t> anglatadi.</a:t>
            </a:r>
            <a:br>
              <a:rPr lang="de-DE" b="1" dirty="0"/>
            </a:br>
            <a:r>
              <a:rPr lang="de-DE" b="1" dirty="0" err="1"/>
              <a:t>So‘ng</a:t>
            </a:r>
            <a:r>
              <a:rPr lang="de-DE" b="1" dirty="0"/>
              <a:t> </a:t>
            </a:r>
            <a:r>
              <a:rPr lang="de-DE" b="1" dirty="0" err="1"/>
              <a:t>kasbiy</a:t>
            </a:r>
            <a:r>
              <a:rPr lang="de-DE" b="1" dirty="0"/>
              <a:t> faoliyat boshlanadi.</a:t>
            </a: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Jarayon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faoliyatni</a:t>
            </a:r>
            <a:r>
              <a:rPr lang="de-DE" b="1" dirty="0"/>
              <a:t> boshlash: Imkoniyatlar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Mehnat bozorida </a:t>
            </a:r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korxonasining</a:t>
            </a:r>
            <a:r>
              <a:rPr lang="de-DE" dirty="0"/>
              <a:t> </a:t>
            </a:r>
            <a:r>
              <a:rPr lang="de-DE" dirty="0" err="1"/>
              <a:t>o‘zi</a:t>
            </a:r>
            <a:r>
              <a:rPr lang="de-DE" dirty="0"/>
              <a:t>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dirty="0" err="1"/>
              <a:t>mehnat</a:t>
            </a:r>
            <a:r>
              <a:rPr lang="de-DE" dirty="0"/>
              <a:t> shartnomasi</a:t>
            </a:r>
          </a:p>
          <a:p>
            <a:pPr lvl="1"/>
            <a:r>
              <a:rPr lang="de-DE" dirty="0" err="1"/>
              <a:t>Boshqa</a:t>
            </a:r>
            <a:r>
              <a:rPr lang="de-DE" dirty="0"/>
              <a:t> </a:t>
            </a:r>
            <a:r>
              <a:rPr lang="de-DE" dirty="0" err="1"/>
              <a:t>korxona</a:t>
            </a:r>
            <a:r>
              <a:rPr lang="de-DE" dirty="0"/>
              <a:t> bilan mehnat shartnomasi</a:t>
            </a:r>
          </a:p>
          <a:p>
            <a:pPr lvl="1"/>
            <a:r>
              <a:rPr lang="de-DE" dirty="0"/>
              <a:t>Boshqa kasbiy sohada ishga joylashish</a:t>
            </a:r>
          </a:p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ta‘limni</a:t>
            </a:r>
            <a:r>
              <a:rPr lang="de-DE" b="1" dirty="0"/>
              <a:t> </a:t>
            </a:r>
            <a:r>
              <a:rPr lang="de-DE" b="1" dirty="0" err="1"/>
              <a:t>davom</a:t>
            </a:r>
            <a:r>
              <a:rPr lang="de-DE" b="1" dirty="0"/>
              <a:t> ettirish</a:t>
            </a:r>
          </a:p>
          <a:p>
            <a:pPr lvl="1"/>
            <a:r>
              <a:rPr lang="de-DE" dirty="0"/>
              <a:t>Malaka </a:t>
            </a:r>
            <a:r>
              <a:rPr lang="de-DE" dirty="0" err="1"/>
              <a:t>oshirish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qo'shimcha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tadbirlari</a:t>
            </a:r>
            <a:endParaRPr lang="de-DE" dirty="0"/>
          </a:p>
          <a:p>
            <a:pPr lvl="1"/>
            <a:r>
              <a:rPr lang="de-DE" dirty="0"/>
              <a:t>Oliy </a:t>
            </a:r>
            <a:r>
              <a:rPr lang="de-DE" dirty="0" err="1"/>
              <a:t>ta‘lim</a:t>
            </a:r>
            <a:r>
              <a:rPr lang="de-DE" dirty="0"/>
              <a:t> („</a:t>
            </a:r>
            <a:r>
              <a:rPr lang="de-DE" dirty="0" err="1"/>
              <a:t>uchinchi</a:t>
            </a:r>
            <a:r>
              <a:rPr lang="de-DE" dirty="0"/>
              <a:t> </a:t>
            </a:r>
            <a:r>
              <a:rPr lang="de-DE" dirty="0" err="1"/>
              <a:t>bosqish</a:t>
            </a:r>
            <a:r>
              <a:rPr lang="de-DE" dirty="0"/>
              <a:t> </a:t>
            </a:r>
            <a:r>
              <a:rPr lang="de-DE" dirty="0" err="1"/>
              <a:t>ta‘limi</a:t>
            </a:r>
            <a:r>
              <a:rPr lang="de-DE" dirty="0"/>
              <a:t>“)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Muvaffaqiyat modeli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tizimi qanday ishlaydi?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Qisqacha mazmuni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Jarayon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parallel </a:t>
            </a:r>
            <a:r>
              <a:rPr lang="de-DE" dirty="0" err="1"/>
              <a:t>ravishda</a:t>
            </a:r>
            <a:r>
              <a:rPr lang="de-DE" dirty="0"/>
              <a:t> </a:t>
            </a:r>
            <a:r>
              <a:rPr lang="de-DE" dirty="0" err="1"/>
              <a:t>korxonada</a:t>
            </a:r>
            <a:r>
              <a:rPr lang="de-DE" dirty="0"/>
              <a:t> (70%) va kasb-hunar maktabida (30%) </a:t>
            </a:r>
            <a:r>
              <a:rPr lang="de-DE" dirty="0" err="1"/>
              <a:t>o'tkaziladi</a:t>
            </a:r>
            <a:r>
              <a:rPr lang="de-DE" dirty="0"/>
              <a:t>: „dual“, </a:t>
            </a:r>
            <a:r>
              <a:rPr lang="de-DE" dirty="0" err="1"/>
              <a:t>ya‘ni</a:t>
            </a:r>
            <a:r>
              <a:rPr lang="de-DE" dirty="0"/>
              <a:t> „</a:t>
            </a:r>
            <a:r>
              <a:rPr lang="de-DE" dirty="0" err="1"/>
              <a:t>ikki</a:t>
            </a:r>
            <a:r>
              <a:rPr lang="de-DE" dirty="0"/>
              <a:t> </a:t>
            </a:r>
            <a:r>
              <a:rPr lang="de-DE" dirty="0" err="1"/>
              <a:t>qismdan</a:t>
            </a:r>
            <a:r>
              <a:rPr lang="de-DE" dirty="0"/>
              <a:t> </a:t>
            </a:r>
            <a:r>
              <a:rPr lang="de-DE" dirty="0" err="1"/>
              <a:t>iborat</a:t>
            </a:r>
            <a:r>
              <a:rPr lang="de-DE" dirty="0"/>
              <a:t>“</a:t>
            </a:r>
          </a:p>
          <a:p>
            <a:pPr lvl="1"/>
            <a:r>
              <a:rPr lang="de-DE" dirty="0"/>
              <a:t>Mazmun-mavzulari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davom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/>
              <a:t> </a:t>
            </a:r>
            <a:r>
              <a:rPr lang="de-DE" dirty="0" err="1"/>
              <a:t>muddati</a:t>
            </a:r>
            <a:r>
              <a:rPr lang="de-DE" dirty="0"/>
              <a:t> </a:t>
            </a:r>
            <a:r>
              <a:rPr lang="de-DE" dirty="0" err="1"/>
              <a:t>belgilangan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(</a:t>
            </a:r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shartnomasi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Haqiqiy ish jarayoni </a:t>
            </a:r>
            <a:r>
              <a:rPr lang="de-DE" dirty="0" err="1"/>
              <a:t>doirasida</a:t>
            </a:r>
            <a:r>
              <a:rPr lang="de-DE" dirty="0"/>
              <a:t> </a:t>
            </a:r>
            <a:r>
              <a:rPr lang="de-DE" dirty="0" err="1"/>
              <a:t>kasb-hunarni</a:t>
            </a:r>
            <a:r>
              <a:rPr lang="de-DE" dirty="0"/>
              <a:t> </a:t>
            </a:r>
            <a:r>
              <a:rPr lang="de-DE" dirty="0" err="1"/>
              <a:t>o‘rganish</a:t>
            </a:r>
            <a:endParaRPr lang="de-DE" dirty="0"/>
          </a:p>
          <a:p>
            <a:pPr lvl="1"/>
            <a:r>
              <a:rPr lang="de-DE" dirty="0" err="1"/>
              <a:t>Yakuniy</a:t>
            </a:r>
            <a:r>
              <a:rPr lang="de-DE" dirty="0"/>
              <a:t> </a:t>
            </a:r>
            <a:r>
              <a:rPr lang="de-DE" dirty="0" err="1"/>
              <a:t>imtihon</a:t>
            </a:r>
            <a:r>
              <a:rPr lang="de-DE" dirty="0"/>
              <a:t> </a:t>
            </a:r>
            <a:r>
              <a:rPr lang="de-DE" dirty="0" err="1"/>
              <a:t>mustaqil</a:t>
            </a:r>
            <a:r>
              <a:rPr lang="de-DE" dirty="0"/>
              <a:t> komissiya </a:t>
            </a:r>
            <a:r>
              <a:rPr lang="de-DE" dirty="0" err="1"/>
              <a:t>oldida</a:t>
            </a:r>
            <a:r>
              <a:rPr lang="de-DE" dirty="0"/>
              <a:t> </a:t>
            </a:r>
            <a:r>
              <a:rPr lang="de-DE" dirty="0" err="1"/>
              <a:t>topshiriladi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tizimi</a:t>
            </a:r>
            <a:r>
              <a:rPr lang="de-DE" dirty="0"/>
              <a:t> </a:t>
            </a:r>
            <a:r>
              <a:rPr lang="de-DE" dirty="0" err="1"/>
              <a:t>qanday</a:t>
            </a:r>
            <a:r>
              <a:rPr lang="de-DE" dirty="0"/>
              <a:t> </a:t>
            </a:r>
            <a:r>
              <a:rPr lang="de-DE" dirty="0" err="1"/>
              <a:t>ishlaydi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Qisqacha mazmuni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 err="1"/>
              <a:t>Jarayon</a:t>
            </a:r>
            <a:endParaRPr lang="de-DE" b="1" dirty="0"/>
          </a:p>
          <a:p>
            <a:pPr lvl="1"/>
            <a:r>
              <a:rPr lang="de-DE" dirty="0"/>
              <a:t>Davlat huquqiy asosni ta'minlaydi</a:t>
            </a:r>
          </a:p>
          <a:p>
            <a:pPr lvl="1"/>
            <a:r>
              <a:rPr lang="de-DE" dirty="0"/>
              <a:t>Davlat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o‘z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muassasalariga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qismini</a:t>
            </a:r>
            <a:r>
              <a:rPr lang="de-DE" dirty="0"/>
              <a:t> tashkil etadi</a:t>
            </a:r>
          </a:p>
          <a:p>
            <a:pPr lvl="1"/>
            <a:r>
              <a:rPr lang="de-DE" dirty="0" err="1"/>
              <a:t>Palatalar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ijtimoiy </a:t>
            </a:r>
            <a:r>
              <a:rPr lang="de-DE" dirty="0" err="1"/>
              <a:t>sheriklar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hajmi</a:t>
            </a:r>
            <a:r>
              <a:rPr lang="de-DE" dirty="0"/>
              <a:t> va mazmunini belgilaydilar</a:t>
            </a:r>
          </a:p>
          <a:p>
            <a:pPr lvl="1"/>
            <a:r>
              <a:rPr lang="de-DE" dirty="0" err="1"/>
              <a:t>Palatalar</a:t>
            </a:r>
            <a:r>
              <a:rPr lang="de-DE" dirty="0"/>
              <a:t> </a:t>
            </a:r>
            <a:r>
              <a:rPr lang="de-DE" dirty="0" err="1"/>
              <a:t>vakolatli</a:t>
            </a:r>
            <a:r>
              <a:rPr lang="de-DE" dirty="0"/>
              <a:t> </a:t>
            </a:r>
            <a:r>
              <a:rPr lang="de-DE" dirty="0" err="1"/>
              <a:t>idoralar</a:t>
            </a:r>
            <a:r>
              <a:rPr lang="de-DE" dirty="0"/>
              <a:t> sifatida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ta‘limni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</a:t>
            </a:r>
            <a:r>
              <a:rPr lang="de-DE" dirty="0" err="1"/>
              <a:t>qiladilar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Nega 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Germaniyada</a:t>
            </a:r>
            <a:r>
              <a:rPr lang="de-DE" dirty="0"/>
              <a:t> </a:t>
            </a:r>
            <a:r>
              <a:rPr lang="de-DE" dirty="0" err="1"/>
              <a:t>shunchalik</a:t>
            </a:r>
            <a:r>
              <a:rPr lang="de-DE" dirty="0"/>
              <a:t> muvaffaqiyatli?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Muvaffaqiyat omillari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Uzoq</a:t>
            </a:r>
            <a:r>
              <a:rPr lang="de-DE" dirty="0"/>
              <a:t> </a:t>
            </a:r>
            <a:r>
              <a:rPr lang="de-DE" dirty="0" err="1"/>
              <a:t>tarix</a:t>
            </a:r>
            <a:r>
              <a:rPr lang="de-DE" dirty="0"/>
              <a:t> </a:t>
            </a:r>
            <a:r>
              <a:rPr lang="de-DE" dirty="0" err="1"/>
              <a:t>davomida</a:t>
            </a:r>
            <a:r>
              <a:rPr lang="de-DE" dirty="0"/>
              <a:t> </a:t>
            </a:r>
            <a:r>
              <a:rPr lang="de-DE" dirty="0" err="1"/>
              <a:t>rivojlangan</a:t>
            </a:r>
            <a:r>
              <a:rPr lang="de-DE" dirty="0"/>
              <a:t> tizim</a:t>
            </a:r>
          </a:p>
          <a:p>
            <a:pPr lvl="1"/>
            <a:r>
              <a:rPr lang="de-DE" dirty="0" err="1"/>
              <a:t>Yuqori</a:t>
            </a:r>
            <a:r>
              <a:rPr lang="de-DE" dirty="0"/>
              <a:t> </a:t>
            </a:r>
            <a:r>
              <a:rPr lang="de-DE" dirty="0" err="1"/>
              <a:t>darajada</a:t>
            </a:r>
            <a:r>
              <a:rPr lang="de-DE" dirty="0"/>
              <a:t> </a:t>
            </a:r>
            <a:r>
              <a:rPr lang="de-DE" dirty="0" err="1"/>
              <a:t>ijtimoiy</a:t>
            </a:r>
            <a:r>
              <a:rPr lang="de-DE" dirty="0"/>
              <a:t> </a:t>
            </a:r>
            <a:r>
              <a:rPr lang="de-DE" dirty="0" err="1"/>
              <a:t>e‘tirof</a:t>
            </a:r>
            <a:endParaRPr lang="de-DE" dirty="0"/>
          </a:p>
          <a:p>
            <a:pPr lvl="1"/>
            <a:r>
              <a:rPr lang="de-DE" dirty="0"/>
              <a:t>Shogirdlar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korxonalar</a:t>
            </a:r>
            <a:r>
              <a:rPr lang="de-DE" dirty="0"/>
              <a:t> uchun o'zaro foydali vaziyat</a:t>
            </a:r>
          </a:p>
          <a:p>
            <a:pPr lvl="1"/>
            <a:r>
              <a:rPr lang="de-DE" dirty="0"/>
              <a:t>Malakali ishchilarga bo'lgan </a:t>
            </a:r>
            <a:r>
              <a:rPr lang="de-DE" dirty="0" err="1"/>
              <a:t>talabga</a:t>
            </a:r>
            <a:r>
              <a:rPr lang="de-DE" dirty="0"/>
              <a:t> </a:t>
            </a:r>
            <a:r>
              <a:rPr lang="de-DE" dirty="0" err="1"/>
              <a:t>moslangan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  <a:p>
            <a:pPr lvl="1"/>
            <a:r>
              <a:rPr lang="de-DE" dirty="0" err="1"/>
              <a:t>Kuchli</a:t>
            </a:r>
            <a:r>
              <a:rPr lang="de-DE" dirty="0"/>
              <a:t> </a:t>
            </a:r>
            <a:r>
              <a:rPr lang="de-DE" dirty="0" err="1"/>
              <a:t>tashkilotlar</a:t>
            </a:r>
            <a:r>
              <a:rPr lang="de-DE" dirty="0"/>
              <a:t> (</a:t>
            </a:r>
            <a:r>
              <a:rPr lang="de-DE" dirty="0" err="1"/>
              <a:t>palatalar</a:t>
            </a:r>
            <a:r>
              <a:rPr lang="de-DE" dirty="0"/>
              <a:t>, ijtimoiy sheriklar, kichik va o'rta korxonalar)</a:t>
            </a:r>
          </a:p>
          <a:p>
            <a:pPr lvl="1"/>
            <a:r>
              <a:rPr lang="de-DE" dirty="0"/>
              <a:t>Barcha </a:t>
            </a:r>
            <a:r>
              <a:rPr lang="de-DE" dirty="0" err="1"/>
              <a:t>ishtirok</a:t>
            </a:r>
            <a:r>
              <a:rPr lang="de-DE" dirty="0"/>
              <a:t> </a:t>
            </a:r>
            <a:r>
              <a:rPr lang="de-DE" dirty="0" err="1"/>
              <a:t>etayotgan</a:t>
            </a:r>
            <a:r>
              <a:rPr lang="de-DE" dirty="0"/>
              <a:t> </a:t>
            </a:r>
            <a:r>
              <a:rPr lang="de-DE" dirty="0" err="1"/>
              <a:t>tomonlar</a:t>
            </a:r>
            <a:r>
              <a:rPr lang="de-DE" dirty="0"/>
              <a:t> </a:t>
            </a:r>
            <a:r>
              <a:rPr lang="de-DE" dirty="0" err="1"/>
              <a:t>tizimni</a:t>
            </a:r>
            <a:r>
              <a:rPr lang="de-DE" dirty="0"/>
              <a:t> </a:t>
            </a:r>
            <a:r>
              <a:rPr lang="de-DE" dirty="0" err="1"/>
              <a:t>birga</a:t>
            </a:r>
            <a:r>
              <a:rPr lang="de-DE" dirty="0"/>
              <a:t> </a:t>
            </a:r>
            <a:r>
              <a:rPr lang="de-DE" dirty="0" err="1"/>
              <a:t>shakllantiradilar</a:t>
            </a:r>
            <a:endParaRPr lang="de-DE" dirty="0"/>
          </a:p>
          <a:p>
            <a:pPr lvl="1"/>
            <a:r>
              <a:rPr lang="de-DE" dirty="0" err="1"/>
              <a:t>Tizimning</a:t>
            </a:r>
            <a:r>
              <a:rPr lang="de-DE" dirty="0"/>
              <a:t> </a:t>
            </a:r>
            <a:r>
              <a:rPr lang="de-DE" dirty="0" err="1"/>
              <a:t>talablar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o‘zgarishlarga</a:t>
            </a:r>
            <a:r>
              <a:rPr lang="de-DE" dirty="0"/>
              <a:t> </a:t>
            </a:r>
            <a:r>
              <a:rPr lang="de-DE" dirty="0" err="1"/>
              <a:t>yuqori</a:t>
            </a:r>
            <a:r>
              <a:rPr lang="de-DE" dirty="0"/>
              <a:t> </a:t>
            </a:r>
            <a:r>
              <a:rPr lang="de-DE" dirty="0" err="1"/>
              <a:t>moslashuvchanligi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ta'limning</a:t>
            </a:r>
            <a:r>
              <a:rPr lang="de-DE" dirty="0"/>
              <a:t> </a:t>
            </a:r>
            <a:r>
              <a:rPr lang="de-DE" dirty="0" err="1"/>
              <a:t>beshta</a:t>
            </a:r>
            <a:r>
              <a:rPr lang="de-DE" dirty="0"/>
              <a:t> </a:t>
            </a:r>
            <a:r>
              <a:rPr lang="de-DE" dirty="0" err="1"/>
              <a:t>ustuni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Ustunlar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1352550" lvl="1" indent="-457200">
              <a:buFont typeface="+mj-lt"/>
              <a:buAutoNum type="arabicPeriod"/>
            </a:pPr>
            <a:r>
              <a:rPr lang="de-DE" b="1" dirty="0"/>
              <a:t>Davlat, sanoat va </a:t>
            </a:r>
            <a:r>
              <a:rPr lang="de-DE" b="1" dirty="0" err="1"/>
              <a:t>ijtimoiy</a:t>
            </a:r>
            <a:r>
              <a:rPr lang="de-DE" b="1" dirty="0"/>
              <a:t> </a:t>
            </a:r>
            <a:r>
              <a:rPr lang="de-DE" b="1" dirty="0" err="1"/>
              <a:t>sheriklar</a:t>
            </a:r>
            <a:r>
              <a:rPr lang="de-DE" b="1" dirty="0"/>
              <a:t> o'rtasidagi hamkorlik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Ish jarayonida o'rganish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Umumiy tan olingan milliy standartlar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</a:t>
            </a:r>
            <a:r>
              <a:rPr lang="de-DE" b="1" dirty="0" err="1"/>
              <a:t>malakali</a:t>
            </a:r>
            <a:r>
              <a:rPr lang="de-DE" b="1" dirty="0"/>
              <a:t> </a:t>
            </a:r>
            <a:r>
              <a:rPr lang="de-DE" b="1" dirty="0" err="1"/>
              <a:t>xodimlar</a:t>
            </a:r>
            <a:r>
              <a:rPr lang="de-DE" b="1" dirty="0"/>
              <a:t> </a:t>
            </a:r>
            <a:r>
              <a:rPr lang="de-DE" b="1" dirty="0" err="1"/>
              <a:t>tomonidan</a:t>
            </a:r>
            <a:r>
              <a:rPr lang="de-DE" b="1" dirty="0"/>
              <a:t> </a:t>
            </a:r>
            <a:r>
              <a:rPr lang="de-DE" b="1" dirty="0" err="1"/>
              <a:t>amalga</a:t>
            </a:r>
            <a:r>
              <a:rPr lang="de-DE" b="1" dirty="0"/>
              <a:t> </a:t>
            </a:r>
            <a:r>
              <a:rPr lang="de-DE" b="1" dirty="0" err="1"/>
              <a:t>oshirilishi</a:t>
            </a:r>
            <a:endParaRPr lang="de-DE" b="1" dirty="0"/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de-DE" b="1" dirty="0" err="1"/>
              <a:t>Maxsus</a:t>
            </a:r>
            <a:r>
              <a:rPr lang="de-DE" b="1" dirty="0"/>
              <a:t> </a:t>
            </a:r>
            <a:r>
              <a:rPr lang="de-DE" b="1" dirty="0" err="1"/>
              <a:t>tashkilotda</a:t>
            </a:r>
            <a:r>
              <a:rPr lang="de-DE" b="1" dirty="0"/>
              <a:t> </a:t>
            </a:r>
            <a:r>
              <a:rPr lang="de-DE" b="1" dirty="0" err="1"/>
              <a:t>mujassamlangan</a:t>
            </a:r>
            <a:r>
              <a:rPr lang="de-DE" b="1" dirty="0"/>
              <a:t> </a:t>
            </a:r>
            <a:r>
              <a:rPr lang="de-DE" b="1" dirty="0" err="1"/>
              <a:t>tadqiqot</a:t>
            </a:r>
            <a:r>
              <a:rPr lang="de-DE" b="1" dirty="0"/>
              <a:t> </a:t>
            </a:r>
            <a:r>
              <a:rPr lang="de-DE" b="1" dirty="0" err="1"/>
              <a:t>va</a:t>
            </a:r>
            <a:r>
              <a:rPr lang="de-DE" b="1" dirty="0"/>
              <a:t> </a:t>
            </a:r>
            <a:r>
              <a:rPr lang="de-DE" b="1" dirty="0" err="1"/>
              <a:t>maslahat</a:t>
            </a:r>
            <a:endParaRPr lang="de-DE" b="1" dirty="0"/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: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dirty="0"/>
              <a:t>Asoslar va shart-sharoitlar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Foydasi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Shogirdlar</a:t>
            </a:r>
            <a:r>
              <a:rPr lang="de-DE" b="1" dirty="0"/>
              <a:t> uchun </a:t>
            </a:r>
            <a:r>
              <a:rPr lang="de-DE" b="1" dirty="0" err="1"/>
              <a:t>foyda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– </a:t>
            </a:r>
            <a:r>
              <a:rPr lang="de-DE" dirty="0" err="1"/>
              <a:t>mehnat</a:t>
            </a:r>
            <a:r>
              <a:rPr lang="de-DE" dirty="0"/>
              <a:t> </a:t>
            </a:r>
            <a:r>
              <a:rPr lang="de-DE" dirty="0" err="1"/>
              <a:t>hayotiga</a:t>
            </a:r>
            <a:r>
              <a:rPr lang="de-DE" dirty="0"/>
              <a:t> </a:t>
            </a:r>
            <a:r>
              <a:rPr lang="de-DE" dirty="0" err="1"/>
              <a:t>ilk</a:t>
            </a:r>
            <a:r>
              <a:rPr lang="de-DE" dirty="0"/>
              <a:t> </a:t>
            </a:r>
            <a:r>
              <a:rPr lang="de-DE" dirty="0" err="1"/>
              <a:t>qadam</a:t>
            </a:r>
            <a:r>
              <a:rPr lang="de-DE" dirty="0"/>
              <a:t> </a:t>
            </a:r>
            <a:r>
              <a:rPr lang="de-DE" dirty="0" err="1"/>
              <a:t>bo‘lib</a:t>
            </a:r>
            <a:r>
              <a:rPr lang="de-DE" dirty="0"/>
              <a:t>, </a:t>
            </a:r>
            <a:r>
              <a:rPr lang="de-DE" dirty="0" err="1"/>
              <a:t>mehnat</a:t>
            </a:r>
            <a:r>
              <a:rPr lang="de-DE" dirty="0"/>
              <a:t> </a:t>
            </a:r>
            <a:r>
              <a:rPr lang="de-DE" dirty="0" err="1"/>
              <a:t>faoliyatini</a:t>
            </a:r>
            <a:r>
              <a:rPr lang="de-DE" dirty="0"/>
              <a:t> </a:t>
            </a:r>
            <a:r>
              <a:rPr lang="de-DE" dirty="0" err="1"/>
              <a:t>boshlash</a:t>
            </a:r>
            <a:r>
              <a:rPr lang="de-DE" dirty="0"/>
              <a:t> uchun ideal </a:t>
            </a:r>
            <a:r>
              <a:rPr lang="de-DE" dirty="0" err="1"/>
              <a:t>ta‘lim</a:t>
            </a:r>
            <a:r>
              <a:rPr lang="de-DE" dirty="0"/>
              <a:t>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Kasbga</a:t>
            </a:r>
            <a:r>
              <a:rPr lang="de-DE" dirty="0"/>
              <a:t> </a:t>
            </a:r>
            <a:r>
              <a:rPr lang="de-DE" dirty="0" err="1"/>
              <a:t>tegishli</a:t>
            </a:r>
            <a:r>
              <a:rPr lang="de-DE" dirty="0"/>
              <a:t> </a:t>
            </a:r>
            <a:r>
              <a:rPr lang="de-DE" dirty="0" err="1"/>
              <a:t>maxsus</a:t>
            </a:r>
            <a:r>
              <a:rPr lang="de-DE" dirty="0"/>
              <a:t> ko'nikma va malakalar</a:t>
            </a:r>
          </a:p>
          <a:p>
            <a:pPr lvl="1"/>
            <a:r>
              <a:rPr lang="de-DE" dirty="0" err="1"/>
              <a:t>Haqiqiy</a:t>
            </a:r>
            <a:r>
              <a:rPr lang="de-DE" dirty="0"/>
              <a:t> ish sharoitlari (uskunalar, jarayonlar, ish muhiti)</a:t>
            </a:r>
          </a:p>
          <a:p>
            <a:pPr lvl="1"/>
            <a:r>
              <a:rPr lang="de-DE" dirty="0" err="1"/>
              <a:t>Shogirdlik</a:t>
            </a:r>
            <a:r>
              <a:rPr lang="de-DE" dirty="0"/>
              <a:t> </a:t>
            </a:r>
            <a:r>
              <a:rPr lang="de-DE" dirty="0" err="1"/>
              <a:t>oyligi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Foydasi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Korxonalar</a:t>
            </a:r>
            <a:r>
              <a:rPr lang="de-DE" b="1" dirty="0"/>
              <a:t> uchun </a:t>
            </a:r>
            <a:r>
              <a:rPr lang="de-DE" b="1" dirty="0" err="1"/>
              <a:t>foyda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korxonani</a:t>
            </a:r>
            <a:r>
              <a:rPr lang="de-DE" dirty="0"/>
              <a:t> </a:t>
            </a:r>
            <a:r>
              <a:rPr lang="de-DE" dirty="0" err="1"/>
              <a:t>a‘lo</a:t>
            </a:r>
            <a:r>
              <a:rPr lang="de-DE" dirty="0"/>
              <a:t> </a:t>
            </a:r>
            <a:r>
              <a:rPr lang="de-DE" dirty="0" err="1"/>
              <a:t>darajada</a:t>
            </a:r>
            <a:r>
              <a:rPr lang="de-DE" dirty="0"/>
              <a:t> </a:t>
            </a:r>
            <a:r>
              <a:rPr lang="de-DE" dirty="0" err="1"/>
              <a:t>tayyorlangan</a:t>
            </a:r>
            <a:r>
              <a:rPr lang="de-DE" dirty="0"/>
              <a:t> </a:t>
            </a:r>
            <a:r>
              <a:rPr lang="de-DE" dirty="0" err="1"/>
              <a:t>xodimlar</a:t>
            </a:r>
            <a:r>
              <a:rPr lang="de-DE" dirty="0"/>
              <a:t>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dirty="0" err="1"/>
              <a:t>ta'minotini</a:t>
            </a:r>
            <a:r>
              <a:rPr lang="de-DE" dirty="0"/>
              <a:t> kafolatlaydi: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Korxonaning</a:t>
            </a:r>
            <a:r>
              <a:rPr lang="de-DE" dirty="0"/>
              <a:t> talablariga javob beradigan malakali ishchilar (tashqi nomzodlardan farqli o'laroq)</a:t>
            </a:r>
          </a:p>
          <a:p>
            <a:pPr lvl="1"/>
            <a:r>
              <a:rPr lang="de-DE" dirty="0" err="1"/>
              <a:t>Mehnat</a:t>
            </a:r>
            <a:r>
              <a:rPr lang="de-DE" dirty="0"/>
              <a:t> </a:t>
            </a:r>
            <a:r>
              <a:rPr lang="de-DE" dirty="0" err="1"/>
              <a:t>unumdorligining</a:t>
            </a:r>
            <a:r>
              <a:rPr lang="de-DE" dirty="0"/>
              <a:t> </a:t>
            </a:r>
            <a:r>
              <a:rPr lang="de-DE" dirty="0" err="1"/>
              <a:t>oshishi</a:t>
            </a:r>
            <a:r>
              <a:rPr lang="de-DE" dirty="0"/>
              <a:t> (</a:t>
            </a:r>
            <a:r>
              <a:rPr lang="de-DE" dirty="0" err="1"/>
              <a:t>xarajatlar</a:t>
            </a:r>
            <a:r>
              <a:rPr lang="de-DE" dirty="0"/>
              <a:t> </a:t>
            </a:r>
            <a:r>
              <a:rPr lang="de-DE" dirty="0" err="1"/>
              <a:t>o‘zini</a:t>
            </a:r>
            <a:r>
              <a:rPr lang="de-DE" dirty="0"/>
              <a:t> </a:t>
            </a:r>
            <a:r>
              <a:rPr lang="de-DE" dirty="0" err="1"/>
              <a:t>tezda</a:t>
            </a:r>
            <a:r>
              <a:rPr lang="de-DE" dirty="0"/>
              <a:t> </a:t>
            </a:r>
            <a:r>
              <a:rPr lang="de-DE" dirty="0" err="1"/>
              <a:t>oqlashi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Biznes</a:t>
            </a:r>
            <a:r>
              <a:rPr lang="de-DE" dirty="0"/>
              <a:t> </a:t>
            </a:r>
            <a:r>
              <a:rPr lang="de-DE" dirty="0" err="1"/>
              <a:t>sektorining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standartlarini ishlab chiqishda faol ishtiroki</a:t>
            </a:r>
          </a:p>
          <a:p>
            <a:pPr lvl="1"/>
            <a:r>
              <a:rPr lang="de-DE" dirty="0"/>
              <a:t>Korporativ </a:t>
            </a:r>
            <a:r>
              <a:rPr lang="de-DE" dirty="0" err="1"/>
              <a:t>ijtimoiy</a:t>
            </a:r>
            <a:r>
              <a:rPr lang="de-DE" dirty="0"/>
              <a:t> </a:t>
            </a:r>
            <a:r>
              <a:rPr lang="de-DE" dirty="0" err="1"/>
              <a:t>mas'uliyatga</a:t>
            </a:r>
            <a:r>
              <a:rPr lang="de-DE" dirty="0"/>
              <a:t> (Corporate </a:t>
            </a: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Responsibility</a:t>
            </a:r>
            <a:r>
              <a:rPr lang="de-DE" dirty="0"/>
              <a:t>, CSR) </a:t>
            </a:r>
            <a:r>
              <a:rPr lang="de-DE" dirty="0" err="1"/>
              <a:t>hissa</a:t>
            </a:r>
            <a:r>
              <a:rPr lang="de-DE" dirty="0"/>
              <a:t> 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Foydasi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Davlat va jamiyat uchun </a:t>
            </a:r>
            <a:r>
              <a:rPr lang="de-DE" b="1" dirty="0" err="1"/>
              <a:t>foyda</a:t>
            </a:r>
            <a:r>
              <a:rPr lang="de-DE" b="1" dirty="0"/>
              <a:t>:</a:t>
            </a:r>
          </a:p>
          <a:p>
            <a:pPr marL="0" indent="0">
              <a:buNone/>
            </a:pPr>
            <a:r>
              <a:rPr lang="de-DE" dirty="0"/>
              <a:t>O'zaro manfaat, farovonlik va ijtimoiy hamjihatlik:</a:t>
            </a:r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 err="1"/>
              <a:t>Yuqori</a:t>
            </a:r>
            <a:r>
              <a:rPr lang="de-DE" dirty="0"/>
              <a:t> iqtisodiy samaradorlik va mahsuldorlik</a:t>
            </a:r>
          </a:p>
          <a:p>
            <a:pPr lvl="1"/>
            <a:r>
              <a:rPr lang="de-DE" dirty="0" err="1"/>
              <a:t>Uyg‘unlahtirilgan</a:t>
            </a:r>
            <a:r>
              <a:rPr lang="de-DE" dirty="0"/>
              <a:t> mehnat bozori (taklif va talab)</a:t>
            </a:r>
          </a:p>
          <a:p>
            <a:pPr lvl="1"/>
            <a:r>
              <a:rPr lang="de-DE" dirty="0"/>
              <a:t>Yoshlarning ijtimoiy va iqtisodiy integratsiyasi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jarayoniga</a:t>
            </a:r>
            <a:r>
              <a:rPr lang="de-DE" dirty="0"/>
              <a:t> barcha manfaatdor </a:t>
            </a:r>
            <a:r>
              <a:rPr lang="de-DE" dirty="0" err="1"/>
              <a:t>tomonlarning</a:t>
            </a:r>
            <a:r>
              <a:rPr lang="de-DE" dirty="0"/>
              <a:t> </a:t>
            </a:r>
            <a:r>
              <a:rPr lang="de-DE" dirty="0" err="1"/>
              <a:t>ta‘siri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Qiyinchiliklar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Shogirdlar</a:t>
            </a:r>
            <a:r>
              <a:rPr lang="de-DE" b="1" dirty="0"/>
              <a:t> nuqtai </a:t>
            </a:r>
            <a:r>
              <a:rPr lang="de-DE" b="1" dirty="0" err="1"/>
              <a:t>nazaridan</a:t>
            </a:r>
            <a:r>
              <a:rPr lang="de-DE" b="1" dirty="0"/>
              <a:t> </a:t>
            </a:r>
            <a:r>
              <a:rPr lang="de-DE" b="1" dirty="0" err="1"/>
              <a:t>qiyinchiliklar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Istalgan va mavjud shogirdlik </a:t>
            </a:r>
            <a:r>
              <a:rPr lang="de-DE" dirty="0" err="1"/>
              <a:t>o'rinlari</a:t>
            </a:r>
            <a:r>
              <a:rPr lang="de-DE" dirty="0"/>
              <a:t> </a:t>
            </a:r>
            <a:r>
              <a:rPr lang="de-DE" dirty="0" err="1"/>
              <a:t>o'rtasidagi</a:t>
            </a:r>
            <a:r>
              <a:rPr lang="de-DE" dirty="0"/>
              <a:t> </a:t>
            </a:r>
            <a:r>
              <a:rPr lang="de-DE" dirty="0" err="1"/>
              <a:t>farqlar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o‘rinlar</a:t>
            </a:r>
            <a:r>
              <a:rPr lang="de-DE" dirty="0"/>
              <a:t> yetishmasligi)</a:t>
            </a:r>
          </a:p>
          <a:p>
            <a:pPr lvl="1"/>
            <a:r>
              <a:rPr lang="de-DE" dirty="0"/>
              <a:t>Dual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ta‘limga</a:t>
            </a:r>
            <a:r>
              <a:rPr lang="de-DE" dirty="0"/>
              <a:t> kirish (</a:t>
            </a:r>
            <a:r>
              <a:rPr lang="de-DE" dirty="0" err="1"/>
              <a:t>ishtirok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Kasbiy </a:t>
            </a:r>
            <a:r>
              <a:rPr lang="de-DE" dirty="0" err="1"/>
              <a:t>talablarning</a:t>
            </a:r>
            <a:r>
              <a:rPr lang="de-DE" dirty="0"/>
              <a:t> </a:t>
            </a:r>
            <a:r>
              <a:rPr lang="de-DE" dirty="0" err="1"/>
              <a:t>ko‘payishi</a:t>
            </a:r>
            <a:endParaRPr lang="de-DE" dirty="0"/>
          </a:p>
          <a:p>
            <a:pPr lvl="1"/>
            <a:r>
              <a:rPr lang="de-DE" dirty="0" err="1"/>
              <a:t>Umrbo‘yi</a:t>
            </a:r>
            <a:r>
              <a:rPr lang="de-DE" dirty="0"/>
              <a:t> </a:t>
            </a:r>
            <a:r>
              <a:rPr lang="de-DE" dirty="0" err="1"/>
              <a:t>ta‘lim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Qiyinchiliklar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Korxonalar</a:t>
            </a:r>
            <a:r>
              <a:rPr lang="de-DE" b="1" dirty="0"/>
              <a:t> nuqtai </a:t>
            </a:r>
            <a:r>
              <a:rPr lang="de-DE" b="1" dirty="0" err="1"/>
              <a:t>nazaridan</a:t>
            </a:r>
            <a:r>
              <a:rPr lang="de-DE" b="1" dirty="0"/>
              <a:t> </a:t>
            </a:r>
            <a:r>
              <a:rPr lang="de-DE" b="1" dirty="0" err="1"/>
              <a:t>qiyinchiliklar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Kerak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mavjud</a:t>
            </a:r>
            <a:r>
              <a:rPr lang="de-DE" dirty="0"/>
              <a:t> </a:t>
            </a:r>
            <a:r>
              <a:rPr lang="de-DE" dirty="0" err="1"/>
              <a:t>bo‘lgan</a:t>
            </a:r>
            <a:r>
              <a:rPr lang="de-DE" dirty="0"/>
              <a:t> </a:t>
            </a:r>
            <a:r>
              <a:rPr lang="de-DE" dirty="0" err="1"/>
              <a:t>shogirdlar</a:t>
            </a:r>
            <a:r>
              <a:rPr lang="de-DE" dirty="0"/>
              <a:t> </a:t>
            </a:r>
            <a:r>
              <a:rPr lang="de-DE" dirty="0" err="1"/>
              <a:t>o'rtasidagi</a:t>
            </a:r>
            <a:r>
              <a:rPr lang="de-DE" dirty="0"/>
              <a:t> </a:t>
            </a:r>
            <a:r>
              <a:rPr lang="de-DE" dirty="0" err="1"/>
              <a:t>farqlar</a:t>
            </a:r>
            <a:br>
              <a:rPr lang="de-DE" dirty="0"/>
            </a:br>
            <a:r>
              <a:rPr lang="de-DE" dirty="0"/>
              <a:t>(</a:t>
            </a:r>
            <a:r>
              <a:rPr lang="de-DE" dirty="0" err="1"/>
              <a:t>nomzodlar</a:t>
            </a:r>
            <a:r>
              <a:rPr lang="de-DE" dirty="0"/>
              <a:t> yetishmasligi)</a:t>
            </a:r>
          </a:p>
          <a:p>
            <a:pPr lvl="1"/>
            <a:r>
              <a:rPr lang="de-DE" dirty="0"/>
              <a:t>„</a:t>
            </a:r>
            <a:r>
              <a:rPr lang="de-DE" dirty="0" err="1"/>
              <a:t>Shogirdlikka</a:t>
            </a:r>
            <a:r>
              <a:rPr lang="de-DE" dirty="0"/>
              <a:t> </a:t>
            </a:r>
            <a:r>
              <a:rPr lang="de-DE" dirty="0" err="1"/>
              <a:t>tayyorlik</a:t>
            </a:r>
            <a:r>
              <a:rPr lang="de-DE" dirty="0"/>
              <a:t> </a:t>
            </a:r>
            <a:r>
              <a:rPr lang="de-DE" dirty="0" err="1"/>
              <a:t>darajasi</a:t>
            </a:r>
            <a:r>
              <a:rPr lang="de-DE" dirty="0"/>
              <a:t>“</a:t>
            </a:r>
          </a:p>
          <a:p>
            <a:pPr lvl="1"/>
            <a:r>
              <a:rPr lang="de-DE" dirty="0"/>
              <a:t>Nogironligi </a:t>
            </a:r>
            <a:r>
              <a:rPr lang="de-DE" dirty="0" err="1"/>
              <a:t>bo'lgan</a:t>
            </a:r>
            <a:r>
              <a:rPr lang="de-DE" dirty="0"/>
              <a:t> </a:t>
            </a:r>
            <a:r>
              <a:rPr lang="de-DE" dirty="0" err="1"/>
              <a:t>shaxslarning</a:t>
            </a:r>
            <a:r>
              <a:rPr lang="de-DE" dirty="0"/>
              <a:t> </a:t>
            </a:r>
            <a:r>
              <a:rPr lang="de-DE" dirty="0" err="1"/>
              <a:t>inkluziyasi</a:t>
            </a:r>
            <a:endParaRPr lang="de-DE" dirty="0"/>
          </a:p>
          <a:p>
            <a:pPr lvl="1"/>
            <a:r>
              <a:rPr lang="de-DE" dirty="0" err="1"/>
              <a:t>Migrantlarning</a:t>
            </a:r>
            <a:r>
              <a:rPr lang="de-DE" dirty="0"/>
              <a:t> </a:t>
            </a:r>
            <a:r>
              <a:rPr lang="de-DE" dirty="0" err="1"/>
              <a:t>inkluziyasi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Qiyinchiliklar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Davlat va jamiyat nuqtai </a:t>
            </a:r>
            <a:r>
              <a:rPr lang="de-DE" b="1" dirty="0" err="1"/>
              <a:t>nazaridan</a:t>
            </a:r>
            <a:r>
              <a:rPr lang="de-DE" b="1" dirty="0"/>
              <a:t> </a:t>
            </a:r>
            <a:r>
              <a:rPr lang="de-DE" b="1" dirty="0" err="1"/>
              <a:t>qiyinchiliklar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 lvl="1"/>
            <a:r>
              <a:rPr lang="de-DE" dirty="0"/>
              <a:t>Demografik </a:t>
            </a:r>
            <a:r>
              <a:rPr lang="de-DE" dirty="0" err="1"/>
              <a:t>o'zgarishlar</a:t>
            </a:r>
            <a:endParaRPr lang="de-DE" dirty="0"/>
          </a:p>
          <a:p>
            <a:pPr lvl="1"/>
            <a:r>
              <a:rPr lang="de-DE" dirty="0"/>
              <a:t>Malakali </a:t>
            </a:r>
            <a:r>
              <a:rPr lang="de-DE" dirty="0" err="1"/>
              <a:t>ishchilarning</a:t>
            </a:r>
            <a:r>
              <a:rPr lang="de-DE" dirty="0"/>
              <a:t> </a:t>
            </a:r>
            <a:r>
              <a:rPr lang="de-DE" dirty="0" err="1"/>
              <a:t>tanqisligi</a:t>
            </a:r>
            <a:r>
              <a:rPr lang="de-DE" dirty="0"/>
              <a:t> </a:t>
            </a:r>
            <a:r>
              <a:rPr lang="de-DE" dirty="0" err="1"/>
              <a:t>oldindan</a:t>
            </a:r>
            <a:r>
              <a:rPr lang="de-DE" dirty="0"/>
              <a:t> </a:t>
            </a:r>
            <a:r>
              <a:rPr lang="de-DE" dirty="0" err="1"/>
              <a:t>aniqligi</a:t>
            </a:r>
            <a:endParaRPr lang="de-DE" dirty="0"/>
          </a:p>
          <a:p>
            <a:pPr lvl="1"/>
            <a:r>
              <a:rPr lang="de-DE" dirty="0" err="1"/>
              <a:t>Yoshlarning</a:t>
            </a:r>
            <a:r>
              <a:rPr lang="de-DE" dirty="0"/>
              <a:t> </a:t>
            </a:r>
            <a:r>
              <a:rPr lang="de-DE" dirty="0" err="1"/>
              <a:t>ko‘proq</a:t>
            </a:r>
            <a:r>
              <a:rPr lang="de-DE" dirty="0"/>
              <a:t> </a:t>
            </a:r>
            <a:r>
              <a:rPr lang="de-DE" dirty="0" err="1"/>
              <a:t>oliy</a:t>
            </a:r>
            <a:r>
              <a:rPr lang="de-DE" dirty="0"/>
              <a:t> </a:t>
            </a:r>
            <a:r>
              <a:rPr lang="de-DE" dirty="0" err="1"/>
              <a:t>ta'limga</a:t>
            </a:r>
            <a:r>
              <a:rPr lang="de-DE" dirty="0"/>
              <a:t> </a:t>
            </a:r>
            <a:r>
              <a:rPr lang="de-DE" dirty="0" err="1"/>
              <a:t>intilishi</a:t>
            </a:r>
            <a:endParaRPr lang="de-DE" dirty="0"/>
          </a:p>
          <a:p>
            <a:pPr lvl="1"/>
            <a:r>
              <a:rPr lang="de-DE" dirty="0"/>
              <a:t>Mintaqaviy farqlar</a:t>
            </a:r>
          </a:p>
          <a:p>
            <a:pPr lvl="1"/>
            <a:r>
              <a:rPr lang="de-DE" dirty="0"/>
              <a:t>Inklyuziya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Qo'shimcha ma'lumot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 numCol="2" spcCol="360000"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/>
              <a:t>Faktlar va raqamlar</a:t>
            </a:r>
          </a:p>
          <a:p>
            <a:pPr lvl="1"/>
            <a:r>
              <a:rPr lang="de-DE" dirty="0"/>
              <a:t>BIBB Datenreport </a:t>
            </a:r>
            <a:r>
              <a:rPr lang="de-DE" dirty="0" err="1"/>
              <a:t>hisoboti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BMBFSFJ </a:t>
            </a:r>
            <a:r>
              <a:rPr lang="de-DE" dirty="0" err="1"/>
              <a:t>vazirligining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</a:t>
            </a:r>
            <a:r>
              <a:rPr lang="de-DE" dirty="0" err="1"/>
              <a:t>to‘g‘risida</a:t>
            </a:r>
            <a:r>
              <a:rPr lang="de-DE" dirty="0"/>
              <a:t> </a:t>
            </a:r>
            <a:r>
              <a:rPr lang="de-DE" dirty="0" err="1"/>
              <a:t>hisoboti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Federal statistika </a:t>
            </a:r>
            <a:r>
              <a:rPr lang="de-DE" dirty="0" err="1"/>
              <a:t>idorasi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BMFTR </a:t>
            </a:r>
            <a:r>
              <a:rPr lang="de-DE" dirty="0" err="1"/>
              <a:t>vazirligining</a:t>
            </a:r>
            <a:r>
              <a:rPr lang="de-DE" dirty="0"/>
              <a:t> </a:t>
            </a:r>
            <a:r>
              <a:rPr lang="de-DE" dirty="0" err="1"/>
              <a:t>portali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BIBB </a:t>
            </a:r>
            <a:r>
              <a:rPr lang="de-DE" dirty="0" err="1"/>
              <a:t>hisoboti</a:t>
            </a:r>
            <a:r>
              <a:rPr lang="de-DE" dirty="0"/>
              <a:t> 2/2025 (</a:t>
            </a:r>
            <a:r>
              <a:rPr lang="de-DE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IAB </a:t>
            </a:r>
            <a:r>
              <a:rPr lang="de-DE" dirty="0" err="1"/>
              <a:t>forumi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ta‘lim</a:t>
            </a:r>
            <a:r>
              <a:rPr lang="de-DE" b="1" dirty="0"/>
              <a:t> standartlari</a:t>
            </a:r>
          </a:p>
          <a:p>
            <a:pPr lvl="1"/>
            <a:r>
              <a:rPr lang="de-DE" dirty="0"/>
              <a:t>BIBB broshyurasi: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</a:t>
            </a:r>
            <a:r>
              <a:rPr lang="de-DE" dirty="0"/>
              <a:t> (Ausbildungsordnung) </a:t>
            </a:r>
            <a:r>
              <a:rPr lang="de-DE" dirty="0" err="1"/>
              <a:t>va</a:t>
            </a:r>
            <a:r>
              <a:rPr lang="de-DE" dirty="0"/>
              <a:t> ularni ishlab </a:t>
            </a:r>
            <a:r>
              <a:rPr lang="de-DE" dirty="0" err="1"/>
              <a:t>chiqish</a:t>
            </a:r>
            <a:r>
              <a:rPr lang="de-DE" dirty="0"/>
              <a:t> </a:t>
            </a:r>
            <a:r>
              <a:rPr lang="de-DE" dirty="0" err="1"/>
              <a:t>jarayoni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nizomlari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Namunaviy</a:t>
            </a:r>
            <a:r>
              <a:rPr lang="de-DE" dirty="0"/>
              <a:t> </a:t>
            </a:r>
            <a:r>
              <a:rPr lang="de-DE" dirty="0" err="1"/>
              <a:t>o'quv</a:t>
            </a:r>
            <a:r>
              <a:rPr lang="de-DE" dirty="0"/>
              <a:t> dasturlari </a:t>
            </a:r>
            <a:r>
              <a:rPr lang="de-DE" dirty="0" err="1"/>
              <a:t>misollari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Huquqiy hujjatlar</a:t>
            </a: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</a:t>
            </a:r>
            <a:r>
              <a:rPr lang="de-DE" dirty="0"/>
              <a:t> to'g'risidagi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Voyaga</a:t>
            </a:r>
            <a:r>
              <a:rPr lang="de-DE" dirty="0"/>
              <a:t> </a:t>
            </a:r>
            <a:r>
              <a:rPr lang="de-DE" dirty="0" err="1"/>
              <a:t>yetmaganlar</a:t>
            </a:r>
            <a:r>
              <a:rPr lang="de-DE" dirty="0"/>
              <a:t> </a:t>
            </a:r>
            <a:r>
              <a:rPr lang="de-DE" dirty="0" err="1"/>
              <a:t>mehnatini</a:t>
            </a:r>
            <a:r>
              <a:rPr lang="de-DE" dirty="0"/>
              <a:t> </a:t>
            </a:r>
            <a:r>
              <a:rPr lang="de-DE" dirty="0" err="1"/>
              <a:t>muhofaza</a:t>
            </a:r>
            <a:r>
              <a:rPr lang="de-DE" dirty="0"/>
              <a:t> </a:t>
            </a:r>
            <a:r>
              <a:rPr lang="de-DE" dirty="0" err="1"/>
              <a:t>qilish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Pallatalar to'g'risidagi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Jamoa</a:t>
            </a:r>
            <a:r>
              <a:rPr lang="de-DE" dirty="0"/>
              <a:t> </a:t>
            </a:r>
            <a:r>
              <a:rPr lang="de-DE" dirty="0" err="1"/>
              <a:t>shartnomalari</a:t>
            </a:r>
            <a:r>
              <a:rPr lang="de-DE" dirty="0"/>
              <a:t> </a:t>
            </a:r>
            <a:r>
              <a:rPr lang="de-DE" dirty="0" err="1"/>
              <a:t>to'g'risidagi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boshqaruvi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xodimlar</a:t>
            </a:r>
            <a:r>
              <a:rPr lang="de-DE" dirty="0"/>
              <a:t> </a:t>
            </a:r>
            <a:r>
              <a:rPr lang="de-DE" dirty="0" err="1"/>
              <a:t>vakilligi</a:t>
            </a:r>
            <a:r>
              <a:rPr lang="de-DE" dirty="0"/>
              <a:t> </a:t>
            </a:r>
            <a:r>
              <a:rPr lang="de-DE" dirty="0" err="1"/>
              <a:t>toʻgʻrisidagi</a:t>
            </a:r>
            <a:r>
              <a:rPr lang="de-DE" dirty="0"/>
              <a:t> </a:t>
            </a:r>
            <a:r>
              <a:rPr lang="de-DE" dirty="0" err="1"/>
              <a:t>qonun</a:t>
            </a:r>
            <a:r>
              <a:rPr lang="de-DE" dirty="0"/>
              <a:t> (</a:t>
            </a:r>
            <a:r>
              <a:rPr lang="de-DE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Veb-saytlar</a:t>
            </a:r>
          </a:p>
          <a:p>
            <a:pPr lvl="1"/>
            <a:r>
              <a:rPr lang="de-DE" dirty="0"/>
              <a:t>GOVET (</a:t>
            </a:r>
            <a:r>
              <a:rPr lang="de-DE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BMBFSFJ (</a:t>
            </a:r>
            <a:r>
              <a:rPr lang="de-DE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BMFTR (</a:t>
            </a:r>
            <a:r>
              <a:rPr lang="de-DE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BIBB (</a:t>
            </a:r>
            <a:r>
              <a:rPr lang="de-DE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dirty="0"/>
              <a:t>)</a:t>
            </a:r>
          </a:p>
          <a:p>
            <a:pPr marL="357187" lvl="1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Qo'shimcha ma'lumot uchun aloqaning</a:t>
            </a:r>
          </a:p>
          <a:p>
            <a:pPr lvl="1"/>
            <a:r>
              <a:rPr lang="de-DE" dirty="0">
                <a:solidFill>
                  <a:srgbClr val="E27F1C"/>
                </a:solidFill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lang="de-DE" dirty="0">
              <a:solidFill>
                <a:srgbClr val="E27F1C"/>
              </a:solidFill>
            </a:endParaRPr>
          </a:p>
          <a:p>
            <a:pPr marL="357187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BIBB </a:t>
            </a:r>
            <a:r>
              <a:rPr lang="de-DE" b="1" dirty="0" err="1"/>
              <a:t>tarkibidagi</a:t>
            </a:r>
            <a:r>
              <a:rPr lang="de-DE" b="1" dirty="0"/>
              <a:t> GOVET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err="1"/>
              <a:t>Germaniya</a:t>
            </a:r>
            <a:r>
              <a:rPr lang="de-DE" b="1" dirty="0"/>
              <a:t> ta'lim </a:t>
            </a:r>
            <a:r>
              <a:rPr lang="de-DE" b="1" dirty="0" err="1"/>
              <a:t>tizimidagi</a:t>
            </a:r>
            <a:r>
              <a:rPr lang="de-DE" b="1" dirty="0"/>
              <a:t> 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r>
              <a:rPr lang="de-DE" b="1" dirty="0"/>
              <a:t>: </a:t>
            </a:r>
            <a:r>
              <a:rPr lang="de-DE" b="1" dirty="0" err="1"/>
              <a:t>umumiy</a:t>
            </a:r>
            <a:r>
              <a:rPr lang="de-DE" b="1" dirty="0"/>
              <a:t> </a:t>
            </a:r>
            <a:r>
              <a:rPr lang="de-DE" b="1" dirty="0" err="1"/>
              <a:t>ko‘rinishi</a:t>
            </a:r>
            <a:endParaRPr lang="de-DE" b="1" dirty="0"/>
          </a:p>
          <a:p>
            <a:endParaRPr lang="de-DE" dirty="0"/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522289" y="1653988"/>
            <a:ext cx="11190286" cy="4007037"/>
            <a:chOff x="522289" y="1653988"/>
            <a:chExt cx="11190286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Mehnat bozori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Umumiy</a:t>
              </a:r>
              <a:r>
                <a:rPr lang="de-DE" sz="2400" dirty="0">
                  <a:solidFill>
                    <a:schemeClr val="bg1"/>
                  </a:solidFill>
                </a:rPr>
                <a:t> maktab ta'limi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21171" y="369873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Oliy ta'lim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4185532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Dual </a:t>
              </a:r>
            </a:p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Kasbiy</a:t>
              </a:r>
              <a:r>
                <a:rPr lang="de-DE" sz="2400" dirty="0">
                  <a:solidFill>
                    <a:schemeClr val="bg1"/>
                  </a:solidFill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</a:rPr>
                <a:t>ta'lim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Kasbiy</a:t>
              </a:r>
              <a:r>
                <a:rPr lang="de-DE" sz="2400" dirty="0">
                  <a:solidFill>
                    <a:schemeClr val="bg1"/>
                  </a:solidFill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</a:rPr>
                <a:t>ta'lim</a:t>
              </a:r>
              <a:endParaRPr lang="de-DE" sz="24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522289" y="3511013"/>
              <a:ext cx="2828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 err="1">
                  <a:solidFill>
                    <a:schemeClr val="bg1"/>
                  </a:solidFill>
                </a:rPr>
                <a:t>An‘anaviy</a:t>
              </a:r>
              <a:r>
                <a:rPr lang="de-DE" sz="2400" dirty="0">
                  <a:solidFill>
                    <a:schemeClr val="bg1"/>
                  </a:solidFill>
                </a:rPr>
                <a:t> </a:t>
              </a:r>
              <a:r>
                <a:rPr lang="de-DE" sz="2400" dirty="0" err="1">
                  <a:solidFill>
                    <a:schemeClr val="bg1"/>
                  </a:solidFill>
                </a:rPr>
                <a:t>ta‘lim</a:t>
              </a:r>
              <a:endParaRPr lang="de-DE" sz="2400" dirty="0">
                <a:solidFill>
                  <a:schemeClr val="bg1"/>
                </a:solidFill>
              </a:endParaRPr>
            </a:p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Kasb-hunar maktabi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/>
          <a:lstStyle/>
          <a:p>
            <a:pPr marL="0" indent="0">
              <a:buNone/>
            </a:pPr>
            <a:r>
              <a:rPr lang="de-DE" b="1" dirty="0" err="1"/>
              <a:t>Ishtirokchilar</a:t>
            </a:r>
            <a:r>
              <a:rPr lang="de-DE" b="1" dirty="0"/>
              <a:t>: </a:t>
            </a:r>
            <a:r>
              <a:rPr lang="de-DE" b="1" dirty="0" err="1"/>
              <a:t>Shogirdlar</a:t>
            </a:r>
            <a:r>
              <a:rPr lang="de-DE" b="1" dirty="0"/>
              <a:t> (</a:t>
            </a:r>
            <a:r>
              <a:rPr lang="de-DE" b="1" dirty="0" err="1"/>
              <a:t>nem</a:t>
            </a:r>
            <a:r>
              <a:rPr lang="de-DE" b="1" dirty="0"/>
              <a:t>. Auszubildende, Azubis)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Har yili 1,22 million shogird</a:t>
            </a:r>
          </a:p>
          <a:p>
            <a:pPr lvl="1"/>
            <a:r>
              <a:rPr lang="de-DE" dirty="0"/>
              <a:t>324 ta tan olingan shogirdlik kasblar bo'yicha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Du </a:t>
            </a:r>
            <a:r>
              <a:rPr lang="de-DE" dirty="0" err="1"/>
              <a:t>degani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hozirgi </a:t>
            </a:r>
            <a:r>
              <a:rPr lang="de-DE" dirty="0" err="1"/>
              <a:t>kunda</a:t>
            </a:r>
            <a:r>
              <a:rPr lang="de-DE" dirty="0"/>
              <a:t> </a:t>
            </a:r>
            <a:r>
              <a:rPr lang="de-DE" dirty="0" err="1"/>
              <a:t>barcha</a:t>
            </a:r>
            <a:r>
              <a:rPr lang="de-DE" dirty="0"/>
              <a:t> band </a:t>
            </a:r>
            <a:r>
              <a:rPr lang="de-DE" dirty="0" err="1"/>
              <a:t>bo'lgan</a:t>
            </a:r>
            <a:r>
              <a:rPr lang="de-DE" dirty="0"/>
              <a:t> </a:t>
            </a:r>
          </a:p>
          <a:p>
            <a:pPr marL="895350" lvl="1" indent="0">
              <a:buNone/>
            </a:pPr>
            <a:r>
              <a:rPr lang="de-DE" dirty="0"/>
              <a:t>     </a:t>
            </a:r>
            <a:r>
              <a:rPr lang="de-DE" dirty="0" err="1"/>
              <a:t>shaxslarning</a:t>
            </a:r>
            <a:r>
              <a:rPr lang="de-DE" dirty="0"/>
              <a:t> 5 </a:t>
            </a:r>
            <a:r>
              <a:rPr lang="de-DE" dirty="0" err="1"/>
              <a:t>foizi</a:t>
            </a:r>
            <a:r>
              <a:rPr lang="de-DE" dirty="0"/>
              <a:t> - </a:t>
            </a:r>
            <a:r>
              <a:rPr lang="de-DE" dirty="0" err="1"/>
              <a:t>shogirdlar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4" y="1052513"/>
            <a:ext cx="6071440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 err="1"/>
              <a:t>Ishtirokchilar</a:t>
            </a:r>
            <a:r>
              <a:rPr lang="de-DE" b="1" dirty="0"/>
              <a:t>: ish beruvchilar</a:t>
            </a:r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Har yili ijtimoiy sug'urta badallari to'lanadigan xodimlarga ega bo'lgan barcha korxonalarning taxminan 18,7 </a:t>
            </a:r>
            <a:r>
              <a:rPr lang="de-DE" dirty="0" err="1"/>
              <a:t>foizi</a:t>
            </a:r>
            <a:r>
              <a:rPr lang="de-DE" dirty="0"/>
              <a:t> (2,1 milliondan taxminan 396 800 </a:t>
            </a:r>
            <a:r>
              <a:rPr lang="de-DE" dirty="0" err="1"/>
              <a:t>tasi</a:t>
            </a:r>
            <a:r>
              <a:rPr lang="de-DE" dirty="0"/>
              <a:t>) </a:t>
            </a:r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</a:t>
            </a:r>
            <a:r>
              <a:rPr lang="de-DE" dirty="0"/>
              <a:t> </a:t>
            </a:r>
            <a:r>
              <a:rPr lang="de-DE" dirty="0" err="1"/>
              <a:t>sifatida</a:t>
            </a:r>
            <a:r>
              <a:rPr lang="de-DE" dirty="0"/>
              <a:t> </a:t>
            </a:r>
            <a:r>
              <a:rPr lang="de-DE" dirty="0" err="1"/>
              <a:t>shogirdlarga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beradi</a:t>
            </a:r>
            <a:endParaRPr lang="de-DE" dirty="0"/>
          </a:p>
          <a:p>
            <a:pPr lvl="1"/>
            <a:r>
              <a:rPr lang="de-DE" dirty="0"/>
              <a:t>Har </a:t>
            </a:r>
            <a:r>
              <a:rPr lang="de-DE" dirty="0" err="1"/>
              <a:t>yili</a:t>
            </a:r>
            <a:r>
              <a:rPr lang="de-DE" dirty="0"/>
              <a:t> </a:t>
            </a:r>
            <a:r>
              <a:rPr lang="de-DE" dirty="0" err="1"/>
              <a:t>taxminan</a:t>
            </a:r>
            <a:r>
              <a:rPr lang="de-DE" dirty="0"/>
              <a:t> 475 950 nafar </a:t>
            </a:r>
            <a:r>
              <a:rPr lang="de-DE" dirty="0" err="1"/>
              <a:t>yangi</a:t>
            </a:r>
            <a:r>
              <a:rPr lang="de-DE" dirty="0"/>
              <a:t> </a:t>
            </a:r>
            <a:r>
              <a:rPr lang="de-DE" dirty="0" err="1"/>
              <a:t>shogird</a:t>
            </a:r>
            <a:r>
              <a:rPr lang="de-DE" dirty="0"/>
              <a:t> </a:t>
            </a:r>
            <a:r>
              <a:rPr lang="de-DE" dirty="0" err="1"/>
              <a:t>qabul</a:t>
            </a:r>
            <a:r>
              <a:rPr lang="de-DE" dirty="0"/>
              <a:t> </a:t>
            </a:r>
            <a:r>
              <a:rPr lang="de-DE" dirty="0" err="1"/>
              <a:t>qilinadi</a:t>
            </a:r>
            <a:endParaRPr lang="de-DE" dirty="0"/>
          </a:p>
          <a:p>
            <a:pPr lvl="1"/>
            <a:r>
              <a:rPr lang="de-DE" dirty="0"/>
              <a:t>Ularning 79 </a:t>
            </a:r>
            <a:r>
              <a:rPr lang="de-DE" dirty="0" err="1"/>
              <a:t>foizi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</a:t>
            </a:r>
            <a:r>
              <a:rPr lang="de-DE" dirty="0"/>
              <a:t> </a:t>
            </a:r>
            <a:r>
              <a:rPr lang="de-DE" dirty="0" err="1"/>
              <a:t>bitirgach</a:t>
            </a:r>
            <a:r>
              <a:rPr lang="de-DE" dirty="0"/>
              <a:t> </a:t>
            </a:r>
            <a:r>
              <a:rPr lang="de-DE" dirty="0" err="1"/>
              <a:t>shu</a:t>
            </a:r>
            <a:r>
              <a:rPr lang="de-DE" dirty="0"/>
              <a:t> </a:t>
            </a:r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korxonaning</a:t>
            </a:r>
            <a:r>
              <a:rPr lang="de-DE" dirty="0"/>
              <a:t> </a:t>
            </a:r>
            <a:r>
              <a:rPr lang="de-DE" dirty="0" err="1"/>
              <a:t>o‘zida</a:t>
            </a:r>
            <a:r>
              <a:rPr lang="de-DE" dirty="0"/>
              <a:t> </a:t>
            </a:r>
            <a:r>
              <a:rPr lang="de-DE" dirty="0" err="1"/>
              <a:t>doimiy</a:t>
            </a:r>
            <a:r>
              <a:rPr lang="de-DE" dirty="0"/>
              <a:t> </a:t>
            </a:r>
            <a:r>
              <a:rPr lang="de-DE" dirty="0" err="1"/>
              <a:t>ishga</a:t>
            </a:r>
            <a:r>
              <a:rPr lang="de-DE" dirty="0"/>
              <a:t> qabul qilinadi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56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653" y="1052513"/>
            <a:ext cx="11053762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Tizim </a:t>
            </a:r>
            <a:r>
              <a:rPr lang="de-DE" b="1" dirty="0" err="1"/>
              <a:t>birgalikda</a:t>
            </a:r>
            <a:r>
              <a:rPr lang="de-DE" b="1" dirty="0"/>
              <a:t> </a:t>
            </a:r>
            <a:r>
              <a:rPr lang="de-DE" b="1" dirty="0" err="1"/>
              <a:t>boshqariladi</a:t>
            </a:r>
            <a:r>
              <a:rPr lang="de-DE" b="1" dirty="0"/>
              <a:t>: biznes sektori, ijtimoiy sheriklar va </a:t>
            </a:r>
            <a:r>
              <a:rPr lang="de-DE" b="1" dirty="0" err="1"/>
              <a:t>davlat</a:t>
            </a:r>
            <a:r>
              <a:rPr lang="de-DE" b="1" dirty="0"/>
              <a:t> dual </a:t>
            </a:r>
            <a:r>
              <a:rPr lang="de-DE" b="1" dirty="0" err="1"/>
              <a:t>kasbiy</a:t>
            </a:r>
            <a:r>
              <a:rPr lang="de-DE" b="1" dirty="0"/>
              <a:t> </a:t>
            </a:r>
            <a:r>
              <a:rPr lang="de-DE" b="1" dirty="0" err="1"/>
              <a:t>ta'lim</a:t>
            </a:r>
            <a:r>
              <a:rPr lang="de-DE" b="1" dirty="0"/>
              <a:t> uchun </a:t>
            </a:r>
            <a:r>
              <a:rPr lang="de-DE" b="1" dirty="0" err="1"/>
              <a:t>shart-sharoitlarini</a:t>
            </a:r>
            <a:r>
              <a:rPr lang="de-DE" b="1" dirty="0"/>
              <a:t> </a:t>
            </a:r>
            <a:r>
              <a:rPr lang="de-DE" b="1" dirty="0" err="1"/>
              <a:t>birgalikda</a:t>
            </a:r>
            <a:r>
              <a:rPr lang="de-DE" b="1" dirty="0"/>
              <a:t> </a:t>
            </a:r>
            <a:r>
              <a:rPr lang="de-DE" b="1" dirty="0" err="1"/>
              <a:t>ta'minlaydilar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dirty="0"/>
              <a:t>Palatalar</a:t>
            </a:r>
          </a:p>
          <a:p>
            <a:pPr lvl="1"/>
            <a:r>
              <a:rPr lang="de-DE" dirty="0"/>
              <a:t>Ijtimoiy </a:t>
            </a:r>
            <a:r>
              <a:rPr lang="de-DE" dirty="0" err="1"/>
              <a:t>sheriklar</a:t>
            </a:r>
            <a:r>
              <a:rPr lang="de-DE" dirty="0"/>
              <a:t> (</a:t>
            </a:r>
            <a:r>
              <a:rPr lang="de-DE" dirty="0" err="1"/>
              <a:t>kasaba</a:t>
            </a:r>
            <a:r>
              <a:rPr lang="de-DE" dirty="0"/>
              <a:t> </a:t>
            </a:r>
            <a:r>
              <a:rPr lang="de-DE" dirty="0" err="1"/>
              <a:t>uyushmalari</a:t>
            </a:r>
            <a:r>
              <a:rPr lang="de-DE" dirty="0"/>
              <a:t> va ish beruvchilar tashkilotlari)</a:t>
            </a:r>
          </a:p>
          <a:p>
            <a:pPr lvl="1"/>
            <a:r>
              <a:rPr lang="de-DE" dirty="0"/>
              <a:t>Davlat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Palatalar va ijtimoiy sheriklar: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mazmunini</a:t>
            </a:r>
            <a:r>
              <a:rPr lang="de-DE" dirty="0"/>
              <a:t> </a:t>
            </a:r>
            <a:r>
              <a:rPr lang="de-DE" dirty="0" err="1"/>
              <a:t>belgilaydilar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</a:t>
            </a:r>
            <a:r>
              <a:rPr lang="de-DE" dirty="0" err="1"/>
              <a:t>qiladilar</a:t>
            </a:r>
            <a:endParaRPr lang="de-DE" dirty="0"/>
          </a:p>
          <a:p>
            <a:pPr marL="0" indent="0">
              <a:buNone/>
            </a:pPr>
            <a:r>
              <a:rPr lang="de-DE" b="1" dirty="0"/>
              <a:t>Davlat: </a:t>
            </a:r>
            <a:r>
              <a:rPr lang="de-DE" dirty="0" err="1"/>
              <a:t>huquqiy</a:t>
            </a:r>
            <a:r>
              <a:rPr lang="de-DE" dirty="0"/>
              <a:t> </a:t>
            </a:r>
            <a:r>
              <a:rPr lang="de-DE" dirty="0" err="1"/>
              <a:t>shart-sharoitlarni</a:t>
            </a:r>
            <a:r>
              <a:rPr lang="de-DE" dirty="0"/>
              <a:t> </a:t>
            </a:r>
            <a:r>
              <a:rPr lang="de-DE" dirty="0" err="1"/>
              <a:t>shakllantiradi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ta‘limning</a:t>
            </a:r>
            <a:r>
              <a:rPr lang="de-DE" dirty="0"/>
              <a:t> </a:t>
            </a:r>
            <a:r>
              <a:rPr lang="de-DE" dirty="0" err="1"/>
              <a:t>maktabdagi</a:t>
            </a:r>
            <a:r>
              <a:rPr lang="de-DE" dirty="0"/>
              <a:t> </a:t>
            </a:r>
            <a:r>
              <a:rPr lang="de-DE" dirty="0" err="1"/>
              <a:t>qismi</a:t>
            </a:r>
            <a:r>
              <a:rPr lang="de-DE" dirty="0"/>
              <a:t> uchun resurslarni ta'minlaydi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de-DE" b="1" dirty="0"/>
              <a:t>Asosiy ishtirokchilar: Palatalar – </a:t>
            </a:r>
            <a:r>
              <a:rPr lang="de-DE" b="1" dirty="0" err="1"/>
              <a:t>mas‘ul</a:t>
            </a:r>
            <a:r>
              <a:rPr lang="de-DE" b="1" dirty="0"/>
              <a:t> </a:t>
            </a:r>
            <a:r>
              <a:rPr lang="de-DE" b="1" dirty="0" err="1"/>
              <a:t>idora</a:t>
            </a:r>
            <a:endParaRPr lang="de-DE" b="1" dirty="0"/>
          </a:p>
          <a:p>
            <a:pPr marL="1588" indent="0">
              <a:buNone/>
            </a:pPr>
            <a:endParaRPr lang="de-DE" b="1" dirty="0"/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korxonalarini</a:t>
            </a:r>
            <a:r>
              <a:rPr lang="de-DE" dirty="0"/>
              <a:t> </a:t>
            </a:r>
            <a:r>
              <a:rPr lang="de-DE" dirty="0" err="1"/>
              <a:t>tekshirish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ro'yxatga</a:t>
            </a:r>
            <a:r>
              <a:rPr lang="de-DE" dirty="0"/>
              <a:t> </a:t>
            </a:r>
            <a:r>
              <a:rPr lang="de-DE" dirty="0" err="1"/>
              <a:t>olish</a:t>
            </a:r>
            <a:endParaRPr lang="de-DE" dirty="0"/>
          </a:p>
          <a:p>
            <a:pPr lvl="1"/>
            <a:r>
              <a:rPr lang="de-DE" dirty="0" err="1"/>
              <a:t>O‘quv</a:t>
            </a:r>
            <a:r>
              <a:rPr lang="de-DE" dirty="0"/>
              <a:t> </a:t>
            </a:r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ta‘limni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</a:t>
            </a:r>
            <a:r>
              <a:rPr lang="de-DE" dirty="0" err="1"/>
              <a:t>qilish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dirty="0" err="1"/>
              <a:t>tekshirish</a:t>
            </a:r>
            <a:endParaRPr lang="de-DE" dirty="0"/>
          </a:p>
          <a:p>
            <a:pPr lvl="1"/>
            <a:r>
              <a:rPr lang="de-DE" dirty="0" err="1"/>
              <a:t>Korxonaning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ta‘lim</a:t>
            </a:r>
            <a:r>
              <a:rPr lang="de-DE" dirty="0"/>
              <a:t> </a:t>
            </a:r>
            <a:r>
              <a:rPr lang="de-DE" dirty="0" err="1"/>
              <a:t>beruvchi</a:t>
            </a:r>
            <a:r>
              <a:rPr lang="de-DE" dirty="0"/>
              <a:t> </a:t>
            </a:r>
            <a:r>
              <a:rPr lang="de-DE" dirty="0" err="1"/>
              <a:t>xodimlarini</a:t>
            </a:r>
            <a:r>
              <a:rPr lang="de-DE" dirty="0"/>
              <a:t> (</a:t>
            </a:r>
            <a:r>
              <a:rPr lang="de-DE" dirty="0" err="1"/>
              <a:t>ustozlarni</a:t>
            </a:r>
            <a:r>
              <a:rPr lang="de-DE" dirty="0"/>
              <a:t>) </a:t>
            </a:r>
            <a:r>
              <a:rPr lang="de-DE" dirty="0" err="1"/>
              <a:t>o‘qitish</a:t>
            </a:r>
            <a:endParaRPr lang="de-DE" dirty="0"/>
          </a:p>
          <a:p>
            <a:pPr lvl="1"/>
            <a:r>
              <a:rPr lang="de-DE" dirty="0" err="1"/>
              <a:t>Imtihonlarni</a:t>
            </a:r>
            <a:r>
              <a:rPr lang="de-DE" dirty="0"/>
              <a:t> </a:t>
            </a:r>
            <a:r>
              <a:rPr lang="de-DE" dirty="0" err="1"/>
              <a:t>tashkil</a:t>
            </a:r>
            <a:r>
              <a:rPr lang="de-DE" dirty="0"/>
              <a:t> </a:t>
            </a:r>
            <a:r>
              <a:rPr lang="de-DE" dirty="0" err="1"/>
              <a:t>etish</a:t>
            </a:r>
            <a:r>
              <a:rPr lang="de-DE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de-DE" dirty="0" err="1"/>
              <a:t>Axborot</a:t>
            </a:r>
            <a:r>
              <a:rPr lang="de-DE" dirty="0"/>
              <a:t> </a:t>
            </a:r>
            <a:r>
              <a:rPr lang="de-DE" dirty="0" err="1"/>
              <a:t>tadbirlarini</a:t>
            </a:r>
            <a:r>
              <a:rPr lang="de-DE" dirty="0"/>
              <a:t> </a:t>
            </a:r>
            <a:r>
              <a:rPr lang="de-DE" dirty="0" err="1"/>
              <a:t>o'tkazish</a:t>
            </a:r>
            <a:r>
              <a:rPr lang="de-DE" dirty="0"/>
              <a:t> va maslahat berish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Asoslar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Asosiy ishtirokchilar: ijtimoiy sheriklar</a:t>
            </a:r>
          </a:p>
          <a:p>
            <a:pPr marL="0" indent="0">
              <a:buNone/>
            </a:pPr>
            <a:r>
              <a:rPr lang="de-DE" dirty="0"/>
              <a:t>Kasaba uyushmalari va ish beruvchilar tashkilotlari o'zaro hamda davlat </a:t>
            </a:r>
            <a:r>
              <a:rPr lang="de-DE" dirty="0" err="1"/>
              <a:t>bilan</a:t>
            </a:r>
            <a:r>
              <a:rPr lang="de-DE" dirty="0"/>
              <a:t> </a:t>
            </a:r>
            <a:r>
              <a:rPr lang="de-DE" dirty="0" err="1"/>
              <a:t>muzokara</a:t>
            </a:r>
            <a:r>
              <a:rPr lang="de-DE" dirty="0"/>
              <a:t> </a:t>
            </a:r>
            <a:r>
              <a:rPr lang="de-DE" dirty="0" err="1"/>
              <a:t>olib</a:t>
            </a:r>
            <a:r>
              <a:rPr lang="de-DE" dirty="0"/>
              <a:t> </a:t>
            </a:r>
            <a:r>
              <a:rPr lang="de-DE" dirty="0" err="1"/>
              <a:t>boradilar</a:t>
            </a:r>
            <a:r>
              <a:rPr lang="de-DE" dirty="0"/>
              <a:t> </a:t>
            </a:r>
            <a:r>
              <a:rPr lang="de-DE" dirty="0" err="1"/>
              <a:t>va</a:t>
            </a:r>
            <a:r>
              <a:rPr lang="de-DE" dirty="0"/>
              <a:t> </a:t>
            </a:r>
            <a:r>
              <a:rPr lang="de-DE" u="sng" dirty="0" err="1"/>
              <a:t>kasbiy</a:t>
            </a:r>
            <a:r>
              <a:rPr lang="de-DE" u="sng" dirty="0"/>
              <a:t> </a:t>
            </a:r>
            <a:r>
              <a:rPr lang="de-DE" u="sng" dirty="0" err="1"/>
              <a:t>ta‘limning</a:t>
            </a:r>
            <a:r>
              <a:rPr lang="de-DE" u="sng" dirty="0"/>
              <a:t> </a:t>
            </a:r>
            <a:r>
              <a:rPr lang="de-DE" u="sng" dirty="0" err="1"/>
              <a:t>korxonada</a:t>
            </a:r>
            <a:r>
              <a:rPr lang="de-DE" u="sng" dirty="0"/>
              <a:t> </a:t>
            </a:r>
            <a:r>
              <a:rPr lang="de-DE" u="sng" dirty="0" err="1"/>
              <a:t>o'tkaziladigan</a:t>
            </a:r>
            <a:r>
              <a:rPr lang="de-DE" u="sng" dirty="0"/>
              <a:t> qismi uchun </a:t>
            </a:r>
            <a:r>
              <a:rPr lang="de-DE" dirty="0"/>
              <a:t>tegishli </a:t>
            </a:r>
            <a:r>
              <a:rPr lang="de-DE" u="sng" dirty="0"/>
              <a:t>standartlarni</a:t>
            </a:r>
            <a:r>
              <a:rPr lang="de-DE" dirty="0"/>
              <a:t> </a:t>
            </a:r>
            <a:r>
              <a:rPr lang="de-DE" dirty="0" err="1"/>
              <a:t>kelishib</a:t>
            </a:r>
            <a:r>
              <a:rPr lang="de-DE" dirty="0"/>
              <a:t> </a:t>
            </a:r>
            <a:r>
              <a:rPr lang="de-DE" dirty="0" err="1"/>
              <a:t>oladilar</a:t>
            </a:r>
            <a:endParaRPr lang="de-DE" dirty="0"/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lvl="1"/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ta'limning</a:t>
            </a:r>
            <a:r>
              <a:rPr lang="de-DE" dirty="0"/>
              <a:t> mazmuni</a:t>
            </a:r>
          </a:p>
          <a:p>
            <a:pPr lvl="1"/>
            <a:r>
              <a:rPr lang="de-DE" dirty="0" err="1"/>
              <a:t>Shogird</a:t>
            </a:r>
            <a:r>
              <a:rPr lang="de-DE" dirty="0"/>
              <a:t> </a:t>
            </a:r>
            <a:r>
              <a:rPr lang="de-DE" dirty="0" err="1"/>
              <a:t>oyligi</a:t>
            </a:r>
            <a:endParaRPr lang="de-DE" dirty="0"/>
          </a:p>
          <a:p>
            <a:pPr lvl="1"/>
            <a:r>
              <a:rPr lang="de-DE" dirty="0" err="1"/>
              <a:t>Korxonadagi</a:t>
            </a:r>
            <a:r>
              <a:rPr lang="de-DE" dirty="0"/>
              <a:t> </a:t>
            </a:r>
            <a:r>
              <a:rPr lang="de-DE" dirty="0" err="1"/>
              <a:t>kasbiy</a:t>
            </a:r>
            <a:r>
              <a:rPr lang="de-DE" dirty="0"/>
              <a:t> </a:t>
            </a:r>
            <a:r>
              <a:rPr lang="de-DE" dirty="0" err="1"/>
              <a:t>ta'limni</a:t>
            </a:r>
            <a:r>
              <a:rPr lang="de-DE" dirty="0"/>
              <a:t> </a:t>
            </a:r>
            <a:r>
              <a:rPr lang="de-DE" dirty="0" err="1"/>
              <a:t>nazorat</a:t>
            </a:r>
            <a:r>
              <a:rPr lang="de-DE" dirty="0"/>
              <a:t> qilish</a:t>
            </a:r>
          </a:p>
          <a:p>
            <a:pPr lvl="1"/>
            <a:r>
              <a:rPr lang="de-DE" dirty="0"/>
              <a:t>Imtihon </a:t>
            </a:r>
            <a:r>
              <a:rPr lang="de-DE" dirty="0" err="1"/>
              <a:t>komissiyasida</a:t>
            </a:r>
            <a:r>
              <a:rPr lang="de-DE" dirty="0"/>
              <a:t> </a:t>
            </a:r>
            <a:r>
              <a:rPr lang="de-DE" dirty="0" err="1"/>
              <a:t>ishtirok</a:t>
            </a:r>
            <a:r>
              <a:rPr lang="de-DE" dirty="0"/>
              <a:t> </a:t>
            </a:r>
            <a:r>
              <a:rPr lang="de-DE" dirty="0" err="1"/>
              <a:t>etish</a:t>
            </a: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2945</Words>
  <Application>Microsoft Office PowerPoint</Application>
  <PresentationFormat>Breitbild</PresentationFormat>
  <Paragraphs>553</Paragraphs>
  <Slides>37</Slides>
  <Notes>30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4" baseType="lpstr">
      <vt:lpstr>Arial</vt:lpstr>
      <vt:lpstr>Calibri</vt:lpstr>
      <vt:lpstr>Fira Sans</vt:lpstr>
      <vt:lpstr>Wingdings</vt:lpstr>
      <vt:lpstr>Wingdings 3</vt:lpstr>
      <vt:lpstr>Office</vt:lpstr>
      <vt:lpstr>1_Office</vt:lpstr>
      <vt:lpstr> </vt:lpstr>
      <vt:lpstr>Mavzular</vt:lpstr>
      <vt:lpstr> 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Asoslar</vt:lpstr>
      <vt:lpstr>PowerPoint-Präsentation</vt:lpstr>
      <vt:lpstr>Dual ta‘limga ilk qadam</vt:lpstr>
      <vt:lpstr>Dual ta‘limga ilk qadam</vt:lpstr>
      <vt:lpstr>Dual ta‘limga ilk qadam</vt:lpstr>
      <vt:lpstr>Jarayon</vt:lpstr>
      <vt:lpstr>Jarayon</vt:lpstr>
      <vt:lpstr>Jarayon</vt:lpstr>
      <vt:lpstr>Jarayon</vt:lpstr>
      <vt:lpstr>Jarayon</vt:lpstr>
      <vt:lpstr>PowerPoint-Präsentation</vt:lpstr>
      <vt:lpstr>Dual kasbiy ta'lim tizimi qanday ishlaydi?</vt:lpstr>
      <vt:lpstr>Dual kasbiy ta'lim tizimi qanday ishlaydi?</vt:lpstr>
      <vt:lpstr>Nega dual kasbiy ta'lim Germaniyada shunchalik muvaffaqiyatli?</vt:lpstr>
      <vt:lpstr>Kasbiy ta'limning beshta ustuni</vt:lpstr>
      <vt:lpstr>Foydasi</vt:lpstr>
      <vt:lpstr>Foydasi</vt:lpstr>
      <vt:lpstr>Foydasi</vt:lpstr>
      <vt:lpstr>Qiyinchiliklar</vt:lpstr>
      <vt:lpstr>Qiyinchiliklar</vt:lpstr>
      <vt:lpstr>Qiyinchiliklar</vt:lpstr>
      <vt:lpstr>Qo'shimcha ma'lumot</vt:lpstr>
      <vt:lpstr>BIBB tarkibidagi GOVET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keywords>, docId:C808F486DCA675AC56EBB4420AABF35B</cp:keywords>
  <cp:lastModifiedBy>Ravshan Sultanov</cp:lastModifiedBy>
  <cp:revision>264</cp:revision>
  <dcterms:created xsi:type="dcterms:W3CDTF">2020-12-18T10:19:10Z</dcterms:created>
  <dcterms:modified xsi:type="dcterms:W3CDTF">2026-07-23T06:34:45Z</dcterms:modified>
</cp:coreProperties>
</file>