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26"/>
  </p:notesMasterIdLst>
  <p:sldIdLst>
    <p:sldId id="257" r:id="rId3"/>
    <p:sldId id="368" r:id="rId4"/>
    <p:sldId id="400" r:id="rId5"/>
    <p:sldId id="370" r:id="rId6"/>
    <p:sldId id="465" r:id="rId7"/>
    <p:sldId id="466" r:id="rId8"/>
    <p:sldId id="467" r:id="rId9"/>
    <p:sldId id="468" r:id="rId10"/>
    <p:sldId id="469" r:id="rId11"/>
    <p:sldId id="388" r:id="rId12"/>
    <p:sldId id="401" r:id="rId13"/>
    <p:sldId id="390" r:id="rId14"/>
    <p:sldId id="367" r:id="rId15"/>
    <p:sldId id="391" r:id="rId16"/>
    <p:sldId id="392" r:id="rId17"/>
    <p:sldId id="393" r:id="rId18"/>
    <p:sldId id="394" r:id="rId19"/>
    <p:sldId id="395" r:id="rId20"/>
    <p:sldId id="397" r:id="rId21"/>
    <p:sldId id="398" r:id="rId22"/>
    <p:sldId id="399" r:id="rId23"/>
    <p:sldId id="359" r:id="rId24"/>
    <p:sldId id="291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9" userDrawn="1">
          <p15:clr>
            <a:srgbClr val="A4A3A4"/>
          </p15:clr>
        </p15:guide>
        <p15:guide id="2" pos="3931" userDrawn="1">
          <p15:clr>
            <a:srgbClr val="A4A3A4"/>
          </p15:clr>
        </p15:guide>
        <p15:guide id="3" orient="horz" pos="2863" userDrawn="1">
          <p15:clr>
            <a:srgbClr val="A4A3A4"/>
          </p15:clr>
        </p15:guide>
        <p15:guide id="4" orient="horz" pos="3543" userDrawn="1">
          <p15:clr>
            <a:srgbClr val="A4A3A4"/>
          </p15:clr>
        </p15:guide>
        <p15:guide id="5" orient="horz" pos="3475" userDrawn="1">
          <p15:clr>
            <a:srgbClr val="A4A3A4"/>
          </p15:clr>
        </p15:guide>
        <p15:guide id="6" pos="6607" userDrawn="1">
          <p15:clr>
            <a:srgbClr val="A4A3A4"/>
          </p15:clr>
        </p15:guide>
        <p15:guide id="7" pos="6131" userDrawn="1">
          <p15:clr>
            <a:srgbClr val="A4A3A4"/>
          </p15:clr>
        </p15:guide>
        <p15:guide id="8" orient="horz" pos="1162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  <p15:guide id="11" pos="642" userDrawn="1">
          <p15:clr>
            <a:srgbClr val="A4A3A4"/>
          </p15:clr>
        </p15:guide>
        <p15:guide id="12" orient="horz" pos="2092" userDrawn="1">
          <p15:clr>
            <a:srgbClr val="A4A3A4"/>
          </p15:clr>
        </p15:guide>
        <p15:guide id="13" orient="horz" pos="981" userDrawn="1">
          <p15:clr>
            <a:srgbClr val="A4A3A4"/>
          </p15:clr>
        </p15:guide>
        <p15:guide id="14" pos="5428" userDrawn="1">
          <p15:clr>
            <a:srgbClr val="A4A3A4"/>
          </p15:clr>
        </p15:guide>
        <p15:guide id="15" orient="horz" pos="3702" userDrawn="1">
          <p15:clr>
            <a:srgbClr val="A4A3A4"/>
          </p15:clr>
        </p15:guide>
        <p15:guide id="16" pos="4294" userDrawn="1">
          <p15:clr>
            <a:srgbClr val="A4A3A4"/>
          </p15:clr>
        </p15:guide>
        <p15:guide id="17" orient="horz" pos="279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ress, Dr. Hannelore" initials="KDH" lastIdx="2" clrIdx="6">
    <p:extLst>
      <p:ext uri="{19B8F6BF-5375-455C-9EA6-DF929625EA0E}">
        <p15:presenceInfo xmlns:p15="http://schemas.microsoft.com/office/powerpoint/2012/main" userId="Kress, Dr. Hannelore" providerId="None"/>
      </p:ext>
    </p:extLst>
  </p:cmAuthor>
  <p:cmAuthor id="1" name="Peter Rechmann" initials="PR" lastIdx="37" clrIdx="0">
    <p:extLst>
      <p:ext uri="{19B8F6BF-5375-455C-9EA6-DF929625EA0E}">
        <p15:presenceInfo xmlns:p15="http://schemas.microsoft.com/office/powerpoint/2012/main" userId="Peter Rechmann" providerId="None"/>
      </p:ext>
    </p:extLst>
  </p:cmAuthor>
  <p:cmAuthor id="8" name="Hermann, Ralf" initials="HR" lastIdx="14" clrIdx="7">
    <p:extLst>
      <p:ext uri="{19B8F6BF-5375-455C-9EA6-DF929625EA0E}">
        <p15:presenceInfo xmlns:p15="http://schemas.microsoft.com/office/powerpoint/2012/main" userId="Hermann, Ralf" providerId="None"/>
      </p:ext>
    </p:extLst>
  </p:cmAuthor>
  <p:cmAuthor id="2" name="Schlich, Thorsten" initials="ST" lastIdx="66" clrIdx="1">
    <p:extLst>
      <p:ext uri="{19B8F6BF-5375-455C-9EA6-DF929625EA0E}">
        <p15:presenceInfo xmlns:p15="http://schemas.microsoft.com/office/powerpoint/2012/main" userId="Schlich, Thorsten" providerId="None"/>
      </p:ext>
    </p:extLst>
  </p:cmAuthor>
  <p:cmAuthor id="3" name="Shahin Eilanjeghi, Sepehr" initials="SES" lastIdx="22" clrIdx="2">
    <p:extLst>
      <p:ext uri="{19B8F6BF-5375-455C-9EA6-DF929625EA0E}">
        <p15:presenceInfo xmlns:p15="http://schemas.microsoft.com/office/powerpoint/2012/main" userId="Shahin Eilanjeghi, Sepehr" providerId="None"/>
      </p:ext>
    </p:extLst>
  </p:cmAuthor>
  <p:cmAuthor id="4" name="Kerstin Öchsler" initials="KÖ" lastIdx="5" clrIdx="3">
    <p:extLst>
      <p:ext uri="{19B8F6BF-5375-455C-9EA6-DF929625EA0E}">
        <p15:presenceInfo xmlns:p15="http://schemas.microsoft.com/office/powerpoint/2012/main" userId="S-1-5-21-1714780564-1514027911-36100705-1129" providerId="AD"/>
      </p:ext>
    </p:extLst>
  </p:cmAuthor>
  <p:cmAuthor id="5" name="Eva Schimmelpfennig" initials="ES" lastIdx="6" clrIdx="4">
    <p:extLst>
      <p:ext uri="{19B8F6BF-5375-455C-9EA6-DF929625EA0E}">
        <p15:presenceInfo xmlns:p15="http://schemas.microsoft.com/office/powerpoint/2012/main" userId="S::e.schimmelpfennig@mediacompany.com::3a67210d-cf20-4159-955d-1293d16c3207" providerId="AD"/>
      </p:ext>
    </p:extLst>
  </p:cmAuthor>
  <p:cmAuthor id="6" name="Olesen, Julia" initials="OJ" lastIdx="3" clrIdx="5">
    <p:extLst>
      <p:ext uri="{19B8F6BF-5375-455C-9EA6-DF929625EA0E}">
        <p15:presenceInfo xmlns:p15="http://schemas.microsoft.com/office/powerpoint/2012/main" userId="Olesen, Jul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51B"/>
    <a:srgbClr val="E2A95F"/>
    <a:srgbClr val="FBF3E8"/>
    <a:srgbClr val="EAC28D"/>
    <a:srgbClr val="33CC33"/>
    <a:srgbClr val="E27F1C"/>
    <a:srgbClr val="FAF1EA"/>
    <a:srgbClr val="BF5A0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3" autoAdjust="0"/>
    <p:restoredTop sz="73981" autoAdjust="0"/>
  </p:normalViewPr>
  <p:slideViewPr>
    <p:cSldViewPr snapToGrid="0" showGuides="1">
      <p:cViewPr varScale="1">
        <p:scale>
          <a:sx n="47" d="100"/>
          <a:sy n="47" d="100"/>
        </p:scale>
        <p:origin x="1416" y="52"/>
      </p:cViewPr>
      <p:guideLst>
        <p:guide orient="horz" pos="1389"/>
        <p:guide pos="3931"/>
        <p:guide orient="horz" pos="2863"/>
        <p:guide orient="horz" pos="3543"/>
        <p:guide orient="horz" pos="3475"/>
        <p:guide pos="6607"/>
        <p:guide pos="6131"/>
        <p:guide orient="horz" pos="1162"/>
        <p:guide orient="horz" pos="2160"/>
        <p:guide pos="642"/>
        <p:guide orient="horz" pos="2092"/>
        <p:guide orient="horz" pos="981"/>
        <p:guide pos="5428"/>
        <p:guide orient="horz" pos="3702"/>
        <p:guide pos="4294"/>
        <p:guide orient="horz" pos="2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05.08.2026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 (2023),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  <a:br>
              <a:rPr lang="en-US">
                <a:latin typeface="+mn-lt"/>
              </a:rPr>
            </a:br>
            <a:endParaRPr lang="en-US">
              <a:latin typeface="+mn-lt"/>
            </a:endParaRPr>
          </a:p>
          <a:p>
            <a:endParaRPr lang="da-DK" sz="1200" dirty="0">
              <a:solidFill>
                <a:schemeClr val="tx1"/>
              </a:solidFill>
              <a:effectLst/>
              <a:latin typeface="+mn-lt"/>
              <a:ea typeface="+mn-lt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0240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580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/>
              <a:t>The </a:t>
            </a:r>
            <a:r>
              <a:rPr lang="en-GB" u="sng"/>
              <a:t>terminological differences</a:t>
            </a:r>
            <a:r>
              <a:rPr lang="en-GB"/>
              <a:t> between the Universities of Applied Sciences and other institutes of higher education have become very unclear.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/>
              <a:t>Fachhochschule / FH = Hochschulen für Angewandte Wissenschaften / HAW = university of applied sciences</a:t>
            </a:r>
            <a:r>
              <a:rPr lang="en-GB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Usually a wider range of subjects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“institutes of higher education” = universities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main difference legally is that universities offer doctorates.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285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dirty="0"/>
              <a:t>Teaching now also frequently takes place in the form of scheduled blocks.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b="1" dirty="0"/>
              <a:t>Cooperative training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company which is unable to offer all training contents joins forces with one or more partner companies to deliver training together.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Overall responsibility for the training rests with the coordinating company, with which the trainee concludes a contract. The coordinating company also pays the training allowance.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Trainees must work and learn at the partner company for at least six months during the training.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well as being concluded between companies, cooperation arrangements can also be made between a company and a training provider.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665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da-DK" dirty="0"/>
              <a:t>Tallene for håndværksfagene samt de tekniske erhverv inden for industrien eller naturvidenskaben udgør ikke 100 % i alt, da kategorierne delvist overlapper hinanden / </a:t>
            </a:r>
            <a:r>
              <a:rPr lang="en-GB" dirty="0"/>
              <a:t>The values of craft trade occupations + industrial and technical occupations do not add up to 100% because the categories sometimes overlap.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de-DE" dirty="0"/>
          </a:p>
          <a:p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4721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0452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2824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Example occupations</a:t>
            </a:r>
          </a:p>
          <a:p>
            <a:endParaRPr lang="de-DE" dirty="0"/>
          </a:p>
          <a:p>
            <a:pPr algn="l"/>
            <a:r>
              <a:rPr lang="en-GB" u="sng" dirty="0"/>
              <a:t>Certified Professional Specialist [DQR 5]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en-GB" u="none" dirty="0"/>
              <a:t>Certified Professional Specialist for foreign </a:t>
            </a:r>
            <a:br>
              <a:rPr lang="en-GB" u="none" dirty="0"/>
            </a:br>
            <a:r>
              <a:rPr lang="en-GB" u="none" dirty="0"/>
              <a:t>language communication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en-GB" u="none" dirty="0"/>
              <a:t>Certified Professional Specialist for </a:t>
            </a:r>
            <a:br>
              <a:rPr lang="en-GB" u="none" dirty="0"/>
            </a:br>
            <a:r>
              <a:rPr lang="en-GB" u="none" dirty="0"/>
              <a:t>building system integration 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en-GB" u="none" dirty="0"/>
              <a:t>Certified Professional Specialist for </a:t>
            </a:r>
            <a:br>
              <a:rPr lang="en-GB" u="none" dirty="0"/>
            </a:br>
            <a:r>
              <a:rPr lang="en-GB" u="none" dirty="0"/>
              <a:t>energy, energy efficiency and energy</a:t>
            </a:r>
            <a:br>
              <a:rPr lang="en-GB" u="none" dirty="0"/>
            </a:br>
            <a:r>
              <a:rPr lang="en-GB" u="none" dirty="0"/>
              <a:t>management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endParaRPr lang="de-DE" u="non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sz="1200" u="sng" dirty="0"/>
              <a:t>Bachelor Professional [DQR 6]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dirty="0"/>
              <a:t>Bachelor Professional of Accounting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Bachelor Professional in Event Technology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Bachelor Professional in Media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sz="1200" u="sng" dirty="0"/>
              <a:t>Master Professional [DQR 7]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u="none" dirty="0"/>
              <a:t>Master Professional in Business Management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u="none" dirty="0"/>
              <a:t>Master Professional in Restoration in the Craft Trades Sector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u="none" dirty="0"/>
              <a:t>Master Professional of Vocational Training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Master Professional of IT Business Engineering</a:t>
            </a:r>
          </a:p>
          <a:p>
            <a:endParaRPr lang="da-DK" sz="1200" b="0" i="0" dirty="0">
              <a:solidFill>
                <a:schemeClr val="tx1"/>
              </a:solidFill>
              <a:effectLst/>
              <a:latin typeface="+mn-lt"/>
              <a:ea typeface="+mn-lt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51049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2075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134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Difference between the EQF/DQR</a:t>
            </a:r>
          </a:p>
          <a:p>
            <a:endParaRPr lang="de-DE"/>
          </a:p>
          <a:p>
            <a:r>
              <a:rPr lang="en-GB" b="1"/>
              <a:t>EQF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/>
              <a:t>Each of the 8 levels describes 3 “columns”: </a:t>
            </a:r>
            <a:r>
              <a:rPr lang="en-GB" u="sng"/>
              <a:t>knowledge</a:t>
            </a:r>
            <a:r>
              <a:rPr lang="en-GB"/>
              <a:t> / </a:t>
            </a:r>
            <a:r>
              <a:rPr lang="en-GB" u="sng"/>
              <a:t>skills</a:t>
            </a:r>
            <a:r>
              <a:rPr lang="en-GB"/>
              <a:t> </a:t>
            </a:r>
            <a:r>
              <a:rPr lang="en-GB" u="none"/>
              <a:t>/ </a:t>
            </a:r>
            <a:r>
              <a:rPr lang="en-GB" u="sng"/>
              <a:t>responsibility and autonomy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/>
              <a:t>Higher degree of abstraction than the DQR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/>
              <a:t>A meta framework, overarching transparency instrument, aims to be able to relate different national education systems to one another.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de-DE" u="sng"/>
          </a:p>
          <a:p>
            <a:pPr marL="0" indent="0">
              <a:buFont typeface="Wingdings" panose="05000000000000000000" pitchFamily="2" charset="2"/>
              <a:buNone/>
            </a:pPr>
            <a:endParaRPr lang="de-DE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b="1"/>
              <a:t>DQR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/>
              <a:t>Each of the 8 levels describes 4 “columns”. </a:t>
            </a:r>
            <a:r>
              <a:rPr lang="en-GB" i="1"/>
              <a:t>Professional competence</a:t>
            </a:r>
            <a:r>
              <a:rPr lang="en-GB"/>
              <a:t>: </a:t>
            </a:r>
            <a:r>
              <a:rPr lang="en-GB" u="sng"/>
              <a:t>knowledge</a:t>
            </a:r>
            <a:r>
              <a:rPr lang="en-GB"/>
              <a:t> / </a:t>
            </a:r>
            <a:r>
              <a:rPr lang="en-GB" u="sng"/>
              <a:t>skills.</a:t>
            </a:r>
            <a:r>
              <a:rPr lang="en-GB"/>
              <a:t> </a:t>
            </a:r>
            <a:r>
              <a:rPr lang="en-GB" i="1"/>
              <a:t>Personal competence</a:t>
            </a:r>
            <a:r>
              <a:rPr lang="en-GB"/>
              <a:t>: </a:t>
            </a:r>
            <a:r>
              <a:rPr lang="en-GB" u="sng"/>
              <a:t>social competence</a:t>
            </a:r>
            <a:r>
              <a:rPr lang="en-GB"/>
              <a:t> / </a:t>
            </a:r>
            <a:r>
              <a:rPr lang="en-GB" u="sng"/>
              <a:t>autonomy.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/>
              <a:t>The aim is to map all the aspects of employability skills in a more appropriate way. The emphasis is placed on a holistic definition of competency.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/>
              <a:t>Each reference level has a brief introductory text which summarises the requirements structure of the respective level (“level indicator”).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/>
              <a:t>Expands and substantiates the EQF.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807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668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da-DK" sz="1400" b="0" i="0" u="none" strike="noStrike" baseline="0">
                <a:latin typeface="Calibri-Light"/>
              </a:rPr>
              <a:t>ESG – </a:t>
            </a:r>
            <a:r>
              <a:rPr lang="da-DK" sz="1200" b="1" i="0" u="none" strike="noStrike" baseline="0">
                <a:latin typeface="Calibri-Bold"/>
              </a:rPr>
              <a:t>Environment, (Umwelt), Social (Soziales), Governance (Unternehmensführung)</a:t>
            </a:r>
          </a:p>
          <a:p>
            <a:pPr algn="l"/>
            <a:r>
              <a:rPr lang="da-DK" sz="1200" b="0" i="0" u="none" strike="noStrike" baseline="0">
                <a:latin typeface="Wingdings-Regular"/>
              </a:rPr>
              <a:t>§ </a:t>
            </a:r>
            <a:r>
              <a:rPr lang="da-DK" sz="1200" b="0" i="0" u="none" strike="noStrike" baseline="0">
                <a:latin typeface="Calibri" panose="020F0502020204030204" pitchFamily="34" charset="0"/>
              </a:rPr>
              <a:t>ESG sind drei Verantwortungsbereiche von Unternehmen</a:t>
            </a:r>
          </a:p>
          <a:p>
            <a:pPr algn="l"/>
            <a:r>
              <a:rPr lang="da-DK" sz="1200" b="0" i="0" u="none" strike="noStrike" baseline="0">
                <a:latin typeface="Wingdings-Regular"/>
              </a:rPr>
              <a:t>§ </a:t>
            </a:r>
            <a:r>
              <a:rPr lang="da-DK" sz="1200" b="0" i="0" u="none" strike="noStrike" baseline="0">
                <a:latin typeface="Calibri" panose="020F0502020204030204" pitchFamily="34" charset="0"/>
              </a:rPr>
              <a:t>ESG kann auch als Rahmenwerk verstanden werden, um die Performance von Unternehmen im Bereich Nachhaltigkeit zu beurteilen</a:t>
            </a:r>
          </a:p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2970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713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2762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8545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u="sng"/>
              <a:t>DQR – general education qualifications</a:t>
            </a:r>
          </a:p>
          <a:p>
            <a:endParaRPr lang="de-DE" u="sng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/>
              <a:t>Lower secondary school leaving certificate – DQR 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/>
              <a:t>Intermediate secondary school leaving certificate – DQR 3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/>
              <a:t>University of applied sciences entrance qualification, subject-restricted higher education entrance qualification, general higher education entrance qualification – DQR 4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u="none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Bachelor’s degree (degree from a university of applied sciences, state examination) – DQR 6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u="none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Master’s degree (Diplom from a university, Magister degree, state examination) – DQR 7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u="none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Doctorate and equivalent arts qualifications – DQR 8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9923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hyperlink" Target="mailto:govet@bibb.de" TargetMode="External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hyperlink" Target="http://www.govet.international/" TargetMode="External"/><Relationship Id="rId9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9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D11CEA51-0EC7-44E9-9456-0656B50729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0" t="6646" r="5164" b="14435"/>
          <a:stretch/>
        </p:blipFill>
        <p:spPr>
          <a:xfrm>
            <a:off x="-1" y="1052513"/>
            <a:ext cx="12192001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F4B9FEE-1B17-4943-9379-F5D3353950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59526" y="5661025"/>
            <a:ext cx="2453049" cy="51434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8B4058B-0CB2-480A-A183-0953240008C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13" y="5371775"/>
            <a:ext cx="1117022" cy="1200799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Berufsausbildung in </a:t>
            </a:r>
            <a:br>
              <a:rPr lang="de-DE" dirty="0"/>
            </a:br>
            <a:r>
              <a:rPr lang="de-DE" dirty="0"/>
              <a:t>Deutschland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266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1126966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0046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1EBB47-CE08-4E2B-BF90-3920E79A3A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5072"/>
            <a:ext cx="12192000" cy="3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154426" y="2062162"/>
            <a:ext cx="5037574" cy="479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642379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436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DD5B921-7DF5-4D0B-BFC4-18D8279438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36" r="2141" b="11120"/>
          <a:stretch/>
        </p:blipFill>
        <p:spPr>
          <a:xfrm>
            <a:off x="0" y="1052513"/>
            <a:ext cx="12192000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F4B9FEE-1B17-4943-9379-F5D3353950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24455" y="5714934"/>
            <a:ext cx="1888119" cy="395896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Berufsausbildung in </a:t>
            </a:r>
            <a:br>
              <a:rPr lang="de-DE" dirty="0"/>
            </a:br>
            <a:r>
              <a:rPr lang="de-DE" dirty="0"/>
              <a:t>Deutschland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1DE69E4-879D-45B2-82B7-5021D8DC9D1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52" y="5367012"/>
            <a:ext cx="1118500" cy="121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72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20" r="28057"/>
          <a:stretch/>
        </p:blipFill>
        <p:spPr>
          <a:xfrm>
            <a:off x="0" y="1080835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3F6CC70-A1B7-4805-A98F-B93B88A3F446}"/>
              </a:ext>
            </a:extLst>
          </p:cNvPr>
          <p:cNvSpPr txBox="1"/>
          <p:nvPr userDrawn="1"/>
        </p:nvSpPr>
        <p:spPr>
          <a:xfrm>
            <a:off x="1403276" y="2816644"/>
            <a:ext cx="3612607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Friedrich-Ebert-Allee 114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53113 Bonn, 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7360" y="2900686"/>
            <a:ext cx="442188" cy="563336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361" y="3646643"/>
            <a:ext cx="442187" cy="442187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6288" y="4283053"/>
            <a:ext cx="385974" cy="47814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9424" y="4945053"/>
            <a:ext cx="278061" cy="39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4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451675" y="5253524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3830" b="21207"/>
          <a:stretch/>
        </p:blipFill>
        <p:spPr>
          <a:xfrm>
            <a:off x="-17092" y="1052513"/>
            <a:ext cx="12226183" cy="4125416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58813" y="2926922"/>
            <a:ext cx="5312330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790" y="5522880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2926922"/>
            <a:ext cx="2493994" cy="807592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4F1E446-A11B-4E8D-BCF6-2B0257520D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3337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1943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buSzPct val="70000"/>
              <a:defRPr/>
            </a:lvl1pPr>
            <a:lvl2pPr marL="1250950" indent="-355600">
              <a:lnSpc>
                <a:spcPct val="100000"/>
              </a:lnSpc>
              <a:buSzPct val="70000"/>
              <a:defRPr sz="2400"/>
            </a:lvl2pPr>
            <a:lvl3pPr marL="1790700" indent="-269875">
              <a:lnSpc>
                <a:spcPct val="100000"/>
              </a:lnSpc>
              <a:buSzPct val="60000"/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8AD8DA-C3DC-4B1D-ACAD-14A9B74D5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F9EF9A-ED28-4138-A282-B2C23CA48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CC0B62-7EA8-4B74-BB64-334514ABF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8CE626D-E25D-4DE6-B325-A695EA88C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EDECF0-1F0F-45D2-9825-9530D5BBE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>
            <a:lvl1pPr>
              <a:defRPr>
                <a:solidFill>
                  <a:srgbClr val="D6851B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0E2E643-0C98-4ED4-8F79-DBFF3496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87E3285-951E-41C1-A8BA-952B052AD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264386" y="5506915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841" y="5790398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1.jpe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4" r:id="rId2"/>
    <p:sldLayoutId id="2147483683" r:id="rId3"/>
    <p:sldLayoutId id="2147483679" r:id="rId4"/>
    <p:sldLayoutId id="2147483663" r:id="rId5"/>
    <p:sldLayoutId id="2147483650" r:id="rId6"/>
    <p:sldLayoutId id="2147483653" r:id="rId7"/>
  </p:sldLayoutIdLst>
  <p:transition spd="slow"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rgbClr val="D6851B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9" r:id="rId3"/>
    <p:sldLayoutId id="2147483670" r:id="rId4"/>
    <p:sldLayoutId id="2147483671" r:id="rId5"/>
    <p:sldLayoutId id="2147483672" r:id="rId6"/>
    <p:sldLayoutId id="2147483674" r:id="rId7"/>
    <p:sldLayoutId id="2147483675" r:id="rId8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b.de/datenreport/de" TargetMode="External"/><Relationship Id="rId7" Type="http://schemas.openxmlformats.org/officeDocument/2006/relationships/hyperlink" Target="https://www.destatis.de/DE/Themen/Gesellschaft-Umwelt/Bildung-Forschung-Kultur/Berufliche-Bildung/_inhalt.html" TargetMode="External"/><Relationship Id="rId2" Type="http://schemas.openxmlformats.org/officeDocument/2006/relationships/hyperlink" Target="http://www.govet.international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datenportal.bmftr.bund.de/portal/de/index.html" TargetMode="External"/><Relationship Id="rId5" Type="http://schemas.openxmlformats.org/officeDocument/2006/relationships/hyperlink" Target="https://www.kmk.org/" TargetMode="External"/><Relationship Id="rId4" Type="http://schemas.openxmlformats.org/officeDocument/2006/relationships/hyperlink" Target="https://www.bmbfsfj.bund.de/bmbfsfj/service/publikationen/berufsbildungsbericht-2026-285646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18" Type="http://schemas.openxmlformats.org/officeDocument/2006/relationships/image" Target="../media/image40.svg"/><Relationship Id="rId26" Type="http://schemas.openxmlformats.org/officeDocument/2006/relationships/image" Target="../media/image48.sv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34" Type="http://schemas.openxmlformats.org/officeDocument/2006/relationships/image" Target="../media/image56.sv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3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8.svg"/><Relationship Id="rId20" Type="http://schemas.openxmlformats.org/officeDocument/2006/relationships/image" Target="../media/image42.sv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24" Type="http://schemas.openxmlformats.org/officeDocument/2006/relationships/image" Target="../media/image46.svg"/><Relationship Id="rId32" Type="http://schemas.openxmlformats.org/officeDocument/2006/relationships/image" Target="../media/image54.sv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svg"/><Relationship Id="rId10" Type="http://schemas.openxmlformats.org/officeDocument/2006/relationships/image" Target="../media/image32.svg"/><Relationship Id="rId19" Type="http://schemas.openxmlformats.org/officeDocument/2006/relationships/image" Target="../media/image41.png"/><Relationship Id="rId31" Type="http://schemas.openxmlformats.org/officeDocument/2006/relationships/image" Target="../media/image53.png"/><Relationship Id="rId4" Type="http://schemas.openxmlformats.org/officeDocument/2006/relationships/image" Target="../media/image26.svg"/><Relationship Id="rId9" Type="http://schemas.openxmlformats.org/officeDocument/2006/relationships/image" Target="../media/image31.png"/><Relationship Id="rId14" Type="http://schemas.openxmlformats.org/officeDocument/2006/relationships/image" Target="../media/image36.svg"/><Relationship Id="rId22" Type="http://schemas.openxmlformats.org/officeDocument/2006/relationships/image" Target="../media/image44.svg"/><Relationship Id="rId27" Type="http://schemas.openxmlformats.org/officeDocument/2006/relationships/image" Target="../media/image49.png"/><Relationship Id="rId30" Type="http://schemas.openxmlformats.org/officeDocument/2006/relationships/image" Target="../media/image52.svg"/><Relationship Id="rId8" Type="http://schemas.openxmlformats.org/officeDocument/2006/relationships/image" Target="../media/image3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9218581" y="3226221"/>
            <a:ext cx="2493994" cy="478583"/>
          </a:xfrm>
        </p:spPr>
        <p:txBody>
          <a:bodyPr>
            <a:noAutofit/>
          </a:bodyPr>
          <a:lstStyle/>
          <a:p>
            <a:r>
              <a:rPr lang="da-DK" sz="1600"/>
              <a:t>Vocational Education </a:t>
            </a:r>
            <a:br>
              <a:rPr lang="da-DK" sz="1600"/>
            </a:br>
            <a:r>
              <a:rPr lang="da-DK" sz="1600"/>
              <a:t>and Training in Germany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a-DK" noProof="0"/>
              <a:t> 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6764CCA4-6541-4553-AAE9-1F3555794ADE}"/>
              </a:ext>
            </a:extLst>
          </p:cNvPr>
          <p:cNvSpPr txBox="1">
            <a:spLocks/>
          </p:cNvSpPr>
          <p:nvPr/>
        </p:nvSpPr>
        <p:spPr>
          <a:xfrm>
            <a:off x="658813" y="2997816"/>
            <a:ext cx="5437187" cy="9353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/>
              <a:t>Erhverv og uddannelsesretninger i Tyskland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>
                <a:solidFill>
                  <a:srgbClr val="D6851B"/>
                </a:solidFill>
              </a:rPr>
              <a:t>2. </a:t>
            </a:r>
            <a:r>
              <a:rPr lang="da-DK"/>
              <a:t>De tyske kvalifikationsrammer (DQR)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da-DK" sz="2000" b="1"/>
              <a:t>Oversigt efter kompleksitetsniveau og aktivitetstype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2168525"/>
            <a:ext cx="3575252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dirty="0"/>
              <a:t>ingen uddannelse – simple opgaver som medhjælper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2" y="2877561"/>
            <a:ext cx="3575253" cy="52268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f.eks. landarbejder, køkkenmedhjælper/hjælpekok, ufaglært tjener, arbejdsmand*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2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a-DK" sz="1800" b="1"/>
              <a:t>DQR 1-2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8064" y="2168525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dirty="0"/>
              <a:t>både teori og praksis (= erhvervsuddannelse) med læreplads (2 år)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3" y="2879894"/>
            <a:ext cx="3575259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f.eks. faglært inden for hotel- og restaurationsbranchen, faglært lagermedarbejder, tømrer med 2-årig uddannelse, sælger, fagperson inden for metalteknik*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4398064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a-DK" sz="1800" b="1"/>
              <a:t>DQR 3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7" y="2045415"/>
            <a:ext cx="3575259" cy="884070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dirty="0"/>
              <a:t>både teori og praksis (= erhvervsuddannelse) med læreplads (3-3,5 år)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7" y="2979792"/>
            <a:ext cx="3575259" cy="52268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f.eks. landmand, kok, lager-/logistikmedarbejder, elektromekaniker inden for køleteknik, anlægstekniker*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184CEE6-0F69-4375-9712-81569A255C6F}"/>
              </a:ext>
            </a:extLst>
          </p:cNvPr>
          <p:cNvSpPr txBox="1">
            <a:spLocks/>
          </p:cNvSpPr>
          <p:nvPr/>
        </p:nvSpPr>
        <p:spPr>
          <a:xfrm>
            <a:off x="8137317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a-DK" sz="1800" b="1"/>
              <a:t>DQR 4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3CAC0400-1E75-46B7-AAEC-DBC5DA41CAF6}"/>
              </a:ext>
            </a:extLst>
          </p:cNvPr>
          <p:cNvSpPr txBox="1">
            <a:spLocks/>
          </p:cNvSpPr>
          <p:nvPr/>
        </p:nvSpPr>
        <p:spPr>
          <a:xfrm>
            <a:off x="8137316" y="3819993"/>
            <a:ext cx="3575259" cy="391628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b="1" dirty="0"/>
              <a:t>eller: </a:t>
            </a:r>
            <a:r>
              <a:rPr lang="da-DK" sz="1600" dirty="0"/>
              <a:t>boglige uddannelser (fuldtid) 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26136F7C-27AE-409A-8D9A-8639500E0AB8}"/>
              </a:ext>
            </a:extLst>
          </p:cNvPr>
          <p:cNvSpPr txBox="1">
            <a:spLocks/>
          </p:cNvSpPr>
          <p:nvPr/>
        </p:nvSpPr>
        <p:spPr>
          <a:xfrm>
            <a:off x="8137315" y="4416793"/>
            <a:ext cx="3575259" cy="109977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f.eks. landbrugsteknisk assistent, fødevareteknisk assistent, assistent inden for hotelmanagement, teknisk/kommerciel assistent inden for bygningsservice, assistent inden for elektromekanik − med speciale i vedligeholdelse og service*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4AAA658-02E2-4556-8683-0125F920D414}"/>
              </a:ext>
            </a:extLst>
          </p:cNvPr>
          <p:cNvSpPr/>
          <p:nvPr/>
        </p:nvSpPr>
        <p:spPr>
          <a:xfrm>
            <a:off x="525582" y="5464202"/>
            <a:ext cx="7447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000"/>
              <a:t> * De nævnte erhverv, der er inden for samme erhvervsområde, bygger ikke nødvendigvis videre på hinanden. </a:t>
            </a:r>
            <a:br>
              <a:rPr lang="da-DK" sz="1000"/>
            </a:br>
            <a:r>
              <a:rPr lang="da-DK" sz="1000"/>
              <a:t>    Det drejer sig f.eks. om erhverv på forskellige kvalifikationsniveauer inden for det pågældende erhvervsområde.</a:t>
            </a:r>
          </a:p>
        </p:txBody>
      </p:sp>
    </p:spTree>
    <p:extLst>
      <p:ext uri="{BB962C8B-B14F-4D97-AF65-F5344CB8AC3E}">
        <p14:creationId xmlns:p14="http://schemas.microsoft.com/office/powerpoint/2010/main" val="282552860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91131AF3-AB27-4890-9549-572EC31F962C}"/>
              </a:ext>
            </a:extLst>
          </p:cNvPr>
          <p:cNvSpPr txBox="1">
            <a:spLocks/>
          </p:cNvSpPr>
          <p:nvPr/>
        </p:nvSpPr>
        <p:spPr>
          <a:xfrm>
            <a:off x="8137314" y="3617367"/>
            <a:ext cx="3575261" cy="1130291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b="1" dirty="0"/>
              <a:t>eller: a</a:t>
            </a:r>
            <a:r>
              <a:rPr lang="da-DK" sz="1600" dirty="0"/>
              <a:t>kademisk uddannelse på bachelorniveau </a:t>
            </a:r>
            <a:br>
              <a:rPr lang="da-DK" sz="1600" dirty="0"/>
            </a:br>
            <a:r>
              <a:rPr lang="da-DK" sz="1600" dirty="0"/>
              <a:t>eller på en højere læreanstalt eller et universitet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>
                <a:solidFill>
                  <a:srgbClr val="D6851B"/>
                </a:solidFill>
              </a:rPr>
              <a:t>2. </a:t>
            </a:r>
            <a:r>
              <a:rPr lang="da-DK"/>
              <a:t>De tyske kvalifikationsrammer (DQR)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da-DK" sz="2000" b="1"/>
              <a:t>Oversigt efter kompleksitetsniveau og aktivitetstype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4" y="2175507"/>
            <a:ext cx="3575252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dirty="0"/>
              <a:t>specialiseret </a:t>
            </a:r>
            <a:br>
              <a:rPr lang="da-DK" sz="1600" dirty="0"/>
            </a:br>
            <a:r>
              <a:rPr lang="da-DK" sz="1600" dirty="0"/>
              <a:t>videreuddannelse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3" y="2891525"/>
            <a:ext cx="3575253" cy="1170901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f.eks. certificeret specialist − </a:t>
            </a:r>
            <a:br>
              <a:rPr lang="da-DK" sz="1200" dirty="0">
                <a:solidFill>
                  <a:schemeClr val="tx1"/>
                </a:solidFill>
              </a:rPr>
            </a:br>
            <a:r>
              <a:rPr lang="da-DK" sz="1200" dirty="0">
                <a:solidFill>
                  <a:schemeClr val="tx1"/>
                </a:solidFill>
              </a:rPr>
              <a:t>IT-specialist, servicetekniker, ernæringsassistent, servicemontør </a:t>
            </a:r>
            <a:br>
              <a:rPr lang="da-DK" sz="1200" dirty="0">
                <a:solidFill>
                  <a:schemeClr val="tx1"/>
                </a:solidFill>
              </a:rPr>
            </a:br>
            <a:r>
              <a:rPr lang="da-DK" sz="1200" dirty="0">
                <a:solidFill>
                  <a:schemeClr val="tx1"/>
                </a:solidFill>
              </a:rPr>
              <a:t>i vindmølleindustrien, </a:t>
            </a:r>
            <a:br>
              <a:rPr lang="da-DK" sz="1200" dirty="0">
                <a:solidFill>
                  <a:schemeClr val="tx1"/>
                </a:solidFill>
              </a:rPr>
            </a:br>
            <a:r>
              <a:rPr lang="da-DK" sz="1200" dirty="0">
                <a:solidFill>
                  <a:schemeClr val="tx1"/>
                </a:solidFill>
              </a:rPr>
              <a:t>ergoterapeut med speciale i boligindretning og certificeret af erhvervsorganisation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3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a-DK" sz="1800" b="1"/>
              <a:t>DQR 5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8065" y="2174643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dirty="0"/>
              <a:t>videreuddannelse </a:t>
            </a:r>
            <a:br>
              <a:rPr lang="da-DK" sz="1600" dirty="0"/>
            </a:br>
            <a:r>
              <a:rPr lang="da-DK" sz="1600" dirty="0"/>
              <a:t>til mellemlederniveau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1" y="2889796"/>
            <a:ext cx="3575259" cy="71504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f.eks. professionsbachelor, </a:t>
            </a:r>
            <a:br>
              <a:rPr lang="da-DK" sz="1200" dirty="0">
                <a:solidFill>
                  <a:schemeClr val="tx1"/>
                </a:solidFill>
              </a:rPr>
            </a:br>
            <a:r>
              <a:rPr lang="da-DK" sz="1200" dirty="0">
                <a:solidFill>
                  <a:schemeClr val="tx1"/>
                </a:solidFill>
              </a:rPr>
              <a:t>mellemlang uddannelse inden for landbrug, køkken, restaurant eller elektroteknik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4398063" y="1557338"/>
            <a:ext cx="7314511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a-DK" sz="1800" b="1"/>
              <a:t>DQR 6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8" y="2174979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b="1" dirty="0"/>
              <a:t>eller: </a:t>
            </a:r>
            <a:r>
              <a:rPr lang="da-DK" sz="1600" dirty="0"/>
              <a:t>teknisk </a:t>
            </a:r>
            <a:br>
              <a:rPr lang="da-DK" sz="1600" dirty="0"/>
            </a:br>
            <a:r>
              <a:rPr lang="da-DK" sz="1600" dirty="0"/>
              <a:t>videreuddannelse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4" y="2889797"/>
            <a:ext cx="3575259" cy="71504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f.eks. professionsbachelor, jordbrugstekniker, levnedsmiddeltekniker, </a:t>
            </a:r>
            <a:br>
              <a:rPr lang="da-DK" sz="1200" dirty="0">
                <a:solidFill>
                  <a:schemeClr val="tx1"/>
                </a:solidFill>
              </a:rPr>
            </a:br>
            <a:r>
              <a:rPr lang="da-DK" sz="1200" dirty="0">
                <a:solidFill>
                  <a:schemeClr val="tx1"/>
                </a:solidFill>
              </a:rPr>
              <a:t>elinstallatør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3CAC0400-1E75-46B7-AAEC-DBC5DA41CAF6}"/>
              </a:ext>
            </a:extLst>
          </p:cNvPr>
          <p:cNvSpPr txBox="1">
            <a:spLocks/>
          </p:cNvSpPr>
          <p:nvPr/>
        </p:nvSpPr>
        <p:spPr>
          <a:xfrm>
            <a:off x="4398061" y="3682150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b="1" dirty="0"/>
              <a:t>eller:</a:t>
            </a:r>
            <a:r>
              <a:rPr lang="da-DK" sz="1600" dirty="0"/>
              <a:t> videreuddannelse på handelsområdet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26136F7C-27AE-409A-8D9A-8639500E0AB8}"/>
              </a:ext>
            </a:extLst>
          </p:cNvPr>
          <p:cNvSpPr txBox="1">
            <a:spLocks/>
          </p:cNvSpPr>
          <p:nvPr/>
        </p:nvSpPr>
        <p:spPr>
          <a:xfrm>
            <a:off x="4398061" y="4493148"/>
            <a:ext cx="3575259" cy="71504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f.eks. professionsbachelor, landbrugsøkonom med speciale i regnskab, erhvervsøkonom, industriøkonom, medie- og forlagsøkonom eller bogholder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DA928BF-3021-4CEE-B223-CFDA8EAA1F4E}"/>
              </a:ext>
            </a:extLst>
          </p:cNvPr>
          <p:cNvSpPr/>
          <p:nvPr/>
        </p:nvSpPr>
        <p:spPr>
          <a:xfrm>
            <a:off x="525582" y="5464202"/>
            <a:ext cx="74477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000"/>
              <a:t> * De nævnte erhverv, der er inden for samme erhvervsområde, bygger ikke nødvendigvis videre på hinanden. </a:t>
            </a:r>
            <a:br>
              <a:rPr lang="da-DK" sz="1000"/>
            </a:br>
            <a:r>
              <a:rPr lang="da-DK" sz="1000"/>
              <a:t>    Det drejer sig f.eks. om erhverv på forskellige kvalifikationsniveauer inden for det pågældende erhvervsområde.</a:t>
            </a:r>
          </a:p>
          <a:p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8431294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>
                <a:solidFill>
                  <a:srgbClr val="D6851B"/>
                </a:solidFill>
              </a:rPr>
              <a:t>2. </a:t>
            </a:r>
            <a:r>
              <a:rPr lang="da-DK"/>
              <a:t>De tyske kvalifikationsrammer (DQR)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da-DK" sz="2000" b="1"/>
              <a:t>Oversigt efter kompleksitetsniveau og aktivitetstype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2176145"/>
            <a:ext cx="3575252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dirty="0"/>
              <a:t>avanceret </a:t>
            </a:r>
            <a:br>
              <a:rPr lang="da-DK" sz="1600" dirty="0"/>
            </a:br>
            <a:r>
              <a:rPr lang="da-DK" sz="1600" dirty="0"/>
              <a:t>videreuddannelse 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5" y="2895211"/>
            <a:ext cx="3575253" cy="97640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f.eks. professionsmaster, teknisk erhvervsøkonom, handelsøkonom, certificeret pædagog*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4" y="1559075"/>
            <a:ext cx="731450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a-DK" sz="1800" b="1"/>
              <a:t>DQR 7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8063" y="2176145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dirty="0"/>
              <a:t>eller: akademisk kandidatstudie på en højere læreanstalt eller et universitet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5" y="2891064"/>
            <a:ext cx="3575259" cy="33032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a-DK" sz="1200">
                <a:solidFill>
                  <a:schemeClr val="tx1"/>
                </a:solidFill>
              </a:rPr>
              <a:t>f.eks.. Master of Science (M. Sc.) landbrugsvidenskab*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8137316" y="1559075"/>
            <a:ext cx="3575259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a-DK" sz="1800" b="1"/>
              <a:t>DQR 8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5" y="2176145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/>
              <a:t>Doktorgrad</a:t>
            </a:r>
            <a:br>
              <a:rPr lang="da-DK" sz="1600"/>
            </a:br>
            <a:r>
              <a:rPr lang="da-DK" sz="1600"/>
              <a:t>på et universitet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6" y="2895210"/>
            <a:ext cx="3575259" cy="97640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Ffeks. doktorgrad i landbrugsvidenskab (dr. agr.), doktorgrad i økonomi (dr. oec.), </a:t>
            </a:r>
            <a:br>
              <a:rPr lang="da-DK" sz="1200" dirty="0">
                <a:solidFill>
                  <a:schemeClr val="tx1"/>
                </a:solidFill>
              </a:rPr>
            </a:br>
            <a:r>
              <a:rPr lang="da-DK" sz="1200" dirty="0">
                <a:solidFill>
                  <a:schemeClr val="tx1"/>
                </a:solidFill>
              </a:rPr>
              <a:t>doktorgrad i ernæring (dr. oec. troph.), doktorgrad i ingeniørvidenskab (dr. Ing.)*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4AB491A-E403-4996-91D5-1BF8F775782D}"/>
              </a:ext>
            </a:extLst>
          </p:cNvPr>
          <p:cNvSpPr/>
          <p:nvPr/>
        </p:nvSpPr>
        <p:spPr>
          <a:xfrm>
            <a:off x="525582" y="5464202"/>
            <a:ext cx="7447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000"/>
              <a:t> * De nævnte erhverv, der er inden for samme erhvervsområde, bygger ikke nødvendigvis videre på hinanden. </a:t>
            </a:r>
            <a:br>
              <a:rPr lang="da-DK" sz="1000"/>
            </a:br>
            <a:r>
              <a:rPr lang="da-DK" sz="1000"/>
              <a:t>    Det drejer sig f.eks. om erhverv på forskellige kvalifikationsniveauer inden for det pågældende erhvervsområde.</a:t>
            </a:r>
          </a:p>
        </p:txBody>
      </p:sp>
    </p:spTree>
    <p:extLst>
      <p:ext uri="{BB962C8B-B14F-4D97-AF65-F5344CB8AC3E}">
        <p14:creationId xmlns:p14="http://schemas.microsoft.com/office/powerpoint/2010/main" val="420408444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A46D50A1-29E0-6215-A80A-887FB7C63936}"/>
              </a:ext>
            </a:extLst>
          </p:cNvPr>
          <p:cNvSpPr/>
          <p:nvPr/>
        </p:nvSpPr>
        <p:spPr>
          <a:xfrm>
            <a:off x="658813" y="1556675"/>
            <a:ext cx="543718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>
                <a:solidFill>
                  <a:schemeClr val="bg1"/>
                </a:solidFill>
              </a:rPr>
              <a:t>         uddannelse med både teori og praksis  </a:t>
            </a: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5C63104D-CCE9-9A14-F570-05346152E897}"/>
              </a:ext>
            </a:extLst>
          </p:cNvPr>
          <p:cNvSpPr/>
          <p:nvPr/>
        </p:nvSpPr>
        <p:spPr>
          <a:xfrm>
            <a:off x="6240463" y="1556675"/>
            <a:ext cx="547934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/>
              <a:t>boglig uddannelse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noProof="0">
                <a:solidFill>
                  <a:srgbClr val="D6851B"/>
                </a:solidFill>
              </a:rPr>
              <a:t>3. </a:t>
            </a:r>
            <a:r>
              <a:rPr lang="da-DK"/>
              <a:t>To slags grundlæggende erhvervsuddannelse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3" y="2388618"/>
            <a:ext cx="5392428" cy="29459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70 % praktik − 30 % erhvervsskole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lærlingeløn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underlagt forbundsstatens lovgivning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324 erhverv*, heraf ca.: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a-DK" sz="1600" dirty="0"/>
              <a:t>130 håndværksfag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a-DK" sz="1600" dirty="0"/>
              <a:t>250 tekniske erhverv inden for industrien eller naturvidenskaben (der er et vist overlap med håndværksfagene)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a-DK" sz="1600" dirty="0"/>
              <a:t>50 merkantile erhverv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6D6066D-236C-4A16-92AA-6E3064283376}"/>
              </a:ext>
            </a:extLst>
          </p:cNvPr>
          <p:cNvSpPr txBox="1"/>
          <p:nvPr/>
        </p:nvSpPr>
        <p:spPr>
          <a:xfrm>
            <a:off x="6240463" y="2388618"/>
            <a:ext cx="4497413" cy="32537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omfatter ofte praktikforløb i virksomheder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aflønnet inden for sundhedssektoren/ellers til dels ulønnet eller med brugerbetaling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underlagt lovgivningen i delstaterne: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ca. 70 erhverv inden for: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a-DK" sz="1600" dirty="0"/>
              <a:t>Teknik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a-DK" sz="1600" dirty="0"/>
              <a:t>Fremmedsprog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a-DK" sz="1600" dirty="0"/>
              <a:t>Design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a-DK" sz="1600" dirty="0"/>
              <a:t>Merkantile erhverv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a-DK" sz="1600" dirty="0"/>
              <a:t>Sundheds- og socialvæsen, personlig pleje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E5C1929-7ADA-45CA-8F87-5FCF4C97CB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62" y="999521"/>
            <a:ext cx="1476314" cy="108723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E8A161E-7420-4571-9B57-BA2D35995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8046" y="861875"/>
            <a:ext cx="1215213" cy="1116012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28C3F74-FDC2-48E0-98D9-D74B2E5564CF}"/>
              </a:ext>
            </a:extLst>
          </p:cNvPr>
          <p:cNvSpPr/>
          <p:nvPr/>
        </p:nvSpPr>
        <p:spPr>
          <a:xfrm>
            <a:off x="525582" y="5464202"/>
            <a:ext cx="74477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000"/>
              <a:t> * delvise overlapninger</a:t>
            </a:r>
          </a:p>
        </p:txBody>
      </p:sp>
    </p:spTree>
    <p:extLst>
      <p:ext uri="{BB962C8B-B14F-4D97-AF65-F5344CB8AC3E}">
        <p14:creationId xmlns:p14="http://schemas.microsoft.com/office/powerpoint/2010/main" val="375094233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/>
              <a:t>4</a:t>
            </a:r>
            <a:r>
              <a:rPr lang="da-DK" noProof="0">
                <a:solidFill>
                  <a:srgbClr val="D6851B"/>
                </a:solidFill>
              </a:rPr>
              <a:t>. </a:t>
            </a:r>
            <a:r>
              <a:rPr lang="da-DK"/>
              <a:t>Erhvervsuddannelse med både teori og praksis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6157913" cy="183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a-DK" sz="1600" b="1"/>
              <a:t>130 erhverv</a:t>
            </a:r>
            <a:r>
              <a:rPr lang="da-DK" sz="1600"/>
              <a:t>, hovedsageligt inden for de forskellige erhvervsorganisationers ansvarsområde på følgende områder: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Træfagene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Bygge- og anlægsfagene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Elektro- og metalfagene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Beklædnings-, tekstil- og læderfagene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ED23082-CAED-4AAB-9439-21126E5BC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711" y="4545013"/>
            <a:ext cx="4406582" cy="693249"/>
          </a:xfrm>
          <a:prstGeom prst="rect">
            <a:avLst/>
          </a:prstGeom>
          <a:solidFill>
            <a:srgbClr val="D6851B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eaLnBrk="1" hangingPunct="1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chemeClr val="bg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cirka </a:t>
            </a:r>
            <a:r>
              <a:rPr lang="da-DK" sz="1600" b="1" dirty="0">
                <a:solidFill>
                  <a:schemeClr val="bg1"/>
                </a:solidFill>
                <a:latin typeface="Calibri" panose="020F0502020204030204"/>
                <a:cs typeface="+mn-cs"/>
              </a:rPr>
              <a:t>25 % </a:t>
            </a:r>
            <a:r>
              <a:rPr lang="da-DK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af alle lærlinge er beskæftigede i håndværksfagene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545013"/>
            <a:ext cx="5437188" cy="939470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da-DK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Adgangskrav: </a:t>
            </a:r>
            <a:r>
              <a:rPr lang="da-DK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ingen formelle begrænsninger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uddannelsesvirksomheden bestemmer, hvilken skolemæssig baggrund ansøgerne skal have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 b="1"/>
              <a:t>Håndværksfag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E78BABA-834B-48E5-8C4A-C9C807D77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4682" y="2205037"/>
            <a:ext cx="1148426" cy="2245043"/>
          </a:xfrm>
          <a:prstGeom prst="rect">
            <a:avLst/>
          </a:prstGeom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255CE004-780A-4F60-9318-2FC8E0E98354}"/>
              </a:ext>
            </a:extLst>
          </p:cNvPr>
          <p:cNvSpPr/>
          <p:nvPr/>
        </p:nvSpPr>
        <p:spPr>
          <a:xfrm>
            <a:off x="6728460" y="2051291"/>
            <a:ext cx="4804728" cy="1281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Glas-, papir-og keramikfagene samt diverse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Kemi og rengøringsbranchen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Sundhed og personlig pleje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Levnedsmiddelfagene</a:t>
            </a:r>
          </a:p>
        </p:txBody>
      </p:sp>
    </p:spTree>
    <p:extLst>
      <p:ext uri="{BB962C8B-B14F-4D97-AF65-F5344CB8AC3E}">
        <p14:creationId xmlns:p14="http://schemas.microsoft.com/office/powerpoint/2010/main" val="322446287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/>
              <a:t>4</a:t>
            </a:r>
            <a:r>
              <a:rPr lang="da-DK" noProof="0">
                <a:solidFill>
                  <a:srgbClr val="D6851B"/>
                </a:solidFill>
              </a:rPr>
              <a:t>. </a:t>
            </a:r>
            <a:r>
              <a:rPr lang="da-DK"/>
              <a:t>Erhvervsuddannelse med både teori og praksis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6069648" cy="226626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a-DK" sz="1600" b="1" dirty="0"/>
              <a:t>ca. 250 fag </a:t>
            </a:r>
            <a:r>
              <a:rPr lang="da-DK" sz="1600" dirty="0"/>
              <a:t>(hvoraf nogle er håndværksfag), hvor man uddannes i industrivirksomheder eller andre store virksomheder.</a:t>
            </a:r>
          </a:p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a-DK" sz="1600" dirty="0"/>
              <a:t>Eksempler: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Anlægstekniker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Bioanalytiker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Laborant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Driftstekniker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ED23082-CAED-4AAB-9439-21126E5BC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2800" y="4546800"/>
            <a:ext cx="4406582" cy="975377"/>
          </a:xfrm>
          <a:prstGeom prst="rect">
            <a:avLst/>
          </a:prstGeom>
          <a:solidFill>
            <a:srgbClr val="D6851B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eaLnBrk="1" hangingPunct="1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chemeClr val="bg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cirka </a:t>
            </a:r>
            <a:r>
              <a:rPr lang="da-DK" sz="1600" b="1" dirty="0">
                <a:solidFill>
                  <a:schemeClr val="bg1"/>
                </a:solidFill>
                <a:latin typeface="Calibri" panose="020F0502020204030204"/>
                <a:cs typeface="+mn-cs"/>
              </a:rPr>
              <a:t>60 % </a:t>
            </a:r>
            <a:r>
              <a:rPr lang="da-DK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af alle lærlinge uddanner sig i et teknisk erhverv inden for industrien eller naturvidenskaben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548806"/>
            <a:ext cx="5437188" cy="939470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da-DK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Adgangskrav: </a:t>
            </a:r>
            <a:r>
              <a:rPr lang="da-DK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ingen formelle begrænsninger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uddannelsesvirksomheden bestemmer, hvilken skolemæssig baggrund ansøgerne skal have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 b="1"/>
              <a:t>Tekniske erhverv inden for industrien eller naturvidenskaben</a:t>
            </a:r>
          </a:p>
          <a:p>
            <a:endParaRPr lang="de-DE" sz="2000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8460" y="2489538"/>
            <a:ext cx="5708015" cy="1589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Jern- og metalarbejder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Maskin- og anlægsoperatør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Elektromekaniker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Produktionsteknolog/in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Materialetekniker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96F26A2-06A8-42D2-B55D-BA0074A2F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9923" y="2205037"/>
            <a:ext cx="1086077" cy="225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7722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/>
              <a:t>4</a:t>
            </a:r>
            <a:r>
              <a:rPr lang="da-DK" noProof="0">
                <a:solidFill>
                  <a:srgbClr val="D6851B"/>
                </a:solidFill>
              </a:rPr>
              <a:t>. </a:t>
            </a:r>
            <a:r>
              <a:rPr lang="da-DK"/>
              <a:t>Erhvervsuddannelse med både teori og praksis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7056438" cy="24457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a-DK" sz="1600" b="1" dirty="0"/>
              <a:t>50 erhverv </a:t>
            </a:r>
            <a:r>
              <a:rPr lang="da-DK" sz="1600" dirty="0"/>
              <a:t>(alt efter metode) eller mere. Eksempelvis inden for følgende områder: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Handel (detail-, engros- og udenrigshandel, industrien)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Kontor og administration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Økonomi, finans og jura (bank- og forsikringsområdet </a:t>
            </a:r>
            <a:br>
              <a:rPr lang="da-DK" sz="1600" dirty="0"/>
            </a:br>
            <a:r>
              <a:rPr lang="da-DK" sz="1600" dirty="0"/>
              <a:t>samt retsvæsenet)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Sundhedsmanagement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543825"/>
            <a:ext cx="9074151" cy="965118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da-DK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Adgangskrav: </a:t>
            </a:r>
            <a:r>
              <a:rPr lang="da-DK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ingen formelle begrænsninger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uddannelsesvirksomheden bestemmer, hvilken skolemæssig baggrund ansøgerne skal have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en ungdomsuddannelse er ofte påkrævet som minimum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 b="1"/>
              <a:t>Merkantile erhverv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8460" y="1772785"/>
            <a:ext cx="4984115" cy="156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Logistik og transport (speditions- og logistiktjenester)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Ejendomssektoren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Hotel og gastronomi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Rekreation og turisme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52E5F81-28A9-494C-97AC-4B5B0CA27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250546" y="2205038"/>
            <a:ext cx="1561517" cy="222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2900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/>
              <a:t>5</a:t>
            </a:r>
            <a:r>
              <a:rPr lang="da-DK" noProof="0">
                <a:solidFill>
                  <a:srgbClr val="D6851B"/>
                </a:solidFill>
              </a:rPr>
              <a:t>. </a:t>
            </a:r>
            <a:r>
              <a:rPr lang="da-DK"/>
              <a:t>Boglige uddannelser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5437188" cy="30100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a-DK" sz="1600" b="1" dirty="0"/>
              <a:t>De kan opdeles på følgende måde: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dirty="0"/>
              <a:t>regulerede erhverv ➔ må kun udøves af personer, der har gennemført en uddannelse, der er godkendt af de off. myndigheder</a:t>
            </a:r>
          </a:p>
          <a:p>
            <a:pPr marL="612000" lvl="1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områder: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Pleje, redningstjeneste og fødselshjælp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Assistentjobs inden for det medicinske-tekniske område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Fysiske behandlinger og sprog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4176984"/>
            <a:ext cx="9074151" cy="1339579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>
              <a:spcAft>
                <a:spcPts val="600"/>
              </a:spcAft>
            </a:pPr>
            <a:r>
              <a:rPr lang="da-DK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Uddannelseslængde</a:t>
            </a:r>
            <a:r>
              <a:rPr lang="da-DK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: typisk tre år</a:t>
            </a:r>
          </a:p>
          <a:p>
            <a:pPr lvl="0" eaLnBrk="1" hangingPunct="1">
              <a:spcAft>
                <a:spcPts val="600"/>
              </a:spcAft>
            </a:pPr>
            <a:r>
              <a:rPr lang="da-DK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Adgangskrav: </a:t>
            </a:r>
            <a:r>
              <a:rPr lang="da-DK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grundskolens udvidede afgangseksamen</a:t>
            </a:r>
          </a:p>
          <a:p>
            <a:pPr lvl="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Ud over klassiske pleje- og behandlingsfag: f.eks. logopædi, ergoterapi, fysioterapi og endda erhverv såsom ambulanceassistent, fodterapeut og diætist.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 b="1"/>
              <a:t>Erhverv inden for sundhedsfaget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366192" y="2364595"/>
            <a:ext cx="5051267" cy="973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2000" lvl="1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andre områder: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Merkantile erhverv/sundhedsmanagement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Håndværk inden for sundhedsområdet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F26427-CC85-4EF7-84CF-DA0EA859D7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62748" y="2969599"/>
            <a:ext cx="1454850" cy="107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53832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/>
              <a:t>5</a:t>
            </a:r>
            <a:r>
              <a:rPr lang="da-DK" noProof="0">
                <a:solidFill>
                  <a:srgbClr val="D6851B"/>
                </a:solidFill>
              </a:rPr>
              <a:t>. </a:t>
            </a:r>
            <a:r>
              <a:rPr lang="da-DK"/>
              <a:t>Boglige uddannelser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1" y="1469027"/>
            <a:ext cx="6157913" cy="247144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a-DK" sz="1600" b="1" dirty="0"/>
              <a:t>cirka 50 erhverv </a:t>
            </a:r>
            <a:r>
              <a:rPr lang="da-DK" sz="1600" dirty="0"/>
              <a:t>med meget praktik, f.eks. inden for følgende områder: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Medieteknisk assistent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Apoteksassistent eller assistent inden for kemi eller biologi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IT-assistent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Skibsassistent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Økonomiassistent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EU-forvaltningsassistent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4801770"/>
            <a:ext cx="9074151" cy="714793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>
              <a:spcAft>
                <a:spcPts val="600"/>
              </a:spcAft>
            </a:pPr>
            <a:r>
              <a:rPr lang="da-DK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Uddannelsens varighed</a:t>
            </a:r>
            <a:r>
              <a:rPr lang="da-DK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: et til tre år (alt efter om det er en fuldtids- eller deltidsuddannelse)</a:t>
            </a:r>
          </a:p>
          <a:p>
            <a:pPr lvl="0" eaLnBrk="1" hangingPunct="1">
              <a:spcAft>
                <a:spcPts val="600"/>
              </a:spcAft>
            </a:pPr>
            <a:r>
              <a:rPr lang="da-DK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Adgangskrav: </a:t>
            </a:r>
            <a:r>
              <a:rPr lang="da-DK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fortrinsvist grundskolens udvidede afgangseksamen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 b="1"/>
              <a:t>Yderligere erhverv: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9253" y="1773764"/>
            <a:ext cx="4563587" cy="2486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Eksportsekretær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Fagfolk til hotelledelse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Medhjælper i plejesektoren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Sosu-assistent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Kreative fag (f.eks. keramiker eller designer)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Erhverv inden for sportsfaget (f.eks. cirkusartist, danser eller idrætslærer)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428182101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/>
              <a:t>5</a:t>
            </a:r>
            <a:r>
              <a:rPr lang="da-DK" noProof="0">
                <a:solidFill>
                  <a:srgbClr val="D6851B"/>
                </a:solidFill>
              </a:rPr>
              <a:t>. </a:t>
            </a:r>
            <a:r>
              <a:rPr lang="da-DK"/>
              <a:t>Boglige uddannelser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 b="1"/>
              <a:t>Mulige veje til videregående uddannelser</a:t>
            </a:r>
          </a:p>
          <a:p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018010-DB65-4785-B9D5-3A3300996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2445" y="3275011"/>
            <a:ext cx="1121139" cy="2386014"/>
          </a:xfrm>
          <a:prstGeom prst="rect">
            <a:avLst/>
          </a:prstGeom>
        </p:spPr>
      </p:pic>
      <p:sp>
        <p:nvSpPr>
          <p:cNvPr id="8" name="Textplatzhalter 3">
            <a:extLst>
              <a:ext uri="{FF2B5EF4-FFF2-40B4-BE49-F238E27FC236}">
                <a16:creationId xmlns:a16="http://schemas.microsoft.com/office/drawing/2014/main" id="{BE55CB87-1106-45F8-8E99-CA8BEFE37703}"/>
              </a:ext>
            </a:extLst>
          </p:cNvPr>
          <p:cNvSpPr txBox="1">
            <a:spLocks/>
          </p:cNvSpPr>
          <p:nvPr/>
        </p:nvSpPr>
        <p:spPr>
          <a:xfrm>
            <a:off x="658812" y="2205038"/>
            <a:ext cx="3599999" cy="71889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schemeClr val="tx1"/>
                </a:solidFill>
                <a:latin typeface="+mn-lt"/>
              </a:rPr>
              <a:t>400 undervisningstimer</a:t>
            </a:r>
          </a:p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schemeClr val="tx1"/>
                </a:solidFill>
                <a:latin typeface="+mn-lt"/>
              </a:rPr>
              <a:t>især inden for IT 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E453899-D478-4F7A-8BD2-CD821857EEBD}"/>
              </a:ext>
            </a:extLst>
          </p:cNvPr>
          <p:cNvSpPr txBox="1">
            <a:spLocks/>
          </p:cNvSpPr>
          <p:nvPr/>
        </p:nvSpPr>
        <p:spPr>
          <a:xfrm>
            <a:off x="658812" y="1560918"/>
            <a:ext cx="3600000" cy="563323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72000" tIns="144000" rIns="72000" bIns="144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800"/>
              <a:t>Certificeret specialist [DQR 5]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8BA6E691-F99B-48B8-B286-58CCCAC3BBF1}"/>
              </a:ext>
            </a:extLst>
          </p:cNvPr>
          <p:cNvSpPr txBox="1">
            <a:spLocks/>
          </p:cNvSpPr>
          <p:nvPr/>
        </p:nvSpPr>
        <p:spPr>
          <a:xfrm>
            <a:off x="4352446" y="1560918"/>
            <a:ext cx="3708000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a-DK" sz="1800"/>
              <a:t>Professionsbachelor [DQR 6]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41A70E3C-7FBF-4B05-B8D0-54A86DC34860}"/>
              </a:ext>
            </a:extLst>
          </p:cNvPr>
          <p:cNvSpPr txBox="1">
            <a:spLocks/>
          </p:cNvSpPr>
          <p:nvPr/>
        </p:nvSpPr>
        <p:spPr>
          <a:xfrm>
            <a:off x="4352446" y="2205038"/>
            <a:ext cx="3708000" cy="3488886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schemeClr val="tx1"/>
                </a:solidFill>
                <a:latin typeface="+mn-lt"/>
              </a:rPr>
              <a:t>DQR 4 er adgangsgivende</a:t>
            </a:r>
          </a:p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schemeClr val="tx1"/>
                </a:solidFill>
                <a:latin typeface="+mn-lt"/>
              </a:rPr>
              <a:t>minimum 1.200 undervisningstimer</a:t>
            </a:r>
          </a:p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b="1" dirty="0">
                <a:solidFill>
                  <a:schemeClr val="tx1"/>
                </a:solidFill>
                <a:latin typeface="+mn-lt"/>
              </a:rPr>
              <a:t>Udlært håndværker</a:t>
            </a:r>
          </a:p>
          <a:p>
            <a:pPr marL="684000" lvl="1" indent="-288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b="0" dirty="0">
                <a:latin typeface="+mn-lt"/>
              </a:rPr>
              <a:t>1-3,5 </a:t>
            </a:r>
            <a:r>
              <a:rPr lang="da-DK" sz="1600" b="0" dirty="0">
                <a:solidFill>
                  <a:schemeClr val="tx1"/>
                </a:solidFill>
                <a:latin typeface="+mn-lt"/>
              </a:rPr>
              <a:t>år</a:t>
            </a:r>
          </a:p>
          <a:p>
            <a:pPr marL="684000" lvl="1" indent="-288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b="0" dirty="0">
                <a:solidFill>
                  <a:schemeClr val="tx1"/>
                </a:solidFill>
                <a:latin typeface="+mn-lt"/>
              </a:rPr>
              <a:t>fuldtids- eller deltidsuddannelse</a:t>
            </a:r>
          </a:p>
          <a:p>
            <a:pPr marL="468000" lvl="0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b="1" dirty="0">
                <a:solidFill>
                  <a:schemeClr val="tx1"/>
                </a:solidFill>
                <a:latin typeface="+mn-lt"/>
              </a:rPr>
              <a:t>Tekniker</a:t>
            </a:r>
          </a:p>
          <a:p>
            <a:pPr marL="925200" lvl="1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b="0" dirty="0">
                <a:solidFill>
                  <a:schemeClr val="tx1"/>
                </a:solidFill>
                <a:latin typeface="+mn-lt"/>
              </a:rPr>
              <a:t>varierende varighed</a:t>
            </a:r>
          </a:p>
          <a:p>
            <a:pPr marL="925200" lvl="1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b="0" dirty="0">
                <a:solidFill>
                  <a:schemeClr val="tx1"/>
                </a:solidFill>
                <a:latin typeface="+mn-lt"/>
              </a:rPr>
              <a:t>fuldtids- eller deltidsuddannelse</a:t>
            </a:r>
          </a:p>
          <a:p>
            <a:pPr marL="468000" lvl="0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b="1" dirty="0">
                <a:solidFill>
                  <a:schemeClr val="tx1"/>
                </a:solidFill>
                <a:latin typeface="+mn-lt"/>
              </a:rPr>
              <a:t>Erhvervsøkonom</a:t>
            </a:r>
          </a:p>
          <a:p>
            <a:pPr marL="925200" lvl="1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b="0" dirty="0">
                <a:solidFill>
                  <a:schemeClr val="tx1"/>
                </a:solidFill>
                <a:latin typeface="+mn-lt"/>
              </a:rPr>
              <a:t>varierende varighed</a:t>
            </a:r>
          </a:p>
          <a:p>
            <a:pPr marL="925200" lvl="1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b="0" dirty="0">
                <a:solidFill>
                  <a:schemeClr val="tx1"/>
                </a:solidFill>
                <a:latin typeface="+mn-lt"/>
              </a:rPr>
              <a:t>fuldtids- eller deltidsuddannelse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420C4352-C66B-410A-BBF5-401F27134B01}"/>
              </a:ext>
            </a:extLst>
          </p:cNvPr>
          <p:cNvSpPr txBox="1">
            <a:spLocks/>
          </p:cNvSpPr>
          <p:nvPr/>
        </p:nvSpPr>
        <p:spPr>
          <a:xfrm>
            <a:off x="8184575" y="2205038"/>
            <a:ext cx="3528000" cy="71889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schemeClr val="tx1"/>
                </a:solidFill>
                <a:latin typeface="+mn-lt"/>
              </a:rPr>
              <a:t>DQR 6 er adgangsgivende</a:t>
            </a: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>
                <a:solidFill>
                  <a:schemeClr val="tx1"/>
                </a:solidFill>
                <a:latin typeface="+mn-lt"/>
              </a:rPr>
              <a:t>minimum 1.600 undervisningstimer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A2FC6EBC-975A-4492-820C-C532F9DF48A0}"/>
              </a:ext>
            </a:extLst>
          </p:cNvPr>
          <p:cNvSpPr txBox="1">
            <a:spLocks/>
          </p:cNvSpPr>
          <p:nvPr/>
        </p:nvSpPr>
        <p:spPr>
          <a:xfrm>
            <a:off x="8184575" y="1563013"/>
            <a:ext cx="3528000" cy="563323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72000" tIns="144000" rIns="72000" bIns="144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800"/>
              <a:t>Professionsmaster [DQR 7]</a:t>
            </a:r>
          </a:p>
        </p:txBody>
      </p:sp>
    </p:spTree>
    <p:extLst>
      <p:ext uri="{BB962C8B-B14F-4D97-AF65-F5344CB8AC3E}">
        <p14:creationId xmlns:p14="http://schemas.microsoft.com/office/powerpoint/2010/main" val="414440421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173575"/>
            <a:ext cx="9000000" cy="446715"/>
          </a:xfrm>
        </p:spPr>
        <p:txBody>
          <a:bodyPr>
            <a:noAutofit/>
          </a:bodyPr>
          <a:lstStyle/>
          <a:p>
            <a:r>
              <a:rPr lang="da-DK" sz="3600" noProof="0">
                <a:solidFill>
                  <a:srgbClr val="D6851B"/>
                </a:solidFill>
              </a:rPr>
              <a:t>Indhold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F5F9F5E-ECA7-4F0F-8CB4-6E016A211F75}"/>
              </a:ext>
            </a:extLst>
          </p:cNvPr>
          <p:cNvSpPr txBox="1"/>
          <p:nvPr/>
        </p:nvSpPr>
        <p:spPr>
          <a:xfrm>
            <a:off x="658812" y="1573553"/>
            <a:ext cx="7528844" cy="26161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a-DK" sz="2000">
                <a:latin typeface="+mj-lt"/>
              </a:rPr>
              <a:t>Arbejdsmarkedet i Tyskland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a-DK" sz="2000">
                <a:latin typeface="+mj-lt"/>
              </a:rPr>
              <a:t>De tyske kvalifikationsrammer (DQR)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a-DK" sz="2000">
                <a:latin typeface="+mj-lt"/>
              </a:rPr>
              <a:t>To slags grundlæggende erhvervsuddannelse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a-DK" sz="2000">
                <a:latin typeface="+mj-lt"/>
              </a:rPr>
              <a:t>Erhvervsuddannelse med både teori og praksis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a-DK" sz="2000">
                <a:latin typeface="+mj-lt"/>
              </a:rPr>
              <a:t>Boglige uddannelser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a-DK" sz="2000">
                <a:latin typeface="+mj-lt"/>
              </a:rPr>
              <a:t>Muligheder for efteruddannelse og karriereudvikling</a:t>
            </a:r>
          </a:p>
        </p:txBody>
      </p:sp>
    </p:spTree>
    <p:extLst>
      <p:ext uri="{BB962C8B-B14F-4D97-AF65-F5344CB8AC3E}">
        <p14:creationId xmlns:p14="http://schemas.microsoft.com/office/powerpoint/2010/main" val="281869360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/>
              <a:t>6</a:t>
            </a:r>
            <a:r>
              <a:rPr lang="da-DK" noProof="0">
                <a:solidFill>
                  <a:srgbClr val="D6851B"/>
                </a:solidFill>
              </a:rPr>
              <a:t>. </a:t>
            </a:r>
            <a:r>
              <a:rPr lang="da-DK"/>
              <a:t>Muligheder for efteruddannelse og karriereudvikling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1" y="1469027"/>
            <a:ext cx="8904289" cy="4138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a-DK" sz="1600" dirty="0"/>
              <a:t>Skift fra en erhvervsuddannelse til en akademisk uddannelse UDEN videregående uddannelse som adgangskrav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Adgangskravet er erhvervsuddannelse samt videreuddannelse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f.eks. svendebrev fra et håndværksfag (professionsbachelor) eller tilsvarende gennemført efteruddannelse efter BBiG eller HwO eller inden for de sundhedsprofessioner, der er reguleret af delstatslovgivningen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Generelt adgangsgivende til videregående uddannelser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En relevant erhvervsuddannelse og erhvervserfaring er adgangsgivende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som minimum to års erhvervsuddannelse efterfulgt af mindst tre års erfaring inden for det fag, man er uddannet i, eller i et erhverv, der rent fagligt svarer til erhvervsuddannelsen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i så fald er en vejledende samtale, en adgangsprøve eller et studiebesøg påkrævet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adgang til en uddannelse, der fagligt svarer til erhvervsuddannelsen eller erhvervserfaringen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 b="1"/>
              <a:t>Skift til en akademisk uddannelsesretning</a:t>
            </a:r>
          </a:p>
        </p:txBody>
      </p:sp>
    </p:spTree>
    <p:extLst>
      <p:ext uri="{BB962C8B-B14F-4D97-AF65-F5344CB8AC3E}">
        <p14:creationId xmlns:p14="http://schemas.microsoft.com/office/powerpoint/2010/main" val="2214955548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/>
              <a:t>6</a:t>
            </a:r>
            <a:r>
              <a:rPr lang="da-DK" noProof="0">
                <a:solidFill>
                  <a:srgbClr val="D6851B"/>
                </a:solidFill>
              </a:rPr>
              <a:t>. </a:t>
            </a:r>
            <a:r>
              <a:rPr lang="da-DK"/>
              <a:t>Muligheder for efteruddannelse og karriereudvikling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 b="1"/>
              <a:t>Andre muligheder for videreuddannelse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5E17E19-A1FA-4EC5-BADD-810EC0C94935}"/>
              </a:ext>
            </a:extLst>
          </p:cNvPr>
          <p:cNvSpPr/>
          <p:nvPr/>
        </p:nvSpPr>
        <p:spPr>
          <a:xfrm>
            <a:off x="658813" y="1556675"/>
            <a:ext cx="543718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bg1"/>
                </a:solidFill>
              </a:rPr>
              <a:t>teoretisk uddannelse samt erhvervsuddannelser som efteruddannelse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3ABEEA2F-CC64-44BB-8CBD-899D8FC5D02B}"/>
              </a:ext>
            </a:extLst>
          </p:cNvPr>
          <p:cNvSpPr/>
          <p:nvPr/>
        </p:nvSpPr>
        <p:spPr>
          <a:xfrm>
            <a:off x="6240463" y="1556675"/>
            <a:ext cx="547934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omskoling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C37784B-0B82-42B3-B5BD-50F776E2C82F}"/>
              </a:ext>
            </a:extLst>
          </p:cNvPr>
          <p:cNvSpPr txBox="1"/>
          <p:nvPr/>
        </p:nvSpPr>
        <p:spPr>
          <a:xfrm>
            <a:off x="658813" y="2388618"/>
            <a:ext cx="5292725" cy="113774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f.eks. med henblik på at kvalificere sig til mere komplicerede arbejdsopgaver	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på aftenskole ved siden af arbejdet, på fuld tid på erhvervsskoler eller hos udbydere af uddannelser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91ED3F-869F-4B64-ACB8-5CF085C86213}"/>
              </a:ext>
            </a:extLst>
          </p:cNvPr>
          <p:cNvSpPr txBox="1"/>
          <p:nvPr/>
        </p:nvSpPr>
        <p:spPr>
          <a:xfrm>
            <a:off x="6240463" y="2388618"/>
            <a:ext cx="5395277" cy="14455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kvalificering til et andet erhverv end det, man tidligere er udlært i og har udøvet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af helbredsmæssige eller arbejdsmarkedsmæssige årsager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der kan typisk skæres en tredjedel af uddannelsestiden pga. erhvervsuddannelsen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BE6F7A8-D969-4D62-8021-7DD1722B1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328" y="3429000"/>
            <a:ext cx="1995672" cy="223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61003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/>
              <a:t>Yderligere oplysninger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562CB77-B8C0-4841-AE85-A70AB85CD56F}"/>
              </a:ext>
            </a:extLst>
          </p:cNvPr>
          <p:cNvSpPr txBox="1">
            <a:spLocks/>
          </p:cNvSpPr>
          <p:nvPr/>
        </p:nvSpPr>
        <p:spPr>
          <a:xfrm>
            <a:off x="836267" y="1686929"/>
            <a:ext cx="3261845" cy="4126642"/>
          </a:xfrm>
          <a:prstGeom prst="rect">
            <a:avLst/>
          </a:prstGeom>
        </p:spPr>
        <p:txBody>
          <a:bodyPr/>
          <a:lstStyle>
            <a:lvl1pPr marL="357188" indent="-357188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7" lvl="1" indent="0">
              <a:buNone/>
            </a:pPr>
            <a:endParaRPr lang="de-DE" dirty="0"/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CF51AEC1-89BB-4869-9295-1AE585D0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23" y="1808163"/>
            <a:ext cx="6460877" cy="2232025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da-DK" sz="1800" noProof="0"/>
              <a:t>På vores website kan du finde dette slideshow samt yderligere slideshows om erhvervsuddannelser i Tyskland samt det internationale samarbejde på erhvervsuddannelsesområdet: </a:t>
            </a:r>
          </a:p>
          <a:p>
            <a:pPr marL="0" indent="0">
              <a:buNone/>
            </a:pPr>
            <a:br>
              <a:rPr lang="da-DK" sz="1800" b="1" noProof="0">
                <a:solidFill>
                  <a:srgbClr val="D6851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da-DK" sz="1800" b="1" noProof="0">
                <a:solidFill>
                  <a:srgbClr val="D6851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</a:p>
          <a:p>
            <a:pPr marL="0" indent="0">
              <a:buNone/>
            </a:pPr>
            <a:endParaRPr lang="de-DE" sz="1400" b="1" noProof="0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A3A0241-8DA4-40A3-A6AA-51BBABD44202}"/>
              </a:ext>
            </a:extLst>
          </p:cNvPr>
          <p:cNvSpPr txBox="1">
            <a:spLocks/>
          </p:cNvSpPr>
          <p:nvPr/>
        </p:nvSpPr>
        <p:spPr>
          <a:xfrm>
            <a:off x="658813" y="4192734"/>
            <a:ext cx="11053762" cy="1399174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a-DK" sz="1600" b="1">
                <a:latin typeface="+mj-lt"/>
              </a:rPr>
              <a:t>Kilder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a-DK" sz="1600">
                <a:latin typeface="+mj-lt"/>
              </a:rPr>
              <a:t>BIBB-rapport (</a:t>
            </a:r>
            <a:r>
              <a:rPr lang="da-DK" sz="1600">
                <a:solidFill>
                  <a:srgbClr val="D6851B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 sz="1600">
                <a:latin typeface="+mj-lt"/>
              </a:rPr>
              <a:t>)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a-DK" sz="1600">
                <a:latin typeface="+mj-lt"/>
              </a:rPr>
              <a:t>Rapport fra BMBFSFJ om erhvervsuddannelser (</a:t>
            </a:r>
            <a:r>
              <a:rPr lang="da-DK" sz="1600">
                <a:solidFill>
                  <a:srgbClr val="E27F1C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 sz="1600">
                <a:latin typeface="+mj-lt"/>
              </a:rPr>
              <a:t>)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a-DK" sz="1600">
                <a:latin typeface="+mj-lt"/>
              </a:rPr>
              <a:t>KMK (</a:t>
            </a:r>
            <a:r>
              <a:rPr lang="da-DK" sz="1600">
                <a:solidFill>
                  <a:srgbClr val="D6851B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 sz="1600">
                <a:latin typeface="+mj-lt"/>
              </a:rPr>
              <a:t>)</a:t>
            </a:r>
          </a:p>
          <a:p>
            <a:pPr marL="0" indent="0">
              <a:buClr>
                <a:srgbClr val="D6851B"/>
              </a:buClr>
              <a:buNone/>
            </a:pPr>
            <a:endParaRPr lang="de-DE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a-DK" sz="1600">
                <a:latin typeface="+mj-lt"/>
              </a:rPr>
              <a:t>BMFTR-dataportal (</a:t>
            </a:r>
            <a:r>
              <a:rPr lang="da-DK" sz="1600">
                <a:solidFill>
                  <a:srgbClr val="D6851B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 sz="1600">
                <a:latin typeface="+mj-lt"/>
              </a:rPr>
              <a:t>)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a-DK" sz="1600">
                <a:latin typeface="+mj-lt"/>
              </a:rPr>
              <a:t>Destatis-statistik om erhvervsuddannelser (</a:t>
            </a:r>
            <a:r>
              <a:rPr lang="da-DK" sz="1600">
                <a:solidFill>
                  <a:srgbClr val="D6851B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 sz="160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5409912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b="1" noProof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>
            <a:normAutofit/>
          </a:bodyPr>
          <a:lstStyle/>
          <a:p>
            <a:r>
              <a:rPr lang="da-DK" noProof="0">
                <a:solidFill>
                  <a:srgbClr val="D6851B"/>
                </a:solidFill>
              </a:rPr>
              <a:t>1. </a:t>
            </a:r>
            <a:r>
              <a:rPr lang="da-DK"/>
              <a:t>Arbejdsmarkedet i Tyskland</a:t>
            </a:r>
          </a:p>
        </p:txBody>
      </p: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E39AA5FE-FAB5-4042-88A3-EA3C84EC8B3B}"/>
              </a:ext>
            </a:extLst>
          </p:cNvPr>
          <p:cNvGrpSpPr/>
          <p:nvPr/>
        </p:nvGrpSpPr>
        <p:grpSpPr>
          <a:xfrm>
            <a:off x="1335600" y="4023073"/>
            <a:ext cx="4608000" cy="540000"/>
            <a:chOff x="1236000" y="4023073"/>
            <a:chExt cx="4608000" cy="540000"/>
          </a:xfrm>
        </p:grpSpPr>
        <p:sp>
          <p:nvSpPr>
            <p:cNvPr id="30" name="Textplatzhalter 3">
              <a:extLst>
                <a:ext uri="{FF2B5EF4-FFF2-40B4-BE49-F238E27FC236}">
                  <a16:creationId xmlns:a16="http://schemas.microsoft.com/office/drawing/2014/main" id="{0C975A4D-EB0E-48CB-971D-4A56275240A9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402307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/>
                <a:t>IT, computer</a:t>
              </a:r>
            </a:p>
          </p:txBody>
        </p:sp>
        <p:pic>
          <p:nvPicPr>
            <p:cNvPr id="83" name="Grafik 82">
              <a:extLst>
                <a:ext uri="{FF2B5EF4-FFF2-40B4-BE49-F238E27FC236}">
                  <a16:creationId xmlns:a16="http://schemas.microsoft.com/office/drawing/2014/main" id="{7759702E-64DC-41F6-837F-D73005738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28895" y="4131148"/>
              <a:ext cx="342900" cy="333375"/>
            </a:xfrm>
            <a:prstGeom prst="rect">
              <a:avLst/>
            </a:prstGeom>
          </p:spPr>
        </p:pic>
      </p:grpSp>
      <p:grpSp>
        <p:nvGrpSpPr>
          <p:cNvPr id="128" name="Gruppieren 127">
            <a:extLst>
              <a:ext uri="{FF2B5EF4-FFF2-40B4-BE49-F238E27FC236}">
                <a16:creationId xmlns:a16="http://schemas.microsoft.com/office/drawing/2014/main" id="{CB5DA963-1E4D-415B-8F84-13356F8E0F9F}"/>
              </a:ext>
            </a:extLst>
          </p:cNvPr>
          <p:cNvGrpSpPr/>
          <p:nvPr/>
        </p:nvGrpSpPr>
        <p:grpSpPr>
          <a:xfrm>
            <a:off x="1335600" y="3428961"/>
            <a:ext cx="4608000" cy="540000"/>
            <a:chOff x="1236000" y="3428961"/>
            <a:chExt cx="4608000" cy="540000"/>
          </a:xfrm>
        </p:grpSpPr>
        <p:sp>
          <p:nvSpPr>
            <p:cNvPr id="40" name="Textplatzhalter 3">
              <a:extLst>
                <a:ext uri="{FF2B5EF4-FFF2-40B4-BE49-F238E27FC236}">
                  <a16:creationId xmlns:a16="http://schemas.microsoft.com/office/drawing/2014/main" id="{889821B5-A069-4872-9E28-43FED36EB93C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3428961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Elektronik</a:t>
              </a:r>
            </a:p>
          </p:txBody>
        </p:sp>
        <p:pic>
          <p:nvPicPr>
            <p:cNvPr id="85" name="Grafik 84">
              <a:extLst>
                <a:ext uri="{FF2B5EF4-FFF2-40B4-BE49-F238E27FC236}">
                  <a16:creationId xmlns:a16="http://schemas.microsoft.com/office/drawing/2014/main" id="{9AA22DE4-6A2E-464D-A6FE-1F127C1AE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443608" y="3538582"/>
              <a:ext cx="352425" cy="314325"/>
            </a:xfrm>
            <a:prstGeom prst="rect">
              <a:avLst/>
            </a:prstGeom>
          </p:spPr>
        </p:pic>
      </p:grpSp>
      <p:grpSp>
        <p:nvGrpSpPr>
          <p:cNvPr id="129" name="Gruppieren 128">
            <a:extLst>
              <a:ext uri="{FF2B5EF4-FFF2-40B4-BE49-F238E27FC236}">
                <a16:creationId xmlns:a16="http://schemas.microsoft.com/office/drawing/2014/main" id="{038F789D-9901-427E-AE2C-5E098414B8D5}"/>
              </a:ext>
            </a:extLst>
          </p:cNvPr>
          <p:cNvGrpSpPr/>
          <p:nvPr/>
        </p:nvGrpSpPr>
        <p:grpSpPr>
          <a:xfrm>
            <a:off x="1335600" y="1646625"/>
            <a:ext cx="4608000" cy="540000"/>
            <a:chOff x="1236000" y="1646625"/>
            <a:chExt cx="4608000" cy="540000"/>
          </a:xfrm>
        </p:grpSpPr>
        <p:sp>
          <p:nvSpPr>
            <p:cNvPr id="27" name="Textplatzhalter 3">
              <a:extLst>
                <a:ext uri="{FF2B5EF4-FFF2-40B4-BE49-F238E27FC236}">
                  <a16:creationId xmlns:a16="http://schemas.microsoft.com/office/drawing/2014/main" id="{58B7D7CD-ACD2-4621-8272-8AC3DD780ED9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164662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Produktion, fremstilling</a:t>
              </a:r>
            </a:p>
          </p:txBody>
        </p:sp>
        <p:pic>
          <p:nvPicPr>
            <p:cNvPr id="87" name="Grafik 86">
              <a:extLst>
                <a:ext uri="{FF2B5EF4-FFF2-40B4-BE49-F238E27FC236}">
                  <a16:creationId xmlns:a16="http://schemas.microsoft.com/office/drawing/2014/main" id="{C2ED5982-05C2-4010-9654-C319CDB7C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36516" y="1717797"/>
              <a:ext cx="295275" cy="342900"/>
            </a:xfrm>
            <a:prstGeom prst="rect">
              <a:avLst/>
            </a:prstGeom>
          </p:spPr>
        </p:pic>
      </p:grpSp>
      <p:grpSp>
        <p:nvGrpSpPr>
          <p:cNvPr id="116" name="Gruppieren 115">
            <a:extLst>
              <a:ext uri="{FF2B5EF4-FFF2-40B4-BE49-F238E27FC236}">
                <a16:creationId xmlns:a16="http://schemas.microsoft.com/office/drawing/2014/main" id="{B1C0053A-D1B7-4437-B095-06638C2221EB}"/>
              </a:ext>
            </a:extLst>
          </p:cNvPr>
          <p:cNvGrpSpPr/>
          <p:nvPr/>
        </p:nvGrpSpPr>
        <p:grpSpPr>
          <a:xfrm>
            <a:off x="1335600" y="2240737"/>
            <a:ext cx="4608000" cy="540000"/>
            <a:chOff x="1236000" y="2240737"/>
            <a:chExt cx="4608000" cy="540000"/>
          </a:xfrm>
        </p:grpSpPr>
        <p:sp>
          <p:nvSpPr>
            <p:cNvPr id="28" name="Textplatzhalter 3">
              <a:extLst>
                <a:ext uri="{FF2B5EF4-FFF2-40B4-BE49-F238E27FC236}">
                  <a16:creationId xmlns:a16="http://schemas.microsoft.com/office/drawing/2014/main" id="{1439DB49-A13F-476E-B7DE-3C12C0FB5C1A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2240737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Byggeri, arkitektur, landmåling</a:t>
              </a:r>
            </a:p>
          </p:txBody>
        </p:sp>
        <p:pic>
          <p:nvPicPr>
            <p:cNvPr id="89" name="Grafik 88">
              <a:extLst>
                <a:ext uri="{FF2B5EF4-FFF2-40B4-BE49-F238E27FC236}">
                  <a16:creationId xmlns:a16="http://schemas.microsoft.com/office/drawing/2014/main" id="{9968783C-FD42-4333-9373-AC49449B6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44136" y="2285474"/>
              <a:ext cx="266700" cy="400050"/>
            </a:xfrm>
            <a:prstGeom prst="rect">
              <a:avLst/>
            </a:prstGeom>
          </p:spPr>
        </p:pic>
      </p:grpSp>
      <p:grpSp>
        <p:nvGrpSpPr>
          <p:cNvPr id="126" name="Gruppieren 125">
            <a:extLst>
              <a:ext uri="{FF2B5EF4-FFF2-40B4-BE49-F238E27FC236}">
                <a16:creationId xmlns:a16="http://schemas.microsoft.com/office/drawing/2014/main" id="{C8A56207-F1D8-4D3F-BDA3-64DEEC546A17}"/>
              </a:ext>
            </a:extLst>
          </p:cNvPr>
          <p:cNvGrpSpPr/>
          <p:nvPr/>
        </p:nvGrpSpPr>
        <p:grpSpPr>
          <a:xfrm>
            <a:off x="1335600" y="4617185"/>
            <a:ext cx="4608000" cy="540000"/>
            <a:chOff x="1236000" y="4617185"/>
            <a:chExt cx="4608000" cy="540000"/>
          </a:xfrm>
        </p:grpSpPr>
        <p:sp>
          <p:nvSpPr>
            <p:cNvPr id="31" name="Textplatzhalter 3">
              <a:extLst>
                <a:ext uri="{FF2B5EF4-FFF2-40B4-BE49-F238E27FC236}">
                  <a16:creationId xmlns:a16="http://schemas.microsoft.com/office/drawing/2014/main" id="{F3C85012-3DA2-497A-A0D3-9856BC726B48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461718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Naturvidenskab</a:t>
              </a:r>
            </a:p>
          </p:txBody>
        </p:sp>
        <p:pic>
          <p:nvPicPr>
            <p:cNvPr id="91" name="Grafik 90">
              <a:extLst>
                <a:ext uri="{FF2B5EF4-FFF2-40B4-BE49-F238E27FC236}">
                  <a16:creationId xmlns:a16="http://schemas.microsoft.com/office/drawing/2014/main" id="{54AEB1D6-AB83-4B8B-BF11-E3BA86755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430799" y="4722543"/>
              <a:ext cx="314325" cy="352425"/>
            </a:xfrm>
            <a:prstGeom prst="rect">
              <a:avLst/>
            </a:prstGeom>
          </p:spPr>
        </p:pic>
      </p:grpSp>
      <p:grpSp>
        <p:nvGrpSpPr>
          <p:cNvPr id="125" name="Gruppieren 124">
            <a:extLst>
              <a:ext uri="{FF2B5EF4-FFF2-40B4-BE49-F238E27FC236}">
                <a16:creationId xmlns:a16="http://schemas.microsoft.com/office/drawing/2014/main" id="{EBDDA9B0-8753-4866-B689-6366E90D4997}"/>
              </a:ext>
            </a:extLst>
          </p:cNvPr>
          <p:cNvGrpSpPr/>
          <p:nvPr/>
        </p:nvGrpSpPr>
        <p:grpSpPr>
          <a:xfrm>
            <a:off x="1335600" y="5211296"/>
            <a:ext cx="4608000" cy="540000"/>
            <a:chOff x="1236000" y="5211296"/>
            <a:chExt cx="4608000" cy="540000"/>
          </a:xfrm>
        </p:grpSpPr>
        <p:sp>
          <p:nvSpPr>
            <p:cNvPr id="32" name="Textplatzhalter 3">
              <a:extLst>
                <a:ext uri="{FF2B5EF4-FFF2-40B4-BE49-F238E27FC236}">
                  <a16:creationId xmlns:a16="http://schemas.microsoft.com/office/drawing/2014/main" id="{095CE514-0BC8-4EFD-B1F9-F00314F2C8DE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5211296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Teknik, teknologi</a:t>
              </a:r>
            </a:p>
          </p:txBody>
        </p:sp>
        <p:pic>
          <p:nvPicPr>
            <p:cNvPr id="93" name="Grafik 92">
              <a:extLst>
                <a:ext uri="{FF2B5EF4-FFF2-40B4-BE49-F238E27FC236}">
                  <a16:creationId xmlns:a16="http://schemas.microsoft.com/office/drawing/2014/main" id="{0F1DD893-150D-4B9D-98A4-1D26C4ABB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411750" y="5317951"/>
              <a:ext cx="352425" cy="342900"/>
            </a:xfrm>
            <a:prstGeom prst="rect">
              <a:avLst/>
            </a:prstGeom>
          </p:spPr>
        </p:pic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869187DC-10E3-435D-BFFF-3DBCFE1E7DDD}"/>
              </a:ext>
            </a:extLst>
          </p:cNvPr>
          <p:cNvGrpSpPr/>
          <p:nvPr/>
        </p:nvGrpSpPr>
        <p:grpSpPr>
          <a:xfrm>
            <a:off x="1335600" y="2834849"/>
            <a:ext cx="4608000" cy="540000"/>
            <a:chOff x="1236000" y="2834849"/>
            <a:chExt cx="4608000" cy="540000"/>
          </a:xfrm>
        </p:grpSpPr>
        <p:sp>
          <p:nvSpPr>
            <p:cNvPr id="29" name="Textplatzhalter 3">
              <a:extLst>
                <a:ext uri="{FF2B5EF4-FFF2-40B4-BE49-F238E27FC236}">
                  <a16:creationId xmlns:a16="http://schemas.microsoft.com/office/drawing/2014/main" id="{5F533EC0-77FA-48AA-B3C9-374D730AE1F4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2834849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Metal, maskinproduktion</a:t>
              </a:r>
            </a:p>
          </p:txBody>
        </p:sp>
        <p:pic>
          <p:nvPicPr>
            <p:cNvPr id="95" name="Grafik 94">
              <a:extLst>
                <a:ext uri="{FF2B5EF4-FFF2-40B4-BE49-F238E27FC236}">
                  <a16:creationId xmlns:a16="http://schemas.microsoft.com/office/drawing/2014/main" id="{AB71D90C-CA9A-443A-A8FF-6683DBE68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443608" y="2933194"/>
              <a:ext cx="333375" cy="314325"/>
            </a:xfrm>
            <a:prstGeom prst="rect">
              <a:avLst/>
            </a:prstGeom>
          </p:spPr>
        </p:pic>
      </p:grpSp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A190F649-C85F-416C-9F8E-A4E1A44277A3}"/>
              </a:ext>
            </a:extLst>
          </p:cNvPr>
          <p:cNvGrpSpPr/>
          <p:nvPr/>
        </p:nvGrpSpPr>
        <p:grpSpPr>
          <a:xfrm>
            <a:off x="1335600" y="1052513"/>
            <a:ext cx="4608000" cy="540000"/>
            <a:chOff x="1236000" y="1052513"/>
            <a:chExt cx="4608000" cy="540000"/>
          </a:xfrm>
        </p:grpSpPr>
        <p:sp>
          <p:nvSpPr>
            <p:cNvPr id="26" name="Textplatzhalter 3">
              <a:extLst>
                <a:ext uri="{FF2B5EF4-FFF2-40B4-BE49-F238E27FC236}">
                  <a16:creationId xmlns:a16="http://schemas.microsoft.com/office/drawing/2014/main" id="{346AFC13-4507-496D-AAAC-EBCB00F152F8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105251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Landbrug, natur, miljø</a:t>
              </a:r>
            </a:p>
          </p:txBody>
        </p:sp>
        <p:pic>
          <p:nvPicPr>
            <p:cNvPr id="97" name="Grafik 96">
              <a:extLst>
                <a:ext uri="{FF2B5EF4-FFF2-40B4-BE49-F238E27FC236}">
                  <a16:creationId xmlns:a16="http://schemas.microsoft.com/office/drawing/2014/main" id="{EE0B399B-DBF8-4F50-99C5-DD504C629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398416" y="1159049"/>
              <a:ext cx="342900" cy="314325"/>
            </a:xfrm>
            <a:prstGeom prst="rect">
              <a:avLst/>
            </a:prstGeom>
          </p:spPr>
        </p:pic>
      </p:grpSp>
      <p:grpSp>
        <p:nvGrpSpPr>
          <p:cNvPr id="119" name="Gruppieren 118">
            <a:extLst>
              <a:ext uri="{FF2B5EF4-FFF2-40B4-BE49-F238E27FC236}">
                <a16:creationId xmlns:a16="http://schemas.microsoft.com/office/drawing/2014/main" id="{C5B073CE-113C-4EBB-8280-8D40A67DAAAE}"/>
              </a:ext>
            </a:extLst>
          </p:cNvPr>
          <p:cNvGrpSpPr/>
          <p:nvPr/>
        </p:nvGrpSpPr>
        <p:grpSpPr>
          <a:xfrm>
            <a:off x="6098712" y="2240737"/>
            <a:ext cx="4608000" cy="540000"/>
            <a:chOff x="6251112" y="2240737"/>
            <a:chExt cx="4608000" cy="540000"/>
          </a:xfrm>
        </p:grpSpPr>
        <p:sp>
          <p:nvSpPr>
            <p:cNvPr id="44" name="Textplatzhalter 3">
              <a:extLst>
                <a:ext uri="{FF2B5EF4-FFF2-40B4-BE49-F238E27FC236}">
                  <a16:creationId xmlns:a16="http://schemas.microsoft.com/office/drawing/2014/main" id="{CDFC3C3E-9593-4489-80EB-45828C1F7FB5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2240737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Tjenesteydelser</a:t>
              </a:r>
            </a:p>
          </p:txBody>
        </p:sp>
        <p:pic>
          <p:nvPicPr>
            <p:cNvPr id="99" name="Grafik 98">
              <a:extLst>
                <a:ext uri="{FF2B5EF4-FFF2-40B4-BE49-F238E27FC236}">
                  <a16:creationId xmlns:a16="http://schemas.microsoft.com/office/drawing/2014/main" id="{5C00B9E5-0F8D-4922-97B1-E9382DD90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427469" y="2322347"/>
              <a:ext cx="371475" cy="323850"/>
            </a:xfrm>
            <a:prstGeom prst="rect">
              <a:avLst/>
            </a:prstGeom>
          </p:spPr>
        </p:pic>
      </p:grpSp>
      <p:grpSp>
        <p:nvGrpSpPr>
          <p:cNvPr id="123" name="Gruppieren 122">
            <a:extLst>
              <a:ext uri="{FF2B5EF4-FFF2-40B4-BE49-F238E27FC236}">
                <a16:creationId xmlns:a16="http://schemas.microsoft.com/office/drawing/2014/main" id="{F6DA698A-3A19-4128-832E-BE8431A0A25B}"/>
              </a:ext>
            </a:extLst>
          </p:cNvPr>
          <p:cNvGrpSpPr/>
          <p:nvPr/>
        </p:nvGrpSpPr>
        <p:grpSpPr>
          <a:xfrm>
            <a:off x="6098712" y="4617185"/>
            <a:ext cx="4608000" cy="540000"/>
            <a:chOff x="6251112" y="4617185"/>
            <a:chExt cx="4608000" cy="540000"/>
          </a:xfrm>
        </p:grpSpPr>
        <p:sp>
          <p:nvSpPr>
            <p:cNvPr id="47" name="Textplatzhalter 3">
              <a:extLst>
                <a:ext uri="{FF2B5EF4-FFF2-40B4-BE49-F238E27FC236}">
                  <a16:creationId xmlns:a16="http://schemas.microsoft.com/office/drawing/2014/main" id="{37F5E46F-6368-4A04-8E46-38110549396B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461718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Kunst, kultur, design </a:t>
              </a:r>
            </a:p>
          </p:txBody>
        </p:sp>
        <p:pic>
          <p:nvPicPr>
            <p:cNvPr id="101" name="Grafik 100">
              <a:extLst>
                <a:ext uri="{FF2B5EF4-FFF2-40B4-BE49-F238E27FC236}">
                  <a16:creationId xmlns:a16="http://schemas.microsoft.com/office/drawing/2014/main" id="{3E6189A7-AEDB-47A5-A387-68D571EF4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6446519" y="4730857"/>
              <a:ext cx="333375" cy="304800"/>
            </a:xfrm>
            <a:prstGeom prst="rect">
              <a:avLst/>
            </a:prstGeom>
          </p:spPr>
        </p:pic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7A84F113-C0E0-43A2-BFE5-A3E1C2D44036}"/>
              </a:ext>
            </a:extLst>
          </p:cNvPr>
          <p:cNvGrpSpPr/>
          <p:nvPr/>
        </p:nvGrpSpPr>
        <p:grpSpPr>
          <a:xfrm>
            <a:off x="6092204" y="5211296"/>
            <a:ext cx="4614508" cy="540000"/>
            <a:chOff x="6244604" y="5211296"/>
            <a:chExt cx="4614508" cy="540000"/>
          </a:xfrm>
        </p:grpSpPr>
        <p:sp>
          <p:nvSpPr>
            <p:cNvPr id="41" name="Textplatzhalter 3">
              <a:extLst>
                <a:ext uri="{FF2B5EF4-FFF2-40B4-BE49-F238E27FC236}">
                  <a16:creationId xmlns:a16="http://schemas.microsoft.com/office/drawing/2014/main" id="{1D46BDDE-D1D3-4FF6-8E10-3B54049D7366}"/>
                </a:ext>
              </a:extLst>
            </p:cNvPr>
            <p:cNvSpPr txBox="1">
              <a:spLocks/>
            </p:cNvSpPr>
            <p:nvPr/>
          </p:nvSpPr>
          <p:spPr>
            <a:xfrm>
              <a:off x="6244604" y="5211296"/>
              <a:ext cx="4614508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Medier</a:t>
              </a:r>
            </a:p>
          </p:txBody>
        </p:sp>
        <p:pic>
          <p:nvPicPr>
            <p:cNvPr id="103" name="Grafik 102">
              <a:extLst>
                <a:ext uri="{FF2B5EF4-FFF2-40B4-BE49-F238E27FC236}">
                  <a16:creationId xmlns:a16="http://schemas.microsoft.com/office/drawing/2014/main" id="{64AE22EA-B190-4987-B35F-2694E189A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6446519" y="5307264"/>
              <a:ext cx="333375" cy="333375"/>
            </a:xfrm>
            <a:prstGeom prst="rect">
              <a:avLst/>
            </a:prstGeom>
          </p:spPr>
        </p:pic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15E14B1F-DECF-4491-A5F6-DDB4DDDA34E9}"/>
              </a:ext>
            </a:extLst>
          </p:cNvPr>
          <p:cNvGrpSpPr/>
          <p:nvPr/>
        </p:nvGrpSpPr>
        <p:grpSpPr>
          <a:xfrm>
            <a:off x="6098712" y="1646625"/>
            <a:ext cx="4608000" cy="540000"/>
            <a:chOff x="6251112" y="1646625"/>
            <a:chExt cx="4608000" cy="540000"/>
          </a:xfrm>
        </p:grpSpPr>
        <p:sp>
          <p:nvSpPr>
            <p:cNvPr id="43" name="Textplatzhalter 3">
              <a:extLst>
                <a:ext uri="{FF2B5EF4-FFF2-40B4-BE49-F238E27FC236}">
                  <a16:creationId xmlns:a16="http://schemas.microsoft.com/office/drawing/2014/main" id="{4F527A36-D838-4854-A667-9AEBF43F0E81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164662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Trafik, logistik</a:t>
              </a:r>
            </a:p>
          </p:txBody>
        </p:sp>
        <p:pic>
          <p:nvPicPr>
            <p:cNvPr id="105" name="Grafik 104">
              <a:extLst>
                <a:ext uri="{FF2B5EF4-FFF2-40B4-BE49-F238E27FC236}">
                  <a16:creationId xmlns:a16="http://schemas.microsoft.com/office/drawing/2014/main" id="{D9F22008-02E4-4692-B133-CD78CDE6A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6451281" y="1759272"/>
              <a:ext cx="323850" cy="314325"/>
            </a:xfrm>
            <a:prstGeom prst="rect">
              <a:avLst/>
            </a:prstGeom>
          </p:spPr>
        </p:pic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2EDB69BD-1A1E-4120-AAD4-8FE95C6DED16}"/>
              </a:ext>
            </a:extLst>
          </p:cNvPr>
          <p:cNvGrpSpPr/>
          <p:nvPr/>
        </p:nvGrpSpPr>
        <p:grpSpPr>
          <a:xfrm>
            <a:off x="6098712" y="3428961"/>
            <a:ext cx="4608000" cy="540000"/>
            <a:chOff x="6251112" y="3428961"/>
            <a:chExt cx="4608000" cy="540000"/>
          </a:xfrm>
        </p:grpSpPr>
        <p:sp>
          <p:nvSpPr>
            <p:cNvPr id="48" name="Textplatzhalter 3">
              <a:extLst>
                <a:ext uri="{FF2B5EF4-FFF2-40B4-BE49-F238E27FC236}">
                  <a16:creationId xmlns:a16="http://schemas.microsoft.com/office/drawing/2014/main" id="{185BAC08-2E0A-47DB-9B9F-0CE2BDFE832E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3428961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Social- og pædagogikområdet</a:t>
              </a:r>
            </a:p>
          </p:txBody>
        </p:sp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183EF923-97E3-4F9A-9094-7AF215BA6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6432231" y="3509457"/>
              <a:ext cx="361950" cy="342900"/>
            </a:xfrm>
            <a:prstGeom prst="rect">
              <a:avLst/>
            </a:prstGeom>
          </p:spPr>
        </p:pic>
      </p:grpSp>
      <p:grpSp>
        <p:nvGrpSpPr>
          <p:cNvPr id="117" name="Gruppieren 116">
            <a:extLst>
              <a:ext uri="{FF2B5EF4-FFF2-40B4-BE49-F238E27FC236}">
                <a16:creationId xmlns:a16="http://schemas.microsoft.com/office/drawing/2014/main" id="{7DD27192-9419-4B1B-A2E3-FD1D052C91A4}"/>
              </a:ext>
            </a:extLst>
          </p:cNvPr>
          <p:cNvGrpSpPr/>
          <p:nvPr/>
        </p:nvGrpSpPr>
        <p:grpSpPr>
          <a:xfrm>
            <a:off x="6098712" y="1052513"/>
            <a:ext cx="4608000" cy="540000"/>
            <a:chOff x="6251112" y="1052513"/>
            <a:chExt cx="4608000" cy="540000"/>
          </a:xfrm>
        </p:grpSpPr>
        <p:sp>
          <p:nvSpPr>
            <p:cNvPr id="42" name="Textplatzhalter 3">
              <a:extLst>
                <a:ext uri="{FF2B5EF4-FFF2-40B4-BE49-F238E27FC236}">
                  <a16:creationId xmlns:a16="http://schemas.microsoft.com/office/drawing/2014/main" id="{A9BBB006-6816-4075-BF99-7C1BDFCC4259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105251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Erhvervsliv, administration</a:t>
              </a:r>
            </a:p>
          </p:txBody>
        </p:sp>
        <p:pic>
          <p:nvPicPr>
            <p:cNvPr id="109" name="Grafik 108">
              <a:extLst>
                <a:ext uri="{FF2B5EF4-FFF2-40B4-BE49-F238E27FC236}">
                  <a16:creationId xmlns:a16="http://schemas.microsoft.com/office/drawing/2014/main" id="{A7506705-1CD3-4439-9255-3941CBC95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6451281" y="1182862"/>
              <a:ext cx="323850" cy="266700"/>
            </a:xfrm>
            <a:prstGeom prst="rect">
              <a:avLst/>
            </a:prstGeom>
          </p:spPr>
        </p:pic>
      </p:grpSp>
      <p:grpSp>
        <p:nvGrpSpPr>
          <p:cNvPr id="122" name="Gruppieren 121">
            <a:extLst>
              <a:ext uri="{FF2B5EF4-FFF2-40B4-BE49-F238E27FC236}">
                <a16:creationId xmlns:a16="http://schemas.microsoft.com/office/drawing/2014/main" id="{03EAAA32-6B03-4F99-A534-D1473B0E83D4}"/>
              </a:ext>
            </a:extLst>
          </p:cNvPr>
          <p:cNvGrpSpPr/>
          <p:nvPr/>
        </p:nvGrpSpPr>
        <p:grpSpPr>
          <a:xfrm>
            <a:off x="6098712" y="4023073"/>
            <a:ext cx="4608000" cy="540000"/>
            <a:chOff x="6251112" y="4023073"/>
            <a:chExt cx="4608000" cy="540000"/>
          </a:xfrm>
        </p:grpSpPr>
        <p:sp>
          <p:nvSpPr>
            <p:cNvPr id="46" name="Textplatzhalter 3">
              <a:extLst>
                <a:ext uri="{FF2B5EF4-FFF2-40B4-BE49-F238E27FC236}">
                  <a16:creationId xmlns:a16="http://schemas.microsoft.com/office/drawing/2014/main" id="{886CA2E2-B2BD-45D6-BAC3-0C59DBA8AD2F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402307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Samfundsvidenskab, humaniora</a:t>
              </a:r>
            </a:p>
          </p:txBody>
        </p:sp>
        <p:pic>
          <p:nvPicPr>
            <p:cNvPr id="111" name="Grafik 110">
              <a:extLst>
                <a:ext uri="{FF2B5EF4-FFF2-40B4-BE49-F238E27FC236}">
                  <a16:creationId xmlns:a16="http://schemas.microsoft.com/office/drawing/2014/main" id="{160C5950-D0BF-49CF-8037-B8FD9085A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6466521" y="4124638"/>
              <a:ext cx="285750" cy="342900"/>
            </a:xfrm>
            <a:prstGeom prst="rect">
              <a:avLst/>
            </a:prstGeom>
          </p:spPr>
        </p:pic>
      </p:grpSp>
      <p:grpSp>
        <p:nvGrpSpPr>
          <p:cNvPr id="120" name="Gruppieren 119">
            <a:extLst>
              <a:ext uri="{FF2B5EF4-FFF2-40B4-BE49-F238E27FC236}">
                <a16:creationId xmlns:a16="http://schemas.microsoft.com/office/drawing/2014/main" id="{BF86B215-0146-4E7D-A4DB-1EC6FE54DF3A}"/>
              </a:ext>
            </a:extLst>
          </p:cNvPr>
          <p:cNvGrpSpPr/>
          <p:nvPr/>
        </p:nvGrpSpPr>
        <p:grpSpPr>
          <a:xfrm>
            <a:off x="6098712" y="2834849"/>
            <a:ext cx="4608000" cy="540000"/>
            <a:chOff x="6251112" y="2834849"/>
            <a:chExt cx="4608000" cy="540000"/>
          </a:xfrm>
        </p:grpSpPr>
        <p:sp>
          <p:nvSpPr>
            <p:cNvPr id="45" name="Textplatzhalter 3">
              <a:extLst>
                <a:ext uri="{FF2B5EF4-FFF2-40B4-BE49-F238E27FC236}">
                  <a16:creationId xmlns:a16="http://schemas.microsoft.com/office/drawing/2014/main" id="{A5EC706F-7197-4FAF-8306-026C09ED7F1E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2834849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a-DK" sz="1800" dirty="0"/>
                <a:t>Sundhedsvæsenet</a:t>
              </a:r>
            </a:p>
          </p:txBody>
        </p:sp>
        <p:pic>
          <p:nvPicPr>
            <p:cNvPr id="113" name="Grafik 112">
              <a:extLst>
                <a:ext uri="{FF2B5EF4-FFF2-40B4-BE49-F238E27FC236}">
                  <a16:creationId xmlns:a16="http://schemas.microsoft.com/office/drawing/2014/main" id="{1C9D6769-4964-4345-960A-D22678D50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6413181" y="2940667"/>
              <a:ext cx="400050" cy="30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142176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4447" y="1380053"/>
            <a:ext cx="4545965" cy="1122426"/>
          </a:xfrm>
          <a:solidFill>
            <a:srgbClr val="D6851B"/>
          </a:solidFill>
        </p:spPr>
        <p:txBody>
          <a:bodyPr lIns="108000" tIns="108000" rIns="108000" bIns="108000">
            <a:noAutofit/>
          </a:bodyPr>
          <a:lstStyle/>
          <a:p>
            <a:pPr algn="ctr"/>
            <a:r>
              <a:rPr lang="da-DK" dirty="0">
                <a:latin typeface="+mn-lt"/>
              </a:rPr>
              <a:t>Metode til indordning af kvalifikationerne i det tyske uddannelsessystem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>
                <a:solidFill>
                  <a:srgbClr val="D6851B"/>
                </a:solidFill>
              </a:rPr>
              <a:t>2. </a:t>
            </a:r>
            <a:r>
              <a:rPr lang="da-DK"/>
              <a:t>De tyske kvalifikationsrammer (DQR)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9EA0AE8-A61D-4F53-89A4-3304B7BA0026}"/>
              </a:ext>
            </a:extLst>
          </p:cNvPr>
          <p:cNvSpPr txBox="1">
            <a:spLocks/>
          </p:cNvSpPr>
          <p:nvPr/>
        </p:nvSpPr>
        <p:spPr>
          <a:xfrm>
            <a:off x="6426444" y="1380054"/>
            <a:ext cx="4541109" cy="1122425"/>
          </a:xfrm>
          <a:prstGeom prst="rect">
            <a:avLst/>
          </a:prstGeom>
          <a:solidFill>
            <a:srgbClr val="D6851B"/>
          </a:solidFill>
        </p:spPr>
        <p:txBody>
          <a:bodyPr vert="horz" lIns="108000" tIns="108000" rIns="108000" bIns="108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dirty="0"/>
              <a:t>Retning og transparens</a:t>
            </a:r>
            <a:br>
              <a:rPr lang="da-DK" dirty="0"/>
            </a:br>
            <a:r>
              <a:rPr lang="da-DK" dirty="0"/>
              <a:t>for kvalifikationer og</a:t>
            </a:r>
            <a:br>
              <a:rPr lang="da-DK" dirty="0"/>
            </a:br>
            <a:r>
              <a:rPr lang="da-DK" dirty="0"/>
              <a:t>kompetencer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ABD70C40-98D9-4D3E-846B-179BAE5A98EA}"/>
              </a:ext>
            </a:extLst>
          </p:cNvPr>
          <p:cNvSpPr txBox="1">
            <a:spLocks/>
          </p:cNvSpPr>
          <p:nvPr/>
        </p:nvSpPr>
        <p:spPr>
          <a:xfrm>
            <a:off x="3880225" y="2889928"/>
            <a:ext cx="4545965" cy="1122426"/>
          </a:xfrm>
          <a:prstGeom prst="rect">
            <a:avLst/>
          </a:prstGeom>
          <a:solidFill>
            <a:srgbClr val="D6851B"/>
          </a:solidFill>
        </p:spPr>
        <p:txBody>
          <a:bodyPr vert="horz" lIns="108000" tIns="108000" rIns="108000" bIns="108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dirty="0">
                <a:latin typeface="+mn-lt"/>
              </a:rPr>
              <a:t>Otte niveauer, der svarer til de europæiske kvalifikationsrammer (EQR)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6FA975B4-B965-4A40-BFC8-DEDE8F28BE15}"/>
              </a:ext>
            </a:extLst>
          </p:cNvPr>
          <p:cNvSpPr txBox="1">
            <a:spLocks/>
          </p:cNvSpPr>
          <p:nvPr/>
        </p:nvSpPr>
        <p:spPr>
          <a:xfrm>
            <a:off x="3880224" y="4100823"/>
            <a:ext cx="4545965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dirty="0">
                <a:solidFill>
                  <a:schemeClr val="tx1"/>
                </a:solidFill>
              </a:rPr>
              <a:t>muliggør international sammenlignelighed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DB36B227-E8C6-4D1B-A6AF-D73559204562}"/>
              </a:ext>
            </a:extLst>
          </p:cNvPr>
          <p:cNvSpPr txBox="1">
            <a:spLocks/>
          </p:cNvSpPr>
          <p:nvPr/>
        </p:nvSpPr>
        <p:spPr>
          <a:xfrm>
            <a:off x="3880224" y="4580920"/>
            <a:ext cx="4545965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a-DK" sz="1600" dirty="0">
                <a:solidFill>
                  <a:schemeClr val="tx1"/>
                </a:solidFill>
              </a:rPr>
              <a:t>sikrer arbejdskraftens bevægelighed i Europa</a:t>
            </a:r>
          </a:p>
        </p:txBody>
      </p:sp>
    </p:spTree>
    <p:extLst>
      <p:ext uri="{BB962C8B-B14F-4D97-AF65-F5344CB8AC3E}">
        <p14:creationId xmlns:p14="http://schemas.microsoft.com/office/powerpoint/2010/main" val="340557580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a-DK"/>
              <a:t>2. De tyske kvalifikationsrammer </a:t>
            </a:r>
            <a:r>
              <a:rPr lang="da-DK" sz="2000"/>
              <a:t>(Deutscher Qualifikationsrahmen, DQR)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776C7A84-5F97-4F33-8BBC-3FEBF0EA71D5}"/>
              </a:ext>
            </a:extLst>
          </p:cNvPr>
          <p:cNvSpPr txBox="1">
            <a:spLocks/>
          </p:cNvSpPr>
          <p:nvPr/>
        </p:nvSpPr>
        <p:spPr>
          <a:xfrm>
            <a:off x="658812" y="2165587"/>
            <a:ext cx="2607125" cy="525886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a-DK" b="1"/>
              <a:t>BMBFSFJ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A231FFCB-913B-4795-90F7-A0052D58600F}"/>
              </a:ext>
            </a:extLst>
          </p:cNvPr>
          <p:cNvSpPr txBox="1">
            <a:spLocks/>
          </p:cNvSpPr>
          <p:nvPr/>
        </p:nvSpPr>
        <p:spPr>
          <a:xfrm>
            <a:off x="7025574" y="2165587"/>
            <a:ext cx="4687001" cy="65689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600" b="1">
                <a:solidFill>
                  <a:schemeClr val="tx1"/>
                </a:solidFill>
                <a:latin typeface="+mn-lt"/>
              </a:rPr>
              <a:t>videregående uddannelser og institutioner inden for </a:t>
            </a:r>
            <a:br>
              <a:rPr lang="da-DK" sz="1600" b="1">
                <a:solidFill>
                  <a:schemeClr val="tx1"/>
                </a:solidFill>
                <a:latin typeface="+mn-lt"/>
              </a:rPr>
            </a:br>
            <a:r>
              <a:rPr lang="da-DK" sz="1600" b="1">
                <a:solidFill>
                  <a:schemeClr val="tx1"/>
                </a:solidFill>
                <a:latin typeface="+mn-lt"/>
              </a:rPr>
              <a:t>erhvervsuddannelse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7857016-C046-45FE-9BD8-236EA34E16C3}"/>
              </a:ext>
            </a:extLst>
          </p:cNvPr>
          <p:cNvSpPr txBox="1">
            <a:spLocks/>
          </p:cNvSpPr>
          <p:nvPr/>
        </p:nvSpPr>
        <p:spPr>
          <a:xfrm>
            <a:off x="7027304" y="2909770"/>
            <a:ext cx="4685271" cy="37476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600" b="1">
                <a:solidFill>
                  <a:schemeClr val="tx1"/>
                </a:solidFill>
              </a:rPr>
              <a:t>arbejdsmarkedets parter og erhvervsorganisationer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B81CC6A7-3268-4111-8914-697980463EA4}"/>
              </a:ext>
            </a:extLst>
          </p:cNvPr>
          <p:cNvSpPr txBox="1">
            <a:spLocks/>
          </p:cNvSpPr>
          <p:nvPr/>
        </p:nvSpPr>
        <p:spPr>
          <a:xfrm>
            <a:off x="7031183" y="3371824"/>
            <a:ext cx="4692188" cy="127245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600" b="1">
                <a:solidFill>
                  <a:schemeClr val="tx1"/>
                </a:solidFill>
                <a:latin typeface="+mn-lt"/>
              </a:rPr>
              <a:t>eksperter i videnskab og praksis</a:t>
            </a: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b="1">
                <a:solidFill>
                  <a:schemeClr val="tx1"/>
                </a:solidFill>
                <a:latin typeface="+mn-lt"/>
              </a:rPr>
              <a:t>DQR-arbejdsgruppen (AK DQR) </a:t>
            </a:r>
            <a:r>
              <a:rPr lang="da-DK" sz="1600" b="0">
                <a:solidFill>
                  <a:schemeClr val="tx1"/>
                </a:solidFill>
                <a:latin typeface="+mn-lt"/>
              </a:rPr>
              <a:t>drøfter beslutninger</a:t>
            </a: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>
                <a:solidFill>
                  <a:schemeClr val="tx1"/>
                </a:solidFill>
                <a:latin typeface="+mn-lt"/>
              </a:rPr>
              <a:t>o</a:t>
            </a:r>
            <a:r>
              <a:rPr lang="da-DK" sz="1600" b="0">
                <a:solidFill>
                  <a:schemeClr val="tx1"/>
                </a:solidFill>
                <a:latin typeface="+mn-lt"/>
              </a:rPr>
              <a:t>ver 100 eksperter har deltaget i arbejdsgruppen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1A60B20-E0CA-4FCC-9819-504D9DA36258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2000" b="1"/>
              <a:t>Aktører i DQR:  Oversigt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EDA9416F-2BD9-4DC1-B73D-E34F4F36080A}"/>
              </a:ext>
            </a:extLst>
          </p:cNvPr>
          <p:cNvSpPr txBox="1">
            <a:spLocks/>
          </p:cNvSpPr>
          <p:nvPr/>
        </p:nvSpPr>
        <p:spPr>
          <a:xfrm>
            <a:off x="1033767" y="1467125"/>
            <a:ext cx="4692676" cy="731070"/>
          </a:xfrm>
          <a:prstGeom prst="rect">
            <a:avLst/>
          </a:prstGeom>
          <a:noFill/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  <a:spcBef>
                <a:spcPts val="0"/>
              </a:spcBef>
            </a:pPr>
            <a:r>
              <a:rPr lang="da-DK" sz="1800">
                <a:solidFill>
                  <a:schemeClr val="tx1"/>
                </a:solidFill>
              </a:rPr>
              <a:t>i fællesskab</a:t>
            </a:r>
          </a:p>
          <a:p>
            <a:pPr algn="ctr">
              <a:lnSpc>
                <a:spcPts val="2000"/>
              </a:lnSpc>
              <a:spcBef>
                <a:spcPts val="0"/>
              </a:spcBef>
            </a:pPr>
            <a:r>
              <a:rPr lang="da-DK" sz="1800">
                <a:solidFill>
                  <a:schemeClr val="tx1"/>
                </a:solidFill>
              </a:rPr>
              <a:t>Udvikling via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D1868DEE-C46A-40A4-851A-A3D915625A18}"/>
              </a:ext>
            </a:extLst>
          </p:cNvPr>
          <p:cNvSpPr txBox="1">
            <a:spLocks/>
          </p:cNvSpPr>
          <p:nvPr/>
        </p:nvSpPr>
        <p:spPr>
          <a:xfrm>
            <a:off x="3484604" y="2165587"/>
            <a:ext cx="2607125" cy="525886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a-DK" b="1"/>
              <a:t>KMK</a:t>
            </a:r>
          </a:p>
        </p:txBody>
      </p:sp>
      <p:cxnSp>
        <p:nvCxnSpPr>
          <p:cNvPr id="4" name="Verbinder: gewinkelt 3">
            <a:extLst>
              <a:ext uri="{FF2B5EF4-FFF2-40B4-BE49-F238E27FC236}">
                <a16:creationId xmlns:a16="http://schemas.microsoft.com/office/drawing/2014/main" id="{79A1B297-33FE-4E9D-B653-78E3C9A0D6F4}"/>
              </a:ext>
            </a:extLst>
          </p:cNvPr>
          <p:cNvCxnSpPr>
            <a:cxnSpLocks/>
            <a:stCxn id="5" idx="2"/>
            <a:endCxn id="39" idx="0"/>
          </p:cNvCxnSpPr>
          <p:nvPr/>
        </p:nvCxnSpPr>
        <p:spPr>
          <a:xfrm rot="16200000" flipH="1">
            <a:off x="2326121" y="2327726"/>
            <a:ext cx="690238" cy="1417731"/>
          </a:xfrm>
          <a:prstGeom prst="bentConnector3">
            <a:avLst>
              <a:gd name="adj1" fmla="val 12741"/>
            </a:avLst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erbinder: gewinkelt 9">
            <a:extLst>
              <a:ext uri="{FF2B5EF4-FFF2-40B4-BE49-F238E27FC236}">
                <a16:creationId xmlns:a16="http://schemas.microsoft.com/office/drawing/2014/main" id="{24D5CC4C-9A6E-4BDA-994D-DC05AFFF86B8}"/>
              </a:ext>
            </a:extLst>
          </p:cNvPr>
          <p:cNvCxnSpPr>
            <a:cxnSpLocks/>
            <a:stCxn id="18" idx="2"/>
            <a:endCxn id="39" idx="0"/>
          </p:cNvCxnSpPr>
          <p:nvPr/>
        </p:nvCxnSpPr>
        <p:spPr>
          <a:xfrm rot="5400000">
            <a:off x="3739018" y="2332562"/>
            <a:ext cx="690238" cy="1408061"/>
          </a:xfrm>
          <a:prstGeom prst="bentConnector3">
            <a:avLst>
              <a:gd name="adj1" fmla="val 12741"/>
            </a:avLst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2BFE6310-E412-4F93-BC72-5DCC2D9D1120}"/>
              </a:ext>
            </a:extLst>
          </p:cNvPr>
          <p:cNvSpPr txBox="1">
            <a:spLocks/>
          </p:cNvSpPr>
          <p:nvPr/>
        </p:nvSpPr>
        <p:spPr>
          <a:xfrm>
            <a:off x="1033767" y="2896691"/>
            <a:ext cx="4692676" cy="32809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36000" tIns="0" rIns="36000" bIns="36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a-DK" sz="1800">
                <a:solidFill>
                  <a:schemeClr val="tx1"/>
                </a:solidFill>
              </a:rPr>
              <a:t>institutioner inden for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10A77DD1-ECCF-4588-9CC8-6D0335D3D635}"/>
              </a:ext>
            </a:extLst>
          </p:cNvPr>
          <p:cNvSpPr txBox="1">
            <a:spLocks/>
          </p:cNvSpPr>
          <p:nvPr/>
        </p:nvSpPr>
        <p:spPr>
          <a:xfrm>
            <a:off x="7019899" y="1469467"/>
            <a:ext cx="4692676" cy="474590"/>
          </a:xfrm>
          <a:prstGeom prst="rect">
            <a:avLst/>
          </a:prstGeom>
          <a:noFill/>
        </p:spPr>
        <p:txBody>
          <a:bodyPr vert="horz" wrap="square" lIns="36000" tIns="108000" rIns="36000" bIns="108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da-DK" sz="1800">
                <a:solidFill>
                  <a:schemeClr val="tx1"/>
                </a:solidFill>
              </a:rPr>
              <a:t>Yderligere aktører:</a:t>
            </a:r>
          </a:p>
        </p:txBody>
      </p:sp>
      <p:sp>
        <p:nvSpPr>
          <p:cNvPr id="39" name="Textplatzhalter 3">
            <a:extLst>
              <a:ext uri="{FF2B5EF4-FFF2-40B4-BE49-F238E27FC236}">
                <a16:creationId xmlns:a16="http://schemas.microsoft.com/office/drawing/2014/main" id="{1BD3C091-2B12-4F2F-80F9-710C45E64471}"/>
              </a:ext>
            </a:extLst>
          </p:cNvPr>
          <p:cNvSpPr txBox="1">
            <a:spLocks/>
          </p:cNvSpPr>
          <p:nvPr/>
        </p:nvSpPr>
        <p:spPr>
          <a:xfrm>
            <a:off x="661512" y="3381711"/>
            <a:ext cx="5437187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a-DK" b="1"/>
              <a:t>Forbundsstatens og delstaternes DQR-koordineringsgruppe</a:t>
            </a:r>
            <a:br>
              <a:rPr lang="da-DK" b="1"/>
            </a:br>
            <a:r>
              <a:rPr lang="da-DK" b="1"/>
              <a:t>(B-L-KG DQR)</a:t>
            </a:r>
          </a:p>
        </p:txBody>
      </p:sp>
      <p:sp>
        <p:nvSpPr>
          <p:cNvPr id="41" name="Textplatzhalter 3">
            <a:extLst>
              <a:ext uri="{FF2B5EF4-FFF2-40B4-BE49-F238E27FC236}">
                <a16:creationId xmlns:a16="http://schemas.microsoft.com/office/drawing/2014/main" id="{316B3ADF-F5A5-4B9D-B3AD-3B39BEA0952E}"/>
              </a:ext>
            </a:extLst>
          </p:cNvPr>
          <p:cNvSpPr txBox="1">
            <a:spLocks/>
          </p:cNvSpPr>
          <p:nvPr/>
        </p:nvSpPr>
        <p:spPr>
          <a:xfrm>
            <a:off x="661512" y="4799440"/>
            <a:ext cx="5437187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a-DK" b="1"/>
              <a:t>Forbundsstatens og delstaterne DQR-koordineringsinstans </a:t>
            </a:r>
            <a:br>
              <a:rPr lang="da-DK" b="1"/>
            </a:br>
            <a:r>
              <a:rPr lang="da-DK" b="1"/>
              <a:t>(B-L-KS DQR)</a:t>
            </a:r>
          </a:p>
        </p:txBody>
      </p: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9A628748-59CE-4C9F-B48E-CF840D1F0EA5}"/>
              </a:ext>
            </a:extLst>
          </p:cNvPr>
          <p:cNvCxnSpPr>
            <a:cxnSpLocks/>
            <a:stCxn id="39" idx="2"/>
            <a:endCxn id="41" idx="0"/>
          </p:cNvCxnSpPr>
          <p:nvPr/>
        </p:nvCxnSpPr>
        <p:spPr>
          <a:xfrm>
            <a:off x="3380106" y="4215374"/>
            <a:ext cx="0" cy="584066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platzhalter 3">
            <a:extLst>
              <a:ext uri="{FF2B5EF4-FFF2-40B4-BE49-F238E27FC236}">
                <a16:creationId xmlns:a16="http://schemas.microsoft.com/office/drawing/2014/main" id="{27F67494-9BF7-447D-B86E-69B84BCFC2B9}"/>
              </a:ext>
            </a:extLst>
          </p:cNvPr>
          <p:cNvSpPr txBox="1">
            <a:spLocks/>
          </p:cNvSpPr>
          <p:nvPr/>
        </p:nvSpPr>
        <p:spPr>
          <a:xfrm>
            <a:off x="1033767" y="4325187"/>
            <a:ext cx="4692676" cy="32809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36000" tIns="0" rIns="36000" bIns="36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a-DK" sz="1800">
                <a:solidFill>
                  <a:schemeClr val="tx1"/>
                </a:solidFill>
              </a:rPr>
              <a:t>siden maj 2013</a:t>
            </a:r>
          </a:p>
        </p:txBody>
      </p:sp>
    </p:spTree>
    <p:extLst>
      <p:ext uri="{BB962C8B-B14F-4D97-AF65-F5344CB8AC3E}">
        <p14:creationId xmlns:p14="http://schemas.microsoft.com/office/powerpoint/2010/main" val="1234439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7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2" dur="1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uiExpand="1" build="p" animBg="1"/>
      <p:bldP spid="14" grpId="0" uiExpand="1" build="p" animBg="1"/>
      <p:bldP spid="15" grpId="0" uiExpand="1" build="p" animBg="1"/>
      <p:bldP spid="17" grpId="0" build="p"/>
      <p:bldP spid="12" grpId="0"/>
      <p:bldP spid="18" grpId="0" animBg="1"/>
      <p:bldP spid="19" grpId="0" animBg="1"/>
      <p:bldP spid="34" grpId="0"/>
      <p:bldP spid="39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a-DK"/>
              <a:t>2. De tyske kvalifikationsrammer (DQR)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131BB357-1B4A-4D9A-A40A-5DD48CE5ECA5}"/>
              </a:ext>
            </a:extLst>
          </p:cNvPr>
          <p:cNvSpPr txBox="1">
            <a:spLocks/>
          </p:cNvSpPr>
          <p:nvPr/>
        </p:nvSpPr>
        <p:spPr>
          <a:xfrm>
            <a:off x="3743299" y="1628775"/>
            <a:ext cx="4692676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a-DK" b="1"/>
              <a:t>Forbundsstatens og delstaterne DQR-koordineringsinstans </a:t>
            </a:r>
            <a:br>
              <a:rPr lang="da-DK" b="1"/>
            </a:br>
            <a:r>
              <a:rPr lang="da-DK" b="1"/>
              <a:t>(B-L-KS DQR)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CF729F7-AB13-49B3-BD3E-F6B448664E92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2000" b="1"/>
              <a:t>Aktører i DQR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656E430-9E06-4F38-A3D8-90E8A792E511}"/>
              </a:ext>
            </a:extLst>
          </p:cNvPr>
          <p:cNvSpPr/>
          <p:nvPr/>
        </p:nvSpPr>
        <p:spPr>
          <a:xfrm>
            <a:off x="658812" y="2599107"/>
            <a:ext cx="3564000" cy="1565282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600" b="1"/>
              <a:t>Funktion 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National koordineringsinstans for indførelse af de europæiske kvalifikationsrammer (EQR) i Tyskland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2311FEFE-F143-4430-AA7B-97B85B07C37B}"/>
              </a:ext>
            </a:extLst>
          </p:cNvPr>
          <p:cNvSpPr/>
          <p:nvPr/>
        </p:nvSpPr>
        <p:spPr>
          <a:xfrm>
            <a:off x="658812" y="4470367"/>
            <a:ext cx="3564000" cy="1283154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600" b="1" dirty="0"/>
              <a:t>Institution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Fælles beslutning truffet af forbundsstaten og delstaterne (1. maj 2013)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B5628321-03DA-414E-BC4E-752D70C273CC}"/>
              </a:ext>
            </a:extLst>
          </p:cNvPr>
          <p:cNvSpPr/>
          <p:nvPr/>
        </p:nvSpPr>
        <p:spPr>
          <a:xfrm>
            <a:off x="4422710" y="2599107"/>
            <a:ext cx="3564000" cy="2488612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600" b="1" dirty="0"/>
              <a:t>Opgaver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Understøttelse af implementeringen af DQR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Tilsyn med tildeling af kvalifikationer for at sikre konsekvens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Udarbejdelse af oversigten over tildelte kvalifikationer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Oplysninger om aktuel udvikling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AF7AAA49-F79F-4BFE-B190-803C615629D1}"/>
              </a:ext>
            </a:extLst>
          </p:cNvPr>
          <p:cNvSpPr/>
          <p:nvPr/>
        </p:nvSpPr>
        <p:spPr>
          <a:xfrm>
            <a:off x="8153400" y="2599107"/>
            <a:ext cx="3564000" cy="2488612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600" b="1"/>
              <a:t>Medlemmer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Forbundsministeriet for uddannelse, familie, pensionister, kvinder og børn (BMBFSFJ)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Forbundsministeriet for erhverv og energi (BMWE)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Kulturministerkonference (KMK)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Erhvervsministerkonference (WMK)</a:t>
            </a:r>
          </a:p>
        </p:txBody>
      </p:sp>
    </p:spTree>
    <p:extLst>
      <p:ext uri="{BB962C8B-B14F-4D97-AF65-F5344CB8AC3E}">
        <p14:creationId xmlns:p14="http://schemas.microsoft.com/office/powerpoint/2010/main" val="640299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a-DK"/>
              <a:t>2. De tyske kvalifikationsrammer (DQR)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131BB357-1B4A-4D9A-A40A-5DD48CE5ECA5}"/>
              </a:ext>
            </a:extLst>
          </p:cNvPr>
          <p:cNvSpPr txBox="1">
            <a:spLocks/>
          </p:cNvSpPr>
          <p:nvPr/>
        </p:nvSpPr>
        <p:spPr>
          <a:xfrm>
            <a:off x="3829438" y="1628775"/>
            <a:ext cx="4692676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a-DK" b="1"/>
              <a:t>DQR-arbejdsgruppe </a:t>
            </a:r>
            <a:br>
              <a:rPr lang="da-DK" b="1"/>
            </a:br>
            <a:r>
              <a:rPr lang="da-DK" b="1"/>
              <a:t>(AK DQR)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CF729F7-AB13-49B3-BD3E-F6B448664E92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2000" b="1"/>
              <a:t>Aktører i DQR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656E430-9E06-4F38-A3D8-90E8A792E511}"/>
              </a:ext>
            </a:extLst>
          </p:cNvPr>
          <p:cNvSpPr/>
          <p:nvPr/>
        </p:nvSpPr>
        <p:spPr>
          <a:xfrm>
            <a:off x="658812" y="2599107"/>
            <a:ext cx="5416550" cy="2539908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600" b="1" dirty="0"/>
              <a:t>Central platform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600" dirty="0"/>
              <a:t>inddragelse af alle relevante aktører inden for</a:t>
            </a:r>
            <a:r>
              <a:rPr lang="da-DK" sz="1600" b="1" dirty="0"/>
              <a:t> 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almendannelse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videregående uddannelse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erhvervsuddannelser, både grundlæggende og efteruddannelse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arbejdsmarkedets parter og erhvervsorganisationer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 dirty="0"/>
              <a:t>videnskab og praksis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B5628321-03DA-414E-BC4E-752D70C273CC}"/>
              </a:ext>
            </a:extLst>
          </p:cNvPr>
          <p:cNvSpPr/>
          <p:nvPr/>
        </p:nvSpPr>
        <p:spPr>
          <a:xfrm>
            <a:off x="6296025" y="2599107"/>
            <a:ext cx="5416550" cy="1308802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a-DK" sz="1600" b="1"/>
              <a:t>Opgaver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forberedelse af alle vigtige beslutninger til udvikling og gennemførelse af DQR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a-DK" sz="1600"/>
              <a:t>samarbejde med udgangspunkt i konsensusprincippet</a:t>
            </a:r>
          </a:p>
        </p:txBody>
      </p:sp>
    </p:spTree>
    <p:extLst>
      <p:ext uri="{BB962C8B-B14F-4D97-AF65-F5344CB8AC3E}">
        <p14:creationId xmlns:p14="http://schemas.microsoft.com/office/powerpoint/2010/main" val="7586602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CF3836CC-239D-4A01-8FC2-EEB243807DC8}"/>
              </a:ext>
            </a:extLst>
          </p:cNvPr>
          <p:cNvSpPr txBox="1">
            <a:spLocks/>
          </p:cNvSpPr>
          <p:nvPr/>
        </p:nvSpPr>
        <p:spPr>
          <a:xfrm>
            <a:off x="6981807" y="1607826"/>
            <a:ext cx="4730767" cy="467408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a-DK" sz="1800" b="1" dirty="0"/>
              <a:t>Forløb i forhold til ikke-formelle kvalifikationer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63AD3C3-374A-4C88-AC2C-51AAFCD00578}"/>
              </a:ext>
            </a:extLst>
          </p:cNvPr>
          <p:cNvSpPr txBox="1">
            <a:spLocks/>
          </p:cNvSpPr>
          <p:nvPr/>
        </p:nvSpPr>
        <p:spPr>
          <a:xfrm>
            <a:off x="658811" y="1607825"/>
            <a:ext cx="4730770" cy="467408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sz="1800" b="1" dirty="0"/>
              <a:t>Forløb i forhold til formelle kvalifikationer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D6CF703-F645-414C-BFFB-151EFFCF42E8}"/>
              </a:ext>
            </a:extLst>
          </p:cNvPr>
          <p:cNvSpPr txBox="1"/>
          <p:nvPr/>
        </p:nvSpPr>
        <p:spPr>
          <a:xfrm>
            <a:off x="658813" y="816225"/>
            <a:ext cx="795814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2000" b="1"/>
              <a:t>Kvalifikationsmetode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55095DA-19A6-4E05-9B1D-541866F7C120}"/>
              </a:ext>
            </a:extLst>
          </p:cNvPr>
          <p:cNvSpPr txBox="1">
            <a:spLocks/>
          </p:cNvSpPr>
          <p:nvPr/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rgbClr val="D685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/>
              <a:t>2. De tyske kvalifikationsrammer (DQR)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8782D271-E909-4262-9215-262E1CE320D0}"/>
              </a:ext>
            </a:extLst>
          </p:cNvPr>
          <p:cNvSpPr txBox="1">
            <a:spLocks/>
          </p:cNvSpPr>
          <p:nvPr/>
        </p:nvSpPr>
        <p:spPr>
          <a:xfrm>
            <a:off x="661513" y="2078079"/>
            <a:ext cx="4728068" cy="1530401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144000" tIns="72000" rIns="288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a-DK" sz="1800" dirty="0">
                <a:solidFill>
                  <a:schemeClr val="tx1"/>
                </a:solidFill>
              </a:rPr>
              <a:t>Den kompetente statslige/offentligretlige institution (f.eks. med ansvar for eksamensregler, uddannelsesregler, læseplaner) indsender et </a:t>
            </a:r>
            <a:r>
              <a:rPr lang="da-DK" sz="1800" b="1" dirty="0">
                <a:solidFill>
                  <a:schemeClr val="tx1"/>
                </a:solidFill>
              </a:rPr>
              <a:t>forslag til klassificering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3E16A133-EC93-4A93-9B88-50BC5BE060C8}"/>
              </a:ext>
            </a:extLst>
          </p:cNvPr>
          <p:cNvCxnSpPr>
            <a:cxnSpLocks/>
            <a:stCxn id="23" idx="2"/>
            <a:endCxn id="25" idx="0"/>
          </p:cNvCxnSpPr>
          <p:nvPr/>
        </p:nvCxnSpPr>
        <p:spPr>
          <a:xfrm>
            <a:off x="3025547" y="3608480"/>
            <a:ext cx="0" cy="93529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3D0BF9BF-252D-4184-8C05-322C5B02A610}"/>
              </a:ext>
            </a:extLst>
          </p:cNvPr>
          <p:cNvSpPr txBox="1">
            <a:spLocks/>
          </p:cNvSpPr>
          <p:nvPr/>
        </p:nvSpPr>
        <p:spPr>
          <a:xfrm>
            <a:off x="661513" y="3702009"/>
            <a:ext cx="4728068" cy="699404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a-DK" sz="1800" dirty="0">
                <a:solidFill>
                  <a:schemeClr val="tx1"/>
                </a:solidFill>
              </a:rPr>
              <a:t>Kontrol udført af </a:t>
            </a:r>
            <a:r>
              <a:rPr lang="da-DK" sz="1800" b="1" dirty="0">
                <a:solidFill>
                  <a:schemeClr val="tx1"/>
                </a:solidFill>
              </a:rPr>
              <a:t>forbundsstatens og delstaternes DQR-koordineringsinstans</a:t>
            </a: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E604F905-EDF7-4A4C-BFE5-D838CE8D8928}"/>
              </a:ext>
            </a:extLst>
          </p:cNvPr>
          <p:cNvSpPr txBox="1">
            <a:spLocks/>
          </p:cNvSpPr>
          <p:nvPr/>
        </p:nvSpPr>
        <p:spPr>
          <a:xfrm>
            <a:off x="661513" y="4627781"/>
            <a:ext cx="4728068" cy="699404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a-DK" sz="1800" dirty="0">
                <a:solidFill>
                  <a:schemeClr val="tx1"/>
                </a:solidFill>
              </a:rPr>
              <a:t>Inddragelse af DQR-arbejdsgruppen for at sikre sammenhængen i den samlede struktur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CB708323-5F9E-40A0-B755-F61674D17F6B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3025547" y="4401413"/>
            <a:ext cx="0" cy="226368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2FE2FD40-9607-4B63-8041-EEE9B0AA1FD7}"/>
              </a:ext>
            </a:extLst>
          </p:cNvPr>
          <p:cNvSpPr txBox="1">
            <a:spLocks/>
          </p:cNvSpPr>
          <p:nvPr/>
        </p:nvSpPr>
        <p:spPr>
          <a:xfrm>
            <a:off x="6981807" y="2218530"/>
            <a:ext cx="4728068" cy="422405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a-DK" sz="1800" dirty="0">
                <a:solidFill>
                  <a:schemeClr val="tx1"/>
                </a:solidFill>
              </a:rPr>
              <a:t>Der er aftalt en særlig </a:t>
            </a:r>
            <a:r>
              <a:rPr lang="da-DK" sz="1800" b="1" dirty="0">
                <a:solidFill>
                  <a:schemeClr val="tx1"/>
                </a:solidFill>
              </a:rPr>
              <a:t>fordelingsmetode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5A26C3C1-FE19-4A21-98FF-B11FED6B2171}"/>
              </a:ext>
            </a:extLst>
          </p:cNvPr>
          <p:cNvSpPr txBox="1">
            <a:spLocks/>
          </p:cNvSpPr>
          <p:nvPr/>
        </p:nvSpPr>
        <p:spPr>
          <a:xfrm>
            <a:off x="6981807" y="2869157"/>
            <a:ext cx="4728068" cy="699404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a-DK" sz="1800" dirty="0">
                <a:solidFill>
                  <a:schemeClr val="tx1"/>
                </a:solidFill>
              </a:rPr>
              <a:t>Processen befinder sig i øjeblikket i </a:t>
            </a:r>
            <a:r>
              <a:rPr lang="da-DK" sz="1800" b="1" dirty="0">
                <a:solidFill>
                  <a:schemeClr val="tx1"/>
                </a:solidFill>
              </a:rPr>
              <a:t>implementeringsfasen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7B0D8205-C1EC-4D38-A3B6-7C732E3A0C33}"/>
              </a:ext>
            </a:extLst>
          </p:cNvPr>
          <p:cNvSpPr txBox="1">
            <a:spLocks/>
          </p:cNvSpPr>
          <p:nvPr/>
        </p:nvSpPr>
        <p:spPr>
          <a:xfrm>
            <a:off x="6981807" y="3796784"/>
            <a:ext cx="4728068" cy="1530401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144000" tIns="72000" rIns="144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a-DK" sz="1800" dirty="0">
                <a:solidFill>
                  <a:schemeClr val="tx1"/>
                </a:solidFill>
              </a:rPr>
              <a:t>Forslaget indgives af udbyderen af uddannelsen </a:t>
            </a:r>
            <a:br>
              <a:rPr lang="da-DK" sz="1800" dirty="0">
                <a:solidFill>
                  <a:schemeClr val="tx1"/>
                </a:solidFill>
              </a:rPr>
            </a:br>
            <a:r>
              <a:rPr lang="da-DK" sz="1800" dirty="0">
                <a:solidFill>
                  <a:schemeClr val="tx1"/>
                </a:solidFill>
              </a:rPr>
              <a:t>(som regel privatretlige eller offentligt finansierede organisationer samt aktører fra civilsamfundet)</a:t>
            </a:r>
            <a:br>
              <a:rPr lang="da-DK" sz="1800" dirty="0">
                <a:solidFill>
                  <a:schemeClr val="tx1"/>
                </a:solidFill>
              </a:rPr>
            </a:br>
            <a:endParaRPr lang="da-DK" sz="1800" dirty="0">
              <a:solidFill>
                <a:schemeClr val="tx1"/>
              </a:solidFill>
            </a:endParaRPr>
          </a:p>
        </p:txBody>
      </p: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75DBB4E3-F587-47C6-9865-E214E8E49407}"/>
              </a:ext>
            </a:extLst>
          </p:cNvPr>
          <p:cNvCxnSpPr>
            <a:cxnSpLocks/>
            <a:stCxn id="31" idx="2"/>
            <a:endCxn id="32" idx="0"/>
          </p:cNvCxnSpPr>
          <p:nvPr/>
        </p:nvCxnSpPr>
        <p:spPr>
          <a:xfrm>
            <a:off x="9345841" y="2640935"/>
            <a:ext cx="0" cy="228222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C4046ED9-30EF-4F03-BEFA-7AD78D8CFAC4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9345841" y="3568561"/>
            <a:ext cx="0" cy="228223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F764432C-312C-43C1-974A-C4EF0F9F2E55}"/>
              </a:ext>
            </a:extLst>
          </p:cNvPr>
          <p:cNvSpPr/>
          <p:nvPr/>
        </p:nvSpPr>
        <p:spPr>
          <a:xfrm>
            <a:off x="4987562" y="1289786"/>
            <a:ext cx="2396265" cy="23962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2A77FA5-CF02-4AB2-8DBF-1FAE4EF6C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81042" y="1727794"/>
            <a:ext cx="2006034" cy="194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027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7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2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7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9" grpId="0" animBg="1"/>
      <p:bldP spid="17" grpId="0" build="p"/>
      <p:bldP spid="23" grpId="0" animBg="1"/>
      <p:bldP spid="25" grpId="0" animBg="1"/>
      <p:bldP spid="26" grpId="0" animBg="1"/>
      <p:bldP spid="31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feld 16">
            <a:extLst>
              <a:ext uri="{FF2B5EF4-FFF2-40B4-BE49-F238E27FC236}">
                <a16:creationId xmlns:a16="http://schemas.microsoft.com/office/drawing/2014/main" id="{5D6CF703-F645-414C-BFFB-151EFFCF42E8}"/>
              </a:ext>
            </a:extLst>
          </p:cNvPr>
          <p:cNvSpPr txBox="1"/>
          <p:nvPr/>
        </p:nvSpPr>
        <p:spPr>
          <a:xfrm>
            <a:off x="658813" y="816225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2000" b="1"/>
              <a:t>DQR-deskriptorer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55095DA-19A6-4E05-9B1D-541866F7C120}"/>
              </a:ext>
            </a:extLst>
          </p:cNvPr>
          <p:cNvSpPr txBox="1">
            <a:spLocks/>
          </p:cNvSpPr>
          <p:nvPr/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rgbClr val="D685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/>
              <a:t>2. De tyske kvalifikationsrammer (DQR)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764432C-312C-43C1-974A-C4EF0F9F2E55}"/>
              </a:ext>
            </a:extLst>
          </p:cNvPr>
          <p:cNvSpPr/>
          <p:nvPr/>
        </p:nvSpPr>
        <p:spPr>
          <a:xfrm>
            <a:off x="4987562" y="1289786"/>
            <a:ext cx="2396265" cy="23962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8B53EBCF-462D-4ABA-B895-E11B85C09BD1}"/>
              </a:ext>
            </a:extLst>
          </p:cNvPr>
          <p:cNvGraphicFramePr>
            <a:graphicFrameLocks noGrp="1"/>
          </p:cNvGraphicFramePr>
          <p:nvPr/>
        </p:nvGraphicFramePr>
        <p:xfrm>
          <a:off x="644701" y="1404086"/>
          <a:ext cx="11067873" cy="43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125">
                  <a:extLst>
                    <a:ext uri="{9D8B030D-6E8A-4147-A177-3AD203B41FA5}">
                      <a16:colId xmlns:a16="http://schemas.microsoft.com/office/drawing/2014/main" val="2418203143"/>
                    </a:ext>
                  </a:extLst>
                </a:gridCol>
                <a:gridCol w="2411424">
                  <a:extLst>
                    <a:ext uri="{9D8B030D-6E8A-4147-A177-3AD203B41FA5}">
                      <a16:colId xmlns:a16="http://schemas.microsoft.com/office/drawing/2014/main" val="764313489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3827055805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3780927162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414400242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300" b="1" baseline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j-lt"/>
                          <a:cs typeface="+mn-cs"/>
                        </a:rPr>
                        <a:t>Niveau</a:t>
                      </a:r>
                    </a:p>
                  </a:txBody>
                  <a:tcPr marL="0" marR="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300" b="1" baseline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j-lt"/>
                          <a:cs typeface="+mn-cs"/>
                        </a:rPr>
                        <a:t>Viden</a:t>
                      </a:r>
                    </a:p>
                  </a:txBody>
                  <a:tcPr marL="108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300" baseline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j-lt"/>
                          <a:cs typeface="Times New Roman" panose="02020603050405020304" pitchFamily="18" charset="0"/>
                        </a:rPr>
                        <a:t>Færdigheder</a:t>
                      </a: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300" baseline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Sociale kompetencer</a:t>
                      </a: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300" baseline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Selvstændighed</a:t>
                      </a: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670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1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almen basisviden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udførelse af simple opgaver efter anvisning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grundlæggende samarbejde i velkendte situationer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primært under supervision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1420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2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grundlæggende faglig viden på et område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kan følge simple regler, fundamental problemløsning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kan arbejde i overskuelige grupper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delvist selvstændigt med støtte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812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3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bred og grundlæggende faglig viden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løse rutineopgaver og anvende metoder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samarbejde og sparring med andre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selvstændig ageren i velkendte situationer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259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4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udvidet og dybtgående faglig</a:t>
                      </a:r>
                      <a:br>
                        <a:rPr lang="da-DK" sz="1200" baseline="0">
                          <a:effectLst/>
                        </a:rPr>
                      </a:br>
                      <a:r>
                        <a:rPr lang="da-DK" sz="1200" baseline="0">
                          <a:effectLst/>
                        </a:rPr>
                        <a:t>viden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metodisk udførelse af opgaver, kan løse velkendte problemer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koordinering af arbejdsprocesser, kommunikation i team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selvstændig og ansvarlig i faste rammer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02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5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integreret faglig viden, </a:t>
                      </a:r>
                      <a:br>
                        <a:rPr lang="da-DK" sz="1200" baseline="0">
                          <a:effectLst/>
                        </a:rPr>
                      </a:br>
                      <a:r>
                        <a:rPr lang="da-DK" sz="1200" baseline="0">
                          <a:effectLst/>
                        </a:rPr>
                        <a:t>grænseflader til andre områder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udførelse af komplekse opgaver, kan overføre viden til andre områder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supervision og vejledning af andre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ansvarlig for egne lærings- og arbejdsprocesser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20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6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dybtgående faglig viden eller bred videnskabelig viden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analyse af komplekse problemer, udvikling af løsningsstrategier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ansvarlig i teams, projektledelse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en høj grad af selvstændighed og ansvarlighed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14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7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højt specialiseret, tværfaglig viden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forskning, udvikling og udformning af nye projekter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faglig ledelse, tilpasning af kompleks diskurs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selvstændigt ansvar for komplekse projekter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257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a-DK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8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komplet specialiseret, forskningsbaseret viden</a:t>
                      </a:r>
                      <a:br>
                        <a:rPr lang="da-DK" sz="1200" baseline="0">
                          <a:effectLst/>
                        </a:rPr>
                      </a:br>
                      <a:r>
                        <a:rPr lang="da-DK" sz="1200" baseline="0">
                          <a:effectLst/>
                        </a:rPr>
                        <a:t>på højeste niveau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innovation og udvikling af nye teorier og metoder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førende i erhvervsmæssige og faglige fællesskaber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aseline="0">
                          <a:effectLst/>
                        </a:rPr>
                        <a:t>højeste grad af autonomi, ansvarlig for videreudvikling af viden og praksis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054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88225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2725</Words>
  <Application>Microsoft Office PowerPoint</Application>
  <PresentationFormat>Breitbild</PresentationFormat>
  <Paragraphs>403</Paragraphs>
  <Slides>23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Calibri-Bold</vt:lpstr>
      <vt:lpstr>Calibri-Light</vt:lpstr>
      <vt:lpstr>Wingdings</vt:lpstr>
      <vt:lpstr>Wingdings 3</vt:lpstr>
      <vt:lpstr>Wingdings-Regular</vt:lpstr>
      <vt:lpstr>Office</vt:lpstr>
      <vt:lpstr>1_Office</vt:lpstr>
      <vt:lpstr> </vt:lpstr>
      <vt:lpstr>Indhold</vt:lpstr>
      <vt:lpstr>1. Arbejdsmarkedet i Tyskland</vt:lpstr>
      <vt:lpstr>2. De tyske kvalifikationsrammer (DQR)</vt:lpstr>
      <vt:lpstr>2. De tyske kvalifikationsrammer (Deutscher Qualifikationsrahmen, DQR)</vt:lpstr>
      <vt:lpstr>2. De tyske kvalifikationsrammer (DQR)</vt:lpstr>
      <vt:lpstr>2. De tyske kvalifikationsrammer (DQR)</vt:lpstr>
      <vt:lpstr>PowerPoint-Präsentation</vt:lpstr>
      <vt:lpstr>PowerPoint-Präsentation</vt:lpstr>
      <vt:lpstr>2. De tyske kvalifikationsrammer (DQR)</vt:lpstr>
      <vt:lpstr>2. De tyske kvalifikationsrammer (DQR)</vt:lpstr>
      <vt:lpstr>2. De tyske kvalifikationsrammer (DQR)</vt:lpstr>
      <vt:lpstr>3. To slags grundlæggende erhvervsuddannelse </vt:lpstr>
      <vt:lpstr>4. Erhvervsuddannelse med både teori og praksis</vt:lpstr>
      <vt:lpstr>4. Erhvervsuddannelse med både teori og praksis</vt:lpstr>
      <vt:lpstr>4. Erhvervsuddannelse med både teori og praksis</vt:lpstr>
      <vt:lpstr>5. Boglige uddannelser</vt:lpstr>
      <vt:lpstr>5. Boglige uddannelser</vt:lpstr>
      <vt:lpstr>5. Boglige uddannelser</vt:lpstr>
      <vt:lpstr>6. Muligheder for efteruddannelse og karriereudvikling</vt:lpstr>
      <vt:lpstr>6. Muligheder for efteruddannelse og karriereudvikling</vt:lpstr>
      <vt:lpstr>Yderligere oplysninger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Baaden, Lisa-Marie</cp:lastModifiedBy>
  <cp:revision>417</cp:revision>
  <dcterms:created xsi:type="dcterms:W3CDTF">2020-12-18T10:19:10Z</dcterms:created>
  <dcterms:modified xsi:type="dcterms:W3CDTF">2026-08-05T10:35:22Z</dcterms:modified>
</cp:coreProperties>
</file>