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4" r:id="rId2"/>
  </p:sldMasterIdLst>
  <p:notesMasterIdLst>
    <p:notesMasterId r:id="rId26"/>
  </p:notesMasterIdLst>
  <p:sldIdLst>
    <p:sldId id="257" r:id="rId3"/>
    <p:sldId id="368" r:id="rId4"/>
    <p:sldId id="400" r:id="rId5"/>
    <p:sldId id="370" r:id="rId6"/>
    <p:sldId id="444" r:id="rId7"/>
    <p:sldId id="461" r:id="rId8"/>
    <p:sldId id="462" r:id="rId9"/>
    <p:sldId id="463" r:id="rId10"/>
    <p:sldId id="464" r:id="rId11"/>
    <p:sldId id="388" r:id="rId12"/>
    <p:sldId id="401" r:id="rId13"/>
    <p:sldId id="390" r:id="rId14"/>
    <p:sldId id="367" r:id="rId15"/>
    <p:sldId id="391" r:id="rId16"/>
    <p:sldId id="392" r:id="rId17"/>
    <p:sldId id="393" r:id="rId18"/>
    <p:sldId id="394" r:id="rId19"/>
    <p:sldId id="395" r:id="rId20"/>
    <p:sldId id="397" r:id="rId21"/>
    <p:sldId id="398" r:id="rId22"/>
    <p:sldId id="399" r:id="rId23"/>
    <p:sldId id="359" r:id="rId24"/>
    <p:sldId id="291" r:id="rId2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89" userDrawn="1">
          <p15:clr>
            <a:srgbClr val="A4A3A4"/>
          </p15:clr>
        </p15:guide>
        <p15:guide id="2" pos="3931" userDrawn="1">
          <p15:clr>
            <a:srgbClr val="A4A3A4"/>
          </p15:clr>
        </p15:guide>
        <p15:guide id="3" orient="horz" pos="2863" userDrawn="1">
          <p15:clr>
            <a:srgbClr val="A4A3A4"/>
          </p15:clr>
        </p15:guide>
        <p15:guide id="4" orient="horz" pos="3543" userDrawn="1">
          <p15:clr>
            <a:srgbClr val="A4A3A4"/>
          </p15:clr>
        </p15:guide>
        <p15:guide id="5" orient="horz" pos="3475" userDrawn="1">
          <p15:clr>
            <a:srgbClr val="A4A3A4"/>
          </p15:clr>
        </p15:guide>
        <p15:guide id="6" pos="6607" userDrawn="1">
          <p15:clr>
            <a:srgbClr val="A4A3A4"/>
          </p15:clr>
        </p15:guide>
        <p15:guide id="7" pos="6131" userDrawn="1">
          <p15:clr>
            <a:srgbClr val="A4A3A4"/>
          </p15:clr>
        </p15:guide>
        <p15:guide id="8" orient="horz" pos="1162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  <p15:guide id="11" pos="642" userDrawn="1">
          <p15:clr>
            <a:srgbClr val="A4A3A4"/>
          </p15:clr>
        </p15:guide>
        <p15:guide id="12" orient="horz" pos="2092" userDrawn="1">
          <p15:clr>
            <a:srgbClr val="A4A3A4"/>
          </p15:clr>
        </p15:guide>
        <p15:guide id="13" orient="horz" pos="981" userDrawn="1">
          <p15:clr>
            <a:srgbClr val="A4A3A4"/>
          </p15:clr>
        </p15:guide>
        <p15:guide id="14" pos="5428" userDrawn="1">
          <p15:clr>
            <a:srgbClr val="A4A3A4"/>
          </p15:clr>
        </p15:guide>
        <p15:guide id="15" orient="horz" pos="3702" userDrawn="1">
          <p15:clr>
            <a:srgbClr val="A4A3A4"/>
          </p15:clr>
        </p15:guide>
        <p15:guide id="16" pos="4294" userDrawn="1">
          <p15:clr>
            <a:srgbClr val="A4A3A4"/>
          </p15:clr>
        </p15:guide>
        <p15:guide id="17" orient="horz" pos="279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Kress, Dr. Hannelore" initials="KDH" lastIdx="2" clrIdx="6">
    <p:extLst>
      <p:ext uri="{19B8F6BF-5375-455C-9EA6-DF929625EA0E}">
        <p15:presenceInfo xmlns:p15="http://schemas.microsoft.com/office/powerpoint/2012/main" userId="Kress, Dr. Hannelore" providerId="None"/>
      </p:ext>
    </p:extLst>
  </p:cmAuthor>
  <p:cmAuthor id="1" name="Peter Rechmann" initials="PR" lastIdx="37" clrIdx="0">
    <p:extLst>
      <p:ext uri="{19B8F6BF-5375-455C-9EA6-DF929625EA0E}">
        <p15:presenceInfo xmlns:p15="http://schemas.microsoft.com/office/powerpoint/2012/main" userId="Peter Rechmann" providerId="None"/>
      </p:ext>
    </p:extLst>
  </p:cmAuthor>
  <p:cmAuthor id="8" name="Hermann, Ralf" initials="HR" lastIdx="14" clrIdx="7">
    <p:extLst>
      <p:ext uri="{19B8F6BF-5375-455C-9EA6-DF929625EA0E}">
        <p15:presenceInfo xmlns:p15="http://schemas.microsoft.com/office/powerpoint/2012/main" userId="Hermann, Ralf" providerId="None"/>
      </p:ext>
    </p:extLst>
  </p:cmAuthor>
  <p:cmAuthor id="2" name="Schlich, Thorsten" initials="ST" lastIdx="66" clrIdx="1">
    <p:extLst>
      <p:ext uri="{19B8F6BF-5375-455C-9EA6-DF929625EA0E}">
        <p15:presenceInfo xmlns:p15="http://schemas.microsoft.com/office/powerpoint/2012/main" userId="Schlich, Thorsten" providerId="None"/>
      </p:ext>
    </p:extLst>
  </p:cmAuthor>
  <p:cmAuthor id="3" name="Shahin Eilanjeghi, Sepehr" initials="SES" lastIdx="22" clrIdx="2">
    <p:extLst>
      <p:ext uri="{19B8F6BF-5375-455C-9EA6-DF929625EA0E}">
        <p15:presenceInfo xmlns:p15="http://schemas.microsoft.com/office/powerpoint/2012/main" userId="Shahin Eilanjeghi, Sepehr" providerId="None"/>
      </p:ext>
    </p:extLst>
  </p:cmAuthor>
  <p:cmAuthor id="4" name="Kerstin Öchsler" initials="KÖ" lastIdx="5" clrIdx="3">
    <p:extLst>
      <p:ext uri="{19B8F6BF-5375-455C-9EA6-DF929625EA0E}">
        <p15:presenceInfo xmlns:p15="http://schemas.microsoft.com/office/powerpoint/2012/main" userId="S-1-5-21-1714780564-1514027911-36100705-1129" providerId="AD"/>
      </p:ext>
    </p:extLst>
  </p:cmAuthor>
  <p:cmAuthor id="5" name="Eva Schimmelpfennig" initials="ES" lastIdx="6" clrIdx="4">
    <p:extLst>
      <p:ext uri="{19B8F6BF-5375-455C-9EA6-DF929625EA0E}">
        <p15:presenceInfo xmlns:p15="http://schemas.microsoft.com/office/powerpoint/2012/main" userId="S::e.schimmelpfennig@mediacompany.com::3a67210d-cf20-4159-955d-1293d16c3207" providerId="AD"/>
      </p:ext>
    </p:extLst>
  </p:cmAuthor>
  <p:cmAuthor id="6" name="Olesen, Julia" initials="OJ" lastIdx="3" clrIdx="5">
    <p:extLst>
      <p:ext uri="{19B8F6BF-5375-455C-9EA6-DF929625EA0E}">
        <p15:presenceInfo xmlns:p15="http://schemas.microsoft.com/office/powerpoint/2012/main" userId="Olesen, Juli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851B"/>
    <a:srgbClr val="E2A95F"/>
    <a:srgbClr val="FBF3E8"/>
    <a:srgbClr val="EAC28D"/>
    <a:srgbClr val="33CC33"/>
    <a:srgbClr val="E27F1C"/>
    <a:srgbClr val="FAF1EA"/>
    <a:srgbClr val="BF5A08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3" autoAdjust="0"/>
    <p:restoredTop sz="93557" autoAdjust="0"/>
  </p:normalViewPr>
  <p:slideViewPr>
    <p:cSldViewPr snapToGrid="0" showGuides="1">
      <p:cViewPr>
        <p:scale>
          <a:sx n="80" d="100"/>
          <a:sy n="80" d="100"/>
        </p:scale>
        <p:origin x="68" y="-364"/>
      </p:cViewPr>
      <p:guideLst>
        <p:guide orient="horz" pos="1389"/>
        <p:guide pos="3931"/>
        <p:guide orient="horz" pos="2863"/>
        <p:guide orient="horz" pos="3543"/>
        <p:guide orient="horz" pos="3475"/>
        <p:guide pos="6607"/>
        <p:guide pos="6131"/>
        <p:guide orient="horz" pos="1162"/>
        <p:guide orient="horz" pos="2160"/>
        <p:guide pos="642"/>
        <p:guide orient="horz" pos="2092"/>
        <p:guide orient="horz" pos="981"/>
        <p:guide pos="5428"/>
        <p:guide orient="horz" pos="3702"/>
        <p:guide pos="4294"/>
        <p:guide orient="horz" pos="27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E9FA54-641D-6241-A02F-D7EBC8BA42BD}" type="datetimeFigureOut">
              <a:rPr lang="de-DE" smtClean="0"/>
              <a:t>29.07.2026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Asosiy matn formatini tahrirlash
Ikkinchi daraja
Uchinchi daraja
To'rtinchi daraja
Beshinchi daraja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A0F3E6-BB32-6A49-8260-2D8D30743B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9500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72720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u="sng" dirty="0"/>
              <a:t>DQR – general education qualifications</a:t>
            </a:r>
          </a:p>
          <a:p>
            <a:endParaRPr lang="de-DE" u="sng" dirty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GB" u="none" dirty="0"/>
              <a:t>Lower secondary school leaving certificate – DQR 2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GB" u="none" dirty="0"/>
              <a:t>Intermediate secondary school leaving certificate – DQR 3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GB" dirty="0"/>
              <a:t>University of applied sciences entrance qualification, subject-restricted higher education entrance qualification, general higher education entrance qualification – DQR 4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GB" sz="1200" b="0" i="0" u="none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Bachelor’s degree (degree from a university of applied sciences, state examination) – DQR 6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GB" sz="1200" b="0" i="0" u="none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Master’s degree (</a:t>
            </a:r>
            <a:r>
              <a:rPr lang="en-GB" sz="1200" b="0" i="0" u="none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Diplom</a:t>
            </a:r>
            <a:r>
              <a:rPr lang="en-GB" sz="1200" b="0" i="0" u="none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from a university, Magister degree, state examination) – DQR 7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GB" sz="1200" b="0" i="0" u="none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Doctorate and equivalent arts qualifications – DQR 8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99235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95802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n-GB" dirty="0"/>
              <a:t>The </a:t>
            </a:r>
            <a:r>
              <a:rPr lang="en-GB" u="sng" dirty="0"/>
              <a:t>terminological differences</a:t>
            </a:r>
            <a:r>
              <a:rPr lang="en-GB" dirty="0"/>
              <a:t> between the Universities of Applied Sciences and other institutes of higher education have become very unclear.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de-DE" dirty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GB" dirty="0" err="1"/>
              <a:t>Fachhochschule</a:t>
            </a:r>
            <a:r>
              <a:rPr lang="en-GB" dirty="0"/>
              <a:t> / FH = </a:t>
            </a:r>
            <a:r>
              <a:rPr lang="en-GB" dirty="0" err="1"/>
              <a:t>Hochschulen</a:t>
            </a:r>
            <a:r>
              <a:rPr lang="en-GB" dirty="0"/>
              <a:t> für </a:t>
            </a:r>
            <a:r>
              <a:rPr lang="en-GB" dirty="0" err="1"/>
              <a:t>Angewandte</a:t>
            </a:r>
            <a:r>
              <a:rPr lang="en-GB" dirty="0"/>
              <a:t> </a:t>
            </a:r>
            <a:r>
              <a:rPr lang="en-GB" dirty="0" err="1"/>
              <a:t>Wissenschaften</a:t>
            </a:r>
            <a:r>
              <a:rPr lang="en-GB" dirty="0"/>
              <a:t> / HAW = university of applied sciences</a:t>
            </a:r>
            <a:r>
              <a:rPr lang="en-GB" sz="1200" b="0" i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200" b="0" i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Usually a wider range of subjects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GB" sz="1200" b="0" i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Other “institutes of higher education” = universities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GB" sz="1200" b="0" i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main difference legally is that universities offer doctorates.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12853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en-GB" dirty="0"/>
              <a:t>Teaching now also frequently takes place in the form of scheduled blocks.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de-DE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en-GB" b="1" dirty="0"/>
              <a:t>Cooperative training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GB" sz="1200" b="0" i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company which is unable to offer all training contents joins forces with one or more partner companies to deliver training together.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GB" sz="1200" b="0" i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Overall responsibility for the training rests with the coordinating company, with which the trainee concludes a contract. The coordinating company also pays the training allowance.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GB" sz="1200" b="0" i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Trainees must work and learn at the partner company for at least six months during the training.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GB" sz="1200" b="0" i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well as being concluded between companies, cooperation arrangements can also be made between a company and a training provider.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96658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GB" dirty="0"/>
              <a:t>The values of craft trade occupations + industrial and technical occupations do not add up to 100% because the categories sometimes overlap.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47218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Example occupations</a:t>
            </a:r>
          </a:p>
          <a:p>
            <a:endParaRPr lang="de-DE" dirty="0"/>
          </a:p>
          <a:p>
            <a:pPr algn="l"/>
            <a:r>
              <a:rPr lang="en-GB" u="sng" dirty="0"/>
              <a:t>Certified Professional Specialist [DQR 5]</a:t>
            </a:r>
          </a:p>
          <a:p>
            <a:pPr marL="171450" indent="-171450" algn="l">
              <a:buFont typeface="Wingdings" panose="05000000000000000000" pitchFamily="2" charset="2"/>
              <a:buChar char="Ø"/>
            </a:pPr>
            <a:r>
              <a:rPr lang="en-GB" u="none" dirty="0"/>
              <a:t>Certified Professional Specialist for foreign </a:t>
            </a:r>
            <a:br>
              <a:rPr lang="en-GB" u="none" dirty="0"/>
            </a:br>
            <a:r>
              <a:rPr lang="en-GB" u="none" dirty="0"/>
              <a:t>language communication</a:t>
            </a:r>
          </a:p>
          <a:p>
            <a:pPr marL="171450" indent="-171450" algn="l">
              <a:buFont typeface="Wingdings" panose="05000000000000000000" pitchFamily="2" charset="2"/>
              <a:buChar char="Ø"/>
            </a:pPr>
            <a:r>
              <a:rPr lang="en-GB" u="none" dirty="0"/>
              <a:t>Certified Professional Specialist for </a:t>
            </a:r>
            <a:br>
              <a:rPr lang="en-GB" u="none" dirty="0"/>
            </a:br>
            <a:r>
              <a:rPr lang="en-GB" u="none" dirty="0"/>
              <a:t>building system integration </a:t>
            </a:r>
          </a:p>
          <a:p>
            <a:pPr marL="171450" indent="-171450" algn="l">
              <a:buFont typeface="Wingdings" panose="05000000000000000000" pitchFamily="2" charset="2"/>
              <a:buChar char="Ø"/>
            </a:pPr>
            <a:r>
              <a:rPr lang="en-GB" u="none" dirty="0"/>
              <a:t>Certified Professional Specialist for </a:t>
            </a:r>
            <a:br>
              <a:rPr lang="en-GB" u="none" dirty="0"/>
            </a:br>
            <a:r>
              <a:rPr lang="en-GB" u="none" dirty="0"/>
              <a:t>energy, energy efficiency and energy</a:t>
            </a:r>
            <a:br>
              <a:rPr lang="en-GB" u="none" dirty="0"/>
            </a:br>
            <a:r>
              <a:rPr lang="en-GB" u="none" dirty="0"/>
              <a:t>management</a:t>
            </a:r>
          </a:p>
          <a:p>
            <a:pPr marL="171450" indent="-171450" algn="l">
              <a:buFont typeface="Wingdings" panose="05000000000000000000" pitchFamily="2" charset="2"/>
              <a:buChar char="Ø"/>
            </a:pPr>
            <a:endParaRPr lang="de-DE" u="non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GB" sz="1200" u="sng" dirty="0"/>
              <a:t>Bachelor Professional [DQR 6]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GB" sz="1200" dirty="0"/>
              <a:t>Bachelor Professional of Accounting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GB" sz="1200" b="0" i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Bachelor Professional in Event Technology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GB" sz="1200" b="0" i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Bachelor Professional in Media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lang="de-D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GB" sz="1200" u="sng" dirty="0"/>
              <a:t>Master Professional [DQR 7]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GB" sz="1200" u="none" dirty="0"/>
              <a:t>Master Professional in Business Management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GB" sz="1200" u="none" dirty="0"/>
              <a:t>Master Professional in Restoration in the Craft Trades Sector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GB" sz="1200" u="none" dirty="0"/>
              <a:t>Master Professional of Vocational Training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GB" sz="1200" b="0" i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Master Professional of IT Business Engineering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51049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20758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Overall, </a:t>
            </a:r>
            <a:r>
              <a:rPr lang="en-GB" sz="12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approximately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51 % of the population have started a dual vocational training programme in their lifetime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According to the IAB Forum (2023), 85 % of graduates in 2020 were in employment subject to social insurance contributions. 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positive effect: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Youth unemployment in Germany is only around 5,7 % (2025)</a:t>
            </a:r>
            <a:br>
              <a:rPr lang="en-US" dirty="0">
                <a:latin typeface="+mn-lt"/>
              </a:rPr>
            </a:br>
            <a:endParaRPr lang="en-US" dirty="0">
              <a:latin typeface="+mn-lt"/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30240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9134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Difference between the EQF/DQR</a:t>
            </a:r>
          </a:p>
          <a:p>
            <a:endParaRPr lang="de-DE" dirty="0"/>
          </a:p>
          <a:p>
            <a:r>
              <a:rPr lang="en-GB" b="1" dirty="0"/>
              <a:t>EQF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GB" dirty="0"/>
              <a:t>Each of the 8 levels describes 3 “columns”: </a:t>
            </a:r>
            <a:r>
              <a:rPr lang="en-GB" u="sng" dirty="0"/>
              <a:t>knowledge</a:t>
            </a:r>
            <a:r>
              <a:rPr lang="en-GB" dirty="0"/>
              <a:t> / </a:t>
            </a:r>
            <a:r>
              <a:rPr lang="en-GB" u="sng" dirty="0"/>
              <a:t>skills</a:t>
            </a:r>
            <a:r>
              <a:rPr lang="en-GB" dirty="0"/>
              <a:t> </a:t>
            </a:r>
            <a:r>
              <a:rPr lang="en-GB" u="none" dirty="0"/>
              <a:t>/ </a:t>
            </a:r>
            <a:r>
              <a:rPr lang="en-GB" u="sng" dirty="0"/>
              <a:t>responsibility and autonomy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GB" u="none" dirty="0"/>
              <a:t>Higher degree of abstraction than the DQR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GB" u="none" dirty="0"/>
              <a:t>A meta framework, overarching transparency instrument, aims to be able to relate different national education systems to one another.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de-DE" u="sng" dirty="0"/>
          </a:p>
          <a:p>
            <a:pPr marL="0" indent="0">
              <a:buFont typeface="Wingdings" panose="05000000000000000000" pitchFamily="2" charset="2"/>
              <a:buNone/>
            </a:pPr>
            <a:endParaRPr lang="de-DE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en-GB" b="1" dirty="0"/>
              <a:t>DQR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GB" dirty="0"/>
              <a:t>Each of the 8 levels describes 4 “columns”. </a:t>
            </a:r>
            <a:r>
              <a:rPr lang="en-GB" i="1" dirty="0"/>
              <a:t>Professional competence</a:t>
            </a:r>
            <a:r>
              <a:rPr lang="en-GB" dirty="0"/>
              <a:t>: </a:t>
            </a:r>
            <a:r>
              <a:rPr lang="en-GB" u="sng" dirty="0"/>
              <a:t>knowledge</a:t>
            </a:r>
            <a:r>
              <a:rPr lang="en-GB" dirty="0"/>
              <a:t> / </a:t>
            </a:r>
            <a:r>
              <a:rPr lang="en-GB" u="sng" dirty="0"/>
              <a:t>skills.</a:t>
            </a:r>
            <a:r>
              <a:rPr lang="en-GB" dirty="0"/>
              <a:t> </a:t>
            </a:r>
            <a:r>
              <a:rPr lang="en-GB" i="1" dirty="0"/>
              <a:t>Personal competence</a:t>
            </a:r>
            <a:r>
              <a:rPr lang="en-GB" dirty="0"/>
              <a:t>: </a:t>
            </a:r>
            <a:r>
              <a:rPr lang="en-GB" u="sng" dirty="0"/>
              <a:t>social competence</a:t>
            </a:r>
            <a:r>
              <a:rPr lang="en-GB" dirty="0"/>
              <a:t> / </a:t>
            </a:r>
            <a:r>
              <a:rPr lang="en-GB" u="sng" dirty="0"/>
              <a:t>autonomy.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GB" u="none" dirty="0"/>
              <a:t>The aim is to map all the aspects of employability skills in a more appropriate way. The emphasis is placed on a holistic definition of competency.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GB" u="none" dirty="0"/>
              <a:t>Each reference level has a brief introductory text which summarises the requirements structure of the respective level (“level indicator”).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GB" u="none" dirty="0"/>
              <a:t>Expands and substantiates the EQF. 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68074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56681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29709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7131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27622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8545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hyperlink" Target="mailto:govet@bibb.de" TargetMode="External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hyperlink" Target="http://www.govet.international/" TargetMode="External"/><Relationship Id="rId9" Type="http://schemas.openxmlformats.org/officeDocument/2006/relationships/image" Target="../media/image1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20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0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rtfoli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fik 21">
            <a:extLst>
              <a:ext uri="{FF2B5EF4-FFF2-40B4-BE49-F238E27FC236}">
                <a16:creationId xmlns:a16="http://schemas.microsoft.com/office/drawing/2014/main" id="{D11CEA51-0EC7-44E9-9456-0656B50729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0" t="6646" r="5164" b="14435"/>
          <a:stretch/>
        </p:blipFill>
        <p:spPr>
          <a:xfrm>
            <a:off x="-1" y="1052513"/>
            <a:ext cx="12192001" cy="410527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7F82F2F-7D5D-4518-B648-2A60057EC36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0F4B9FEE-1B17-4943-9379-F5D3353950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59526" y="5661025"/>
            <a:ext cx="2453049" cy="514349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E8B4058B-0CB2-480A-A183-0953240008C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813" y="5371775"/>
            <a:ext cx="1117022" cy="1200799"/>
          </a:xfrm>
          <a:prstGeom prst="rect">
            <a:avLst/>
          </a:prstGeom>
        </p:spPr>
      </p:pic>
      <p:sp>
        <p:nvSpPr>
          <p:cNvPr id="14" name="Textplatzhalter 10">
            <a:extLst>
              <a:ext uri="{FF2B5EF4-FFF2-40B4-BE49-F238E27FC236}">
                <a16:creationId xmlns:a16="http://schemas.microsoft.com/office/drawing/2014/main" id="{2DBAAD3D-CA48-4B40-9820-D2952C1CBB2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222044" y="3084394"/>
            <a:ext cx="2493994" cy="650120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300"/>
              </a:spcAft>
              <a:buNone/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Berufsausbildung in </a:t>
            </a:r>
            <a:br>
              <a:rPr lang="de-DE" dirty="0"/>
            </a:br>
            <a:r>
              <a:rPr lang="de-DE" dirty="0"/>
              <a:t>Deutschland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01E08A3D-9CC1-47CC-A636-CCBF9BCAD35B}"/>
              </a:ext>
            </a:extLst>
          </p:cNvPr>
          <p:cNvSpPr txBox="1"/>
          <p:nvPr userDrawn="1"/>
        </p:nvSpPr>
        <p:spPr>
          <a:xfrm>
            <a:off x="3781425" y="5561872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Zentralstelle der Bundesregierung für internationale Berufsbildungszusammenarbeit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12668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324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479425" y="2062162"/>
            <a:ext cx="11269663" cy="3624616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de-DE" dirty="0"/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900462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79425" y="1949450"/>
            <a:ext cx="11269663" cy="3736975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D6851B"/>
              </a:buClr>
              <a:buFont typeface="Wingdings 3" panose="05040102010807070707" pitchFamily="18" charset="2"/>
              <a:buChar char="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682094303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63317" y="855232"/>
            <a:ext cx="3932237" cy="1600200"/>
          </a:xfrm>
          <a:prstGeom prst="rect">
            <a:avLst/>
          </a:prstGeom>
        </p:spPr>
        <p:txBody>
          <a:bodyPr/>
          <a:lstStyle>
            <a:lvl1pPr>
              <a:defRPr lang="de-DE" sz="28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Tx/>
            </a:pPr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9516" y="0"/>
            <a:ext cx="7231137" cy="68580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7563317" y="2573767"/>
            <a:ext cx="3932237" cy="32138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329828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Kapitelüberschriftjjjjjjjjjjjjjjjjjjjjjjjjjjjjjjjjjjjjjjjjjjjjjjjjjjjjjjjjjjjjjjjjjjjjjjjjjjjjjjjjjjjjjjjjjjjjjjjjjjjjjjjjjjjjj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>
          <a:xfrm>
            <a:off x="479425" y="5305425"/>
            <a:ext cx="11269663" cy="12858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C1EBB47-CE08-4E2B-BF90-3920E79A3A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65072"/>
            <a:ext cx="12192000" cy="3327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287398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6019800" y="2451100"/>
            <a:ext cx="6172200" cy="4406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479425" y="2062162"/>
            <a:ext cx="5254625" cy="3624616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646140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7154426" y="2062162"/>
            <a:ext cx="5037574" cy="47958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479425" y="2062162"/>
            <a:ext cx="6423793" cy="3624616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424360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artfoli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DDD5B921-7DF5-4D0B-BFC4-18D8279438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136" r="2141" b="11120"/>
          <a:stretch/>
        </p:blipFill>
        <p:spPr>
          <a:xfrm>
            <a:off x="0" y="1052513"/>
            <a:ext cx="12192000" cy="410527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7F82F2F-7D5D-4518-B648-2A60057EC36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4" name="Textplatzhalter 10">
            <a:extLst>
              <a:ext uri="{FF2B5EF4-FFF2-40B4-BE49-F238E27FC236}">
                <a16:creationId xmlns:a16="http://schemas.microsoft.com/office/drawing/2014/main" id="{2DBAAD3D-CA48-4B40-9820-D2952C1CBB2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222044" y="3084394"/>
            <a:ext cx="2493994" cy="650120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300"/>
              </a:spcAft>
              <a:buNone/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Berufsausbildung in </a:t>
            </a:r>
            <a:br>
              <a:rPr lang="de-DE" dirty="0"/>
            </a:br>
            <a:r>
              <a:rPr lang="de-DE" dirty="0"/>
              <a:t>Deutschland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01E08A3D-9CC1-47CC-A636-CCBF9BCAD35B}"/>
              </a:ext>
            </a:extLst>
          </p:cNvPr>
          <p:cNvSpPr txBox="1"/>
          <p:nvPr userDrawn="1"/>
        </p:nvSpPr>
        <p:spPr>
          <a:xfrm>
            <a:off x="3781425" y="5561872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Zentralstelle der Bundesregierung für internationale Berufsbildungszusammenarbeit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70EE590-54F1-D1A1-9F8B-CD1B3A7BE97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726" y="5409768"/>
            <a:ext cx="2107670" cy="11520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8A22F8EF-A17D-0307-48D8-C35DE9602B8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06349" y="5502086"/>
            <a:ext cx="231851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7753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3249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72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 Oran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F4BD3340-DC2B-4D68-8D14-221F53299F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620" r="28057"/>
          <a:stretch/>
        </p:blipFill>
        <p:spPr>
          <a:xfrm>
            <a:off x="0" y="1080835"/>
            <a:ext cx="12192001" cy="5805486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E0C15F5-7624-4C0F-A330-92606E04C50C}"/>
              </a:ext>
            </a:extLst>
          </p:cNvPr>
          <p:cNvSpPr/>
          <p:nvPr userDrawn="1"/>
        </p:nvSpPr>
        <p:spPr>
          <a:xfrm>
            <a:off x="1" y="113804"/>
            <a:ext cx="12191999" cy="783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1E94B7-2936-4763-B117-E3C78A1E8C7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8813" y="296863"/>
            <a:ext cx="9000576" cy="446715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2400"/>
            </a:lvl1pPr>
          </a:lstStyle>
          <a:p>
            <a:r>
              <a:rPr lang="de-DE" dirty="0"/>
              <a:t>GOVET at BIBB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D3F6CC70-A1B7-4805-A98F-B93B88A3F446}"/>
              </a:ext>
            </a:extLst>
          </p:cNvPr>
          <p:cNvSpPr txBox="1"/>
          <p:nvPr userDrawn="1"/>
        </p:nvSpPr>
        <p:spPr>
          <a:xfrm>
            <a:off x="1403276" y="2816644"/>
            <a:ext cx="3612607" cy="2503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Friedrich-Ebert-Allee 114</a:t>
            </a: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-116</a:t>
            </a:r>
            <a:b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53113 Bonn, Germany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govet@bibb.de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+49 228 107 1818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www.govet.international</a:t>
            </a:r>
            <a:endParaRPr kumimoji="0" lang="de-DE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5" name="Grafik 34">
            <a:extLst>
              <a:ext uri="{FF2B5EF4-FFF2-40B4-BE49-F238E27FC236}">
                <a16:creationId xmlns:a16="http://schemas.microsoft.com/office/drawing/2014/main" id="{36DEB25A-C3FB-42BB-A37C-98ADFE5CD24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37360" y="2900686"/>
            <a:ext cx="442188" cy="563336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862A3916-6FA1-4728-8964-27022EE3AF0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7361" y="3646643"/>
            <a:ext cx="442187" cy="442187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447BC9B3-AD81-451C-BEFF-4B614382F1E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76288" y="4283053"/>
            <a:ext cx="385974" cy="478146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58EDDB5A-FD23-4523-829E-58F0A0E0577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19424" y="4945053"/>
            <a:ext cx="278061" cy="390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4455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 BuReg 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O:\Zentralstelle\05 Kommunikation\07 Corporate Design\Logo\BReg_Foerderzusatz\BReg_Office_Farbe_de_WBZ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52"/>
          <a:stretch/>
        </p:blipFill>
        <p:spPr bwMode="auto">
          <a:xfrm>
            <a:off x="451675" y="5253524"/>
            <a:ext cx="1750394" cy="1351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8" t="13830" b="21207"/>
          <a:stretch/>
        </p:blipFill>
        <p:spPr>
          <a:xfrm>
            <a:off x="-17092" y="1052513"/>
            <a:ext cx="12226183" cy="4125416"/>
          </a:xfrm>
          <a:prstGeom prst="rect">
            <a:avLst/>
          </a:prstGeom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58813" y="2926922"/>
            <a:ext cx="5312330" cy="80759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2790" y="5522880"/>
            <a:ext cx="1974230" cy="658078"/>
          </a:xfrm>
          <a:prstGeom prst="rect">
            <a:avLst/>
          </a:prstGeom>
        </p:spPr>
      </p:pic>
      <p:sp>
        <p:nvSpPr>
          <p:cNvPr id="11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9222044" y="2926922"/>
            <a:ext cx="2493994" cy="807592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300"/>
              </a:spcAft>
              <a:buNone/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3 Zeilen: Ort, Datum, Referent*in</a:t>
            </a:r>
          </a:p>
          <a:p>
            <a:pPr lvl="0"/>
            <a:endParaRPr lang="de-DE" dirty="0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3781425" y="5561872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Zentralstelle der Bundesregierung für internationale Berufsbildungszusammenarbeit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04F1E446-A11B-4E8D-BCF6-2B0257520D6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93337" y="296863"/>
            <a:ext cx="2119238" cy="44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619436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gerüc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buSzPct val="70000"/>
              <a:defRPr/>
            </a:lvl1pPr>
            <a:lvl2pPr marL="1250950" indent="-355600">
              <a:lnSpc>
                <a:spcPct val="100000"/>
              </a:lnSpc>
              <a:buSzPct val="70000"/>
              <a:defRPr sz="2400"/>
            </a:lvl2pPr>
            <a:lvl3pPr marL="1790700" indent="-269875">
              <a:lnSpc>
                <a:spcPct val="100000"/>
              </a:lnSpc>
              <a:buSzPct val="60000"/>
              <a:defRPr sz="2000"/>
            </a:lvl3pPr>
            <a:lvl4pPr marL="2155825" indent="-269875">
              <a:lnSpc>
                <a:spcPct val="100000"/>
              </a:lnSpc>
              <a:defRPr/>
            </a:lvl4pPr>
            <a:lvl5pPr marL="2598738" indent="-269875"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28AD8DA-C3DC-4B1D-ACAD-14A9B74D50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BF9EF9A-ED28-4138-A282-B2C23CA48F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29CC0B62-7EA8-4B74-BB64-334514ABFE8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434669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CEA9E23A-8F75-4C3F-AB46-05DE57C054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8CE626D-E25D-4DE6-B325-A695EA88CC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CEDECF0-1F0F-45D2-9825-9530D5BBEE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363474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6654B1F5-AD94-4F43-9AF8-8E99537EA5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1052513"/>
            <a:ext cx="11053762" cy="1005846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357187" indent="0">
              <a:buNone/>
              <a:defRPr/>
            </a:lvl2pPr>
            <a:lvl3pPr marL="806450" indent="0">
              <a:buNone/>
              <a:defRPr/>
            </a:lvl3pPr>
            <a:lvl4pPr marL="1163637" indent="0">
              <a:buNone/>
              <a:defRPr/>
            </a:lvl4pPr>
            <a:lvl5pPr marL="1520825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43876BC-0158-4643-98F3-1C58795369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4602E17-CDCF-418F-86F8-A9783BDDA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</p:spPr>
        <p:txBody>
          <a:bodyPr/>
          <a:lstStyle>
            <a:lvl1pPr>
              <a:defRPr>
                <a:solidFill>
                  <a:srgbClr val="D6851B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EAC4C9-C746-494B-92BA-AE252C0375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0158" y="2141489"/>
            <a:ext cx="4860000" cy="446715"/>
          </a:xfrm>
          <a:solidFill>
            <a:srgbClr val="D6851B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DFCC827-EE89-41C0-841E-36E6CA90D3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0158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0B2F003-0D45-47AE-91F7-B6FC8FBEDA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2575" y="2141489"/>
            <a:ext cx="4860000" cy="446715"/>
          </a:xfrm>
          <a:solidFill>
            <a:srgbClr val="D6851B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E98050B-5FEC-4197-A3E5-5E4A91470A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52575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800"/>
            </a:lvl4pPr>
            <a:lvl5pPr>
              <a:lnSpc>
                <a:spcPct val="100000"/>
              </a:lnSpc>
              <a:defRPr sz="18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30E2E643-0C98-4ED4-8F79-DBFF3496D36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987E3285-951E-41C1-A8BA-952B052AD6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088672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uReg 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O:\Zentralstelle\05 Kommunikation\07 Corporate Design\Logo\BReg_Foerderzusatz\BReg_Office_Farbe_de_WBZ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52"/>
          <a:stretch/>
        </p:blipFill>
        <p:spPr bwMode="auto">
          <a:xfrm>
            <a:off x="264386" y="5506915"/>
            <a:ext cx="1750394" cy="1351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8" t="10576" b="13391"/>
          <a:stretch/>
        </p:blipFill>
        <p:spPr>
          <a:xfrm>
            <a:off x="-17092" y="801842"/>
            <a:ext cx="12226183" cy="4828374"/>
          </a:xfrm>
          <a:prstGeom prst="rect">
            <a:avLst/>
          </a:prstGeom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78864" y="2926922"/>
            <a:ext cx="5734228" cy="80759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45841" y="5790398"/>
            <a:ext cx="1974230" cy="658078"/>
          </a:xfrm>
          <a:prstGeom prst="rect">
            <a:avLst/>
          </a:prstGeom>
        </p:spPr>
      </p:pic>
      <p:sp>
        <p:nvSpPr>
          <p:cNvPr id="11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9255095" y="2799162"/>
            <a:ext cx="2493994" cy="93535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300"/>
              </a:spcAft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3 Zeilen: Ort, Datum, Referent*in</a:t>
            </a:r>
          </a:p>
          <a:p>
            <a:pPr lvl="0"/>
            <a:endParaRPr lang="de-DE" dirty="0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3781425" y="5819775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Zentralstelle der Bundesregierung für internationale Berufsbildungszusammenarbeit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2060808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uReg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8" t="10576" b="13391"/>
          <a:stretch/>
        </p:blipFill>
        <p:spPr>
          <a:xfrm>
            <a:off x="-17092" y="801842"/>
            <a:ext cx="12226183" cy="4828374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76727" y="2868212"/>
            <a:ext cx="5719273" cy="84920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8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9255095" y="2799162"/>
            <a:ext cx="2493994" cy="93535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300"/>
              </a:spcAft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3 Zeilen: Ort, Datum, Referent*in</a:t>
            </a:r>
          </a:p>
          <a:p>
            <a:pPr lvl="0"/>
            <a:endParaRPr lang="de-DE" dirty="0"/>
          </a:p>
        </p:txBody>
      </p:sp>
      <p:sp>
        <p:nvSpPr>
          <p:cNvPr id="9" name="Textfeld 8"/>
          <p:cNvSpPr txBox="1"/>
          <p:nvPr userDrawn="1"/>
        </p:nvSpPr>
        <p:spPr>
          <a:xfrm>
            <a:off x="3781425" y="5819775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German Office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international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Cooperation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Vocational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Education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Training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726" y="5676892"/>
            <a:ext cx="2107670" cy="115200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06349" y="5769210"/>
            <a:ext cx="231851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224706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22.jpeg"/><Relationship Id="rId4" Type="http://schemas.openxmlformats.org/officeDocument/2006/relationships/slideLayout" Target="../slideLayouts/slideLayout11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A030D1F-0E6E-4510-8496-39E299C73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de-DE" dirty="0"/>
              <a:t>Asosiy sarlavha formatini tahrirlash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51A3B7B-FE76-44A5-8C9E-872A502CD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Asosiy matn formatini tahrirlash</a:t>
            </a:r>
          </a:p>
          <a:p>
            <a:pPr lvl="1"/>
            <a:r>
              <a:rPr lang="de-DE" dirty="0"/>
              <a:t>Ikkinchi daraja</a:t>
            </a:r>
          </a:p>
          <a:p>
            <a:pPr lvl="2"/>
            <a:r>
              <a:rPr lang="de-DE" dirty="0"/>
              <a:t>Uchinchi daraja</a:t>
            </a:r>
          </a:p>
          <a:p>
            <a:pPr lvl="3"/>
            <a:r>
              <a:rPr lang="de-DE" dirty="0"/>
              <a:t>To'rtinchi daraja</a:t>
            </a:r>
          </a:p>
          <a:p>
            <a:pPr lvl="4"/>
            <a:r>
              <a:rPr lang="de-DE" dirty="0"/>
              <a:t>Beshinchi daraja</a:t>
            </a:r>
          </a:p>
        </p:txBody>
      </p:sp>
    </p:spTree>
    <p:extLst>
      <p:ext uri="{BB962C8B-B14F-4D97-AF65-F5344CB8AC3E}">
        <p14:creationId xmlns:p14="http://schemas.microsoft.com/office/powerpoint/2010/main" val="1954232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4" r:id="rId2"/>
    <p:sldLayoutId id="2147483683" r:id="rId3"/>
    <p:sldLayoutId id="2147483679" r:id="rId4"/>
    <p:sldLayoutId id="2147483663" r:id="rId5"/>
    <p:sldLayoutId id="2147483650" r:id="rId6"/>
    <p:sldLayoutId id="2147483653" r:id="rId7"/>
  </p:sldLayoutIdLst>
  <p:transition spd="slow">
    <p:fade/>
  </p:transition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rgbClr val="D6851B"/>
          </a:solidFill>
          <a:latin typeface="+mj-lt"/>
          <a:ea typeface="+mj-ea"/>
          <a:cs typeface="+mj-cs"/>
        </a:defRPr>
      </a:lvl1pPr>
    </p:titleStyle>
    <p:bodyStyle>
      <a:lvl1pPr marL="357188" indent="-357188" algn="l" defTabSz="357188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714375" indent="-357188" algn="l" defTabSz="53657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071563" indent="-265113" algn="l" defTabSz="47942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438275" indent="-274638" algn="l" defTabSz="357188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1795463" indent="-274638" algn="l" defTabSz="360363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5" userDrawn="1">
          <p15:clr>
            <a:srgbClr val="F26B43"/>
          </p15:clr>
        </p15:guide>
        <p15:guide id="2" orient="horz" pos="187" userDrawn="1">
          <p15:clr>
            <a:srgbClr val="F26B43"/>
          </p15:clr>
        </p15:guide>
        <p15:guide id="3" pos="7378" userDrawn="1">
          <p15:clr>
            <a:srgbClr val="F26B43"/>
          </p15:clr>
        </p15:guide>
        <p15:guide id="4" orient="horz" pos="3566" userDrawn="1">
          <p15:clr>
            <a:srgbClr val="F26B43"/>
          </p15:clr>
        </p15:guide>
        <p15:guide id="5" orient="horz" pos="663" userDrawn="1">
          <p15:clr>
            <a:srgbClr val="F26B43"/>
          </p15:clr>
        </p15:guide>
        <p15:guide id="6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778" t="40524" r="5778" b="38418"/>
          <a:stretch/>
        </p:blipFill>
        <p:spPr>
          <a:xfrm>
            <a:off x="9624562" y="116632"/>
            <a:ext cx="2160000" cy="514286"/>
          </a:xfrm>
          <a:prstGeom prst="rect">
            <a:avLst/>
          </a:prstGeom>
        </p:spPr>
      </p:pic>
      <p:sp>
        <p:nvSpPr>
          <p:cNvPr id="13" name="Textplatzhalter 2"/>
          <p:cNvSpPr txBox="1">
            <a:spLocks/>
          </p:cNvSpPr>
          <p:nvPr userDrawn="1"/>
        </p:nvSpPr>
        <p:spPr>
          <a:xfrm>
            <a:off x="9161092" y="2868212"/>
            <a:ext cx="2683380" cy="8492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9074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9" r:id="rId3"/>
    <p:sldLayoutId id="2147483670" r:id="rId4"/>
    <p:sldLayoutId id="2147483671" r:id="rId5"/>
    <p:sldLayoutId id="2147483672" r:id="rId6"/>
    <p:sldLayoutId id="2147483674" r:id="rId7"/>
    <p:sldLayoutId id="2147483675" r:id="rId8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725">
          <p15:clr>
            <a:srgbClr val="F26B43"/>
          </p15:clr>
        </p15:guide>
        <p15:guide id="2" pos="7401">
          <p15:clr>
            <a:srgbClr val="F26B43"/>
          </p15:clr>
        </p15:guide>
        <p15:guide id="3" pos="3840">
          <p15:clr>
            <a:srgbClr val="F26B43"/>
          </p15:clr>
        </p15:guide>
        <p15:guide id="4" pos="30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0.svg"/><Relationship Id="rId4" Type="http://schemas.openxmlformats.org/officeDocument/2006/relationships/image" Target="../media/image5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4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sv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sv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0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bb.de/datenreport/de/index.php" TargetMode="External"/><Relationship Id="rId7" Type="http://schemas.openxmlformats.org/officeDocument/2006/relationships/hyperlink" Target="https://www.destatis.de/DE/Themen/Gesellschaft-Umwelt/Bildung-Forschung-Kultur/Berufliche-Bildung/_inhalt.html" TargetMode="External"/><Relationship Id="rId2" Type="http://schemas.openxmlformats.org/officeDocument/2006/relationships/hyperlink" Target="http://www.govet.international/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datenportal.bmbf.de/portal/de/index.html" TargetMode="External"/><Relationship Id="rId5" Type="http://schemas.openxmlformats.org/officeDocument/2006/relationships/hyperlink" Target="https://www.kmk.org/" TargetMode="External"/><Relationship Id="rId4" Type="http://schemas.openxmlformats.org/officeDocument/2006/relationships/hyperlink" Target="https://www.bmbfsfj.bund.de/bmbfsfj/service/publikationen/berufsbildungsbericht-2026-285646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4.png"/><Relationship Id="rId18" Type="http://schemas.openxmlformats.org/officeDocument/2006/relationships/image" Target="../media/image39.svg"/><Relationship Id="rId26" Type="http://schemas.openxmlformats.org/officeDocument/2006/relationships/image" Target="../media/image47.svg"/><Relationship Id="rId3" Type="http://schemas.openxmlformats.org/officeDocument/2006/relationships/image" Target="../media/image24.png"/><Relationship Id="rId21" Type="http://schemas.openxmlformats.org/officeDocument/2006/relationships/image" Target="../media/image42.png"/><Relationship Id="rId34" Type="http://schemas.openxmlformats.org/officeDocument/2006/relationships/image" Target="../media/image55.svg"/><Relationship Id="rId7" Type="http://schemas.openxmlformats.org/officeDocument/2006/relationships/image" Target="../media/image28.png"/><Relationship Id="rId12" Type="http://schemas.openxmlformats.org/officeDocument/2006/relationships/image" Target="../media/image33.svg"/><Relationship Id="rId17" Type="http://schemas.openxmlformats.org/officeDocument/2006/relationships/image" Target="../media/image38.png"/><Relationship Id="rId25" Type="http://schemas.openxmlformats.org/officeDocument/2006/relationships/image" Target="../media/image46.png"/><Relationship Id="rId33" Type="http://schemas.openxmlformats.org/officeDocument/2006/relationships/image" Target="../media/image54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7.svg"/><Relationship Id="rId20" Type="http://schemas.openxmlformats.org/officeDocument/2006/relationships/image" Target="../media/image41.svg"/><Relationship Id="rId29" Type="http://schemas.openxmlformats.org/officeDocument/2006/relationships/image" Target="../media/image5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svg"/><Relationship Id="rId11" Type="http://schemas.openxmlformats.org/officeDocument/2006/relationships/image" Target="../media/image32.png"/><Relationship Id="rId24" Type="http://schemas.openxmlformats.org/officeDocument/2006/relationships/image" Target="../media/image45.svg"/><Relationship Id="rId32" Type="http://schemas.openxmlformats.org/officeDocument/2006/relationships/image" Target="../media/image53.sv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23" Type="http://schemas.openxmlformats.org/officeDocument/2006/relationships/image" Target="../media/image44.png"/><Relationship Id="rId28" Type="http://schemas.openxmlformats.org/officeDocument/2006/relationships/image" Target="../media/image49.svg"/><Relationship Id="rId10" Type="http://schemas.openxmlformats.org/officeDocument/2006/relationships/image" Target="../media/image31.svg"/><Relationship Id="rId19" Type="http://schemas.openxmlformats.org/officeDocument/2006/relationships/image" Target="../media/image40.png"/><Relationship Id="rId31" Type="http://schemas.openxmlformats.org/officeDocument/2006/relationships/image" Target="../media/image52.png"/><Relationship Id="rId4" Type="http://schemas.openxmlformats.org/officeDocument/2006/relationships/image" Target="../media/image25.svg"/><Relationship Id="rId9" Type="http://schemas.openxmlformats.org/officeDocument/2006/relationships/image" Target="../media/image30.png"/><Relationship Id="rId14" Type="http://schemas.openxmlformats.org/officeDocument/2006/relationships/image" Target="../media/image35.svg"/><Relationship Id="rId22" Type="http://schemas.openxmlformats.org/officeDocument/2006/relationships/image" Target="../media/image43.svg"/><Relationship Id="rId27" Type="http://schemas.openxmlformats.org/officeDocument/2006/relationships/image" Target="../media/image48.png"/><Relationship Id="rId30" Type="http://schemas.openxmlformats.org/officeDocument/2006/relationships/image" Target="../media/image51.svg"/><Relationship Id="rId8" Type="http://schemas.openxmlformats.org/officeDocument/2006/relationships/image" Target="../media/image29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7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>
          <a:xfrm>
            <a:off x="9218581" y="3148164"/>
            <a:ext cx="2493994" cy="478583"/>
          </a:xfrm>
        </p:spPr>
        <p:txBody>
          <a:bodyPr>
            <a:noAutofit/>
          </a:bodyPr>
          <a:lstStyle/>
          <a:p>
            <a:r>
              <a:rPr lang="en-GB" sz="1600" dirty="0"/>
              <a:t>Kasbiy </a:t>
            </a:r>
            <a:r>
              <a:rPr lang="en-GB" sz="1600" dirty="0" err="1"/>
              <a:t>ta'lim</a:t>
            </a:r>
            <a:r>
              <a:rPr lang="en-GB" sz="1600" dirty="0"/>
              <a:t> </a:t>
            </a:r>
            <a:r>
              <a:rPr lang="en-GB" sz="1600" dirty="0" err="1"/>
              <a:t>va</a:t>
            </a:r>
            <a:r>
              <a:rPr lang="en-GB" sz="1600" dirty="0"/>
              <a:t> </a:t>
            </a:r>
          </a:p>
          <a:p>
            <a:r>
              <a:rPr lang="en-GB" sz="1600" dirty="0" err="1"/>
              <a:t>Germaniyada</a:t>
            </a:r>
            <a:r>
              <a:rPr lang="en-GB" sz="1600" dirty="0"/>
              <a:t> tayyorlov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3C5CCC5-26E7-4334-8882-8D81D053DB6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96863"/>
            <a:ext cx="9001125" cy="446087"/>
          </a:xfrm>
          <a:prstGeom prst="rect">
            <a:avLst/>
          </a:prstGeom>
        </p:spPr>
        <p:txBody>
          <a:bodyPr/>
          <a:lstStyle/>
          <a:p>
            <a:r>
              <a:rPr lang="de-DE" noProof="0" dirty="0"/>
              <a:t> </a:t>
            </a:r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6764CCA4-6541-4553-AAE9-1F3555794ADE}"/>
              </a:ext>
            </a:extLst>
          </p:cNvPr>
          <p:cNvSpPr txBox="1">
            <a:spLocks/>
          </p:cNvSpPr>
          <p:nvPr/>
        </p:nvSpPr>
        <p:spPr>
          <a:xfrm>
            <a:off x="658813" y="2997816"/>
            <a:ext cx="5437187" cy="9353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800" dirty="0"/>
              <a:t>Kasblar va malaka yo'llari</a:t>
            </a:r>
            <a:br>
              <a:rPr lang="de-DE" sz="2800" dirty="0"/>
            </a:br>
            <a:r>
              <a:rPr lang="de-DE" sz="2800" dirty="0"/>
              <a:t>Germaniyada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851D3CBA-1EDF-1457-7973-2EDFD825DFAC}"/>
              </a:ext>
            </a:extLst>
          </p:cNvPr>
          <p:cNvSpPr txBox="1"/>
          <p:nvPr/>
        </p:nvSpPr>
        <p:spPr>
          <a:xfrm>
            <a:off x="3257550" y="5541745"/>
            <a:ext cx="574357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dirty="0" err="1"/>
              <a:t>Germaniya</a:t>
            </a:r>
            <a:r>
              <a:rPr lang="de-DE" dirty="0"/>
              <a:t> </a:t>
            </a:r>
            <a:r>
              <a:rPr lang="de-DE" dirty="0" err="1"/>
              <a:t>hukumatining</a:t>
            </a:r>
            <a:r>
              <a:rPr lang="de-DE" dirty="0"/>
              <a:t>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ta'lim</a:t>
            </a:r>
            <a:r>
              <a:rPr lang="de-DE" dirty="0"/>
              <a:t> </a:t>
            </a:r>
            <a:r>
              <a:rPr lang="de-DE" dirty="0" err="1"/>
              <a:t>sohasida</a:t>
            </a:r>
            <a:r>
              <a:rPr lang="de-DE" dirty="0"/>
              <a:t> </a:t>
            </a:r>
            <a:r>
              <a:rPr lang="de-DE" dirty="0" err="1"/>
              <a:t>xalqaro</a:t>
            </a:r>
            <a:r>
              <a:rPr lang="de-DE" dirty="0"/>
              <a:t> </a:t>
            </a:r>
            <a:r>
              <a:rPr lang="de-DE" dirty="0" err="1"/>
              <a:t>hamkorlik</a:t>
            </a:r>
            <a:r>
              <a:rPr lang="de-DE" dirty="0"/>
              <a:t> </a:t>
            </a:r>
            <a:r>
              <a:rPr lang="de-DE" dirty="0" err="1"/>
              <a:t>bo'yicha</a:t>
            </a:r>
            <a:r>
              <a:rPr lang="de-DE" dirty="0"/>
              <a:t> </a:t>
            </a:r>
            <a:r>
              <a:rPr lang="de-DE" dirty="0" err="1"/>
              <a:t>markaz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97564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46CD52-B1DC-4DF7-8FCC-44740D0CF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dirty="0">
                <a:solidFill>
                  <a:srgbClr val="D6851B"/>
                </a:solidFill>
              </a:rPr>
              <a:t>2. </a:t>
            </a:r>
            <a:r>
              <a:rPr lang="de-DE" dirty="0" err="1"/>
              <a:t>Germaniya</a:t>
            </a:r>
            <a:r>
              <a:rPr lang="de-DE" dirty="0"/>
              <a:t> </a:t>
            </a:r>
            <a:r>
              <a:rPr lang="de-DE" dirty="0" err="1"/>
              <a:t>malaka</a:t>
            </a:r>
            <a:r>
              <a:rPr lang="de-DE" dirty="0"/>
              <a:t> </a:t>
            </a:r>
            <a:r>
              <a:rPr lang="de-DE" dirty="0" err="1"/>
              <a:t>ramkasi</a:t>
            </a:r>
            <a:r>
              <a:rPr lang="de-DE" dirty="0"/>
              <a:t> (DQR)</a:t>
            </a:r>
            <a:endParaRPr lang="de-DE" noProof="0" dirty="0">
              <a:solidFill>
                <a:srgbClr val="D6851B"/>
              </a:solidFill>
            </a:endParaRP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9113D9D3-B176-4A52-9D75-C20BE5690D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2" y="821140"/>
            <a:ext cx="11053762" cy="435462"/>
          </a:xfrm>
        </p:spPr>
        <p:txBody>
          <a:bodyPr>
            <a:normAutofit/>
          </a:bodyPr>
          <a:lstStyle/>
          <a:p>
            <a:r>
              <a:rPr lang="de-DE" sz="2000" b="1" dirty="0"/>
              <a:t>Murakkablik darajasi va faoliyat turiga </a:t>
            </a:r>
            <a:r>
              <a:rPr lang="de-DE" sz="2000" b="1" dirty="0" err="1"/>
              <a:t>ko'ra</a:t>
            </a:r>
            <a:r>
              <a:rPr lang="de-DE" sz="2000" b="1" dirty="0"/>
              <a:t> </a:t>
            </a:r>
            <a:r>
              <a:rPr lang="de-DE" sz="2000" b="1" dirty="0" err="1"/>
              <a:t>tizimlashtirish</a:t>
            </a:r>
            <a:endParaRPr lang="de-DE" sz="2000" b="1" dirty="0"/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5252982C-541D-4F15-9D26-6974AC8FE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3" y="2168527"/>
            <a:ext cx="3575252" cy="637849"/>
          </a:xfrm>
          <a:solidFill>
            <a:srgbClr val="E2A95F"/>
          </a:solidFill>
        </p:spPr>
        <p:txBody>
          <a:bodyPr wrap="square" lIns="36000" tIns="72000" rIns="36000" bIns="72000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dirty="0" err="1"/>
              <a:t>Kasbiy</a:t>
            </a:r>
            <a:r>
              <a:rPr lang="de-DE" sz="1600" dirty="0"/>
              <a:t> </a:t>
            </a:r>
            <a:r>
              <a:rPr lang="de-DE" sz="1600" dirty="0" err="1"/>
              <a:t>ta‘limsiz</a:t>
            </a:r>
            <a:r>
              <a:rPr lang="de-DE" sz="1600" dirty="0"/>
              <a:t> – oddiy </a:t>
            </a:r>
            <a:r>
              <a:rPr lang="de-DE" sz="1600" dirty="0" err="1"/>
              <a:t>yordamchi</a:t>
            </a:r>
            <a:r>
              <a:rPr lang="de-DE" sz="1600" dirty="0"/>
              <a:t> </a:t>
            </a:r>
            <a:r>
              <a:rPr lang="de-DE" sz="1600" dirty="0" err="1"/>
              <a:t>faoliyati</a:t>
            </a:r>
            <a:endParaRPr lang="de-DE" sz="1600" spc="20" dirty="0"/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96606456-7A2C-4503-A466-7970A04C8EDD}"/>
              </a:ext>
            </a:extLst>
          </p:cNvPr>
          <p:cNvSpPr txBox="1">
            <a:spLocks/>
          </p:cNvSpPr>
          <p:nvPr/>
        </p:nvSpPr>
        <p:spPr>
          <a:xfrm>
            <a:off x="658812" y="2781381"/>
            <a:ext cx="3575253" cy="715049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e-DE" sz="1200" spc="20" dirty="0">
                <a:solidFill>
                  <a:schemeClr val="tx1"/>
                </a:solidFill>
              </a:rPr>
              <a:t>masalan: hosil yig'ish ishchisi, oshxona yordamchisi/yordamchi oshpaz, </a:t>
            </a:r>
            <a:r>
              <a:rPr lang="de-DE" sz="1200" spc="20" dirty="0" err="1">
                <a:solidFill>
                  <a:schemeClr val="tx1"/>
                </a:solidFill>
              </a:rPr>
              <a:t>vaqtinchalik</a:t>
            </a:r>
            <a:r>
              <a:rPr lang="de-DE" sz="1200" spc="20" dirty="0">
                <a:solidFill>
                  <a:schemeClr val="tx1"/>
                </a:solidFill>
              </a:rPr>
              <a:t> </a:t>
            </a:r>
            <a:r>
              <a:rPr lang="de-DE" sz="1200" spc="20" dirty="0" err="1">
                <a:solidFill>
                  <a:schemeClr val="tx1"/>
                </a:solidFill>
              </a:rPr>
              <a:t>ofitsiant</a:t>
            </a:r>
            <a:r>
              <a:rPr lang="de-DE" sz="1200" spc="20" dirty="0">
                <a:solidFill>
                  <a:schemeClr val="tx1"/>
                </a:solidFill>
              </a:rPr>
              <a:t>, </a:t>
            </a:r>
            <a:r>
              <a:rPr lang="de-DE" sz="1200" spc="20" dirty="0" err="1">
                <a:solidFill>
                  <a:schemeClr val="tx1"/>
                </a:solidFill>
              </a:rPr>
              <a:t>elektr</a:t>
            </a:r>
            <a:r>
              <a:rPr lang="de-DE" sz="1200" spc="20" dirty="0">
                <a:solidFill>
                  <a:schemeClr val="tx1"/>
                </a:solidFill>
              </a:rPr>
              <a:t> yordamchisi*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71EBEEC9-307D-4465-A213-EF6224C55835}"/>
              </a:ext>
            </a:extLst>
          </p:cNvPr>
          <p:cNvSpPr txBox="1">
            <a:spLocks/>
          </p:cNvSpPr>
          <p:nvPr/>
        </p:nvSpPr>
        <p:spPr>
          <a:xfrm>
            <a:off x="658812" y="1557338"/>
            <a:ext cx="3575258" cy="54000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700"/>
              </a:lnSpc>
              <a:spcBef>
                <a:spcPts val="600"/>
              </a:spcBef>
            </a:pPr>
            <a:r>
              <a:rPr lang="de-DE" sz="1800" b="1" spc="50" dirty="0"/>
              <a:t>DQR 1–2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E0660FEF-E649-46CA-B8F3-B4DF7AD7F8CF}"/>
              </a:ext>
            </a:extLst>
          </p:cNvPr>
          <p:cNvSpPr txBox="1">
            <a:spLocks/>
          </p:cNvSpPr>
          <p:nvPr/>
        </p:nvSpPr>
        <p:spPr>
          <a:xfrm>
            <a:off x="4398064" y="2168526"/>
            <a:ext cx="3575258" cy="637849"/>
          </a:xfrm>
          <a:prstGeom prst="rect">
            <a:avLst/>
          </a:prstGeom>
          <a:solidFill>
            <a:srgbClr val="E2A95F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dirty="0"/>
              <a:t>Dual </a:t>
            </a:r>
            <a:r>
              <a:rPr lang="de-DE" sz="1600" dirty="0" err="1"/>
              <a:t>ta‘limda</a:t>
            </a:r>
            <a:r>
              <a:rPr lang="de-DE" sz="1600" dirty="0"/>
              <a:t> (= </a:t>
            </a:r>
            <a:r>
              <a:rPr lang="de-DE" sz="1600" dirty="0" err="1"/>
              <a:t>korxonada</a:t>
            </a:r>
            <a:r>
              <a:rPr lang="de-DE" sz="1600" dirty="0"/>
              <a:t>) </a:t>
            </a:r>
            <a:r>
              <a:rPr lang="de-DE" sz="1600" dirty="0" err="1"/>
              <a:t>o‘rganiladigan</a:t>
            </a:r>
            <a:r>
              <a:rPr lang="de-DE" sz="1600" dirty="0"/>
              <a:t> </a:t>
            </a:r>
            <a:r>
              <a:rPr lang="de-DE" sz="1600" dirty="0" err="1"/>
              <a:t>kasb</a:t>
            </a:r>
            <a:r>
              <a:rPr lang="de-DE" sz="1600" dirty="0"/>
              <a:t> (2 yil)</a:t>
            </a:r>
            <a:endParaRPr lang="de-DE" sz="1600" spc="20" dirty="0"/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CCC2C313-E699-4868-BEBD-012FD4C21E4A}"/>
              </a:ext>
            </a:extLst>
          </p:cNvPr>
          <p:cNvSpPr txBox="1">
            <a:spLocks/>
          </p:cNvSpPr>
          <p:nvPr/>
        </p:nvSpPr>
        <p:spPr>
          <a:xfrm>
            <a:off x="4398063" y="2883613"/>
            <a:ext cx="3575259" cy="715049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e-DE" sz="1200" spc="20" dirty="0">
                <a:solidFill>
                  <a:schemeClr val="tx1"/>
                </a:solidFill>
              </a:rPr>
              <a:t>masalan, </a:t>
            </a:r>
            <a:r>
              <a:rPr lang="de-DE" sz="1200" spc="20" dirty="0" err="1">
                <a:solidFill>
                  <a:schemeClr val="tx1"/>
                </a:solidFill>
              </a:rPr>
              <a:t>mehmonxona</a:t>
            </a:r>
            <a:r>
              <a:rPr lang="de-DE" sz="1200" spc="20" dirty="0">
                <a:solidFill>
                  <a:schemeClr val="tx1"/>
                </a:solidFill>
              </a:rPr>
              <a:t> </a:t>
            </a:r>
            <a:r>
              <a:rPr lang="de-DE" sz="1200" spc="20" dirty="0" err="1">
                <a:solidFill>
                  <a:schemeClr val="tx1"/>
                </a:solidFill>
              </a:rPr>
              <a:t>mutaxassisi</a:t>
            </a:r>
            <a:r>
              <a:rPr lang="de-DE" sz="1200" spc="20" dirty="0">
                <a:solidFill>
                  <a:schemeClr val="tx1"/>
                </a:solidFill>
              </a:rPr>
              <a:t>, omborxona xodimi, </a:t>
            </a:r>
            <a:r>
              <a:rPr lang="de-DE" sz="1200" spc="20" dirty="0" err="1">
                <a:solidFill>
                  <a:schemeClr val="tx1"/>
                </a:solidFill>
              </a:rPr>
              <a:t>pardozlash</a:t>
            </a:r>
            <a:r>
              <a:rPr lang="de-DE" sz="1200" spc="20" dirty="0">
                <a:solidFill>
                  <a:schemeClr val="tx1"/>
                </a:solidFill>
              </a:rPr>
              <a:t> </a:t>
            </a:r>
            <a:r>
              <a:rPr lang="de-DE" sz="1200" spc="20" dirty="0" err="1">
                <a:solidFill>
                  <a:schemeClr val="tx1"/>
                </a:solidFill>
              </a:rPr>
              <a:t>mutaxassisi</a:t>
            </a:r>
            <a:r>
              <a:rPr lang="de-DE" sz="1200" spc="20" dirty="0">
                <a:solidFill>
                  <a:schemeClr val="tx1"/>
                </a:solidFill>
              </a:rPr>
              <a:t>, </a:t>
            </a:r>
            <a:r>
              <a:rPr lang="de-DE" sz="1200" spc="20" dirty="0" err="1">
                <a:solidFill>
                  <a:schemeClr val="tx1"/>
                </a:solidFill>
              </a:rPr>
              <a:t>sotuvchi</a:t>
            </a:r>
            <a:r>
              <a:rPr lang="de-DE" sz="1200" spc="20" dirty="0">
                <a:solidFill>
                  <a:schemeClr val="tx1"/>
                </a:solidFill>
              </a:rPr>
              <a:t>, </a:t>
            </a:r>
            <a:br>
              <a:rPr lang="de-DE" sz="1200" spc="20" dirty="0">
                <a:solidFill>
                  <a:schemeClr val="tx1"/>
                </a:solidFill>
              </a:rPr>
            </a:br>
            <a:r>
              <a:rPr lang="de-DE" sz="1200" spc="20" dirty="0">
                <a:solidFill>
                  <a:schemeClr val="tx1"/>
                </a:solidFill>
              </a:rPr>
              <a:t>metallga ishlov berish texnigi*</a:t>
            </a: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5D617D76-AFAA-42F7-9E88-50C6F403F0FE}"/>
              </a:ext>
            </a:extLst>
          </p:cNvPr>
          <p:cNvSpPr txBox="1">
            <a:spLocks/>
          </p:cNvSpPr>
          <p:nvPr/>
        </p:nvSpPr>
        <p:spPr>
          <a:xfrm>
            <a:off x="4398064" y="1557338"/>
            <a:ext cx="3575258" cy="54000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700"/>
              </a:lnSpc>
              <a:spcBef>
                <a:spcPts val="600"/>
              </a:spcBef>
            </a:pPr>
            <a:r>
              <a:rPr lang="de-DE" sz="1800" b="1" spc="50" dirty="0"/>
              <a:t>DQR 3</a:t>
            </a: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FB6EA9DE-14C7-4549-9A47-C0080C2265B5}"/>
              </a:ext>
            </a:extLst>
          </p:cNvPr>
          <p:cNvSpPr txBox="1">
            <a:spLocks/>
          </p:cNvSpPr>
          <p:nvPr/>
        </p:nvSpPr>
        <p:spPr>
          <a:xfrm>
            <a:off x="8137317" y="2168526"/>
            <a:ext cx="3575259" cy="637849"/>
          </a:xfrm>
          <a:prstGeom prst="rect">
            <a:avLst/>
          </a:prstGeom>
          <a:solidFill>
            <a:srgbClr val="E2A95F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dirty="0"/>
              <a:t>Dual </a:t>
            </a:r>
            <a:r>
              <a:rPr lang="de-DE" sz="1600" dirty="0" err="1"/>
              <a:t>ta‘limda</a:t>
            </a:r>
            <a:r>
              <a:rPr lang="de-DE" sz="1600" dirty="0"/>
              <a:t> (= </a:t>
            </a:r>
            <a:r>
              <a:rPr lang="de-DE" sz="1600" dirty="0" err="1"/>
              <a:t>korxonada</a:t>
            </a:r>
            <a:r>
              <a:rPr lang="de-DE" sz="1600" dirty="0"/>
              <a:t>) </a:t>
            </a:r>
            <a:r>
              <a:rPr lang="de-DE" sz="1600" dirty="0" err="1"/>
              <a:t>o‘rganiladigan</a:t>
            </a:r>
            <a:r>
              <a:rPr lang="de-DE" sz="1600" dirty="0"/>
              <a:t> </a:t>
            </a:r>
            <a:r>
              <a:rPr lang="de-DE" sz="1600" dirty="0" err="1"/>
              <a:t>kasb</a:t>
            </a:r>
            <a:r>
              <a:rPr lang="de-DE" sz="1600" dirty="0"/>
              <a:t> (3–3,5 yil)</a:t>
            </a:r>
            <a:endParaRPr lang="de-DE" sz="1600" spc="20" dirty="0"/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EB459804-61F6-4C92-9E2B-9C1C6EF1DA99}"/>
              </a:ext>
            </a:extLst>
          </p:cNvPr>
          <p:cNvSpPr txBox="1">
            <a:spLocks/>
          </p:cNvSpPr>
          <p:nvPr/>
        </p:nvSpPr>
        <p:spPr>
          <a:xfrm>
            <a:off x="8137317" y="2879893"/>
            <a:ext cx="3575259" cy="72248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e-DE" sz="1200" spc="20" dirty="0">
                <a:solidFill>
                  <a:schemeClr val="tx1"/>
                </a:solidFill>
              </a:rPr>
              <a:t>masalan: fermer, oshpaz, </a:t>
            </a:r>
            <a:r>
              <a:rPr lang="de-DE" sz="1200" spc="20" dirty="0" err="1">
                <a:solidFill>
                  <a:schemeClr val="tx1"/>
                </a:solidFill>
              </a:rPr>
              <a:t>omborxona</a:t>
            </a:r>
            <a:r>
              <a:rPr lang="de-DE" sz="1200" spc="20" dirty="0">
                <a:solidFill>
                  <a:schemeClr val="tx1"/>
                </a:solidFill>
              </a:rPr>
              <a:t> </a:t>
            </a:r>
            <a:r>
              <a:rPr lang="de-DE" sz="1200" spc="20" dirty="0" err="1">
                <a:solidFill>
                  <a:schemeClr val="tx1"/>
                </a:solidFill>
              </a:rPr>
              <a:t>logistikasi</a:t>
            </a:r>
            <a:r>
              <a:rPr lang="de-DE" sz="1200" spc="20" dirty="0">
                <a:solidFill>
                  <a:schemeClr val="tx1"/>
                </a:solidFill>
              </a:rPr>
              <a:t> mutaxassisi, </a:t>
            </a:r>
            <a:r>
              <a:rPr lang="de-DE" sz="1200" spc="20" dirty="0" err="1">
                <a:solidFill>
                  <a:schemeClr val="tx1"/>
                </a:solidFill>
              </a:rPr>
              <a:t>sovutish</a:t>
            </a:r>
            <a:r>
              <a:rPr lang="de-DE" sz="1200" spc="20" dirty="0">
                <a:solidFill>
                  <a:schemeClr val="tx1"/>
                </a:solidFill>
              </a:rPr>
              <a:t> </a:t>
            </a:r>
            <a:r>
              <a:rPr lang="de-DE" sz="1200" spc="20" dirty="0" err="1">
                <a:solidFill>
                  <a:schemeClr val="tx1"/>
                </a:solidFill>
              </a:rPr>
              <a:t>texnologiyasigasi</a:t>
            </a:r>
            <a:r>
              <a:rPr lang="de-DE" sz="1200" spc="20" dirty="0">
                <a:solidFill>
                  <a:schemeClr val="tx1"/>
                </a:solidFill>
              </a:rPr>
              <a:t> </a:t>
            </a:r>
            <a:r>
              <a:rPr lang="de-DE" sz="1200" spc="20" dirty="0" err="1">
                <a:solidFill>
                  <a:schemeClr val="tx1"/>
                </a:solidFill>
              </a:rPr>
              <a:t>mexatronigi</a:t>
            </a:r>
            <a:r>
              <a:rPr lang="de-DE" sz="1200" spc="20" dirty="0">
                <a:solidFill>
                  <a:schemeClr val="tx1"/>
                </a:solidFill>
              </a:rPr>
              <a:t>, </a:t>
            </a:r>
            <a:r>
              <a:rPr lang="de-DE" sz="1200" spc="20" dirty="0" err="1">
                <a:solidFill>
                  <a:schemeClr val="tx1"/>
                </a:solidFill>
              </a:rPr>
              <a:t>sanoat</a:t>
            </a:r>
            <a:r>
              <a:rPr lang="de-DE" sz="1200" spc="20" dirty="0">
                <a:solidFill>
                  <a:schemeClr val="tx1"/>
                </a:solidFill>
              </a:rPr>
              <a:t> </a:t>
            </a:r>
            <a:r>
              <a:rPr lang="de-DE" sz="1200" spc="20" dirty="0" err="1">
                <a:solidFill>
                  <a:schemeClr val="tx1"/>
                </a:solidFill>
              </a:rPr>
              <a:t>uskunalari</a:t>
            </a:r>
            <a:r>
              <a:rPr lang="de-DE" sz="1200" spc="20" dirty="0">
                <a:solidFill>
                  <a:schemeClr val="tx1"/>
                </a:solidFill>
              </a:rPr>
              <a:t> </a:t>
            </a:r>
            <a:r>
              <a:rPr lang="de-DE" sz="1200" spc="20" dirty="0" err="1">
                <a:solidFill>
                  <a:schemeClr val="tx1"/>
                </a:solidFill>
              </a:rPr>
              <a:t>mexanigi</a:t>
            </a:r>
            <a:r>
              <a:rPr lang="de-DE" sz="1200" spc="20" dirty="0">
                <a:solidFill>
                  <a:schemeClr val="tx1"/>
                </a:solidFill>
              </a:rPr>
              <a:t>*</a:t>
            </a:r>
          </a:p>
        </p:txBody>
      </p:sp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6184CEE6-0F69-4375-9712-81569A255C6F}"/>
              </a:ext>
            </a:extLst>
          </p:cNvPr>
          <p:cNvSpPr txBox="1">
            <a:spLocks/>
          </p:cNvSpPr>
          <p:nvPr/>
        </p:nvSpPr>
        <p:spPr>
          <a:xfrm>
            <a:off x="8137317" y="1557338"/>
            <a:ext cx="3575258" cy="54000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700"/>
              </a:lnSpc>
              <a:spcBef>
                <a:spcPts val="600"/>
              </a:spcBef>
            </a:pPr>
            <a:r>
              <a:rPr lang="de-DE" sz="1800" b="1" spc="50" dirty="0"/>
              <a:t>DQR 4</a:t>
            </a: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3CAC0400-1E75-46B7-AAEC-DBC5DA41CAF6}"/>
              </a:ext>
            </a:extLst>
          </p:cNvPr>
          <p:cNvSpPr txBox="1">
            <a:spLocks/>
          </p:cNvSpPr>
          <p:nvPr/>
        </p:nvSpPr>
        <p:spPr>
          <a:xfrm>
            <a:off x="8137316" y="3696882"/>
            <a:ext cx="3575259" cy="637849"/>
          </a:xfrm>
          <a:prstGeom prst="rect">
            <a:avLst/>
          </a:prstGeom>
          <a:solidFill>
            <a:srgbClr val="E2A95F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b="1" dirty="0"/>
              <a:t>yoki: </a:t>
            </a:r>
            <a:r>
              <a:rPr lang="de-DE" sz="1600" dirty="0" err="1"/>
              <a:t>an‘anaviy</a:t>
            </a:r>
            <a:r>
              <a:rPr lang="de-DE" sz="1600" dirty="0"/>
              <a:t> </a:t>
            </a:r>
            <a:r>
              <a:rPr lang="de-DE" sz="1600" dirty="0" err="1"/>
              <a:t>ta‘limda</a:t>
            </a:r>
            <a:r>
              <a:rPr lang="de-DE" sz="1600" dirty="0"/>
              <a:t> (= </a:t>
            </a:r>
            <a:r>
              <a:rPr lang="de-DE" sz="1600" dirty="0" err="1"/>
              <a:t>butunlay</a:t>
            </a:r>
            <a:r>
              <a:rPr lang="de-DE" sz="1600" dirty="0"/>
              <a:t> </a:t>
            </a:r>
            <a:r>
              <a:rPr lang="de-DE" sz="1600" dirty="0" err="1"/>
              <a:t>maktabda</a:t>
            </a:r>
            <a:r>
              <a:rPr lang="de-DE" sz="1600" dirty="0"/>
              <a:t>) </a:t>
            </a:r>
            <a:r>
              <a:rPr lang="de-DE" sz="1600" dirty="0" err="1"/>
              <a:t>o‘rganiladigan</a:t>
            </a:r>
            <a:r>
              <a:rPr lang="de-DE" sz="1600" dirty="0"/>
              <a:t> </a:t>
            </a:r>
            <a:r>
              <a:rPr lang="de-DE" sz="1600" dirty="0" err="1"/>
              <a:t>kasb</a:t>
            </a:r>
            <a:r>
              <a:rPr lang="de-DE" sz="1600" dirty="0"/>
              <a:t> </a:t>
            </a:r>
            <a:endParaRPr lang="de-DE" sz="1600" spc="20" dirty="0"/>
          </a:p>
        </p:txBody>
      </p:sp>
      <p:sp>
        <p:nvSpPr>
          <p:cNvPr id="18" name="Textplatzhalter 3">
            <a:extLst>
              <a:ext uri="{FF2B5EF4-FFF2-40B4-BE49-F238E27FC236}">
                <a16:creationId xmlns:a16="http://schemas.microsoft.com/office/drawing/2014/main" id="{26136F7C-27AE-409A-8D9A-8639500E0AB8}"/>
              </a:ext>
            </a:extLst>
          </p:cNvPr>
          <p:cNvSpPr txBox="1">
            <a:spLocks/>
          </p:cNvSpPr>
          <p:nvPr/>
        </p:nvSpPr>
        <p:spPr>
          <a:xfrm>
            <a:off x="8137315" y="4320613"/>
            <a:ext cx="3575259" cy="1292130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e-DE" sz="1200" spc="20" dirty="0">
                <a:solidFill>
                  <a:schemeClr val="tx1"/>
                </a:solidFill>
                <a:latin typeface="+mn-lt"/>
              </a:rPr>
              <a:t>masalan: Qishloq </a:t>
            </a:r>
            <a:r>
              <a:rPr lang="de-DE" sz="1200" spc="20" dirty="0" err="1">
                <a:solidFill>
                  <a:schemeClr val="tx1"/>
                </a:solidFill>
                <a:latin typeface="+mn-lt"/>
              </a:rPr>
              <a:t>xo'jaligi</a:t>
            </a:r>
            <a:r>
              <a:rPr lang="de-DE" sz="1200" spc="2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200" spc="20" dirty="0" err="1">
                <a:solidFill>
                  <a:schemeClr val="tx1"/>
                </a:solidFill>
                <a:latin typeface="+mn-lt"/>
              </a:rPr>
              <a:t>texnikasi</a:t>
            </a:r>
            <a:r>
              <a:rPr lang="de-DE" sz="1200" spc="2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200" spc="20" dirty="0" err="1">
                <a:solidFill>
                  <a:schemeClr val="tx1"/>
                </a:solidFill>
                <a:latin typeface="+mn-lt"/>
              </a:rPr>
              <a:t>bo‘yicha</a:t>
            </a:r>
            <a:r>
              <a:rPr lang="de-DE" sz="1200" spc="2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200" spc="20" dirty="0" err="1">
                <a:solidFill>
                  <a:schemeClr val="tx1"/>
                </a:solidFill>
                <a:latin typeface="+mn-lt"/>
              </a:rPr>
              <a:t>yordamchi</a:t>
            </a:r>
            <a:r>
              <a:rPr lang="de-DE" sz="1200" spc="20" dirty="0">
                <a:solidFill>
                  <a:schemeClr val="tx1"/>
                </a:solidFill>
                <a:latin typeface="+mn-lt"/>
              </a:rPr>
              <a:t>, </a:t>
            </a:r>
            <a:r>
              <a:rPr lang="de-DE" sz="1200" spc="20" dirty="0" err="1">
                <a:solidFill>
                  <a:schemeClr val="tx1"/>
                </a:solidFill>
                <a:latin typeface="+mn-lt"/>
              </a:rPr>
              <a:t>oziq-ovqat</a:t>
            </a:r>
            <a:r>
              <a:rPr lang="de-DE" sz="1200" spc="2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200" spc="20" dirty="0" err="1">
                <a:solidFill>
                  <a:schemeClr val="tx1"/>
                </a:solidFill>
                <a:latin typeface="+mn-lt"/>
              </a:rPr>
              <a:t>texnologiyalari</a:t>
            </a:r>
            <a:r>
              <a:rPr lang="de-DE" sz="1200" spc="2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200" spc="20" dirty="0" err="1">
                <a:solidFill>
                  <a:schemeClr val="tx1"/>
                </a:solidFill>
                <a:latin typeface="+mn-lt"/>
              </a:rPr>
              <a:t>bo‘yicha</a:t>
            </a:r>
            <a:r>
              <a:rPr lang="de-DE" sz="1200" spc="2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200" spc="20" dirty="0" err="1">
                <a:solidFill>
                  <a:schemeClr val="tx1"/>
                </a:solidFill>
                <a:latin typeface="+mn-lt"/>
              </a:rPr>
              <a:t>yordamchi</a:t>
            </a:r>
            <a:r>
              <a:rPr lang="de-DE" sz="1200" spc="20" dirty="0">
                <a:solidFill>
                  <a:schemeClr val="tx1"/>
                </a:solidFill>
                <a:latin typeface="+mn-lt"/>
              </a:rPr>
              <a:t>, </a:t>
            </a:r>
            <a:r>
              <a:rPr lang="de-DE" sz="1200" spc="20" dirty="0" err="1">
                <a:solidFill>
                  <a:schemeClr val="tx1"/>
                </a:solidFill>
                <a:latin typeface="+mn-lt"/>
              </a:rPr>
              <a:t>mehmonxona</a:t>
            </a:r>
            <a:r>
              <a:rPr lang="de-DE" sz="1200" spc="2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200" spc="20" dirty="0" err="1">
                <a:solidFill>
                  <a:schemeClr val="tx1"/>
                </a:solidFill>
                <a:latin typeface="+mn-lt"/>
              </a:rPr>
              <a:t>boshqaruvi</a:t>
            </a:r>
            <a:r>
              <a:rPr lang="de-DE" sz="1200" spc="2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200" spc="20" dirty="0" err="1">
                <a:solidFill>
                  <a:schemeClr val="tx1"/>
                </a:solidFill>
                <a:latin typeface="+mn-lt"/>
              </a:rPr>
              <a:t>bo‘yicha</a:t>
            </a:r>
            <a:r>
              <a:rPr lang="de-DE" sz="1200" spc="2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200" spc="20" dirty="0" err="1">
                <a:solidFill>
                  <a:schemeClr val="tx1"/>
                </a:solidFill>
                <a:latin typeface="+mn-lt"/>
              </a:rPr>
              <a:t>yordamchi</a:t>
            </a:r>
            <a:r>
              <a:rPr lang="de-DE" sz="1200" spc="20" dirty="0">
                <a:solidFill>
                  <a:schemeClr val="tx1"/>
                </a:solidFill>
                <a:latin typeface="+mn-lt"/>
              </a:rPr>
              <a:t>, </a:t>
            </a:r>
            <a:r>
              <a:rPr lang="de-DE" sz="1200" dirty="0" err="1">
                <a:solidFill>
                  <a:schemeClr val="tx1"/>
                </a:solidFill>
                <a:latin typeface="+mn-lt"/>
              </a:rPr>
              <a:t>bino</a:t>
            </a:r>
            <a:r>
              <a:rPr lang="de-DE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+mn-lt"/>
              </a:rPr>
              <a:t>tizimlari</a:t>
            </a:r>
            <a:r>
              <a:rPr lang="de-DE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+mn-lt"/>
              </a:rPr>
              <a:t>texnigi</a:t>
            </a:r>
            <a:r>
              <a:rPr lang="de-DE" sz="1200" spc="2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200" spc="20" dirty="0" err="1">
                <a:solidFill>
                  <a:schemeClr val="tx1"/>
                </a:solidFill>
                <a:latin typeface="+mn-lt"/>
              </a:rPr>
              <a:t>va</a:t>
            </a:r>
            <a:r>
              <a:rPr lang="de-DE" sz="1200" spc="2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200" spc="20" dirty="0" err="1">
                <a:solidFill>
                  <a:schemeClr val="tx1"/>
                </a:solidFill>
                <a:latin typeface="+mn-lt"/>
              </a:rPr>
              <a:t>boshqaruv</a:t>
            </a:r>
            <a:r>
              <a:rPr lang="de-DE" sz="1200" spc="2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200" spc="20" dirty="0" err="1">
                <a:solidFill>
                  <a:schemeClr val="tx1"/>
                </a:solidFill>
                <a:latin typeface="+mn-lt"/>
              </a:rPr>
              <a:t>bo‘yicha</a:t>
            </a:r>
            <a:r>
              <a:rPr lang="de-DE" sz="1200" spc="2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200" spc="20" dirty="0" err="1">
                <a:solidFill>
                  <a:schemeClr val="tx1"/>
                </a:solidFill>
                <a:latin typeface="+mn-lt"/>
              </a:rPr>
              <a:t>yordamchi</a:t>
            </a:r>
            <a:r>
              <a:rPr lang="de-DE" sz="1200" spc="20" dirty="0">
                <a:solidFill>
                  <a:schemeClr val="tx1"/>
                </a:solidFill>
                <a:latin typeface="+mn-lt"/>
              </a:rPr>
              <a:t>, </a:t>
            </a:r>
            <a:r>
              <a:rPr lang="de-DE" sz="1200" spc="20" dirty="0" err="1">
                <a:solidFill>
                  <a:schemeClr val="tx1"/>
                </a:solidFill>
                <a:latin typeface="+mn-lt"/>
              </a:rPr>
              <a:t>mexatronika</a:t>
            </a:r>
            <a:r>
              <a:rPr lang="de-DE" sz="1200" spc="2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200" spc="20" dirty="0" err="1">
                <a:solidFill>
                  <a:schemeClr val="tx1"/>
                </a:solidFill>
                <a:latin typeface="+mn-lt"/>
              </a:rPr>
              <a:t>bo'yicha</a:t>
            </a:r>
            <a:r>
              <a:rPr lang="de-DE" sz="1200" spc="2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200" spc="20" dirty="0" err="1">
                <a:solidFill>
                  <a:schemeClr val="tx1"/>
                </a:solidFill>
                <a:latin typeface="+mn-lt"/>
              </a:rPr>
              <a:t>yordamchi</a:t>
            </a:r>
            <a:r>
              <a:rPr lang="de-DE" sz="1200" spc="20" dirty="0">
                <a:solidFill>
                  <a:schemeClr val="tx1"/>
                </a:solidFill>
                <a:latin typeface="+mn-lt"/>
              </a:rPr>
              <a:t> – texnik xizmat </a:t>
            </a:r>
            <a:r>
              <a:rPr lang="de-DE" sz="1200" spc="20" dirty="0" err="1">
                <a:solidFill>
                  <a:schemeClr val="tx1"/>
                </a:solidFill>
                <a:latin typeface="+mn-lt"/>
              </a:rPr>
              <a:t>va</a:t>
            </a:r>
            <a:r>
              <a:rPr lang="de-DE" sz="1200" spc="2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200" spc="20" dirty="0" err="1">
                <a:solidFill>
                  <a:schemeClr val="tx1"/>
                </a:solidFill>
                <a:latin typeface="+mn-lt"/>
              </a:rPr>
              <a:t>servis</a:t>
            </a:r>
            <a:r>
              <a:rPr lang="de-DE" sz="1200" spc="2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200" spc="20" dirty="0" err="1">
                <a:solidFill>
                  <a:schemeClr val="tx1"/>
                </a:solidFill>
                <a:latin typeface="+mn-lt"/>
              </a:rPr>
              <a:t>yo‘nalishi</a:t>
            </a:r>
            <a:r>
              <a:rPr lang="de-DE" sz="1200" spc="20" dirty="0">
                <a:solidFill>
                  <a:schemeClr val="tx1"/>
                </a:solidFill>
                <a:latin typeface="+mn-lt"/>
              </a:rPr>
              <a:t>*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34AAA658-02E2-4556-8683-0125F920D414}"/>
              </a:ext>
            </a:extLst>
          </p:cNvPr>
          <p:cNvSpPr/>
          <p:nvPr/>
        </p:nvSpPr>
        <p:spPr>
          <a:xfrm>
            <a:off x="525582" y="5464202"/>
            <a:ext cx="74477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/>
              <a:t> * </a:t>
            </a:r>
            <a:r>
              <a:rPr lang="de-DE" sz="1000" dirty="0" err="1"/>
              <a:t>Bu</a:t>
            </a:r>
            <a:r>
              <a:rPr lang="de-DE" sz="1000" dirty="0"/>
              <a:t> yerda </a:t>
            </a:r>
            <a:r>
              <a:rPr lang="de-DE" sz="1000" dirty="0" err="1"/>
              <a:t>keltirilgan</a:t>
            </a:r>
            <a:r>
              <a:rPr lang="de-DE" sz="1000" dirty="0"/>
              <a:t> </a:t>
            </a:r>
            <a:r>
              <a:rPr lang="de-DE" sz="1000" dirty="0" err="1"/>
              <a:t>bir</a:t>
            </a:r>
            <a:r>
              <a:rPr lang="de-DE" sz="1000" dirty="0"/>
              <a:t> </a:t>
            </a:r>
            <a:r>
              <a:rPr lang="de-DE" sz="1000" dirty="0" err="1"/>
              <a:t>xil</a:t>
            </a:r>
            <a:r>
              <a:rPr lang="de-DE" sz="1000" dirty="0"/>
              <a:t> </a:t>
            </a:r>
            <a:r>
              <a:rPr lang="de-DE" sz="1000" dirty="0" err="1"/>
              <a:t>kasbiy</a:t>
            </a:r>
            <a:r>
              <a:rPr lang="de-DE" sz="1000" dirty="0"/>
              <a:t> </a:t>
            </a:r>
            <a:r>
              <a:rPr lang="de-DE" sz="1000" dirty="0" err="1"/>
              <a:t>sohaga</a:t>
            </a:r>
            <a:r>
              <a:rPr lang="de-DE" sz="1000" dirty="0"/>
              <a:t> </a:t>
            </a:r>
            <a:r>
              <a:rPr lang="de-DE" sz="1000" dirty="0" err="1"/>
              <a:t>mansub</a:t>
            </a:r>
            <a:r>
              <a:rPr lang="de-DE" sz="1000" dirty="0"/>
              <a:t> </a:t>
            </a:r>
            <a:r>
              <a:rPr lang="de-DE" sz="1000" dirty="0" err="1"/>
              <a:t>kasblar</a:t>
            </a:r>
            <a:r>
              <a:rPr lang="de-DE" sz="1000" dirty="0"/>
              <a:t> bir-birini majburiy ravishda to'ldirmaydi. </a:t>
            </a:r>
            <a:br>
              <a:rPr lang="de-DE" sz="1000" dirty="0"/>
            </a:br>
            <a:r>
              <a:rPr lang="de-DE" sz="1000" dirty="0"/>
              <a:t>    </a:t>
            </a:r>
            <a:r>
              <a:rPr lang="de-DE" sz="1000" dirty="0" err="1"/>
              <a:t>Bu</a:t>
            </a:r>
            <a:r>
              <a:rPr lang="de-DE" sz="1000" dirty="0"/>
              <a:t> – </a:t>
            </a:r>
            <a:r>
              <a:rPr lang="de-DE" sz="1000" dirty="0" err="1"/>
              <a:t>tegishli</a:t>
            </a:r>
            <a:r>
              <a:rPr lang="de-DE" sz="1000" dirty="0"/>
              <a:t> </a:t>
            </a:r>
            <a:r>
              <a:rPr lang="de-DE" sz="1000" dirty="0" err="1"/>
              <a:t>kasb</a:t>
            </a:r>
            <a:r>
              <a:rPr lang="de-DE" sz="1000" dirty="0"/>
              <a:t> sohasidagi turli malaka darajasidagi </a:t>
            </a:r>
            <a:r>
              <a:rPr lang="de-DE" sz="1000" dirty="0" err="1"/>
              <a:t>kasblarning</a:t>
            </a:r>
            <a:r>
              <a:rPr lang="de-DE" sz="1000" dirty="0"/>
              <a:t> </a:t>
            </a:r>
            <a:r>
              <a:rPr lang="de-DE" sz="1000" dirty="0" err="1"/>
              <a:t>misollaridir</a:t>
            </a:r>
            <a:r>
              <a:rPr lang="de-DE" sz="1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25528602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platzhalter 3">
            <a:extLst>
              <a:ext uri="{FF2B5EF4-FFF2-40B4-BE49-F238E27FC236}">
                <a16:creationId xmlns:a16="http://schemas.microsoft.com/office/drawing/2014/main" id="{91131AF3-AB27-4890-9549-572EC31F962C}"/>
              </a:ext>
            </a:extLst>
          </p:cNvPr>
          <p:cNvSpPr txBox="1">
            <a:spLocks/>
          </p:cNvSpPr>
          <p:nvPr/>
        </p:nvSpPr>
        <p:spPr>
          <a:xfrm>
            <a:off x="8137317" y="3681814"/>
            <a:ext cx="3575258" cy="637849"/>
          </a:xfrm>
          <a:prstGeom prst="rect">
            <a:avLst/>
          </a:prstGeom>
          <a:solidFill>
            <a:srgbClr val="E2A95F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b="1" spc="10" dirty="0"/>
              <a:t>yoki: </a:t>
            </a:r>
            <a:r>
              <a:rPr lang="de-DE" sz="1600" spc="-20" dirty="0"/>
              <a:t>akademik bakalavriat </a:t>
            </a:r>
            <a:r>
              <a:rPr lang="de-DE" sz="1600" spc="-20" dirty="0" err="1"/>
              <a:t>dasturi</a:t>
            </a:r>
            <a:r>
              <a:rPr lang="de-DE" sz="1600" spc="-20" dirty="0"/>
              <a:t> </a:t>
            </a:r>
            <a:r>
              <a:rPr lang="de-DE" sz="1600" spc="-20" dirty="0" err="1"/>
              <a:t>amaliy</a:t>
            </a:r>
            <a:r>
              <a:rPr lang="de-DE" sz="1600" spc="-20" dirty="0"/>
              <a:t> fanlar universitetida yoki universitetda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F46CD52-B1DC-4DF7-8FCC-44740D0CF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dirty="0">
                <a:solidFill>
                  <a:srgbClr val="D6851B"/>
                </a:solidFill>
              </a:rPr>
              <a:t>2. </a:t>
            </a:r>
            <a:r>
              <a:rPr lang="de-DE" dirty="0" err="1"/>
              <a:t>Germaniya</a:t>
            </a:r>
            <a:r>
              <a:rPr lang="de-DE" dirty="0"/>
              <a:t> </a:t>
            </a:r>
            <a:r>
              <a:rPr lang="de-DE" dirty="0" err="1"/>
              <a:t>malaka</a:t>
            </a:r>
            <a:r>
              <a:rPr lang="de-DE" dirty="0"/>
              <a:t> </a:t>
            </a:r>
            <a:r>
              <a:rPr lang="de-DE" dirty="0" err="1"/>
              <a:t>ramkasi</a:t>
            </a:r>
            <a:r>
              <a:rPr lang="de-DE" dirty="0"/>
              <a:t> (DQR)</a:t>
            </a:r>
            <a:endParaRPr lang="de-DE" noProof="0" dirty="0">
              <a:solidFill>
                <a:srgbClr val="D6851B"/>
              </a:solidFill>
            </a:endParaRP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9113D9D3-B176-4A52-9D75-C20BE5690D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2" y="821140"/>
            <a:ext cx="11053762" cy="435462"/>
          </a:xfrm>
        </p:spPr>
        <p:txBody>
          <a:bodyPr>
            <a:normAutofit/>
          </a:bodyPr>
          <a:lstStyle/>
          <a:p>
            <a:r>
              <a:rPr lang="de-DE" sz="2000" b="1" dirty="0" err="1"/>
              <a:t>Murakkablik</a:t>
            </a:r>
            <a:r>
              <a:rPr lang="de-DE" sz="2000" b="1" dirty="0"/>
              <a:t> </a:t>
            </a:r>
            <a:r>
              <a:rPr lang="de-DE" sz="2000" b="1" dirty="0" err="1"/>
              <a:t>darajasi</a:t>
            </a:r>
            <a:r>
              <a:rPr lang="de-DE" sz="2000" b="1" dirty="0"/>
              <a:t> </a:t>
            </a:r>
            <a:r>
              <a:rPr lang="de-DE" sz="2000" b="1" dirty="0" err="1"/>
              <a:t>va</a:t>
            </a:r>
            <a:r>
              <a:rPr lang="de-DE" sz="2000" b="1" dirty="0"/>
              <a:t> </a:t>
            </a:r>
            <a:r>
              <a:rPr lang="de-DE" sz="2000" b="1" dirty="0" err="1"/>
              <a:t>faoliyat</a:t>
            </a:r>
            <a:r>
              <a:rPr lang="de-DE" sz="2000" b="1" dirty="0"/>
              <a:t> </a:t>
            </a:r>
            <a:r>
              <a:rPr lang="de-DE" sz="2000" b="1" dirty="0" err="1"/>
              <a:t>turiga</a:t>
            </a:r>
            <a:r>
              <a:rPr lang="de-DE" sz="2000" b="1" dirty="0"/>
              <a:t> </a:t>
            </a:r>
            <a:r>
              <a:rPr lang="de-DE" sz="2000" b="1" dirty="0" err="1"/>
              <a:t>ko'ra</a:t>
            </a:r>
            <a:r>
              <a:rPr lang="de-DE" sz="2000" b="1" dirty="0"/>
              <a:t> </a:t>
            </a:r>
            <a:r>
              <a:rPr lang="de-DE" sz="2000" b="1" dirty="0" err="1"/>
              <a:t>tizimlashtirish</a:t>
            </a:r>
            <a:endParaRPr lang="de-DE" sz="2000" b="1" dirty="0"/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5252982C-541D-4F15-9D26-6974AC8FE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4" y="2175507"/>
            <a:ext cx="3575252" cy="637849"/>
          </a:xfrm>
          <a:solidFill>
            <a:srgbClr val="E2A95F"/>
          </a:solidFill>
        </p:spPr>
        <p:txBody>
          <a:bodyPr wrap="square" lIns="36000" tIns="72000" rIns="36000" bIns="72000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dirty="0"/>
              <a:t>Ixtisoslashgan </a:t>
            </a:r>
            <a:br>
              <a:rPr lang="de-DE" sz="1600" dirty="0"/>
            </a:br>
            <a:r>
              <a:rPr lang="de-DE" sz="1600" dirty="0" err="1"/>
              <a:t>yuqoriroq</a:t>
            </a:r>
            <a:r>
              <a:rPr lang="de-DE" sz="1600" dirty="0"/>
              <a:t> darajali malaka</a:t>
            </a:r>
            <a:endParaRPr lang="de-DE" sz="1600" spc="20" dirty="0"/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96606456-7A2C-4503-A466-7970A04C8EDD}"/>
              </a:ext>
            </a:extLst>
          </p:cNvPr>
          <p:cNvSpPr txBox="1">
            <a:spLocks/>
          </p:cNvSpPr>
          <p:nvPr/>
        </p:nvSpPr>
        <p:spPr>
          <a:xfrm>
            <a:off x="658813" y="2891525"/>
            <a:ext cx="3575253" cy="1170901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e-DE" sz="1200" spc="20" dirty="0">
                <a:solidFill>
                  <a:schemeClr val="tx1"/>
                </a:solidFill>
              </a:rPr>
              <a:t>masalan, </a:t>
            </a:r>
            <a:r>
              <a:rPr lang="de-DE" sz="1200" spc="20" dirty="0" err="1">
                <a:solidFill>
                  <a:schemeClr val="tx1"/>
                </a:solidFill>
              </a:rPr>
              <a:t>sertifikatlangan</a:t>
            </a:r>
            <a:r>
              <a:rPr lang="de-DE" sz="1200" spc="20" dirty="0">
                <a:solidFill>
                  <a:schemeClr val="tx1"/>
                </a:solidFill>
              </a:rPr>
              <a:t> </a:t>
            </a:r>
            <a:r>
              <a:rPr lang="de-DE" sz="1200" spc="20" dirty="0" err="1">
                <a:solidFill>
                  <a:schemeClr val="tx1"/>
                </a:solidFill>
              </a:rPr>
              <a:t>kasb</a:t>
            </a:r>
            <a:r>
              <a:rPr lang="de-DE" sz="1200" spc="20" dirty="0">
                <a:solidFill>
                  <a:schemeClr val="tx1"/>
                </a:solidFill>
              </a:rPr>
              <a:t> </a:t>
            </a:r>
            <a:r>
              <a:rPr lang="de-DE" sz="1200" spc="20" dirty="0" err="1">
                <a:solidFill>
                  <a:schemeClr val="tx1"/>
                </a:solidFill>
              </a:rPr>
              <a:t>mutaxassisi</a:t>
            </a:r>
            <a:r>
              <a:rPr lang="de-DE" sz="1200" spc="20" dirty="0">
                <a:solidFill>
                  <a:schemeClr val="tx1"/>
                </a:solidFill>
              </a:rPr>
              <a:t> – </a:t>
            </a:r>
            <a:br>
              <a:rPr lang="de-DE" sz="1200" spc="20" dirty="0">
                <a:solidFill>
                  <a:schemeClr val="tx1"/>
                </a:solidFill>
              </a:rPr>
            </a:br>
            <a:r>
              <a:rPr lang="de-DE" sz="1200" spc="20" dirty="0">
                <a:solidFill>
                  <a:schemeClr val="tx1"/>
                </a:solidFill>
              </a:rPr>
              <a:t>IT mutaxassisi, </a:t>
            </a:r>
            <a:r>
              <a:rPr lang="de-DE" sz="1200" spc="20" dirty="0" err="1">
                <a:solidFill>
                  <a:schemeClr val="tx1"/>
                </a:solidFill>
              </a:rPr>
              <a:t>servis</a:t>
            </a:r>
            <a:r>
              <a:rPr lang="de-DE" sz="1200" spc="20" dirty="0">
                <a:solidFill>
                  <a:schemeClr val="tx1"/>
                </a:solidFill>
              </a:rPr>
              <a:t> </a:t>
            </a:r>
            <a:r>
              <a:rPr lang="de-DE" sz="1200" spc="20" dirty="0" err="1">
                <a:solidFill>
                  <a:schemeClr val="tx1"/>
                </a:solidFill>
              </a:rPr>
              <a:t>texnigi</a:t>
            </a:r>
            <a:r>
              <a:rPr lang="de-DE" sz="1200" spc="20" dirty="0">
                <a:solidFill>
                  <a:schemeClr val="tx1"/>
                </a:solidFill>
              </a:rPr>
              <a:t>, </a:t>
            </a:r>
            <a:r>
              <a:rPr lang="de-DE" sz="1200" spc="20" dirty="0" err="1">
                <a:solidFill>
                  <a:schemeClr val="tx1"/>
                </a:solidFill>
              </a:rPr>
              <a:t>parhez</a:t>
            </a:r>
            <a:r>
              <a:rPr lang="de-DE" sz="1200" spc="20" dirty="0">
                <a:solidFill>
                  <a:schemeClr val="tx1"/>
                </a:solidFill>
              </a:rPr>
              <a:t> </a:t>
            </a:r>
            <a:r>
              <a:rPr lang="de-DE" sz="1200" spc="20" dirty="0" err="1">
                <a:solidFill>
                  <a:schemeClr val="tx1"/>
                </a:solidFill>
              </a:rPr>
              <a:t>taomlar</a:t>
            </a:r>
            <a:r>
              <a:rPr lang="de-DE" sz="1200" spc="20" dirty="0">
                <a:solidFill>
                  <a:schemeClr val="tx1"/>
                </a:solidFill>
              </a:rPr>
              <a:t> </a:t>
            </a:r>
            <a:r>
              <a:rPr lang="de-DE" sz="1200" spc="20" dirty="0" err="1">
                <a:solidFill>
                  <a:schemeClr val="tx1"/>
                </a:solidFill>
              </a:rPr>
              <a:t>oshpazi</a:t>
            </a:r>
            <a:r>
              <a:rPr lang="de-DE" sz="1200" spc="20" dirty="0">
                <a:solidFill>
                  <a:schemeClr val="tx1"/>
                </a:solidFill>
              </a:rPr>
              <a:t>, </a:t>
            </a:r>
            <a:br>
              <a:rPr lang="de-DE" sz="1200" spc="20" dirty="0">
                <a:solidFill>
                  <a:schemeClr val="tx1"/>
                </a:solidFill>
              </a:rPr>
            </a:br>
            <a:r>
              <a:rPr lang="de-DE" sz="1200" spc="20" dirty="0" err="1">
                <a:solidFill>
                  <a:schemeClr val="tx1"/>
                </a:solidFill>
              </a:rPr>
              <a:t>shamol</a:t>
            </a:r>
            <a:r>
              <a:rPr lang="de-DE" sz="1200" spc="20" dirty="0">
                <a:solidFill>
                  <a:schemeClr val="tx1"/>
                </a:solidFill>
              </a:rPr>
              <a:t> </a:t>
            </a:r>
            <a:r>
              <a:rPr lang="de-DE" sz="1200" spc="20" dirty="0" err="1">
                <a:solidFill>
                  <a:schemeClr val="tx1"/>
                </a:solidFill>
              </a:rPr>
              <a:t>elektruskunalari</a:t>
            </a:r>
            <a:r>
              <a:rPr lang="de-DE" sz="1200" spc="20" dirty="0">
                <a:solidFill>
                  <a:schemeClr val="tx1"/>
                </a:solidFill>
              </a:rPr>
              <a:t> </a:t>
            </a:r>
            <a:r>
              <a:rPr lang="de-DE" sz="1200" spc="20" dirty="0" err="1">
                <a:solidFill>
                  <a:schemeClr val="tx1"/>
                </a:solidFill>
              </a:rPr>
              <a:t>bo'yicha</a:t>
            </a:r>
            <a:r>
              <a:rPr lang="de-DE" sz="1200" spc="20" dirty="0">
                <a:solidFill>
                  <a:schemeClr val="tx1"/>
                </a:solidFill>
              </a:rPr>
              <a:t> </a:t>
            </a:r>
            <a:r>
              <a:rPr lang="de-DE" sz="1200" spc="20" dirty="0" err="1">
                <a:solidFill>
                  <a:schemeClr val="tx1"/>
                </a:solidFill>
              </a:rPr>
              <a:t>servis</a:t>
            </a:r>
            <a:r>
              <a:rPr lang="de-DE" sz="1200" spc="20" dirty="0">
                <a:solidFill>
                  <a:schemeClr val="tx1"/>
                </a:solidFill>
              </a:rPr>
              <a:t> </a:t>
            </a:r>
            <a:r>
              <a:rPr lang="de-DE" sz="1200" spc="20" dirty="0" err="1">
                <a:solidFill>
                  <a:schemeClr val="tx1"/>
                </a:solidFill>
              </a:rPr>
              <a:t>montyori</a:t>
            </a:r>
            <a:r>
              <a:rPr lang="de-DE" sz="1200" spc="20" dirty="0">
                <a:solidFill>
                  <a:schemeClr val="tx1"/>
                </a:solidFill>
              </a:rPr>
              <a:t>, </a:t>
            </a:r>
            <a:br>
              <a:rPr lang="de-DE" sz="1200" spc="20" dirty="0">
                <a:solidFill>
                  <a:schemeClr val="tx1"/>
                </a:solidFill>
              </a:rPr>
            </a:br>
            <a:r>
              <a:rPr lang="de-DE" sz="1200" spc="20" dirty="0" err="1">
                <a:solidFill>
                  <a:schemeClr val="tx1"/>
                </a:solidFill>
              </a:rPr>
              <a:t>uy-joy</a:t>
            </a:r>
            <a:r>
              <a:rPr lang="de-DE" sz="1200" spc="20" dirty="0">
                <a:solidFill>
                  <a:schemeClr val="tx1"/>
                </a:solidFill>
              </a:rPr>
              <a:t> bo'yicha </a:t>
            </a:r>
            <a:r>
              <a:rPr lang="de-DE" sz="1200" spc="20" dirty="0" err="1">
                <a:solidFill>
                  <a:schemeClr val="tx1"/>
                </a:solidFill>
              </a:rPr>
              <a:t>maslahatchi</a:t>
            </a:r>
            <a:r>
              <a:rPr lang="de-DE" sz="1200" spc="20" dirty="0">
                <a:solidFill>
                  <a:schemeClr val="tx1"/>
                </a:solidFill>
              </a:rPr>
              <a:t> (</a:t>
            </a:r>
            <a:r>
              <a:rPr lang="de-DE" sz="1200" spc="20" dirty="0" err="1">
                <a:solidFill>
                  <a:schemeClr val="tx1"/>
                </a:solidFill>
              </a:rPr>
              <a:t>Savdo-sanoat</a:t>
            </a:r>
            <a:r>
              <a:rPr lang="de-DE" sz="1200" spc="20" dirty="0">
                <a:solidFill>
                  <a:schemeClr val="tx1"/>
                </a:solidFill>
              </a:rPr>
              <a:t> </a:t>
            </a:r>
            <a:r>
              <a:rPr lang="de-DE" sz="1200" spc="20" dirty="0" err="1">
                <a:solidFill>
                  <a:schemeClr val="tx1"/>
                </a:solidFill>
              </a:rPr>
              <a:t>palatasi</a:t>
            </a:r>
            <a:r>
              <a:rPr lang="de-DE" sz="1200" spc="2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71EBEEC9-307D-4465-A213-EF6224C55835}"/>
              </a:ext>
            </a:extLst>
          </p:cNvPr>
          <p:cNvSpPr txBox="1">
            <a:spLocks/>
          </p:cNvSpPr>
          <p:nvPr/>
        </p:nvSpPr>
        <p:spPr>
          <a:xfrm>
            <a:off x="658813" y="1557338"/>
            <a:ext cx="3575258" cy="54000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700"/>
              </a:lnSpc>
              <a:spcBef>
                <a:spcPts val="600"/>
              </a:spcBef>
            </a:pPr>
            <a:r>
              <a:rPr lang="de-DE" sz="1800" b="1" spc="70" dirty="0"/>
              <a:t>DQR 5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E0660FEF-E649-46CA-B8F3-B4DF7AD7F8CF}"/>
              </a:ext>
            </a:extLst>
          </p:cNvPr>
          <p:cNvSpPr txBox="1">
            <a:spLocks/>
          </p:cNvSpPr>
          <p:nvPr/>
        </p:nvSpPr>
        <p:spPr>
          <a:xfrm>
            <a:off x="4398065" y="2174644"/>
            <a:ext cx="3575258" cy="637849"/>
          </a:xfrm>
          <a:prstGeom prst="rect">
            <a:avLst/>
          </a:prstGeom>
          <a:solidFill>
            <a:srgbClr val="E2A95F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dirty="0"/>
              <a:t>Ustoz </a:t>
            </a:r>
            <a:r>
              <a:rPr lang="de-DE" sz="1600" dirty="0" err="1"/>
              <a:t>hunarmand</a:t>
            </a:r>
            <a:r>
              <a:rPr lang="de-DE" sz="1600" dirty="0"/>
              <a:t> </a:t>
            </a:r>
            <a:r>
              <a:rPr lang="de-DE" sz="1600" dirty="0" err="1"/>
              <a:t>maqomini</a:t>
            </a:r>
            <a:r>
              <a:rPr lang="de-DE" sz="1600" dirty="0"/>
              <a:t> </a:t>
            </a:r>
            <a:r>
              <a:rPr lang="de-DE" sz="1600" dirty="0" err="1"/>
              <a:t>olish</a:t>
            </a:r>
            <a:r>
              <a:rPr lang="de-DE" sz="1600" dirty="0"/>
              <a:t> uchun </a:t>
            </a:r>
            <a:r>
              <a:rPr lang="de-DE" sz="1600" dirty="0" err="1"/>
              <a:t>malaka</a:t>
            </a:r>
            <a:r>
              <a:rPr lang="de-DE" sz="1600" dirty="0"/>
              <a:t> </a:t>
            </a:r>
            <a:r>
              <a:rPr lang="de-DE" sz="1600" dirty="0" err="1"/>
              <a:t>oshirish</a:t>
            </a:r>
            <a:endParaRPr lang="de-DE" sz="1600" spc="20" dirty="0"/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CCC2C313-E699-4868-BEBD-012FD4C21E4A}"/>
              </a:ext>
            </a:extLst>
          </p:cNvPr>
          <p:cNvSpPr txBox="1">
            <a:spLocks/>
          </p:cNvSpPr>
          <p:nvPr/>
        </p:nvSpPr>
        <p:spPr>
          <a:xfrm>
            <a:off x="4398061" y="2889796"/>
            <a:ext cx="3575259" cy="715049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e-DE" sz="1200" dirty="0">
                <a:solidFill>
                  <a:schemeClr val="tx1"/>
                </a:solidFill>
              </a:rPr>
              <a:t>masalan, Bachelor Professional, </a:t>
            </a:r>
            <a:br>
              <a:rPr lang="de-DE" sz="1200" dirty="0">
                <a:solidFill>
                  <a:schemeClr val="tx1"/>
                </a:solidFill>
              </a:rPr>
            </a:br>
            <a:r>
              <a:rPr lang="de-DE" sz="1200" dirty="0">
                <a:solidFill>
                  <a:schemeClr val="tx1"/>
                </a:solidFill>
              </a:rPr>
              <a:t>Qishloq </a:t>
            </a:r>
            <a:r>
              <a:rPr lang="de-DE" sz="1200" dirty="0" err="1">
                <a:solidFill>
                  <a:schemeClr val="tx1"/>
                </a:solidFill>
              </a:rPr>
              <a:t>xo'jaligi</a:t>
            </a:r>
            <a:r>
              <a:rPr lang="de-DE" sz="1200" dirty="0">
                <a:solidFill>
                  <a:schemeClr val="tx1"/>
                </a:solidFill>
              </a:rPr>
              <a:t> </a:t>
            </a:r>
            <a:r>
              <a:rPr lang="de-DE" sz="1200" dirty="0" err="1">
                <a:solidFill>
                  <a:schemeClr val="tx1"/>
                </a:solidFill>
              </a:rPr>
              <a:t>ustozi</a:t>
            </a:r>
            <a:r>
              <a:rPr lang="de-DE" sz="1200" dirty="0">
                <a:solidFill>
                  <a:schemeClr val="tx1"/>
                </a:solidFill>
              </a:rPr>
              <a:t>, </a:t>
            </a:r>
            <a:r>
              <a:rPr lang="de-DE" sz="1200" dirty="0" err="1">
                <a:solidFill>
                  <a:schemeClr val="tx1"/>
                </a:solidFill>
              </a:rPr>
              <a:t>oshpazlik</a:t>
            </a:r>
            <a:r>
              <a:rPr lang="de-DE" sz="1200" dirty="0">
                <a:solidFill>
                  <a:schemeClr val="tx1"/>
                </a:solidFill>
              </a:rPr>
              <a:t> </a:t>
            </a:r>
            <a:r>
              <a:rPr lang="de-DE" sz="1200" dirty="0" err="1">
                <a:solidFill>
                  <a:schemeClr val="tx1"/>
                </a:solidFill>
              </a:rPr>
              <a:t>ustozi</a:t>
            </a:r>
            <a:r>
              <a:rPr lang="de-DE" sz="1200" dirty="0">
                <a:solidFill>
                  <a:schemeClr val="tx1"/>
                </a:solidFill>
              </a:rPr>
              <a:t>, </a:t>
            </a:r>
            <a:r>
              <a:rPr lang="de-DE" sz="1200" spc="20" dirty="0" err="1">
                <a:solidFill>
                  <a:schemeClr val="tx1"/>
                </a:solidFill>
              </a:rPr>
              <a:t>restoran</a:t>
            </a:r>
            <a:r>
              <a:rPr lang="de-DE" sz="1200" spc="20" dirty="0">
                <a:solidFill>
                  <a:schemeClr val="tx1"/>
                </a:solidFill>
              </a:rPr>
              <a:t> </a:t>
            </a:r>
            <a:r>
              <a:rPr lang="de-DE" sz="1200" spc="20" dirty="0" err="1">
                <a:solidFill>
                  <a:schemeClr val="tx1"/>
                </a:solidFill>
              </a:rPr>
              <a:t>ishi</a:t>
            </a:r>
            <a:r>
              <a:rPr lang="de-DE" sz="1200" spc="20" dirty="0">
                <a:solidFill>
                  <a:schemeClr val="tx1"/>
                </a:solidFill>
              </a:rPr>
              <a:t> </a:t>
            </a:r>
            <a:r>
              <a:rPr lang="de-DE" sz="1200" dirty="0" err="1">
                <a:solidFill>
                  <a:schemeClr val="tx1"/>
                </a:solidFill>
              </a:rPr>
              <a:t>ustozi</a:t>
            </a:r>
            <a:r>
              <a:rPr lang="de-DE" sz="1200" spc="20" dirty="0">
                <a:solidFill>
                  <a:schemeClr val="tx1"/>
                </a:solidFill>
              </a:rPr>
              <a:t>, </a:t>
            </a:r>
            <a:r>
              <a:rPr lang="de-DE" sz="1200" spc="20" dirty="0" err="1">
                <a:solidFill>
                  <a:schemeClr val="tx1"/>
                </a:solidFill>
              </a:rPr>
              <a:t>elektr</a:t>
            </a:r>
            <a:r>
              <a:rPr lang="de-DE" sz="1200" spc="20" dirty="0">
                <a:solidFill>
                  <a:schemeClr val="tx1"/>
                </a:solidFill>
              </a:rPr>
              <a:t> </a:t>
            </a:r>
            <a:r>
              <a:rPr lang="de-DE" sz="1200" spc="20" dirty="0" err="1">
                <a:solidFill>
                  <a:schemeClr val="tx1"/>
                </a:solidFill>
              </a:rPr>
              <a:t>texnikasi</a:t>
            </a:r>
            <a:r>
              <a:rPr lang="de-DE" sz="1200" spc="20" dirty="0">
                <a:solidFill>
                  <a:schemeClr val="tx1"/>
                </a:solidFill>
              </a:rPr>
              <a:t> </a:t>
            </a:r>
            <a:r>
              <a:rPr lang="de-DE" sz="1200" dirty="0" err="1">
                <a:solidFill>
                  <a:schemeClr val="tx1"/>
                </a:solidFill>
              </a:rPr>
              <a:t>ustozi</a:t>
            </a:r>
            <a:endParaRPr lang="de-DE" sz="1200" spc="20" dirty="0">
              <a:solidFill>
                <a:schemeClr val="tx1"/>
              </a:solidFill>
            </a:endParaRP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5D617D76-AFAA-42F7-9E88-50C6F403F0FE}"/>
              </a:ext>
            </a:extLst>
          </p:cNvPr>
          <p:cNvSpPr txBox="1">
            <a:spLocks/>
          </p:cNvSpPr>
          <p:nvPr/>
        </p:nvSpPr>
        <p:spPr>
          <a:xfrm>
            <a:off x="4398063" y="1557338"/>
            <a:ext cx="7314511" cy="54000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700"/>
              </a:lnSpc>
              <a:spcBef>
                <a:spcPts val="600"/>
              </a:spcBef>
            </a:pPr>
            <a:r>
              <a:rPr lang="de-DE" sz="1800" b="1" spc="70" dirty="0"/>
              <a:t>DQR 6</a:t>
            </a: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FB6EA9DE-14C7-4549-9A47-C0080C2265B5}"/>
              </a:ext>
            </a:extLst>
          </p:cNvPr>
          <p:cNvSpPr txBox="1">
            <a:spLocks/>
          </p:cNvSpPr>
          <p:nvPr/>
        </p:nvSpPr>
        <p:spPr>
          <a:xfrm>
            <a:off x="8137318" y="2051869"/>
            <a:ext cx="3575259" cy="884070"/>
          </a:xfrm>
          <a:prstGeom prst="rect">
            <a:avLst/>
          </a:prstGeom>
          <a:solidFill>
            <a:srgbClr val="E2A95F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b="1" dirty="0"/>
              <a:t>yoki: </a:t>
            </a:r>
            <a:r>
              <a:rPr lang="de-DE" sz="1600" dirty="0" err="1"/>
              <a:t>Texnika</a:t>
            </a:r>
            <a:r>
              <a:rPr lang="de-DE" sz="1600" dirty="0"/>
              <a:t>/</a:t>
            </a:r>
            <a:r>
              <a:rPr lang="de-DE" sz="1600" dirty="0" err="1"/>
              <a:t>texnologiya</a:t>
            </a:r>
            <a:r>
              <a:rPr lang="de-DE" sz="1600" dirty="0"/>
              <a:t> </a:t>
            </a:r>
            <a:r>
              <a:rPr lang="de-DE" sz="1600" dirty="0" err="1"/>
              <a:t>bo‘yicha</a:t>
            </a:r>
            <a:r>
              <a:rPr lang="de-DE" sz="1600" dirty="0"/>
              <a:t> </a:t>
            </a:r>
            <a:br>
              <a:rPr lang="de-DE" sz="1600" dirty="0"/>
            </a:br>
            <a:r>
              <a:rPr lang="de-DE" sz="1600" dirty="0" err="1"/>
              <a:t>yuqoriroq</a:t>
            </a:r>
            <a:r>
              <a:rPr lang="de-DE" sz="1600" dirty="0"/>
              <a:t> </a:t>
            </a:r>
            <a:r>
              <a:rPr lang="de-DE" sz="1600" dirty="0" err="1"/>
              <a:t>maqomni</a:t>
            </a:r>
            <a:r>
              <a:rPr lang="de-DE" sz="1600" dirty="0"/>
              <a:t> </a:t>
            </a:r>
            <a:r>
              <a:rPr lang="de-DE" sz="1600" dirty="0" err="1"/>
              <a:t>olish</a:t>
            </a:r>
            <a:r>
              <a:rPr lang="de-DE" sz="1600" dirty="0"/>
              <a:t> uchun </a:t>
            </a:r>
            <a:r>
              <a:rPr lang="de-DE" sz="1600" dirty="0" err="1"/>
              <a:t>malaka</a:t>
            </a:r>
            <a:r>
              <a:rPr lang="de-DE" sz="1600" dirty="0"/>
              <a:t> </a:t>
            </a:r>
            <a:r>
              <a:rPr lang="de-DE" sz="1600" dirty="0" err="1"/>
              <a:t>oshirish</a:t>
            </a:r>
            <a:endParaRPr lang="de-DE" sz="1600" spc="20" dirty="0"/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EB459804-61F6-4C92-9E2B-9C1C6EF1DA99}"/>
              </a:ext>
            </a:extLst>
          </p:cNvPr>
          <p:cNvSpPr txBox="1">
            <a:spLocks/>
          </p:cNvSpPr>
          <p:nvPr/>
        </p:nvSpPr>
        <p:spPr>
          <a:xfrm>
            <a:off x="8137314" y="2985977"/>
            <a:ext cx="3575259" cy="522689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e-DE" sz="1200" dirty="0">
                <a:solidFill>
                  <a:schemeClr val="tx1"/>
                </a:solidFill>
              </a:rPr>
              <a:t>masalan: Professional bakalavr, </a:t>
            </a:r>
            <a:r>
              <a:rPr lang="de-DE" sz="1200" dirty="0" err="1">
                <a:solidFill>
                  <a:schemeClr val="tx1"/>
                </a:solidFill>
              </a:rPr>
              <a:t>qishloq</a:t>
            </a:r>
            <a:r>
              <a:rPr lang="de-DE" sz="1200" dirty="0">
                <a:solidFill>
                  <a:schemeClr val="tx1"/>
                </a:solidFill>
              </a:rPr>
              <a:t> </a:t>
            </a:r>
            <a:r>
              <a:rPr lang="de-DE" sz="1200" dirty="0" err="1">
                <a:solidFill>
                  <a:schemeClr val="tx1"/>
                </a:solidFill>
              </a:rPr>
              <a:t>xo'jaligi</a:t>
            </a:r>
            <a:r>
              <a:rPr lang="de-DE" sz="1200" dirty="0">
                <a:solidFill>
                  <a:schemeClr val="tx1"/>
                </a:solidFill>
              </a:rPr>
              <a:t> </a:t>
            </a:r>
            <a:r>
              <a:rPr lang="de-DE" sz="1200" dirty="0" err="1">
                <a:solidFill>
                  <a:schemeClr val="tx1"/>
                </a:solidFill>
              </a:rPr>
              <a:t>texnologi</a:t>
            </a:r>
            <a:r>
              <a:rPr lang="de-DE" sz="1200" dirty="0">
                <a:solidFill>
                  <a:schemeClr val="tx1"/>
                </a:solidFill>
              </a:rPr>
              <a:t>, </a:t>
            </a:r>
            <a:r>
              <a:rPr lang="de-DE" sz="1200" spc="20" dirty="0" err="1">
                <a:solidFill>
                  <a:schemeClr val="tx1"/>
                </a:solidFill>
              </a:rPr>
              <a:t>oziq-ovqat</a:t>
            </a:r>
            <a:r>
              <a:rPr lang="de-DE" sz="1200" spc="20" dirty="0">
                <a:solidFill>
                  <a:schemeClr val="tx1"/>
                </a:solidFill>
              </a:rPr>
              <a:t> </a:t>
            </a:r>
            <a:r>
              <a:rPr lang="de-DE" sz="1200" dirty="0" err="1">
                <a:solidFill>
                  <a:schemeClr val="tx1"/>
                </a:solidFill>
              </a:rPr>
              <a:t>texnologi</a:t>
            </a:r>
            <a:r>
              <a:rPr lang="de-DE" sz="1200" spc="20" dirty="0">
                <a:solidFill>
                  <a:schemeClr val="tx1"/>
                </a:solidFill>
              </a:rPr>
              <a:t>, </a:t>
            </a:r>
            <a:r>
              <a:rPr lang="de-DE" sz="1200" dirty="0" err="1">
                <a:solidFill>
                  <a:schemeClr val="tx1"/>
                </a:solidFill>
              </a:rPr>
              <a:t>bino</a:t>
            </a:r>
            <a:r>
              <a:rPr lang="de-DE" sz="1200" dirty="0">
                <a:solidFill>
                  <a:schemeClr val="tx1"/>
                </a:solidFill>
              </a:rPr>
              <a:t> </a:t>
            </a:r>
            <a:r>
              <a:rPr lang="de-DE" sz="1200" dirty="0" err="1">
                <a:solidFill>
                  <a:schemeClr val="tx1"/>
                </a:solidFill>
              </a:rPr>
              <a:t>tizimlari</a:t>
            </a:r>
            <a:r>
              <a:rPr lang="de-DE" sz="1200" dirty="0">
                <a:solidFill>
                  <a:schemeClr val="tx1"/>
                </a:solidFill>
              </a:rPr>
              <a:t> </a:t>
            </a:r>
            <a:r>
              <a:rPr lang="de-DE" sz="1200" dirty="0" err="1">
                <a:solidFill>
                  <a:schemeClr val="tx1"/>
                </a:solidFill>
              </a:rPr>
              <a:t>texnigi</a:t>
            </a:r>
            <a:endParaRPr lang="de-DE" sz="1200" spc="20" dirty="0">
              <a:solidFill>
                <a:schemeClr val="tx1"/>
              </a:solidFill>
            </a:endParaRP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3CAC0400-1E75-46B7-AAEC-DBC5DA41CAF6}"/>
              </a:ext>
            </a:extLst>
          </p:cNvPr>
          <p:cNvSpPr txBox="1">
            <a:spLocks/>
          </p:cNvSpPr>
          <p:nvPr/>
        </p:nvSpPr>
        <p:spPr>
          <a:xfrm>
            <a:off x="4398061" y="3682151"/>
            <a:ext cx="3575259" cy="637849"/>
          </a:xfrm>
          <a:prstGeom prst="rect">
            <a:avLst/>
          </a:prstGeom>
          <a:solidFill>
            <a:srgbClr val="E2A95F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b="1" spc="10" dirty="0"/>
              <a:t>yoki: </a:t>
            </a:r>
            <a:r>
              <a:rPr lang="de-DE" sz="1600" spc="10" dirty="0" err="1"/>
              <a:t>Boshqaruv</a:t>
            </a:r>
            <a:r>
              <a:rPr lang="de-DE" sz="1600" spc="10" dirty="0"/>
              <a:t> </a:t>
            </a:r>
            <a:r>
              <a:rPr lang="de-DE" sz="1600" spc="10" dirty="0" err="1"/>
              <a:t>bo'yicha</a:t>
            </a:r>
            <a:r>
              <a:rPr lang="de-DE" sz="1600" spc="10" dirty="0"/>
              <a:t> </a:t>
            </a:r>
            <a:r>
              <a:rPr lang="de-DE" sz="1600" spc="10" dirty="0" err="1"/>
              <a:t>yuqoriroq</a:t>
            </a:r>
            <a:r>
              <a:rPr lang="de-DE" sz="1600" spc="10" dirty="0"/>
              <a:t> </a:t>
            </a:r>
            <a:r>
              <a:rPr lang="de-DE" sz="1600" spc="10" dirty="0" err="1"/>
              <a:t>maqomni</a:t>
            </a:r>
            <a:r>
              <a:rPr lang="de-DE" sz="1600" dirty="0"/>
              <a:t> </a:t>
            </a:r>
            <a:r>
              <a:rPr lang="de-DE" sz="1600" dirty="0" err="1"/>
              <a:t>olish</a:t>
            </a:r>
            <a:r>
              <a:rPr lang="de-DE" sz="1600" dirty="0"/>
              <a:t> uchun </a:t>
            </a:r>
            <a:r>
              <a:rPr lang="de-DE" sz="1600" dirty="0" err="1"/>
              <a:t>malaka</a:t>
            </a:r>
            <a:r>
              <a:rPr lang="de-DE" sz="1600" dirty="0"/>
              <a:t> </a:t>
            </a:r>
            <a:r>
              <a:rPr lang="de-DE" sz="1600" dirty="0" err="1"/>
              <a:t>oshirish</a:t>
            </a:r>
            <a:endParaRPr lang="de-DE" sz="1600" spc="10" dirty="0"/>
          </a:p>
        </p:txBody>
      </p:sp>
      <p:sp>
        <p:nvSpPr>
          <p:cNvPr id="18" name="Textplatzhalter 3">
            <a:extLst>
              <a:ext uri="{FF2B5EF4-FFF2-40B4-BE49-F238E27FC236}">
                <a16:creationId xmlns:a16="http://schemas.microsoft.com/office/drawing/2014/main" id="{26136F7C-27AE-409A-8D9A-8639500E0AB8}"/>
              </a:ext>
            </a:extLst>
          </p:cNvPr>
          <p:cNvSpPr txBox="1">
            <a:spLocks/>
          </p:cNvSpPr>
          <p:nvPr/>
        </p:nvSpPr>
        <p:spPr>
          <a:xfrm>
            <a:off x="4398061" y="4396968"/>
            <a:ext cx="3575259" cy="907410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e-DE" sz="1200" spc="20" dirty="0" err="1">
                <a:solidFill>
                  <a:schemeClr val="tx1"/>
                </a:solidFill>
              </a:rPr>
              <a:t>masalan</a:t>
            </a:r>
            <a:r>
              <a:rPr lang="de-DE" sz="1200" spc="20" dirty="0">
                <a:solidFill>
                  <a:schemeClr val="tx1"/>
                </a:solidFill>
              </a:rPr>
              <a:t>, Bachelor Professional, </a:t>
            </a:r>
            <a:r>
              <a:rPr lang="de-DE" sz="1200" spc="20" dirty="0" err="1">
                <a:solidFill>
                  <a:schemeClr val="tx1"/>
                </a:solidFill>
              </a:rPr>
              <a:t>qishloq</a:t>
            </a:r>
            <a:r>
              <a:rPr lang="de-DE" sz="1200" spc="20" dirty="0">
                <a:solidFill>
                  <a:schemeClr val="tx1"/>
                </a:solidFill>
              </a:rPr>
              <a:t> xo'jaligi buxgalteri, </a:t>
            </a:r>
            <a:r>
              <a:rPr lang="de-DE" sz="1200" spc="20" dirty="0" err="1">
                <a:solidFill>
                  <a:schemeClr val="tx1"/>
                </a:solidFill>
              </a:rPr>
              <a:t>biznes</a:t>
            </a:r>
            <a:r>
              <a:rPr lang="de-DE" sz="1200" spc="20" dirty="0">
                <a:solidFill>
                  <a:schemeClr val="tx1"/>
                </a:solidFill>
              </a:rPr>
              <a:t> ma'muri, </a:t>
            </a:r>
            <a:r>
              <a:rPr lang="de-DE" sz="1200" spc="-10" dirty="0" err="1">
                <a:solidFill>
                  <a:schemeClr val="tx1"/>
                </a:solidFill>
              </a:rPr>
              <a:t>sanoat</a:t>
            </a:r>
            <a:r>
              <a:rPr lang="de-DE" sz="1200" spc="-10" dirty="0">
                <a:solidFill>
                  <a:schemeClr val="tx1"/>
                </a:solidFill>
              </a:rPr>
              <a:t> biznes ma'muri, Ommaviy axborot vositalari va nashriyot biznes ma'muri, </a:t>
            </a:r>
            <a:r>
              <a:rPr lang="de-DE" sz="1200" dirty="0" err="1">
                <a:solidFill>
                  <a:schemeClr val="tx1"/>
                </a:solidFill>
              </a:rPr>
              <a:t>Buxgalteriya</a:t>
            </a:r>
            <a:r>
              <a:rPr lang="de-DE" sz="1200" dirty="0">
                <a:solidFill>
                  <a:schemeClr val="tx1"/>
                </a:solidFill>
              </a:rPr>
              <a:t> </a:t>
            </a:r>
            <a:r>
              <a:rPr lang="de-DE" sz="1200" dirty="0" err="1">
                <a:solidFill>
                  <a:schemeClr val="tx1"/>
                </a:solidFill>
              </a:rPr>
              <a:t>balansi</a:t>
            </a:r>
            <a:r>
              <a:rPr lang="de-DE" sz="1200" dirty="0">
                <a:solidFill>
                  <a:schemeClr val="tx1"/>
                </a:solidFill>
              </a:rPr>
              <a:t> </a:t>
            </a:r>
            <a:r>
              <a:rPr lang="de-DE" sz="1200" dirty="0" err="1">
                <a:solidFill>
                  <a:schemeClr val="tx1"/>
                </a:solidFill>
              </a:rPr>
              <a:t>bo‘yicha</a:t>
            </a:r>
            <a:r>
              <a:rPr lang="de-DE" sz="1200" dirty="0">
                <a:solidFill>
                  <a:schemeClr val="tx1"/>
                </a:solidFill>
              </a:rPr>
              <a:t> </a:t>
            </a:r>
            <a:r>
              <a:rPr lang="de-DE" sz="1200" dirty="0" err="1">
                <a:solidFill>
                  <a:schemeClr val="tx1"/>
                </a:solidFill>
              </a:rPr>
              <a:t>mutaxassis-</a:t>
            </a:r>
            <a:r>
              <a:rPr lang="de-DE" sz="1200" spc="20" dirty="0" err="1">
                <a:solidFill>
                  <a:schemeClr val="tx1"/>
                </a:solidFill>
              </a:rPr>
              <a:t>buxgalter</a:t>
            </a:r>
            <a:endParaRPr lang="de-DE" sz="1200" spc="20" dirty="0">
              <a:solidFill>
                <a:schemeClr val="tx1"/>
              </a:solidFill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143067FD-8233-9AD5-ED0D-60724E138131}"/>
              </a:ext>
            </a:extLst>
          </p:cNvPr>
          <p:cNvSpPr/>
          <p:nvPr/>
        </p:nvSpPr>
        <p:spPr>
          <a:xfrm>
            <a:off x="525582" y="5464202"/>
            <a:ext cx="74477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/>
              <a:t> * </a:t>
            </a:r>
            <a:r>
              <a:rPr lang="de-DE" sz="1000" dirty="0" err="1"/>
              <a:t>Bu</a:t>
            </a:r>
            <a:r>
              <a:rPr lang="de-DE" sz="1000" dirty="0"/>
              <a:t> yerda </a:t>
            </a:r>
            <a:r>
              <a:rPr lang="de-DE" sz="1000" dirty="0" err="1"/>
              <a:t>keltirilgan</a:t>
            </a:r>
            <a:r>
              <a:rPr lang="de-DE" sz="1000" dirty="0"/>
              <a:t> </a:t>
            </a:r>
            <a:r>
              <a:rPr lang="de-DE" sz="1000" dirty="0" err="1"/>
              <a:t>bir</a:t>
            </a:r>
            <a:r>
              <a:rPr lang="de-DE" sz="1000" dirty="0"/>
              <a:t> </a:t>
            </a:r>
            <a:r>
              <a:rPr lang="de-DE" sz="1000" dirty="0" err="1"/>
              <a:t>xil</a:t>
            </a:r>
            <a:r>
              <a:rPr lang="de-DE" sz="1000" dirty="0"/>
              <a:t> </a:t>
            </a:r>
            <a:r>
              <a:rPr lang="de-DE" sz="1000" dirty="0" err="1"/>
              <a:t>kasbiy</a:t>
            </a:r>
            <a:r>
              <a:rPr lang="de-DE" sz="1000" dirty="0"/>
              <a:t> </a:t>
            </a:r>
            <a:r>
              <a:rPr lang="de-DE" sz="1000" dirty="0" err="1"/>
              <a:t>sohaga</a:t>
            </a:r>
            <a:r>
              <a:rPr lang="de-DE" sz="1000" dirty="0"/>
              <a:t> </a:t>
            </a:r>
            <a:r>
              <a:rPr lang="de-DE" sz="1000" dirty="0" err="1"/>
              <a:t>mansub</a:t>
            </a:r>
            <a:r>
              <a:rPr lang="de-DE" sz="1000" dirty="0"/>
              <a:t> </a:t>
            </a:r>
            <a:r>
              <a:rPr lang="de-DE" sz="1000" dirty="0" err="1"/>
              <a:t>kasblar</a:t>
            </a:r>
            <a:r>
              <a:rPr lang="de-DE" sz="1000" dirty="0"/>
              <a:t> bir-birini majburiy ravishda to'ldirmaydi. </a:t>
            </a:r>
            <a:br>
              <a:rPr lang="de-DE" sz="1000" dirty="0"/>
            </a:br>
            <a:r>
              <a:rPr lang="de-DE" sz="1000" dirty="0"/>
              <a:t>    </a:t>
            </a:r>
            <a:r>
              <a:rPr lang="de-DE" sz="1000" dirty="0" err="1"/>
              <a:t>Bu</a:t>
            </a:r>
            <a:r>
              <a:rPr lang="de-DE" sz="1000" dirty="0"/>
              <a:t> – </a:t>
            </a:r>
            <a:r>
              <a:rPr lang="de-DE" sz="1000" dirty="0" err="1"/>
              <a:t>tegishli</a:t>
            </a:r>
            <a:r>
              <a:rPr lang="de-DE" sz="1000" dirty="0"/>
              <a:t> </a:t>
            </a:r>
            <a:r>
              <a:rPr lang="de-DE" sz="1000" dirty="0" err="1"/>
              <a:t>kasb</a:t>
            </a:r>
            <a:r>
              <a:rPr lang="de-DE" sz="1000" dirty="0"/>
              <a:t> sohasidagi turli malaka darajasidagi </a:t>
            </a:r>
            <a:r>
              <a:rPr lang="de-DE" sz="1000" dirty="0" err="1"/>
              <a:t>kasblarning</a:t>
            </a:r>
            <a:r>
              <a:rPr lang="de-DE" sz="1000" dirty="0"/>
              <a:t> </a:t>
            </a:r>
            <a:r>
              <a:rPr lang="de-DE" sz="1000" dirty="0" err="1"/>
              <a:t>misollaridir</a:t>
            </a:r>
            <a:r>
              <a:rPr lang="de-DE" sz="1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4312945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46CD52-B1DC-4DF7-8FCC-44740D0CF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dirty="0">
                <a:solidFill>
                  <a:srgbClr val="D6851B"/>
                </a:solidFill>
              </a:rPr>
              <a:t>2. </a:t>
            </a:r>
            <a:r>
              <a:rPr lang="de-DE" dirty="0" err="1"/>
              <a:t>Germaniya</a:t>
            </a:r>
            <a:r>
              <a:rPr lang="de-DE" dirty="0"/>
              <a:t> </a:t>
            </a:r>
            <a:r>
              <a:rPr lang="de-DE" dirty="0" err="1"/>
              <a:t>malaka</a:t>
            </a:r>
            <a:r>
              <a:rPr lang="de-DE" dirty="0"/>
              <a:t> </a:t>
            </a:r>
            <a:r>
              <a:rPr lang="de-DE" dirty="0" err="1"/>
              <a:t>ramkasi</a:t>
            </a:r>
            <a:r>
              <a:rPr lang="de-DE" dirty="0"/>
              <a:t> (DQR)</a:t>
            </a:r>
            <a:endParaRPr lang="de-DE" noProof="0" dirty="0">
              <a:solidFill>
                <a:srgbClr val="D6851B"/>
              </a:solidFill>
            </a:endParaRP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9113D9D3-B176-4A52-9D75-C20BE5690D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2" y="821140"/>
            <a:ext cx="11053762" cy="435462"/>
          </a:xfrm>
        </p:spPr>
        <p:txBody>
          <a:bodyPr>
            <a:normAutofit/>
          </a:bodyPr>
          <a:lstStyle/>
          <a:p>
            <a:r>
              <a:rPr lang="de-DE" sz="2000" b="1" dirty="0"/>
              <a:t>Murakkablik darajasi va faoliyat turiga ko'ra tasnif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5252982C-541D-4F15-9D26-6974AC8FE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3" y="2299256"/>
            <a:ext cx="3575252" cy="391628"/>
          </a:xfrm>
          <a:solidFill>
            <a:srgbClr val="E2A95F"/>
          </a:solidFill>
        </p:spPr>
        <p:txBody>
          <a:bodyPr wrap="square" lIns="36000" tIns="72000" rIns="36000" bIns="72000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dirty="0" err="1"/>
              <a:t>Yuqori</a:t>
            </a:r>
            <a:r>
              <a:rPr lang="de-DE" sz="1600" dirty="0"/>
              <a:t> </a:t>
            </a:r>
            <a:r>
              <a:rPr lang="de-DE" sz="1600" dirty="0" err="1"/>
              <a:t>darajadagi</a:t>
            </a:r>
            <a:r>
              <a:rPr lang="de-DE" sz="1600" dirty="0"/>
              <a:t> </a:t>
            </a:r>
            <a:r>
              <a:rPr lang="de-DE" sz="1600" dirty="0" err="1"/>
              <a:t>malaka</a:t>
            </a:r>
            <a:r>
              <a:rPr lang="de-DE" sz="1600" dirty="0"/>
              <a:t> </a:t>
            </a:r>
            <a:r>
              <a:rPr lang="de-DE" sz="1600" dirty="0" err="1"/>
              <a:t>oshirish</a:t>
            </a:r>
            <a:endParaRPr lang="de-DE" sz="1600" spc="20" dirty="0"/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96606456-7A2C-4503-A466-7970A04C8EDD}"/>
              </a:ext>
            </a:extLst>
          </p:cNvPr>
          <p:cNvSpPr txBox="1">
            <a:spLocks/>
          </p:cNvSpPr>
          <p:nvPr/>
        </p:nvSpPr>
        <p:spPr>
          <a:xfrm>
            <a:off x="658815" y="2895211"/>
            <a:ext cx="3575253" cy="976403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e-DE" sz="1200" spc="20" dirty="0">
                <a:solidFill>
                  <a:schemeClr val="tx1"/>
                </a:solidFill>
              </a:rPr>
              <a:t>masalan: Professional magistr, </a:t>
            </a:r>
            <a:r>
              <a:rPr lang="de-DE" sz="1200" spc="20" dirty="0" err="1">
                <a:solidFill>
                  <a:schemeClr val="tx1"/>
                </a:solidFill>
              </a:rPr>
              <a:t>Texnik</a:t>
            </a:r>
            <a:r>
              <a:rPr lang="de-DE" sz="1200" spc="20" dirty="0">
                <a:solidFill>
                  <a:schemeClr val="tx1"/>
                </a:solidFill>
              </a:rPr>
              <a:t> </a:t>
            </a:r>
            <a:r>
              <a:rPr lang="de-DE" sz="1200" spc="20" dirty="0" err="1">
                <a:solidFill>
                  <a:schemeClr val="tx1"/>
                </a:solidFill>
              </a:rPr>
              <a:t>iqtisodchisi</a:t>
            </a:r>
            <a:r>
              <a:rPr lang="de-DE" sz="1200" spc="20" dirty="0">
                <a:solidFill>
                  <a:schemeClr val="tx1"/>
                </a:solidFill>
              </a:rPr>
              <a:t>, </a:t>
            </a:r>
            <a:r>
              <a:rPr lang="de-DE" sz="1200" spc="20" dirty="0" err="1">
                <a:solidFill>
                  <a:schemeClr val="tx1"/>
                </a:solidFill>
              </a:rPr>
              <a:t>boshqaruvchi-iqtisodchisi</a:t>
            </a:r>
            <a:r>
              <a:rPr lang="de-DE" sz="1200" spc="20" dirty="0">
                <a:solidFill>
                  <a:schemeClr val="tx1"/>
                </a:solidFill>
              </a:rPr>
              <a:t>, </a:t>
            </a:r>
            <a:r>
              <a:rPr lang="de-DE" sz="1200" spc="20" dirty="0" err="1">
                <a:solidFill>
                  <a:schemeClr val="tx1"/>
                </a:solidFill>
              </a:rPr>
              <a:t>sertifikatlangan</a:t>
            </a:r>
            <a:r>
              <a:rPr lang="de-DE" sz="1200" spc="20" dirty="0">
                <a:solidFill>
                  <a:schemeClr val="tx1"/>
                </a:solidFill>
              </a:rPr>
              <a:t> </a:t>
            </a:r>
            <a:r>
              <a:rPr lang="de-DE" sz="1200" spc="20" dirty="0" err="1">
                <a:solidFill>
                  <a:schemeClr val="tx1"/>
                </a:solidFill>
              </a:rPr>
              <a:t>kasbiy</a:t>
            </a:r>
            <a:r>
              <a:rPr lang="de-DE" sz="1200" spc="20" dirty="0">
                <a:solidFill>
                  <a:schemeClr val="tx1"/>
                </a:solidFill>
              </a:rPr>
              <a:t> </a:t>
            </a:r>
            <a:r>
              <a:rPr lang="de-DE" sz="1200" spc="20" dirty="0" err="1">
                <a:solidFill>
                  <a:schemeClr val="tx1"/>
                </a:solidFill>
              </a:rPr>
              <a:t>pedagog</a:t>
            </a:r>
            <a:r>
              <a:rPr lang="de-DE" sz="1200" spc="20" dirty="0">
                <a:solidFill>
                  <a:schemeClr val="tx1"/>
                </a:solidFill>
              </a:rPr>
              <a:t>*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71EBEEC9-307D-4465-A213-EF6224C55835}"/>
              </a:ext>
            </a:extLst>
          </p:cNvPr>
          <p:cNvSpPr txBox="1">
            <a:spLocks/>
          </p:cNvSpPr>
          <p:nvPr/>
        </p:nvSpPr>
        <p:spPr>
          <a:xfrm>
            <a:off x="658814" y="1559075"/>
            <a:ext cx="7314508" cy="54000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0" rtlCol="0" anchor="ctr" anchorCtr="0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700"/>
              </a:lnSpc>
              <a:spcBef>
                <a:spcPts val="600"/>
              </a:spcBef>
            </a:pPr>
            <a:r>
              <a:rPr lang="de-DE" sz="1800" b="1" spc="70" dirty="0"/>
              <a:t>DQR 7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E0660FEF-E649-46CA-B8F3-B4DF7AD7F8CF}"/>
              </a:ext>
            </a:extLst>
          </p:cNvPr>
          <p:cNvSpPr txBox="1">
            <a:spLocks/>
          </p:cNvSpPr>
          <p:nvPr/>
        </p:nvSpPr>
        <p:spPr>
          <a:xfrm>
            <a:off x="4398063" y="2176145"/>
            <a:ext cx="3575258" cy="637849"/>
          </a:xfrm>
          <a:prstGeom prst="rect">
            <a:avLst/>
          </a:prstGeom>
          <a:solidFill>
            <a:srgbClr val="E2A95F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dirty="0"/>
              <a:t>yoki: amaliy fanlar universiteti </a:t>
            </a:r>
            <a:r>
              <a:rPr lang="de-DE" sz="1600" dirty="0" err="1"/>
              <a:t>yoki</a:t>
            </a:r>
            <a:r>
              <a:rPr lang="de-DE" sz="1600" dirty="0"/>
              <a:t> uni-</a:t>
            </a:r>
            <a:r>
              <a:rPr lang="de-DE" sz="1600" dirty="0" err="1"/>
              <a:t>versitetda</a:t>
            </a:r>
            <a:r>
              <a:rPr lang="de-DE" sz="1600" dirty="0"/>
              <a:t> akademik magistratura dasturi </a:t>
            </a:r>
            <a:endParaRPr lang="de-DE" sz="1600" spc="20" dirty="0"/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CCC2C313-E699-4868-BEBD-012FD4C21E4A}"/>
              </a:ext>
            </a:extLst>
          </p:cNvPr>
          <p:cNvSpPr txBox="1">
            <a:spLocks/>
          </p:cNvSpPr>
          <p:nvPr/>
        </p:nvSpPr>
        <p:spPr>
          <a:xfrm>
            <a:off x="4398065" y="2891064"/>
            <a:ext cx="3575259" cy="330329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n-US" sz="1200" spc="20" dirty="0">
                <a:solidFill>
                  <a:schemeClr val="tx1"/>
                </a:solidFill>
              </a:rPr>
              <a:t>masalan, </a:t>
            </a:r>
            <a:r>
              <a:rPr lang="de-DE" sz="1200" spc="20" dirty="0" err="1">
                <a:solidFill>
                  <a:schemeClr val="tx1"/>
                </a:solidFill>
              </a:rPr>
              <a:t>Qishloq</a:t>
            </a:r>
            <a:r>
              <a:rPr lang="en-US" sz="1200" spc="20" dirty="0">
                <a:solidFill>
                  <a:schemeClr val="tx1"/>
                </a:solidFill>
              </a:rPr>
              <a:t> xo'jaligi </a:t>
            </a:r>
            <a:r>
              <a:rPr lang="en-US" sz="1200" spc="20" dirty="0" err="1">
                <a:solidFill>
                  <a:schemeClr val="tx1"/>
                </a:solidFill>
              </a:rPr>
              <a:t>bo'yicha</a:t>
            </a:r>
            <a:r>
              <a:rPr lang="en-US" sz="1200" spc="20" dirty="0">
                <a:solidFill>
                  <a:schemeClr val="tx1"/>
                </a:solidFill>
              </a:rPr>
              <a:t> Fan </a:t>
            </a:r>
            <a:r>
              <a:rPr lang="en-US" sz="1200" spc="20" dirty="0" err="1">
                <a:solidFill>
                  <a:schemeClr val="tx1"/>
                </a:solidFill>
              </a:rPr>
              <a:t>magistri</a:t>
            </a:r>
            <a:r>
              <a:rPr lang="en-US" sz="1200" spc="20" dirty="0">
                <a:solidFill>
                  <a:schemeClr val="tx1"/>
                </a:solidFill>
              </a:rPr>
              <a:t> (M.Sc.)*</a:t>
            </a: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5D617D76-AFAA-42F7-9E88-50C6F403F0FE}"/>
              </a:ext>
            </a:extLst>
          </p:cNvPr>
          <p:cNvSpPr txBox="1">
            <a:spLocks/>
          </p:cNvSpPr>
          <p:nvPr/>
        </p:nvSpPr>
        <p:spPr>
          <a:xfrm>
            <a:off x="8137316" y="1559075"/>
            <a:ext cx="3575259" cy="54000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0" rtlCol="0" anchor="ctr" anchorCtr="0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700"/>
              </a:lnSpc>
              <a:spcBef>
                <a:spcPts val="600"/>
              </a:spcBef>
            </a:pPr>
            <a:r>
              <a:rPr lang="de-DE" sz="1800" b="1" spc="70" dirty="0"/>
              <a:t>DQR 8</a:t>
            </a: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FB6EA9DE-14C7-4549-9A47-C0080C2265B5}"/>
              </a:ext>
            </a:extLst>
          </p:cNvPr>
          <p:cNvSpPr txBox="1">
            <a:spLocks/>
          </p:cNvSpPr>
          <p:nvPr/>
        </p:nvSpPr>
        <p:spPr>
          <a:xfrm>
            <a:off x="8137315" y="2176145"/>
            <a:ext cx="3575259" cy="637849"/>
          </a:xfrm>
          <a:prstGeom prst="rect">
            <a:avLst/>
          </a:prstGeom>
          <a:solidFill>
            <a:srgbClr val="E2A95F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dirty="0"/>
              <a:t>Doktorlik darajasi </a:t>
            </a:r>
            <a:br>
              <a:rPr lang="de-DE" sz="1600" dirty="0"/>
            </a:br>
            <a:r>
              <a:rPr lang="de-DE" sz="1600" dirty="0"/>
              <a:t>universitetda</a:t>
            </a:r>
            <a:endParaRPr lang="de-DE" sz="1600" spc="20" dirty="0"/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EB459804-61F6-4C92-9E2B-9C1C6EF1DA99}"/>
              </a:ext>
            </a:extLst>
          </p:cNvPr>
          <p:cNvSpPr txBox="1">
            <a:spLocks/>
          </p:cNvSpPr>
          <p:nvPr/>
        </p:nvSpPr>
        <p:spPr>
          <a:xfrm>
            <a:off x="8137316" y="2895210"/>
            <a:ext cx="3575259" cy="976403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e-DE" sz="1200" spc="-10" dirty="0">
                <a:solidFill>
                  <a:schemeClr val="tx1"/>
                </a:solidFill>
              </a:rPr>
              <a:t>masalan, Qishloq xo'jaligi fanlari doktori (Dr. </a:t>
            </a:r>
            <a:r>
              <a:rPr lang="de-DE" sz="1200" spc="-10" dirty="0" err="1">
                <a:solidFill>
                  <a:schemeClr val="tx1"/>
                </a:solidFill>
              </a:rPr>
              <a:t>agr</a:t>
            </a:r>
            <a:r>
              <a:rPr lang="de-DE" sz="1200" spc="-10" dirty="0">
                <a:solidFill>
                  <a:schemeClr val="tx1"/>
                </a:solidFill>
              </a:rPr>
              <a:t>.), Iqtisodiyot fanlari doktori (Dr. oec.), </a:t>
            </a:r>
            <a:br>
              <a:rPr lang="de-DE" sz="1200" spc="-10" dirty="0">
                <a:solidFill>
                  <a:schemeClr val="tx1"/>
                </a:solidFill>
              </a:rPr>
            </a:br>
            <a:r>
              <a:rPr lang="de-DE" sz="1200" spc="-10" dirty="0">
                <a:solidFill>
                  <a:schemeClr val="tx1"/>
                </a:solidFill>
              </a:rPr>
              <a:t>Oziqlanish fanlari doktori (Dr. oec. </a:t>
            </a:r>
            <a:r>
              <a:rPr lang="de-DE" sz="1200" spc="-10" dirty="0" err="1">
                <a:solidFill>
                  <a:schemeClr val="tx1"/>
                </a:solidFill>
              </a:rPr>
              <a:t>troph</a:t>
            </a:r>
            <a:r>
              <a:rPr lang="de-DE" sz="1200" spc="-10" dirty="0">
                <a:solidFill>
                  <a:schemeClr val="tx1"/>
                </a:solidFill>
              </a:rPr>
              <a:t>.), Muhandislik fanlari doktori (Dr. Ing.)*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3A13F759-2FB5-0A72-7DCD-A58B26FEB8F1}"/>
              </a:ext>
            </a:extLst>
          </p:cNvPr>
          <p:cNvSpPr/>
          <p:nvPr/>
        </p:nvSpPr>
        <p:spPr>
          <a:xfrm>
            <a:off x="525582" y="5464202"/>
            <a:ext cx="74477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/>
              <a:t> * </a:t>
            </a:r>
            <a:r>
              <a:rPr lang="de-DE" sz="1000" dirty="0" err="1"/>
              <a:t>Bu</a:t>
            </a:r>
            <a:r>
              <a:rPr lang="de-DE" sz="1000" dirty="0"/>
              <a:t> yerda </a:t>
            </a:r>
            <a:r>
              <a:rPr lang="de-DE" sz="1000" dirty="0" err="1"/>
              <a:t>keltirilgan</a:t>
            </a:r>
            <a:r>
              <a:rPr lang="de-DE" sz="1000" dirty="0"/>
              <a:t> </a:t>
            </a:r>
            <a:r>
              <a:rPr lang="de-DE" sz="1000" dirty="0" err="1"/>
              <a:t>bir</a:t>
            </a:r>
            <a:r>
              <a:rPr lang="de-DE" sz="1000" dirty="0"/>
              <a:t> </a:t>
            </a:r>
            <a:r>
              <a:rPr lang="de-DE" sz="1000" dirty="0" err="1"/>
              <a:t>xil</a:t>
            </a:r>
            <a:r>
              <a:rPr lang="de-DE" sz="1000" dirty="0"/>
              <a:t> </a:t>
            </a:r>
            <a:r>
              <a:rPr lang="de-DE" sz="1000" dirty="0" err="1"/>
              <a:t>kasbiy</a:t>
            </a:r>
            <a:r>
              <a:rPr lang="de-DE" sz="1000" dirty="0"/>
              <a:t> </a:t>
            </a:r>
            <a:r>
              <a:rPr lang="de-DE" sz="1000" dirty="0" err="1"/>
              <a:t>sohaga</a:t>
            </a:r>
            <a:r>
              <a:rPr lang="de-DE" sz="1000" dirty="0"/>
              <a:t> </a:t>
            </a:r>
            <a:r>
              <a:rPr lang="de-DE" sz="1000" dirty="0" err="1"/>
              <a:t>mansub</a:t>
            </a:r>
            <a:r>
              <a:rPr lang="de-DE" sz="1000" dirty="0"/>
              <a:t> </a:t>
            </a:r>
            <a:r>
              <a:rPr lang="de-DE" sz="1000" dirty="0" err="1"/>
              <a:t>kasblar</a:t>
            </a:r>
            <a:r>
              <a:rPr lang="de-DE" sz="1000" dirty="0"/>
              <a:t> bir-birini majburiy ravishda to'ldirmaydi. </a:t>
            </a:r>
            <a:br>
              <a:rPr lang="de-DE" sz="1000" dirty="0"/>
            </a:br>
            <a:r>
              <a:rPr lang="de-DE" sz="1000" dirty="0"/>
              <a:t>    </a:t>
            </a:r>
            <a:r>
              <a:rPr lang="de-DE" sz="1000" dirty="0" err="1"/>
              <a:t>Bu</a:t>
            </a:r>
            <a:r>
              <a:rPr lang="de-DE" sz="1000" dirty="0"/>
              <a:t> – </a:t>
            </a:r>
            <a:r>
              <a:rPr lang="de-DE" sz="1000" dirty="0" err="1"/>
              <a:t>tegishli</a:t>
            </a:r>
            <a:r>
              <a:rPr lang="de-DE" sz="1000" dirty="0"/>
              <a:t> </a:t>
            </a:r>
            <a:r>
              <a:rPr lang="de-DE" sz="1000" dirty="0" err="1"/>
              <a:t>kasb</a:t>
            </a:r>
            <a:r>
              <a:rPr lang="de-DE" sz="1000" dirty="0"/>
              <a:t> sohasidagi turli malaka darajasidagi </a:t>
            </a:r>
            <a:r>
              <a:rPr lang="de-DE" sz="1000" dirty="0" err="1"/>
              <a:t>kasblarning</a:t>
            </a:r>
            <a:r>
              <a:rPr lang="de-DE" sz="1000" dirty="0"/>
              <a:t> </a:t>
            </a:r>
            <a:r>
              <a:rPr lang="de-DE" sz="1000" dirty="0" err="1"/>
              <a:t>misollaridir</a:t>
            </a:r>
            <a:r>
              <a:rPr lang="de-DE" sz="1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04084445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: abgerundete Ecken 18">
            <a:extLst>
              <a:ext uri="{FF2B5EF4-FFF2-40B4-BE49-F238E27FC236}">
                <a16:creationId xmlns:a16="http://schemas.microsoft.com/office/drawing/2014/main" id="{A46D50A1-29E0-6215-A80A-887FB7C63936}"/>
              </a:ext>
            </a:extLst>
          </p:cNvPr>
          <p:cNvSpPr/>
          <p:nvPr/>
        </p:nvSpPr>
        <p:spPr>
          <a:xfrm>
            <a:off x="658813" y="1556675"/>
            <a:ext cx="5437187" cy="576000"/>
          </a:xfrm>
          <a:prstGeom prst="roundRect">
            <a:avLst>
              <a:gd name="adj" fmla="val 0"/>
            </a:avLst>
          </a:prstGeom>
          <a:solidFill>
            <a:srgbClr val="D6851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bg1"/>
                </a:solidFill>
              </a:rPr>
              <a:t>Dual </a:t>
            </a:r>
            <a:r>
              <a:rPr lang="de-DE" b="1" dirty="0" err="1">
                <a:solidFill>
                  <a:schemeClr val="bg1"/>
                </a:solidFill>
              </a:rPr>
              <a:t>kasbiy</a:t>
            </a:r>
            <a:r>
              <a:rPr lang="de-DE" b="1" dirty="0">
                <a:solidFill>
                  <a:schemeClr val="bg1"/>
                </a:solidFill>
              </a:rPr>
              <a:t> </a:t>
            </a:r>
            <a:r>
              <a:rPr lang="de-DE" b="1" dirty="0" err="1">
                <a:solidFill>
                  <a:schemeClr val="bg1"/>
                </a:solidFill>
              </a:rPr>
              <a:t>ta‘lim</a:t>
            </a:r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29" name="Rechteck: abgerundete Ecken 28">
            <a:extLst>
              <a:ext uri="{FF2B5EF4-FFF2-40B4-BE49-F238E27FC236}">
                <a16:creationId xmlns:a16="http://schemas.microsoft.com/office/drawing/2014/main" id="{5C63104D-CCE9-9A14-F570-05346152E897}"/>
              </a:ext>
            </a:extLst>
          </p:cNvPr>
          <p:cNvSpPr/>
          <p:nvPr/>
        </p:nvSpPr>
        <p:spPr>
          <a:xfrm>
            <a:off x="6240463" y="1556675"/>
            <a:ext cx="5479347" cy="576000"/>
          </a:xfrm>
          <a:prstGeom prst="roundRect">
            <a:avLst>
              <a:gd name="adj" fmla="val 0"/>
            </a:avLst>
          </a:prstGeom>
          <a:solidFill>
            <a:srgbClr val="D685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/>
              <a:t>     </a:t>
            </a:r>
            <a:r>
              <a:rPr lang="de-DE" b="1" dirty="0" err="1"/>
              <a:t>Maktabdagi</a:t>
            </a:r>
            <a:r>
              <a:rPr lang="de-DE" b="1" dirty="0"/>
              <a:t> (</a:t>
            </a:r>
            <a:r>
              <a:rPr lang="de-DE" b="1" dirty="0" err="1"/>
              <a:t>an‘anaviy</a:t>
            </a:r>
            <a:r>
              <a:rPr lang="de-DE" b="1" dirty="0"/>
              <a:t>) </a:t>
            </a:r>
            <a:r>
              <a:rPr lang="de-DE" b="1" dirty="0" err="1"/>
              <a:t>kasbiy</a:t>
            </a:r>
            <a:r>
              <a:rPr lang="de-DE" b="1" dirty="0"/>
              <a:t> </a:t>
            </a:r>
            <a:r>
              <a:rPr lang="de-DE" b="1" dirty="0" err="1"/>
              <a:t>ta‘lim</a:t>
            </a:r>
            <a:endParaRPr lang="de-DE" b="1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noProof="0" dirty="0">
                <a:solidFill>
                  <a:srgbClr val="D6851B"/>
                </a:solidFill>
              </a:rPr>
              <a:t>3. </a:t>
            </a:r>
            <a:r>
              <a:rPr lang="de-DE" dirty="0" err="1"/>
              <a:t>Boshlang'ich</a:t>
            </a:r>
            <a:r>
              <a:rPr lang="de-DE" dirty="0"/>
              <a:t>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ta‘limning</a:t>
            </a:r>
            <a:r>
              <a:rPr lang="de-DE" dirty="0"/>
              <a:t> </a:t>
            </a:r>
            <a:r>
              <a:rPr lang="de-DE" dirty="0" err="1"/>
              <a:t>ikki</a:t>
            </a:r>
            <a:r>
              <a:rPr lang="de-DE" dirty="0"/>
              <a:t> </a:t>
            </a:r>
            <a:r>
              <a:rPr lang="de-DE" dirty="0" err="1"/>
              <a:t>turi</a:t>
            </a:r>
            <a:r>
              <a:rPr lang="de-DE" dirty="0"/>
              <a:t> </a:t>
            </a:r>
            <a:endParaRPr lang="de-DE" noProof="0" dirty="0">
              <a:solidFill>
                <a:srgbClr val="D6851B"/>
              </a:solidFill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93895ECE-A2BD-A8E4-DF73-A7331654D3D7}"/>
              </a:ext>
            </a:extLst>
          </p:cNvPr>
          <p:cNvSpPr txBox="1"/>
          <p:nvPr/>
        </p:nvSpPr>
        <p:spPr>
          <a:xfrm>
            <a:off x="658813" y="2388618"/>
            <a:ext cx="5392428" cy="266380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70% </a:t>
            </a:r>
            <a:r>
              <a:rPr lang="de-DE" sz="1600" dirty="0" err="1"/>
              <a:t>korxonada</a:t>
            </a:r>
            <a:r>
              <a:rPr lang="de-DE" sz="1600" dirty="0"/>
              <a:t> – 30% kasb-hunar maktabida 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 err="1"/>
              <a:t>Shogird</a:t>
            </a:r>
            <a:r>
              <a:rPr lang="de-DE" sz="1600" dirty="0"/>
              <a:t> </a:t>
            </a:r>
            <a:r>
              <a:rPr lang="de-DE" sz="1600" dirty="0" err="1"/>
              <a:t>oyligi</a:t>
            </a:r>
            <a:endParaRPr lang="de-DE" sz="1600" dirty="0"/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Federal qonunchilik bilan tartibga solinadi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324 ta kasb*, ulardan taxminan:</a:t>
            </a:r>
          </a:p>
          <a:p>
            <a:pPr marL="540000" lvl="1" indent="-252000">
              <a:lnSpc>
                <a:spcPts val="2200"/>
              </a:lnSpc>
              <a:spcAft>
                <a:spcPts val="100"/>
              </a:spcAft>
              <a:buClr>
                <a:srgbClr val="D6851B"/>
              </a:buClr>
              <a:buSzPct val="60000"/>
              <a:buFont typeface="Wingdings 3" panose="05040102010807070707" pitchFamily="18" charset="2"/>
              <a:buChar char=""/>
            </a:pPr>
            <a:r>
              <a:rPr lang="de-DE" sz="1600" dirty="0"/>
              <a:t>130 hunarmandchilik kasblari</a:t>
            </a:r>
          </a:p>
          <a:p>
            <a:pPr marL="540000" lvl="1" indent="-252000">
              <a:lnSpc>
                <a:spcPts val="2200"/>
              </a:lnSpc>
              <a:spcAft>
                <a:spcPts val="100"/>
              </a:spcAft>
              <a:buClr>
                <a:srgbClr val="D6851B"/>
              </a:buClr>
              <a:buSzPct val="60000"/>
              <a:buFont typeface="Wingdings 3" panose="05040102010807070707" pitchFamily="18" charset="2"/>
              <a:buChar char=""/>
            </a:pPr>
            <a:r>
              <a:rPr lang="de-DE" sz="1600" dirty="0"/>
              <a:t>250 sanoat, </a:t>
            </a:r>
            <a:r>
              <a:rPr lang="de-DE" sz="1600" spc="-10" dirty="0"/>
              <a:t>ilmiy </a:t>
            </a:r>
            <a:r>
              <a:rPr lang="de-DE" sz="1600" spc="-10" dirty="0" err="1"/>
              <a:t>va</a:t>
            </a:r>
            <a:r>
              <a:rPr lang="de-DE" sz="1600" spc="-10" dirty="0"/>
              <a:t> </a:t>
            </a:r>
            <a:r>
              <a:rPr lang="de-DE" sz="1600" spc="-10" dirty="0" err="1"/>
              <a:t>tabiiy</a:t>
            </a:r>
            <a:r>
              <a:rPr lang="de-DE" sz="1600" spc="-10" dirty="0"/>
              <a:t> </a:t>
            </a:r>
            <a:r>
              <a:rPr lang="de-DE" sz="1600" spc="-10" dirty="0" err="1"/>
              <a:t>fanlar</a:t>
            </a:r>
            <a:r>
              <a:rPr lang="de-DE" sz="1600" spc="-10" dirty="0"/>
              <a:t>/</a:t>
            </a:r>
            <a:r>
              <a:rPr lang="de-DE" sz="1600" spc="-10" dirty="0" err="1"/>
              <a:t>texnik</a:t>
            </a:r>
            <a:r>
              <a:rPr lang="de-DE" sz="1600" spc="-10" dirty="0"/>
              <a:t> kasblar (ularning ba'zilari </a:t>
            </a:r>
            <a:r>
              <a:rPr lang="de-DE" sz="1600" spc="-10" dirty="0" err="1"/>
              <a:t>hunarmandchilik</a:t>
            </a:r>
            <a:r>
              <a:rPr lang="de-DE" sz="1600" spc="-10" dirty="0"/>
              <a:t> </a:t>
            </a:r>
            <a:r>
              <a:rPr lang="de-DE" sz="1600" spc="-10" dirty="0" err="1"/>
              <a:t>kasblari</a:t>
            </a:r>
            <a:r>
              <a:rPr lang="de-DE" sz="1600" spc="-10" dirty="0"/>
              <a:t> </a:t>
            </a:r>
            <a:r>
              <a:rPr lang="de-DE" sz="1600" spc="-10" dirty="0" err="1"/>
              <a:t>bilan</a:t>
            </a:r>
            <a:r>
              <a:rPr lang="de-DE" sz="1600" spc="-10" dirty="0"/>
              <a:t> </a:t>
            </a:r>
            <a:r>
              <a:rPr lang="de-DE" sz="1600" spc="-10" dirty="0" err="1"/>
              <a:t>bir</a:t>
            </a:r>
            <a:r>
              <a:rPr lang="de-DE" sz="1600" spc="-10" dirty="0"/>
              <a:t> </a:t>
            </a:r>
            <a:r>
              <a:rPr lang="de-DE" sz="1600" spc="-10" dirty="0" err="1"/>
              <a:t>xil</a:t>
            </a:r>
            <a:r>
              <a:rPr lang="de-DE" sz="1600" spc="-10" dirty="0"/>
              <a:t>)</a:t>
            </a:r>
          </a:p>
          <a:p>
            <a:pPr marL="540000" lvl="1" indent="-252000">
              <a:lnSpc>
                <a:spcPts val="2200"/>
              </a:lnSpc>
              <a:spcAft>
                <a:spcPts val="100"/>
              </a:spcAft>
              <a:buClr>
                <a:srgbClr val="D6851B"/>
              </a:buClr>
              <a:buSzPct val="60000"/>
              <a:buFont typeface="Wingdings 3" panose="05040102010807070707" pitchFamily="18" charset="2"/>
              <a:buChar char=""/>
            </a:pPr>
            <a:r>
              <a:rPr lang="de-DE" sz="1600" dirty="0"/>
              <a:t>50 </a:t>
            </a:r>
            <a:r>
              <a:rPr lang="de-DE" sz="1600" dirty="0" err="1"/>
              <a:t>ta</a:t>
            </a:r>
            <a:r>
              <a:rPr lang="de-DE" sz="1600" dirty="0"/>
              <a:t> </a:t>
            </a:r>
            <a:r>
              <a:rPr lang="de-DE" sz="1600" dirty="0" err="1"/>
              <a:t>boshqaruv</a:t>
            </a:r>
            <a:r>
              <a:rPr lang="de-DE" sz="1600" dirty="0"/>
              <a:t> (</a:t>
            </a:r>
            <a:r>
              <a:rPr lang="de-DE" sz="1600" dirty="0" err="1"/>
              <a:t>menejer</a:t>
            </a:r>
            <a:r>
              <a:rPr lang="de-DE" sz="1600" dirty="0"/>
              <a:t>) </a:t>
            </a:r>
            <a:r>
              <a:rPr lang="de-DE" sz="1600" dirty="0" err="1"/>
              <a:t>kasblari</a:t>
            </a:r>
            <a:endParaRPr lang="de-DE" sz="1600" dirty="0"/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endParaRPr lang="de-DE" sz="1600" dirty="0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A6D6066D-236C-4A16-92AA-6E3064283376}"/>
              </a:ext>
            </a:extLst>
          </p:cNvPr>
          <p:cNvSpPr txBox="1"/>
          <p:nvPr/>
        </p:nvSpPr>
        <p:spPr>
          <a:xfrm>
            <a:off x="6240463" y="2388618"/>
            <a:ext cx="5479347" cy="3535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Ba'zi </a:t>
            </a:r>
            <a:r>
              <a:rPr lang="de-DE" sz="1600" dirty="0" err="1"/>
              <a:t>hollarda</a:t>
            </a:r>
            <a:r>
              <a:rPr lang="de-DE" sz="1600" dirty="0"/>
              <a:t> </a:t>
            </a:r>
            <a:r>
              <a:rPr lang="de-DE" sz="1600" dirty="0" err="1"/>
              <a:t>korxonada</a:t>
            </a:r>
            <a:r>
              <a:rPr lang="de-DE" sz="1600" dirty="0"/>
              <a:t> </a:t>
            </a:r>
            <a:r>
              <a:rPr lang="de-DE" sz="1600" dirty="0" err="1"/>
              <a:t>amaliyot</a:t>
            </a:r>
            <a:r>
              <a:rPr lang="de-DE" sz="1600" dirty="0"/>
              <a:t> </a:t>
            </a:r>
            <a:r>
              <a:rPr lang="de-DE" sz="1600" dirty="0" err="1"/>
              <a:t>o‘tash</a:t>
            </a:r>
            <a:r>
              <a:rPr lang="de-DE" sz="1600" dirty="0"/>
              <a:t> </a:t>
            </a:r>
            <a:r>
              <a:rPr lang="de-DE" sz="1600" dirty="0" err="1"/>
              <a:t>bosqichlari</a:t>
            </a:r>
            <a:r>
              <a:rPr lang="de-DE" sz="1600" dirty="0"/>
              <a:t> </a:t>
            </a:r>
            <a:r>
              <a:rPr lang="de-DE" sz="1600" dirty="0" err="1"/>
              <a:t>ta‘limning</a:t>
            </a:r>
            <a:r>
              <a:rPr lang="de-DE" sz="1600" dirty="0"/>
              <a:t> </a:t>
            </a:r>
            <a:r>
              <a:rPr lang="de-DE" sz="1600" dirty="0" err="1"/>
              <a:t>ko‘p</a:t>
            </a:r>
            <a:r>
              <a:rPr lang="de-DE" sz="1600" dirty="0"/>
              <a:t> </a:t>
            </a:r>
            <a:r>
              <a:rPr lang="de-DE" sz="1600" dirty="0" err="1"/>
              <a:t>qismini</a:t>
            </a:r>
            <a:r>
              <a:rPr lang="de-DE" sz="1600" dirty="0"/>
              <a:t> </a:t>
            </a:r>
            <a:r>
              <a:rPr lang="de-DE" sz="1600" dirty="0" err="1"/>
              <a:t>tashkil</a:t>
            </a:r>
            <a:r>
              <a:rPr lang="de-DE" sz="1600" dirty="0"/>
              <a:t> etadi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 err="1"/>
              <a:t>Sog'liqni</a:t>
            </a:r>
            <a:r>
              <a:rPr lang="de-DE" sz="1600" dirty="0"/>
              <a:t> </a:t>
            </a:r>
            <a:r>
              <a:rPr lang="de-DE" sz="1600" dirty="0" err="1"/>
              <a:t>saqlash</a:t>
            </a:r>
            <a:r>
              <a:rPr lang="de-DE" sz="1600" dirty="0"/>
              <a:t> </a:t>
            </a:r>
            <a:r>
              <a:rPr lang="de-DE" sz="1600" dirty="0" err="1"/>
              <a:t>sohasida</a:t>
            </a:r>
            <a:r>
              <a:rPr lang="de-DE" sz="1600" dirty="0"/>
              <a:t> </a:t>
            </a:r>
            <a:r>
              <a:rPr lang="de-DE" sz="1600" dirty="0" err="1"/>
              <a:t>oylik</a:t>
            </a:r>
            <a:r>
              <a:rPr lang="de-DE" sz="1600" dirty="0"/>
              <a:t> </a:t>
            </a:r>
            <a:r>
              <a:rPr lang="de-DE" sz="1600" dirty="0" err="1"/>
              <a:t>to‘lanadi</a:t>
            </a:r>
            <a:r>
              <a:rPr lang="de-DE" sz="1600" dirty="0"/>
              <a:t>; </a:t>
            </a:r>
            <a:r>
              <a:rPr lang="de-DE" sz="1600" dirty="0" err="1"/>
              <a:t>boshqa</a:t>
            </a:r>
            <a:r>
              <a:rPr lang="de-DE" sz="1600" dirty="0"/>
              <a:t> </a:t>
            </a:r>
            <a:r>
              <a:rPr lang="de-DE" sz="1600" dirty="0" err="1"/>
              <a:t>hollarda</a:t>
            </a:r>
            <a:r>
              <a:rPr lang="de-DE" sz="1600" dirty="0"/>
              <a:t> esa </a:t>
            </a:r>
            <a:r>
              <a:rPr lang="de-DE" sz="1600" dirty="0" err="1"/>
              <a:t>ba'zan</a:t>
            </a:r>
            <a:r>
              <a:rPr lang="de-DE" sz="1600" dirty="0"/>
              <a:t> </a:t>
            </a:r>
            <a:r>
              <a:rPr lang="de-DE" sz="1600" dirty="0" err="1"/>
              <a:t>maosh</a:t>
            </a:r>
            <a:r>
              <a:rPr lang="de-DE" sz="1600" dirty="0"/>
              <a:t> to'lanmaydi </a:t>
            </a:r>
            <a:r>
              <a:rPr lang="de-DE" sz="1600" dirty="0" err="1"/>
              <a:t>yoki</a:t>
            </a:r>
            <a:r>
              <a:rPr lang="de-DE" sz="1600" dirty="0"/>
              <a:t> </a:t>
            </a:r>
            <a:r>
              <a:rPr lang="de-DE" sz="1600" dirty="0" err="1"/>
              <a:t>ta‘lim</a:t>
            </a:r>
            <a:r>
              <a:rPr lang="de-DE" sz="1600" dirty="0"/>
              <a:t> </a:t>
            </a:r>
            <a:r>
              <a:rPr lang="de-DE" sz="1600" dirty="0" err="1"/>
              <a:t>pullik</a:t>
            </a:r>
            <a:r>
              <a:rPr lang="de-DE" sz="1600" dirty="0"/>
              <a:t> </a:t>
            </a:r>
            <a:r>
              <a:rPr lang="de-DE" sz="1600" dirty="0" err="1"/>
              <a:t>bo‘ladi</a:t>
            </a:r>
            <a:endParaRPr lang="de-DE" sz="1600" dirty="0"/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Federal </a:t>
            </a:r>
            <a:r>
              <a:rPr lang="de-DE" sz="1600" dirty="0" err="1"/>
              <a:t>o'lkalar</a:t>
            </a:r>
            <a:r>
              <a:rPr lang="de-DE" sz="1600" dirty="0"/>
              <a:t> qonunlari bilan tartibga solinadi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Taxminan 70 ta kasb quyidagi sohalarda:</a:t>
            </a:r>
          </a:p>
          <a:p>
            <a:pPr marL="540000" lvl="1" indent="-252000">
              <a:lnSpc>
                <a:spcPts val="2200"/>
              </a:lnSpc>
              <a:spcAft>
                <a:spcPts val="100"/>
              </a:spcAft>
              <a:buClr>
                <a:srgbClr val="D6851B"/>
              </a:buClr>
              <a:buSzPct val="60000"/>
              <a:buFont typeface="Wingdings 3" panose="05040102010807070707" pitchFamily="18" charset="2"/>
              <a:buChar char=""/>
            </a:pPr>
            <a:r>
              <a:rPr lang="de-DE" sz="1600" dirty="0" err="1"/>
              <a:t>Texnika</a:t>
            </a:r>
            <a:endParaRPr lang="de-DE" sz="1600" dirty="0"/>
          </a:p>
          <a:p>
            <a:pPr marL="540000" lvl="1" indent="-252000">
              <a:lnSpc>
                <a:spcPts val="2200"/>
              </a:lnSpc>
              <a:spcAft>
                <a:spcPts val="100"/>
              </a:spcAft>
              <a:buClr>
                <a:srgbClr val="D6851B"/>
              </a:buClr>
              <a:buSzPct val="60000"/>
              <a:buFont typeface="Wingdings 3" panose="05040102010807070707" pitchFamily="18" charset="2"/>
              <a:buChar char=""/>
            </a:pPr>
            <a:r>
              <a:rPr lang="de-DE" sz="1600" dirty="0"/>
              <a:t>Xorijiy tillar</a:t>
            </a:r>
          </a:p>
          <a:p>
            <a:pPr marL="540000" lvl="1" indent="-252000">
              <a:lnSpc>
                <a:spcPts val="2200"/>
              </a:lnSpc>
              <a:spcAft>
                <a:spcPts val="100"/>
              </a:spcAft>
              <a:buClr>
                <a:srgbClr val="D6851B"/>
              </a:buClr>
              <a:buSzPct val="60000"/>
              <a:buFont typeface="Wingdings 3" panose="05040102010807070707" pitchFamily="18" charset="2"/>
              <a:buChar char=""/>
            </a:pPr>
            <a:r>
              <a:rPr lang="de-DE" sz="1600" dirty="0"/>
              <a:t>Dizayn</a:t>
            </a:r>
          </a:p>
          <a:p>
            <a:pPr marL="540000" lvl="1" indent="-252000">
              <a:lnSpc>
                <a:spcPts val="2200"/>
              </a:lnSpc>
              <a:spcAft>
                <a:spcPts val="100"/>
              </a:spcAft>
              <a:buClr>
                <a:srgbClr val="D6851B"/>
              </a:buClr>
              <a:buSzPct val="60000"/>
              <a:buFont typeface="Wingdings 3" panose="05040102010807070707" pitchFamily="18" charset="2"/>
              <a:buChar char=""/>
            </a:pPr>
            <a:r>
              <a:rPr lang="de-DE" sz="1600" dirty="0" err="1"/>
              <a:t>Boshqaruv</a:t>
            </a:r>
            <a:r>
              <a:rPr lang="de-DE" sz="1600" dirty="0"/>
              <a:t> kasblari</a:t>
            </a:r>
          </a:p>
          <a:p>
            <a:pPr marL="540000" lvl="1" indent="-252000">
              <a:lnSpc>
                <a:spcPts val="2200"/>
              </a:lnSpc>
              <a:spcAft>
                <a:spcPts val="100"/>
              </a:spcAft>
              <a:buClr>
                <a:srgbClr val="D6851B"/>
              </a:buClr>
              <a:buSzPct val="60000"/>
              <a:buFont typeface="Wingdings 3" panose="05040102010807070707" pitchFamily="18" charset="2"/>
              <a:buChar char=""/>
            </a:pPr>
            <a:r>
              <a:rPr lang="de-DE" sz="1600" dirty="0"/>
              <a:t>Sog'liqni saqlash, </a:t>
            </a:r>
            <a:r>
              <a:rPr lang="de-DE" sz="1600" dirty="0" err="1"/>
              <a:t>ijtimoiy</a:t>
            </a:r>
            <a:r>
              <a:rPr lang="de-DE" sz="1600" dirty="0"/>
              <a:t> </a:t>
            </a:r>
            <a:r>
              <a:rPr lang="de-DE" sz="1600" dirty="0" err="1"/>
              <a:t>soha</a:t>
            </a:r>
            <a:r>
              <a:rPr lang="de-DE" sz="1600" dirty="0"/>
              <a:t> va shaxsiy parvarish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endParaRPr lang="de-DE" sz="1600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BE5C1929-7ADA-45CA-8F87-5FCF4C97CB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12" y="999521"/>
            <a:ext cx="1476314" cy="1087231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E8A161E-7420-4571-9B57-BA2D359959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58046" y="861875"/>
            <a:ext cx="1215213" cy="1116012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928C3F74-FDC2-48E0-98D9-D74B2E5564CF}"/>
              </a:ext>
            </a:extLst>
          </p:cNvPr>
          <p:cNvSpPr/>
          <p:nvPr/>
        </p:nvSpPr>
        <p:spPr>
          <a:xfrm>
            <a:off x="525582" y="5464202"/>
            <a:ext cx="744774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/>
              <a:t> * Ba'zi qismlar mos keladi</a:t>
            </a:r>
          </a:p>
        </p:txBody>
      </p:sp>
    </p:spTree>
    <p:extLst>
      <p:ext uri="{BB962C8B-B14F-4D97-AF65-F5344CB8AC3E}">
        <p14:creationId xmlns:p14="http://schemas.microsoft.com/office/powerpoint/2010/main" val="3750942332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4</a:t>
            </a:r>
            <a:r>
              <a:rPr lang="de-DE" noProof="0" dirty="0">
                <a:solidFill>
                  <a:srgbClr val="D6851B"/>
                </a:solidFill>
              </a:rPr>
              <a:t>. </a:t>
            </a:r>
            <a:r>
              <a:rPr lang="de-DE" dirty="0"/>
              <a:t>Dual </a:t>
            </a:r>
            <a:r>
              <a:rPr lang="de-DE" dirty="0" err="1"/>
              <a:t>tizim</a:t>
            </a:r>
            <a:r>
              <a:rPr lang="de-DE" dirty="0"/>
              <a:t> </a:t>
            </a:r>
            <a:r>
              <a:rPr lang="de-DE" dirty="0" err="1"/>
              <a:t>doirasida</a:t>
            </a:r>
            <a:r>
              <a:rPr lang="de-DE" dirty="0"/>
              <a:t> </a:t>
            </a:r>
            <a:r>
              <a:rPr lang="de-DE" dirty="0" err="1"/>
              <a:t>korxonadagi</a:t>
            </a:r>
            <a:r>
              <a:rPr lang="de-DE" dirty="0"/>
              <a:t>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ta‘lim</a:t>
            </a:r>
            <a:endParaRPr lang="de-DE" noProof="0" dirty="0">
              <a:solidFill>
                <a:srgbClr val="D6851B"/>
              </a:solidFill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93895ECE-A2BD-A8E4-DF73-A7331654D3D7}"/>
              </a:ext>
            </a:extLst>
          </p:cNvPr>
          <p:cNvSpPr txBox="1"/>
          <p:nvPr/>
        </p:nvSpPr>
        <p:spPr>
          <a:xfrm>
            <a:off x="658812" y="1469027"/>
            <a:ext cx="6157913" cy="183024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2200"/>
              </a:lnSpc>
              <a:spcAft>
                <a:spcPts val="600"/>
              </a:spcAft>
              <a:buClr>
                <a:srgbClr val="D6851B"/>
              </a:buClr>
              <a:buSzPct val="65000"/>
            </a:pPr>
            <a:r>
              <a:rPr lang="de-DE" sz="1600" b="1" spc="-10" dirty="0"/>
              <a:t>130 </a:t>
            </a:r>
            <a:r>
              <a:rPr lang="de-DE" sz="1600" b="1" spc="-10" dirty="0" err="1"/>
              <a:t>ta</a:t>
            </a:r>
            <a:r>
              <a:rPr lang="de-DE" sz="1600" b="1" spc="-10" dirty="0"/>
              <a:t> </a:t>
            </a:r>
            <a:r>
              <a:rPr lang="de-DE" sz="1600" b="1" spc="-10" dirty="0" err="1"/>
              <a:t>kasb</a:t>
            </a:r>
            <a:r>
              <a:rPr lang="de-DE" sz="1600" spc="-10" dirty="0"/>
              <a:t> </a:t>
            </a:r>
            <a:r>
              <a:rPr lang="de-DE" sz="1600" dirty="0" err="1"/>
              <a:t>quyidagi</a:t>
            </a:r>
            <a:r>
              <a:rPr lang="de-DE" sz="1600" dirty="0"/>
              <a:t> </a:t>
            </a:r>
            <a:r>
              <a:rPr lang="de-DE" sz="1600" dirty="0" err="1"/>
              <a:t>sohalarda</a:t>
            </a:r>
            <a:r>
              <a:rPr lang="de-DE" sz="1600" dirty="0"/>
              <a:t> </a:t>
            </a:r>
            <a:r>
              <a:rPr lang="de-DE" sz="1600" spc="-10" dirty="0" err="1"/>
              <a:t>asosan</a:t>
            </a:r>
            <a:r>
              <a:rPr lang="de-DE" sz="1600" spc="-10" dirty="0"/>
              <a:t> </a:t>
            </a:r>
            <a:r>
              <a:rPr lang="de-DE" sz="1600" spc="-10" dirty="0" err="1"/>
              <a:t>Hunarmandchlik</a:t>
            </a:r>
            <a:r>
              <a:rPr lang="de-DE" sz="1600" spc="-10" dirty="0"/>
              <a:t> </a:t>
            </a:r>
            <a:r>
              <a:rPr lang="de-DE" sz="1600" spc="-10" dirty="0" err="1"/>
              <a:t>palatalari</a:t>
            </a:r>
            <a:r>
              <a:rPr lang="de-DE" sz="1600" spc="-10" dirty="0"/>
              <a:t>, </a:t>
            </a:r>
            <a:r>
              <a:rPr lang="de-DE" sz="1600" dirty="0" err="1"/>
              <a:t>gildiyalar</a:t>
            </a:r>
            <a:r>
              <a:rPr lang="de-DE" sz="1600" dirty="0"/>
              <a:t> va tuman </a:t>
            </a:r>
            <a:r>
              <a:rPr lang="de-DE" sz="1600" dirty="0" err="1"/>
              <a:t>hunarmandchilik</a:t>
            </a:r>
            <a:r>
              <a:rPr lang="de-DE" sz="1600" dirty="0"/>
              <a:t> </a:t>
            </a:r>
            <a:r>
              <a:rPr lang="de-DE" sz="1600" dirty="0" err="1"/>
              <a:t>uyushmalari</a:t>
            </a:r>
            <a:r>
              <a:rPr lang="de-DE" sz="1600" dirty="0"/>
              <a:t> </a:t>
            </a:r>
            <a:r>
              <a:rPr lang="de-DE" sz="1600" spc="-10" dirty="0" err="1"/>
              <a:t>vakolati</a:t>
            </a:r>
            <a:r>
              <a:rPr lang="de-DE" sz="1600" spc="-10" dirty="0"/>
              <a:t> </a:t>
            </a:r>
            <a:r>
              <a:rPr lang="de-DE" sz="1600" spc="-10" dirty="0" err="1"/>
              <a:t>doirasiga</a:t>
            </a:r>
            <a:r>
              <a:rPr lang="de-DE" sz="1600" spc="-10" dirty="0"/>
              <a:t> </a:t>
            </a:r>
            <a:r>
              <a:rPr lang="de-DE" sz="1600" spc="-10" dirty="0" err="1"/>
              <a:t>kiradi</a:t>
            </a:r>
            <a:r>
              <a:rPr lang="de-DE" sz="1600" dirty="0"/>
              <a:t>: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 </a:t>
            </a:r>
            <a:r>
              <a:rPr lang="de-DE" sz="1600" dirty="0" err="1"/>
              <a:t>Yog‘ochsozlik</a:t>
            </a:r>
            <a:endParaRPr lang="de-DE" sz="1600" dirty="0"/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Qurilish va </a:t>
            </a:r>
            <a:r>
              <a:rPr lang="de-DE" sz="1600" dirty="0" err="1"/>
              <a:t>pardozlash</a:t>
            </a:r>
            <a:r>
              <a:rPr lang="de-DE" sz="1600" dirty="0"/>
              <a:t> </a:t>
            </a:r>
            <a:r>
              <a:rPr lang="de-DE" sz="1600" dirty="0" err="1"/>
              <a:t>ishlari</a:t>
            </a:r>
            <a:endParaRPr lang="de-DE" sz="1600" dirty="0"/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Elektr va metallsozlik kasblari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Kiyim-kechak, to'qimachilik va charm sanoati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3ED23082-CAED-4AAB-9439-21126E5BCE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3711" y="4545013"/>
            <a:ext cx="4406582" cy="693249"/>
          </a:xfrm>
          <a:prstGeom prst="rect">
            <a:avLst/>
          </a:prstGeom>
          <a:solidFill>
            <a:srgbClr val="D6851B"/>
          </a:solidFill>
          <a:ln w="19050">
            <a:noFill/>
            <a:miter lim="800000"/>
            <a:headEnd/>
            <a:tailEnd/>
          </a:ln>
        </p:spPr>
        <p:txBody>
          <a:bodyPr wrap="square" lIns="144000" tIns="72000" rIns="144000" bIns="72000">
            <a:spAutoFit/>
          </a:bodyPr>
          <a:lstStyle>
            <a:lvl1pPr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85750" indent="-285750" eaLnBrk="1" hangingPunct="1">
              <a:lnSpc>
                <a:spcPts val="2200"/>
              </a:lnSpc>
              <a:spcBef>
                <a:spcPts val="600"/>
              </a:spcBef>
              <a:spcAft>
                <a:spcPts val="200"/>
              </a:spcAft>
              <a:buClr>
                <a:schemeClr val="bg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altLang="de-DE" sz="1600" dirty="0">
                <a:solidFill>
                  <a:schemeClr val="bg1"/>
                </a:solidFill>
                <a:latin typeface="Calibri" panose="020F0502020204030204"/>
                <a:cs typeface="+mn-cs"/>
              </a:rPr>
              <a:t>Barcha shogirdlarning taxminan</a:t>
            </a:r>
            <a:r>
              <a:rPr lang="de-DE" altLang="de-DE" sz="1600" b="1" dirty="0">
                <a:solidFill>
                  <a:schemeClr val="bg1"/>
                </a:solidFill>
                <a:latin typeface="Calibri" panose="020F0502020204030204"/>
                <a:cs typeface="+mn-cs"/>
              </a:rPr>
              <a:t> 25 </a:t>
            </a:r>
            <a:r>
              <a:rPr lang="de-DE" altLang="de-DE" sz="1600" b="1" dirty="0" err="1">
                <a:solidFill>
                  <a:schemeClr val="bg1"/>
                </a:solidFill>
                <a:latin typeface="Calibri" panose="020F0502020204030204"/>
                <a:cs typeface="+mn-cs"/>
              </a:rPr>
              <a:t>foizi</a:t>
            </a:r>
            <a:r>
              <a:rPr lang="de-DE" altLang="de-DE" sz="1600" b="1" dirty="0">
                <a:solidFill>
                  <a:schemeClr val="bg1"/>
                </a:solidFill>
                <a:latin typeface="Calibri" panose="020F0502020204030204"/>
                <a:cs typeface="+mn-cs"/>
              </a:rPr>
              <a:t> </a:t>
            </a:r>
            <a:r>
              <a:rPr lang="de-DE" altLang="de-DE" sz="1600" dirty="0" err="1">
                <a:solidFill>
                  <a:schemeClr val="bg1"/>
                </a:solidFill>
                <a:latin typeface="Calibri" panose="020F0502020204030204"/>
                <a:cs typeface="+mn-cs"/>
              </a:rPr>
              <a:t>hunarmandchilik</a:t>
            </a:r>
            <a:r>
              <a:rPr lang="de-DE" altLang="de-DE" sz="1600" dirty="0">
                <a:solidFill>
                  <a:schemeClr val="bg1"/>
                </a:solidFill>
                <a:latin typeface="Calibri" panose="020F0502020204030204"/>
                <a:cs typeface="+mn-cs"/>
              </a:rPr>
              <a:t> </a:t>
            </a:r>
            <a:r>
              <a:rPr lang="de-DE" altLang="de-DE" sz="1600" dirty="0" err="1">
                <a:solidFill>
                  <a:schemeClr val="bg1"/>
                </a:solidFill>
                <a:latin typeface="Calibri" panose="020F0502020204030204"/>
                <a:cs typeface="+mn-cs"/>
              </a:rPr>
              <a:t>kasblarini</a:t>
            </a:r>
            <a:r>
              <a:rPr lang="de-DE" altLang="de-DE" sz="1600" dirty="0">
                <a:solidFill>
                  <a:schemeClr val="bg1"/>
                </a:solidFill>
                <a:latin typeface="Calibri" panose="020F0502020204030204"/>
                <a:cs typeface="+mn-cs"/>
              </a:rPr>
              <a:t> </a:t>
            </a:r>
            <a:r>
              <a:rPr lang="de-DE" altLang="de-DE" sz="1600" dirty="0" err="1">
                <a:solidFill>
                  <a:schemeClr val="bg1"/>
                </a:solidFill>
                <a:latin typeface="Calibri" panose="020F0502020204030204"/>
                <a:cs typeface="+mn-cs"/>
              </a:rPr>
              <a:t>o‘rganadilar</a:t>
            </a:r>
            <a:endParaRPr lang="de-DE" altLang="de-DE" sz="1600" dirty="0">
              <a:solidFill>
                <a:schemeClr val="bg1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1809584F-5E4E-42CE-9985-256624369F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2" y="4545013"/>
            <a:ext cx="5437188" cy="1221598"/>
          </a:xfrm>
          <a:prstGeom prst="rect">
            <a:avLst/>
          </a:prstGeom>
          <a:solidFill>
            <a:srgbClr val="FBF3E8"/>
          </a:solidFill>
          <a:ln w="19050">
            <a:noFill/>
            <a:miter lim="800000"/>
            <a:headEnd/>
            <a:tailEnd/>
          </a:ln>
        </p:spPr>
        <p:txBody>
          <a:bodyPr wrap="square" lIns="144000" tIns="72000" rIns="144000" bIns="72000">
            <a:spAutoFit/>
          </a:bodyPr>
          <a:lstStyle>
            <a:lvl1pPr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0" eaLnBrk="1" hangingPunct="1"/>
            <a:r>
              <a:rPr lang="de-DE" sz="1600" b="1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Ta‘limga</a:t>
            </a:r>
            <a:r>
              <a:rPr lang="de-DE" sz="160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b="1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kirish</a:t>
            </a:r>
            <a:r>
              <a:rPr lang="de-DE" sz="160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 uchun </a:t>
            </a:r>
            <a:r>
              <a:rPr lang="de-DE" sz="1600" b="1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talablar</a:t>
            </a:r>
            <a:r>
              <a:rPr lang="de-DE" sz="160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: </a:t>
            </a:r>
            <a:r>
              <a:rPr lang="de-DE" sz="1600" b="1" dirty="0">
                <a:solidFill>
                  <a:srgbClr val="D6851B"/>
                </a:solidFill>
                <a:latin typeface="Calibri" panose="020F0502020204030204"/>
                <a:cs typeface="+mn-cs"/>
              </a:rPr>
              <a:t>rasmiy cheklovlar yo'q</a:t>
            </a:r>
          </a:p>
          <a:p>
            <a:pPr marL="285750" lvl="0" indent="-285750" eaLnBrk="1" hangingPunct="1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O'quv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korxona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nomzodlarning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maktabda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olingan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va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</a:rPr>
              <a:t>zarur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</a:rPr>
              <a:t>bo‘lgan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umumiy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ta‘limi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qay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darajada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bo‘lishi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kerakligini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belgilaydi</a:t>
            </a:r>
            <a:endParaRPr lang="de-DE" sz="1600" dirty="0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9113D9D3-B176-4A52-9D75-C20BE5690D49}"/>
              </a:ext>
            </a:extLst>
          </p:cNvPr>
          <p:cNvSpPr>
            <a:spLocks noGrp="1"/>
          </p:cNvSpPr>
          <p:nvPr/>
        </p:nvSpPr>
        <p:spPr>
          <a:xfrm>
            <a:off x="658813" y="822743"/>
            <a:ext cx="11053762" cy="4354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000" b="1" dirty="0" err="1"/>
              <a:t>Hunarmandchilik</a:t>
            </a:r>
            <a:r>
              <a:rPr lang="de-DE" sz="2000" b="1" dirty="0"/>
              <a:t> kasblari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5E78BABA-834B-48E5-8C4A-C9C807D773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14682" y="2205037"/>
            <a:ext cx="1148426" cy="2245043"/>
          </a:xfrm>
          <a:prstGeom prst="rect">
            <a:avLst/>
          </a:prstGeom>
        </p:spPr>
      </p:pic>
      <p:sp>
        <p:nvSpPr>
          <p:cNvPr id="25" name="Rechteck 24">
            <a:extLst>
              <a:ext uri="{FF2B5EF4-FFF2-40B4-BE49-F238E27FC236}">
                <a16:creationId xmlns:a16="http://schemas.microsoft.com/office/drawing/2014/main" id="{255CE004-780A-4F60-9318-2FC8E0E98354}"/>
              </a:ext>
            </a:extLst>
          </p:cNvPr>
          <p:cNvSpPr/>
          <p:nvPr/>
        </p:nvSpPr>
        <p:spPr>
          <a:xfrm>
            <a:off x="6728460" y="2051291"/>
            <a:ext cx="4804728" cy="15635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Shisha, qog'oz, keramika va boshqa hunarmandchilik sohalari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 err="1"/>
              <a:t>Kimyoviy</a:t>
            </a:r>
            <a:r>
              <a:rPr lang="de-DE" sz="1600" dirty="0"/>
              <a:t> </a:t>
            </a:r>
            <a:r>
              <a:rPr lang="de-DE" sz="1600" dirty="0" err="1"/>
              <a:t>va</a:t>
            </a:r>
            <a:r>
              <a:rPr lang="de-DE" sz="1600" dirty="0"/>
              <a:t> </a:t>
            </a:r>
            <a:r>
              <a:rPr lang="de-DE" sz="1600" dirty="0" err="1"/>
              <a:t>tozalash</a:t>
            </a:r>
            <a:r>
              <a:rPr lang="de-DE" sz="1600" dirty="0"/>
              <a:t> </a:t>
            </a:r>
            <a:r>
              <a:rPr lang="de-DE" sz="1600" dirty="0" err="1"/>
              <a:t>sohalari</a:t>
            </a:r>
            <a:endParaRPr lang="de-DE" sz="1600" dirty="0"/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Sog'liqni saqlash va shaxsiy </a:t>
            </a:r>
            <a:r>
              <a:rPr lang="de-DE" sz="1600" dirty="0" err="1"/>
              <a:t>parvarish</a:t>
            </a:r>
            <a:r>
              <a:rPr lang="de-DE" sz="1600" dirty="0"/>
              <a:t> </a:t>
            </a:r>
            <a:r>
              <a:rPr lang="de-DE" sz="1600" dirty="0" err="1"/>
              <a:t>sohasi</a:t>
            </a:r>
            <a:endParaRPr lang="de-DE" sz="1600" dirty="0"/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 err="1"/>
              <a:t>Oziq-ovqat</a:t>
            </a:r>
            <a:r>
              <a:rPr lang="de-DE" sz="1600" dirty="0"/>
              <a:t> </a:t>
            </a:r>
            <a:r>
              <a:rPr lang="de-DE" sz="1600" dirty="0" err="1"/>
              <a:t>sohasi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3224462876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4. Dual </a:t>
            </a:r>
            <a:r>
              <a:rPr lang="de-DE" dirty="0" err="1"/>
              <a:t>tizim</a:t>
            </a:r>
            <a:r>
              <a:rPr lang="de-DE" dirty="0"/>
              <a:t> </a:t>
            </a:r>
            <a:r>
              <a:rPr lang="de-DE" dirty="0" err="1"/>
              <a:t>doirasida</a:t>
            </a:r>
            <a:r>
              <a:rPr lang="de-DE" dirty="0"/>
              <a:t> </a:t>
            </a:r>
            <a:r>
              <a:rPr lang="de-DE" dirty="0" err="1"/>
              <a:t>korxonadagi</a:t>
            </a:r>
            <a:r>
              <a:rPr lang="de-DE" dirty="0"/>
              <a:t>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ta‘lim</a:t>
            </a:r>
            <a:endParaRPr lang="de-DE" noProof="0" dirty="0">
              <a:solidFill>
                <a:srgbClr val="D6851B"/>
              </a:solidFill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93895ECE-A2BD-A8E4-DF73-A7331654D3D7}"/>
              </a:ext>
            </a:extLst>
          </p:cNvPr>
          <p:cNvSpPr txBox="1"/>
          <p:nvPr/>
        </p:nvSpPr>
        <p:spPr>
          <a:xfrm>
            <a:off x="658812" y="1469027"/>
            <a:ext cx="6069648" cy="254839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</a:pPr>
            <a:r>
              <a:rPr lang="de-DE" sz="1600" b="1" dirty="0"/>
              <a:t>Taxminan 250 ta kasb </a:t>
            </a:r>
            <a:r>
              <a:rPr lang="de-DE" sz="1600" dirty="0"/>
              <a:t>(</a:t>
            </a:r>
            <a:r>
              <a:rPr lang="de-DE" sz="1600" dirty="0" err="1"/>
              <a:t>ularning</a:t>
            </a:r>
            <a:r>
              <a:rPr lang="de-DE" sz="1600" dirty="0"/>
              <a:t> </a:t>
            </a:r>
            <a:r>
              <a:rPr lang="de-DE" sz="1600" dirty="0" err="1"/>
              <a:t>ba'zilari</a:t>
            </a:r>
            <a:r>
              <a:rPr lang="de-DE" sz="1600" dirty="0"/>
              <a:t> hunarmandchilik kasblari bilan </a:t>
            </a:r>
            <a:r>
              <a:rPr lang="de-DE" sz="1600" dirty="0" err="1"/>
              <a:t>bir</a:t>
            </a:r>
            <a:r>
              <a:rPr lang="de-DE" sz="1600" dirty="0"/>
              <a:t> </a:t>
            </a:r>
            <a:r>
              <a:rPr lang="de-DE" sz="1600" dirty="0" err="1"/>
              <a:t>xil</a:t>
            </a:r>
            <a:r>
              <a:rPr lang="de-DE" sz="1600" dirty="0"/>
              <a:t> </a:t>
            </a:r>
            <a:r>
              <a:rPr lang="de-DE" sz="1600" dirty="0" err="1"/>
              <a:t>kasb</a:t>
            </a:r>
            <a:r>
              <a:rPr lang="de-DE" sz="1600" dirty="0"/>
              <a:t>) bo'yicha sanoat yoki boshqa </a:t>
            </a:r>
            <a:r>
              <a:rPr lang="de-DE" sz="1600" dirty="0" err="1"/>
              <a:t>yirik</a:t>
            </a:r>
            <a:r>
              <a:rPr lang="de-DE" sz="1600" dirty="0"/>
              <a:t> </a:t>
            </a:r>
            <a:r>
              <a:rPr lang="de-DE" sz="1600" dirty="0" err="1"/>
              <a:t>korxonalarda</a:t>
            </a:r>
            <a:r>
              <a:rPr lang="de-DE" sz="1600" dirty="0"/>
              <a:t> </a:t>
            </a:r>
            <a:r>
              <a:rPr lang="de-DE" sz="1600" dirty="0" err="1"/>
              <a:t>kasbiy</a:t>
            </a:r>
            <a:r>
              <a:rPr lang="de-DE" sz="1600" dirty="0"/>
              <a:t> </a:t>
            </a:r>
            <a:r>
              <a:rPr lang="de-DE" sz="1600" dirty="0" err="1"/>
              <a:t>ta‘lim</a:t>
            </a:r>
            <a:r>
              <a:rPr lang="de-DE" sz="1600" dirty="0"/>
              <a:t> o'tkaziladi.</a:t>
            </a:r>
          </a:p>
          <a:p>
            <a:pPr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</a:pPr>
            <a:r>
              <a:rPr lang="de-DE" sz="1600" dirty="0"/>
              <a:t>Masalan: 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 err="1"/>
              <a:t>Sanoat</a:t>
            </a:r>
            <a:r>
              <a:rPr lang="de-DE" sz="1600" dirty="0"/>
              <a:t> </a:t>
            </a:r>
            <a:r>
              <a:rPr lang="de-DE" sz="1600" dirty="0" err="1"/>
              <a:t>uskunalari</a:t>
            </a:r>
            <a:r>
              <a:rPr lang="de-DE" sz="1600" dirty="0"/>
              <a:t> </a:t>
            </a:r>
            <a:r>
              <a:rPr lang="de-DE" sz="1600" dirty="0" err="1"/>
              <a:t>mexnigi</a:t>
            </a:r>
            <a:endParaRPr lang="de-DE" sz="1600" dirty="0"/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 err="1"/>
              <a:t>Biolaboratoriya</a:t>
            </a:r>
            <a:r>
              <a:rPr lang="de-DE" sz="1600" dirty="0"/>
              <a:t> </a:t>
            </a:r>
            <a:r>
              <a:rPr lang="de-DE" sz="1600" dirty="0" err="1"/>
              <a:t>laboratanti</a:t>
            </a:r>
            <a:endParaRPr lang="de-DE" sz="1600" dirty="0"/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 err="1"/>
              <a:t>Kimyochi</a:t>
            </a:r>
            <a:endParaRPr lang="de-DE" sz="1600" dirty="0"/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 err="1"/>
              <a:t>Ekspluatatsiya</a:t>
            </a:r>
            <a:r>
              <a:rPr lang="de-DE" sz="1600" dirty="0"/>
              <a:t> </a:t>
            </a:r>
            <a:r>
              <a:rPr lang="de-DE" sz="1600" dirty="0" err="1"/>
              <a:t>texnikasi</a:t>
            </a:r>
            <a:r>
              <a:rPr lang="de-DE" sz="1600" dirty="0"/>
              <a:t> </a:t>
            </a:r>
            <a:r>
              <a:rPr lang="de-DE" sz="1600" dirty="0" err="1"/>
              <a:t>bo‘yicha</a:t>
            </a:r>
            <a:r>
              <a:rPr lang="de-DE" sz="1600" dirty="0"/>
              <a:t> </a:t>
            </a:r>
            <a:r>
              <a:rPr lang="de-DE" sz="1600" dirty="0" err="1"/>
              <a:t>elektronchi</a:t>
            </a:r>
            <a:endParaRPr lang="de-DE" sz="1600" dirty="0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3ED23082-CAED-4AAB-9439-21126E5BCE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2800" y="4546800"/>
            <a:ext cx="4406582" cy="693249"/>
          </a:xfrm>
          <a:prstGeom prst="rect">
            <a:avLst/>
          </a:prstGeom>
          <a:solidFill>
            <a:srgbClr val="D6851B"/>
          </a:solidFill>
          <a:ln w="19050">
            <a:noFill/>
            <a:miter lim="800000"/>
            <a:headEnd/>
            <a:tailEnd/>
          </a:ln>
        </p:spPr>
        <p:txBody>
          <a:bodyPr wrap="square" lIns="144000" tIns="72000" rIns="144000" bIns="72000">
            <a:spAutoFit/>
          </a:bodyPr>
          <a:lstStyle>
            <a:lvl1pPr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85750" indent="-285750" eaLnBrk="1" hangingPunct="1">
              <a:lnSpc>
                <a:spcPts val="2200"/>
              </a:lnSpc>
              <a:spcBef>
                <a:spcPts val="600"/>
              </a:spcBef>
              <a:spcAft>
                <a:spcPts val="200"/>
              </a:spcAft>
              <a:buClr>
                <a:schemeClr val="bg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altLang="de-DE" sz="1600" dirty="0">
                <a:solidFill>
                  <a:schemeClr val="bg1"/>
                </a:solidFill>
                <a:latin typeface="Calibri" panose="020F0502020204030204"/>
                <a:cs typeface="+mn-cs"/>
              </a:rPr>
              <a:t>Taxminan</a:t>
            </a:r>
            <a:r>
              <a:rPr lang="de-DE" altLang="de-DE" sz="1600" b="1" dirty="0">
                <a:solidFill>
                  <a:schemeClr val="bg1"/>
                </a:solidFill>
                <a:latin typeface="Calibri" panose="020F0502020204030204"/>
                <a:cs typeface="+mn-cs"/>
              </a:rPr>
              <a:t> 60 </a:t>
            </a:r>
            <a:r>
              <a:rPr lang="de-DE" altLang="de-DE" sz="1600" b="1" dirty="0" err="1">
                <a:solidFill>
                  <a:schemeClr val="bg1"/>
                </a:solidFill>
                <a:latin typeface="Calibri" panose="020F0502020204030204"/>
                <a:cs typeface="+mn-cs"/>
              </a:rPr>
              <a:t>foiz</a:t>
            </a:r>
            <a:r>
              <a:rPr lang="de-DE" altLang="de-DE" sz="1600" b="1" dirty="0">
                <a:solidFill>
                  <a:schemeClr val="bg1"/>
                </a:solidFill>
                <a:latin typeface="Calibri" panose="020F0502020204030204"/>
                <a:cs typeface="+mn-cs"/>
              </a:rPr>
              <a:t> </a:t>
            </a:r>
            <a:r>
              <a:rPr lang="de-DE" altLang="de-DE" sz="1600" dirty="0" err="1">
                <a:solidFill>
                  <a:schemeClr val="bg1"/>
                </a:solidFill>
                <a:latin typeface="Calibri" panose="020F0502020204030204"/>
                <a:cs typeface="+mn-cs"/>
              </a:rPr>
              <a:t>shogirdlar</a:t>
            </a:r>
            <a:r>
              <a:rPr lang="de-DE" altLang="de-DE" sz="1600" dirty="0">
                <a:solidFill>
                  <a:schemeClr val="bg1"/>
                </a:solidFill>
                <a:latin typeface="Calibri" panose="020F0502020204030204"/>
                <a:cs typeface="+mn-cs"/>
              </a:rPr>
              <a:t> </a:t>
            </a:r>
            <a:r>
              <a:rPr lang="de-DE" altLang="de-DE" sz="1600" dirty="0" err="1">
                <a:solidFill>
                  <a:schemeClr val="bg1"/>
                </a:solidFill>
                <a:latin typeface="Calibri" panose="020F0502020204030204"/>
                <a:cs typeface="+mn-cs"/>
              </a:rPr>
              <a:t>sanoat</a:t>
            </a:r>
            <a:r>
              <a:rPr lang="de-DE" altLang="de-DE" sz="1600" dirty="0">
                <a:solidFill>
                  <a:schemeClr val="bg1"/>
                </a:solidFill>
                <a:latin typeface="Calibri" panose="020F0502020204030204"/>
                <a:cs typeface="+mn-cs"/>
              </a:rPr>
              <a:t>, </a:t>
            </a:r>
            <a:r>
              <a:rPr lang="de-DE" altLang="de-DE" sz="1600" dirty="0" err="1">
                <a:solidFill>
                  <a:schemeClr val="bg1"/>
                </a:solidFill>
                <a:latin typeface="Calibri" panose="020F0502020204030204"/>
                <a:cs typeface="+mn-cs"/>
              </a:rPr>
              <a:t>tabiiy</a:t>
            </a:r>
            <a:r>
              <a:rPr lang="de-DE" altLang="de-DE" sz="1600" dirty="0">
                <a:solidFill>
                  <a:schemeClr val="bg1"/>
                </a:solidFill>
                <a:latin typeface="Calibri" panose="020F0502020204030204"/>
                <a:cs typeface="+mn-cs"/>
              </a:rPr>
              <a:t> fan </a:t>
            </a:r>
            <a:r>
              <a:rPr lang="de-DE" altLang="de-DE" sz="1600" dirty="0" err="1">
                <a:solidFill>
                  <a:schemeClr val="bg1"/>
                </a:solidFill>
                <a:latin typeface="Calibri" panose="020F0502020204030204"/>
                <a:cs typeface="+mn-cs"/>
              </a:rPr>
              <a:t>yoki</a:t>
            </a:r>
            <a:r>
              <a:rPr lang="de-DE" altLang="de-DE" sz="1600" dirty="0">
                <a:solidFill>
                  <a:schemeClr val="bg1"/>
                </a:solidFill>
                <a:latin typeface="Calibri" panose="020F0502020204030204"/>
                <a:cs typeface="+mn-cs"/>
              </a:rPr>
              <a:t> </a:t>
            </a:r>
            <a:r>
              <a:rPr lang="de-DE" altLang="de-DE" sz="1600" dirty="0" err="1">
                <a:solidFill>
                  <a:schemeClr val="bg1"/>
                </a:solidFill>
                <a:latin typeface="Calibri" panose="020F0502020204030204"/>
                <a:cs typeface="+mn-cs"/>
              </a:rPr>
              <a:t>texnika</a:t>
            </a:r>
            <a:r>
              <a:rPr lang="de-DE" altLang="de-DE" sz="1600" dirty="0">
                <a:solidFill>
                  <a:schemeClr val="bg1"/>
                </a:solidFill>
                <a:latin typeface="Calibri" panose="020F0502020204030204"/>
                <a:cs typeface="+mn-cs"/>
              </a:rPr>
              <a:t> </a:t>
            </a:r>
            <a:r>
              <a:rPr lang="de-DE" altLang="de-DE" sz="1600" dirty="0" err="1">
                <a:solidFill>
                  <a:schemeClr val="bg1"/>
                </a:solidFill>
                <a:latin typeface="Calibri" panose="020F0502020204030204"/>
                <a:cs typeface="+mn-cs"/>
              </a:rPr>
              <a:t>sohasidagi</a:t>
            </a:r>
            <a:r>
              <a:rPr lang="de-DE" altLang="de-DE" sz="1600" dirty="0">
                <a:solidFill>
                  <a:schemeClr val="bg1"/>
                </a:solidFill>
                <a:latin typeface="Calibri" panose="020F0502020204030204"/>
                <a:cs typeface="+mn-cs"/>
              </a:rPr>
              <a:t> </a:t>
            </a:r>
            <a:r>
              <a:rPr lang="de-DE" altLang="de-DE" sz="1600" dirty="0" err="1">
                <a:solidFill>
                  <a:schemeClr val="bg1"/>
                </a:solidFill>
                <a:latin typeface="Calibri" panose="020F0502020204030204"/>
                <a:cs typeface="+mn-cs"/>
              </a:rPr>
              <a:t>kasblarni</a:t>
            </a:r>
            <a:r>
              <a:rPr lang="de-DE" altLang="de-DE" sz="1600" dirty="0">
                <a:solidFill>
                  <a:schemeClr val="bg1"/>
                </a:solidFill>
                <a:latin typeface="Calibri" panose="020F0502020204030204"/>
                <a:cs typeface="+mn-cs"/>
              </a:rPr>
              <a:t> </a:t>
            </a:r>
            <a:r>
              <a:rPr lang="de-DE" altLang="de-DE" sz="1600" dirty="0" err="1">
                <a:solidFill>
                  <a:schemeClr val="bg1"/>
                </a:solidFill>
                <a:latin typeface="Calibri" panose="020F0502020204030204"/>
                <a:cs typeface="+mn-cs"/>
              </a:rPr>
              <a:t>o‘rganadilar</a:t>
            </a:r>
            <a:endParaRPr lang="de-DE" altLang="de-DE" sz="1600" dirty="0">
              <a:solidFill>
                <a:schemeClr val="bg1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9113D9D3-B176-4A52-9D75-C20BE5690D49}"/>
              </a:ext>
            </a:extLst>
          </p:cNvPr>
          <p:cNvSpPr>
            <a:spLocks noGrp="1"/>
          </p:cNvSpPr>
          <p:nvPr/>
        </p:nvSpPr>
        <p:spPr>
          <a:xfrm>
            <a:off x="658813" y="822743"/>
            <a:ext cx="11053762" cy="4354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000" b="1" dirty="0"/>
              <a:t>Sanoat va ilmiy-texnik kasblar</a:t>
            </a:r>
          </a:p>
          <a:p>
            <a:endParaRPr lang="de-DE" sz="2000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26388FB5-88D3-486E-B554-980BFDC08511}"/>
              </a:ext>
            </a:extLst>
          </p:cNvPr>
          <p:cNvSpPr/>
          <p:nvPr/>
        </p:nvSpPr>
        <p:spPr>
          <a:xfrm>
            <a:off x="6728460" y="2489538"/>
            <a:ext cx="5708015" cy="1589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Metallarga ishlov berish texnigi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Mashina </a:t>
            </a:r>
            <a:r>
              <a:rPr lang="de-DE" sz="1600" dirty="0" err="1"/>
              <a:t>va</a:t>
            </a:r>
            <a:r>
              <a:rPr lang="de-DE" sz="1600" dirty="0"/>
              <a:t> </a:t>
            </a:r>
            <a:r>
              <a:rPr lang="de-DE" sz="1600" dirty="0" err="1"/>
              <a:t>uskunalar</a:t>
            </a:r>
            <a:r>
              <a:rPr lang="de-DE" sz="1600" dirty="0"/>
              <a:t> </a:t>
            </a:r>
            <a:r>
              <a:rPr lang="de-DE" sz="1600" dirty="0" err="1"/>
              <a:t>operatori</a:t>
            </a:r>
            <a:endParaRPr lang="de-DE" sz="1600" dirty="0"/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 err="1"/>
              <a:t>Mehatronikachi</a:t>
            </a:r>
            <a:endParaRPr lang="de-DE" sz="1600" dirty="0"/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Ishlab chiqarish texnologi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Materiallar sinovchisi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96F26A2-06A8-42D2-B55D-BA0074A2F0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9923" y="2205037"/>
            <a:ext cx="1086077" cy="2255699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40A78160-8F1C-2920-9D0C-690598FF2A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2" y="4545013"/>
            <a:ext cx="5437188" cy="1221598"/>
          </a:xfrm>
          <a:prstGeom prst="rect">
            <a:avLst/>
          </a:prstGeom>
          <a:solidFill>
            <a:srgbClr val="FBF3E8"/>
          </a:solidFill>
          <a:ln w="19050">
            <a:noFill/>
            <a:miter lim="800000"/>
            <a:headEnd/>
            <a:tailEnd/>
          </a:ln>
        </p:spPr>
        <p:txBody>
          <a:bodyPr wrap="square" lIns="144000" tIns="72000" rIns="144000" bIns="72000">
            <a:spAutoFit/>
          </a:bodyPr>
          <a:lstStyle>
            <a:lvl1pPr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0" eaLnBrk="1" hangingPunct="1"/>
            <a:r>
              <a:rPr lang="de-DE" sz="1600" b="1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Ta‘limga</a:t>
            </a:r>
            <a:r>
              <a:rPr lang="de-DE" sz="160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b="1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kirish</a:t>
            </a:r>
            <a:r>
              <a:rPr lang="de-DE" sz="160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 uchun </a:t>
            </a:r>
            <a:r>
              <a:rPr lang="de-DE" sz="1600" b="1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talablar</a:t>
            </a:r>
            <a:r>
              <a:rPr lang="de-DE" sz="160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: </a:t>
            </a:r>
            <a:r>
              <a:rPr lang="de-DE" sz="1600" b="1" dirty="0">
                <a:solidFill>
                  <a:srgbClr val="D6851B"/>
                </a:solidFill>
                <a:latin typeface="Calibri" panose="020F0502020204030204"/>
                <a:cs typeface="+mn-cs"/>
              </a:rPr>
              <a:t>rasmiy cheklovlar yo'q</a:t>
            </a:r>
          </a:p>
          <a:p>
            <a:pPr marL="285750" lvl="0" indent="-285750" eaLnBrk="1" hangingPunct="1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O'quv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korxona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nomzodlarning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maktabda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olingan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va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</a:rPr>
              <a:t>zarur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</a:rPr>
              <a:t>bo‘lgan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umumiy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ta‘limi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qay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darajada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bo‘lishi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kerakligini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belgilaydi</a:t>
            </a:r>
            <a:endParaRPr lang="de-DE" sz="1600" dirty="0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817722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4. Dual </a:t>
            </a:r>
            <a:r>
              <a:rPr lang="de-DE" dirty="0" err="1"/>
              <a:t>tizim</a:t>
            </a:r>
            <a:r>
              <a:rPr lang="de-DE" dirty="0"/>
              <a:t> </a:t>
            </a:r>
            <a:r>
              <a:rPr lang="de-DE" dirty="0" err="1"/>
              <a:t>doirasida</a:t>
            </a:r>
            <a:r>
              <a:rPr lang="de-DE" dirty="0"/>
              <a:t> </a:t>
            </a:r>
            <a:r>
              <a:rPr lang="de-DE" dirty="0" err="1"/>
              <a:t>korxonadagi</a:t>
            </a:r>
            <a:r>
              <a:rPr lang="de-DE" dirty="0"/>
              <a:t>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ta‘lim</a:t>
            </a:r>
            <a:endParaRPr lang="de-DE" noProof="0" dirty="0">
              <a:solidFill>
                <a:srgbClr val="D6851B"/>
              </a:solidFill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93895ECE-A2BD-A8E4-DF73-A7331654D3D7}"/>
              </a:ext>
            </a:extLst>
          </p:cNvPr>
          <p:cNvSpPr txBox="1"/>
          <p:nvPr/>
        </p:nvSpPr>
        <p:spPr>
          <a:xfrm>
            <a:off x="658812" y="1469027"/>
            <a:ext cx="7311708" cy="24457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</a:pPr>
            <a:r>
              <a:rPr lang="de-DE" sz="1600" b="1" dirty="0"/>
              <a:t>50 ta </a:t>
            </a:r>
            <a:r>
              <a:rPr lang="de-DE" sz="1600" b="1" dirty="0" err="1"/>
              <a:t>kasb</a:t>
            </a:r>
            <a:r>
              <a:rPr lang="de-DE" sz="1600" b="1" dirty="0"/>
              <a:t> </a:t>
            </a:r>
            <a:r>
              <a:rPr lang="de-DE" sz="1600" dirty="0"/>
              <a:t>(</a:t>
            </a:r>
            <a:r>
              <a:rPr lang="de-DE" sz="1600" dirty="0" err="1"/>
              <a:t>qanday</a:t>
            </a:r>
            <a:r>
              <a:rPr lang="de-DE" sz="1600" dirty="0"/>
              <a:t> </a:t>
            </a:r>
            <a:r>
              <a:rPr lang="de-DE" sz="1600" dirty="0" err="1"/>
              <a:t>hisoblashga</a:t>
            </a:r>
            <a:r>
              <a:rPr lang="de-DE" sz="1600" dirty="0"/>
              <a:t> qarab) yoki undan ko'p. Masalan, quyidagi sohalarda: 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Savdo (chakana, ulgurji va tashqi savdo, sanoat)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Ofis va ma'muriyat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Moliya, </a:t>
            </a:r>
            <a:r>
              <a:rPr lang="de-DE" sz="1600" dirty="0" err="1"/>
              <a:t>kontrolling</a:t>
            </a:r>
            <a:r>
              <a:rPr lang="de-DE" sz="1600" dirty="0"/>
              <a:t> va huquq (bank ishi, sug'urta, </a:t>
            </a:r>
            <a:br>
              <a:rPr lang="de-DE" sz="1600" dirty="0"/>
            </a:br>
            <a:r>
              <a:rPr lang="de-DE" sz="1600" dirty="0" err="1"/>
              <a:t>huquqiy</a:t>
            </a:r>
            <a:r>
              <a:rPr lang="de-DE" sz="1600" dirty="0"/>
              <a:t> </a:t>
            </a:r>
            <a:r>
              <a:rPr lang="de-DE" sz="1600" dirty="0" err="1"/>
              <a:t>masalalar</a:t>
            </a:r>
            <a:r>
              <a:rPr lang="de-DE" sz="1600" dirty="0"/>
              <a:t>)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Sog'liqni saqlash boshqaruvi</a:t>
            </a:r>
          </a:p>
          <a:p>
            <a:pPr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endParaRPr lang="de-DE" sz="1600" dirty="0"/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endParaRPr lang="de-DE" sz="1600" dirty="0"/>
          </a:p>
        </p:txBody>
      </p:sp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9113D9D3-B176-4A52-9D75-C20BE5690D49}"/>
              </a:ext>
            </a:extLst>
          </p:cNvPr>
          <p:cNvSpPr>
            <a:spLocks noGrp="1"/>
          </p:cNvSpPr>
          <p:nvPr/>
        </p:nvSpPr>
        <p:spPr>
          <a:xfrm>
            <a:off x="658813" y="822743"/>
            <a:ext cx="11053762" cy="4354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000" b="1" dirty="0" err="1"/>
              <a:t>Boshqaruv</a:t>
            </a:r>
            <a:r>
              <a:rPr lang="de-DE" sz="2000" b="1" dirty="0"/>
              <a:t> (</a:t>
            </a:r>
            <a:r>
              <a:rPr lang="de-DE" sz="2000" b="1" dirty="0" err="1"/>
              <a:t>menejerlik</a:t>
            </a:r>
            <a:r>
              <a:rPr lang="de-DE" sz="2000" b="1" dirty="0"/>
              <a:t>) </a:t>
            </a:r>
            <a:r>
              <a:rPr lang="de-DE" sz="2000" b="1" dirty="0" err="1"/>
              <a:t>kasblari</a:t>
            </a:r>
            <a:endParaRPr lang="de-DE" sz="2000" b="1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26388FB5-88D3-486E-B554-980BFDC08511}"/>
              </a:ext>
            </a:extLst>
          </p:cNvPr>
          <p:cNvSpPr/>
          <p:nvPr/>
        </p:nvSpPr>
        <p:spPr>
          <a:xfrm>
            <a:off x="6728460" y="1772785"/>
            <a:ext cx="4984115" cy="15635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Logistika va transport (yuk tashish va logistika xizmatlari)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Ko'chmas mulk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Mehmondo'stlik va ovqatlanish xizmatlari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Dam olish va turizm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52E5F81-28A9-494C-97AC-4B5B0CA276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0250546" y="2205038"/>
            <a:ext cx="1561517" cy="2228654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887B6810-C276-A605-9AC4-A50FDE0104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661" y="4429405"/>
            <a:ext cx="9074151" cy="1247246"/>
          </a:xfrm>
          <a:prstGeom prst="rect">
            <a:avLst/>
          </a:prstGeom>
          <a:solidFill>
            <a:srgbClr val="FBF3E8"/>
          </a:solidFill>
          <a:ln w="19050">
            <a:noFill/>
            <a:miter lim="800000"/>
            <a:headEnd/>
            <a:tailEnd/>
          </a:ln>
        </p:spPr>
        <p:txBody>
          <a:bodyPr wrap="square" lIns="144000" tIns="72000" rIns="144000" bIns="72000">
            <a:spAutoFit/>
          </a:bodyPr>
          <a:lstStyle>
            <a:lvl1pPr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0" eaLnBrk="1" hangingPunct="1"/>
            <a:r>
              <a:rPr lang="de-DE" sz="1600" b="1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Ta‘limga</a:t>
            </a:r>
            <a:r>
              <a:rPr lang="de-DE" sz="160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b="1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kirish</a:t>
            </a:r>
            <a:r>
              <a:rPr lang="de-DE" sz="160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 uchun </a:t>
            </a:r>
            <a:r>
              <a:rPr lang="de-DE" sz="1600" b="1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talablar</a:t>
            </a:r>
            <a:r>
              <a:rPr lang="de-DE" sz="160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: </a:t>
            </a:r>
            <a:r>
              <a:rPr lang="de-DE" sz="1600" b="1" dirty="0">
                <a:solidFill>
                  <a:srgbClr val="D6851B"/>
                </a:solidFill>
                <a:latin typeface="Calibri" panose="020F0502020204030204"/>
                <a:cs typeface="+mn-cs"/>
              </a:rPr>
              <a:t>rasmiy cheklovlar yo'q</a:t>
            </a:r>
          </a:p>
          <a:p>
            <a:pPr marL="285750" lvl="0" indent="-285750" eaLnBrk="1" hangingPunct="1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O'quv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korxona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nomzodlarning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maktabda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olingan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va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</a:rPr>
              <a:t>zarur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</a:rPr>
              <a:t>bo‘lgan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umumiy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ta‘limi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qay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darajada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bo‘lishi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kerakligini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belgilaydi</a:t>
            </a:r>
            <a:endParaRPr lang="de-DE" sz="1600" dirty="0">
              <a:solidFill>
                <a:prstClr val="black"/>
              </a:solidFill>
              <a:latin typeface="Calibri" panose="020F0502020204030204"/>
              <a:cs typeface="+mn-cs"/>
            </a:endParaRPr>
          </a:p>
          <a:p>
            <a:pPr marL="285750" indent="-285750" eaLnBrk="1" hangingPunct="1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 err="1">
                <a:solidFill>
                  <a:prstClr val="black"/>
                </a:solidFill>
                <a:latin typeface="Calibri" panose="020F0502020204030204"/>
              </a:rPr>
              <a:t>Ko'pincha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</a:rPr>
              <a:t>o'rta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</a:rPr>
              <a:t>ma'lumot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</a:rPr>
              <a:t>yoki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</a:rPr>
              <a:t>undan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</a:rPr>
              <a:t>yuqoriroq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</a:rPr>
              <a:t>daraja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</a:rPr>
              <a:t>to'g'risidagi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</a:rPr>
              <a:t>hujjat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</a:rPr>
              <a:t> talab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</a:rPr>
              <a:t>etiladi</a:t>
            </a:r>
            <a:endParaRPr lang="de-DE" sz="16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20029000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5</a:t>
            </a:r>
            <a:r>
              <a:rPr lang="de-DE" noProof="0" dirty="0">
                <a:solidFill>
                  <a:srgbClr val="D6851B"/>
                </a:solidFill>
              </a:rPr>
              <a:t>. </a:t>
            </a:r>
            <a:r>
              <a:rPr lang="de-DE" dirty="0" err="1"/>
              <a:t>Maktabdagi</a:t>
            </a:r>
            <a:r>
              <a:rPr lang="de-DE" dirty="0"/>
              <a:t> (</a:t>
            </a:r>
            <a:r>
              <a:rPr lang="de-DE" dirty="0" err="1"/>
              <a:t>an'anaviy</a:t>
            </a:r>
            <a:r>
              <a:rPr lang="de-DE" dirty="0"/>
              <a:t>)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ta'lim</a:t>
            </a:r>
            <a:endParaRPr lang="de-DE" noProof="0" dirty="0">
              <a:solidFill>
                <a:srgbClr val="D6851B"/>
              </a:solidFill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93895ECE-A2BD-A8E4-DF73-A7331654D3D7}"/>
              </a:ext>
            </a:extLst>
          </p:cNvPr>
          <p:cNvSpPr txBox="1"/>
          <p:nvPr/>
        </p:nvSpPr>
        <p:spPr>
          <a:xfrm>
            <a:off x="658812" y="1469027"/>
            <a:ext cx="5437188" cy="272792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</a:pPr>
            <a:r>
              <a:rPr lang="de-DE" sz="1600" b="1" dirty="0" err="1"/>
              <a:t>Quyidagi</a:t>
            </a:r>
            <a:r>
              <a:rPr lang="de-DE" sz="1600" b="1" dirty="0"/>
              <a:t> </a:t>
            </a:r>
            <a:r>
              <a:rPr lang="de-DE" sz="1600" b="1" dirty="0" err="1"/>
              <a:t>sohalarni</a:t>
            </a:r>
            <a:r>
              <a:rPr lang="de-DE" sz="1600" b="1" dirty="0"/>
              <a:t> ajratish mumkin: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Davlat </a:t>
            </a:r>
            <a:r>
              <a:rPr lang="de-DE" sz="1600" dirty="0" err="1"/>
              <a:t>tomonidan</a:t>
            </a:r>
            <a:r>
              <a:rPr lang="de-DE" sz="1600" dirty="0"/>
              <a:t> </a:t>
            </a:r>
            <a:r>
              <a:rPr lang="de-DE" sz="1600" dirty="0" err="1"/>
              <a:t>tartibga</a:t>
            </a:r>
            <a:r>
              <a:rPr lang="de-DE" sz="1600" dirty="0"/>
              <a:t> </a:t>
            </a:r>
            <a:r>
              <a:rPr lang="de-DE" sz="1600" dirty="0" err="1"/>
              <a:t>solingan</a:t>
            </a:r>
            <a:r>
              <a:rPr lang="de-DE" sz="1600" dirty="0"/>
              <a:t> kasblar</a:t>
            </a:r>
            <a:r>
              <a:rPr lang="de-DE" sz="1400" dirty="0"/>
              <a:t> ➔ </a:t>
            </a:r>
            <a:r>
              <a:rPr lang="de-DE" sz="1600" dirty="0" err="1"/>
              <a:t>faqat</a:t>
            </a:r>
            <a:r>
              <a:rPr lang="de-DE" sz="1600" dirty="0"/>
              <a:t> </a:t>
            </a:r>
            <a:r>
              <a:rPr lang="de-DE" sz="1600" dirty="0" err="1"/>
              <a:t>davlat</a:t>
            </a:r>
            <a:r>
              <a:rPr lang="de-DE" sz="1600" dirty="0"/>
              <a:t> </a:t>
            </a:r>
            <a:r>
              <a:rPr lang="de-DE" sz="1600" dirty="0" err="1"/>
              <a:t>tomonidan</a:t>
            </a:r>
            <a:r>
              <a:rPr lang="de-DE" sz="1600" dirty="0"/>
              <a:t> tan </a:t>
            </a:r>
            <a:r>
              <a:rPr lang="de-DE" sz="1600" dirty="0" err="1"/>
              <a:t>olingan</a:t>
            </a:r>
            <a:r>
              <a:rPr lang="de-DE" sz="1600" dirty="0"/>
              <a:t> </a:t>
            </a:r>
            <a:r>
              <a:rPr lang="de-DE" sz="1600" dirty="0" err="1"/>
              <a:t>tegishli</a:t>
            </a:r>
            <a:r>
              <a:rPr lang="de-DE" sz="1600" dirty="0"/>
              <a:t> </a:t>
            </a:r>
            <a:r>
              <a:rPr lang="de-DE" sz="1600" dirty="0" err="1"/>
              <a:t>to‘liq</a:t>
            </a:r>
            <a:r>
              <a:rPr lang="de-DE" sz="1600" dirty="0"/>
              <a:t> </a:t>
            </a:r>
            <a:r>
              <a:rPr lang="de-DE" sz="1600" dirty="0" err="1"/>
              <a:t>kasbiy</a:t>
            </a:r>
            <a:r>
              <a:rPr lang="de-DE" sz="1600" dirty="0"/>
              <a:t> </a:t>
            </a:r>
            <a:r>
              <a:rPr lang="de-DE" sz="1600" dirty="0" err="1"/>
              <a:t>ta‘limga</a:t>
            </a:r>
            <a:r>
              <a:rPr lang="de-DE" sz="1600" dirty="0"/>
              <a:t> </a:t>
            </a:r>
            <a:r>
              <a:rPr lang="de-DE" sz="1600" dirty="0" err="1"/>
              <a:t>ega</a:t>
            </a:r>
            <a:r>
              <a:rPr lang="de-DE" sz="1600" dirty="0"/>
              <a:t> </a:t>
            </a:r>
            <a:r>
              <a:rPr lang="de-DE" sz="1600" dirty="0" err="1"/>
              <a:t>shaxslar</a:t>
            </a:r>
            <a:r>
              <a:rPr lang="de-DE" sz="1600" dirty="0"/>
              <a:t> </a:t>
            </a:r>
            <a:r>
              <a:rPr lang="de-DE" sz="1600" dirty="0" err="1"/>
              <a:t>bunday</a:t>
            </a:r>
            <a:r>
              <a:rPr lang="de-DE" sz="1600" dirty="0"/>
              <a:t> </a:t>
            </a:r>
            <a:r>
              <a:rPr lang="de-DE" sz="1600" dirty="0" err="1"/>
              <a:t>kasbda</a:t>
            </a:r>
            <a:r>
              <a:rPr lang="de-DE" sz="1600" dirty="0"/>
              <a:t> </a:t>
            </a:r>
            <a:r>
              <a:rPr lang="de-DE" sz="1600" dirty="0" err="1"/>
              <a:t>ishlash</a:t>
            </a:r>
            <a:r>
              <a:rPr lang="de-DE" sz="1600" dirty="0"/>
              <a:t> </a:t>
            </a:r>
            <a:r>
              <a:rPr lang="de-DE" sz="1600" dirty="0" err="1"/>
              <a:t>huqiqiga</a:t>
            </a:r>
            <a:r>
              <a:rPr lang="de-DE" sz="1600" dirty="0"/>
              <a:t> </a:t>
            </a:r>
            <a:r>
              <a:rPr lang="de-DE" sz="1600" dirty="0" err="1"/>
              <a:t>ega</a:t>
            </a:r>
            <a:endParaRPr lang="de-DE" sz="1600" dirty="0"/>
          </a:p>
          <a:p>
            <a:pPr marL="612000" lvl="1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 err="1"/>
              <a:t>Sohalar</a:t>
            </a:r>
            <a:r>
              <a:rPr lang="de-DE" sz="1600" dirty="0"/>
              <a:t>:</a:t>
            </a:r>
          </a:p>
          <a:p>
            <a:pPr marL="900000" lvl="2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 err="1"/>
              <a:t>Hamshiralik</a:t>
            </a:r>
            <a:r>
              <a:rPr lang="de-DE" sz="1600" dirty="0"/>
              <a:t>, tez tibbiy yordam xizmatlari </a:t>
            </a:r>
            <a:r>
              <a:rPr lang="de-DE" sz="1600" dirty="0" err="1"/>
              <a:t>va</a:t>
            </a:r>
            <a:r>
              <a:rPr lang="de-DE" sz="1600" dirty="0"/>
              <a:t> </a:t>
            </a:r>
            <a:r>
              <a:rPr lang="de-DE" sz="1600" dirty="0" err="1"/>
              <a:t>doyalik</a:t>
            </a:r>
            <a:endParaRPr lang="de-DE" sz="1600" dirty="0"/>
          </a:p>
          <a:p>
            <a:pPr marL="900000" lvl="2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Tibbiy </a:t>
            </a:r>
            <a:r>
              <a:rPr lang="de-DE" sz="1600" dirty="0" err="1"/>
              <a:t>texnik</a:t>
            </a:r>
            <a:r>
              <a:rPr lang="de-DE" sz="1600" dirty="0"/>
              <a:t> </a:t>
            </a:r>
            <a:r>
              <a:rPr lang="de-DE" sz="1600" dirty="0" err="1"/>
              <a:t>yordamchi</a:t>
            </a:r>
            <a:r>
              <a:rPr lang="de-DE" sz="1600" dirty="0"/>
              <a:t> </a:t>
            </a:r>
            <a:r>
              <a:rPr lang="de-DE" sz="1600" dirty="0" err="1"/>
              <a:t>kasblari</a:t>
            </a:r>
            <a:endParaRPr lang="de-DE" sz="1600" dirty="0"/>
          </a:p>
          <a:p>
            <a:pPr marL="900000" lvl="2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Fizioterapiya </a:t>
            </a:r>
            <a:r>
              <a:rPr lang="de-DE" sz="1600" dirty="0" err="1"/>
              <a:t>va</a:t>
            </a:r>
            <a:r>
              <a:rPr lang="de-DE" sz="1600" dirty="0"/>
              <a:t> </a:t>
            </a:r>
            <a:r>
              <a:rPr lang="de-DE" sz="1600" dirty="0" err="1"/>
              <a:t>tillar</a:t>
            </a:r>
            <a:endParaRPr lang="de-DE" sz="1600" dirty="0"/>
          </a:p>
          <a:p>
            <a:pPr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endParaRPr lang="de-DE" sz="1600" dirty="0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1809584F-5E4E-42CE-9985-256624369F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2" y="4407775"/>
            <a:ext cx="9074151" cy="1339579"/>
          </a:xfrm>
          <a:prstGeom prst="rect">
            <a:avLst/>
          </a:prstGeom>
          <a:solidFill>
            <a:srgbClr val="FBF3E8"/>
          </a:solidFill>
          <a:ln w="19050">
            <a:noFill/>
            <a:miter lim="800000"/>
            <a:headEnd/>
            <a:tailEnd/>
          </a:ln>
        </p:spPr>
        <p:txBody>
          <a:bodyPr wrap="square" lIns="144000" tIns="72000" rIns="144000" bIns="72000">
            <a:spAutoFit/>
          </a:bodyPr>
          <a:lstStyle>
            <a:lvl1pPr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0" eaLnBrk="1" hangingPunct="1">
              <a:spcAft>
                <a:spcPts val="600"/>
              </a:spcAft>
            </a:pPr>
            <a:r>
              <a:rPr lang="de-DE" sz="160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Ta'lim muddati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: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odatda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3 yil</a:t>
            </a:r>
          </a:p>
          <a:p>
            <a:pPr lvl="0" eaLnBrk="1" hangingPunct="1">
              <a:spcAft>
                <a:spcPts val="600"/>
              </a:spcAft>
            </a:pPr>
            <a:r>
              <a:rPr lang="de-DE" sz="160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Kirish talablari: </a:t>
            </a:r>
            <a:r>
              <a:rPr lang="de-DE" sz="1600" b="1" dirty="0">
                <a:solidFill>
                  <a:srgbClr val="D6851B"/>
                </a:solidFill>
                <a:latin typeface="Calibri" panose="020F0502020204030204"/>
                <a:cs typeface="+mn-cs"/>
              </a:rPr>
              <a:t>odatda o'rta ta'limni tamomlaganlik to'g'risidagi guvohnoma</a:t>
            </a:r>
          </a:p>
          <a:p>
            <a:pPr lvl="0" eaLnBrk="1" hangingPunct="1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An'anaviy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hamshiralik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kasblari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bilan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bir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qatorda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, terapiya kasblari ham mavjud: masalan,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logopediya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, mehnat terapiyasi, fizioterapiya, shuningdek paramedik, podiatr va dietolog kabi kasblar ham mavjud.</a:t>
            </a:r>
          </a:p>
        </p:txBody>
      </p:sp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9113D9D3-B176-4A52-9D75-C20BE5690D49}"/>
              </a:ext>
            </a:extLst>
          </p:cNvPr>
          <p:cNvSpPr>
            <a:spLocks noGrp="1"/>
          </p:cNvSpPr>
          <p:nvPr/>
        </p:nvSpPr>
        <p:spPr>
          <a:xfrm>
            <a:off x="658813" y="822743"/>
            <a:ext cx="11053762" cy="4354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000" b="1" dirty="0"/>
              <a:t>Sog'liqni saqlash kasblari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26388FB5-88D3-486E-B554-980BFDC08511}"/>
              </a:ext>
            </a:extLst>
          </p:cNvPr>
          <p:cNvSpPr/>
          <p:nvPr/>
        </p:nvSpPr>
        <p:spPr>
          <a:xfrm>
            <a:off x="6366192" y="2364595"/>
            <a:ext cx="5051267" cy="1255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12000" lvl="1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Boshqa sohalar:</a:t>
            </a:r>
          </a:p>
          <a:p>
            <a:pPr marL="900000" lvl="2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 err="1"/>
              <a:t>Boshqaruv</a:t>
            </a:r>
            <a:r>
              <a:rPr lang="de-DE" sz="1600" dirty="0"/>
              <a:t> kasblari / sog'liqni saqlash boshqaruvi</a:t>
            </a:r>
          </a:p>
          <a:p>
            <a:pPr marL="900000" lvl="2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 err="1"/>
              <a:t>Sog'liqni</a:t>
            </a:r>
            <a:r>
              <a:rPr lang="de-DE" sz="1600" dirty="0"/>
              <a:t> </a:t>
            </a:r>
            <a:r>
              <a:rPr lang="de-DE" sz="1600" dirty="0" err="1"/>
              <a:t>saqlashda</a:t>
            </a:r>
            <a:r>
              <a:rPr lang="de-DE" sz="1600" dirty="0"/>
              <a:t> </a:t>
            </a:r>
            <a:r>
              <a:rPr lang="de-DE" sz="1600" dirty="0" err="1"/>
              <a:t>hunarmandchilik</a:t>
            </a:r>
            <a:r>
              <a:rPr lang="de-DE" sz="1600" dirty="0"/>
              <a:t> </a:t>
            </a:r>
            <a:r>
              <a:rPr lang="de-DE" sz="1600" dirty="0" err="1"/>
              <a:t>kasblari</a:t>
            </a:r>
            <a:endParaRPr lang="de-DE" sz="1600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0F26427-CC85-4EF7-84CF-DA0EA859D7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38767" y="3331793"/>
            <a:ext cx="1454850" cy="1075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553832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5. </a:t>
            </a:r>
            <a:r>
              <a:rPr lang="de-DE" dirty="0" err="1"/>
              <a:t>Maktabdagi</a:t>
            </a:r>
            <a:r>
              <a:rPr lang="de-DE" dirty="0"/>
              <a:t> (</a:t>
            </a:r>
            <a:r>
              <a:rPr lang="de-DE" dirty="0" err="1"/>
              <a:t>an'anaviy</a:t>
            </a:r>
            <a:r>
              <a:rPr lang="de-DE" dirty="0"/>
              <a:t>)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ta'lim</a:t>
            </a:r>
            <a:endParaRPr lang="de-DE" noProof="0" dirty="0">
              <a:solidFill>
                <a:srgbClr val="D6851B"/>
              </a:solidFill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93895ECE-A2BD-A8E4-DF73-A7331654D3D7}"/>
              </a:ext>
            </a:extLst>
          </p:cNvPr>
          <p:cNvSpPr txBox="1"/>
          <p:nvPr/>
        </p:nvSpPr>
        <p:spPr>
          <a:xfrm>
            <a:off x="658811" y="1469027"/>
            <a:ext cx="6157913" cy="303570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</a:pPr>
            <a:r>
              <a:rPr lang="de-DE" sz="1600" b="1" dirty="0"/>
              <a:t>Taxminan 50 </a:t>
            </a:r>
            <a:r>
              <a:rPr lang="de-DE" sz="1600" b="1" dirty="0" err="1"/>
              <a:t>ta</a:t>
            </a:r>
            <a:r>
              <a:rPr lang="de-DE" sz="1600" b="1" dirty="0"/>
              <a:t> </a:t>
            </a:r>
            <a:r>
              <a:rPr lang="de-DE" sz="1600" b="1" dirty="0" err="1"/>
              <a:t>kasb</a:t>
            </a:r>
            <a:r>
              <a:rPr lang="de-DE" sz="1600" dirty="0"/>
              <a:t>,</a:t>
            </a:r>
            <a:r>
              <a:rPr lang="de-DE" sz="1600" b="1" dirty="0"/>
              <a:t> </a:t>
            </a:r>
            <a:r>
              <a:rPr lang="de-DE" sz="1600" dirty="0" err="1"/>
              <a:t>ularni</a:t>
            </a:r>
            <a:r>
              <a:rPr lang="de-DE" sz="1600" dirty="0"/>
              <a:t> </a:t>
            </a:r>
            <a:r>
              <a:rPr lang="de-DE" sz="1600" dirty="0" err="1"/>
              <a:t>o‘qitishda</a:t>
            </a:r>
            <a:r>
              <a:rPr lang="de-DE" sz="1600" dirty="0"/>
              <a:t> </a:t>
            </a:r>
            <a:r>
              <a:rPr lang="de-DE" sz="1600" dirty="0" err="1"/>
              <a:t>amaliy</a:t>
            </a:r>
            <a:r>
              <a:rPr lang="de-DE" sz="1600" dirty="0"/>
              <a:t> mashg'ulotlar </a:t>
            </a:r>
            <a:r>
              <a:rPr lang="de-DE" sz="1600" dirty="0" err="1"/>
              <a:t>ulushi</a:t>
            </a:r>
            <a:r>
              <a:rPr lang="de-DE" sz="1600" dirty="0"/>
              <a:t> </a:t>
            </a:r>
            <a:r>
              <a:rPr lang="de-DE" sz="1600" dirty="0" err="1"/>
              <a:t>yuqori</a:t>
            </a:r>
            <a:r>
              <a:rPr lang="de-DE" sz="1600" dirty="0"/>
              <a:t>, masalan, quyidagi sohalarda:</a:t>
            </a:r>
            <a:endParaRPr lang="de-DE" sz="1600" b="1" dirty="0"/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 err="1"/>
              <a:t>Mediatexnika</a:t>
            </a:r>
            <a:r>
              <a:rPr lang="de-DE" sz="1600" dirty="0"/>
              <a:t> </a:t>
            </a:r>
            <a:r>
              <a:rPr lang="de-DE" sz="1600" dirty="0" err="1"/>
              <a:t>bo‘yicha</a:t>
            </a:r>
            <a:r>
              <a:rPr lang="de-DE" sz="1600" dirty="0"/>
              <a:t> </a:t>
            </a:r>
            <a:r>
              <a:rPr lang="de-DE" sz="1600" dirty="0" err="1"/>
              <a:t>yordamchi</a:t>
            </a:r>
            <a:endParaRPr lang="de-DE" sz="1600" dirty="0"/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Farmatsevtika, kimyo yoki </a:t>
            </a:r>
            <a:br>
              <a:rPr lang="de-DE" sz="1600" dirty="0"/>
            </a:br>
            <a:r>
              <a:rPr lang="de-DE" sz="1600" dirty="0" err="1"/>
              <a:t>biotexnologiya</a:t>
            </a:r>
            <a:r>
              <a:rPr lang="de-DE" sz="1600" dirty="0"/>
              <a:t> </a:t>
            </a:r>
            <a:r>
              <a:rPr lang="de-DE" sz="1600" dirty="0" err="1"/>
              <a:t>bo‘yicha</a:t>
            </a:r>
            <a:r>
              <a:rPr lang="de-DE" sz="1600" dirty="0"/>
              <a:t> </a:t>
            </a:r>
            <a:r>
              <a:rPr lang="de-DE" sz="1600" dirty="0" err="1"/>
              <a:t>yordamchi</a:t>
            </a:r>
            <a:endParaRPr lang="de-DE" sz="1600" dirty="0"/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IT </a:t>
            </a:r>
            <a:r>
              <a:rPr lang="de-DE" sz="1600" dirty="0" err="1"/>
              <a:t>bo‘yicha</a:t>
            </a:r>
            <a:r>
              <a:rPr lang="de-DE" sz="1600" dirty="0"/>
              <a:t> </a:t>
            </a:r>
            <a:r>
              <a:rPr lang="de-DE" sz="1600" dirty="0" err="1"/>
              <a:t>yordamchi</a:t>
            </a:r>
            <a:endParaRPr lang="de-DE" sz="1600" dirty="0"/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Kema </a:t>
            </a:r>
            <a:r>
              <a:rPr lang="de-DE" sz="1600" dirty="0" err="1"/>
              <a:t>uskunalari</a:t>
            </a:r>
            <a:r>
              <a:rPr lang="de-DE" sz="1600" dirty="0"/>
              <a:t> </a:t>
            </a:r>
            <a:r>
              <a:rPr lang="de-DE" sz="1600" dirty="0" err="1"/>
              <a:t>bo‘yicha</a:t>
            </a:r>
            <a:r>
              <a:rPr lang="de-DE" sz="1600" dirty="0"/>
              <a:t> </a:t>
            </a:r>
            <a:r>
              <a:rPr lang="de-DE" sz="1600" dirty="0" err="1"/>
              <a:t>yordamchi</a:t>
            </a:r>
            <a:endParaRPr lang="de-DE" sz="1600" dirty="0"/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Biznes boshqaruvi </a:t>
            </a:r>
            <a:r>
              <a:rPr lang="de-DE" sz="1600" dirty="0" err="1"/>
              <a:t>bo'yicha</a:t>
            </a:r>
            <a:r>
              <a:rPr lang="de-DE" sz="1600" dirty="0"/>
              <a:t> </a:t>
            </a:r>
            <a:r>
              <a:rPr lang="de-DE" sz="1600" dirty="0" err="1"/>
              <a:t>yordamchi</a:t>
            </a:r>
            <a:endParaRPr lang="de-DE" sz="1600" dirty="0"/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 err="1"/>
              <a:t>Yevro</a:t>
            </a:r>
            <a:r>
              <a:rPr lang="de-DE" sz="1600" dirty="0"/>
              <a:t> </a:t>
            </a:r>
            <a:r>
              <a:rPr lang="de-DE" sz="1600" dirty="0" err="1"/>
              <a:t>boshqaruvi</a:t>
            </a:r>
            <a:r>
              <a:rPr lang="de-DE" sz="1600" dirty="0"/>
              <a:t> </a:t>
            </a:r>
            <a:r>
              <a:rPr lang="de-DE" sz="1600" dirty="0" err="1"/>
              <a:t>bo'yicha</a:t>
            </a:r>
            <a:r>
              <a:rPr lang="de-DE" sz="1600" dirty="0"/>
              <a:t> </a:t>
            </a:r>
            <a:r>
              <a:rPr lang="de-DE" sz="1600" dirty="0" err="1"/>
              <a:t>yordamchi</a:t>
            </a:r>
            <a:endParaRPr lang="de-DE" sz="1600" dirty="0"/>
          </a:p>
          <a:p>
            <a:pPr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endParaRPr lang="de-DE" sz="1600" dirty="0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1809584F-5E4E-42CE-9985-256624369F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3" y="4801770"/>
            <a:ext cx="9074151" cy="714793"/>
          </a:xfrm>
          <a:prstGeom prst="rect">
            <a:avLst/>
          </a:prstGeom>
          <a:solidFill>
            <a:srgbClr val="FBF3E8"/>
          </a:solidFill>
          <a:ln w="19050">
            <a:noFill/>
            <a:miter lim="800000"/>
            <a:headEnd/>
            <a:tailEnd/>
          </a:ln>
        </p:spPr>
        <p:txBody>
          <a:bodyPr wrap="square" lIns="144000" tIns="72000" rIns="144000" bIns="72000">
            <a:spAutoFit/>
          </a:bodyPr>
          <a:lstStyle>
            <a:lvl1pPr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0" eaLnBrk="1" hangingPunct="1">
              <a:spcAft>
                <a:spcPts val="600"/>
              </a:spcAft>
            </a:pPr>
            <a:r>
              <a:rPr lang="de-DE" sz="160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Ta'lim muddati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: 1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yildan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3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yilgacha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(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to'liq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ta‘lim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yoki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yarim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kun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ta‘limligiga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qarab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).</a:t>
            </a:r>
          </a:p>
          <a:p>
            <a:pPr lvl="0" eaLnBrk="1" hangingPunct="1">
              <a:spcAft>
                <a:spcPts val="600"/>
              </a:spcAft>
            </a:pPr>
            <a:r>
              <a:rPr lang="de-DE" sz="160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Kirish talablari: </a:t>
            </a:r>
            <a:r>
              <a:rPr lang="de-DE" sz="1600" b="1" dirty="0">
                <a:solidFill>
                  <a:srgbClr val="D6851B"/>
                </a:solidFill>
                <a:latin typeface="Calibri" panose="020F0502020204030204"/>
                <a:cs typeface="+mn-cs"/>
              </a:rPr>
              <a:t>asosan o'rta </a:t>
            </a:r>
            <a:r>
              <a:rPr lang="de-DE" sz="1600" b="1" dirty="0" err="1">
                <a:solidFill>
                  <a:srgbClr val="D6851B"/>
                </a:solidFill>
                <a:latin typeface="Calibri" panose="020F0502020204030204"/>
                <a:cs typeface="+mn-cs"/>
              </a:rPr>
              <a:t>ta'limni</a:t>
            </a:r>
            <a:r>
              <a:rPr lang="de-DE" sz="1600" b="1" dirty="0">
                <a:solidFill>
                  <a:srgbClr val="D6851B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b="1" dirty="0" err="1">
                <a:solidFill>
                  <a:srgbClr val="D6851B"/>
                </a:solidFill>
                <a:latin typeface="Calibri" panose="020F0502020204030204"/>
                <a:cs typeface="+mn-cs"/>
              </a:rPr>
              <a:t>bitirganlik</a:t>
            </a:r>
            <a:r>
              <a:rPr lang="de-DE" sz="1600" b="1" dirty="0">
                <a:solidFill>
                  <a:srgbClr val="D6851B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b="1" dirty="0" err="1">
                <a:solidFill>
                  <a:srgbClr val="D6851B"/>
                </a:solidFill>
                <a:latin typeface="Calibri" panose="020F0502020204030204"/>
                <a:cs typeface="+mn-cs"/>
              </a:rPr>
              <a:t>to'g'risidagi</a:t>
            </a:r>
            <a:r>
              <a:rPr lang="de-DE" sz="1600" b="1" dirty="0">
                <a:solidFill>
                  <a:srgbClr val="D6851B"/>
                </a:solidFill>
                <a:latin typeface="Calibri" panose="020F0502020204030204"/>
                <a:cs typeface="+mn-cs"/>
              </a:rPr>
              <a:t> </a:t>
            </a:r>
            <a:r>
              <a:rPr lang="de-DE" sz="1600" b="1" dirty="0" err="1">
                <a:solidFill>
                  <a:srgbClr val="D6851B"/>
                </a:solidFill>
                <a:latin typeface="Calibri" panose="020F0502020204030204"/>
                <a:cs typeface="+mn-cs"/>
              </a:rPr>
              <a:t>hujjat</a:t>
            </a:r>
            <a:endParaRPr lang="de-DE" sz="1600" b="1" dirty="0">
              <a:solidFill>
                <a:srgbClr val="D6851B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9113D9D3-B176-4A52-9D75-C20BE5690D49}"/>
              </a:ext>
            </a:extLst>
          </p:cNvPr>
          <p:cNvSpPr>
            <a:spLocks noGrp="1"/>
          </p:cNvSpPr>
          <p:nvPr/>
        </p:nvSpPr>
        <p:spPr>
          <a:xfrm>
            <a:off x="658813" y="822743"/>
            <a:ext cx="11053762" cy="4354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000" b="1" dirty="0"/>
              <a:t>Boshqa kasblar: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26388FB5-88D3-486E-B554-980BFDC08511}"/>
              </a:ext>
            </a:extLst>
          </p:cNvPr>
          <p:cNvSpPr/>
          <p:nvPr/>
        </p:nvSpPr>
        <p:spPr>
          <a:xfrm>
            <a:off x="6729253" y="1773764"/>
            <a:ext cx="4563587" cy="2486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Yevropa kotibi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Mehmonxona boshqaruvi mutaxassislari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 err="1"/>
              <a:t>Hamshiralikda</a:t>
            </a:r>
            <a:r>
              <a:rPr lang="de-DE" sz="1600" dirty="0"/>
              <a:t> </a:t>
            </a:r>
            <a:r>
              <a:rPr lang="de-DE" sz="1600" dirty="0" err="1"/>
              <a:t>yordamchi</a:t>
            </a:r>
            <a:r>
              <a:rPr lang="de-DE" sz="1600" dirty="0"/>
              <a:t> </a:t>
            </a:r>
            <a:r>
              <a:rPr lang="de-DE" sz="1600" dirty="0" err="1"/>
              <a:t>kasblari</a:t>
            </a:r>
            <a:endParaRPr lang="de-DE" sz="1600" dirty="0"/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 err="1"/>
              <a:t>Ijtimoiy</a:t>
            </a:r>
            <a:r>
              <a:rPr lang="de-DE" sz="1600" dirty="0"/>
              <a:t> </a:t>
            </a:r>
            <a:r>
              <a:rPr lang="de-DE" sz="1600" dirty="0" err="1"/>
              <a:t>yordamchi</a:t>
            </a:r>
            <a:endParaRPr lang="de-DE" sz="1600" dirty="0"/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Ijodiy kasblar (masalan, sopolchi, dizayner)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Sportga oid kasblar (masalan, professional sportchi, </a:t>
            </a:r>
            <a:r>
              <a:rPr lang="de-DE" sz="1600" dirty="0" err="1"/>
              <a:t>raqqos</a:t>
            </a:r>
            <a:r>
              <a:rPr lang="de-DE" sz="1600" dirty="0"/>
              <a:t>(a), </a:t>
            </a:r>
            <a:r>
              <a:rPr lang="de-DE" sz="1600" dirty="0" err="1"/>
              <a:t>gimnastika</a:t>
            </a:r>
            <a:r>
              <a:rPr lang="de-DE" sz="1600" dirty="0"/>
              <a:t> </a:t>
            </a:r>
            <a:r>
              <a:rPr lang="de-DE" sz="1600" dirty="0" err="1"/>
              <a:t>o‘qituvchisi</a:t>
            </a:r>
            <a:endParaRPr lang="de-DE" sz="1600" dirty="0"/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2428182101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5. </a:t>
            </a:r>
            <a:r>
              <a:rPr lang="de-DE" dirty="0" err="1"/>
              <a:t>Maktabdagi</a:t>
            </a:r>
            <a:r>
              <a:rPr lang="de-DE" dirty="0"/>
              <a:t> (</a:t>
            </a:r>
            <a:r>
              <a:rPr lang="de-DE" dirty="0" err="1"/>
              <a:t>an'anaviy</a:t>
            </a:r>
            <a:r>
              <a:rPr lang="de-DE" dirty="0"/>
              <a:t>)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ta'lim</a:t>
            </a:r>
            <a:endParaRPr lang="de-DE" noProof="0" dirty="0">
              <a:solidFill>
                <a:srgbClr val="D6851B"/>
              </a:solidFill>
            </a:endParaRPr>
          </a:p>
        </p:txBody>
      </p:sp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9113D9D3-B176-4A52-9D75-C20BE5690D49}"/>
              </a:ext>
            </a:extLst>
          </p:cNvPr>
          <p:cNvSpPr>
            <a:spLocks noGrp="1"/>
          </p:cNvSpPr>
          <p:nvPr/>
        </p:nvSpPr>
        <p:spPr>
          <a:xfrm>
            <a:off x="658813" y="822743"/>
            <a:ext cx="11053762" cy="4354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000" b="1" dirty="0" err="1"/>
              <a:t>Yuqoriroq</a:t>
            </a:r>
            <a:r>
              <a:rPr lang="de-DE" sz="2000" b="1" dirty="0"/>
              <a:t> darajadagi </a:t>
            </a:r>
            <a:r>
              <a:rPr lang="de-DE" sz="2000" b="1" dirty="0" err="1"/>
              <a:t>kasbiy</a:t>
            </a:r>
            <a:r>
              <a:rPr lang="de-DE" sz="2000" b="1" dirty="0"/>
              <a:t> </a:t>
            </a:r>
            <a:r>
              <a:rPr lang="de-DE" sz="2000" b="1" dirty="0" err="1"/>
              <a:t>ta‘limga</a:t>
            </a:r>
            <a:r>
              <a:rPr lang="de-DE" sz="2000" b="1" dirty="0"/>
              <a:t> </a:t>
            </a:r>
            <a:r>
              <a:rPr lang="de-DE" sz="2000" b="1" dirty="0" err="1"/>
              <a:t>olib</a:t>
            </a:r>
            <a:r>
              <a:rPr lang="de-DE" sz="2000" b="1" dirty="0"/>
              <a:t> </a:t>
            </a:r>
            <a:r>
              <a:rPr lang="de-DE" sz="2000" b="1" dirty="0" err="1"/>
              <a:t>boradigan</a:t>
            </a:r>
            <a:r>
              <a:rPr lang="de-DE" sz="2000" b="1" dirty="0"/>
              <a:t> </a:t>
            </a:r>
            <a:r>
              <a:rPr lang="de-DE" sz="2000" b="1" dirty="0" err="1"/>
              <a:t>yo'llar</a:t>
            </a:r>
            <a:endParaRPr lang="de-DE" sz="2000" b="1" strike="sngStrike" dirty="0">
              <a:highlight>
                <a:srgbClr val="FFFF00"/>
              </a:highlight>
            </a:endParaRPr>
          </a:p>
          <a:p>
            <a:endParaRPr lang="de-DE" sz="2000" dirty="0"/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BE55CB87-1106-45F8-8E99-CA8BEFE37703}"/>
              </a:ext>
            </a:extLst>
          </p:cNvPr>
          <p:cNvSpPr txBox="1">
            <a:spLocks/>
          </p:cNvSpPr>
          <p:nvPr/>
        </p:nvSpPr>
        <p:spPr>
          <a:xfrm>
            <a:off x="658813" y="2276597"/>
            <a:ext cx="3049588" cy="71889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0" lvl="0" indent="-252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 err="1">
                <a:solidFill>
                  <a:schemeClr val="tx1"/>
                </a:solidFill>
                <a:latin typeface="+mn-lt"/>
              </a:rPr>
              <a:t>O‘quv</a:t>
            </a:r>
            <a:r>
              <a:rPr lang="de-DE" sz="16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600" dirty="0" err="1">
                <a:solidFill>
                  <a:schemeClr val="tx1"/>
                </a:solidFill>
                <a:latin typeface="+mn-lt"/>
              </a:rPr>
              <a:t>soatlar</a:t>
            </a:r>
            <a:r>
              <a:rPr lang="de-DE" sz="16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600" dirty="0" err="1">
                <a:solidFill>
                  <a:schemeClr val="tx1"/>
                </a:solidFill>
                <a:latin typeface="+mn-lt"/>
              </a:rPr>
              <a:t>soni</a:t>
            </a:r>
            <a:r>
              <a:rPr lang="de-DE" sz="1600" dirty="0">
                <a:solidFill>
                  <a:schemeClr val="tx1"/>
                </a:solidFill>
                <a:latin typeface="+mn-lt"/>
              </a:rPr>
              <a:t>: 400 soat</a:t>
            </a:r>
          </a:p>
          <a:p>
            <a:pPr marL="360000" lvl="0" indent="-252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>
                <a:solidFill>
                  <a:schemeClr val="tx1"/>
                </a:solidFill>
                <a:latin typeface="+mn-lt"/>
              </a:rPr>
              <a:t>asosan IT sohasida 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AE453899-D478-4F7A-8BD2-CD821857EEBD}"/>
              </a:ext>
            </a:extLst>
          </p:cNvPr>
          <p:cNvSpPr txBox="1">
            <a:spLocks/>
          </p:cNvSpPr>
          <p:nvPr/>
        </p:nvSpPr>
        <p:spPr>
          <a:xfrm>
            <a:off x="658812" y="1337370"/>
            <a:ext cx="3049589" cy="845452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72000" tIns="144000" rIns="72000" bIns="144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de-DE" sz="1800" dirty="0"/>
              <a:t>Sertifikatlangan kasbiy mutaxassis [DQR 5]</a:t>
            </a: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8BA6E691-F99B-48B8-B286-58CCCAC3BBF1}"/>
              </a:ext>
            </a:extLst>
          </p:cNvPr>
          <p:cNvSpPr txBox="1">
            <a:spLocks/>
          </p:cNvSpPr>
          <p:nvPr/>
        </p:nvSpPr>
        <p:spPr>
          <a:xfrm>
            <a:off x="3920066" y="1350158"/>
            <a:ext cx="4140379" cy="832663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700"/>
              </a:lnSpc>
              <a:spcBef>
                <a:spcPts val="600"/>
              </a:spcBef>
            </a:pPr>
            <a:r>
              <a:rPr lang="de-DE" sz="1800" spc="70" dirty="0"/>
              <a:t>Bachelor Professional (</a:t>
            </a:r>
            <a:r>
              <a:rPr lang="de-DE" sz="1800" spc="70" dirty="0" err="1"/>
              <a:t>kasbiy</a:t>
            </a:r>
            <a:r>
              <a:rPr lang="de-DE" sz="1800" spc="70" dirty="0"/>
              <a:t> </a:t>
            </a:r>
            <a:r>
              <a:rPr lang="de-DE" sz="1800" spc="70" dirty="0" err="1"/>
              <a:t>bakalavr</a:t>
            </a:r>
            <a:r>
              <a:rPr lang="de-DE" sz="1800" spc="70" dirty="0"/>
              <a:t> </a:t>
            </a:r>
            <a:r>
              <a:rPr lang="de-DE" sz="1800" spc="70" dirty="0" err="1"/>
              <a:t>darajasi</a:t>
            </a:r>
            <a:r>
              <a:rPr lang="de-DE" sz="1800" spc="70" dirty="0"/>
              <a:t>) [DQR 6]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41A70E3C-7FBF-4B05-B8D0-54A86DC34860}"/>
              </a:ext>
            </a:extLst>
          </p:cNvPr>
          <p:cNvSpPr txBox="1">
            <a:spLocks/>
          </p:cNvSpPr>
          <p:nvPr/>
        </p:nvSpPr>
        <p:spPr>
          <a:xfrm>
            <a:off x="3920066" y="2264242"/>
            <a:ext cx="4140379" cy="3488886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0" lvl="0" indent="-252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>
                <a:solidFill>
                  <a:schemeClr val="tx1"/>
                </a:solidFill>
                <a:latin typeface="+mn-lt"/>
              </a:rPr>
              <a:t>DQR 4-darajasiga </a:t>
            </a:r>
            <a:r>
              <a:rPr lang="de-DE" sz="1600" dirty="0" err="1">
                <a:solidFill>
                  <a:schemeClr val="tx1"/>
                </a:solidFill>
                <a:latin typeface="+mn-lt"/>
              </a:rPr>
              <a:t>ega</a:t>
            </a:r>
            <a:r>
              <a:rPr lang="de-DE" sz="16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600" dirty="0" err="1">
                <a:solidFill>
                  <a:schemeClr val="tx1"/>
                </a:solidFill>
                <a:latin typeface="+mn-lt"/>
              </a:rPr>
              <a:t>shaxslar</a:t>
            </a:r>
            <a:r>
              <a:rPr lang="de-DE" sz="1600" dirty="0">
                <a:solidFill>
                  <a:schemeClr val="tx1"/>
                </a:solidFill>
                <a:latin typeface="+mn-lt"/>
              </a:rPr>
              <a:t> qabul qilinadi</a:t>
            </a:r>
          </a:p>
          <a:p>
            <a:pPr marL="360000" lvl="0" indent="-252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spc="-20" dirty="0" err="1">
                <a:solidFill>
                  <a:schemeClr val="tx1"/>
                </a:solidFill>
                <a:latin typeface="+mn-lt"/>
              </a:rPr>
              <a:t>O‘quv</a:t>
            </a:r>
            <a:r>
              <a:rPr lang="de-DE" sz="1600" spc="-2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600" spc="-20" dirty="0" err="1">
                <a:solidFill>
                  <a:schemeClr val="tx1"/>
                </a:solidFill>
                <a:latin typeface="+mn-lt"/>
              </a:rPr>
              <a:t>soatlar</a:t>
            </a:r>
            <a:r>
              <a:rPr lang="de-DE" sz="1600" spc="-2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600" spc="-20" dirty="0" err="1">
                <a:solidFill>
                  <a:schemeClr val="tx1"/>
                </a:solidFill>
                <a:latin typeface="+mn-lt"/>
              </a:rPr>
              <a:t>soni</a:t>
            </a:r>
            <a:r>
              <a:rPr lang="de-DE" sz="1600" spc="-20" dirty="0">
                <a:solidFill>
                  <a:schemeClr val="tx1"/>
                </a:solidFill>
                <a:latin typeface="+mn-lt"/>
              </a:rPr>
              <a:t>: kamida 1 200 soat</a:t>
            </a:r>
          </a:p>
          <a:p>
            <a:pPr marL="360000" lvl="0" indent="-252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b="1" dirty="0">
                <a:solidFill>
                  <a:schemeClr val="tx1"/>
                </a:solidFill>
                <a:latin typeface="+mn-lt"/>
              </a:rPr>
              <a:t>Ustoz hunarmand</a:t>
            </a:r>
          </a:p>
          <a:p>
            <a:pPr marL="541338" lvl="1" indent="-287338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b="0" dirty="0">
                <a:latin typeface="+mn-lt"/>
              </a:rPr>
              <a:t>1–3,5 </a:t>
            </a:r>
            <a:r>
              <a:rPr lang="de-DE" sz="1600" b="0" dirty="0">
                <a:solidFill>
                  <a:schemeClr val="tx1"/>
                </a:solidFill>
                <a:latin typeface="+mn-lt"/>
              </a:rPr>
              <a:t>yil</a:t>
            </a:r>
          </a:p>
          <a:p>
            <a:pPr marL="541338" lvl="1" indent="-287338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b="0" dirty="0">
                <a:solidFill>
                  <a:schemeClr val="tx1"/>
                </a:solidFill>
                <a:latin typeface="+mn-lt"/>
              </a:rPr>
              <a:t>To'liq </a:t>
            </a:r>
            <a:r>
              <a:rPr lang="de-DE" sz="1600" b="0" dirty="0" err="1">
                <a:solidFill>
                  <a:schemeClr val="tx1"/>
                </a:solidFill>
                <a:latin typeface="+mn-lt"/>
              </a:rPr>
              <a:t>yoki</a:t>
            </a:r>
            <a:r>
              <a:rPr lang="de-DE" sz="1600" b="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600" b="0" dirty="0" err="1">
                <a:solidFill>
                  <a:schemeClr val="tx1"/>
                </a:solidFill>
                <a:latin typeface="+mn-lt"/>
              </a:rPr>
              <a:t>ish</a:t>
            </a:r>
            <a:r>
              <a:rPr lang="de-DE" sz="1600" b="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600" b="0" dirty="0" err="1">
                <a:solidFill>
                  <a:schemeClr val="tx1"/>
                </a:solidFill>
                <a:latin typeface="+mn-lt"/>
              </a:rPr>
              <a:t>joyidan</a:t>
            </a:r>
            <a:r>
              <a:rPr lang="de-DE" sz="1600" b="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600" b="0" dirty="0" err="1">
                <a:solidFill>
                  <a:schemeClr val="tx1"/>
                </a:solidFill>
                <a:latin typeface="+mn-lt"/>
              </a:rPr>
              <a:t>ajralmagan</a:t>
            </a:r>
            <a:r>
              <a:rPr lang="de-DE" sz="1600" b="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600" b="0" dirty="0" err="1">
                <a:solidFill>
                  <a:schemeClr val="tx1"/>
                </a:solidFill>
                <a:latin typeface="+mn-lt"/>
              </a:rPr>
              <a:t>holda</a:t>
            </a:r>
            <a:endParaRPr lang="de-DE" sz="1600" b="0" dirty="0">
              <a:solidFill>
                <a:schemeClr val="tx1"/>
              </a:solidFill>
              <a:latin typeface="+mn-lt"/>
            </a:endParaRPr>
          </a:p>
          <a:p>
            <a:pPr marL="468000" lvl="0" indent="-360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b="1" dirty="0">
                <a:solidFill>
                  <a:schemeClr val="tx1"/>
                </a:solidFill>
                <a:latin typeface="+mn-lt"/>
              </a:rPr>
              <a:t>Texnik</a:t>
            </a:r>
          </a:p>
          <a:p>
            <a:pPr marL="627063" lvl="1" indent="-358775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b="0" dirty="0" err="1">
                <a:solidFill>
                  <a:schemeClr val="tx1"/>
                </a:solidFill>
                <a:latin typeface="+mn-lt"/>
              </a:rPr>
              <a:t>Ta‘lim</a:t>
            </a:r>
            <a:r>
              <a:rPr lang="de-DE" sz="1600" b="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600" b="0" dirty="0" err="1">
                <a:solidFill>
                  <a:schemeClr val="tx1"/>
                </a:solidFill>
                <a:latin typeface="+mn-lt"/>
              </a:rPr>
              <a:t>muddati</a:t>
            </a:r>
            <a:r>
              <a:rPr lang="de-DE" sz="1600" b="0" dirty="0">
                <a:solidFill>
                  <a:schemeClr val="tx1"/>
                </a:solidFill>
                <a:latin typeface="+mn-lt"/>
              </a:rPr>
              <a:t> har </a:t>
            </a:r>
            <a:r>
              <a:rPr lang="de-DE" sz="1600" b="0" dirty="0" err="1">
                <a:solidFill>
                  <a:schemeClr val="tx1"/>
                </a:solidFill>
                <a:latin typeface="+mn-lt"/>
              </a:rPr>
              <a:t>xil</a:t>
            </a:r>
            <a:endParaRPr lang="de-DE" sz="1600" b="0" dirty="0">
              <a:solidFill>
                <a:schemeClr val="tx1"/>
              </a:solidFill>
              <a:latin typeface="+mn-lt"/>
            </a:endParaRPr>
          </a:p>
          <a:p>
            <a:pPr marL="627063" lvl="1" indent="-358775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b="0" dirty="0">
                <a:solidFill>
                  <a:schemeClr val="tx1"/>
                </a:solidFill>
                <a:latin typeface="+mn-lt"/>
              </a:rPr>
              <a:t>To'liq </a:t>
            </a:r>
            <a:r>
              <a:rPr lang="de-DE" sz="1600" b="0" dirty="0" err="1">
                <a:solidFill>
                  <a:schemeClr val="tx1"/>
                </a:solidFill>
                <a:latin typeface="+mn-lt"/>
              </a:rPr>
              <a:t>yoki</a:t>
            </a:r>
            <a:r>
              <a:rPr lang="de-DE" sz="1600" b="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600" b="0" dirty="0" err="1"/>
              <a:t>ish</a:t>
            </a:r>
            <a:r>
              <a:rPr lang="de-DE" sz="1600" b="0" dirty="0"/>
              <a:t> </a:t>
            </a:r>
            <a:r>
              <a:rPr lang="de-DE" sz="1600" b="0" dirty="0" err="1"/>
              <a:t>joyidan</a:t>
            </a:r>
            <a:r>
              <a:rPr lang="de-DE" sz="1600" b="0" dirty="0"/>
              <a:t> </a:t>
            </a:r>
            <a:r>
              <a:rPr lang="de-DE" sz="1600" b="0" dirty="0" err="1"/>
              <a:t>ajralmagan</a:t>
            </a:r>
            <a:r>
              <a:rPr lang="de-DE" sz="1600" b="0" dirty="0"/>
              <a:t> </a:t>
            </a:r>
            <a:r>
              <a:rPr lang="de-DE" sz="1600" b="0" dirty="0" err="1"/>
              <a:t>holda</a:t>
            </a:r>
            <a:endParaRPr lang="de-DE" sz="1600" b="0" dirty="0">
              <a:solidFill>
                <a:schemeClr val="tx1"/>
              </a:solidFill>
              <a:latin typeface="+mn-lt"/>
            </a:endParaRPr>
          </a:p>
          <a:p>
            <a:pPr marL="468000" lvl="0" indent="-360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b="1" dirty="0">
                <a:solidFill>
                  <a:schemeClr val="tx1"/>
                </a:solidFill>
                <a:latin typeface="+mn-lt"/>
              </a:rPr>
              <a:t>Biznes ma'muri</a:t>
            </a:r>
          </a:p>
          <a:p>
            <a:pPr marL="627063" lvl="1" indent="-358775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b="0" dirty="0" err="1"/>
              <a:t>Ta‘lim</a:t>
            </a:r>
            <a:r>
              <a:rPr lang="de-DE" sz="1600" b="0" dirty="0"/>
              <a:t> </a:t>
            </a:r>
            <a:r>
              <a:rPr lang="de-DE" sz="1600" b="0" dirty="0" err="1"/>
              <a:t>muddati</a:t>
            </a:r>
            <a:r>
              <a:rPr lang="de-DE" sz="1600" b="0" dirty="0"/>
              <a:t> har </a:t>
            </a:r>
            <a:r>
              <a:rPr lang="de-DE" sz="1600" b="0" dirty="0" err="1"/>
              <a:t>xil</a:t>
            </a:r>
            <a:endParaRPr lang="de-DE" sz="1600" b="0" dirty="0"/>
          </a:p>
          <a:p>
            <a:pPr marL="627063" lvl="1" indent="-358775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b="0" dirty="0" err="1"/>
              <a:t>To'liq</a:t>
            </a:r>
            <a:r>
              <a:rPr lang="de-DE" sz="1600" b="0" dirty="0"/>
              <a:t> </a:t>
            </a:r>
            <a:r>
              <a:rPr lang="de-DE" sz="1600" b="0" dirty="0" err="1"/>
              <a:t>yoki</a:t>
            </a:r>
            <a:r>
              <a:rPr lang="de-DE" sz="1600" b="0" dirty="0"/>
              <a:t> </a:t>
            </a:r>
            <a:r>
              <a:rPr lang="de-DE" sz="1600" b="0" dirty="0" err="1"/>
              <a:t>ish</a:t>
            </a:r>
            <a:r>
              <a:rPr lang="de-DE" sz="1600" b="0" dirty="0"/>
              <a:t> </a:t>
            </a:r>
            <a:r>
              <a:rPr lang="de-DE" sz="1600" b="0" dirty="0" err="1"/>
              <a:t>joyidan</a:t>
            </a:r>
            <a:r>
              <a:rPr lang="de-DE" sz="1600" b="0" dirty="0"/>
              <a:t> </a:t>
            </a:r>
            <a:r>
              <a:rPr lang="de-DE" sz="1600" b="0" dirty="0" err="1"/>
              <a:t>ajralmagan</a:t>
            </a:r>
            <a:r>
              <a:rPr lang="de-DE" sz="1600" b="0" dirty="0"/>
              <a:t> </a:t>
            </a:r>
            <a:r>
              <a:rPr lang="de-DE" sz="1600" b="0" dirty="0" err="1"/>
              <a:t>holda</a:t>
            </a:r>
            <a:endParaRPr lang="de-DE" sz="1600" b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420C4352-C66B-410A-BBF5-401F27134B01}"/>
              </a:ext>
            </a:extLst>
          </p:cNvPr>
          <p:cNvSpPr txBox="1">
            <a:spLocks/>
          </p:cNvSpPr>
          <p:nvPr/>
        </p:nvSpPr>
        <p:spPr>
          <a:xfrm>
            <a:off x="8184575" y="2287565"/>
            <a:ext cx="3528000" cy="1001025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0" indent="-252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spc="-20" dirty="0">
                <a:solidFill>
                  <a:schemeClr val="tx1"/>
                </a:solidFill>
                <a:latin typeface="+mn-lt"/>
              </a:rPr>
              <a:t>DQR 6-darajasiga </a:t>
            </a:r>
            <a:r>
              <a:rPr lang="de-DE" sz="1600" spc="-20" dirty="0" err="1">
                <a:solidFill>
                  <a:schemeClr val="tx1"/>
                </a:solidFill>
                <a:latin typeface="+mn-lt"/>
              </a:rPr>
              <a:t>ega</a:t>
            </a:r>
            <a:r>
              <a:rPr lang="de-DE" sz="1600" spc="-2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600" spc="-20" dirty="0" err="1">
                <a:solidFill>
                  <a:schemeClr val="tx1"/>
                </a:solidFill>
                <a:latin typeface="+mn-lt"/>
              </a:rPr>
              <a:t>shaxslar</a:t>
            </a:r>
            <a:r>
              <a:rPr lang="de-DE" sz="1600" spc="-2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600" spc="-20" dirty="0" err="1">
                <a:solidFill>
                  <a:schemeClr val="tx1"/>
                </a:solidFill>
                <a:latin typeface="+mn-lt"/>
              </a:rPr>
              <a:t>qabul</a:t>
            </a:r>
            <a:r>
              <a:rPr lang="de-DE" sz="1600" spc="-20" dirty="0">
                <a:solidFill>
                  <a:schemeClr val="tx1"/>
                </a:solidFill>
                <a:latin typeface="+mn-lt"/>
              </a:rPr>
              <a:t> qilinadi</a:t>
            </a:r>
          </a:p>
          <a:p>
            <a:pPr marL="360000" indent="-252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spc="-20" dirty="0" err="1">
                <a:solidFill>
                  <a:schemeClr val="tx1"/>
                </a:solidFill>
                <a:latin typeface="+mn-lt"/>
              </a:rPr>
              <a:t>O‘quv</a:t>
            </a:r>
            <a:r>
              <a:rPr lang="de-DE" sz="1600" spc="-2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600" spc="-20" dirty="0" err="1">
                <a:solidFill>
                  <a:schemeClr val="tx1"/>
                </a:solidFill>
                <a:latin typeface="+mn-lt"/>
              </a:rPr>
              <a:t>soatlar</a:t>
            </a:r>
            <a:r>
              <a:rPr lang="de-DE" sz="1600" spc="-2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600" spc="-20" dirty="0" err="1">
                <a:solidFill>
                  <a:schemeClr val="tx1"/>
                </a:solidFill>
                <a:latin typeface="+mn-lt"/>
              </a:rPr>
              <a:t>soni</a:t>
            </a:r>
            <a:r>
              <a:rPr lang="de-DE" sz="1600" spc="-20" dirty="0">
                <a:solidFill>
                  <a:schemeClr val="tx1"/>
                </a:solidFill>
                <a:latin typeface="+mn-lt"/>
              </a:rPr>
              <a:t>: kamida 1 600 </a:t>
            </a:r>
            <a:r>
              <a:rPr lang="de-DE" sz="1600" spc="-20" dirty="0" err="1">
                <a:solidFill>
                  <a:schemeClr val="tx1"/>
                </a:solidFill>
                <a:latin typeface="+mn-lt"/>
              </a:rPr>
              <a:t>soat</a:t>
            </a:r>
            <a:endParaRPr lang="de-DE" sz="1600" spc="-2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A2FC6EBC-975A-4492-820C-C532F9DF48A0}"/>
              </a:ext>
            </a:extLst>
          </p:cNvPr>
          <p:cNvSpPr txBox="1">
            <a:spLocks/>
          </p:cNvSpPr>
          <p:nvPr/>
        </p:nvSpPr>
        <p:spPr>
          <a:xfrm>
            <a:off x="8184575" y="1350159"/>
            <a:ext cx="3528000" cy="845452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72000" tIns="144000" rIns="72000" bIns="144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de-DE" sz="1800" dirty="0"/>
              <a:t>Master Professional </a:t>
            </a:r>
            <a:r>
              <a:rPr lang="de-DE" sz="1800" spc="70" dirty="0"/>
              <a:t>(</a:t>
            </a:r>
            <a:r>
              <a:rPr lang="de-DE" sz="1800" spc="70" dirty="0" err="1"/>
              <a:t>kasbiy</a:t>
            </a:r>
            <a:r>
              <a:rPr lang="de-DE" sz="1800" spc="70" dirty="0"/>
              <a:t> </a:t>
            </a:r>
            <a:r>
              <a:rPr lang="de-DE" sz="1800" spc="70" dirty="0" err="1"/>
              <a:t>magistr</a:t>
            </a:r>
            <a:r>
              <a:rPr lang="de-DE" sz="1800" spc="70" dirty="0"/>
              <a:t> </a:t>
            </a:r>
            <a:r>
              <a:rPr lang="de-DE" sz="1800" spc="70" dirty="0" err="1"/>
              <a:t>darajasi</a:t>
            </a:r>
            <a:r>
              <a:rPr lang="de-DE" sz="1800" spc="70" dirty="0"/>
              <a:t>) </a:t>
            </a:r>
            <a:r>
              <a:rPr lang="de-DE" sz="1800" dirty="0"/>
              <a:t>[DQR 7]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C018010-DB65-4785-B9D5-3A33009967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68578" y="3512108"/>
            <a:ext cx="1121139" cy="2386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404217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173575"/>
            <a:ext cx="9000000" cy="446715"/>
          </a:xfrm>
        </p:spPr>
        <p:txBody>
          <a:bodyPr>
            <a:noAutofit/>
          </a:bodyPr>
          <a:lstStyle/>
          <a:p>
            <a:r>
              <a:rPr lang="de-DE" sz="3600" noProof="0" dirty="0">
                <a:solidFill>
                  <a:srgbClr val="D6851B"/>
                </a:solidFill>
              </a:rPr>
              <a:t>Mavzular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EF5F9F5E-ECA7-4F0F-8CB4-6E016A211F75}"/>
              </a:ext>
            </a:extLst>
          </p:cNvPr>
          <p:cNvSpPr txBox="1"/>
          <p:nvPr/>
        </p:nvSpPr>
        <p:spPr>
          <a:xfrm>
            <a:off x="658812" y="1573553"/>
            <a:ext cx="7528844" cy="26161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360000">
              <a:lnSpc>
                <a:spcPts val="24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de-DE" sz="2000" dirty="0">
                <a:latin typeface="+mj-lt"/>
              </a:rPr>
              <a:t>Germaniyada kasbiy sohalar</a:t>
            </a:r>
          </a:p>
          <a:p>
            <a:pPr indent="-360000">
              <a:lnSpc>
                <a:spcPts val="24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de-DE" sz="2000" dirty="0" err="1">
                <a:latin typeface="+mj-lt"/>
              </a:rPr>
              <a:t>Germaniya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malaka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ramkasi</a:t>
            </a:r>
            <a:r>
              <a:rPr lang="de-DE" sz="2000" dirty="0">
                <a:latin typeface="+mj-lt"/>
              </a:rPr>
              <a:t> (DQR)</a:t>
            </a:r>
          </a:p>
          <a:p>
            <a:pPr indent="-360000">
              <a:lnSpc>
                <a:spcPts val="24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de-DE" sz="2000" dirty="0" err="1">
                <a:latin typeface="+mj-lt"/>
              </a:rPr>
              <a:t>Boshlang'ich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kasbiy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ta‘limning</a:t>
            </a:r>
            <a:r>
              <a:rPr lang="de-DE" sz="2000" dirty="0">
                <a:latin typeface="+mj-lt"/>
              </a:rPr>
              <a:t> ikki turi</a:t>
            </a:r>
          </a:p>
          <a:p>
            <a:pPr indent="-360000">
              <a:lnSpc>
                <a:spcPts val="24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de-DE" sz="2000" dirty="0">
                <a:latin typeface="+mj-lt"/>
              </a:rPr>
              <a:t>Dual </a:t>
            </a:r>
            <a:r>
              <a:rPr lang="de-DE" sz="2000" dirty="0" err="1">
                <a:latin typeface="+mj-lt"/>
              </a:rPr>
              <a:t>tizimda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korxonadagi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kasbiy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ta‘lim</a:t>
            </a:r>
            <a:endParaRPr lang="de-DE" sz="2000" dirty="0">
              <a:latin typeface="+mj-lt"/>
            </a:endParaRPr>
          </a:p>
          <a:p>
            <a:pPr indent="-360000">
              <a:lnSpc>
                <a:spcPts val="24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sv-SE" sz="2000" dirty="0">
                <a:latin typeface="+mj-lt"/>
              </a:rPr>
              <a:t>Maktabdagi (an‘anaviy) ta‘lim</a:t>
            </a:r>
            <a:endParaRPr lang="de-DE" sz="2000" dirty="0">
              <a:latin typeface="+mj-lt"/>
            </a:endParaRPr>
          </a:p>
          <a:p>
            <a:pPr indent="-360000">
              <a:lnSpc>
                <a:spcPts val="24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de-DE" sz="2000" dirty="0">
                <a:latin typeface="+mj-lt"/>
              </a:rPr>
              <a:t>Qo'shimcha ta'lim </a:t>
            </a:r>
            <a:r>
              <a:rPr lang="de-DE" sz="2000" dirty="0" err="1">
                <a:latin typeface="+mj-lt"/>
              </a:rPr>
              <a:t>va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kasbiy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yuksalish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imkoniyatlari</a:t>
            </a:r>
            <a:endParaRPr lang="de-DE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1869360"/>
      </p:ext>
    </p:extLst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6</a:t>
            </a:r>
            <a:r>
              <a:rPr lang="de-DE" noProof="0" dirty="0">
                <a:solidFill>
                  <a:srgbClr val="D6851B"/>
                </a:solidFill>
              </a:rPr>
              <a:t>. </a:t>
            </a:r>
            <a:r>
              <a:rPr lang="de-DE" dirty="0"/>
              <a:t>Qo'shimcha ta'lim </a:t>
            </a:r>
            <a:r>
              <a:rPr lang="de-DE" dirty="0" err="1"/>
              <a:t>va</a:t>
            </a:r>
            <a:r>
              <a:rPr lang="de-DE" dirty="0"/>
              <a:t>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yuksalish</a:t>
            </a:r>
            <a:r>
              <a:rPr lang="de-DE" dirty="0"/>
              <a:t> </a:t>
            </a:r>
            <a:r>
              <a:rPr lang="de-DE" dirty="0" err="1"/>
              <a:t>imkoniyatlari</a:t>
            </a:r>
            <a:endParaRPr lang="de-DE" noProof="0" dirty="0">
              <a:solidFill>
                <a:srgbClr val="D6851B"/>
              </a:solidFill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93895ECE-A2BD-A8E4-DF73-A7331654D3D7}"/>
              </a:ext>
            </a:extLst>
          </p:cNvPr>
          <p:cNvSpPr txBox="1"/>
          <p:nvPr/>
        </p:nvSpPr>
        <p:spPr>
          <a:xfrm>
            <a:off x="658811" y="1469027"/>
            <a:ext cx="8904289" cy="4138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</a:pPr>
            <a:r>
              <a:rPr lang="de-DE" sz="1600" dirty="0" err="1"/>
              <a:t>Gimnaziyani</a:t>
            </a:r>
            <a:r>
              <a:rPr lang="de-DE" sz="1600" dirty="0"/>
              <a:t> </a:t>
            </a:r>
            <a:r>
              <a:rPr lang="de-DE" sz="1600" dirty="0" err="1"/>
              <a:t>bitirmasdan</a:t>
            </a:r>
            <a:r>
              <a:rPr lang="de-DE" sz="1600" dirty="0"/>
              <a:t> </a:t>
            </a:r>
            <a:r>
              <a:rPr lang="de-DE" sz="1600" dirty="0" err="1"/>
              <a:t>ham</a:t>
            </a:r>
            <a:r>
              <a:rPr lang="de-DE" sz="1600" dirty="0"/>
              <a:t> </a:t>
            </a:r>
            <a:r>
              <a:rPr lang="de-DE" sz="1600" dirty="0" err="1"/>
              <a:t>kasbiy</a:t>
            </a:r>
            <a:r>
              <a:rPr lang="de-DE" sz="1600" dirty="0"/>
              <a:t> </a:t>
            </a:r>
            <a:r>
              <a:rPr lang="de-DE" sz="1600" dirty="0" err="1"/>
              <a:t>ta‘limdan</a:t>
            </a:r>
            <a:r>
              <a:rPr lang="de-DE" sz="1600" dirty="0"/>
              <a:t> </a:t>
            </a:r>
            <a:r>
              <a:rPr lang="de-DE" sz="1600" dirty="0" err="1"/>
              <a:t>akademik</a:t>
            </a:r>
            <a:r>
              <a:rPr lang="de-DE" sz="1600" dirty="0"/>
              <a:t> ta'limga o'tish</a:t>
            </a:r>
          </a:p>
          <a:p>
            <a:pPr marL="285750" indent="-285750">
              <a:lnSpc>
                <a:spcPts val="22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 err="1"/>
              <a:t>kasbiy</a:t>
            </a:r>
            <a:r>
              <a:rPr lang="de-DE" sz="1600" dirty="0"/>
              <a:t> </a:t>
            </a:r>
            <a:r>
              <a:rPr lang="de-DE" sz="1600" dirty="0" err="1"/>
              <a:t>yuksalish</a:t>
            </a:r>
            <a:r>
              <a:rPr lang="de-DE" sz="1600" dirty="0"/>
              <a:t> </a:t>
            </a:r>
            <a:r>
              <a:rPr lang="de-DE" sz="1600" dirty="0" err="1"/>
              <a:t>maqsadida</a:t>
            </a:r>
            <a:r>
              <a:rPr lang="de-DE" sz="1600" dirty="0"/>
              <a:t> </a:t>
            </a:r>
            <a:r>
              <a:rPr lang="de-DE" sz="1600" dirty="0" err="1"/>
              <a:t>olingan</a:t>
            </a:r>
            <a:r>
              <a:rPr lang="de-DE" sz="1600" dirty="0"/>
              <a:t> </a:t>
            </a:r>
            <a:r>
              <a:rPr lang="de-DE" sz="1600" dirty="0" err="1"/>
              <a:t>qo'shimcha</a:t>
            </a:r>
            <a:r>
              <a:rPr lang="de-DE" sz="1600" dirty="0"/>
              <a:t> </a:t>
            </a:r>
            <a:r>
              <a:rPr lang="de-DE" sz="1600" dirty="0" err="1"/>
              <a:t>ta‘lim</a:t>
            </a:r>
            <a:r>
              <a:rPr lang="de-DE" sz="1600" dirty="0"/>
              <a:t> </a:t>
            </a:r>
            <a:r>
              <a:rPr lang="de-DE" sz="1600" dirty="0" err="1"/>
              <a:t>orqali</a:t>
            </a:r>
            <a:r>
              <a:rPr lang="de-DE" sz="1600" dirty="0"/>
              <a:t> </a:t>
            </a:r>
            <a:r>
              <a:rPr lang="de-DE" sz="1600" dirty="0" err="1"/>
              <a:t>oliy</a:t>
            </a:r>
            <a:r>
              <a:rPr lang="de-DE" sz="1600" dirty="0"/>
              <a:t> </a:t>
            </a:r>
            <a:r>
              <a:rPr lang="de-DE" sz="1600" dirty="0" err="1"/>
              <a:t>ta‘limga</a:t>
            </a:r>
            <a:r>
              <a:rPr lang="de-DE" sz="1600" dirty="0"/>
              <a:t> </a:t>
            </a:r>
            <a:r>
              <a:rPr lang="de-DE" sz="1600" dirty="0" err="1"/>
              <a:t>kirish</a:t>
            </a:r>
            <a:endParaRPr lang="de-DE" sz="1600" dirty="0"/>
          </a:p>
          <a:p>
            <a:pPr marL="612000" lvl="1" indent="-252000">
              <a:lnSpc>
                <a:spcPts val="22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masalan, usta hunarmand sertifikati (Bachelor Professional) yoki Kasbiy tayyorgarlik to'g'risidagi qonun (BBiG) yoki </a:t>
            </a:r>
            <a:r>
              <a:rPr lang="de-DE" sz="1600" dirty="0" err="1"/>
              <a:t>Hunarmandchilik</a:t>
            </a:r>
            <a:r>
              <a:rPr lang="de-DE" sz="1600" dirty="0"/>
              <a:t> </a:t>
            </a:r>
            <a:r>
              <a:rPr lang="de-DE" sz="1600" dirty="0" err="1"/>
              <a:t>to'g'risidagi</a:t>
            </a:r>
            <a:r>
              <a:rPr lang="de-DE" sz="1600" dirty="0"/>
              <a:t> qonun (HwO) asosida </a:t>
            </a:r>
            <a:r>
              <a:rPr lang="de-DE" sz="1600" dirty="0" err="1"/>
              <a:t>beriladigan</a:t>
            </a:r>
            <a:r>
              <a:rPr lang="de-DE" sz="1600" dirty="0"/>
              <a:t> </a:t>
            </a:r>
            <a:r>
              <a:rPr lang="de-DE" sz="1600" dirty="0" err="1"/>
              <a:t>va</a:t>
            </a:r>
            <a:r>
              <a:rPr lang="de-DE" sz="1600" dirty="0"/>
              <a:t> </a:t>
            </a:r>
            <a:r>
              <a:rPr lang="de-DE" sz="1600" dirty="0" err="1"/>
              <a:t>unga</a:t>
            </a:r>
            <a:r>
              <a:rPr lang="de-DE" sz="1600" dirty="0"/>
              <a:t> </a:t>
            </a:r>
            <a:r>
              <a:rPr lang="de-DE" sz="1600" dirty="0" err="1"/>
              <a:t>tenglashtirilgan</a:t>
            </a:r>
            <a:r>
              <a:rPr lang="de-DE" sz="1600" dirty="0"/>
              <a:t> </a:t>
            </a:r>
            <a:r>
              <a:rPr lang="de-DE" sz="1600" dirty="0" err="1"/>
              <a:t>qo'shimcha</a:t>
            </a:r>
            <a:r>
              <a:rPr lang="de-DE" sz="1600" dirty="0"/>
              <a:t> </a:t>
            </a:r>
            <a:r>
              <a:rPr lang="de-DE" sz="1600" dirty="0" err="1"/>
              <a:t>ta‘lim</a:t>
            </a:r>
            <a:r>
              <a:rPr lang="de-DE" sz="1600" dirty="0"/>
              <a:t> </a:t>
            </a:r>
            <a:r>
              <a:rPr lang="de-DE" sz="1600" dirty="0" err="1"/>
              <a:t>to'g'risidagi</a:t>
            </a:r>
            <a:r>
              <a:rPr lang="de-DE" sz="1600" dirty="0"/>
              <a:t> </a:t>
            </a:r>
            <a:r>
              <a:rPr lang="de-DE" sz="1600" dirty="0" err="1"/>
              <a:t>bitiruv</a:t>
            </a:r>
            <a:r>
              <a:rPr lang="de-DE" sz="1600" dirty="0"/>
              <a:t> </a:t>
            </a:r>
            <a:r>
              <a:rPr lang="de-DE" sz="1600" dirty="0" err="1"/>
              <a:t>hujjati</a:t>
            </a:r>
            <a:r>
              <a:rPr lang="de-DE" sz="1600" dirty="0"/>
              <a:t>, </a:t>
            </a:r>
            <a:r>
              <a:rPr lang="de-DE" sz="1600" dirty="0" err="1"/>
              <a:t>yoki</a:t>
            </a:r>
            <a:r>
              <a:rPr lang="de-DE" sz="1600" dirty="0"/>
              <a:t> </a:t>
            </a:r>
            <a:r>
              <a:rPr lang="de-DE" sz="1600" dirty="0" err="1"/>
              <a:t>federal</a:t>
            </a:r>
            <a:r>
              <a:rPr lang="de-DE" sz="1600" dirty="0"/>
              <a:t> </a:t>
            </a:r>
            <a:r>
              <a:rPr lang="de-DE" sz="1600" dirty="0" err="1"/>
              <a:t>o‘lkalar</a:t>
            </a:r>
            <a:r>
              <a:rPr lang="de-DE" sz="1600" dirty="0"/>
              <a:t> </a:t>
            </a:r>
            <a:r>
              <a:rPr lang="de-DE" sz="1600" dirty="0" err="1"/>
              <a:t>qonunchiligi</a:t>
            </a:r>
            <a:r>
              <a:rPr lang="de-DE" sz="1600" dirty="0"/>
              <a:t> bilan tartibga solinadigan sog'liqni saqlash sohasidagi </a:t>
            </a:r>
            <a:r>
              <a:rPr lang="de-DE" sz="1600" dirty="0" err="1"/>
              <a:t>kasblar</a:t>
            </a:r>
            <a:r>
              <a:rPr lang="de-DE" sz="1600" dirty="0"/>
              <a:t> </a:t>
            </a:r>
            <a:r>
              <a:rPr lang="de-DE" sz="1600" dirty="0" err="1"/>
              <a:t>bo'yicha</a:t>
            </a:r>
            <a:r>
              <a:rPr lang="de-DE" sz="1600" dirty="0"/>
              <a:t> </a:t>
            </a:r>
            <a:r>
              <a:rPr lang="de-DE" sz="1600" dirty="0" err="1"/>
              <a:t>bitiruv</a:t>
            </a:r>
            <a:r>
              <a:rPr lang="de-DE" sz="1600" dirty="0"/>
              <a:t> </a:t>
            </a:r>
            <a:r>
              <a:rPr lang="de-DE" sz="1600" dirty="0" err="1"/>
              <a:t>hujjati</a:t>
            </a:r>
            <a:endParaRPr lang="de-DE" sz="1600" dirty="0"/>
          </a:p>
          <a:p>
            <a:pPr marL="612000" lvl="1" indent="-252000">
              <a:lnSpc>
                <a:spcPts val="22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Oliy </a:t>
            </a:r>
            <a:r>
              <a:rPr lang="de-DE" sz="1600" dirty="0" err="1"/>
              <a:t>ta‘limga</a:t>
            </a:r>
            <a:r>
              <a:rPr lang="de-DE" sz="1600" dirty="0"/>
              <a:t> </a:t>
            </a:r>
            <a:r>
              <a:rPr lang="de-DE" sz="1600" dirty="0" err="1"/>
              <a:t>kirish</a:t>
            </a:r>
            <a:r>
              <a:rPr lang="de-DE" sz="1600" dirty="0"/>
              <a:t> </a:t>
            </a:r>
            <a:r>
              <a:rPr lang="de-DE" sz="1600" dirty="0" err="1"/>
              <a:t>umumiy</a:t>
            </a:r>
            <a:r>
              <a:rPr lang="de-DE" sz="1600" dirty="0"/>
              <a:t> </a:t>
            </a:r>
            <a:r>
              <a:rPr lang="de-DE" sz="1600" dirty="0" err="1"/>
              <a:t>huquqi</a:t>
            </a:r>
            <a:endParaRPr lang="de-DE" sz="1600" dirty="0"/>
          </a:p>
          <a:p>
            <a:pPr marL="285750" indent="-285750">
              <a:lnSpc>
                <a:spcPts val="22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Bunga </a:t>
            </a:r>
            <a:r>
              <a:rPr lang="de-DE" sz="1600" dirty="0" err="1"/>
              <a:t>to‘g‘ri</a:t>
            </a:r>
            <a:r>
              <a:rPr lang="de-DE" sz="1600" dirty="0"/>
              <a:t> </a:t>
            </a:r>
            <a:r>
              <a:rPr lang="de-DE" sz="1600" dirty="0" err="1"/>
              <a:t>keladigan</a:t>
            </a:r>
            <a:r>
              <a:rPr lang="de-DE" sz="1600" dirty="0"/>
              <a:t> </a:t>
            </a:r>
            <a:r>
              <a:rPr lang="de-DE" sz="1600" dirty="0" err="1"/>
              <a:t>kasbiy</a:t>
            </a:r>
            <a:r>
              <a:rPr lang="de-DE" sz="1600" dirty="0"/>
              <a:t> </a:t>
            </a:r>
            <a:r>
              <a:rPr lang="de-DE" sz="1600" dirty="0" err="1"/>
              <a:t>ta‘lim</a:t>
            </a:r>
            <a:r>
              <a:rPr lang="de-DE" sz="1600" dirty="0"/>
              <a:t> </a:t>
            </a:r>
            <a:r>
              <a:rPr lang="de-DE" sz="1600" dirty="0" err="1"/>
              <a:t>va</a:t>
            </a:r>
            <a:r>
              <a:rPr lang="de-DE" sz="1600" dirty="0"/>
              <a:t> </a:t>
            </a:r>
            <a:r>
              <a:rPr lang="de-DE" sz="1600" dirty="0" err="1"/>
              <a:t>kasbiy</a:t>
            </a:r>
            <a:r>
              <a:rPr lang="de-DE" sz="1600" dirty="0"/>
              <a:t> </a:t>
            </a:r>
            <a:r>
              <a:rPr lang="de-DE" sz="1600" dirty="0" err="1"/>
              <a:t>faoliyat</a:t>
            </a:r>
            <a:r>
              <a:rPr lang="de-DE" sz="1600" dirty="0"/>
              <a:t> </a:t>
            </a:r>
            <a:r>
              <a:rPr lang="de-DE" sz="1600" dirty="0" err="1"/>
              <a:t>asosida</a:t>
            </a:r>
            <a:r>
              <a:rPr lang="de-DE" sz="1600" dirty="0"/>
              <a:t> qabul qilinish</a:t>
            </a:r>
          </a:p>
          <a:p>
            <a:pPr marL="612000" lvl="1" indent="-252000">
              <a:lnSpc>
                <a:spcPts val="22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Kamida ikki yillik </a:t>
            </a:r>
            <a:r>
              <a:rPr lang="de-DE" sz="1600" dirty="0" err="1"/>
              <a:t>kasbiy</a:t>
            </a:r>
            <a:r>
              <a:rPr lang="de-DE" sz="1600" dirty="0"/>
              <a:t> </a:t>
            </a:r>
            <a:r>
              <a:rPr lang="de-DE" sz="1600" dirty="0" err="1"/>
              <a:t>ta‘lim</a:t>
            </a:r>
            <a:r>
              <a:rPr lang="de-DE" sz="1600" dirty="0"/>
              <a:t>, </a:t>
            </a:r>
            <a:r>
              <a:rPr lang="de-DE" sz="1600" dirty="0" err="1"/>
              <a:t>so'ng</a:t>
            </a:r>
            <a:r>
              <a:rPr lang="de-DE" sz="1600" dirty="0"/>
              <a:t> </a:t>
            </a:r>
            <a:r>
              <a:rPr lang="de-DE" sz="1600" dirty="0" err="1"/>
              <a:t>o‘rganilgan</a:t>
            </a:r>
            <a:r>
              <a:rPr lang="de-DE" sz="1600" dirty="0"/>
              <a:t> </a:t>
            </a:r>
            <a:r>
              <a:rPr lang="de-DE" sz="1600" dirty="0" err="1"/>
              <a:t>kasbda</a:t>
            </a:r>
            <a:r>
              <a:rPr lang="de-DE" sz="1600" dirty="0"/>
              <a:t> </a:t>
            </a:r>
            <a:r>
              <a:rPr lang="de-DE" sz="1600" dirty="0" err="1"/>
              <a:t>yoki</a:t>
            </a:r>
            <a:r>
              <a:rPr lang="de-DE" sz="1600" dirty="0"/>
              <a:t> </a:t>
            </a:r>
            <a:r>
              <a:rPr lang="de-DE" sz="1600" dirty="0" err="1"/>
              <a:t>olingan</a:t>
            </a:r>
            <a:r>
              <a:rPr lang="de-DE" sz="1600" dirty="0"/>
              <a:t> </a:t>
            </a:r>
            <a:r>
              <a:rPr lang="de-DE" sz="1600" dirty="0" err="1"/>
              <a:t>kasbiy</a:t>
            </a:r>
            <a:r>
              <a:rPr lang="de-DE" sz="1600" dirty="0"/>
              <a:t> </a:t>
            </a:r>
            <a:r>
              <a:rPr lang="de-DE" sz="1600" dirty="0" err="1"/>
              <a:t>ta‘limga</a:t>
            </a:r>
            <a:r>
              <a:rPr lang="de-DE" sz="1600" dirty="0"/>
              <a:t> </a:t>
            </a:r>
            <a:r>
              <a:rPr lang="de-DE" sz="1600" dirty="0" err="1"/>
              <a:t>mos</a:t>
            </a:r>
            <a:r>
              <a:rPr lang="de-DE" sz="1600" dirty="0"/>
              <a:t> </a:t>
            </a:r>
            <a:r>
              <a:rPr lang="de-DE" sz="1600" dirty="0" err="1"/>
              <a:t>keladigan</a:t>
            </a:r>
            <a:r>
              <a:rPr lang="de-DE" sz="1600" dirty="0"/>
              <a:t> </a:t>
            </a:r>
            <a:r>
              <a:rPr lang="de-DE" sz="1600" dirty="0" err="1"/>
              <a:t>boshqa</a:t>
            </a:r>
            <a:r>
              <a:rPr lang="de-DE" sz="1600" dirty="0"/>
              <a:t> </a:t>
            </a:r>
            <a:r>
              <a:rPr lang="de-DE" sz="1600" dirty="0" err="1"/>
              <a:t>kasbda</a:t>
            </a:r>
            <a:r>
              <a:rPr lang="de-DE" sz="1600" dirty="0"/>
              <a:t> kamida uch yillik </a:t>
            </a:r>
            <a:r>
              <a:rPr lang="de-DE" sz="1600" dirty="0" err="1"/>
              <a:t>ish</a:t>
            </a:r>
            <a:r>
              <a:rPr lang="de-DE" sz="1600" dirty="0"/>
              <a:t> </a:t>
            </a:r>
            <a:r>
              <a:rPr lang="de-DE" sz="1600" dirty="0" err="1"/>
              <a:t>tajribasi</a:t>
            </a:r>
            <a:endParaRPr lang="de-DE" sz="1600" dirty="0"/>
          </a:p>
          <a:p>
            <a:pPr marL="612000" lvl="1" indent="-252000">
              <a:lnSpc>
                <a:spcPts val="22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 err="1"/>
              <a:t>Zarur</a:t>
            </a:r>
            <a:r>
              <a:rPr lang="de-DE" sz="1600" dirty="0"/>
              <a:t> </a:t>
            </a:r>
            <a:r>
              <a:rPr lang="de-DE" sz="1600" dirty="0" err="1"/>
              <a:t>bo‘lganda</a:t>
            </a:r>
            <a:r>
              <a:rPr lang="de-DE" sz="1600" dirty="0"/>
              <a:t>, </a:t>
            </a:r>
            <a:r>
              <a:rPr lang="de-DE" sz="1600" dirty="0" err="1"/>
              <a:t>maslahat</a:t>
            </a:r>
            <a:r>
              <a:rPr lang="de-DE" sz="1600" dirty="0"/>
              <a:t> </a:t>
            </a:r>
            <a:r>
              <a:rPr lang="de-DE" sz="1600" dirty="0" err="1"/>
              <a:t>suhbati</a:t>
            </a:r>
            <a:r>
              <a:rPr lang="de-DE" sz="1600" dirty="0"/>
              <a:t>, kirish imtihoni </a:t>
            </a:r>
            <a:r>
              <a:rPr lang="de-DE" sz="1600" dirty="0" err="1"/>
              <a:t>yoki</a:t>
            </a:r>
            <a:r>
              <a:rPr lang="de-DE" sz="1600" dirty="0"/>
              <a:t> </a:t>
            </a:r>
            <a:r>
              <a:rPr lang="de-DE" sz="1600" dirty="0" err="1"/>
              <a:t>o‘lim</a:t>
            </a:r>
            <a:r>
              <a:rPr lang="de-DE" sz="1600" dirty="0"/>
              <a:t> </a:t>
            </a:r>
            <a:r>
              <a:rPr lang="de-DE" sz="1600" dirty="0" err="1"/>
              <a:t>ta‘limda</a:t>
            </a:r>
            <a:r>
              <a:rPr lang="de-DE" sz="1600" dirty="0"/>
              <a:t> </a:t>
            </a:r>
            <a:r>
              <a:rPr lang="de-DE" sz="1600" dirty="0" err="1"/>
              <a:t>sinov</a:t>
            </a:r>
            <a:r>
              <a:rPr lang="de-DE" sz="1600" dirty="0"/>
              <a:t> muddati talab </a:t>
            </a:r>
            <a:r>
              <a:rPr lang="de-DE" sz="1600" dirty="0" err="1"/>
              <a:t>etiladi</a:t>
            </a:r>
            <a:endParaRPr lang="de-DE" sz="1600" dirty="0"/>
          </a:p>
          <a:p>
            <a:pPr marL="612000" lvl="1" indent="-252000">
              <a:lnSpc>
                <a:spcPts val="22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 err="1"/>
              <a:t>Kasbiy</a:t>
            </a:r>
            <a:r>
              <a:rPr lang="de-DE" sz="1600" dirty="0"/>
              <a:t> </a:t>
            </a:r>
            <a:r>
              <a:rPr lang="de-DE" sz="1600" dirty="0" err="1"/>
              <a:t>ta‘lim</a:t>
            </a:r>
            <a:r>
              <a:rPr lang="de-DE" sz="1600" dirty="0"/>
              <a:t> </a:t>
            </a:r>
            <a:r>
              <a:rPr lang="de-DE" sz="1600" dirty="0" err="1"/>
              <a:t>to‘g‘risida</a:t>
            </a:r>
            <a:r>
              <a:rPr lang="de-DE" sz="1600" dirty="0"/>
              <a:t> </a:t>
            </a:r>
            <a:r>
              <a:rPr lang="de-DE" sz="1600" dirty="0" err="1"/>
              <a:t>bitiruv</a:t>
            </a:r>
            <a:r>
              <a:rPr lang="de-DE" sz="1600" dirty="0"/>
              <a:t> </a:t>
            </a:r>
            <a:r>
              <a:rPr lang="de-DE" sz="1600" dirty="0" err="1"/>
              <a:t>hujjatiga</a:t>
            </a:r>
            <a:r>
              <a:rPr lang="de-DE" sz="1600" dirty="0"/>
              <a:t>/</a:t>
            </a:r>
            <a:r>
              <a:rPr lang="de-DE" sz="1600" dirty="0" err="1"/>
              <a:t>kasbiy</a:t>
            </a:r>
            <a:r>
              <a:rPr lang="de-DE" sz="1600" dirty="0"/>
              <a:t> </a:t>
            </a:r>
            <a:r>
              <a:rPr lang="de-DE" sz="1600" dirty="0" err="1"/>
              <a:t>faoliyatga</a:t>
            </a:r>
            <a:r>
              <a:rPr lang="de-DE" sz="1600" dirty="0"/>
              <a:t> </a:t>
            </a:r>
            <a:r>
              <a:rPr lang="de-DE" sz="1600" dirty="0" err="1"/>
              <a:t>mos</a:t>
            </a:r>
            <a:r>
              <a:rPr lang="de-DE" sz="1600" dirty="0"/>
              <a:t> </a:t>
            </a:r>
            <a:r>
              <a:rPr lang="de-DE" sz="1600" dirty="0" err="1"/>
              <a:t>keladigan</a:t>
            </a:r>
            <a:r>
              <a:rPr lang="de-DE" sz="1600" dirty="0"/>
              <a:t> </a:t>
            </a:r>
            <a:r>
              <a:rPr lang="de-DE" sz="1600" dirty="0" err="1"/>
              <a:t>oliy</a:t>
            </a:r>
            <a:r>
              <a:rPr lang="de-DE" sz="1600" dirty="0"/>
              <a:t> </a:t>
            </a:r>
            <a:r>
              <a:rPr lang="de-DE" sz="1600" dirty="0" err="1"/>
              <a:t>ta‘lim</a:t>
            </a:r>
            <a:r>
              <a:rPr lang="de-DE" sz="1600" dirty="0"/>
              <a:t> </a:t>
            </a:r>
            <a:r>
              <a:rPr lang="de-DE" sz="1600" dirty="0" err="1"/>
              <a:t>dasturiga</a:t>
            </a:r>
            <a:r>
              <a:rPr lang="de-DE" sz="1600" dirty="0"/>
              <a:t> qabul</a:t>
            </a:r>
          </a:p>
        </p:txBody>
      </p:sp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9113D9D3-B176-4A52-9D75-C20BE5690D49}"/>
              </a:ext>
            </a:extLst>
          </p:cNvPr>
          <p:cNvSpPr>
            <a:spLocks noGrp="1"/>
          </p:cNvSpPr>
          <p:nvPr/>
        </p:nvSpPr>
        <p:spPr>
          <a:xfrm>
            <a:off x="658813" y="822743"/>
            <a:ext cx="11053762" cy="4354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000" b="1" dirty="0"/>
              <a:t>Akademik </a:t>
            </a:r>
            <a:r>
              <a:rPr lang="de-DE" sz="2000" b="1" dirty="0" err="1"/>
              <a:t>ta‘limga</a:t>
            </a:r>
            <a:r>
              <a:rPr lang="de-DE" sz="2000" b="1" dirty="0"/>
              <a:t> o'tish</a:t>
            </a:r>
          </a:p>
        </p:txBody>
      </p:sp>
    </p:spTree>
    <p:extLst>
      <p:ext uri="{BB962C8B-B14F-4D97-AF65-F5344CB8AC3E}">
        <p14:creationId xmlns:p14="http://schemas.microsoft.com/office/powerpoint/2010/main" val="2214955548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6. </a:t>
            </a:r>
            <a:r>
              <a:rPr lang="de-DE" dirty="0" err="1"/>
              <a:t>Qo'shimcha</a:t>
            </a:r>
            <a:r>
              <a:rPr lang="de-DE" dirty="0"/>
              <a:t> </a:t>
            </a:r>
            <a:r>
              <a:rPr lang="de-DE" dirty="0" err="1"/>
              <a:t>ta'lim</a:t>
            </a:r>
            <a:r>
              <a:rPr lang="de-DE" dirty="0"/>
              <a:t> </a:t>
            </a:r>
            <a:r>
              <a:rPr lang="de-DE" dirty="0" err="1"/>
              <a:t>va</a:t>
            </a:r>
            <a:r>
              <a:rPr lang="de-DE" dirty="0"/>
              <a:t>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yuksalish</a:t>
            </a:r>
            <a:r>
              <a:rPr lang="de-DE" dirty="0"/>
              <a:t> </a:t>
            </a:r>
            <a:r>
              <a:rPr lang="de-DE" dirty="0" err="1"/>
              <a:t>imkoniyatlari</a:t>
            </a:r>
            <a:endParaRPr lang="de-DE" noProof="0" dirty="0">
              <a:solidFill>
                <a:srgbClr val="D6851B"/>
              </a:solidFill>
            </a:endParaRPr>
          </a:p>
        </p:txBody>
      </p:sp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9113D9D3-B176-4A52-9D75-C20BE5690D49}"/>
              </a:ext>
            </a:extLst>
          </p:cNvPr>
          <p:cNvSpPr>
            <a:spLocks noGrp="1"/>
          </p:cNvSpPr>
          <p:nvPr/>
        </p:nvSpPr>
        <p:spPr>
          <a:xfrm>
            <a:off x="658813" y="822743"/>
            <a:ext cx="11053762" cy="4354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000" b="1" dirty="0"/>
              <a:t>Qo'shimcha ta'lim olishning boshqa yo'llari</a:t>
            </a: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65E17E19-A1FA-4EC5-BADD-810EC0C94935}"/>
              </a:ext>
            </a:extLst>
          </p:cNvPr>
          <p:cNvSpPr/>
          <p:nvPr/>
        </p:nvSpPr>
        <p:spPr>
          <a:xfrm>
            <a:off x="658813" y="1556675"/>
            <a:ext cx="5437187" cy="576000"/>
          </a:xfrm>
          <a:prstGeom prst="roundRect">
            <a:avLst>
              <a:gd name="adj" fmla="val 0"/>
            </a:avLst>
          </a:prstGeom>
          <a:solidFill>
            <a:srgbClr val="D6851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>
                <a:solidFill>
                  <a:schemeClr val="bg1"/>
                </a:solidFill>
              </a:rPr>
              <a:t>Maktab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ta‘limi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yoki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kasbiy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ta‘lim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/>
              <a:t>to‘g‘risida</a:t>
            </a:r>
            <a:r>
              <a:rPr lang="de-DE" dirty="0"/>
              <a:t> </a:t>
            </a:r>
            <a:r>
              <a:rPr lang="de-DE" dirty="0" err="1"/>
              <a:t>bitiruv</a:t>
            </a:r>
            <a:r>
              <a:rPr lang="de-DE" dirty="0"/>
              <a:t> </a:t>
            </a:r>
            <a:r>
              <a:rPr lang="de-DE" dirty="0" err="1"/>
              <a:t>hujjatini</a:t>
            </a:r>
            <a:r>
              <a:rPr lang="de-DE" dirty="0"/>
              <a:t> </a:t>
            </a:r>
            <a:r>
              <a:rPr lang="de-DE" dirty="0" err="1"/>
              <a:t>qo‘shimcha</a:t>
            </a:r>
            <a:r>
              <a:rPr lang="de-DE" dirty="0"/>
              <a:t> </a:t>
            </a:r>
            <a:r>
              <a:rPr lang="de-DE" dirty="0" err="1"/>
              <a:t>o‘qib</a:t>
            </a:r>
            <a:r>
              <a:rPr lang="de-DE" dirty="0"/>
              <a:t> </a:t>
            </a:r>
            <a:r>
              <a:rPr lang="de-DE" dirty="0" err="1"/>
              <a:t>olish</a:t>
            </a:r>
            <a:r>
              <a:rPr lang="de-DE" dirty="0"/>
              <a:t>	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3ABEEA2F-CC64-44BB-8CBD-899D8FC5D02B}"/>
              </a:ext>
            </a:extLst>
          </p:cNvPr>
          <p:cNvSpPr/>
          <p:nvPr/>
        </p:nvSpPr>
        <p:spPr>
          <a:xfrm>
            <a:off x="6240463" y="1556675"/>
            <a:ext cx="5479347" cy="576000"/>
          </a:xfrm>
          <a:prstGeom prst="roundRect">
            <a:avLst>
              <a:gd name="adj" fmla="val 0"/>
            </a:avLst>
          </a:prstGeom>
          <a:solidFill>
            <a:srgbClr val="D685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Qayta tayyorlash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C37784B-0B82-42B3-B5BD-50F776E2C82F}"/>
              </a:ext>
            </a:extLst>
          </p:cNvPr>
          <p:cNvSpPr txBox="1"/>
          <p:nvPr/>
        </p:nvSpPr>
        <p:spPr>
          <a:xfrm>
            <a:off x="658813" y="2388618"/>
            <a:ext cx="5292725" cy="85561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masalan, yuqori </a:t>
            </a:r>
            <a:r>
              <a:rPr lang="de-DE" sz="1600" dirty="0" err="1"/>
              <a:t>darajadagi</a:t>
            </a:r>
            <a:r>
              <a:rPr lang="de-DE" sz="1600" dirty="0"/>
              <a:t> </a:t>
            </a:r>
            <a:r>
              <a:rPr lang="de-DE" sz="1600" dirty="0" err="1"/>
              <a:t>fayoliyat</a:t>
            </a:r>
            <a:r>
              <a:rPr lang="de-DE" sz="1600" dirty="0"/>
              <a:t> </a:t>
            </a:r>
            <a:r>
              <a:rPr lang="de-DE" sz="1600" dirty="0" err="1"/>
              <a:t>turlari</a:t>
            </a:r>
            <a:r>
              <a:rPr lang="de-DE" sz="1600" dirty="0"/>
              <a:t> uchun </a:t>
            </a:r>
            <a:r>
              <a:rPr lang="de-DE" sz="1600" dirty="0" err="1"/>
              <a:t>o‘qish</a:t>
            </a:r>
            <a:endParaRPr lang="de-DE" sz="1600" dirty="0"/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 err="1"/>
              <a:t>Ishdan</a:t>
            </a:r>
            <a:r>
              <a:rPr lang="de-DE" sz="1600" dirty="0"/>
              <a:t> </a:t>
            </a:r>
            <a:r>
              <a:rPr lang="de-DE" sz="1600" dirty="0" err="1"/>
              <a:t>ajramagan</a:t>
            </a:r>
            <a:r>
              <a:rPr lang="de-DE" sz="1600" dirty="0"/>
              <a:t> </a:t>
            </a:r>
            <a:r>
              <a:rPr lang="de-DE" sz="1600" dirty="0" err="1"/>
              <a:t>holda</a:t>
            </a:r>
            <a:r>
              <a:rPr lang="de-DE" sz="1600" dirty="0"/>
              <a:t> </a:t>
            </a:r>
            <a:r>
              <a:rPr lang="de-DE" sz="1600" dirty="0" err="1"/>
              <a:t>kechki</a:t>
            </a:r>
            <a:r>
              <a:rPr lang="de-DE" sz="1600" dirty="0"/>
              <a:t> </a:t>
            </a:r>
            <a:r>
              <a:rPr lang="de-DE" sz="1600" dirty="0" err="1"/>
              <a:t>maktablarda</a:t>
            </a:r>
            <a:r>
              <a:rPr lang="de-DE" sz="1600" dirty="0"/>
              <a:t>, </a:t>
            </a:r>
            <a:r>
              <a:rPr lang="de-DE" sz="1600" dirty="0" err="1"/>
              <a:t>kollejlarida</a:t>
            </a:r>
            <a:r>
              <a:rPr lang="de-DE" sz="1600" dirty="0"/>
              <a:t> </a:t>
            </a:r>
            <a:r>
              <a:rPr lang="de-DE" sz="1600" dirty="0" err="1"/>
              <a:t>yoki</a:t>
            </a:r>
            <a:r>
              <a:rPr lang="de-DE" sz="1600" dirty="0"/>
              <a:t> </a:t>
            </a:r>
            <a:r>
              <a:rPr lang="de-DE" sz="1600" dirty="0" err="1"/>
              <a:t>ta‘lim</a:t>
            </a:r>
            <a:r>
              <a:rPr lang="de-DE" sz="1600" dirty="0"/>
              <a:t> </a:t>
            </a:r>
            <a:r>
              <a:rPr lang="de-DE" sz="1600" dirty="0" err="1"/>
              <a:t>muassasalarida</a:t>
            </a:r>
            <a:r>
              <a:rPr lang="de-DE" sz="1600" dirty="0"/>
              <a:t> </a:t>
            </a:r>
            <a:r>
              <a:rPr lang="de-DE" sz="1600" dirty="0" err="1"/>
              <a:t>to'liq</a:t>
            </a:r>
            <a:r>
              <a:rPr lang="de-DE" sz="1600" dirty="0"/>
              <a:t> </a:t>
            </a:r>
            <a:r>
              <a:rPr lang="de-DE" sz="1600" dirty="0" err="1"/>
              <a:t>ta'lim</a:t>
            </a:r>
            <a:r>
              <a:rPr lang="de-DE" sz="1600" dirty="0"/>
              <a:t> </a:t>
            </a:r>
            <a:r>
              <a:rPr lang="de-DE" sz="1600" dirty="0" err="1"/>
              <a:t>olish</a:t>
            </a:r>
            <a:endParaRPr lang="de-DE" sz="1600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791ED3F-869F-4B64-ACB8-5CF085C86213}"/>
              </a:ext>
            </a:extLst>
          </p:cNvPr>
          <p:cNvSpPr txBox="1"/>
          <p:nvPr/>
        </p:nvSpPr>
        <p:spPr>
          <a:xfrm>
            <a:off x="6240463" y="2388618"/>
            <a:ext cx="5395277" cy="144552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Avval o'rganilgan va amalda </a:t>
            </a:r>
            <a:r>
              <a:rPr lang="de-DE" sz="1600" dirty="0" err="1"/>
              <a:t>qo'llanilgan</a:t>
            </a:r>
            <a:r>
              <a:rPr lang="de-DE" sz="1600" dirty="0"/>
              <a:t> </a:t>
            </a:r>
            <a:r>
              <a:rPr lang="de-DE" sz="1600" dirty="0" err="1"/>
              <a:t>kasbdan</a:t>
            </a:r>
            <a:r>
              <a:rPr lang="de-DE" sz="1600" dirty="0"/>
              <a:t> </a:t>
            </a:r>
            <a:r>
              <a:rPr lang="de-DE" sz="1600" dirty="0" err="1"/>
              <a:t>boshqa</a:t>
            </a:r>
            <a:r>
              <a:rPr lang="de-DE" sz="1600" dirty="0"/>
              <a:t> </a:t>
            </a:r>
            <a:r>
              <a:rPr lang="de-DE" sz="1600" dirty="0" err="1"/>
              <a:t>kasb</a:t>
            </a:r>
            <a:r>
              <a:rPr lang="de-DE" sz="1600" dirty="0"/>
              <a:t> uchun </a:t>
            </a:r>
            <a:r>
              <a:rPr lang="de-DE" sz="1600" dirty="0" err="1"/>
              <a:t>qo‘shimcha</a:t>
            </a:r>
            <a:r>
              <a:rPr lang="de-DE" sz="1600" dirty="0"/>
              <a:t> </a:t>
            </a:r>
            <a:r>
              <a:rPr lang="de-DE" sz="1600" dirty="0" err="1"/>
              <a:t>ta‘lim</a:t>
            </a:r>
            <a:r>
              <a:rPr lang="de-DE" sz="1600" dirty="0"/>
              <a:t> </a:t>
            </a:r>
            <a:r>
              <a:rPr lang="de-DE" sz="1600" dirty="0" err="1"/>
              <a:t>olish</a:t>
            </a:r>
            <a:endParaRPr lang="de-DE" sz="1600" dirty="0"/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 err="1"/>
              <a:t>Sog'liq</a:t>
            </a:r>
            <a:r>
              <a:rPr lang="de-DE" sz="1600" dirty="0"/>
              <a:t> </a:t>
            </a:r>
            <a:r>
              <a:rPr lang="de-DE" sz="1600" dirty="0" err="1"/>
              <a:t>yoki</a:t>
            </a:r>
            <a:r>
              <a:rPr lang="de-DE" sz="1600" dirty="0"/>
              <a:t> </a:t>
            </a:r>
            <a:r>
              <a:rPr lang="de-DE" sz="1600" dirty="0" err="1"/>
              <a:t>mehnat</a:t>
            </a:r>
            <a:r>
              <a:rPr lang="de-DE" sz="1600" dirty="0"/>
              <a:t> </a:t>
            </a:r>
            <a:r>
              <a:rPr lang="de-DE" sz="1600" dirty="0" err="1"/>
              <a:t>bozoriga</a:t>
            </a:r>
            <a:r>
              <a:rPr lang="de-DE" sz="1600" dirty="0"/>
              <a:t> </a:t>
            </a:r>
            <a:r>
              <a:rPr lang="de-DE" sz="1600" dirty="0" err="1"/>
              <a:t>oid</a:t>
            </a:r>
            <a:r>
              <a:rPr lang="de-DE" sz="1600" dirty="0"/>
              <a:t> </a:t>
            </a:r>
            <a:r>
              <a:rPr lang="de-DE" sz="1600" dirty="0" err="1"/>
              <a:t>sabablarga</a:t>
            </a:r>
            <a:r>
              <a:rPr lang="de-DE" sz="1600" dirty="0"/>
              <a:t> </a:t>
            </a:r>
            <a:r>
              <a:rPr lang="de-DE" sz="1600" dirty="0" err="1"/>
              <a:t>ko'ra</a:t>
            </a:r>
            <a:endParaRPr lang="de-DE" sz="1600" dirty="0"/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 err="1"/>
              <a:t>Avvalgi</a:t>
            </a:r>
            <a:r>
              <a:rPr lang="de-DE" sz="1600" dirty="0"/>
              <a:t> </a:t>
            </a:r>
            <a:r>
              <a:rPr lang="de-DE" sz="1600" dirty="0" err="1"/>
              <a:t>kasbiy</a:t>
            </a:r>
            <a:r>
              <a:rPr lang="de-DE" sz="1600" dirty="0"/>
              <a:t> </a:t>
            </a:r>
            <a:r>
              <a:rPr lang="de-DE" sz="1600" dirty="0" err="1"/>
              <a:t>ta‘lim</a:t>
            </a:r>
            <a:r>
              <a:rPr lang="de-DE" sz="1600" dirty="0"/>
              <a:t> </a:t>
            </a:r>
            <a:r>
              <a:rPr lang="de-DE" sz="1600" dirty="0" err="1"/>
              <a:t>davri</a:t>
            </a:r>
            <a:r>
              <a:rPr lang="de-DE" sz="1600" dirty="0"/>
              <a:t> </a:t>
            </a:r>
            <a:r>
              <a:rPr lang="de-DE" sz="1600" dirty="0" err="1"/>
              <a:t>asosida</a:t>
            </a:r>
            <a:r>
              <a:rPr lang="de-DE" sz="1600" dirty="0"/>
              <a:t> </a:t>
            </a:r>
            <a:r>
              <a:rPr lang="de-DE" sz="1600" dirty="0" err="1"/>
              <a:t>kasbiy</a:t>
            </a:r>
            <a:r>
              <a:rPr lang="de-DE" sz="1600" dirty="0"/>
              <a:t> </a:t>
            </a:r>
            <a:r>
              <a:rPr lang="de-DE" sz="1600" dirty="0" err="1"/>
              <a:t>ta‘lim</a:t>
            </a:r>
            <a:r>
              <a:rPr lang="de-DE" sz="1600" dirty="0"/>
              <a:t> </a:t>
            </a:r>
            <a:r>
              <a:rPr lang="de-DE" sz="1600" dirty="0" err="1"/>
              <a:t>muddati</a:t>
            </a:r>
            <a:r>
              <a:rPr lang="de-DE" sz="1600" dirty="0"/>
              <a:t> </a:t>
            </a:r>
            <a:r>
              <a:rPr lang="de-DE" sz="1600" dirty="0" err="1"/>
              <a:t>odatda</a:t>
            </a:r>
            <a:r>
              <a:rPr lang="de-DE" sz="1600" dirty="0"/>
              <a:t> </a:t>
            </a:r>
            <a:r>
              <a:rPr lang="de-DE" sz="1600" dirty="0" err="1"/>
              <a:t>uchdan</a:t>
            </a:r>
            <a:r>
              <a:rPr lang="de-DE" sz="1600" dirty="0"/>
              <a:t> </a:t>
            </a:r>
            <a:r>
              <a:rPr lang="de-DE" sz="1600" dirty="0" err="1"/>
              <a:t>bir</a:t>
            </a:r>
            <a:r>
              <a:rPr lang="de-DE" sz="1600" dirty="0"/>
              <a:t> </a:t>
            </a:r>
            <a:r>
              <a:rPr lang="de-DE" sz="1600" dirty="0" err="1"/>
              <a:t>qismiga</a:t>
            </a:r>
            <a:r>
              <a:rPr lang="de-DE" sz="1600" dirty="0"/>
              <a:t> </a:t>
            </a:r>
            <a:r>
              <a:rPr lang="de-DE" sz="1600" dirty="0" err="1"/>
              <a:t>qisqartiriladi</a:t>
            </a:r>
            <a:endParaRPr lang="de-DE" sz="160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BE6F7A8-D969-4D62-8021-7DD1722B19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328" y="3429000"/>
            <a:ext cx="1995672" cy="223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861003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732D17-3325-40F7-8519-636D449FE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dirty="0"/>
              <a:t>Qo'shimcha ma'lumot</a:t>
            </a:r>
          </a:p>
        </p:txBody>
      </p:sp>
      <p:sp>
        <p:nvSpPr>
          <p:cNvPr id="7" name="Inhaltsplatzhalter 4">
            <a:extLst>
              <a:ext uri="{FF2B5EF4-FFF2-40B4-BE49-F238E27FC236}">
                <a16:creationId xmlns:a16="http://schemas.microsoft.com/office/drawing/2014/main" id="{5562CB77-B8C0-4841-AE85-A70AB85CD56F}"/>
              </a:ext>
            </a:extLst>
          </p:cNvPr>
          <p:cNvSpPr txBox="1">
            <a:spLocks/>
          </p:cNvSpPr>
          <p:nvPr/>
        </p:nvSpPr>
        <p:spPr>
          <a:xfrm>
            <a:off x="836267" y="1686929"/>
            <a:ext cx="3261845" cy="4126642"/>
          </a:xfrm>
          <a:prstGeom prst="rect">
            <a:avLst/>
          </a:prstGeom>
        </p:spPr>
        <p:txBody>
          <a:bodyPr/>
          <a:lstStyle>
            <a:lvl1pPr marL="357188" indent="-357188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14375" indent="-357188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071563" indent="-265113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438275" indent="-274638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795463" indent="-274638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7187" lvl="1" indent="0">
              <a:buNone/>
            </a:pPr>
            <a:endParaRPr lang="de-DE" dirty="0"/>
          </a:p>
        </p:txBody>
      </p:sp>
      <p:sp>
        <p:nvSpPr>
          <p:cNvPr id="16" name="Inhaltsplatzhalter 4">
            <a:extLst>
              <a:ext uri="{FF2B5EF4-FFF2-40B4-BE49-F238E27FC236}">
                <a16:creationId xmlns:a16="http://schemas.microsoft.com/office/drawing/2014/main" id="{CF51AEC1-89BB-4869-9295-1AE585D09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823" y="1808163"/>
            <a:ext cx="6460877" cy="2232025"/>
          </a:xfrm>
        </p:spPr>
        <p:txBody>
          <a:bodyPr numCol="1">
            <a:noAutofit/>
          </a:bodyPr>
          <a:lstStyle/>
          <a:p>
            <a:pPr marL="0" indent="0">
              <a:buNone/>
            </a:pPr>
            <a:r>
              <a:rPr lang="de-DE" sz="1800" noProof="0" dirty="0"/>
              <a:t>Ushbu taqdimot va boshqa taqdimotlar, </a:t>
            </a:r>
            <a:r>
              <a:rPr lang="de-DE" sz="1800" noProof="0" dirty="0" err="1"/>
              <a:t>shuningdek</a:t>
            </a:r>
            <a:r>
              <a:rPr lang="de-DE" sz="1800" noProof="0" dirty="0"/>
              <a:t> </a:t>
            </a:r>
            <a:r>
              <a:rPr lang="de-DE" sz="1800" noProof="0" dirty="0" err="1"/>
              <a:t>Germaniya</a:t>
            </a:r>
            <a:r>
              <a:rPr lang="de-DE" sz="1800" noProof="0" dirty="0"/>
              <a:t> </a:t>
            </a:r>
            <a:r>
              <a:rPr lang="de-DE" sz="1800" noProof="0" dirty="0" err="1"/>
              <a:t>kasbiy</a:t>
            </a:r>
            <a:r>
              <a:rPr lang="de-DE" sz="1800" noProof="0" dirty="0"/>
              <a:t> </a:t>
            </a:r>
            <a:r>
              <a:rPr lang="de-DE" sz="1800" noProof="0" dirty="0" err="1"/>
              <a:t>ta‘lim</a:t>
            </a:r>
            <a:r>
              <a:rPr lang="de-DE" sz="1800" noProof="0" dirty="0"/>
              <a:t> </a:t>
            </a:r>
            <a:r>
              <a:rPr lang="de-DE" sz="1800" noProof="0" dirty="0" err="1"/>
              <a:t>tizimi</a:t>
            </a:r>
            <a:r>
              <a:rPr lang="de-DE" sz="1800" noProof="0" dirty="0"/>
              <a:t> </a:t>
            </a:r>
            <a:r>
              <a:rPr lang="de-DE" sz="1800" noProof="0" dirty="0" err="1"/>
              <a:t>hamda</a:t>
            </a:r>
            <a:r>
              <a:rPr lang="de-DE" sz="1800" noProof="0" dirty="0"/>
              <a:t> </a:t>
            </a:r>
            <a:r>
              <a:rPr lang="de-DE" sz="1800" dirty="0" err="1"/>
              <a:t>bu</a:t>
            </a:r>
            <a:r>
              <a:rPr lang="de-DE" sz="1800" dirty="0"/>
              <a:t> </a:t>
            </a:r>
            <a:r>
              <a:rPr lang="de-DE" sz="1800" noProof="0" dirty="0" err="1"/>
              <a:t>sohada</a:t>
            </a:r>
            <a:r>
              <a:rPr lang="de-DE" sz="1800" noProof="0" dirty="0"/>
              <a:t> xalqaro hamkorlik </a:t>
            </a:r>
            <a:r>
              <a:rPr lang="de-DE" sz="1800" noProof="0" dirty="0" err="1"/>
              <a:t>bo'yicha</a:t>
            </a:r>
            <a:r>
              <a:rPr lang="de-DE" sz="1800" noProof="0" dirty="0"/>
              <a:t> </a:t>
            </a:r>
            <a:r>
              <a:rPr lang="de-DE" sz="1800" noProof="0" dirty="0" err="1"/>
              <a:t>ma'lumotlarni</a:t>
            </a:r>
            <a:r>
              <a:rPr lang="de-DE" sz="1800" noProof="0" dirty="0"/>
              <a:t> </a:t>
            </a:r>
            <a:r>
              <a:rPr lang="de-DE" sz="1800" noProof="0" dirty="0" err="1"/>
              <a:t>bizning</a:t>
            </a:r>
            <a:r>
              <a:rPr lang="de-DE" sz="1800" noProof="0" dirty="0"/>
              <a:t> </a:t>
            </a:r>
            <a:r>
              <a:rPr lang="de-DE" sz="1800" noProof="0" dirty="0" err="1"/>
              <a:t>veb-saytimizdan</a:t>
            </a:r>
            <a:r>
              <a:rPr lang="de-DE" sz="1800" noProof="0" dirty="0"/>
              <a:t> </a:t>
            </a:r>
            <a:r>
              <a:rPr lang="de-DE" sz="1800" noProof="0" dirty="0" err="1"/>
              <a:t>olishingiz</a:t>
            </a:r>
            <a:r>
              <a:rPr lang="de-DE" sz="1800" noProof="0" dirty="0"/>
              <a:t> </a:t>
            </a:r>
            <a:r>
              <a:rPr lang="de-DE" sz="1800" noProof="0" dirty="0" err="1"/>
              <a:t>mumkin</a:t>
            </a:r>
            <a:r>
              <a:rPr lang="de-DE" sz="1800" noProof="0" dirty="0"/>
              <a:t>: </a:t>
            </a:r>
          </a:p>
          <a:p>
            <a:pPr marL="0" indent="0">
              <a:buNone/>
            </a:pPr>
            <a:br>
              <a:rPr lang="de-DE" sz="1800" b="1" spc="100" noProof="0" dirty="0">
                <a:solidFill>
                  <a:srgbClr val="D6851B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de-DE" sz="1800" b="1" spc="80" noProof="0" dirty="0">
                <a:solidFill>
                  <a:srgbClr val="D6851B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www.govet.international</a:t>
            </a:r>
            <a:endParaRPr lang="de-DE" sz="1800" b="1" spc="80" noProof="0" dirty="0">
              <a:solidFill>
                <a:srgbClr val="E27F1C"/>
              </a:solidFill>
            </a:endParaRPr>
          </a:p>
          <a:p>
            <a:pPr marL="0" indent="0">
              <a:buNone/>
            </a:pPr>
            <a:endParaRPr lang="de-DE" sz="1400" b="1" noProof="0" dirty="0"/>
          </a:p>
        </p:txBody>
      </p:sp>
      <p:sp>
        <p:nvSpPr>
          <p:cNvPr id="17" name="Inhaltsplatzhalter 4">
            <a:extLst>
              <a:ext uri="{FF2B5EF4-FFF2-40B4-BE49-F238E27FC236}">
                <a16:creationId xmlns:a16="http://schemas.microsoft.com/office/drawing/2014/main" id="{FA3A0241-8DA4-40A3-A6AA-51BBABD44202}"/>
              </a:ext>
            </a:extLst>
          </p:cNvPr>
          <p:cNvSpPr txBox="1">
            <a:spLocks/>
          </p:cNvSpPr>
          <p:nvPr/>
        </p:nvSpPr>
        <p:spPr>
          <a:xfrm>
            <a:off x="658813" y="4192734"/>
            <a:ext cx="11053762" cy="1399174"/>
          </a:xfrm>
          <a:prstGeom prst="rect">
            <a:avLst/>
          </a:prstGeom>
        </p:spPr>
        <p:txBody>
          <a:bodyPr vert="horz" lIns="91440" tIns="45720" rIns="91440" bIns="45720" numCol="2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1600" b="1" dirty="0">
                <a:latin typeface="+mj-lt"/>
              </a:rPr>
              <a:t>Manbalar</a:t>
            </a:r>
          </a:p>
          <a:p>
            <a:pPr>
              <a:buClr>
                <a:srgbClr val="D6851B"/>
              </a:buClr>
              <a:buFont typeface="Wingdings 3" panose="05040102010807070707" pitchFamily="18" charset="2"/>
              <a:buChar char=""/>
            </a:pPr>
            <a:r>
              <a:rPr lang="de-DE" sz="1600" dirty="0"/>
              <a:t>BIBB Datenreport </a:t>
            </a:r>
            <a:r>
              <a:rPr lang="de-DE" sz="1600" dirty="0" err="1"/>
              <a:t>hisoboti</a:t>
            </a:r>
            <a:r>
              <a:rPr lang="de-DE" sz="1600" dirty="0"/>
              <a:t> (</a:t>
            </a:r>
            <a:r>
              <a:rPr lang="de-DE" sz="1600" dirty="0">
                <a:solidFill>
                  <a:srgbClr val="E27F1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1600" dirty="0"/>
              <a:t>)</a:t>
            </a:r>
            <a:endParaRPr lang="de-DE" sz="1600" dirty="0">
              <a:latin typeface="+mj-lt"/>
            </a:endParaRPr>
          </a:p>
          <a:p>
            <a:pPr>
              <a:buClr>
                <a:srgbClr val="D6851B"/>
              </a:buClr>
              <a:buFont typeface="Wingdings 3" panose="05040102010807070707" pitchFamily="18" charset="2"/>
              <a:buChar char=""/>
            </a:pPr>
            <a:r>
              <a:rPr lang="de-DE" sz="1600" dirty="0"/>
              <a:t>BMBFSFJ </a:t>
            </a:r>
            <a:r>
              <a:rPr lang="de-DE" sz="1600" dirty="0" err="1"/>
              <a:t>vazirligining</a:t>
            </a:r>
            <a:r>
              <a:rPr lang="de-DE" sz="1600" dirty="0"/>
              <a:t> </a:t>
            </a:r>
            <a:r>
              <a:rPr lang="de-DE" sz="1600" dirty="0" err="1"/>
              <a:t>Kasbiy</a:t>
            </a:r>
            <a:r>
              <a:rPr lang="de-DE" sz="1600" dirty="0"/>
              <a:t> </a:t>
            </a:r>
            <a:r>
              <a:rPr lang="de-DE" sz="1600" dirty="0" err="1"/>
              <a:t>ta'lim</a:t>
            </a:r>
            <a:r>
              <a:rPr lang="de-DE" sz="1600" dirty="0"/>
              <a:t> </a:t>
            </a:r>
            <a:r>
              <a:rPr lang="de-DE" sz="1600" dirty="0" err="1"/>
              <a:t>to‘g‘risida</a:t>
            </a:r>
            <a:r>
              <a:rPr lang="de-DE" sz="1600" dirty="0"/>
              <a:t> </a:t>
            </a:r>
            <a:r>
              <a:rPr lang="de-DE" sz="1600" dirty="0" err="1"/>
              <a:t>hisoboti</a:t>
            </a:r>
            <a:r>
              <a:rPr lang="de-DE" sz="1600" dirty="0"/>
              <a:t> (</a:t>
            </a:r>
            <a:r>
              <a:rPr lang="de-DE" sz="1600" dirty="0">
                <a:solidFill>
                  <a:srgbClr val="E27F1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1600" dirty="0"/>
              <a:t>)</a:t>
            </a:r>
            <a:endParaRPr lang="de-DE" sz="1600" dirty="0">
              <a:latin typeface="+mj-lt"/>
            </a:endParaRPr>
          </a:p>
          <a:p>
            <a:pPr>
              <a:buClr>
                <a:srgbClr val="D6851B"/>
              </a:buClr>
              <a:buFont typeface="Wingdings 3" panose="05040102010807070707" pitchFamily="18" charset="2"/>
              <a:buChar char=""/>
            </a:pPr>
            <a:r>
              <a:rPr lang="de-DE" sz="1600" dirty="0">
                <a:latin typeface="+mj-lt"/>
              </a:rPr>
              <a:t>KMK (</a:t>
            </a:r>
            <a:r>
              <a:rPr lang="de-DE" sz="1600" dirty="0">
                <a:solidFill>
                  <a:srgbClr val="D6851B"/>
                </a:solidFill>
                <a:latin typeface="+mj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1600" dirty="0">
                <a:latin typeface="+mj-lt"/>
              </a:rPr>
              <a:t>)</a:t>
            </a:r>
          </a:p>
          <a:p>
            <a:pPr marL="0" indent="0">
              <a:buClr>
                <a:srgbClr val="D6851B"/>
              </a:buClr>
              <a:buNone/>
            </a:pPr>
            <a:endParaRPr lang="de-DE" sz="1600" dirty="0">
              <a:latin typeface="+mj-lt"/>
            </a:endParaRPr>
          </a:p>
          <a:p>
            <a:pPr>
              <a:buClr>
                <a:srgbClr val="D6851B"/>
              </a:buClr>
              <a:buFont typeface="Wingdings 3" panose="05040102010807070707" pitchFamily="18" charset="2"/>
              <a:buChar char=""/>
            </a:pPr>
            <a:r>
              <a:rPr lang="de-DE" sz="1600" dirty="0"/>
              <a:t>BMFTR </a:t>
            </a:r>
            <a:r>
              <a:rPr lang="de-DE" sz="1600" dirty="0" err="1"/>
              <a:t>vazirligining</a:t>
            </a:r>
            <a:r>
              <a:rPr lang="de-DE" sz="1600" dirty="0"/>
              <a:t> </a:t>
            </a:r>
            <a:r>
              <a:rPr lang="de-DE" sz="1600" dirty="0" err="1"/>
              <a:t>portali</a:t>
            </a:r>
            <a:r>
              <a:rPr lang="de-DE" sz="1600" dirty="0"/>
              <a:t> (</a:t>
            </a:r>
            <a:r>
              <a:rPr lang="de-DE" sz="1600" dirty="0">
                <a:solidFill>
                  <a:srgbClr val="E27F1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1600" dirty="0"/>
              <a:t>)</a:t>
            </a:r>
            <a:endParaRPr lang="de-DE" sz="1600" dirty="0">
              <a:latin typeface="+mj-lt"/>
            </a:endParaRPr>
          </a:p>
          <a:p>
            <a:pPr>
              <a:buClr>
                <a:srgbClr val="D6851B"/>
              </a:buClr>
              <a:buFont typeface="Wingdings 3" panose="05040102010807070707" pitchFamily="18" charset="2"/>
              <a:buChar char=""/>
            </a:pPr>
            <a:r>
              <a:rPr lang="de-DE" sz="1600" dirty="0">
                <a:latin typeface="+mj-lt"/>
              </a:rPr>
              <a:t>Destatis </a:t>
            </a:r>
            <a:r>
              <a:rPr lang="de-DE" sz="1600" dirty="0" err="1">
                <a:latin typeface="+mj-lt"/>
              </a:rPr>
              <a:t>Kasbiy</a:t>
            </a:r>
            <a:r>
              <a:rPr lang="de-DE" sz="1600" dirty="0">
                <a:latin typeface="+mj-lt"/>
              </a:rPr>
              <a:t> </a:t>
            </a:r>
            <a:r>
              <a:rPr lang="de-DE" sz="1600" dirty="0" err="1">
                <a:latin typeface="+mj-lt"/>
              </a:rPr>
              <a:t>ta‘lim</a:t>
            </a:r>
            <a:r>
              <a:rPr lang="de-DE" sz="1600" dirty="0">
                <a:latin typeface="+mj-lt"/>
              </a:rPr>
              <a:t> </a:t>
            </a:r>
            <a:r>
              <a:rPr lang="de-DE" sz="1600" dirty="0" err="1">
                <a:latin typeface="+mj-lt"/>
              </a:rPr>
              <a:t>bo'yicha</a:t>
            </a:r>
            <a:r>
              <a:rPr lang="de-DE" sz="1600" dirty="0">
                <a:latin typeface="+mj-lt"/>
              </a:rPr>
              <a:t> </a:t>
            </a:r>
            <a:r>
              <a:rPr lang="de-DE" sz="1600" dirty="0" err="1">
                <a:latin typeface="+mj-lt"/>
              </a:rPr>
              <a:t>statistikasi</a:t>
            </a:r>
            <a:r>
              <a:rPr lang="de-DE" sz="1600" dirty="0">
                <a:latin typeface="+mj-lt"/>
              </a:rPr>
              <a:t> (</a:t>
            </a:r>
            <a:r>
              <a:rPr lang="de-DE" sz="1600" dirty="0">
                <a:solidFill>
                  <a:srgbClr val="D6851B"/>
                </a:solidFill>
                <a:latin typeface="+mj-l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1600" dirty="0">
                <a:latin typeface="+mj-lt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95409912"/>
      </p:ext>
    </p:extLst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049C5C-5E1A-4218-8EDC-96B7677EF4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1" dirty="0"/>
              <a:t>BIBB </a:t>
            </a:r>
            <a:r>
              <a:rPr lang="de-DE" b="1" dirty="0" err="1"/>
              <a:t>tarkibidagi</a:t>
            </a:r>
            <a:r>
              <a:rPr lang="de-DE" b="1"/>
              <a:t> GOVET</a:t>
            </a:r>
            <a:endParaRPr lang="de-DE" b="1" noProof="0" dirty="0"/>
          </a:p>
        </p:txBody>
      </p:sp>
    </p:spTree>
    <p:extLst>
      <p:ext uri="{BB962C8B-B14F-4D97-AF65-F5344CB8AC3E}">
        <p14:creationId xmlns:p14="http://schemas.microsoft.com/office/powerpoint/2010/main" val="317927380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</p:spPr>
        <p:txBody>
          <a:bodyPr>
            <a:normAutofit/>
          </a:bodyPr>
          <a:lstStyle/>
          <a:p>
            <a:r>
              <a:rPr lang="de-DE" noProof="0" dirty="0">
                <a:solidFill>
                  <a:srgbClr val="D6851B"/>
                </a:solidFill>
              </a:rPr>
              <a:t>1. </a:t>
            </a:r>
            <a:r>
              <a:rPr lang="de-DE" dirty="0"/>
              <a:t>Germaniyada kasb sohalari</a:t>
            </a:r>
            <a:endParaRPr lang="de-DE" noProof="0" dirty="0"/>
          </a:p>
        </p:txBody>
      </p:sp>
      <p:grpSp>
        <p:nvGrpSpPr>
          <p:cNvPr id="127" name="Gruppieren 126">
            <a:extLst>
              <a:ext uri="{FF2B5EF4-FFF2-40B4-BE49-F238E27FC236}">
                <a16:creationId xmlns:a16="http://schemas.microsoft.com/office/drawing/2014/main" id="{E39AA5FE-FAB5-4042-88A3-EA3C84EC8B3B}"/>
              </a:ext>
            </a:extLst>
          </p:cNvPr>
          <p:cNvGrpSpPr/>
          <p:nvPr/>
        </p:nvGrpSpPr>
        <p:grpSpPr>
          <a:xfrm>
            <a:off x="1335600" y="4023073"/>
            <a:ext cx="4608000" cy="540000"/>
            <a:chOff x="1236000" y="4023073"/>
            <a:chExt cx="4608000" cy="540000"/>
          </a:xfrm>
        </p:grpSpPr>
        <p:sp>
          <p:nvSpPr>
            <p:cNvPr id="30" name="Textplatzhalter 3">
              <a:extLst>
                <a:ext uri="{FF2B5EF4-FFF2-40B4-BE49-F238E27FC236}">
                  <a16:creationId xmlns:a16="http://schemas.microsoft.com/office/drawing/2014/main" id="{0C975A4D-EB0E-48CB-971D-4A56275240A9}"/>
                </a:ext>
              </a:extLst>
            </p:cNvPr>
            <p:cNvSpPr txBox="1">
              <a:spLocks/>
            </p:cNvSpPr>
            <p:nvPr/>
          </p:nvSpPr>
          <p:spPr>
            <a:xfrm>
              <a:off x="1236000" y="4023073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de-DE" sz="1800" spc="50" dirty="0"/>
                <a:t>IT, kompyuter</a:t>
              </a:r>
            </a:p>
          </p:txBody>
        </p:sp>
        <p:pic>
          <p:nvPicPr>
            <p:cNvPr id="83" name="Grafik 82">
              <a:extLst>
                <a:ext uri="{FF2B5EF4-FFF2-40B4-BE49-F238E27FC236}">
                  <a16:creationId xmlns:a16="http://schemas.microsoft.com/office/drawing/2014/main" id="{7759702E-64DC-41F6-837F-D73005738B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28895" y="4131148"/>
              <a:ext cx="342900" cy="333375"/>
            </a:xfrm>
            <a:prstGeom prst="rect">
              <a:avLst/>
            </a:prstGeom>
          </p:spPr>
        </p:pic>
      </p:grpSp>
      <p:grpSp>
        <p:nvGrpSpPr>
          <p:cNvPr id="128" name="Gruppieren 127">
            <a:extLst>
              <a:ext uri="{FF2B5EF4-FFF2-40B4-BE49-F238E27FC236}">
                <a16:creationId xmlns:a16="http://schemas.microsoft.com/office/drawing/2014/main" id="{CB5DA963-1E4D-415B-8F84-13356F8E0F9F}"/>
              </a:ext>
            </a:extLst>
          </p:cNvPr>
          <p:cNvGrpSpPr/>
          <p:nvPr/>
        </p:nvGrpSpPr>
        <p:grpSpPr>
          <a:xfrm>
            <a:off x="1335600" y="3428961"/>
            <a:ext cx="4608000" cy="540000"/>
            <a:chOff x="1236000" y="3428961"/>
            <a:chExt cx="4608000" cy="540000"/>
          </a:xfrm>
        </p:grpSpPr>
        <p:sp>
          <p:nvSpPr>
            <p:cNvPr id="40" name="Textplatzhalter 3">
              <a:extLst>
                <a:ext uri="{FF2B5EF4-FFF2-40B4-BE49-F238E27FC236}">
                  <a16:creationId xmlns:a16="http://schemas.microsoft.com/office/drawing/2014/main" id="{889821B5-A069-4872-9E28-43FED36EB93C}"/>
                </a:ext>
              </a:extLst>
            </p:cNvPr>
            <p:cNvSpPr txBox="1">
              <a:spLocks/>
            </p:cNvSpPr>
            <p:nvPr/>
          </p:nvSpPr>
          <p:spPr>
            <a:xfrm>
              <a:off x="1236000" y="3428961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de-DE" sz="1800" spc="50" dirty="0"/>
                <a:t>Elektrika</a:t>
              </a:r>
            </a:p>
          </p:txBody>
        </p:sp>
        <p:pic>
          <p:nvPicPr>
            <p:cNvPr id="85" name="Grafik 84">
              <a:extLst>
                <a:ext uri="{FF2B5EF4-FFF2-40B4-BE49-F238E27FC236}">
                  <a16:creationId xmlns:a16="http://schemas.microsoft.com/office/drawing/2014/main" id="{9AA22DE4-6A2E-464D-A6FE-1F127C1AE31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443608" y="3538582"/>
              <a:ext cx="352425" cy="314325"/>
            </a:xfrm>
            <a:prstGeom prst="rect">
              <a:avLst/>
            </a:prstGeom>
          </p:spPr>
        </p:pic>
      </p:grpSp>
      <p:grpSp>
        <p:nvGrpSpPr>
          <p:cNvPr id="129" name="Gruppieren 128">
            <a:extLst>
              <a:ext uri="{FF2B5EF4-FFF2-40B4-BE49-F238E27FC236}">
                <a16:creationId xmlns:a16="http://schemas.microsoft.com/office/drawing/2014/main" id="{038F789D-9901-427E-AE2C-5E098414B8D5}"/>
              </a:ext>
            </a:extLst>
          </p:cNvPr>
          <p:cNvGrpSpPr/>
          <p:nvPr/>
        </p:nvGrpSpPr>
        <p:grpSpPr>
          <a:xfrm>
            <a:off x="1335600" y="1646625"/>
            <a:ext cx="4608000" cy="540000"/>
            <a:chOff x="1236000" y="1646625"/>
            <a:chExt cx="4608000" cy="540000"/>
          </a:xfrm>
        </p:grpSpPr>
        <p:sp>
          <p:nvSpPr>
            <p:cNvPr id="27" name="Textplatzhalter 3">
              <a:extLst>
                <a:ext uri="{FF2B5EF4-FFF2-40B4-BE49-F238E27FC236}">
                  <a16:creationId xmlns:a16="http://schemas.microsoft.com/office/drawing/2014/main" id="{58B7D7CD-ACD2-4621-8272-8AC3DD780ED9}"/>
                </a:ext>
              </a:extLst>
            </p:cNvPr>
            <p:cNvSpPr txBox="1">
              <a:spLocks/>
            </p:cNvSpPr>
            <p:nvPr/>
          </p:nvSpPr>
          <p:spPr>
            <a:xfrm>
              <a:off x="1236000" y="1646625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de-DE" sz="1800" spc="50" dirty="0" err="1"/>
                <a:t>Ishlab</a:t>
              </a:r>
              <a:r>
                <a:rPr lang="de-DE" sz="1800" spc="50" dirty="0"/>
                <a:t> </a:t>
              </a:r>
              <a:r>
                <a:rPr lang="de-DE" sz="1800" spc="50" dirty="0" err="1"/>
                <a:t>chiqarish</a:t>
              </a:r>
              <a:endParaRPr lang="de-DE" sz="1800" spc="50" dirty="0"/>
            </a:p>
          </p:txBody>
        </p:sp>
        <p:pic>
          <p:nvPicPr>
            <p:cNvPr id="87" name="Grafik 86">
              <a:extLst>
                <a:ext uri="{FF2B5EF4-FFF2-40B4-BE49-F238E27FC236}">
                  <a16:creationId xmlns:a16="http://schemas.microsoft.com/office/drawing/2014/main" id="{C2ED5982-05C2-4010-9654-C319CDB7C41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436516" y="1717797"/>
              <a:ext cx="295275" cy="342900"/>
            </a:xfrm>
            <a:prstGeom prst="rect">
              <a:avLst/>
            </a:prstGeom>
          </p:spPr>
        </p:pic>
      </p:grpSp>
      <p:grpSp>
        <p:nvGrpSpPr>
          <p:cNvPr id="116" name="Gruppieren 115">
            <a:extLst>
              <a:ext uri="{FF2B5EF4-FFF2-40B4-BE49-F238E27FC236}">
                <a16:creationId xmlns:a16="http://schemas.microsoft.com/office/drawing/2014/main" id="{B1C0053A-D1B7-4437-B095-06638C2221EB}"/>
              </a:ext>
            </a:extLst>
          </p:cNvPr>
          <p:cNvGrpSpPr/>
          <p:nvPr/>
        </p:nvGrpSpPr>
        <p:grpSpPr>
          <a:xfrm>
            <a:off x="1335600" y="2240737"/>
            <a:ext cx="4608000" cy="540000"/>
            <a:chOff x="1236000" y="2240737"/>
            <a:chExt cx="4608000" cy="540000"/>
          </a:xfrm>
        </p:grpSpPr>
        <p:sp>
          <p:nvSpPr>
            <p:cNvPr id="28" name="Textplatzhalter 3">
              <a:extLst>
                <a:ext uri="{FF2B5EF4-FFF2-40B4-BE49-F238E27FC236}">
                  <a16:creationId xmlns:a16="http://schemas.microsoft.com/office/drawing/2014/main" id="{1439DB49-A13F-476E-B7DE-3C12C0FB5C1A}"/>
                </a:ext>
              </a:extLst>
            </p:cNvPr>
            <p:cNvSpPr txBox="1">
              <a:spLocks/>
            </p:cNvSpPr>
            <p:nvPr/>
          </p:nvSpPr>
          <p:spPr>
            <a:xfrm>
              <a:off x="1236000" y="2240737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de-DE" sz="1800" spc="50" dirty="0"/>
                <a:t>Qurilish, me'morchilik, kadastr</a:t>
              </a:r>
            </a:p>
          </p:txBody>
        </p:sp>
        <p:pic>
          <p:nvPicPr>
            <p:cNvPr id="89" name="Grafik 88">
              <a:extLst>
                <a:ext uri="{FF2B5EF4-FFF2-40B4-BE49-F238E27FC236}">
                  <a16:creationId xmlns:a16="http://schemas.microsoft.com/office/drawing/2014/main" id="{9968783C-FD42-4333-9373-AC49449B61E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444136" y="2285474"/>
              <a:ext cx="266700" cy="400050"/>
            </a:xfrm>
            <a:prstGeom prst="rect">
              <a:avLst/>
            </a:prstGeom>
          </p:spPr>
        </p:pic>
      </p:grpSp>
      <p:grpSp>
        <p:nvGrpSpPr>
          <p:cNvPr id="126" name="Gruppieren 125">
            <a:extLst>
              <a:ext uri="{FF2B5EF4-FFF2-40B4-BE49-F238E27FC236}">
                <a16:creationId xmlns:a16="http://schemas.microsoft.com/office/drawing/2014/main" id="{C8A56207-F1D8-4D3F-BDA3-64DEEC546A17}"/>
              </a:ext>
            </a:extLst>
          </p:cNvPr>
          <p:cNvGrpSpPr/>
          <p:nvPr/>
        </p:nvGrpSpPr>
        <p:grpSpPr>
          <a:xfrm>
            <a:off x="1335600" y="4617185"/>
            <a:ext cx="4608000" cy="540000"/>
            <a:chOff x="1236000" y="4617185"/>
            <a:chExt cx="4608000" cy="540000"/>
          </a:xfrm>
        </p:grpSpPr>
        <p:sp>
          <p:nvSpPr>
            <p:cNvPr id="31" name="Textplatzhalter 3">
              <a:extLst>
                <a:ext uri="{FF2B5EF4-FFF2-40B4-BE49-F238E27FC236}">
                  <a16:creationId xmlns:a16="http://schemas.microsoft.com/office/drawing/2014/main" id="{F3C85012-3DA2-497A-A0D3-9856BC726B48}"/>
                </a:ext>
              </a:extLst>
            </p:cNvPr>
            <p:cNvSpPr txBox="1">
              <a:spLocks/>
            </p:cNvSpPr>
            <p:nvPr/>
          </p:nvSpPr>
          <p:spPr>
            <a:xfrm>
              <a:off x="1236000" y="4617185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de-DE" sz="1800" spc="50" dirty="0"/>
                <a:t>Tabiiy fanlar</a:t>
              </a:r>
            </a:p>
          </p:txBody>
        </p:sp>
        <p:pic>
          <p:nvPicPr>
            <p:cNvPr id="91" name="Grafik 90">
              <a:extLst>
                <a:ext uri="{FF2B5EF4-FFF2-40B4-BE49-F238E27FC236}">
                  <a16:creationId xmlns:a16="http://schemas.microsoft.com/office/drawing/2014/main" id="{54AEB1D6-AB83-4B8B-BF11-E3BA86755AA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430799" y="4722543"/>
              <a:ext cx="314325" cy="352425"/>
            </a:xfrm>
            <a:prstGeom prst="rect">
              <a:avLst/>
            </a:prstGeom>
          </p:spPr>
        </p:pic>
      </p:grpSp>
      <p:grpSp>
        <p:nvGrpSpPr>
          <p:cNvPr id="125" name="Gruppieren 124">
            <a:extLst>
              <a:ext uri="{FF2B5EF4-FFF2-40B4-BE49-F238E27FC236}">
                <a16:creationId xmlns:a16="http://schemas.microsoft.com/office/drawing/2014/main" id="{EBDDA9B0-8753-4866-B689-6366E90D4997}"/>
              </a:ext>
            </a:extLst>
          </p:cNvPr>
          <p:cNvGrpSpPr/>
          <p:nvPr/>
        </p:nvGrpSpPr>
        <p:grpSpPr>
          <a:xfrm>
            <a:off x="1335600" y="5211296"/>
            <a:ext cx="4608000" cy="540000"/>
            <a:chOff x="1236000" y="5211296"/>
            <a:chExt cx="4608000" cy="540000"/>
          </a:xfrm>
        </p:grpSpPr>
        <p:sp>
          <p:nvSpPr>
            <p:cNvPr id="32" name="Textplatzhalter 3">
              <a:extLst>
                <a:ext uri="{FF2B5EF4-FFF2-40B4-BE49-F238E27FC236}">
                  <a16:creationId xmlns:a16="http://schemas.microsoft.com/office/drawing/2014/main" id="{095CE514-0BC8-4EFD-B1F9-F00314F2C8DE}"/>
                </a:ext>
              </a:extLst>
            </p:cNvPr>
            <p:cNvSpPr txBox="1">
              <a:spLocks/>
            </p:cNvSpPr>
            <p:nvPr/>
          </p:nvSpPr>
          <p:spPr>
            <a:xfrm>
              <a:off x="1236000" y="5211296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de-DE" sz="1800" spc="50" dirty="0" err="1"/>
                <a:t>Texnika</a:t>
              </a:r>
              <a:r>
                <a:rPr lang="de-DE" sz="1800" spc="50" dirty="0"/>
                <a:t>, texnologiya sohalari</a:t>
              </a:r>
            </a:p>
          </p:txBody>
        </p:sp>
        <p:pic>
          <p:nvPicPr>
            <p:cNvPr id="93" name="Grafik 92">
              <a:extLst>
                <a:ext uri="{FF2B5EF4-FFF2-40B4-BE49-F238E27FC236}">
                  <a16:creationId xmlns:a16="http://schemas.microsoft.com/office/drawing/2014/main" id="{0F1DD893-150D-4B9D-98A4-1D26C4ABB5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1411750" y="5317951"/>
              <a:ext cx="352425" cy="342900"/>
            </a:xfrm>
            <a:prstGeom prst="rect">
              <a:avLst/>
            </a:prstGeom>
          </p:spPr>
        </p:pic>
      </p:grpSp>
      <p:grpSp>
        <p:nvGrpSpPr>
          <p:cNvPr id="115" name="Gruppieren 114">
            <a:extLst>
              <a:ext uri="{FF2B5EF4-FFF2-40B4-BE49-F238E27FC236}">
                <a16:creationId xmlns:a16="http://schemas.microsoft.com/office/drawing/2014/main" id="{869187DC-10E3-435D-BFFF-3DBCFE1E7DDD}"/>
              </a:ext>
            </a:extLst>
          </p:cNvPr>
          <p:cNvGrpSpPr/>
          <p:nvPr/>
        </p:nvGrpSpPr>
        <p:grpSpPr>
          <a:xfrm>
            <a:off x="1335600" y="2834849"/>
            <a:ext cx="4608000" cy="540000"/>
            <a:chOff x="1236000" y="2834849"/>
            <a:chExt cx="4608000" cy="540000"/>
          </a:xfrm>
        </p:grpSpPr>
        <p:sp>
          <p:nvSpPr>
            <p:cNvPr id="29" name="Textplatzhalter 3">
              <a:extLst>
                <a:ext uri="{FF2B5EF4-FFF2-40B4-BE49-F238E27FC236}">
                  <a16:creationId xmlns:a16="http://schemas.microsoft.com/office/drawing/2014/main" id="{5F533EC0-77FA-48AA-B3C9-374D730AE1F4}"/>
                </a:ext>
              </a:extLst>
            </p:cNvPr>
            <p:cNvSpPr txBox="1">
              <a:spLocks/>
            </p:cNvSpPr>
            <p:nvPr/>
          </p:nvSpPr>
          <p:spPr>
            <a:xfrm>
              <a:off x="1236000" y="2834849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de-DE" sz="1800" spc="50" dirty="0"/>
                <a:t>Metallar, </a:t>
              </a:r>
              <a:r>
                <a:rPr lang="de-DE" sz="1800" spc="50" dirty="0" err="1"/>
                <a:t>mashinasozlik</a:t>
              </a:r>
              <a:endParaRPr lang="de-DE" sz="1800" spc="50" dirty="0"/>
            </a:p>
          </p:txBody>
        </p:sp>
        <p:pic>
          <p:nvPicPr>
            <p:cNvPr id="95" name="Grafik 94">
              <a:extLst>
                <a:ext uri="{FF2B5EF4-FFF2-40B4-BE49-F238E27FC236}">
                  <a16:creationId xmlns:a16="http://schemas.microsoft.com/office/drawing/2014/main" id="{AB71D90C-CA9A-443A-A8FF-6683DBE689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1443608" y="2933194"/>
              <a:ext cx="333375" cy="314325"/>
            </a:xfrm>
            <a:prstGeom prst="rect">
              <a:avLst/>
            </a:prstGeom>
          </p:spPr>
        </p:pic>
      </p:grpSp>
      <p:grpSp>
        <p:nvGrpSpPr>
          <p:cNvPr id="130" name="Gruppieren 129">
            <a:extLst>
              <a:ext uri="{FF2B5EF4-FFF2-40B4-BE49-F238E27FC236}">
                <a16:creationId xmlns:a16="http://schemas.microsoft.com/office/drawing/2014/main" id="{A190F649-C85F-416C-9F8E-A4E1A44277A3}"/>
              </a:ext>
            </a:extLst>
          </p:cNvPr>
          <p:cNvGrpSpPr/>
          <p:nvPr/>
        </p:nvGrpSpPr>
        <p:grpSpPr>
          <a:xfrm>
            <a:off x="1335600" y="1052513"/>
            <a:ext cx="4608000" cy="540000"/>
            <a:chOff x="1236000" y="1052513"/>
            <a:chExt cx="4608000" cy="540000"/>
          </a:xfrm>
        </p:grpSpPr>
        <p:sp>
          <p:nvSpPr>
            <p:cNvPr id="26" name="Textplatzhalter 3">
              <a:extLst>
                <a:ext uri="{FF2B5EF4-FFF2-40B4-BE49-F238E27FC236}">
                  <a16:creationId xmlns:a16="http://schemas.microsoft.com/office/drawing/2014/main" id="{346AFC13-4507-496D-AAAC-EBCB00F152F8}"/>
                </a:ext>
              </a:extLst>
            </p:cNvPr>
            <p:cNvSpPr txBox="1">
              <a:spLocks/>
            </p:cNvSpPr>
            <p:nvPr/>
          </p:nvSpPr>
          <p:spPr>
            <a:xfrm>
              <a:off x="1236000" y="1052513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de-DE" sz="1800" spc="50" dirty="0"/>
                <a:t>Qishloq xo'jaligi, tabiat, atrof-muhit</a:t>
              </a:r>
            </a:p>
          </p:txBody>
        </p:sp>
        <p:pic>
          <p:nvPicPr>
            <p:cNvPr id="97" name="Grafik 96">
              <a:extLst>
                <a:ext uri="{FF2B5EF4-FFF2-40B4-BE49-F238E27FC236}">
                  <a16:creationId xmlns:a16="http://schemas.microsoft.com/office/drawing/2014/main" id="{EE0B399B-DBF8-4F50-99C5-DD504C6298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1398416" y="1159049"/>
              <a:ext cx="342900" cy="314325"/>
            </a:xfrm>
            <a:prstGeom prst="rect">
              <a:avLst/>
            </a:prstGeom>
          </p:spPr>
        </p:pic>
      </p:grpSp>
      <p:grpSp>
        <p:nvGrpSpPr>
          <p:cNvPr id="119" name="Gruppieren 118">
            <a:extLst>
              <a:ext uri="{FF2B5EF4-FFF2-40B4-BE49-F238E27FC236}">
                <a16:creationId xmlns:a16="http://schemas.microsoft.com/office/drawing/2014/main" id="{C5B073CE-113C-4EBB-8280-8D40A67DAAAE}"/>
              </a:ext>
            </a:extLst>
          </p:cNvPr>
          <p:cNvGrpSpPr/>
          <p:nvPr/>
        </p:nvGrpSpPr>
        <p:grpSpPr>
          <a:xfrm>
            <a:off x="6098712" y="2240737"/>
            <a:ext cx="4608000" cy="540000"/>
            <a:chOff x="6251112" y="2240737"/>
            <a:chExt cx="4608000" cy="540000"/>
          </a:xfrm>
        </p:grpSpPr>
        <p:sp>
          <p:nvSpPr>
            <p:cNvPr id="44" name="Textplatzhalter 3">
              <a:extLst>
                <a:ext uri="{FF2B5EF4-FFF2-40B4-BE49-F238E27FC236}">
                  <a16:creationId xmlns:a16="http://schemas.microsoft.com/office/drawing/2014/main" id="{CDFC3C3E-9593-4489-80EB-45828C1F7FB5}"/>
                </a:ext>
              </a:extLst>
            </p:cNvPr>
            <p:cNvSpPr txBox="1">
              <a:spLocks/>
            </p:cNvSpPr>
            <p:nvPr/>
          </p:nvSpPr>
          <p:spPr>
            <a:xfrm>
              <a:off x="6251112" y="2240737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de-DE" sz="1800" spc="50" dirty="0"/>
                <a:t>Xizmatlar</a:t>
              </a:r>
            </a:p>
          </p:txBody>
        </p:sp>
        <p:pic>
          <p:nvPicPr>
            <p:cNvPr id="99" name="Grafik 98">
              <a:extLst>
                <a:ext uri="{FF2B5EF4-FFF2-40B4-BE49-F238E27FC236}">
                  <a16:creationId xmlns:a16="http://schemas.microsoft.com/office/drawing/2014/main" id="{5C00B9E5-0F8D-4922-97B1-E9382DD908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6427469" y="2322347"/>
              <a:ext cx="371475" cy="323850"/>
            </a:xfrm>
            <a:prstGeom prst="rect">
              <a:avLst/>
            </a:prstGeom>
          </p:spPr>
        </p:pic>
      </p:grpSp>
      <p:grpSp>
        <p:nvGrpSpPr>
          <p:cNvPr id="123" name="Gruppieren 122">
            <a:extLst>
              <a:ext uri="{FF2B5EF4-FFF2-40B4-BE49-F238E27FC236}">
                <a16:creationId xmlns:a16="http://schemas.microsoft.com/office/drawing/2014/main" id="{F6DA698A-3A19-4128-832E-BE8431A0A25B}"/>
              </a:ext>
            </a:extLst>
          </p:cNvPr>
          <p:cNvGrpSpPr/>
          <p:nvPr/>
        </p:nvGrpSpPr>
        <p:grpSpPr>
          <a:xfrm>
            <a:off x="6098712" y="4617185"/>
            <a:ext cx="4608000" cy="540000"/>
            <a:chOff x="6251112" y="4617185"/>
            <a:chExt cx="4608000" cy="540000"/>
          </a:xfrm>
        </p:grpSpPr>
        <p:sp>
          <p:nvSpPr>
            <p:cNvPr id="47" name="Textplatzhalter 3">
              <a:extLst>
                <a:ext uri="{FF2B5EF4-FFF2-40B4-BE49-F238E27FC236}">
                  <a16:creationId xmlns:a16="http://schemas.microsoft.com/office/drawing/2014/main" id="{37F5E46F-6368-4A04-8E46-38110549396B}"/>
                </a:ext>
              </a:extLst>
            </p:cNvPr>
            <p:cNvSpPr txBox="1">
              <a:spLocks/>
            </p:cNvSpPr>
            <p:nvPr/>
          </p:nvSpPr>
          <p:spPr>
            <a:xfrm>
              <a:off x="6251112" y="4617185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de-DE" sz="1800" spc="50" dirty="0"/>
                <a:t>San'at, madaniyat, dizayn </a:t>
              </a:r>
            </a:p>
          </p:txBody>
        </p:sp>
        <p:pic>
          <p:nvPicPr>
            <p:cNvPr id="101" name="Grafik 100">
              <a:extLst>
                <a:ext uri="{FF2B5EF4-FFF2-40B4-BE49-F238E27FC236}">
                  <a16:creationId xmlns:a16="http://schemas.microsoft.com/office/drawing/2014/main" id="{3E6189A7-AEDB-47A5-A387-68D571EF4C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6446519" y="4730857"/>
              <a:ext cx="333375" cy="304800"/>
            </a:xfrm>
            <a:prstGeom prst="rect">
              <a:avLst/>
            </a:prstGeom>
          </p:spPr>
        </p:pic>
      </p:grpSp>
      <p:grpSp>
        <p:nvGrpSpPr>
          <p:cNvPr id="124" name="Gruppieren 123">
            <a:extLst>
              <a:ext uri="{FF2B5EF4-FFF2-40B4-BE49-F238E27FC236}">
                <a16:creationId xmlns:a16="http://schemas.microsoft.com/office/drawing/2014/main" id="{7A84F113-C0E0-43A2-BFE5-A3E1C2D44036}"/>
              </a:ext>
            </a:extLst>
          </p:cNvPr>
          <p:cNvGrpSpPr/>
          <p:nvPr/>
        </p:nvGrpSpPr>
        <p:grpSpPr>
          <a:xfrm>
            <a:off x="6092204" y="5211296"/>
            <a:ext cx="4614508" cy="540000"/>
            <a:chOff x="6244604" y="5211296"/>
            <a:chExt cx="4614508" cy="540000"/>
          </a:xfrm>
        </p:grpSpPr>
        <p:sp>
          <p:nvSpPr>
            <p:cNvPr id="41" name="Textplatzhalter 3">
              <a:extLst>
                <a:ext uri="{FF2B5EF4-FFF2-40B4-BE49-F238E27FC236}">
                  <a16:creationId xmlns:a16="http://schemas.microsoft.com/office/drawing/2014/main" id="{1D46BDDE-D1D3-4FF6-8E10-3B54049D7366}"/>
                </a:ext>
              </a:extLst>
            </p:cNvPr>
            <p:cNvSpPr txBox="1">
              <a:spLocks/>
            </p:cNvSpPr>
            <p:nvPr/>
          </p:nvSpPr>
          <p:spPr>
            <a:xfrm>
              <a:off x="6244604" y="5211296"/>
              <a:ext cx="4614508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de-DE" sz="1800" spc="50" dirty="0"/>
                <a:t>Media (</a:t>
              </a:r>
              <a:r>
                <a:rPr lang="de-DE" sz="1800" spc="50" dirty="0" err="1"/>
                <a:t>ommaviy</a:t>
              </a:r>
              <a:r>
                <a:rPr lang="de-DE" sz="1800" spc="50" dirty="0"/>
                <a:t> </a:t>
              </a:r>
              <a:r>
                <a:rPr lang="de-DE" sz="1800" spc="50" dirty="0" err="1"/>
                <a:t>axborot</a:t>
              </a:r>
              <a:r>
                <a:rPr lang="de-DE" sz="1800" spc="50" dirty="0"/>
                <a:t> </a:t>
              </a:r>
              <a:r>
                <a:rPr lang="de-DE" sz="1800" spc="50" dirty="0" err="1"/>
                <a:t>vositálari</a:t>
              </a:r>
              <a:r>
                <a:rPr lang="de-DE" sz="1800" spc="50" dirty="0"/>
                <a:t>)</a:t>
              </a:r>
            </a:p>
          </p:txBody>
        </p:sp>
        <p:pic>
          <p:nvPicPr>
            <p:cNvPr id="103" name="Grafik 102">
              <a:extLst>
                <a:ext uri="{FF2B5EF4-FFF2-40B4-BE49-F238E27FC236}">
                  <a16:creationId xmlns:a16="http://schemas.microsoft.com/office/drawing/2014/main" id="{64AE22EA-B190-4987-B35F-2694E189A7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6446519" y="5307264"/>
              <a:ext cx="333375" cy="333375"/>
            </a:xfrm>
            <a:prstGeom prst="rect">
              <a:avLst/>
            </a:prstGeom>
          </p:spPr>
        </p:pic>
      </p:grpSp>
      <p:grpSp>
        <p:nvGrpSpPr>
          <p:cNvPr id="118" name="Gruppieren 117">
            <a:extLst>
              <a:ext uri="{FF2B5EF4-FFF2-40B4-BE49-F238E27FC236}">
                <a16:creationId xmlns:a16="http://schemas.microsoft.com/office/drawing/2014/main" id="{15E14B1F-DECF-4491-A5F6-DDB4DDDA34E9}"/>
              </a:ext>
            </a:extLst>
          </p:cNvPr>
          <p:cNvGrpSpPr/>
          <p:nvPr/>
        </p:nvGrpSpPr>
        <p:grpSpPr>
          <a:xfrm>
            <a:off x="6098712" y="1646625"/>
            <a:ext cx="4608000" cy="540000"/>
            <a:chOff x="6251112" y="1646625"/>
            <a:chExt cx="4608000" cy="540000"/>
          </a:xfrm>
        </p:grpSpPr>
        <p:sp>
          <p:nvSpPr>
            <p:cNvPr id="43" name="Textplatzhalter 3">
              <a:extLst>
                <a:ext uri="{FF2B5EF4-FFF2-40B4-BE49-F238E27FC236}">
                  <a16:creationId xmlns:a16="http://schemas.microsoft.com/office/drawing/2014/main" id="{4F527A36-D838-4854-A667-9AEBF43F0E81}"/>
                </a:ext>
              </a:extLst>
            </p:cNvPr>
            <p:cNvSpPr txBox="1">
              <a:spLocks/>
            </p:cNvSpPr>
            <p:nvPr/>
          </p:nvSpPr>
          <p:spPr>
            <a:xfrm>
              <a:off x="6251112" y="1646625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de-DE" sz="1800" spc="50" dirty="0"/>
                <a:t>Transport, logistika</a:t>
              </a:r>
            </a:p>
          </p:txBody>
        </p:sp>
        <p:pic>
          <p:nvPicPr>
            <p:cNvPr id="105" name="Grafik 104">
              <a:extLst>
                <a:ext uri="{FF2B5EF4-FFF2-40B4-BE49-F238E27FC236}">
                  <a16:creationId xmlns:a16="http://schemas.microsoft.com/office/drawing/2014/main" id="{D9F22008-02E4-4692-B133-CD78CDE6AF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6451281" y="1759272"/>
              <a:ext cx="323850" cy="314325"/>
            </a:xfrm>
            <a:prstGeom prst="rect">
              <a:avLst/>
            </a:prstGeom>
          </p:spPr>
        </p:pic>
      </p:grpSp>
      <p:grpSp>
        <p:nvGrpSpPr>
          <p:cNvPr id="121" name="Gruppieren 120">
            <a:extLst>
              <a:ext uri="{FF2B5EF4-FFF2-40B4-BE49-F238E27FC236}">
                <a16:creationId xmlns:a16="http://schemas.microsoft.com/office/drawing/2014/main" id="{2EDB69BD-1A1E-4120-AAD4-8FE95C6DED16}"/>
              </a:ext>
            </a:extLst>
          </p:cNvPr>
          <p:cNvGrpSpPr/>
          <p:nvPr/>
        </p:nvGrpSpPr>
        <p:grpSpPr>
          <a:xfrm>
            <a:off x="6098712" y="3428961"/>
            <a:ext cx="4608000" cy="540000"/>
            <a:chOff x="6251112" y="3428961"/>
            <a:chExt cx="4608000" cy="540000"/>
          </a:xfrm>
        </p:grpSpPr>
        <p:sp>
          <p:nvSpPr>
            <p:cNvPr id="48" name="Textplatzhalter 3">
              <a:extLst>
                <a:ext uri="{FF2B5EF4-FFF2-40B4-BE49-F238E27FC236}">
                  <a16:creationId xmlns:a16="http://schemas.microsoft.com/office/drawing/2014/main" id="{185BAC08-2E0A-47DB-9B9F-0CE2BDFE832E}"/>
                </a:ext>
              </a:extLst>
            </p:cNvPr>
            <p:cNvSpPr txBox="1">
              <a:spLocks/>
            </p:cNvSpPr>
            <p:nvPr/>
          </p:nvSpPr>
          <p:spPr>
            <a:xfrm>
              <a:off x="6251112" y="3428961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de-DE" sz="1800" spc="50" dirty="0" err="1"/>
                <a:t>Ijtimoiy</a:t>
              </a:r>
              <a:r>
                <a:rPr lang="de-DE" sz="1800" spc="50" dirty="0"/>
                <a:t> </a:t>
              </a:r>
              <a:r>
                <a:rPr lang="de-DE" sz="1800" spc="50" dirty="0" err="1"/>
                <a:t>soha</a:t>
              </a:r>
              <a:r>
                <a:rPr lang="de-DE" sz="1800" spc="50" dirty="0"/>
                <a:t>, </a:t>
              </a:r>
              <a:r>
                <a:rPr lang="de-DE" sz="1800" spc="50" dirty="0" err="1"/>
                <a:t>pedagogika</a:t>
              </a:r>
              <a:endParaRPr lang="de-DE" sz="1800" spc="50" dirty="0"/>
            </a:p>
          </p:txBody>
        </p:sp>
        <p:pic>
          <p:nvPicPr>
            <p:cNvPr id="107" name="Grafik 106">
              <a:extLst>
                <a:ext uri="{FF2B5EF4-FFF2-40B4-BE49-F238E27FC236}">
                  <a16:creationId xmlns:a16="http://schemas.microsoft.com/office/drawing/2014/main" id="{183EF923-97E3-4F9A-9094-7AF215BA68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6432231" y="3509457"/>
              <a:ext cx="361950" cy="342900"/>
            </a:xfrm>
            <a:prstGeom prst="rect">
              <a:avLst/>
            </a:prstGeom>
          </p:spPr>
        </p:pic>
      </p:grpSp>
      <p:grpSp>
        <p:nvGrpSpPr>
          <p:cNvPr id="117" name="Gruppieren 116">
            <a:extLst>
              <a:ext uri="{FF2B5EF4-FFF2-40B4-BE49-F238E27FC236}">
                <a16:creationId xmlns:a16="http://schemas.microsoft.com/office/drawing/2014/main" id="{7DD27192-9419-4B1B-A2E3-FD1D052C91A4}"/>
              </a:ext>
            </a:extLst>
          </p:cNvPr>
          <p:cNvGrpSpPr/>
          <p:nvPr/>
        </p:nvGrpSpPr>
        <p:grpSpPr>
          <a:xfrm>
            <a:off x="6098712" y="1052513"/>
            <a:ext cx="4608000" cy="540000"/>
            <a:chOff x="6251112" y="1052513"/>
            <a:chExt cx="4608000" cy="540000"/>
          </a:xfrm>
        </p:grpSpPr>
        <p:sp>
          <p:nvSpPr>
            <p:cNvPr id="42" name="Textplatzhalter 3">
              <a:extLst>
                <a:ext uri="{FF2B5EF4-FFF2-40B4-BE49-F238E27FC236}">
                  <a16:creationId xmlns:a16="http://schemas.microsoft.com/office/drawing/2014/main" id="{A9BBB006-6816-4075-BF99-7C1BDFCC4259}"/>
                </a:ext>
              </a:extLst>
            </p:cNvPr>
            <p:cNvSpPr txBox="1">
              <a:spLocks/>
            </p:cNvSpPr>
            <p:nvPr/>
          </p:nvSpPr>
          <p:spPr>
            <a:xfrm>
              <a:off x="6251112" y="1052513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de-DE" sz="1800" spc="50" dirty="0"/>
                <a:t>Biznes, </a:t>
              </a:r>
              <a:r>
                <a:rPr lang="de-DE" sz="1800" spc="50" dirty="0" err="1"/>
                <a:t>boshqaruv</a:t>
              </a:r>
              <a:endParaRPr lang="de-DE" sz="1800" spc="50" dirty="0"/>
            </a:p>
          </p:txBody>
        </p:sp>
        <p:pic>
          <p:nvPicPr>
            <p:cNvPr id="109" name="Grafik 108">
              <a:extLst>
                <a:ext uri="{FF2B5EF4-FFF2-40B4-BE49-F238E27FC236}">
                  <a16:creationId xmlns:a16="http://schemas.microsoft.com/office/drawing/2014/main" id="{A7506705-1CD3-4439-9255-3941CBC95C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p:blipFill>
          <p:spPr>
            <a:xfrm>
              <a:off x="6451281" y="1182862"/>
              <a:ext cx="323850" cy="266700"/>
            </a:xfrm>
            <a:prstGeom prst="rect">
              <a:avLst/>
            </a:prstGeom>
          </p:spPr>
        </p:pic>
      </p:grpSp>
      <p:grpSp>
        <p:nvGrpSpPr>
          <p:cNvPr id="122" name="Gruppieren 121">
            <a:extLst>
              <a:ext uri="{FF2B5EF4-FFF2-40B4-BE49-F238E27FC236}">
                <a16:creationId xmlns:a16="http://schemas.microsoft.com/office/drawing/2014/main" id="{03EAAA32-6B03-4F99-A534-D1473B0E83D4}"/>
              </a:ext>
            </a:extLst>
          </p:cNvPr>
          <p:cNvGrpSpPr/>
          <p:nvPr/>
        </p:nvGrpSpPr>
        <p:grpSpPr>
          <a:xfrm>
            <a:off x="6098712" y="4023073"/>
            <a:ext cx="4608000" cy="540000"/>
            <a:chOff x="6251112" y="4023073"/>
            <a:chExt cx="4608000" cy="540000"/>
          </a:xfrm>
        </p:grpSpPr>
        <p:sp>
          <p:nvSpPr>
            <p:cNvPr id="46" name="Textplatzhalter 3">
              <a:extLst>
                <a:ext uri="{FF2B5EF4-FFF2-40B4-BE49-F238E27FC236}">
                  <a16:creationId xmlns:a16="http://schemas.microsoft.com/office/drawing/2014/main" id="{886CA2E2-B2BD-45D6-BAC3-0C59DBA8AD2F}"/>
                </a:ext>
              </a:extLst>
            </p:cNvPr>
            <p:cNvSpPr txBox="1">
              <a:spLocks/>
            </p:cNvSpPr>
            <p:nvPr/>
          </p:nvSpPr>
          <p:spPr>
            <a:xfrm>
              <a:off x="6251112" y="4023073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de-DE" sz="1800" spc="50" dirty="0"/>
                <a:t>Ijtimoiy fanlar, gumanitar fanlar</a:t>
              </a:r>
            </a:p>
          </p:txBody>
        </p:sp>
        <p:pic>
          <p:nvPicPr>
            <p:cNvPr id="111" name="Grafik 110">
              <a:extLst>
                <a:ext uri="{FF2B5EF4-FFF2-40B4-BE49-F238E27FC236}">
                  <a16:creationId xmlns:a16="http://schemas.microsoft.com/office/drawing/2014/main" id="{160C5950-D0BF-49CF-8037-B8FD9085A3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/>
            </a:stretch>
          </p:blipFill>
          <p:spPr>
            <a:xfrm>
              <a:off x="6466521" y="4124638"/>
              <a:ext cx="285750" cy="342900"/>
            </a:xfrm>
            <a:prstGeom prst="rect">
              <a:avLst/>
            </a:prstGeom>
          </p:spPr>
        </p:pic>
      </p:grpSp>
      <p:grpSp>
        <p:nvGrpSpPr>
          <p:cNvPr id="120" name="Gruppieren 119">
            <a:extLst>
              <a:ext uri="{FF2B5EF4-FFF2-40B4-BE49-F238E27FC236}">
                <a16:creationId xmlns:a16="http://schemas.microsoft.com/office/drawing/2014/main" id="{BF86B215-0146-4E7D-A4DB-1EC6FE54DF3A}"/>
              </a:ext>
            </a:extLst>
          </p:cNvPr>
          <p:cNvGrpSpPr/>
          <p:nvPr/>
        </p:nvGrpSpPr>
        <p:grpSpPr>
          <a:xfrm>
            <a:off x="6098712" y="2834849"/>
            <a:ext cx="4608000" cy="540000"/>
            <a:chOff x="6251112" y="2834849"/>
            <a:chExt cx="4608000" cy="540000"/>
          </a:xfrm>
        </p:grpSpPr>
        <p:sp>
          <p:nvSpPr>
            <p:cNvPr id="45" name="Textplatzhalter 3">
              <a:extLst>
                <a:ext uri="{FF2B5EF4-FFF2-40B4-BE49-F238E27FC236}">
                  <a16:creationId xmlns:a16="http://schemas.microsoft.com/office/drawing/2014/main" id="{A5EC706F-7197-4FAF-8306-026C09ED7F1E}"/>
                </a:ext>
              </a:extLst>
            </p:cNvPr>
            <p:cNvSpPr txBox="1">
              <a:spLocks/>
            </p:cNvSpPr>
            <p:nvPr/>
          </p:nvSpPr>
          <p:spPr>
            <a:xfrm>
              <a:off x="6251112" y="2834849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de-DE" sz="1800" spc="50" dirty="0"/>
                <a:t>Sog'liqni saqlash</a:t>
              </a:r>
            </a:p>
          </p:txBody>
        </p:sp>
        <p:pic>
          <p:nvPicPr>
            <p:cNvPr id="113" name="Grafik 112">
              <a:extLst>
                <a:ext uri="{FF2B5EF4-FFF2-40B4-BE49-F238E27FC236}">
                  <a16:creationId xmlns:a16="http://schemas.microsoft.com/office/drawing/2014/main" id="{1C9D6769-4964-4345-960A-D22678D50A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/>
            </a:stretch>
          </p:blipFill>
          <p:spPr>
            <a:xfrm>
              <a:off x="6413181" y="2940667"/>
              <a:ext cx="400050" cy="304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91421768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3">
            <a:extLst>
              <a:ext uri="{FF2B5EF4-FFF2-40B4-BE49-F238E27FC236}">
                <a16:creationId xmlns:a16="http://schemas.microsoft.com/office/drawing/2014/main" id="{51CABC4D-4481-03A3-D118-268F3A1A0D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24447" y="1380053"/>
            <a:ext cx="4545965" cy="1122426"/>
          </a:xfrm>
          <a:solidFill>
            <a:srgbClr val="D6851B"/>
          </a:solidFill>
        </p:spPr>
        <p:txBody>
          <a:bodyPr lIns="108000" tIns="108000" rIns="108000" bIns="108000">
            <a:noAutofit/>
          </a:bodyPr>
          <a:lstStyle/>
          <a:p>
            <a:pPr algn="ctr"/>
            <a:r>
              <a:rPr lang="de-DE" dirty="0" err="1">
                <a:latin typeface="+mn-lt"/>
              </a:rPr>
              <a:t>Germaniyaning</a:t>
            </a:r>
            <a:r>
              <a:rPr lang="de-DE" dirty="0">
                <a:latin typeface="+mn-lt"/>
              </a:rPr>
              <a:t> ta'lim tizimidagi malakalarni </a:t>
            </a:r>
            <a:r>
              <a:rPr lang="de-DE" dirty="0" err="1">
                <a:latin typeface="+mn-lt"/>
              </a:rPr>
              <a:t>tasniflash</a:t>
            </a:r>
            <a:r>
              <a:rPr lang="de-DE" dirty="0">
                <a:latin typeface="+mn-lt"/>
              </a:rPr>
              <a:t> uchun </a:t>
            </a:r>
            <a:r>
              <a:rPr lang="de-DE" dirty="0" err="1">
                <a:latin typeface="+mn-lt"/>
              </a:rPr>
              <a:t>vosita</a:t>
            </a:r>
            <a:endParaRPr lang="de-DE" dirty="0">
              <a:latin typeface="+mn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F46CD52-B1DC-4DF7-8FCC-44740D0CF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dirty="0">
                <a:solidFill>
                  <a:srgbClr val="D6851B"/>
                </a:solidFill>
              </a:rPr>
              <a:t>2. </a:t>
            </a:r>
            <a:r>
              <a:rPr lang="de-DE" dirty="0" err="1"/>
              <a:t>Germaniya</a:t>
            </a:r>
            <a:r>
              <a:rPr lang="de-DE" dirty="0"/>
              <a:t> malaka ramkasi (DQR)</a:t>
            </a:r>
            <a:endParaRPr lang="de-DE" noProof="0" dirty="0">
              <a:solidFill>
                <a:srgbClr val="D6851B"/>
              </a:solidFill>
            </a:endParaRP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F9EA0AE8-A61D-4F53-89A4-3304B7BA0026}"/>
              </a:ext>
            </a:extLst>
          </p:cNvPr>
          <p:cNvSpPr txBox="1">
            <a:spLocks/>
          </p:cNvSpPr>
          <p:nvPr/>
        </p:nvSpPr>
        <p:spPr>
          <a:xfrm>
            <a:off x="6426444" y="1380054"/>
            <a:ext cx="4541109" cy="1122425"/>
          </a:xfrm>
          <a:prstGeom prst="rect">
            <a:avLst/>
          </a:prstGeom>
          <a:solidFill>
            <a:srgbClr val="D6851B"/>
          </a:solidFill>
        </p:spPr>
        <p:txBody>
          <a:bodyPr vert="horz" lIns="108000" tIns="108000" rIns="108000" bIns="10800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err="1">
                <a:latin typeface="+mn-lt"/>
              </a:rPr>
              <a:t>Malakalar</a:t>
            </a:r>
            <a:r>
              <a:rPr lang="de-DE" dirty="0">
                <a:latin typeface="+mn-lt"/>
              </a:rPr>
              <a:t> </a:t>
            </a:r>
            <a:r>
              <a:rPr lang="de-DE" dirty="0" err="1">
                <a:latin typeface="+mn-lt"/>
              </a:rPr>
              <a:t>va</a:t>
            </a:r>
            <a:r>
              <a:rPr lang="de-DE" dirty="0">
                <a:latin typeface="+mn-lt"/>
              </a:rPr>
              <a:t> </a:t>
            </a:r>
            <a:br>
              <a:rPr lang="de-DE" dirty="0">
                <a:latin typeface="+mn-lt"/>
              </a:rPr>
            </a:br>
            <a:r>
              <a:rPr lang="de-DE" dirty="0" err="1">
                <a:latin typeface="+mn-lt"/>
              </a:rPr>
              <a:t>kompetensiyalar</a:t>
            </a:r>
            <a:r>
              <a:rPr lang="de-DE" dirty="0">
                <a:latin typeface="+mn-lt"/>
              </a:rPr>
              <a:t> </a:t>
            </a:r>
            <a:r>
              <a:rPr lang="de-DE" dirty="0" err="1">
                <a:latin typeface="+mn-lt"/>
              </a:rPr>
              <a:t>masalasida</a:t>
            </a:r>
            <a:r>
              <a:rPr lang="de-DE" dirty="0">
                <a:latin typeface="+mn-lt"/>
              </a:rPr>
              <a:t> </a:t>
            </a:r>
            <a:r>
              <a:rPr lang="de-DE" dirty="0" err="1">
                <a:latin typeface="+mn-lt"/>
              </a:rPr>
              <a:t>yo'l-yo'riq</a:t>
            </a:r>
            <a:r>
              <a:rPr lang="de-DE" dirty="0">
                <a:latin typeface="+mn-lt"/>
              </a:rPr>
              <a:t> va </a:t>
            </a:r>
            <a:r>
              <a:rPr lang="de-DE" dirty="0" err="1">
                <a:latin typeface="+mn-lt"/>
              </a:rPr>
              <a:t>shaffoflik</a:t>
            </a:r>
            <a:r>
              <a:rPr lang="de-DE" dirty="0">
                <a:latin typeface="+mn-lt"/>
              </a:rPr>
              <a:t> 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ABD70C40-98D9-4D3E-846B-179BAE5A98EA}"/>
              </a:ext>
            </a:extLst>
          </p:cNvPr>
          <p:cNvSpPr txBox="1">
            <a:spLocks/>
          </p:cNvSpPr>
          <p:nvPr/>
        </p:nvSpPr>
        <p:spPr>
          <a:xfrm>
            <a:off x="3880225" y="2889928"/>
            <a:ext cx="4545965" cy="1122426"/>
          </a:xfrm>
          <a:prstGeom prst="rect">
            <a:avLst/>
          </a:prstGeom>
          <a:solidFill>
            <a:srgbClr val="D6851B"/>
          </a:solidFill>
        </p:spPr>
        <p:txBody>
          <a:bodyPr vert="horz" lIns="108000" tIns="108000" rIns="108000" bIns="10800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err="1">
                <a:latin typeface="+mn-lt"/>
              </a:rPr>
              <a:t>Yevropa</a:t>
            </a:r>
            <a:r>
              <a:rPr lang="de-DE" dirty="0">
                <a:latin typeface="+mn-lt"/>
              </a:rPr>
              <a:t> malaka ramkasi (EQF) </a:t>
            </a:r>
            <a:r>
              <a:rPr lang="de-DE" dirty="0" err="1">
                <a:latin typeface="+mn-lt"/>
              </a:rPr>
              <a:t>ga</a:t>
            </a:r>
            <a:r>
              <a:rPr lang="de-DE" dirty="0">
                <a:latin typeface="+mn-lt"/>
              </a:rPr>
              <a:t> </a:t>
            </a:r>
            <a:r>
              <a:rPr lang="de-DE" dirty="0" err="1">
                <a:latin typeface="+mn-lt"/>
              </a:rPr>
              <a:t>mos</a:t>
            </a:r>
            <a:r>
              <a:rPr lang="de-DE" dirty="0">
                <a:latin typeface="+mn-lt"/>
              </a:rPr>
              <a:t> </a:t>
            </a:r>
            <a:r>
              <a:rPr lang="de-DE" dirty="0" err="1">
                <a:latin typeface="+mn-lt"/>
              </a:rPr>
              <a:t>keladigan</a:t>
            </a:r>
            <a:r>
              <a:rPr lang="de-DE" dirty="0">
                <a:latin typeface="+mn-lt"/>
              </a:rPr>
              <a:t> 8 </a:t>
            </a:r>
            <a:r>
              <a:rPr lang="de-DE" dirty="0" err="1">
                <a:latin typeface="+mn-lt"/>
              </a:rPr>
              <a:t>daraja</a:t>
            </a:r>
            <a:r>
              <a:rPr lang="de-DE" dirty="0">
                <a:latin typeface="+mn-lt"/>
              </a:rPr>
              <a:t> </a:t>
            </a:r>
          </a:p>
        </p:txBody>
      </p:sp>
      <p:sp>
        <p:nvSpPr>
          <p:cNvPr id="24" name="Textplatzhalter 3">
            <a:extLst>
              <a:ext uri="{FF2B5EF4-FFF2-40B4-BE49-F238E27FC236}">
                <a16:creationId xmlns:a16="http://schemas.microsoft.com/office/drawing/2014/main" id="{6FA975B4-B965-4A40-BFC8-DEDE8F28BE15}"/>
              </a:ext>
            </a:extLst>
          </p:cNvPr>
          <p:cNvSpPr txBox="1">
            <a:spLocks/>
          </p:cNvSpPr>
          <p:nvPr/>
        </p:nvSpPr>
        <p:spPr>
          <a:xfrm>
            <a:off x="3880224" y="4100823"/>
            <a:ext cx="4545965" cy="391628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spc="20" dirty="0" err="1">
                <a:solidFill>
                  <a:schemeClr val="tx1"/>
                </a:solidFill>
              </a:rPr>
              <a:t>Xalqaro</a:t>
            </a:r>
            <a:r>
              <a:rPr lang="de-DE" sz="1600" spc="20" dirty="0">
                <a:solidFill>
                  <a:schemeClr val="tx1"/>
                </a:solidFill>
              </a:rPr>
              <a:t> </a:t>
            </a:r>
            <a:r>
              <a:rPr lang="de-DE" sz="1600" spc="20" dirty="0" err="1">
                <a:solidFill>
                  <a:schemeClr val="tx1"/>
                </a:solidFill>
              </a:rPr>
              <a:t>miqyosda</a:t>
            </a:r>
            <a:r>
              <a:rPr lang="de-DE" sz="1600" spc="20" dirty="0">
                <a:solidFill>
                  <a:schemeClr val="tx1"/>
                </a:solidFill>
              </a:rPr>
              <a:t> </a:t>
            </a:r>
            <a:r>
              <a:rPr lang="de-DE" sz="1600" spc="20" dirty="0" err="1">
                <a:solidFill>
                  <a:schemeClr val="tx1"/>
                </a:solidFill>
              </a:rPr>
              <a:t>taqqoslashni</a:t>
            </a:r>
            <a:r>
              <a:rPr lang="de-DE" sz="1600" spc="20" dirty="0">
                <a:solidFill>
                  <a:schemeClr val="tx1"/>
                </a:solidFill>
              </a:rPr>
              <a:t> ta'minlaydi</a:t>
            </a:r>
          </a:p>
        </p:txBody>
      </p:sp>
      <p:sp>
        <p:nvSpPr>
          <p:cNvPr id="25" name="Textplatzhalter 3">
            <a:extLst>
              <a:ext uri="{FF2B5EF4-FFF2-40B4-BE49-F238E27FC236}">
                <a16:creationId xmlns:a16="http://schemas.microsoft.com/office/drawing/2014/main" id="{DB36B227-E8C6-4D1B-A6AF-D73559204562}"/>
              </a:ext>
            </a:extLst>
          </p:cNvPr>
          <p:cNvSpPr txBox="1">
            <a:spLocks/>
          </p:cNvSpPr>
          <p:nvPr/>
        </p:nvSpPr>
        <p:spPr>
          <a:xfrm>
            <a:off x="3880224" y="4580920"/>
            <a:ext cx="4545965" cy="391628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spc="20" dirty="0" err="1">
                <a:solidFill>
                  <a:schemeClr val="tx1"/>
                </a:solidFill>
              </a:rPr>
              <a:t>Yevropada</a:t>
            </a:r>
            <a:r>
              <a:rPr lang="de-DE" sz="1600" spc="20" dirty="0">
                <a:solidFill>
                  <a:schemeClr val="tx1"/>
                </a:solidFill>
              </a:rPr>
              <a:t> </a:t>
            </a:r>
            <a:r>
              <a:rPr lang="de-DE" sz="1600" spc="20" dirty="0" err="1">
                <a:solidFill>
                  <a:schemeClr val="tx1"/>
                </a:solidFill>
              </a:rPr>
              <a:t>kasbiy</a:t>
            </a:r>
            <a:r>
              <a:rPr lang="de-DE" sz="1600" spc="20" dirty="0">
                <a:solidFill>
                  <a:schemeClr val="tx1"/>
                </a:solidFill>
              </a:rPr>
              <a:t> </a:t>
            </a:r>
            <a:r>
              <a:rPr lang="de-DE" sz="1600" spc="20" dirty="0" err="1">
                <a:solidFill>
                  <a:schemeClr val="tx1"/>
                </a:solidFill>
              </a:rPr>
              <a:t>mobillikni</a:t>
            </a:r>
            <a:r>
              <a:rPr lang="de-DE" sz="1600" spc="20" dirty="0">
                <a:solidFill>
                  <a:schemeClr val="tx1"/>
                </a:solidFill>
              </a:rPr>
              <a:t> oshirishga hissa qo'shadi</a:t>
            </a:r>
          </a:p>
        </p:txBody>
      </p:sp>
    </p:spTree>
    <p:extLst>
      <p:ext uri="{BB962C8B-B14F-4D97-AF65-F5344CB8AC3E}">
        <p14:creationId xmlns:p14="http://schemas.microsoft.com/office/powerpoint/2010/main" val="3405575808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dirty="0"/>
              <a:t>2. </a:t>
            </a:r>
            <a:r>
              <a:rPr lang="de-DE" dirty="0" err="1"/>
              <a:t>Germaniya</a:t>
            </a:r>
            <a:r>
              <a:rPr lang="de-DE" dirty="0"/>
              <a:t> </a:t>
            </a:r>
            <a:r>
              <a:rPr lang="de-DE" dirty="0" err="1"/>
              <a:t>malaka</a:t>
            </a:r>
            <a:r>
              <a:rPr lang="de-DE" dirty="0"/>
              <a:t> </a:t>
            </a:r>
            <a:r>
              <a:rPr lang="de-DE" dirty="0" err="1"/>
              <a:t>ramkasi</a:t>
            </a:r>
            <a:r>
              <a:rPr lang="de-DE" dirty="0"/>
              <a:t> (DQR)</a:t>
            </a:r>
          </a:p>
        </p:txBody>
      </p:sp>
      <p:sp>
        <p:nvSpPr>
          <p:cNvPr id="5" name="Textplatzhalter 3">
            <a:extLst>
              <a:ext uri="{FF2B5EF4-FFF2-40B4-BE49-F238E27FC236}">
                <a16:creationId xmlns:a16="http://schemas.microsoft.com/office/drawing/2014/main" id="{776C7A84-5F97-4F33-8BBC-3FEBF0EA71D5}"/>
              </a:ext>
            </a:extLst>
          </p:cNvPr>
          <p:cNvSpPr txBox="1">
            <a:spLocks/>
          </p:cNvSpPr>
          <p:nvPr/>
        </p:nvSpPr>
        <p:spPr>
          <a:xfrm>
            <a:off x="658812" y="2165587"/>
            <a:ext cx="2607125" cy="525886"/>
          </a:xfrm>
          <a:prstGeom prst="rect">
            <a:avLst/>
          </a:prstGeom>
          <a:solidFill>
            <a:srgbClr val="D6851B">
              <a:alpha val="90000"/>
            </a:srgbClr>
          </a:solidFill>
        </p:spPr>
        <p:txBody>
          <a:bodyPr vert="horz" wrap="square" lIns="36000" tIns="108000" rIns="36000" bIns="108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400"/>
              </a:lnSpc>
              <a:spcBef>
                <a:spcPts val="600"/>
              </a:spcBef>
            </a:pPr>
            <a:r>
              <a:rPr lang="de-DE" b="1" spc="50" dirty="0"/>
              <a:t>BMBFSFJ</a:t>
            </a:r>
            <a:endParaRPr lang="de-DE" spc="50" dirty="0"/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A231FFCB-913B-4795-90F7-A0052D58600F}"/>
              </a:ext>
            </a:extLst>
          </p:cNvPr>
          <p:cNvSpPr txBox="1">
            <a:spLocks/>
          </p:cNvSpPr>
          <p:nvPr/>
        </p:nvSpPr>
        <p:spPr>
          <a:xfrm>
            <a:off x="7025574" y="2165587"/>
            <a:ext cx="4687001" cy="65689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36000" rIns="108000" bIns="72000" rtlCol="0" anchor="t" anchorCtr="0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lvl="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de-DE" sz="1600" b="1" dirty="0">
                <a:solidFill>
                  <a:schemeClr val="tx1"/>
                </a:solidFill>
                <a:latin typeface="+mn-lt"/>
              </a:rPr>
              <a:t>Oliy </a:t>
            </a:r>
            <a:r>
              <a:rPr lang="de-DE" sz="1600" b="1" dirty="0" err="1">
                <a:solidFill>
                  <a:schemeClr val="tx1"/>
                </a:solidFill>
                <a:latin typeface="+mn-lt"/>
              </a:rPr>
              <a:t>ta'lim</a:t>
            </a:r>
            <a:r>
              <a:rPr lang="de-DE" sz="16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600" b="1" dirty="0" err="1">
                <a:solidFill>
                  <a:schemeClr val="tx1"/>
                </a:solidFill>
                <a:latin typeface="+mn-lt"/>
              </a:rPr>
              <a:t>va</a:t>
            </a:r>
            <a:r>
              <a:rPr lang="de-DE" sz="1600" b="1" dirty="0">
                <a:solidFill>
                  <a:schemeClr val="tx1"/>
                </a:solidFill>
                <a:latin typeface="+mn-lt"/>
              </a:rPr>
              <a:t> </a:t>
            </a:r>
            <a:br>
              <a:rPr lang="de-DE" sz="1600" b="1" dirty="0">
                <a:solidFill>
                  <a:schemeClr val="tx1"/>
                </a:solidFill>
                <a:latin typeface="+mn-lt"/>
              </a:rPr>
            </a:br>
            <a:r>
              <a:rPr lang="de-DE" sz="1600" b="1" dirty="0">
                <a:solidFill>
                  <a:schemeClr val="tx1"/>
                </a:solidFill>
                <a:latin typeface="+mn-lt"/>
              </a:rPr>
              <a:t>kasbiy </a:t>
            </a:r>
            <a:r>
              <a:rPr lang="de-DE" sz="1600" b="1" dirty="0" err="1">
                <a:solidFill>
                  <a:schemeClr val="tx1"/>
                </a:solidFill>
                <a:latin typeface="+mn-lt"/>
              </a:rPr>
              <a:t>ta'lim</a:t>
            </a:r>
            <a:r>
              <a:rPr lang="de-DE" sz="16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600" b="1" dirty="0" err="1">
                <a:solidFill>
                  <a:schemeClr val="tx1"/>
                </a:solidFill>
              </a:rPr>
              <a:t>muassasalari</a:t>
            </a:r>
            <a:r>
              <a:rPr lang="de-DE" sz="1600" b="1" dirty="0">
                <a:solidFill>
                  <a:schemeClr val="tx1"/>
                </a:solidFill>
              </a:rPr>
              <a:t> </a:t>
            </a:r>
            <a:endParaRPr lang="de-DE" sz="16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B7857016-C046-45FE-9BD8-236EA34E16C3}"/>
              </a:ext>
            </a:extLst>
          </p:cNvPr>
          <p:cNvSpPr txBox="1">
            <a:spLocks/>
          </p:cNvSpPr>
          <p:nvPr/>
        </p:nvSpPr>
        <p:spPr>
          <a:xfrm>
            <a:off x="7027304" y="2909770"/>
            <a:ext cx="4685271" cy="374768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36000" rIns="108000" bIns="72000" rtlCol="0" anchor="t" anchorCtr="0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lvl="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de-DE" sz="1600" b="1" dirty="0">
                <a:solidFill>
                  <a:schemeClr val="tx1"/>
                </a:solidFill>
              </a:rPr>
              <a:t>Ijtimoiy sheriklar va </a:t>
            </a:r>
            <a:r>
              <a:rPr lang="de-DE" sz="1600" b="1" dirty="0" err="1">
                <a:solidFill>
                  <a:schemeClr val="tx1"/>
                </a:solidFill>
              </a:rPr>
              <a:t>biznes</a:t>
            </a:r>
            <a:r>
              <a:rPr lang="de-DE" sz="1600" b="1" dirty="0">
                <a:solidFill>
                  <a:schemeClr val="tx1"/>
                </a:solidFill>
              </a:rPr>
              <a:t> </a:t>
            </a:r>
            <a:r>
              <a:rPr lang="de-DE" sz="1600" b="1" dirty="0" err="1">
                <a:solidFill>
                  <a:schemeClr val="tx1"/>
                </a:solidFill>
              </a:rPr>
              <a:t>uyushmalari</a:t>
            </a:r>
            <a:endParaRPr lang="de-DE" sz="1600" b="1" dirty="0">
              <a:solidFill>
                <a:schemeClr val="tx1"/>
              </a:solidFill>
            </a:endParaRPr>
          </a:p>
        </p:txBody>
      </p:sp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B81CC6A7-3268-4111-8914-697980463EA4}"/>
              </a:ext>
            </a:extLst>
          </p:cNvPr>
          <p:cNvSpPr txBox="1">
            <a:spLocks/>
          </p:cNvSpPr>
          <p:nvPr/>
        </p:nvSpPr>
        <p:spPr>
          <a:xfrm>
            <a:off x="7019899" y="3344202"/>
            <a:ext cx="4692188" cy="1554579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36000" rIns="108000" bIns="72000" rtlCol="0" anchor="t" anchorCtr="0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lvl="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de-DE" sz="1600" b="1" dirty="0">
                <a:solidFill>
                  <a:schemeClr val="tx1"/>
                </a:solidFill>
                <a:latin typeface="+mn-lt"/>
              </a:rPr>
              <a:t>Fan </a:t>
            </a:r>
            <a:r>
              <a:rPr lang="de-DE" sz="1600" b="1" dirty="0" err="1">
                <a:solidFill>
                  <a:schemeClr val="tx1"/>
                </a:solidFill>
                <a:latin typeface="+mn-lt"/>
              </a:rPr>
              <a:t>va</a:t>
            </a:r>
            <a:r>
              <a:rPr lang="de-DE" sz="16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600" b="1" dirty="0" err="1">
                <a:solidFill>
                  <a:schemeClr val="tx1"/>
                </a:solidFill>
                <a:latin typeface="+mn-lt"/>
              </a:rPr>
              <a:t>amaliyot</a:t>
            </a:r>
            <a:r>
              <a:rPr lang="de-DE" sz="16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600" b="1" dirty="0" err="1">
                <a:solidFill>
                  <a:schemeClr val="tx1"/>
                </a:solidFill>
                <a:latin typeface="+mn-lt"/>
              </a:rPr>
              <a:t>mutaxassislari</a:t>
            </a:r>
            <a:endParaRPr lang="de-DE" sz="1600" b="1" dirty="0">
              <a:solidFill>
                <a:schemeClr val="tx1"/>
              </a:solidFill>
              <a:latin typeface="+mn-lt"/>
            </a:endParaRPr>
          </a:p>
          <a:p>
            <a:pPr marL="360000" indent="-252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b="1" dirty="0">
                <a:solidFill>
                  <a:schemeClr val="tx1"/>
                </a:solidFill>
                <a:latin typeface="+mn-lt"/>
              </a:rPr>
              <a:t>DQR </a:t>
            </a:r>
            <a:r>
              <a:rPr lang="de-DE" sz="1600" b="1" dirty="0" err="1">
                <a:solidFill>
                  <a:schemeClr val="tx1"/>
                </a:solidFill>
                <a:latin typeface="+mn-lt"/>
              </a:rPr>
              <a:t>ishchi</a:t>
            </a:r>
            <a:r>
              <a:rPr lang="de-DE" sz="16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600" b="1" dirty="0" err="1">
                <a:solidFill>
                  <a:schemeClr val="tx1"/>
                </a:solidFill>
                <a:latin typeface="+mn-lt"/>
              </a:rPr>
              <a:t>guruhida</a:t>
            </a:r>
            <a:r>
              <a:rPr lang="de-DE" sz="1600" b="1" dirty="0">
                <a:solidFill>
                  <a:schemeClr val="tx1"/>
                </a:solidFill>
                <a:latin typeface="+mn-lt"/>
              </a:rPr>
              <a:t> (AK DQR) </a:t>
            </a:r>
            <a:r>
              <a:rPr lang="de-DE" sz="1600" dirty="0" err="1">
                <a:solidFill>
                  <a:schemeClr val="tx1"/>
                </a:solidFill>
              </a:rPr>
              <a:t>qarorlar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de-DE" sz="1600" b="0" dirty="0" err="1">
                <a:solidFill>
                  <a:schemeClr val="tx1"/>
                </a:solidFill>
                <a:latin typeface="+mn-lt"/>
              </a:rPr>
              <a:t>muhokama</a:t>
            </a:r>
            <a:r>
              <a:rPr lang="de-DE" sz="1600" b="0" dirty="0">
                <a:solidFill>
                  <a:schemeClr val="tx1"/>
                </a:solidFill>
                <a:latin typeface="+mn-lt"/>
              </a:rPr>
              <a:t> qilinadi</a:t>
            </a:r>
          </a:p>
          <a:p>
            <a:pPr marL="360000" indent="-252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b="0" dirty="0">
                <a:solidFill>
                  <a:schemeClr val="tx1"/>
                </a:solidFill>
                <a:latin typeface="+mn-lt"/>
              </a:rPr>
              <a:t>100 dan </a:t>
            </a:r>
            <a:r>
              <a:rPr lang="de-DE" sz="1600" b="0" dirty="0" err="1">
                <a:solidFill>
                  <a:schemeClr val="tx1"/>
                </a:solidFill>
                <a:latin typeface="+mn-lt"/>
              </a:rPr>
              <a:t>ortiq</a:t>
            </a:r>
            <a:r>
              <a:rPr lang="de-DE" sz="1600" b="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600" b="0" dirty="0" err="1">
                <a:solidFill>
                  <a:schemeClr val="tx1"/>
                </a:solidFill>
                <a:latin typeface="+mn-lt"/>
              </a:rPr>
              <a:t>mutaxassis</a:t>
            </a:r>
            <a:r>
              <a:rPr lang="de-DE" sz="1600" b="0" dirty="0">
                <a:solidFill>
                  <a:schemeClr val="tx1"/>
                </a:solidFill>
                <a:latin typeface="+mn-lt"/>
              </a:rPr>
              <a:t> ishchi </a:t>
            </a:r>
            <a:r>
              <a:rPr lang="de-DE" sz="1600" b="0" dirty="0" err="1">
                <a:solidFill>
                  <a:schemeClr val="tx1"/>
                </a:solidFill>
                <a:latin typeface="+mn-lt"/>
              </a:rPr>
              <a:t>guruhlarda</a:t>
            </a:r>
            <a:r>
              <a:rPr lang="de-DE" sz="1600" b="0" dirty="0">
                <a:solidFill>
                  <a:schemeClr val="tx1"/>
                </a:solidFill>
                <a:latin typeface="+mn-lt"/>
              </a:rPr>
              <a:t> </a:t>
            </a:r>
            <a:br>
              <a:rPr lang="de-DE" sz="1600" b="0" dirty="0">
                <a:solidFill>
                  <a:schemeClr val="tx1"/>
                </a:solidFill>
                <a:latin typeface="+mn-lt"/>
              </a:rPr>
            </a:br>
            <a:r>
              <a:rPr lang="de-DE" sz="1600" b="0" dirty="0" err="1">
                <a:solidFill>
                  <a:schemeClr val="tx1"/>
                </a:solidFill>
                <a:latin typeface="+mn-lt"/>
              </a:rPr>
              <a:t>ishtirok</a:t>
            </a:r>
            <a:r>
              <a:rPr lang="de-DE" sz="1600" b="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600" b="0" dirty="0" err="1">
                <a:solidFill>
                  <a:schemeClr val="tx1"/>
                </a:solidFill>
                <a:latin typeface="+mn-lt"/>
              </a:rPr>
              <a:t>etadi</a:t>
            </a:r>
            <a:endParaRPr lang="de-DE" sz="1600" b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E1A60B20-E0CA-4FCC-9819-504D9DA36258}"/>
              </a:ext>
            </a:extLst>
          </p:cNvPr>
          <p:cNvSpPr txBox="1"/>
          <p:nvPr/>
        </p:nvSpPr>
        <p:spPr>
          <a:xfrm>
            <a:off x="658813" y="819289"/>
            <a:ext cx="795814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2000" b="1" dirty="0"/>
              <a:t>DQR </a:t>
            </a:r>
            <a:r>
              <a:rPr lang="de-DE" sz="2000" b="1" dirty="0" err="1"/>
              <a:t>dagi</a:t>
            </a:r>
            <a:r>
              <a:rPr lang="de-DE" sz="2000" b="1" dirty="0"/>
              <a:t> manfaatdor tomonlar:  </a:t>
            </a:r>
            <a:r>
              <a:rPr lang="de-DE" sz="2000" b="1" dirty="0" err="1"/>
              <a:t>Umumiy</a:t>
            </a:r>
            <a:r>
              <a:rPr lang="de-DE" sz="2000" b="1" dirty="0"/>
              <a:t> </a:t>
            </a:r>
            <a:r>
              <a:rPr lang="de-DE" sz="2000" b="1" dirty="0" err="1"/>
              <a:t>ko'rinishi</a:t>
            </a:r>
            <a:endParaRPr lang="de-DE" sz="2000" b="1" dirty="0"/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EDA9416F-2BD9-4DC1-B73D-E34F4F36080A}"/>
              </a:ext>
            </a:extLst>
          </p:cNvPr>
          <p:cNvSpPr txBox="1">
            <a:spLocks/>
          </p:cNvSpPr>
          <p:nvPr/>
        </p:nvSpPr>
        <p:spPr>
          <a:xfrm>
            <a:off x="1033767" y="1467125"/>
            <a:ext cx="4692676" cy="731070"/>
          </a:xfrm>
          <a:prstGeom prst="rect">
            <a:avLst/>
          </a:prstGeom>
          <a:noFill/>
        </p:spPr>
        <p:txBody>
          <a:bodyPr vert="horz" wrap="square" lIns="36000" tIns="108000" rIns="36000" bIns="108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000"/>
              </a:lnSpc>
              <a:spcBef>
                <a:spcPts val="0"/>
              </a:spcBef>
            </a:pPr>
            <a:r>
              <a:rPr lang="de-DE" sz="1800" dirty="0">
                <a:solidFill>
                  <a:schemeClr val="tx1"/>
                </a:solidFill>
              </a:rPr>
              <a:t>Hamkorlikdagi mas'uliyat</a:t>
            </a:r>
            <a:endParaRPr lang="de-DE" sz="1800" spc="30" dirty="0">
              <a:solidFill>
                <a:schemeClr val="tx1"/>
              </a:solidFill>
            </a:endParaRPr>
          </a:p>
          <a:p>
            <a:pPr algn="ctr">
              <a:lnSpc>
                <a:spcPts val="2000"/>
              </a:lnSpc>
              <a:spcBef>
                <a:spcPts val="0"/>
              </a:spcBef>
            </a:pPr>
            <a:r>
              <a:rPr lang="de-DE" sz="1800" dirty="0" err="1">
                <a:solidFill>
                  <a:schemeClr val="tx1"/>
                </a:solidFill>
              </a:rPr>
              <a:t>Ishlab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chiquvchilar</a:t>
            </a:r>
            <a:r>
              <a:rPr lang="de-DE" sz="1800" dirty="0">
                <a:solidFill>
                  <a:schemeClr val="tx1"/>
                </a:solidFill>
              </a:rPr>
              <a:t>:</a:t>
            </a:r>
            <a:endParaRPr lang="de-DE" sz="1800" spc="30" dirty="0">
              <a:solidFill>
                <a:schemeClr val="tx1"/>
              </a:solidFill>
            </a:endParaRPr>
          </a:p>
        </p:txBody>
      </p:sp>
      <p:sp>
        <p:nvSpPr>
          <p:cNvPr id="18" name="Textplatzhalter 3">
            <a:extLst>
              <a:ext uri="{FF2B5EF4-FFF2-40B4-BE49-F238E27FC236}">
                <a16:creationId xmlns:a16="http://schemas.microsoft.com/office/drawing/2014/main" id="{D1868DEE-C46A-40A4-851A-A3D915625A18}"/>
              </a:ext>
            </a:extLst>
          </p:cNvPr>
          <p:cNvSpPr txBox="1">
            <a:spLocks/>
          </p:cNvSpPr>
          <p:nvPr/>
        </p:nvSpPr>
        <p:spPr>
          <a:xfrm>
            <a:off x="3484604" y="2165587"/>
            <a:ext cx="2607125" cy="525886"/>
          </a:xfrm>
          <a:prstGeom prst="rect">
            <a:avLst/>
          </a:prstGeom>
          <a:solidFill>
            <a:srgbClr val="D6851B">
              <a:alpha val="90000"/>
            </a:srgbClr>
          </a:solidFill>
        </p:spPr>
        <p:txBody>
          <a:bodyPr vert="horz" wrap="square" lIns="36000" tIns="108000" rIns="36000" bIns="108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400"/>
              </a:lnSpc>
              <a:spcBef>
                <a:spcPts val="600"/>
              </a:spcBef>
            </a:pPr>
            <a:r>
              <a:rPr lang="de-DE" b="1" spc="50" dirty="0"/>
              <a:t>KMK</a:t>
            </a:r>
            <a:endParaRPr lang="de-DE" spc="50" dirty="0"/>
          </a:p>
        </p:txBody>
      </p:sp>
      <p:cxnSp>
        <p:nvCxnSpPr>
          <p:cNvPr id="4" name="Verbinder: gewinkelt 3">
            <a:extLst>
              <a:ext uri="{FF2B5EF4-FFF2-40B4-BE49-F238E27FC236}">
                <a16:creationId xmlns:a16="http://schemas.microsoft.com/office/drawing/2014/main" id="{79A1B297-33FE-4E9D-B653-78E3C9A0D6F4}"/>
              </a:ext>
            </a:extLst>
          </p:cNvPr>
          <p:cNvCxnSpPr>
            <a:cxnSpLocks/>
            <a:stCxn id="5" idx="2"/>
            <a:endCxn id="39" idx="0"/>
          </p:cNvCxnSpPr>
          <p:nvPr/>
        </p:nvCxnSpPr>
        <p:spPr>
          <a:xfrm rot="16200000" flipH="1">
            <a:off x="2315611" y="2338236"/>
            <a:ext cx="711258" cy="1417731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Verbinder: gewinkelt 9">
            <a:extLst>
              <a:ext uri="{FF2B5EF4-FFF2-40B4-BE49-F238E27FC236}">
                <a16:creationId xmlns:a16="http://schemas.microsoft.com/office/drawing/2014/main" id="{24D5CC4C-9A6E-4BDA-994D-DC05AFFF86B8}"/>
              </a:ext>
            </a:extLst>
          </p:cNvPr>
          <p:cNvCxnSpPr>
            <a:cxnSpLocks/>
            <a:stCxn id="18" idx="2"/>
            <a:endCxn id="39" idx="0"/>
          </p:cNvCxnSpPr>
          <p:nvPr/>
        </p:nvCxnSpPr>
        <p:spPr>
          <a:xfrm rot="5400000">
            <a:off x="3728508" y="2343072"/>
            <a:ext cx="711258" cy="1408061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platzhalter 3">
            <a:extLst>
              <a:ext uri="{FF2B5EF4-FFF2-40B4-BE49-F238E27FC236}">
                <a16:creationId xmlns:a16="http://schemas.microsoft.com/office/drawing/2014/main" id="{2BFE6310-E412-4F93-BC72-5DCC2D9D1120}"/>
              </a:ext>
            </a:extLst>
          </p:cNvPr>
          <p:cNvSpPr txBox="1">
            <a:spLocks/>
          </p:cNvSpPr>
          <p:nvPr/>
        </p:nvSpPr>
        <p:spPr>
          <a:xfrm>
            <a:off x="1033767" y="2896691"/>
            <a:ext cx="4692676" cy="32809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36000" tIns="0" rIns="36000" bIns="36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400"/>
              </a:lnSpc>
              <a:spcBef>
                <a:spcPts val="600"/>
              </a:spcBef>
            </a:pPr>
            <a:r>
              <a:rPr lang="de-DE" sz="1800" dirty="0">
                <a:solidFill>
                  <a:schemeClr val="tx1"/>
                </a:solidFill>
              </a:rPr>
              <a:t>Birga </a:t>
            </a:r>
            <a:r>
              <a:rPr lang="de-DE" sz="1800" dirty="0" err="1">
                <a:solidFill>
                  <a:schemeClr val="tx1"/>
                </a:solidFill>
              </a:rPr>
              <a:t>quyidagi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guruhni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tashkil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etishgan</a:t>
            </a:r>
            <a:r>
              <a:rPr lang="de-DE" sz="1800" dirty="0">
                <a:solidFill>
                  <a:schemeClr val="tx1"/>
                </a:solidFill>
              </a:rPr>
              <a:t>:</a:t>
            </a:r>
            <a:endParaRPr lang="de-DE" sz="1800" spc="30" dirty="0">
              <a:solidFill>
                <a:schemeClr val="tx1"/>
              </a:solidFill>
            </a:endParaRPr>
          </a:p>
        </p:txBody>
      </p:sp>
      <p:sp>
        <p:nvSpPr>
          <p:cNvPr id="34" name="Textplatzhalter 3">
            <a:extLst>
              <a:ext uri="{FF2B5EF4-FFF2-40B4-BE49-F238E27FC236}">
                <a16:creationId xmlns:a16="http://schemas.microsoft.com/office/drawing/2014/main" id="{10A77DD1-ECCF-4588-9CC8-6D0335D3D635}"/>
              </a:ext>
            </a:extLst>
          </p:cNvPr>
          <p:cNvSpPr txBox="1">
            <a:spLocks/>
          </p:cNvSpPr>
          <p:nvPr/>
        </p:nvSpPr>
        <p:spPr>
          <a:xfrm>
            <a:off x="7019899" y="1469467"/>
            <a:ext cx="4692676" cy="474590"/>
          </a:xfrm>
          <a:prstGeom prst="rect">
            <a:avLst/>
          </a:prstGeom>
          <a:noFill/>
        </p:spPr>
        <p:txBody>
          <a:bodyPr vert="horz" wrap="square" lIns="36000" tIns="108000" rIns="36000" bIns="108000" rtlCol="0" anchor="t" anchorCtr="0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</a:pPr>
            <a:r>
              <a:rPr lang="de-DE" sz="1800" dirty="0">
                <a:solidFill>
                  <a:schemeClr val="tx1"/>
                </a:solidFill>
              </a:rPr>
              <a:t>Boshqa manfaatdor tomonlar:</a:t>
            </a:r>
          </a:p>
        </p:txBody>
      </p:sp>
      <p:sp>
        <p:nvSpPr>
          <p:cNvPr id="39" name="Textplatzhalter 3">
            <a:extLst>
              <a:ext uri="{FF2B5EF4-FFF2-40B4-BE49-F238E27FC236}">
                <a16:creationId xmlns:a16="http://schemas.microsoft.com/office/drawing/2014/main" id="{1BD3C091-2B12-4F2F-80F9-710C45E64471}"/>
              </a:ext>
            </a:extLst>
          </p:cNvPr>
          <p:cNvSpPr txBox="1">
            <a:spLocks/>
          </p:cNvSpPr>
          <p:nvPr/>
        </p:nvSpPr>
        <p:spPr>
          <a:xfrm>
            <a:off x="661512" y="3402731"/>
            <a:ext cx="5437187" cy="833663"/>
          </a:xfrm>
          <a:prstGeom prst="rect">
            <a:avLst/>
          </a:prstGeom>
          <a:solidFill>
            <a:srgbClr val="D6851B">
              <a:alpha val="90000"/>
            </a:srgbClr>
          </a:solidFill>
        </p:spPr>
        <p:txBody>
          <a:bodyPr vert="horz" wrap="square" lIns="36000" tIns="108000" rIns="36000" bIns="108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400"/>
              </a:lnSpc>
              <a:spcBef>
                <a:spcPts val="600"/>
              </a:spcBef>
            </a:pPr>
            <a:r>
              <a:rPr lang="de-DE" b="1" dirty="0"/>
              <a:t>DQR </a:t>
            </a:r>
            <a:r>
              <a:rPr lang="de-DE" b="1" dirty="0" err="1"/>
              <a:t>bo'yicha</a:t>
            </a:r>
            <a:r>
              <a:rPr lang="de-DE" b="1" dirty="0"/>
              <a:t> </a:t>
            </a:r>
            <a:r>
              <a:rPr lang="de-DE" b="1" dirty="0" err="1"/>
              <a:t>Federatsiya</a:t>
            </a:r>
            <a:r>
              <a:rPr lang="de-DE" b="1" dirty="0"/>
              <a:t> </a:t>
            </a:r>
            <a:r>
              <a:rPr lang="de-DE" b="1" dirty="0" err="1"/>
              <a:t>va</a:t>
            </a:r>
            <a:r>
              <a:rPr lang="de-DE" b="1" dirty="0"/>
              <a:t> </a:t>
            </a:r>
            <a:r>
              <a:rPr lang="de-DE" b="1" dirty="0" err="1"/>
              <a:t>federal</a:t>
            </a:r>
            <a:r>
              <a:rPr lang="de-DE" b="1" dirty="0"/>
              <a:t> </a:t>
            </a:r>
            <a:r>
              <a:rPr lang="de-DE" b="1" dirty="0" err="1"/>
              <a:t>o‘lkalarning</a:t>
            </a:r>
            <a:r>
              <a:rPr lang="de-DE" b="1" dirty="0"/>
              <a:t> muvofiqlashtirish </a:t>
            </a:r>
            <a:r>
              <a:rPr lang="de-DE" b="1" dirty="0" err="1"/>
              <a:t>guruhi</a:t>
            </a:r>
            <a:r>
              <a:rPr lang="de-DE" b="1" dirty="0"/>
              <a:t> (B-L-KG DQR)</a:t>
            </a:r>
            <a:endParaRPr lang="de-DE" dirty="0"/>
          </a:p>
        </p:txBody>
      </p:sp>
      <p:sp>
        <p:nvSpPr>
          <p:cNvPr id="41" name="Textplatzhalter 3">
            <a:extLst>
              <a:ext uri="{FF2B5EF4-FFF2-40B4-BE49-F238E27FC236}">
                <a16:creationId xmlns:a16="http://schemas.microsoft.com/office/drawing/2014/main" id="{316B3ADF-F5A5-4B9D-B3AD-3B39BEA0952E}"/>
              </a:ext>
            </a:extLst>
          </p:cNvPr>
          <p:cNvSpPr txBox="1">
            <a:spLocks/>
          </p:cNvSpPr>
          <p:nvPr/>
        </p:nvSpPr>
        <p:spPr>
          <a:xfrm>
            <a:off x="661512" y="4883520"/>
            <a:ext cx="5437187" cy="833663"/>
          </a:xfrm>
          <a:prstGeom prst="rect">
            <a:avLst/>
          </a:prstGeom>
          <a:solidFill>
            <a:srgbClr val="D6851B">
              <a:alpha val="90000"/>
            </a:srgbClr>
          </a:solidFill>
        </p:spPr>
        <p:txBody>
          <a:bodyPr vert="horz" wrap="square" lIns="36000" tIns="108000" rIns="36000" bIns="108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400"/>
              </a:lnSpc>
              <a:spcBef>
                <a:spcPts val="600"/>
              </a:spcBef>
            </a:pPr>
            <a:r>
              <a:rPr lang="de-DE" b="1" dirty="0"/>
              <a:t>DQR </a:t>
            </a:r>
            <a:r>
              <a:rPr lang="de-DE" b="1" dirty="0" err="1"/>
              <a:t>bo'yicha</a:t>
            </a:r>
            <a:r>
              <a:rPr lang="de-DE" b="1" dirty="0"/>
              <a:t> </a:t>
            </a:r>
            <a:r>
              <a:rPr lang="de-DE" b="1" dirty="0" err="1"/>
              <a:t>Federasiya</a:t>
            </a:r>
            <a:r>
              <a:rPr lang="de-DE" b="1" dirty="0"/>
              <a:t> </a:t>
            </a:r>
            <a:r>
              <a:rPr lang="de-DE" b="1" dirty="0" err="1"/>
              <a:t>va</a:t>
            </a:r>
            <a:r>
              <a:rPr lang="de-DE" b="1" dirty="0"/>
              <a:t> </a:t>
            </a:r>
            <a:r>
              <a:rPr lang="de-DE" b="1" dirty="0" err="1"/>
              <a:t>federal</a:t>
            </a:r>
            <a:r>
              <a:rPr lang="de-DE" b="1" dirty="0"/>
              <a:t> </a:t>
            </a:r>
            <a:r>
              <a:rPr lang="de-DE" b="1" dirty="0" err="1"/>
              <a:t>o‘lkalarning</a:t>
            </a:r>
            <a:r>
              <a:rPr lang="de-DE" b="1" dirty="0"/>
              <a:t> </a:t>
            </a:r>
            <a:r>
              <a:rPr lang="de-DE" b="1" dirty="0" err="1"/>
              <a:t>muvofiqlashtirish</a:t>
            </a:r>
            <a:r>
              <a:rPr lang="de-DE" b="1" dirty="0"/>
              <a:t> </a:t>
            </a:r>
            <a:r>
              <a:rPr lang="de-DE" b="1" dirty="0" err="1"/>
              <a:t>markazi</a:t>
            </a:r>
            <a:r>
              <a:rPr lang="de-DE" b="1" dirty="0"/>
              <a:t> (B-L-KS DQR)</a:t>
            </a:r>
          </a:p>
        </p:txBody>
      </p:sp>
      <p:cxnSp>
        <p:nvCxnSpPr>
          <p:cNvPr id="60" name="Gerade Verbindung mit Pfeil 59">
            <a:extLst>
              <a:ext uri="{FF2B5EF4-FFF2-40B4-BE49-F238E27FC236}">
                <a16:creationId xmlns:a16="http://schemas.microsoft.com/office/drawing/2014/main" id="{9A628748-59CE-4C9F-B48E-CF840D1F0EA5}"/>
              </a:ext>
            </a:extLst>
          </p:cNvPr>
          <p:cNvCxnSpPr>
            <a:cxnSpLocks/>
            <a:stCxn id="39" idx="2"/>
            <a:endCxn id="41" idx="0"/>
          </p:cNvCxnSpPr>
          <p:nvPr/>
        </p:nvCxnSpPr>
        <p:spPr>
          <a:xfrm>
            <a:off x="3380106" y="4236394"/>
            <a:ext cx="0" cy="647126"/>
          </a:xfrm>
          <a:prstGeom prst="straightConnector1">
            <a:avLst/>
          </a:prstGeom>
          <a:ln w="12700">
            <a:solidFill>
              <a:schemeClr val="tx1"/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platzhalter 3">
            <a:extLst>
              <a:ext uri="{FF2B5EF4-FFF2-40B4-BE49-F238E27FC236}">
                <a16:creationId xmlns:a16="http://schemas.microsoft.com/office/drawing/2014/main" id="{27F67494-9BF7-447D-B86E-69B84BCFC2B9}"/>
              </a:ext>
            </a:extLst>
          </p:cNvPr>
          <p:cNvSpPr txBox="1">
            <a:spLocks/>
          </p:cNvSpPr>
          <p:nvPr/>
        </p:nvSpPr>
        <p:spPr>
          <a:xfrm>
            <a:off x="1033767" y="4409267"/>
            <a:ext cx="4692676" cy="32809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36000" tIns="0" rIns="36000" bIns="36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400"/>
              </a:lnSpc>
              <a:spcBef>
                <a:spcPts val="600"/>
              </a:spcBef>
            </a:pPr>
            <a:r>
              <a:rPr lang="de-DE" sz="1800" dirty="0">
                <a:solidFill>
                  <a:schemeClr val="tx1"/>
                </a:solidFill>
              </a:rPr>
              <a:t>2013 yil may </a:t>
            </a:r>
            <a:r>
              <a:rPr lang="de-DE" sz="1800" dirty="0" err="1">
                <a:solidFill>
                  <a:schemeClr val="tx1"/>
                </a:solidFill>
              </a:rPr>
              <a:t>oyidan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boshlab</a:t>
            </a:r>
            <a:endParaRPr lang="de-DE" sz="1800" spc="3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7588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a16="http://schemas.microsoft.com/office/drawing/2014/main" xmlns:p14="http://schemas.microsoft.com/office/powerpoint/2010/main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dirty="0"/>
              <a:t>2. </a:t>
            </a:r>
            <a:r>
              <a:rPr lang="de-DE" dirty="0" err="1"/>
              <a:t>Germaniya</a:t>
            </a:r>
            <a:r>
              <a:rPr lang="de-DE" dirty="0"/>
              <a:t> </a:t>
            </a:r>
            <a:r>
              <a:rPr lang="de-DE" dirty="0" err="1"/>
              <a:t>malaka</a:t>
            </a:r>
            <a:r>
              <a:rPr lang="de-DE" dirty="0"/>
              <a:t> </a:t>
            </a:r>
            <a:r>
              <a:rPr lang="de-DE" dirty="0" err="1"/>
              <a:t>ramkasi</a:t>
            </a:r>
            <a:r>
              <a:rPr lang="de-DE" dirty="0"/>
              <a:t> (DQR)</a:t>
            </a:r>
          </a:p>
        </p:txBody>
      </p:sp>
      <p:sp>
        <p:nvSpPr>
          <p:cNvPr id="20" name="Textplatzhalter 3">
            <a:extLst>
              <a:ext uri="{FF2B5EF4-FFF2-40B4-BE49-F238E27FC236}">
                <a16:creationId xmlns:a16="http://schemas.microsoft.com/office/drawing/2014/main" id="{131BB357-1B4A-4D9A-A40A-5DD48CE5ECA5}"/>
              </a:ext>
            </a:extLst>
          </p:cNvPr>
          <p:cNvSpPr txBox="1">
            <a:spLocks/>
          </p:cNvSpPr>
          <p:nvPr/>
        </p:nvSpPr>
        <p:spPr>
          <a:xfrm>
            <a:off x="3749662" y="1331919"/>
            <a:ext cx="4692676" cy="1141439"/>
          </a:xfrm>
          <a:prstGeom prst="rect">
            <a:avLst/>
          </a:prstGeom>
          <a:solidFill>
            <a:srgbClr val="D6851B">
              <a:alpha val="90000"/>
            </a:srgbClr>
          </a:solidFill>
        </p:spPr>
        <p:txBody>
          <a:bodyPr vert="horz" wrap="square" lIns="36000" tIns="108000" rIns="36000" bIns="108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400"/>
              </a:lnSpc>
              <a:spcBef>
                <a:spcPts val="600"/>
              </a:spcBef>
            </a:pPr>
            <a:r>
              <a:rPr lang="de-DE" b="1" dirty="0"/>
              <a:t>DQR </a:t>
            </a:r>
            <a:r>
              <a:rPr lang="de-DE" b="1" dirty="0" err="1"/>
              <a:t>bo'yicha</a:t>
            </a:r>
            <a:r>
              <a:rPr lang="de-DE" b="1" dirty="0"/>
              <a:t> </a:t>
            </a:r>
            <a:r>
              <a:rPr lang="de-DE" b="1" dirty="0" err="1"/>
              <a:t>Federasiya</a:t>
            </a:r>
            <a:r>
              <a:rPr lang="de-DE" b="1" dirty="0"/>
              <a:t> </a:t>
            </a:r>
            <a:r>
              <a:rPr lang="de-DE" b="1" dirty="0" err="1"/>
              <a:t>va</a:t>
            </a:r>
            <a:r>
              <a:rPr lang="de-DE" b="1" dirty="0"/>
              <a:t> </a:t>
            </a:r>
            <a:r>
              <a:rPr lang="de-DE" b="1" dirty="0" err="1"/>
              <a:t>federal</a:t>
            </a:r>
            <a:r>
              <a:rPr lang="de-DE" b="1" dirty="0"/>
              <a:t> </a:t>
            </a:r>
            <a:r>
              <a:rPr lang="de-DE" b="1" dirty="0" err="1"/>
              <a:t>o‘lkalarning</a:t>
            </a:r>
            <a:r>
              <a:rPr lang="de-DE" b="1" dirty="0"/>
              <a:t> </a:t>
            </a:r>
            <a:r>
              <a:rPr lang="de-DE" b="1" dirty="0" err="1"/>
              <a:t>muvofiqlashtirish</a:t>
            </a:r>
            <a:r>
              <a:rPr lang="de-DE" b="1" dirty="0"/>
              <a:t> </a:t>
            </a:r>
            <a:r>
              <a:rPr lang="de-DE" b="1" dirty="0" err="1"/>
              <a:t>markazi</a:t>
            </a:r>
            <a:br>
              <a:rPr lang="de-DE" b="1" dirty="0"/>
            </a:br>
            <a:r>
              <a:rPr lang="de-DE" b="1" dirty="0"/>
              <a:t>(B-L-KS DQR)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ACF729F7-AB13-49B3-BD3E-F6B448664E92}"/>
              </a:ext>
            </a:extLst>
          </p:cNvPr>
          <p:cNvSpPr txBox="1"/>
          <p:nvPr/>
        </p:nvSpPr>
        <p:spPr>
          <a:xfrm>
            <a:off x="658813" y="819289"/>
            <a:ext cx="795814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2000" b="1" dirty="0"/>
              <a:t>DQRdagi manfaatdor tomonlar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A656E430-9E06-4F38-A3D8-90E8A792E511}"/>
              </a:ext>
            </a:extLst>
          </p:cNvPr>
          <p:cNvSpPr/>
          <p:nvPr/>
        </p:nvSpPr>
        <p:spPr>
          <a:xfrm>
            <a:off x="658812" y="2599107"/>
            <a:ext cx="3492000" cy="1283154"/>
          </a:xfrm>
          <a:prstGeom prst="rect">
            <a:avLst/>
          </a:prstGeom>
          <a:solidFill>
            <a:srgbClr val="FBF3E8"/>
          </a:solidFill>
        </p:spPr>
        <p:txBody>
          <a:bodyPr wrap="square" lIns="108000" tIns="72000" rIns="72000" bIns="72000">
            <a:spAutoFit/>
          </a:bodyPr>
          <a:lstStyle/>
          <a:p>
            <a:pPr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de-DE" sz="1600" b="1" dirty="0" err="1"/>
              <a:t>Funktsiyasi</a:t>
            </a:r>
            <a:endParaRPr lang="de-DE" sz="1600" b="1" dirty="0"/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Germaniyada Yevropa malaka ramkasini (EQF) joriy etish bo'yicha Milliy </a:t>
            </a:r>
            <a:r>
              <a:rPr lang="de-DE" sz="1600" dirty="0" err="1"/>
              <a:t>muvofiqlashtirish</a:t>
            </a:r>
            <a:r>
              <a:rPr lang="de-DE" sz="1600" dirty="0"/>
              <a:t> </a:t>
            </a:r>
            <a:r>
              <a:rPr lang="de-DE" sz="1600" dirty="0" err="1"/>
              <a:t>markazi</a:t>
            </a:r>
            <a:endParaRPr lang="de-DE" sz="1600" dirty="0"/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2311FEFE-F143-4430-AA7B-97B85B07C37B}"/>
              </a:ext>
            </a:extLst>
          </p:cNvPr>
          <p:cNvSpPr/>
          <p:nvPr/>
        </p:nvSpPr>
        <p:spPr>
          <a:xfrm>
            <a:off x="658812" y="4384642"/>
            <a:ext cx="3492000" cy="1283154"/>
          </a:xfrm>
          <a:prstGeom prst="rect">
            <a:avLst/>
          </a:prstGeom>
          <a:solidFill>
            <a:srgbClr val="FBF3E8"/>
          </a:solidFill>
        </p:spPr>
        <p:txBody>
          <a:bodyPr wrap="square" lIns="108000" tIns="72000" rIns="72000" bIns="72000">
            <a:spAutoFit/>
          </a:bodyPr>
          <a:lstStyle/>
          <a:p>
            <a:pPr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de-DE" sz="1600" b="1" dirty="0" err="1"/>
              <a:t>Tashkil</a:t>
            </a:r>
            <a:r>
              <a:rPr lang="de-DE" sz="1600" b="1" dirty="0"/>
              <a:t> </a:t>
            </a:r>
            <a:r>
              <a:rPr lang="de-DE" sz="1600" b="1" dirty="0" err="1"/>
              <a:t>etilishi</a:t>
            </a:r>
            <a:endParaRPr lang="de-DE" sz="1600" b="1" dirty="0"/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 err="1"/>
              <a:t>Germaniya</a:t>
            </a:r>
            <a:r>
              <a:rPr lang="de-DE" sz="1600" dirty="0"/>
              <a:t> </a:t>
            </a:r>
            <a:r>
              <a:rPr lang="de-DE" sz="1600" dirty="0" err="1"/>
              <a:t>hukumati</a:t>
            </a:r>
            <a:r>
              <a:rPr lang="de-DE" sz="1600" dirty="0"/>
              <a:t> </a:t>
            </a:r>
            <a:r>
              <a:rPr lang="de-DE" sz="1600" dirty="0" err="1"/>
              <a:t>va</a:t>
            </a:r>
            <a:r>
              <a:rPr lang="de-DE" sz="1600" dirty="0"/>
              <a:t> </a:t>
            </a:r>
            <a:r>
              <a:rPr lang="de-DE" sz="1600" dirty="0" err="1"/>
              <a:t>federal</a:t>
            </a:r>
            <a:r>
              <a:rPr lang="de-DE" sz="1600" dirty="0"/>
              <a:t> </a:t>
            </a:r>
            <a:r>
              <a:rPr lang="de-DE" sz="1600" dirty="0" err="1"/>
              <a:t>o‘lkalarning</a:t>
            </a:r>
            <a:r>
              <a:rPr lang="de-DE" sz="1600" dirty="0"/>
              <a:t> qo'shma qarori (2013-yil 1-may)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B5628321-03DA-414E-BC4E-752D70C273CC}"/>
              </a:ext>
            </a:extLst>
          </p:cNvPr>
          <p:cNvSpPr/>
          <p:nvPr/>
        </p:nvSpPr>
        <p:spPr>
          <a:xfrm>
            <a:off x="4275570" y="2599107"/>
            <a:ext cx="3528000" cy="2770740"/>
          </a:xfrm>
          <a:prstGeom prst="rect">
            <a:avLst/>
          </a:prstGeom>
          <a:solidFill>
            <a:srgbClr val="FBF3E8"/>
          </a:solidFill>
        </p:spPr>
        <p:txBody>
          <a:bodyPr wrap="square" lIns="108000" tIns="72000" rIns="72000" bIns="72000">
            <a:spAutoFit/>
          </a:bodyPr>
          <a:lstStyle/>
          <a:p>
            <a:pPr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de-DE" sz="1600" b="1" dirty="0" err="1"/>
              <a:t>Vazifalari</a:t>
            </a:r>
            <a:endParaRPr lang="de-DE" sz="1600" dirty="0"/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 err="1"/>
              <a:t>Germaniya</a:t>
            </a:r>
            <a:r>
              <a:rPr lang="de-DE" sz="1600" dirty="0"/>
              <a:t> </a:t>
            </a:r>
            <a:r>
              <a:rPr lang="de-DE" sz="1600" dirty="0" err="1"/>
              <a:t>malaka</a:t>
            </a:r>
            <a:r>
              <a:rPr lang="de-DE" sz="1600" dirty="0"/>
              <a:t> </a:t>
            </a:r>
            <a:r>
              <a:rPr lang="de-DE" sz="1600" dirty="0" err="1"/>
              <a:t>ramkasini</a:t>
            </a:r>
            <a:r>
              <a:rPr lang="de-DE" sz="1600" dirty="0"/>
              <a:t> (DQR) joriy etishni qo'llab-quvvatlash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Unga muvofiqlikni </a:t>
            </a:r>
            <a:r>
              <a:rPr lang="de-DE" sz="1600" dirty="0" err="1"/>
              <a:t>ta'minlash</a:t>
            </a:r>
            <a:r>
              <a:rPr lang="de-DE" sz="1600" dirty="0"/>
              <a:t> </a:t>
            </a:r>
            <a:r>
              <a:rPr lang="de-DE" sz="1600" dirty="0" err="1"/>
              <a:t>maqsa-dida</a:t>
            </a:r>
            <a:r>
              <a:rPr lang="de-DE" sz="1600" dirty="0"/>
              <a:t> malakalar tasnifini ko'rib chiqish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 err="1"/>
              <a:t>Tasniflangan</a:t>
            </a:r>
            <a:r>
              <a:rPr lang="de-DE" sz="1600" dirty="0"/>
              <a:t> malakalar reyestrini yuritish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 err="1"/>
              <a:t>Joriy</a:t>
            </a:r>
            <a:r>
              <a:rPr lang="de-DE" sz="1600" dirty="0"/>
              <a:t> </a:t>
            </a:r>
            <a:r>
              <a:rPr lang="de-DE" sz="1600" dirty="0" err="1"/>
              <a:t>o‘zgarishlar</a:t>
            </a:r>
            <a:r>
              <a:rPr lang="de-DE" sz="1600" dirty="0"/>
              <a:t> bo'yicha ma'lumot berish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D4C2462A-285B-5EE4-EFAC-0CBDF81DC1CC}"/>
              </a:ext>
            </a:extLst>
          </p:cNvPr>
          <p:cNvSpPr/>
          <p:nvPr/>
        </p:nvSpPr>
        <p:spPr>
          <a:xfrm>
            <a:off x="7928327" y="2599106"/>
            <a:ext cx="3916831" cy="2770740"/>
          </a:xfrm>
          <a:prstGeom prst="rect">
            <a:avLst/>
          </a:prstGeom>
          <a:solidFill>
            <a:srgbClr val="FBF3E8"/>
          </a:solidFill>
        </p:spPr>
        <p:txBody>
          <a:bodyPr wrap="square" lIns="108000" tIns="72000" rIns="72000" bIns="72000">
            <a:spAutoFit/>
          </a:bodyPr>
          <a:lstStyle/>
          <a:p>
            <a:pPr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de-DE" sz="1600" b="1" dirty="0" err="1"/>
              <a:t>A'zolari</a:t>
            </a:r>
            <a:endParaRPr lang="de-DE" sz="1600" dirty="0"/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 err="1"/>
              <a:t>Ta'lim</a:t>
            </a:r>
            <a:r>
              <a:rPr lang="de-DE" sz="1600" dirty="0"/>
              <a:t>, </a:t>
            </a:r>
            <a:r>
              <a:rPr lang="de-DE" sz="1600" dirty="0" err="1"/>
              <a:t>oila</a:t>
            </a:r>
            <a:r>
              <a:rPr lang="de-DE" sz="1600" dirty="0"/>
              <a:t>, </a:t>
            </a:r>
            <a:r>
              <a:rPr lang="de-DE" sz="1600" dirty="0" err="1"/>
              <a:t>keksalar</a:t>
            </a:r>
            <a:r>
              <a:rPr lang="de-DE" sz="1600" dirty="0"/>
              <a:t>, </a:t>
            </a:r>
            <a:r>
              <a:rPr lang="de-DE" sz="1600" dirty="0" err="1"/>
              <a:t>ayollar</a:t>
            </a:r>
            <a:r>
              <a:rPr lang="de-DE" sz="1600" dirty="0"/>
              <a:t> </a:t>
            </a:r>
            <a:r>
              <a:rPr lang="de-DE" sz="1600" dirty="0" err="1"/>
              <a:t>va</a:t>
            </a:r>
            <a:r>
              <a:rPr lang="de-DE" sz="1600" dirty="0"/>
              <a:t> </a:t>
            </a:r>
            <a:r>
              <a:rPr lang="de-DE" sz="1600" dirty="0" err="1"/>
              <a:t>yoshlar</a:t>
            </a:r>
            <a:r>
              <a:rPr lang="de-DE" sz="1600" dirty="0"/>
              <a:t> </a:t>
            </a:r>
            <a:r>
              <a:rPr lang="de-DE" sz="1600" dirty="0" err="1"/>
              <a:t>ishlari</a:t>
            </a:r>
            <a:r>
              <a:rPr lang="de-DE" sz="1600" dirty="0"/>
              <a:t> </a:t>
            </a:r>
            <a:r>
              <a:rPr lang="de-DE" sz="1600" dirty="0" err="1"/>
              <a:t>bo'yicha</a:t>
            </a:r>
            <a:r>
              <a:rPr lang="de-DE" sz="1600" dirty="0"/>
              <a:t> Federal </a:t>
            </a:r>
            <a:r>
              <a:rPr lang="de-DE" sz="1600" dirty="0" err="1"/>
              <a:t>vazirlik</a:t>
            </a:r>
            <a:r>
              <a:rPr lang="de-DE" sz="1600" dirty="0"/>
              <a:t> (BMBFSFJ)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 err="1"/>
              <a:t>Iqtisod</a:t>
            </a:r>
            <a:r>
              <a:rPr lang="de-DE" sz="1600" dirty="0"/>
              <a:t> </a:t>
            </a:r>
            <a:r>
              <a:rPr lang="de-DE" sz="1600" dirty="0" err="1"/>
              <a:t>va</a:t>
            </a:r>
            <a:r>
              <a:rPr lang="de-DE" sz="1600" dirty="0"/>
              <a:t> </a:t>
            </a:r>
            <a:r>
              <a:rPr lang="de-DE" sz="1600" dirty="0" err="1"/>
              <a:t>energetika</a:t>
            </a:r>
            <a:r>
              <a:rPr lang="de-DE" sz="1600" dirty="0"/>
              <a:t> </a:t>
            </a:r>
            <a:r>
              <a:rPr lang="de-DE" sz="1600" dirty="0" err="1"/>
              <a:t>bo'yicha</a:t>
            </a:r>
            <a:r>
              <a:rPr lang="de-DE" sz="1600" dirty="0"/>
              <a:t> Federal </a:t>
            </a:r>
            <a:r>
              <a:rPr lang="de-DE" sz="1600" dirty="0" err="1"/>
              <a:t>vazirlik</a:t>
            </a:r>
            <a:r>
              <a:rPr lang="de-DE" sz="1600" dirty="0"/>
              <a:t> (BMWE)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 err="1"/>
              <a:t>Ta'lim</a:t>
            </a:r>
            <a:r>
              <a:rPr lang="de-DE" sz="1600" dirty="0"/>
              <a:t> </a:t>
            </a:r>
            <a:r>
              <a:rPr lang="de-DE" sz="1600" dirty="0" err="1"/>
              <a:t>va</a:t>
            </a:r>
            <a:r>
              <a:rPr lang="de-DE" sz="1600" dirty="0"/>
              <a:t> </a:t>
            </a:r>
            <a:r>
              <a:rPr lang="de-DE" sz="1600" dirty="0" err="1"/>
              <a:t>madaniyat</a:t>
            </a:r>
            <a:r>
              <a:rPr lang="de-DE" sz="1600" dirty="0"/>
              <a:t> </a:t>
            </a:r>
            <a:r>
              <a:rPr lang="de-DE" sz="1600" dirty="0" err="1"/>
              <a:t>ishlari</a:t>
            </a:r>
            <a:r>
              <a:rPr lang="de-DE" sz="1600" dirty="0"/>
              <a:t> </a:t>
            </a:r>
            <a:r>
              <a:rPr lang="de-DE" sz="1600" dirty="0" err="1"/>
              <a:t>bo'yicha</a:t>
            </a:r>
            <a:r>
              <a:rPr lang="de-DE" sz="1600" dirty="0"/>
              <a:t> </a:t>
            </a:r>
            <a:r>
              <a:rPr lang="de-DE" sz="1600" dirty="0" err="1"/>
              <a:t>federal</a:t>
            </a:r>
            <a:r>
              <a:rPr lang="de-DE" sz="1600" dirty="0"/>
              <a:t> </a:t>
            </a:r>
            <a:r>
              <a:rPr lang="de-DE" sz="1600" dirty="0" err="1"/>
              <a:t>o‘lka</a:t>
            </a:r>
            <a:r>
              <a:rPr lang="de-DE" sz="1600" dirty="0"/>
              <a:t> </a:t>
            </a:r>
            <a:r>
              <a:rPr lang="de-DE" sz="1600" dirty="0" err="1"/>
              <a:t>vazirlari</a:t>
            </a:r>
            <a:r>
              <a:rPr lang="de-DE" sz="1600" dirty="0"/>
              <a:t> </a:t>
            </a:r>
            <a:r>
              <a:rPr lang="de-DE" sz="1600" dirty="0" err="1"/>
              <a:t>konferensiyasi</a:t>
            </a:r>
            <a:r>
              <a:rPr lang="de-DE" sz="1600" dirty="0"/>
              <a:t> (KMK)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 err="1"/>
              <a:t>Iqtisod</a:t>
            </a:r>
            <a:r>
              <a:rPr lang="de-DE" sz="1600" dirty="0"/>
              <a:t> </a:t>
            </a:r>
            <a:r>
              <a:rPr lang="de-DE" sz="1600" dirty="0" err="1"/>
              <a:t>bo'yicha</a:t>
            </a:r>
            <a:r>
              <a:rPr lang="de-DE" sz="1600" dirty="0"/>
              <a:t> </a:t>
            </a:r>
            <a:r>
              <a:rPr lang="de-DE" sz="1600" dirty="0" err="1"/>
              <a:t>federal</a:t>
            </a:r>
            <a:r>
              <a:rPr lang="de-DE" sz="1600" dirty="0"/>
              <a:t> </a:t>
            </a:r>
            <a:r>
              <a:rPr lang="de-DE" sz="1600" dirty="0" err="1"/>
              <a:t>o‘lka</a:t>
            </a:r>
            <a:r>
              <a:rPr lang="de-DE" sz="1600" dirty="0"/>
              <a:t> </a:t>
            </a:r>
            <a:r>
              <a:rPr lang="de-DE" sz="1600" dirty="0" err="1"/>
              <a:t>vazirlari</a:t>
            </a:r>
            <a:r>
              <a:rPr lang="de-DE" sz="1600" dirty="0"/>
              <a:t> </a:t>
            </a:r>
            <a:r>
              <a:rPr lang="de-DE" sz="1600" dirty="0" err="1"/>
              <a:t>konferensiyasi</a:t>
            </a:r>
            <a:r>
              <a:rPr lang="de-DE" sz="1600" dirty="0"/>
              <a:t> (WMK)</a:t>
            </a:r>
          </a:p>
        </p:txBody>
      </p:sp>
    </p:spTree>
    <p:extLst>
      <p:ext uri="{BB962C8B-B14F-4D97-AF65-F5344CB8AC3E}">
        <p14:creationId xmlns:p14="http://schemas.microsoft.com/office/powerpoint/2010/main" val="41469002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a16="http://schemas.microsoft.com/office/drawing/2014/main" xmlns:p14="http://schemas.microsoft.com/office/powerpoint/2010/main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dirty="0"/>
              <a:t>2. </a:t>
            </a:r>
            <a:r>
              <a:rPr lang="de-DE" dirty="0" err="1"/>
              <a:t>Germaniya</a:t>
            </a:r>
            <a:r>
              <a:rPr lang="de-DE" dirty="0"/>
              <a:t> </a:t>
            </a:r>
            <a:r>
              <a:rPr lang="de-DE" dirty="0" err="1"/>
              <a:t>malaka</a:t>
            </a:r>
            <a:r>
              <a:rPr lang="de-DE" dirty="0"/>
              <a:t> </a:t>
            </a:r>
            <a:r>
              <a:rPr lang="de-DE" dirty="0" err="1"/>
              <a:t>ramkasi</a:t>
            </a:r>
            <a:r>
              <a:rPr lang="de-DE" dirty="0"/>
              <a:t> (DQR)</a:t>
            </a:r>
          </a:p>
        </p:txBody>
      </p:sp>
      <p:sp>
        <p:nvSpPr>
          <p:cNvPr id="20" name="Textplatzhalter 3">
            <a:extLst>
              <a:ext uri="{FF2B5EF4-FFF2-40B4-BE49-F238E27FC236}">
                <a16:creationId xmlns:a16="http://schemas.microsoft.com/office/drawing/2014/main" id="{131BB357-1B4A-4D9A-A40A-5DD48CE5ECA5}"/>
              </a:ext>
            </a:extLst>
          </p:cNvPr>
          <p:cNvSpPr txBox="1">
            <a:spLocks/>
          </p:cNvSpPr>
          <p:nvPr/>
        </p:nvSpPr>
        <p:spPr>
          <a:xfrm>
            <a:off x="3829438" y="1628775"/>
            <a:ext cx="4692676" cy="833663"/>
          </a:xfrm>
          <a:prstGeom prst="rect">
            <a:avLst/>
          </a:prstGeom>
          <a:solidFill>
            <a:srgbClr val="D6851B">
              <a:alpha val="90000"/>
            </a:srgbClr>
          </a:solidFill>
        </p:spPr>
        <p:txBody>
          <a:bodyPr vert="horz" wrap="square" lIns="36000" tIns="108000" rIns="36000" bIns="108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400"/>
              </a:lnSpc>
              <a:spcBef>
                <a:spcPts val="600"/>
              </a:spcBef>
            </a:pPr>
            <a:r>
              <a:rPr lang="de-DE" b="1" dirty="0"/>
              <a:t>DQR ishchi guruhi </a:t>
            </a:r>
            <a:br>
              <a:rPr lang="de-DE" b="1" dirty="0"/>
            </a:br>
            <a:r>
              <a:rPr lang="de-DE" b="1" dirty="0"/>
              <a:t>(AK DQR)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ACF729F7-AB13-49B3-BD3E-F6B448664E92}"/>
              </a:ext>
            </a:extLst>
          </p:cNvPr>
          <p:cNvSpPr txBox="1"/>
          <p:nvPr/>
        </p:nvSpPr>
        <p:spPr>
          <a:xfrm>
            <a:off x="658813" y="819289"/>
            <a:ext cx="795814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2000" b="1" dirty="0"/>
              <a:t>DQRdagi manfaatdor tomonlar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A656E430-9E06-4F38-A3D8-90E8A792E511}"/>
              </a:ext>
            </a:extLst>
          </p:cNvPr>
          <p:cNvSpPr/>
          <p:nvPr/>
        </p:nvSpPr>
        <p:spPr>
          <a:xfrm>
            <a:off x="658812" y="2599107"/>
            <a:ext cx="5416550" cy="2257779"/>
          </a:xfrm>
          <a:prstGeom prst="rect">
            <a:avLst/>
          </a:prstGeom>
          <a:solidFill>
            <a:srgbClr val="FBF3E8"/>
          </a:solidFill>
        </p:spPr>
        <p:txBody>
          <a:bodyPr wrap="square" lIns="108000" tIns="72000" rIns="72000" bIns="72000">
            <a:spAutoFit/>
          </a:bodyPr>
          <a:lstStyle/>
          <a:p>
            <a:pPr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de-DE" sz="1600" b="1" dirty="0"/>
              <a:t>Markaziy platforma</a:t>
            </a:r>
          </a:p>
          <a:p>
            <a:pPr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de-DE" sz="1600" dirty="0"/>
              <a:t>Barcha tegishli manfaatdor tomonlarning ishtiroki</a:t>
            </a:r>
            <a:r>
              <a:rPr lang="de-DE" sz="1600" b="1" dirty="0"/>
              <a:t> 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 err="1"/>
              <a:t>Umumiy</a:t>
            </a:r>
            <a:r>
              <a:rPr lang="de-DE" sz="1600" dirty="0"/>
              <a:t> ta'lim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Oliy ta'lim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 err="1"/>
              <a:t>Kasbiy</a:t>
            </a:r>
            <a:r>
              <a:rPr lang="de-DE" sz="1600" dirty="0"/>
              <a:t> </a:t>
            </a:r>
            <a:r>
              <a:rPr lang="de-DE" sz="1600" dirty="0" err="1"/>
              <a:t>ta'lim</a:t>
            </a:r>
            <a:endParaRPr lang="de-DE" sz="1600" dirty="0"/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 err="1"/>
              <a:t>Ijtimoiy</a:t>
            </a:r>
            <a:r>
              <a:rPr lang="de-DE" sz="1600" dirty="0"/>
              <a:t> sheriklar va biznes tashkilotlari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Fan </a:t>
            </a:r>
            <a:r>
              <a:rPr lang="de-DE" sz="1600" dirty="0" err="1"/>
              <a:t>va</a:t>
            </a:r>
            <a:r>
              <a:rPr lang="de-DE" sz="1600" dirty="0"/>
              <a:t> </a:t>
            </a:r>
            <a:r>
              <a:rPr lang="de-DE" sz="1600" dirty="0" err="1"/>
              <a:t>amaliyot</a:t>
            </a:r>
            <a:r>
              <a:rPr lang="de-DE" sz="1600" dirty="0"/>
              <a:t> </a:t>
            </a:r>
            <a:r>
              <a:rPr lang="de-DE" sz="1600" dirty="0" err="1"/>
              <a:t>vakillari</a:t>
            </a:r>
            <a:endParaRPr lang="de-DE" sz="1600" dirty="0"/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B5628321-03DA-414E-BC4E-752D70C273CC}"/>
              </a:ext>
            </a:extLst>
          </p:cNvPr>
          <p:cNvSpPr/>
          <p:nvPr/>
        </p:nvSpPr>
        <p:spPr>
          <a:xfrm>
            <a:off x="6296025" y="2599107"/>
            <a:ext cx="5416550" cy="1308802"/>
          </a:xfrm>
          <a:prstGeom prst="rect">
            <a:avLst/>
          </a:prstGeom>
          <a:solidFill>
            <a:srgbClr val="FBF3E8"/>
          </a:solidFill>
        </p:spPr>
        <p:txBody>
          <a:bodyPr wrap="square" lIns="108000" tIns="72000" rIns="72000" bIns="72000">
            <a:spAutoFit/>
          </a:bodyPr>
          <a:lstStyle/>
          <a:p>
            <a:pPr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de-DE" sz="1600" b="1" dirty="0" err="1"/>
              <a:t>Vazifalar</a:t>
            </a:r>
            <a:endParaRPr lang="de-DE" sz="1600" dirty="0"/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DQRni ishlab chiqish va amalga oshirishga oid barcha asosiy qarorlarni tayyorlash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 err="1"/>
              <a:t>Murosa</a:t>
            </a:r>
            <a:r>
              <a:rPr lang="de-DE" sz="1600" dirty="0"/>
              <a:t> </a:t>
            </a:r>
            <a:r>
              <a:rPr lang="de-DE" sz="1600" dirty="0" err="1"/>
              <a:t>tamoyiliga</a:t>
            </a:r>
            <a:r>
              <a:rPr lang="de-DE" sz="1600" dirty="0"/>
              <a:t> asoslangan hamkorlik</a:t>
            </a:r>
          </a:p>
        </p:txBody>
      </p:sp>
    </p:spTree>
    <p:extLst>
      <p:ext uri="{BB962C8B-B14F-4D97-AF65-F5344CB8AC3E}">
        <p14:creationId xmlns:p14="http://schemas.microsoft.com/office/powerpoint/2010/main" val="33352729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a16="http://schemas.microsoft.com/office/drawing/2014/main" xmlns:p14="http://schemas.microsoft.com/office/powerpoint/2010/main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CF3836CC-239D-4A01-8FC2-EEB243807DC8}"/>
              </a:ext>
            </a:extLst>
          </p:cNvPr>
          <p:cNvSpPr txBox="1">
            <a:spLocks/>
          </p:cNvSpPr>
          <p:nvPr/>
        </p:nvSpPr>
        <p:spPr>
          <a:xfrm>
            <a:off x="6981807" y="1607826"/>
            <a:ext cx="4730767" cy="467408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108000" rIns="36000" bIns="108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800" b="1" dirty="0"/>
              <a:t>Norasmiy malakalar bo'yicha tartib</a:t>
            </a:r>
          </a:p>
        </p:txBody>
      </p:sp>
      <p:sp>
        <p:nvSpPr>
          <p:cNvPr id="29" name="Textplatzhalter 3">
            <a:extLst>
              <a:ext uri="{FF2B5EF4-FFF2-40B4-BE49-F238E27FC236}">
                <a16:creationId xmlns:a16="http://schemas.microsoft.com/office/drawing/2014/main" id="{D63AD3C3-374A-4C88-AC2C-51AAFCD00578}"/>
              </a:ext>
            </a:extLst>
          </p:cNvPr>
          <p:cNvSpPr txBox="1">
            <a:spLocks/>
          </p:cNvSpPr>
          <p:nvPr/>
        </p:nvSpPr>
        <p:spPr>
          <a:xfrm>
            <a:off x="658811" y="1607825"/>
            <a:ext cx="4730770" cy="467408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108000" rIns="36000" bIns="108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800" b="1" dirty="0"/>
              <a:t>Rasmiy malakalar </a:t>
            </a:r>
            <a:r>
              <a:rPr lang="de-DE" sz="1800" b="1" dirty="0" err="1"/>
              <a:t>bo'yicha</a:t>
            </a:r>
            <a:r>
              <a:rPr lang="de-DE" sz="1800" b="1" dirty="0"/>
              <a:t> </a:t>
            </a:r>
            <a:r>
              <a:rPr lang="de-DE" sz="1800" b="1" dirty="0" err="1"/>
              <a:t>tartib</a:t>
            </a:r>
            <a:endParaRPr lang="de-DE" sz="1800" b="1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5D6CF703-F645-414C-BFFB-151EFFCF42E8}"/>
              </a:ext>
            </a:extLst>
          </p:cNvPr>
          <p:cNvSpPr txBox="1"/>
          <p:nvPr/>
        </p:nvSpPr>
        <p:spPr>
          <a:xfrm>
            <a:off x="658813" y="816225"/>
            <a:ext cx="7958140" cy="61555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2000" b="1" dirty="0"/>
              <a:t>Tasniflash tartibi</a:t>
            </a: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id="{255095DA-19A6-4E05-9B1D-541866F7C120}"/>
              </a:ext>
            </a:extLst>
          </p:cNvPr>
          <p:cNvSpPr txBox="1">
            <a:spLocks/>
          </p:cNvSpPr>
          <p:nvPr/>
        </p:nvSpPr>
        <p:spPr>
          <a:xfrm>
            <a:off x="658812" y="296863"/>
            <a:ext cx="9000000" cy="44671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kern="1200">
                <a:solidFill>
                  <a:srgbClr val="D6851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2. </a:t>
            </a:r>
            <a:r>
              <a:rPr lang="de-DE" dirty="0" err="1"/>
              <a:t>Germaniya</a:t>
            </a:r>
            <a:r>
              <a:rPr lang="de-DE" dirty="0"/>
              <a:t> </a:t>
            </a:r>
            <a:r>
              <a:rPr lang="de-DE" dirty="0" err="1"/>
              <a:t>malaka</a:t>
            </a:r>
            <a:r>
              <a:rPr lang="de-DE" dirty="0"/>
              <a:t> </a:t>
            </a:r>
            <a:r>
              <a:rPr lang="de-DE" dirty="0" err="1"/>
              <a:t>ramkasi</a:t>
            </a:r>
            <a:r>
              <a:rPr lang="de-DE" dirty="0"/>
              <a:t> (DQR)</a:t>
            </a:r>
          </a:p>
        </p:txBody>
      </p:sp>
      <p:sp>
        <p:nvSpPr>
          <p:cNvPr id="23" name="Textplatzhalter 3">
            <a:extLst>
              <a:ext uri="{FF2B5EF4-FFF2-40B4-BE49-F238E27FC236}">
                <a16:creationId xmlns:a16="http://schemas.microsoft.com/office/drawing/2014/main" id="{8782D271-E909-4262-9215-262E1CE320D0}"/>
              </a:ext>
            </a:extLst>
          </p:cNvPr>
          <p:cNvSpPr txBox="1">
            <a:spLocks/>
          </p:cNvSpPr>
          <p:nvPr/>
        </p:nvSpPr>
        <p:spPr>
          <a:xfrm>
            <a:off x="661513" y="2216578"/>
            <a:ext cx="4728068" cy="1253402"/>
          </a:xfrm>
          <a:prstGeom prst="rect">
            <a:avLst/>
          </a:prstGeom>
          <a:solidFill>
            <a:srgbClr val="EAC28D">
              <a:alpha val="90000"/>
            </a:srgbClr>
          </a:solidFill>
        </p:spPr>
        <p:txBody>
          <a:bodyPr vert="horz" wrap="square" lIns="144000" tIns="72000" rIns="288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de-DE" sz="1800" dirty="0">
                <a:solidFill>
                  <a:schemeClr val="tx1"/>
                </a:solidFill>
              </a:rPr>
              <a:t>Vakolatli davlat </a:t>
            </a:r>
            <a:r>
              <a:rPr lang="de-DE" sz="1800" dirty="0" err="1">
                <a:solidFill>
                  <a:schemeClr val="tx1"/>
                </a:solidFill>
              </a:rPr>
              <a:t>yoki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ommaviy-huquqiy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muassasa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b="1" dirty="0" err="1">
                <a:solidFill>
                  <a:schemeClr val="tx1"/>
                </a:solidFill>
              </a:rPr>
              <a:t>tasniflash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b="1" dirty="0" err="1">
                <a:solidFill>
                  <a:schemeClr val="tx1"/>
                </a:solidFill>
              </a:rPr>
              <a:t>taklifini</a:t>
            </a:r>
            <a:r>
              <a:rPr lang="de-DE" sz="1800" b="1" dirty="0">
                <a:solidFill>
                  <a:schemeClr val="tx1"/>
                </a:solidFill>
              </a:rPr>
              <a:t> </a:t>
            </a:r>
            <a:r>
              <a:rPr lang="de-DE" sz="1800" dirty="0">
                <a:solidFill>
                  <a:schemeClr val="tx1"/>
                </a:solidFill>
              </a:rPr>
              <a:t>(masalan, imtihon qoidalari, </a:t>
            </a:r>
            <a:r>
              <a:rPr lang="de-DE" sz="1800" dirty="0" err="1">
                <a:solidFill>
                  <a:schemeClr val="tx1"/>
                </a:solidFill>
              </a:rPr>
              <a:t>kasbiy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ta‘lim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nizomlari</a:t>
            </a:r>
            <a:r>
              <a:rPr lang="de-DE" sz="1800" dirty="0">
                <a:solidFill>
                  <a:schemeClr val="tx1"/>
                </a:solidFill>
              </a:rPr>
              <a:t>, o'quv </a:t>
            </a:r>
            <a:r>
              <a:rPr lang="de-DE" sz="1800" dirty="0" err="1">
                <a:solidFill>
                  <a:schemeClr val="tx1"/>
                </a:solidFill>
              </a:rPr>
              <a:t>dasturlari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bo'yicha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taklifini</a:t>
            </a:r>
            <a:r>
              <a:rPr lang="de-DE" sz="1800" dirty="0">
                <a:solidFill>
                  <a:schemeClr val="tx1"/>
                </a:solidFill>
              </a:rPr>
              <a:t>) </a:t>
            </a:r>
            <a:r>
              <a:rPr lang="de-DE" sz="1800" dirty="0" err="1">
                <a:solidFill>
                  <a:schemeClr val="tx1"/>
                </a:solidFill>
              </a:rPr>
              <a:t>kiritadi</a:t>
            </a:r>
            <a:endParaRPr lang="de-DE" sz="1800" dirty="0">
              <a:solidFill>
                <a:schemeClr val="tx1"/>
              </a:solidFill>
            </a:endParaRPr>
          </a:p>
        </p:txBody>
      </p: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3E16A133-EC93-4A93-9B88-50BC5BE060C8}"/>
              </a:ext>
            </a:extLst>
          </p:cNvPr>
          <p:cNvCxnSpPr>
            <a:cxnSpLocks/>
            <a:stCxn id="23" idx="2"/>
            <a:endCxn id="25" idx="0"/>
          </p:cNvCxnSpPr>
          <p:nvPr/>
        </p:nvCxnSpPr>
        <p:spPr>
          <a:xfrm>
            <a:off x="3025547" y="3469980"/>
            <a:ext cx="0" cy="232029"/>
          </a:xfrm>
          <a:prstGeom prst="straightConnector1">
            <a:avLst/>
          </a:prstGeom>
          <a:ln w="12700">
            <a:solidFill>
              <a:schemeClr val="tx1"/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platzhalter 3">
            <a:extLst>
              <a:ext uri="{FF2B5EF4-FFF2-40B4-BE49-F238E27FC236}">
                <a16:creationId xmlns:a16="http://schemas.microsoft.com/office/drawing/2014/main" id="{3D0BF9BF-252D-4184-8C05-322C5B02A610}"/>
              </a:ext>
            </a:extLst>
          </p:cNvPr>
          <p:cNvSpPr txBox="1">
            <a:spLocks/>
          </p:cNvSpPr>
          <p:nvPr/>
        </p:nvSpPr>
        <p:spPr>
          <a:xfrm>
            <a:off x="661513" y="3702009"/>
            <a:ext cx="4728068" cy="699404"/>
          </a:xfrm>
          <a:prstGeom prst="rect">
            <a:avLst/>
          </a:prstGeom>
          <a:solidFill>
            <a:srgbClr val="EAC28D">
              <a:alpha val="90000"/>
            </a:srgb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de-DE" sz="1800" b="1" dirty="0">
                <a:solidFill>
                  <a:schemeClr val="tx1"/>
                </a:solidFill>
              </a:rPr>
              <a:t>DQR </a:t>
            </a:r>
            <a:r>
              <a:rPr lang="de-DE" sz="1800" dirty="0" err="1">
                <a:solidFill>
                  <a:schemeClr val="tx1"/>
                </a:solidFill>
              </a:rPr>
              <a:t>bo'yicha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Federatsiya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va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federal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o‘lkalar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b="1" dirty="0" err="1">
                <a:solidFill>
                  <a:schemeClr val="tx1"/>
                </a:solidFill>
              </a:rPr>
              <a:t>Muvofiqlashtirish</a:t>
            </a:r>
            <a:r>
              <a:rPr lang="de-DE" sz="1800" b="1" dirty="0">
                <a:solidFill>
                  <a:schemeClr val="tx1"/>
                </a:solidFill>
              </a:rPr>
              <a:t> </a:t>
            </a:r>
            <a:r>
              <a:rPr lang="de-DE" sz="1800" b="1" dirty="0" err="1">
                <a:solidFill>
                  <a:schemeClr val="tx1"/>
                </a:solidFill>
              </a:rPr>
              <a:t>markazi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taklifni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ko'rib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chiqadi</a:t>
            </a:r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26" name="Textplatzhalter 3">
            <a:extLst>
              <a:ext uri="{FF2B5EF4-FFF2-40B4-BE49-F238E27FC236}">
                <a16:creationId xmlns:a16="http://schemas.microsoft.com/office/drawing/2014/main" id="{E604F905-EDF7-4A4C-BFE5-D838CE8D8928}"/>
              </a:ext>
            </a:extLst>
          </p:cNvPr>
          <p:cNvSpPr txBox="1">
            <a:spLocks/>
          </p:cNvSpPr>
          <p:nvPr/>
        </p:nvSpPr>
        <p:spPr>
          <a:xfrm>
            <a:off x="661513" y="4627781"/>
            <a:ext cx="4728068" cy="699404"/>
          </a:xfrm>
          <a:prstGeom prst="rect">
            <a:avLst/>
          </a:prstGeom>
          <a:solidFill>
            <a:srgbClr val="EAC28D">
              <a:alpha val="90000"/>
            </a:srgb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de-DE" sz="1800" dirty="0">
                <a:solidFill>
                  <a:schemeClr val="tx1"/>
                </a:solidFill>
              </a:rPr>
              <a:t>Umumiy tuzilmaning uzviyligini ta'minlash uchun DQR </a:t>
            </a:r>
            <a:r>
              <a:rPr lang="de-DE" sz="1800" dirty="0" err="1">
                <a:solidFill>
                  <a:schemeClr val="tx1"/>
                </a:solidFill>
              </a:rPr>
              <a:t>ishchi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guruhi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jalb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qilinadi</a:t>
            </a:r>
            <a:endParaRPr lang="de-DE" sz="1800" dirty="0">
              <a:solidFill>
                <a:schemeClr val="tx1"/>
              </a:solidFill>
            </a:endParaRPr>
          </a:p>
        </p:txBody>
      </p: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CB708323-5F9E-40A0-B755-F61674D17F6B}"/>
              </a:ext>
            </a:extLst>
          </p:cNvPr>
          <p:cNvCxnSpPr>
            <a:cxnSpLocks/>
            <a:stCxn id="25" idx="2"/>
            <a:endCxn id="26" idx="0"/>
          </p:cNvCxnSpPr>
          <p:nvPr/>
        </p:nvCxnSpPr>
        <p:spPr>
          <a:xfrm>
            <a:off x="3025547" y="4401413"/>
            <a:ext cx="0" cy="226368"/>
          </a:xfrm>
          <a:prstGeom prst="straightConnector1">
            <a:avLst/>
          </a:prstGeom>
          <a:ln w="12700">
            <a:solidFill>
              <a:schemeClr val="tx1"/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platzhalter 3">
            <a:extLst>
              <a:ext uri="{FF2B5EF4-FFF2-40B4-BE49-F238E27FC236}">
                <a16:creationId xmlns:a16="http://schemas.microsoft.com/office/drawing/2014/main" id="{2FE2FD40-9607-4B63-8041-EEE9B0AA1FD7}"/>
              </a:ext>
            </a:extLst>
          </p:cNvPr>
          <p:cNvSpPr txBox="1">
            <a:spLocks/>
          </p:cNvSpPr>
          <p:nvPr/>
        </p:nvSpPr>
        <p:spPr>
          <a:xfrm>
            <a:off x="6981807" y="2218530"/>
            <a:ext cx="4728068" cy="422405"/>
          </a:xfrm>
          <a:prstGeom prst="rect">
            <a:avLst/>
          </a:prstGeom>
          <a:solidFill>
            <a:srgbClr val="EAC28D">
              <a:alpha val="90000"/>
            </a:srgbClr>
          </a:solidFill>
        </p:spPr>
        <p:txBody>
          <a:bodyPr vert="horz" wrap="square" lIns="360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de-DE" sz="1800" dirty="0">
                <a:solidFill>
                  <a:schemeClr val="tx1"/>
                </a:solidFill>
              </a:rPr>
              <a:t>Maxsus </a:t>
            </a:r>
            <a:r>
              <a:rPr lang="de-DE" sz="1800" b="1" dirty="0">
                <a:solidFill>
                  <a:schemeClr val="tx1"/>
                </a:solidFill>
              </a:rPr>
              <a:t>tasniflash tartibi </a:t>
            </a:r>
            <a:r>
              <a:rPr lang="de-DE" sz="1800" dirty="0" err="1">
                <a:solidFill>
                  <a:schemeClr val="tx1"/>
                </a:solidFill>
              </a:rPr>
              <a:t>kelishib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olingan</a:t>
            </a:r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32" name="Textplatzhalter 3">
            <a:extLst>
              <a:ext uri="{FF2B5EF4-FFF2-40B4-BE49-F238E27FC236}">
                <a16:creationId xmlns:a16="http://schemas.microsoft.com/office/drawing/2014/main" id="{5A26C3C1-FE19-4A21-98FF-B11FED6B2171}"/>
              </a:ext>
            </a:extLst>
          </p:cNvPr>
          <p:cNvSpPr txBox="1">
            <a:spLocks/>
          </p:cNvSpPr>
          <p:nvPr/>
        </p:nvSpPr>
        <p:spPr>
          <a:xfrm>
            <a:off x="6981807" y="3007656"/>
            <a:ext cx="4728068" cy="422405"/>
          </a:xfrm>
          <a:prstGeom prst="rect">
            <a:avLst/>
          </a:prstGeom>
          <a:solidFill>
            <a:srgbClr val="EAC28D">
              <a:alpha val="90000"/>
            </a:srgb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de-DE" sz="1800" dirty="0">
                <a:solidFill>
                  <a:schemeClr val="tx1"/>
                </a:solidFill>
              </a:rPr>
              <a:t>Jarayon </a:t>
            </a:r>
            <a:r>
              <a:rPr lang="de-DE" sz="1800" dirty="0" err="1">
                <a:solidFill>
                  <a:schemeClr val="tx1"/>
                </a:solidFill>
              </a:rPr>
              <a:t>hozirda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b="1" dirty="0" err="1">
                <a:solidFill>
                  <a:schemeClr val="tx1"/>
                </a:solidFill>
              </a:rPr>
              <a:t>joriy</a:t>
            </a:r>
            <a:r>
              <a:rPr lang="de-DE" sz="1800" b="1" dirty="0">
                <a:solidFill>
                  <a:schemeClr val="tx1"/>
                </a:solidFill>
              </a:rPr>
              <a:t> </a:t>
            </a:r>
            <a:r>
              <a:rPr lang="de-DE" sz="1800" b="1" dirty="0" err="1">
                <a:solidFill>
                  <a:schemeClr val="tx1"/>
                </a:solidFill>
              </a:rPr>
              <a:t>etish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bosqichida</a:t>
            </a:r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33" name="Textplatzhalter 3">
            <a:extLst>
              <a:ext uri="{FF2B5EF4-FFF2-40B4-BE49-F238E27FC236}">
                <a16:creationId xmlns:a16="http://schemas.microsoft.com/office/drawing/2014/main" id="{7B0D8205-C1EC-4D38-A3B6-7C732E3A0C33}"/>
              </a:ext>
            </a:extLst>
          </p:cNvPr>
          <p:cNvSpPr txBox="1">
            <a:spLocks/>
          </p:cNvSpPr>
          <p:nvPr/>
        </p:nvSpPr>
        <p:spPr>
          <a:xfrm>
            <a:off x="6981807" y="3796784"/>
            <a:ext cx="4728068" cy="1530401"/>
          </a:xfrm>
          <a:prstGeom prst="rect">
            <a:avLst/>
          </a:prstGeom>
          <a:solidFill>
            <a:srgbClr val="EAC28D">
              <a:alpha val="90000"/>
            </a:srgbClr>
          </a:solidFill>
        </p:spPr>
        <p:txBody>
          <a:bodyPr vert="horz" wrap="square" lIns="144000" tIns="72000" rIns="144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de-DE" sz="1800" dirty="0" err="1">
                <a:solidFill>
                  <a:schemeClr val="tx1"/>
                </a:solidFill>
              </a:rPr>
              <a:t>Taklif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malakani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beruvchi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muassasa</a:t>
            </a:r>
            <a:br>
              <a:rPr lang="de-DE" sz="1800" dirty="0">
                <a:solidFill>
                  <a:schemeClr val="tx1"/>
                </a:solidFill>
              </a:rPr>
            </a:br>
            <a:r>
              <a:rPr lang="de-DE" sz="1800" dirty="0">
                <a:solidFill>
                  <a:schemeClr val="tx1"/>
                </a:solidFill>
              </a:rPr>
              <a:t>(odatda </a:t>
            </a:r>
            <a:r>
              <a:rPr lang="de-DE" sz="1800" dirty="0" err="1">
                <a:solidFill>
                  <a:schemeClr val="tx1"/>
                </a:solidFill>
              </a:rPr>
              <a:t>xususiy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tashkilotlar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yoki</a:t>
            </a:r>
            <a:r>
              <a:rPr lang="de-DE" sz="1800" dirty="0">
                <a:solidFill>
                  <a:schemeClr val="tx1"/>
                </a:solidFill>
              </a:rPr>
              <a:t> davlat mablag'lari bilan moliyalashtiriladigan tashkilotlar, shuningdek fuqarolik jamiyati </a:t>
            </a:r>
            <a:r>
              <a:rPr lang="de-DE" sz="1800" dirty="0" err="1">
                <a:solidFill>
                  <a:schemeClr val="tx1"/>
                </a:solidFill>
              </a:rPr>
              <a:t>vakillari</a:t>
            </a:r>
            <a:r>
              <a:rPr lang="de-DE" sz="1800" dirty="0">
                <a:solidFill>
                  <a:schemeClr val="tx1"/>
                </a:solidFill>
              </a:rPr>
              <a:t>) </a:t>
            </a:r>
            <a:r>
              <a:rPr lang="de-DE" sz="1800" dirty="0" err="1">
                <a:solidFill>
                  <a:schemeClr val="tx1"/>
                </a:solidFill>
              </a:rPr>
              <a:t>tomonidan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taqdim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etiladi</a:t>
            </a:r>
            <a:endParaRPr lang="de-DE" sz="1800" dirty="0">
              <a:solidFill>
                <a:schemeClr val="tx1"/>
              </a:solidFill>
            </a:endParaRPr>
          </a:p>
        </p:txBody>
      </p:sp>
      <p:cxnSp>
        <p:nvCxnSpPr>
          <p:cNvPr id="34" name="Gerade Verbindung mit Pfeil 33">
            <a:extLst>
              <a:ext uri="{FF2B5EF4-FFF2-40B4-BE49-F238E27FC236}">
                <a16:creationId xmlns:a16="http://schemas.microsoft.com/office/drawing/2014/main" id="{75DBB4E3-F587-47C6-9865-E214E8E49407}"/>
              </a:ext>
            </a:extLst>
          </p:cNvPr>
          <p:cNvCxnSpPr>
            <a:cxnSpLocks/>
            <a:stCxn id="31" idx="2"/>
            <a:endCxn id="32" idx="0"/>
          </p:cNvCxnSpPr>
          <p:nvPr/>
        </p:nvCxnSpPr>
        <p:spPr>
          <a:xfrm>
            <a:off x="9345841" y="2640935"/>
            <a:ext cx="0" cy="366721"/>
          </a:xfrm>
          <a:prstGeom prst="straightConnector1">
            <a:avLst/>
          </a:prstGeom>
          <a:ln w="12700">
            <a:solidFill>
              <a:schemeClr val="tx1"/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 Verbindung mit Pfeil 34">
            <a:extLst>
              <a:ext uri="{FF2B5EF4-FFF2-40B4-BE49-F238E27FC236}">
                <a16:creationId xmlns:a16="http://schemas.microsoft.com/office/drawing/2014/main" id="{C4046ED9-30EF-4F03-BEFA-7AD78D8CFAC4}"/>
              </a:ext>
            </a:extLst>
          </p:cNvPr>
          <p:cNvCxnSpPr>
            <a:cxnSpLocks/>
            <a:stCxn id="32" idx="2"/>
            <a:endCxn id="33" idx="0"/>
          </p:cNvCxnSpPr>
          <p:nvPr/>
        </p:nvCxnSpPr>
        <p:spPr>
          <a:xfrm>
            <a:off x="9345841" y="3430061"/>
            <a:ext cx="0" cy="366723"/>
          </a:xfrm>
          <a:prstGeom prst="straightConnector1">
            <a:avLst/>
          </a:prstGeom>
          <a:ln w="12700">
            <a:solidFill>
              <a:schemeClr val="tx1"/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llipse 12">
            <a:extLst>
              <a:ext uri="{FF2B5EF4-FFF2-40B4-BE49-F238E27FC236}">
                <a16:creationId xmlns:a16="http://schemas.microsoft.com/office/drawing/2014/main" id="{F764432C-312C-43C1-974A-C4EF0F9F2E55}"/>
              </a:ext>
            </a:extLst>
          </p:cNvPr>
          <p:cNvSpPr/>
          <p:nvPr/>
        </p:nvSpPr>
        <p:spPr>
          <a:xfrm>
            <a:off x="4987562" y="1289786"/>
            <a:ext cx="2396265" cy="239626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B2A77FA5-CF02-4AB2-8DBF-1FAE4EF6CB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81042" y="1727794"/>
            <a:ext cx="2006034" cy="194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439265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feld 16">
            <a:extLst>
              <a:ext uri="{FF2B5EF4-FFF2-40B4-BE49-F238E27FC236}">
                <a16:creationId xmlns:a16="http://schemas.microsoft.com/office/drawing/2014/main" id="{5D6CF703-F645-414C-BFFB-151EFFCF42E8}"/>
              </a:ext>
            </a:extLst>
          </p:cNvPr>
          <p:cNvSpPr txBox="1"/>
          <p:nvPr/>
        </p:nvSpPr>
        <p:spPr>
          <a:xfrm>
            <a:off x="658813" y="816225"/>
            <a:ext cx="795814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2000" b="1" dirty="0"/>
              <a:t>DQR </a:t>
            </a:r>
            <a:r>
              <a:rPr lang="de-DE" sz="2000" b="1" dirty="0" err="1"/>
              <a:t>deskriptorlari</a:t>
            </a:r>
            <a:endParaRPr lang="de-DE" sz="2000" b="1" dirty="0"/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id="{255095DA-19A6-4E05-9B1D-541866F7C120}"/>
              </a:ext>
            </a:extLst>
          </p:cNvPr>
          <p:cNvSpPr txBox="1">
            <a:spLocks/>
          </p:cNvSpPr>
          <p:nvPr/>
        </p:nvSpPr>
        <p:spPr>
          <a:xfrm>
            <a:off x="658812" y="296863"/>
            <a:ext cx="9000000" cy="44671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kern="1200">
                <a:solidFill>
                  <a:srgbClr val="D6851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2. </a:t>
            </a:r>
            <a:r>
              <a:rPr lang="de-DE" dirty="0" err="1"/>
              <a:t>Germaniya</a:t>
            </a:r>
            <a:r>
              <a:rPr lang="de-DE" dirty="0"/>
              <a:t> </a:t>
            </a:r>
            <a:r>
              <a:rPr lang="de-DE" dirty="0" err="1"/>
              <a:t>malaka</a:t>
            </a:r>
            <a:r>
              <a:rPr lang="de-DE" dirty="0"/>
              <a:t> </a:t>
            </a:r>
            <a:r>
              <a:rPr lang="de-DE" dirty="0" err="1"/>
              <a:t>ramkasi</a:t>
            </a:r>
            <a:r>
              <a:rPr lang="de-DE" dirty="0"/>
              <a:t> (DQR)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F764432C-312C-43C1-974A-C4EF0F9F2E55}"/>
              </a:ext>
            </a:extLst>
          </p:cNvPr>
          <p:cNvSpPr/>
          <p:nvPr/>
        </p:nvSpPr>
        <p:spPr>
          <a:xfrm>
            <a:off x="4987562" y="1289786"/>
            <a:ext cx="2396265" cy="239626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aphicFrame>
        <p:nvGraphicFramePr>
          <p:cNvPr id="18" name="Tabelle 17">
            <a:extLst>
              <a:ext uri="{FF2B5EF4-FFF2-40B4-BE49-F238E27FC236}">
                <a16:creationId xmlns:a16="http://schemas.microsoft.com/office/drawing/2014/main" id="{8B53EBCF-462D-4ABA-B895-E11B85C09B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3224906"/>
              </p:ext>
            </p:extLst>
          </p:nvPr>
        </p:nvGraphicFramePr>
        <p:xfrm>
          <a:off x="644701" y="1404086"/>
          <a:ext cx="11067873" cy="451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125">
                  <a:extLst>
                    <a:ext uri="{9D8B030D-6E8A-4147-A177-3AD203B41FA5}">
                      <a16:colId xmlns:a16="http://schemas.microsoft.com/office/drawing/2014/main" val="2418203143"/>
                    </a:ext>
                  </a:extLst>
                </a:gridCol>
                <a:gridCol w="2411424">
                  <a:extLst>
                    <a:ext uri="{9D8B030D-6E8A-4147-A177-3AD203B41FA5}">
                      <a16:colId xmlns:a16="http://schemas.microsoft.com/office/drawing/2014/main" val="764313489"/>
                    </a:ext>
                  </a:extLst>
                </a:gridCol>
                <a:gridCol w="2718108">
                  <a:extLst>
                    <a:ext uri="{9D8B030D-6E8A-4147-A177-3AD203B41FA5}">
                      <a16:colId xmlns:a16="http://schemas.microsoft.com/office/drawing/2014/main" val="3827055805"/>
                    </a:ext>
                  </a:extLst>
                </a:gridCol>
                <a:gridCol w="2718108">
                  <a:extLst>
                    <a:ext uri="{9D8B030D-6E8A-4147-A177-3AD203B41FA5}">
                      <a16:colId xmlns:a16="http://schemas.microsoft.com/office/drawing/2014/main" val="3780927162"/>
                    </a:ext>
                  </a:extLst>
                </a:gridCol>
                <a:gridCol w="2718108">
                  <a:extLst>
                    <a:ext uri="{9D8B030D-6E8A-4147-A177-3AD203B41FA5}">
                      <a16:colId xmlns:a16="http://schemas.microsoft.com/office/drawing/2014/main" val="4144002420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300" b="1" kern="1200" spc="-2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Daraja</a:t>
                      </a:r>
                    </a:p>
                  </a:txBody>
                  <a:tcPr marL="0" marR="0" marT="36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300" b="1" kern="1200" spc="-1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Bilim</a:t>
                      </a:r>
                      <a:endParaRPr lang="de-DE" sz="1300" spc="-10" baseline="0" dirty="0">
                        <a:solidFill>
                          <a:schemeClr val="tx1"/>
                        </a:solidFill>
                        <a:effectLst/>
                        <a:latin typeface="+mj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108000" marR="72000" marT="36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300" spc="3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/>
                          <a:cs typeface="Times New Roman" panose="02020603050405020304" pitchFamily="18" charset="0"/>
                        </a:rPr>
                        <a:t>Ko'nikmalar</a:t>
                      </a:r>
                    </a:p>
                  </a:txBody>
                  <a:tcPr marL="72000" marR="72000" marT="36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300" spc="3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Ijtimoiy kompetentsiya</a:t>
                      </a:r>
                      <a:endParaRPr lang="de-DE" sz="1300" spc="30" baseline="0" dirty="0">
                        <a:solidFill>
                          <a:schemeClr val="tx1"/>
                        </a:solidFill>
                        <a:effectLst/>
                        <a:latin typeface="+mj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300" spc="3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Mustaqillik</a:t>
                      </a:r>
                      <a:endParaRPr lang="de-DE" sz="1300" spc="30" baseline="0" dirty="0">
                        <a:solidFill>
                          <a:schemeClr val="tx1"/>
                        </a:solidFill>
                        <a:effectLst/>
                        <a:latin typeface="+mj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66703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36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noProof="0" dirty="0" err="1">
                          <a:effectLst/>
                        </a:rPr>
                        <a:t>Umumiy</a:t>
                      </a:r>
                      <a:r>
                        <a:rPr lang="de-DE" sz="1200" spc="-20" baseline="0" noProof="0" dirty="0">
                          <a:effectLst/>
                        </a:rPr>
                        <a:t> </a:t>
                      </a:r>
                      <a:r>
                        <a:rPr lang="de-DE" sz="1200" spc="-20" baseline="0" dirty="0" err="1">
                          <a:effectLst/>
                        </a:rPr>
                        <a:t>boshlang‘ich</a:t>
                      </a:r>
                      <a:r>
                        <a:rPr lang="de-DE" sz="1200" spc="-20" baseline="0" dirty="0">
                          <a:effectLst/>
                        </a:rPr>
                        <a:t> bilimlar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108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Ko'rsatmalarga muvofiq oddiy vazifalarni bajarish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Tanish </a:t>
                      </a:r>
                      <a:r>
                        <a:rPr lang="de-DE" sz="1200" spc="-20" baseline="0" dirty="0" err="1">
                          <a:effectLst/>
                        </a:rPr>
                        <a:t>vaziyatlarda</a:t>
                      </a:r>
                      <a:r>
                        <a:rPr lang="de-DE" sz="1200" spc="-20" baseline="0" dirty="0">
                          <a:effectLst/>
                        </a:rPr>
                        <a:t> </a:t>
                      </a:r>
                      <a:r>
                        <a:rPr lang="de-DE" sz="1200" spc="-20" baseline="0" dirty="0" err="1">
                          <a:effectLst/>
                        </a:rPr>
                        <a:t>boshlang‘ich</a:t>
                      </a:r>
                      <a:r>
                        <a:rPr lang="de-DE" sz="1200" spc="-20" baseline="0" dirty="0">
                          <a:effectLst/>
                        </a:rPr>
                        <a:t> hamkorlik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Asosan nazorat ostida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01420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36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Bir </a:t>
                      </a:r>
                      <a:r>
                        <a:rPr lang="de-DE" sz="1200" spc="-20" baseline="0" dirty="0" err="1">
                          <a:effectLst/>
                        </a:rPr>
                        <a:t>sohada</a:t>
                      </a:r>
                      <a:r>
                        <a:rPr lang="de-DE" sz="1200" spc="-20" baseline="0" dirty="0">
                          <a:effectLst/>
                        </a:rPr>
                        <a:t> fundamental </a:t>
                      </a:r>
                      <a:r>
                        <a:rPr lang="de-DE" sz="1200" spc="-20" baseline="0" dirty="0" err="1">
                          <a:effectLst/>
                        </a:rPr>
                        <a:t>maxsus</a:t>
                      </a:r>
                      <a:r>
                        <a:rPr lang="de-DE" sz="1200" spc="-20" baseline="0" dirty="0">
                          <a:effectLst/>
                        </a:rPr>
                        <a:t> </a:t>
                      </a:r>
                      <a:r>
                        <a:rPr lang="de-DE" sz="1200" spc="-20" baseline="0" dirty="0" err="1">
                          <a:effectLst/>
                        </a:rPr>
                        <a:t>bilimlar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108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Oddiy qoidalarni qo'llash, dastlabki muammolarni hal qilish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 err="1">
                          <a:effectLst/>
                        </a:rPr>
                        <a:t>Kichikroq</a:t>
                      </a:r>
                      <a:r>
                        <a:rPr lang="de-DE" sz="1200" spc="-20" baseline="0" dirty="0">
                          <a:effectLst/>
                        </a:rPr>
                        <a:t> </a:t>
                      </a:r>
                      <a:r>
                        <a:rPr lang="de-DE" sz="1200" spc="-20" baseline="0" dirty="0" err="1">
                          <a:effectLst/>
                        </a:rPr>
                        <a:t>guruhlarda</a:t>
                      </a:r>
                      <a:r>
                        <a:rPr lang="de-DE" sz="1200" spc="-20" baseline="0" dirty="0">
                          <a:effectLst/>
                        </a:rPr>
                        <a:t> ishlash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Qisman mustaqil, yordam bilan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88123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36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Keng </a:t>
                      </a:r>
                      <a:r>
                        <a:rPr lang="de-DE" sz="1200" spc="-20" baseline="0" dirty="0" err="1">
                          <a:effectLst/>
                        </a:rPr>
                        <a:t>qamrovli</a:t>
                      </a:r>
                      <a:r>
                        <a:rPr lang="de-DE" sz="1200" spc="-20" baseline="0" dirty="0">
                          <a:effectLst/>
                        </a:rPr>
                        <a:t>, fundamental </a:t>
                      </a:r>
                      <a:r>
                        <a:rPr lang="de-DE" sz="1200" spc="-20" baseline="0" dirty="0" err="1">
                          <a:effectLst/>
                        </a:rPr>
                        <a:t>maxsus</a:t>
                      </a:r>
                      <a:r>
                        <a:rPr lang="de-DE" sz="1200" spc="-20" baseline="0" dirty="0">
                          <a:effectLst/>
                        </a:rPr>
                        <a:t> </a:t>
                      </a:r>
                      <a:r>
                        <a:rPr lang="de-DE" sz="1200" spc="-20" baseline="0" dirty="0" err="1">
                          <a:effectLst/>
                        </a:rPr>
                        <a:t>bilimlar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108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 err="1">
                          <a:effectLst/>
                        </a:rPr>
                        <a:t>Odatiy</a:t>
                      </a:r>
                      <a:r>
                        <a:rPr lang="de-DE" sz="1200" spc="-20" baseline="0" dirty="0">
                          <a:effectLst/>
                        </a:rPr>
                        <a:t> vazifalarni bajarish, usullarni qo'llash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Boshqalar bilan hamkorlik </a:t>
                      </a:r>
                      <a:r>
                        <a:rPr lang="de-DE" sz="1200" spc="-20" baseline="0" dirty="0" err="1">
                          <a:effectLst/>
                        </a:rPr>
                        <a:t>va</a:t>
                      </a:r>
                      <a:r>
                        <a:rPr lang="de-DE" sz="1200" spc="-20" baseline="0" dirty="0">
                          <a:effectLst/>
                        </a:rPr>
                        <a:t> </a:t>
                      </a:r>
                      <a:r>
                        <a:rPr lang="de-DE" sz="1200" spc="-20" baseline="0" dirty="0" err="1">
                          <a:effectLst/>
                        </a:rPr>
                        <a:t>almashinuv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Tanish vaziyatlarda mustaqil harakat qilish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42595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36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 err="1"/>
                        <a:t>Kengaytirilgan</a:t>
                      </a:r>
                      <a:r>
                        <a:rPr lang="de-DE" sz="1200" dirty="0"/>
                        <a:t> </a:t>
                      </a:r>
                      <a:r>
                        <a:rPr lang="de-DE" sz="1200" dirty="0" err="1"/>
                        <a:t>va</a:t>
                      </a:r>
                      <a:r>
                        <a:rPr lang="de-DE" sz="1200" dirty="0"/>
                        <a:t> </a:t>
                      </a:r>
                      <a:r>
                        <a:rPr lang="de-DE" sz="1200" dirty="0" err="1"/>
                        <a:t>chuqurlashtirilgan</a:t>
                      </a:r>
                      <a:r>
                        <a:rPr lang="de-DE" sz="1200" dirty="0"/>
                        <a:t> </a:t>
                      </a:r>
                      <a:r>
                        <a:rPr lang="de-DE" sz="1200" spc="-20" baseline="0" dirty="0" err="1">
                          <a:effectLst/>
                        </a:rPr>
                        <a:t>maxsus</a:t>
                      </a:r>
                      <a:r>
                        <a:rPr lang="de-DE" sz="1200" spc="-20" baseline="0" dirty="0">
                          <a:effectLst/>
                        </a:rPr>
                        <a:t> </a:t>
                      </a:r>
                      <a:r>
                        <a:rPr lang="de-DE" sz="1200" spc="-20" baseline="0" dirty="0" err="1">
                          <a:effectLst/>
                        </a:rPr>
                        <a:t>bilimlar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108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 err="1">
                          <a:effectLst/>
                        </a:rPr>
                        <a:t>Vazifalarga</a:t>
                      </a:r>
                      <a:r>
                        <a:rPr lang="de-DE" sz="1200" spc="-20" baseline="0" dirty="0">
                          <a:effectLst/>
                        </a:rPr>
                        <a:t> </a:t>
                      </a:r>
                      <a:r>
                        <a:rPr lang="de-DE" sz="1200" spc="-20" baseline="0" dirty="0" err="1">
                          <a:effectLst/>
                        </a:rPr>
                        <a:t>uslubiy</a:t>
                      </a:r>
                      <a:r>
                        <a:rPr lang="de-DE" sz="1200" spc="-20" baseline="0" dirty="0">
                          <a:effectLst/>
                        </a:rPr>
                        <a:t> yondashish, tanish muammolarni hal qilish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Ish jarayonlarini muvofiqlashtirish, jamoaviy muloqot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Barqaror sharoitlarda mustaqil va </a:t>
                      </a:r>
                      <a:r>
                        <a:rPr lang="de-DE" sz="1200" spc="-20" baseline="0" dirty="0" err="1">
                          <a:effectLst/>
                        </a:rPr>
                        <a:t>mas'uliyatli</a:t>
                      </a:r>
                      <a:r>
                        <a:rPr lang="de-DE" sz="1200" spc="-20" baseline="0" dirty="0">
                          <a:effectLst/>
                        </a:rPr>
                        <a:t> </a:t>
                      </a:r>
                      <a:r>
                        <a:rPr lang="de-DE" sz="1200" spc="-20" baseline="0" dirty="0" err="1">
                          <a:effectLst/>
                        </a:rPr>
                        <a:t>harakat</a:t>
                      </a:r>
                      <a:r>
                        <a:rPr lang="de-DE" sz="1200" spc="-20" baseline="0" dirty="0">
                          <a:effectLst/>
                        </a:rPr>
                        <a:t> </a:t>
                      </a:r>
                      <a:r>
                        <a:rPr lang="de-DE" sz="1200" spc="-20" baseline="0" dirty="0" err="1">
                          <a:effectLst/>
                        </a:rPr>
                        <a:t>qilish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0020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36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 err="1">
                          <a:effectLst/>
                        </a:rPr>
                        <a:t>Integratsiyalashgan</a:t>
                      </a:r>
                      <a:r>
                        <a:rPr lang="de-DE" sz="1200" spc="-20" baseline="0" dirty="0">
                          <a:effectLst/>
                        </a:rPr>
                        <a:t> </a:t>
                      </a:r>
                      <a:r>
                        <a:rPr lang="de-DE" sz="1200" spc="-20" baseline="0" dirty="0" err="1">
                          <a:effectLst/>
                        </a:rPr>
                        <a:t>maxsus</a:t>
                      </a:r>
                      <a:r>
                        <a:rPr lang="de-DE" sz="1200" spc="-20" baseline="0" dirty="0">
                          <a:effectLst/>
                        </a:rPr>
                        <a:t> </a:t>
                      </a:r>
                      <a:r>
                        <a:rPr lang="de-DE" sz="1200" spc="-20" baseline="0" dirty="0" err="1">
                          <a:effectLst/>
                        </a:rPr>
                        <a:t>bilimlar</a:t>
                      </a:r>
                      <a:r>
                        <a:rPr lang="de-DE" sz="1200" spc="-20" baseline="0" dirty="0">
                          <a:effectLst/>
                        </a:rPr>
                        <a:t>, </a:t>
                      </a:r>
                      <a:br>
                        <a:rPr lang="de-DE" sz="1200" spc="-20" baseline="0" dirty="0">
                          <a:effectLst/>
                        </a:rPr>
                      </a:br>
                      <a:r>
                        <a:rPr lang="de-DE" sz="1200" spc="-20" baseline="0" dirty="0">
                          <a:effectLst/>
                        </a:rPr>
                        <a:t>boshqa </a:t>
                      </a:r>
                      <a:r>
                        <a:rPr lang="de-DE" sz="1200" spc="-20" baseline="0" dirty="0" err="1">
                          <a:effectLst/>
                        </a:rPr>
                        <a:t>sohalarga</a:t>
                      </a:r>
                      <a:r>
                        <a:rPr lang="de-DE" sz="1200" spc="-20" baseline="0" dirty="0">
                          <a:effectLst/>
                        </a:rPr>
                        <a:t> </a:t>
                      </a:r>
                      <a:r>
                        <a:rPr lang="de-DE" sz="1200" spc="-20" baseline="0" dirty="0" err="1">
                          <a:effectLst/>
                        </a:rPr>
                        <a:t>havolalar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108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Murakkab vazifalarni bajarish, </a:t>
                      </a:r>
                      <a:r>
                        <a:rPr lang="de-DE" sz="1200" spc="-20" baseline="0" dirty="0" err="1">
                          <a:effectLst/>
                        </a:rPr>
                        <a:t>transfer</a:t>
                      </a:r>
                      <a:r>
                        <a:rPr lang="de-DE" sz="1200" spc="-20" baseline="0" dirty="0">
                          <a:effectLst/>
                        </a:rPr>
                        <a:t> </a:t>
                      </a:r>
                      <a:r>
                        <a:rPr lang="de-DE" sz="1200" spc="-20" baseline="0" dirty="0" err="1">
                          <a:effectLst/>
                        </a:rPr>
                        <a:t>ko'nikmalari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Boshqalarga yo'l-yo'riq ko'rsatish va maslahat berish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O'zining o'rganish va ish jarayonlari uchun mas'uliyat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1205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36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 err="1">
                          <a:effectLst/>
                        </a:rPr>
                        <a:t>Chuqur</a:t>
                      </a:r>
                      <a:r>
                        <a:rPr lang="de-DE" sz="1200" spc="-20" baseline="0" dirty="0">
                          <a:effectLst/>
                        </a:rPr>
                        <a:t> </a:t>
                      </a:r>
                      <a:r>
                        <a:rPr lang="de-DE" sz="1200" spc="-20" baseline="0" dirty="0" err="1">
                          <a:effectLst/>
                        </a:rPr>
                        <a:t>maxsus</a:t>
                      </a:r>
                      <a:r>
                        <a:rPr lang="de-DE" sz="1200" spc="-20" baseline="0" dirty="0">
                          <a:effectLst/>
                        </a:rPr>
                        <a:t> </a:t>
                      </a:r>
                      <a:r>
                        <a:rPr lang="de-DE" sz="1200" spc="-20" baseline="0" dirty="0" err="1">
                          <a:effectLst/>
                        </a:rPr>
                        <a:t>bilimlar</a:t>
                      </a:r>
                      <a:r>
                        <a:rPr lang="de-DE" sz="1200" spc="-20" baseline="0" dirty="0">
                          <a:effectLst/>
                        </a:rPr>
                        <a:t> yoki keng qamrovli ilmiy bilim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108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Murakkab muammolarni tahlil qilish, yechim strategiyalarini ishlab chiqish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Jamoalarda mas'uliyatni o'z zimmasiga olish, loyihalarni boshqarish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Yuqori darajadagi mustaqillik va mas'uliyat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144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36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Yuqori darajada ixtisoslashgan, sohalararo bilim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108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 err="1">
                          <a:effectLst/>
                        </a:rPr>
                        <a:t>Tadqiq</a:t>
                      </a:r>
                      <a:r>
                        <a:rPr lang="de-DE" sz="1200" spc="-20" baseline="0" dirty="0">
                          <a:effectLst/>
                        </a:rPr>
                        <a:t> </a:t>
                      </a:r>
                      <a:r>
                        <a:rPr lang="de-DE" sz="1200" spc="-20" baseline="0" dirty="0" err="1">
                          <a:effectLst/>
                        </a:rPr>
                        <a:t>etish</a:t>
                      </a:r>
                      <a:r>
                        <a:rPr lang="de-DE" sz="1200" spc="-20" baseline="0" dirty="0">
                          <a:effectLst/>
                        </a:rPr>
                        <a:t>, rivojlantirish, yangi </a:t>
                      </a:r>
                      <a:r>
                        <a:rPr lang="de-DE" sz="1200" spc="-20" baseline="0" dirty="0" err="1">
                          <a:effectLst/>
                        </a:rPr>
                        <a:t>jarayonlarni</a:t>
                      </a:r>
                      <a:r>
                        <a:rPr lang="de-DE" sz="1200" spc="-20" baseline="0" dirty="0">
                          <a:effectLst/>
                        </a:rPr>
                        <a:t> </a:t>
                      </a:r>
                      <a:r>
                        <a:rPr lang="de-DE" sz="1200" spc="-20" baseline="0" dirty="0" err="1">
                          <a:effectLst/>
                        </a:rPr>
                        <a:t>shakllantirish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 err="1">
                          <a:effectLst/>
                        </a:rPr>
                        <a:t>Maxsus</a:t>
                      </a:r>
                      <a:r>
                        <a:rPr lang="de-DE" sz="1200" spc="-20" baseline="0" dirty="0">
                          <a:effectLst/>
                        </a:rPr>
                        <a:t> </a:t>
                      </a:r>
                      <a:r>
                        <a:rPr lang="de-DE" sz="1200" spc="-20" baseline="0" dirty="0" err="1">
                          <a:effectLst/>
                        </a:rPr>
                        <a:t>rahbarlik</a:t>
                      </a:r>
                      <a:r>
                        <a:rPr lang="de-DE" sz="1200" spc="-20" baseline="0" dirty="0">
                          <a:effectLst/>
                        </a:rPr>
                        <a:t>, murakkab </a:t>
                      </a:r>
                      <a:r>
                        <a:rPr lang="de-DE" sz="1200" spc="-20" baseline="0" dirty="0" err="1">
                          <a:effectLst/>
                        </a:rPr>
                        <a:t>muhokamalarni</a:t>
                      </a:r>
                      <a:r>
                        <a:rPr lang="de-DE" sz="1200" spc="-20" baseline="0" dirty="0">
                          <a:effectLst/>
                        </a:rPr>
                        <a:t> </a:t>
                      </a:r>
                      <a:r>
                        <a:rPr lang="de-DE" sz="1200" spc="-20" baseline="0" dirty="0" err="1">
                          <a:effectLst/>
                        </a:rPr>
                        <a:t>boshqarish</a:t>
                      </a:r>
                      <a:r>
                        <a:rPr lang="de-DE" sz="1200" spc="-20" baseline="0" dirty="0">
                          <a:effectLst/>
                        </a:rPr>
                        <a:t> (</a:t>
                      </a:r>
                      <a:r>
                        <a:rPr lang="de-DE" sz="1200" spc="-20" baseline="0" dirty="0" err="1">
                          <a:effectLst/>
                        </a:rPr>
                        <a:t>moderatorlik</a:t>
                      </a:r>
                      <a:r>
                        <a:rPr lang="de-DE" sz="1200" spc="-20" baseline="0" dirty="0">
                          <a:effectLst/>
                        </a:rPr>
                        <a:t>)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Murakkab </a:t>
                      </a:r>
                      <a:r>
                        <a:rPr lang="de-DE" sz="1200" spc="-20" baseline="0" dirty="0" err="1">
                          <a:effectLst/>
                        </a:rPr>
                        <a:t>loyihalar</a:t>
                      </a:r>
                      <a:r>
                        <a:rPr lang="de-DE" sz="1200" spc="-20" baseline="0" dirty="0">
                          <a:effectLst/>
                        </a:rPr>
                        <a:t> uchun </a:t>
                      </a:r>
                      <a:r>
                        <a:rPr lang="de-DE" sz="1200" spc="-20" baseline="0" dirty="0" err="1">
                          <a:effectLst/>
                        </a:rPr>
                        <a:t>mustaqil</a:t>
                      </a:r>
                      <a:r>
                        <a:rPr lang="de-DE" sz="1200" spc="-20" baseline="0" dirty="0">
                          <a:effectLst/>
                        </a:rPr>
                        <a:t> mas'uliyat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82573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36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To'liq ixtisoslashgan, </a:t>
                      </a:r>
                      <a:r>
                        <a:rPr lang="de-DE" sz="1200" spc="-20" baseline="0" dirty="0" err="1">
                          <a:effectLst/>
                        </a:rPr>
                        <a:t>tadqiqotlarga</a:t>
                      </a:r>
                      <a:r>
                        <a:rPr lang="de-DE" sz="1200" spc="-20" baseline="0" dirty="0">
                          <a:effectLst/>
                        </a:rPr>
                        <a:t> </a:t>
                      </a:r>
                      <a:r>
                        <a:rPr lang="de-DE" sz="1200" spc="-20" baseline="0" dirty="0" err="1">
                          <a:effectLst/>
                        </a:rPr>
                        <a:t>asoslangan</a:t>
                      </a:r>
                      <a:r>
                        <a:rPr lang="de-DE" sz="1200" spc="-20" baseline="0" dirty="0">
                          <a:effectLst/>
                        </a:rPr>
                        <a:t>, eng </a:t>
                      </a:r>
                      <a:r>
                        <a:rPr lang="de-DE" sz="1200" spc="-20" baseline="0" dirty="0" err="1">
                          <a:effectLst/>
                        </a:rPr>
                        <a:t>yuqori</a:t>
                      </a:r>
                      <a:r>
                        <a:rPr lang="de-DE" sz="1200" spc="-20" baseline="0" dirty="0">
                          <a:effectLst/>
                        </a:rPr>
                        <a:t> </a:t>
                      </a:r>
                      <a:r>
                        <a:rPr lang="de-DE" sz="1200" spc="-20" baseline="0" dirty="0" err="1">
                          <a:effectLst/>
                        </a:rPr>
                        <a:t>darajadagi</a:t>
                      </a:r>
                      <a:r>
                        <a:rPr lang="de-DE" sz="1200" spc="-20" baseline="0" dirty="0">
                          <a:effectLst/>
                        </a:rPr>
                        <a:t> </a:t>
                      </a:r>
                      <a:r>
                        <a:rPr lang="de-DE" sz="1200" spc="-20" baseline="0" dirty="0" err="1">
                          <a:effectLst/>
                        </a:rPr>
                        <a:t>bilim</a:t>
                      </a:r>
                      <a:r>
                        <a:rPr lang="de-DE" sz="1200" spc="-20" baseline="0" dirty="0">
                          <a:effectLst/>
                        </a:rPr>
                        <a:t> </a:t>
                      </a:r>
                      <a:br>
                        <a:rPr lang="de-DE" sz="1200" spc="-20" baseline="0" dirty="0">
                          <a:effectLst/>
                        </a:rPr>
                      </a:b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108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Innovatsiya, yangi nazariyalar </a:t>
                      </a:r>
                      <a:r>
                        <a:rPr lang="de-DE" sz="1200" spc="-20" baseline="0" dirty="0" err="1">
                          <a:effectLst/>
                        </a:rPr>
                        <a:t>va</a:t>
                      </a:r>
                      <a:r>
                        <a:rPr lang="de-DE" sz="1200" spc="-20" baseline="0" dirty="0">
                          <a:effectLst/>
                        </a:rPr>
                        <a:t> </a:t>
                      </a:r>
                      <a:r>
                        <a:rPr lang="de-DE" sz="1200" spc="-20" baseline="0" dirty="0" err="1">
                          <a:effectLst/>
                        </a:rPr>
                        <a:t>usullarni</a:t>
                      </a:r>
                      <a:r>
                        <a:rPr lang="de-DE" sz="1200" spc="-20" baseline="0" dirty="0">
                          <a:effectLst/>
                        </a:rPr>
                        <a:t> ishlab chiqish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 err="1">
                          <a:effectLst/>
                        </a:rPr>
                        <a:t>Ilmiy</a:t>
                      </a:r>
                      <a:r>
                        <a:rPr lang="de-DE" sz="1200" spc="-20" baseline="0" dirty="0">
                          <a:effectLst/>
                        </a:rPr>
                        <a:t> </a:t>
                      </a:r>
                      <a:r>
                        <a:rPr lang="de-DE" sz="1200" spc="-20" baseline="0" dirty="0" err="1">
                          <a:effectLst/>
                        </a:rPr>
                        <a:t>va</a:t>
                      </a:r>
                      <a:r>
                        <a:rPr lang="de-DE" sz="1200" spc="-20" baseline="0" dirty="0">
                          <a:effectLst/>
                        </a:rPr>
                        <a:t> </a:t>
                      </a:r>
                      <a:r>
                        <a:rPr lang="de-DE" sz="1200" spc="-20" baseline="0" dirty="0" err="1">
                          <a:effectLst/>
                        </a:rPr>
                        <a:t>kasbiy</a:t>
                      </a:r>
                      <a:r>
                        <a:rPr lang="de-DE" sz="1200" spc="-20" baseline="0" dirty="0">
                          <a:effectLst/>
                        </a:rPr>
                        <a:t> </a:t>
                      </a:r>
                      <a:r>
                        <a:rPr lang="de-DE" sz="1200" spc="-20" baseline="0" dirty="0" err="1">
                          <a:effectLst/>
                        </a:rPr>
                        <a:t>hamjamiyatlarda</a:t>
                      </a:r>
                      <a:r>
                        <a:rPr lang="de-DE" sz="1200" spc="-20" baseline="0" dirty="0">
                          <a:effectLst/>
                        </a:rPr>
                        <a:t> </a:t>
                      </a:r>
                      <a:r>
                        <a:rPr lang="de-DE" sz="1200" spc="-20" baseline="0" dirty="0" err="1">
                          <a:effectLst/>
                        </a:rPr>
                        <a:t>yetakchilk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Maximal avtonomiya, bilim va amaliyotni yanada rivojlantirish uchun mas'uliyat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50545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7289346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Office">
  <a:themeElements>
    <a:clrScheme name="BIBB">
      <a:dk1>
        <a:sysClr val="windowText" lastClr="000000"/>
      </a:dk1>
      <a:lt1>
        <a:sysClr val="window" lastClr="FFFFFF"/>
      </a:lt1>
      <a:dk2>
        <a:srgbClr val="585858"/>
      </a:dk2>
      <a:lt2>
        <a:srgbClr val="E7E6E6"/>
      </a:lt2>
      <a:accent1>
        <a:srgbClr val="D37230"/>
      </a:accent1>
      <a:accent2>
        <a:srgbClr val="7FC200"/>
      </a:accent2>
      <a:accent3>
        <a:srgbClr val="00306B"/>
      </a:accent3>
      <a:accent4>
        <a:srgbClr val="FFC000"/>
      </a:accent4>
      <a:accent5>
        <a:srgbClr val="85C0FB"/>
      </a:accent5>
      <a:accent6>
        <a:srgbClr val="BFBFBF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3126</Words>
  <Application>Microsoft Office PowerPoint</Application>
  <PresentationFormat>Breitbild</PresentationFormat>
  <Paragraphs>398</Paragraphs>
  <Slides>23</Slides>
  <Notes>16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23</vt:i4>
      </vt:variant>
    </vt:vector>
  </HeadingPairs>
  <TitlesOfParts>
    <vt:vector size="30" baseType="lpstr">
      <vt:lpstr>Arial</vt:lpstr>
      <vt:lpstr>Calibri</vt:lpstr>
      <vt:lpstr>Cambria</vt:lpstr>
      <vt:lpstr>Wingdings</vt:lpstr>
      <vt:lpstr>Wingdings 3</vt:lpstr>
      <vt:lpstr>Office</vt:lpstr>
      <vt:lpstr>1_Office</vt:lpstr>
      <vt:lpstr> </vt:lpstr>
      <vt:lpstr>Mavzular</vt:lpstr>
      <vt:lpstr>1. Germaniyada kasb sohalari</vt:lpstr>
      <vt:lpstr>2. Germaniya malaka ramkasi (DQR)</vt:lpstr>
      <vt:lpstr>2. Germaniya malaka ramkasi (DQR)</vt:lpstr>
      <vt:lpstr>2. Germaniya malaka ramkasi (DQR)</vt:lpstr>
      <vt:lpstr>2. Germaniya malaka ramkasi (DQR)</vt:lpstr>
      <vt:lpstr>PowerPoint-Präsentation</vt:lpstr>
      <vt:lpstr>PowerPoint-Präsentation</vt:lpstr>
      <vt:lpstr>2. Germaniya malaka ramkasi (DQR)</vt:lpstr>
      <vt:lpstr>2. Germaniya malaka ramkasi (DQR)</vt:lpstr>
      <vt:lpstr>2. Germaniya malaka ramkasi (DQR)</vt:lpstr>
      <vt:lpstr>3. Boshlang'ich kasbiy ta‘limning ikki turi </vt:lpstr>
      <vt:lpstr>4. Dual tizim doirasida korxonadagi kasbiy ta‘lim</vt:lpstr>
      <vt:lpstr>4. Dual tizim doirasida korxonadagi kasbiy ta‘lim</vt:lpstr>
      <vt:lpstr>4. Dual tizim doirasida korxonadagi kasbiy ta‘lim</vt:lpstr>
      <vt:lpstr>5. Maktabdagi (an'anaviy) kasbiy ta'lim</vt:lpstr>
      <vt:lpstr>5. Maktabdagi (an'anaviy) kasbiy ta'lim</vt:lpstr>
      <vt:lpstr>5. Maktabdagi (an'anaviy) kasbiy ta'lim</vt:lpstr>
      <vt:lpstr>6. Qo'shimcha ta'lim va kasbiy yuksalish imkoniyatlari</vt:lpstr>
      <vt:lpstr>6. Qo'shimcha ta'lim va kasbiy yuksalish imkoniyatlari</vt:lpstr>
      <vt:lpstr>Qo'shimcha ma'lumot</vt:lpstr>
      <vt:lpstr>BIBB tarkibidagi GOVET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danyel</dc:creator>
  <cp:keywords>, docId:95574D33B84DB50ABC2FCD3B09242354</cp:keywords>
  <cp:lastModifiedBy>Schlich, Thorsten</cp:lastModifiedBy>
  <cp:revision>623</cp:revision>
  <dcterms:created xsi:type="dcterms:W3CDTF">2020-12-18T10:19:10Z</dcterms:created>
  <dcterms:modified xsi:type="dcterms:W3CDTF">2026-07-29T09:46:52Z</dcterms:modified>
</cp:coreProperties>
</file>