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400" r:id="rId5"/>
    <p:sldId id="370" r:id="rId6"/>
    <p:sldId id="444" r:id="rId7"/>
    <p:sldId id="461" r:id="rId8"/>
    <p:sldId id="462" r:id="rId9"/>
    <p:sldId id="463" r:id="rId10"/>
    <p:sldId id="464" r:id="rId11"/>
    <p:sldId id="388" r:id="rId12"/>
    <p:sldId id="401" r:id="rId13"/>
    <p:sldId id="390" r:id="rId14"/>
    <p:sldId id="367" r:id="rId15"/>
    <p:sldId id="391" r:id="rId16"/>
    <p:sldId id="392" r:id="rId17"/>
    <p:sldId id="393" r:id="rId18"/>
    <p:sldId id="394" r:id="rId19"/>
    <p:sldId id="395" r:id="rId20"/>
    <p:sldId id="397" r:id="rId21"/>
    <p:sldId id="398" r:id="rId22"/>
    <p:sldId id="399"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39"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nbekannter Benutzer1" initials="Unbekannter Benutzer1" lastIdx="2" clrIdx="6">
    <p:extLst>
      <p:ext uri="{19B8F6BF-5375-455C-9EA6-DF929625EA0E}">
        <p15:presenceInfo xmlns:p15="http://schemas.microsoft.com/office/powerpoint/2012/main" userId="Kress, Dr. Hannelore" providerId="None"/>
      </p:ext>
    </p:extLst>
  </p:cmAuthor>
  <p:cmAuthor id="1" name="Peter Rechmann" initials="PR" lastIdx="37"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9" autoAdjust="0"/>
    <p:restoredTop sz="79920" autoAdjust="0"/>
  </p:normalViewPr>
  <p:slideViewPr>
    <p:cSldViewPr snapToGrid="0" showGuides="1">
      <p:cViewPr varScale="1">
        <p:scale>
          <a:sx n="48" d="100"/>
          <a:sy n="48" d="100"/>
        </p:scale>
        <p:origin x="1072" y="36"/>
      </p:cViewPr>
      <p:guideLst>
        <p:guide orient="horz" pos="1548"/>
        <p:guide pos="3931"/>
        <p:guide orient="horz" pos="2863"/>
        <p:guide orient="horz" pos="3543"/>
        <p:guide orient="horz" pos="3475"/>
        <p:guide pos="6607"/>
        <p:guide pos="6131"/>
        <p:guide orient="horz" pos="1139"/>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30.01.2026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Informations complémentaires : </a:t>
            </a:r>
            <a:r>
              <a:rPr lang="fr-FR" dirty="0"/>
              <a:t>au total, environ 52 % de la population a commencé une formation professionnelle en alternance au cours de sa vie.</a:t>
            </a:r>
          </a:p>
          <a:p>
            <a:br>
              <a:rPr lang="fr-FR" dirty="0"/>
            </a:br>
            <a:endParaRPr lang="fr-FR" dirty="0"/>
          </a:p>
          <a:p>
            <a:r>
              <a:rPr lang="fr-FR" dirty="0"/>
              <a:t>Selon le forum IAB, 85 % des diplômés de l'année 2020 occupaient un emploi soumis à l'assurance sociale obligatoire.</a:t>
            </a:r>
          </a:p>
          <a:p>
            <a:br>
              <a:rPr lang="fr-FR" dirty="0"/>
            </a:br>
            <a:endParaRPr lang="fr-FR" dirty="0"/>
          </a:p>
          <a:p>
            <a:r>
              <a:rPr lang="fr-FR" u="sng" dirty="0"/>
              <a:t>L'effet positif : </a:t>
            </a:r>
            <a:r>
              <a:rPr lang="fr-FR" dirty="0"/>
              <a:t>le taux de chômage des jeunes en Allemagne n'est que d'environ 4,8 %.</a:t>
            </a:r>
          </a:p>
          <a:p>
            <a:br>
              <a:rPr lang="fr-FR" dirty="0"/>
            </a:br>
            <a:endParaRPr lang="fr-FR"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fr-FR" dirty="0"/>
              <a:t>Il est devenu plus difficile, aujourd’hui, de faire une </a:t>
            </a:r>
            <a:r>
              <a:rPr lang="fr-FR" u="sng" dirty="0"/>
              <a:t>distinction précise</a:t>
            </a:r>
            <a:r>
              <a:rPr lang="fr-FR" dirty="0"/>
              <a:t> entre les universités de sciences appliquées et les universités :</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fr-FR" dirty="0"/>
              <a:t>FH / HAW = </a:t>
            </a:r>
            <a:r>
              <a:rPr lang="fr-FR" sz="1200" b="0" i="0" dirty="0">
                <a:solidFill>
                  <a:schemeClr val="tx1"/>
                </a:solidFill>
                <a:latin typeface="+mn-lt"/>
                <a:ea typeface="+mn-ea"/>
                <a:cs typeface="+mn-cs"/>
              </a:rPr>
              <a:t>université de sciences appliquées = University of Applied Sciences </a:t>
            </a:r>
          </a:p>
          <a:p>
            <a:pPr marL="628650" lvl="1" indent="-171450">
              <a:buFont typeface="Arial" panose="020B0604020202020204" pitchFamily="34" charset="0"/>
              <a:buChar char="•"/>
            </a:pPr>
            <a:r>
              <a:rPr lang="fr-FR" sz="1200" b="0" i="0" dirty="0">
                <a:solidFill>
                  <a:schemeClr val="tx1"/>
                </a:solidFill>
                <a:latin typeface="+mn-lt"/>
                <a:ea typeface="+mn-ea"/>
                <a:cs typeface="+mn-cs"/>
              </a:rPr>
              <a:t>en général, nombre de disciplines plus élevé</a:t>
            </a:r>
          </a:p>
          <a:p>
            <a:pPr marL="171450" indent="-171450">
              <a:buFont typeface="Wingdings" panose="05000000000000000000" pitchFamily="2" charset="2"/>
              <a:buChar char="Ø"/>
            </a:pPr>
            <a:r>
              <a:rPr lang="fr-FR" sz="1200" b="0" i="0" dirty="0">
                <a:solidFill>
                  <a:schemeClr val="tx1"/>
                </a:solidFill>
                <a:latin typeface="+mn-lt"/>
                <a:ea typeface="+mn-ea"/>
                <a:cs typeface="+mn-cs"/>
              </a:rPr>
              <a:t>Autres « établissements d’enseignement supérieur » = universités</a:t>
            </a:r>
          </a:p>
          <a:p>
            <a:pPr marL="171450" indent="-171450">
              <a:buFont typeface="Wingdings" panose="05000000000000000000" pitchFamily="2" charset="2"/>
              <a:buChar char="Ø"/>
            </a:pPr>
            <a:r>
              <a:rPr lang="fr-FR" sz="1200" b="0" i="0" dirty="0">
                <a:solidFill>
                  <a:schemeClr val="tx1"/>
                </a:solidFill>
                <a:latin typeface="+mn-lt"/>
                <a:ea typeface="+mn-ea"/>
                <a:cs typeface="+mn-cs"/>
              </a:rPr>
              <a:t>La principale différence au niveau juridique est l’accréditation à délivrer le doctorat</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fr-FR" dirty="0"/>
              <a:t>L’enseignement est aujourd’hui souvent dispensé sous forme de blocs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fr-FR" b="1" dirty="0"/>
              <a:t>Formation en coopération :</a:t>
            </a:r>
          </a:p>
          <a:p>
            <a:pPr marL="171450" indent="-171450">
              <a:buFont typeface="Wingdings" panose="05000000000000000000" pitchFamily="2" charset="2"/>
              <a:buChar char="Ø"/>
            </a:pPr>
            <a:r>
              <a:rPr lang="fr-FR" sz="1200" b="0" i="0" dirty="0">
                <a:solidFill>
                  <a:schemeClr val="tx1"/>
                </a:solidFill>
                <a:latin typeface="+mn-lt"/>
                <a:ea typeface="+mn-ea"/>
                <a:cs typeface="+mn-cs"/>
              </a:rPr>
              <a:t>une entreprise ne pouvant pas proposer tous les contenus de formation s’associe avec une ou plusieurs autres entreprises partenaires pour la formation d’une personne en apprentissage</a:t>
            </a:r>
          </a:p>
          <a:p>
            <a:pPr marL="171450" indent="-171450">
              <a:buFont typeface="Wingdings" panose="05000000000000000000" pitchFamily="2" charset="2"/>
              <a:buChar char="Ø"/>
            </a:pPr>
            <a:r>
              <a:rPr lang="fr-FR" sz="1200" b="0" i="0" dirty="0">
                <a:solidFill>
                  <a:schemeClr val="tx1"/>
                </a:solidFill>
                <a:latin typeface="+mn-lt"/>
                <a:ea typeface="+mn-ea"/>
                <a:cs typeface="+mn-cs"/>
              </a:rPr>
              <a:t>C’est à l’entreprise chargée de la coordination que revient la responsabilité de la formation ; elle signe le contrat avec la personne en apprentissage et lui verse aussi la rémunération</a:t>
            </a:r>
          </a:p>
          <a:p>
            <a:pPr marL="171450" indent="-171450">
              <a:buFont typeface="Wingdings" panose="05000000000000000000" pitchFamily="2" charset="2"/>
              <a:buChar char="Ø"/>
            </a:pPr>
            <a:r>
              <a:rPr lang="fr-FR" sz="1200" b="0" i="0" dirty="0">
                <a:solidFill>
                  <a:schemeClr val="tx1"/>
                </a:solidFill>
                <a:latin typeface="+mn-lt"/>
                <a:ea typeface="+mn-ea"/>
                <a:cs typeface="+mn-cs"/>
              </a:rPr>
              <a:t>Sur le temps de formation, les personnes en apprentissage doivent passer au minimum six mois dans l’entreprise partenaire pour travailler et pour apprendre</a:t>
            </a:r>
          </a:p>
          <a:p>
            <a:pPr marL="171450" indent="-171450">
              <a:buFont typeface="Wingdings" panose="05000000000000000000" pitchFamily="2" charset="2"/>
              <a:buChar char="Ø"/>
            </a:pPr>
            <a:r>
              <a:rPr lang="fr-FR" sz="1200" b="0" i="0" dirty="0">
                <a:solidFill>
                  <a:schemeClr val="tx1"/>
                </a:solidFill>
                <a:latin typeface="+mn-lt"/>
                <a:ea typeface="+mn-ea"/>
                <a:cs typeface="+mn-cs"/>
              </a:rPr>
              <a:t>Les coopérations ne sont pas uniquement possibles entre entreprises, mais aussi entre une entreprise et un prestataire de formation</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t>La somme des pourcentages des professions artisanales et des professions technico-industrielles et technico-scientifiques n’est pas égale à 100 % parce que les catégories se recoupent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dirty="0"/>
              <a:t>Exemples de professions</a:t>
            </a:r>
            <a:r>
              <a:rPr lang="fr-FR" dirty="0"/>
              <a:t> :</a:t>
            </a:r>
          </a:p>
          <a:p>
            <a:endParaRPr lang="de-DE" dirty="0"/>
          </a:p>
          <a:p>
            <a:pPr algn="l"/>
            <a:r>
              <a:rPr lang="fr-FR" sz="1200" u="sng" dirty="0"/>
              <a:t>Spécialiste certifié·e (</a:t>
            </a:r>
            <a:r>
              <a:rPr lang="fr-FR" u="sng" dirty="0"/>
              <a:t>CAC 5) :</a:t>
            </a:r>
          </a:p>
          <a:p>
            <a:pPr marL="171450" indent="-171450" algn="l">
              <a:buFont typeface="Wingdings" panose="05000000000000000000" pitchFamily="2" charset="2"/>
              <a:buChar char="Ø"/>
            </a:pPr>
            <a:r>
              <a:rPr lang="fr-FR" u="none" dirty="0"/>
              <a:t>Spécialiste certifié en communication en langues étrangères/Spécialiste certifiée en communication en langues étrangères</a:t>
            </a:r>
          </a:p>
          <a:p>
            <a:pPr marL="171450" indent="-171450" algn="l">
              <a:buFont typeface="Wingdings" panose="05000000000000000000" pitchFamily="2" charset="2"/>
              <a:buChar char="Ø"/>
            </a:pPr>
            <a:r>
              <a:rPr lang="fr-FR" u="none" dirty="0"/>
              <a:t>Spécialiste certifié en intégration de systèmes domotiques/Spécialiste certifiée en intégration de systèmes domotiques</a:t>
            </a:r>
          </a:p>
          <a:p>
            <a:pPr marL="171450" indent="-171450" algn="l">
              <a:buFont typeface="Wingdings" panose="05000000000000000000" pitchFamily="2" charset="2"/>
              <a:buChar char="Ø"/>
            </a:pPr>
            <a:r>
              <a:rPr lang="fr-FR" u="none" dirty="0"/>
              <a:t>Spécialiste certifié en énergies renouvelables, efficacité énergétique et gestion de l’énergie/Spécialiste certifiée en énergies renouvelables, efficacité énergétique et gestion de l’énergie</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Bachelor Professional [CAC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 Bachelor Professional en comptabilité d’entreprise (</a:t>
            </a:r>
            <a:r>
              <a:rPr lang="fr-FR" sz="1200" b="0" i="0" dirty="0">
                <a:solidFill>
                  <a:schemeClr val="tx1"/>
                </a:solidFill>
                <a:latin typeface="+mn-lt"/>
                <a:ea typeface="+mn-ea"/>
                <a:cs typeface="+mn-cs"/>
              </a:rPr>
              <a:t>comptable d’entreprise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régie (régisseur·euse de spectacles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médias (gestionnaire certifié·e spécialisé·e en médias)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Master Professional [CAC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professionnel en gestion d’entreprise (gestionnaire d'entreprise certifié·e)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Restaurateur·rice d’art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Professional of Vocational Training (</a:t>
            </a:r>
            <a:r>
              <a:rPr lang="fr-FR" sz="1200" b="0" i="0" dirty="0">
                <a:solidFill>
                  <a:schemeClr val="tx1"/>
                </a:solidFill>
                <a:latin typeface="+mn-lt"/>
                <a:ea typeface="+mn-ea"/>
                <a:cs typeface="+mn-cs"/>
              </a:rPr>
              <a:t>enseignant·e en formation professionnelle certifié·e IHK)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Master Professional of IT Business Engineering (ingénieur·e en informatique commerciale)</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951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Différence CEC/CAC :</a:t>
            </a:r>
          </a:p>
          <a:p>
            <a:endParaRPr lang="de-DE" dirty="0"/>
          </a:p>
          <a:p>
            <a:r>
              <a:rPr lang="fr-FR" b="1" dirty="0"/>
              <a:t>CEC : </a:t>
            </a:r>
          </a:p>
          <a:p>
            <a:pPr marL="171450" indent="-171450">
              <a:buFont typeface="Wingdings" panose="05000000000000000000" pitchFamily="2" charset="2"/>
              <a:buChar char="Ø"/>
            </a:pPr>
            <a:r>
              <a:rPr lang="fr-FR" dirty="0"/>
              <a:t>Chacun des 8 niveaux décrit 3 « piliers » : </a:t>
            </a:r>
            <a:r>
              <a:rPr lang="fr-FR" u="sng" dirty="0"/>
              <a:t>connaissances</a:t>
            </a:r>
            <a:r>
              <a:rPr lang="fr-FR" dirty="0"/>
              <a:t> / </a:t>
            </a:r>
            <a:r>
              <a:rPr lang="fr-FR" u="sng" dirty="0"/>
              <a:t>aptitudes</a:t>
            </a:r>
            <a:r>
              <a:rPr lang="fr-FR" dirty="0"/>
              <a:t> </a:t>
            </a:r>
            <a:r>
              <a:rPr lang="fr-FR" u="none" dirty="0"/>
              <a:t>/ </a:t>
            </a:r>
            <a:r>
              <a:rPr lang="fr-FR" u="sng" dirty="0"/>
              <a:t>compétences</a:t>
            </a:r>
          </a:p>
          <a:p>
            <a:pPr marL="171450" indent="-171450">
              <a:buFont typeface="Wingdings" panose="05000000000000000000" pitchFamily="2" charset="2"/>
              <a:buChar char="Ø"/>
            </a:pPr>
            <a:r>
              <a:rPr lang="fr-FR" u="none" dirty="0"/>
              <a:t>Niveau d’abstraction plus élevé que le CAC</a:t>
            </a:r>
          </a:p>
          <a:p>
            <a:pPr marL="171450" indent="-171450">
              <a:buFont typeface="Wingdings" panose="05000000000000000000" pitchFamily="2" charset="2"/>
              <a:buChar char="Ø"/>
            </a:pPr>
            <a:r>
              <a:rPr lang="fr-FR" u="none" dirty="0"/>
              <a:t>Métacadre, instrument de transparence transnational, doit permettre la mise en regard de différents systèmes de formation nationaux entre eux</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fr-FR" b="1" dirty="0"/>
              <a:t>CAC :</a:t>
            </a:r>
          </a:p>
          <a:p>
            <a:pPr marL="171450" indent="-171450">
              <a:buFont typeface="Wingdings" panose="05000000000000000000" pitchFamily="2" charset="2"/>
              <a:buChar char="Ø"/>
            </a:pPr>
            <a:r>
              <a:rPr lang="fr-FR" dirty="0"/>
              <a:t>Chacun des 8 niveaux décrit 4 « piliers » : </a:t>
            </a:r>
            <a:r>
              <a:rPr lang="fr-FR" i="1" dirty="0"/>
              <a:t>Compétence professionnelle</a:t>
            </a:r>
            <a:r>
              <a:rPr lang="fr-FR" dirty="0"/>
              <a:t> : </a:t>
            </a:r>
            <a:r>
              <a:rPr lang="fr-FR" u="sng" dirty="0"/>
              <a:t>connaissances</a:t>
            </a:r>
            <a:r>
              <a:rPr lang="fr-FR" dirty="0"/>
              <a:t> / </a:t>
            </a:r>
            <a:r>
              <a:rPr lang="fr-FR" u="sng" dirty="0"/>
              <a:t>aptitudes</a:t>
            </a:r>
            <a:r>
              <a:rPr lang="fr-FR" dirty="0"/>
              <a:t> ; </a:t>
            </a:r>
            <a:r>
              <a:rPr lang="fr-FR" i="1" dirty="0"/>
              <a:t>compétence personnelle</a:t>
            </a:r>
            <a:r>
              <a:rPr lang="fr-FR" dirty="0"/>
              <a:t> : </a:t>
            </a:r>
            <a:r>
              <a:rPr lang="fr-FR" u="sng" dirty="0"/>
              <a:t>compétence sociale</a:t>
            </a:r>
            <a:r>
              <a:rPr lang="fr-FR" dirty="0"/>
              <a:t> / </a:t>
            </a:r>
            <a:r>
              <a:rPr lang="fr-FR" u="sng" dirty="0"/>
              <a:t>autonomie</a:t>
            </a:r>
          </a:p>
          <a:p>
            <a:pPr marL="171450" indent="-171450">
              <a:buFont typeface="Wingdings" panose="05000000000000000000" pitchFamily="2" charset="2"/>
              <a:buChar char="Ø"/>
            </a:pPr>
            <a:r>
              <a:rPr lang="fr-FR" u="none" dirty="0"/>
              <a:t>Doit représenter ainsi avec plus d’acuité tous les aspects des compétences d’action ; l’accent est mis sur la compréhension holistique des compétences</a:t>
            </a:r>
          </a:p>
          <a:p>
            <a:pPr marL="171450" indent="-171450">
              <a:buFont typeface="Wingdings" panose="05000000000000000000" pitchFamily="2" charset="2"/>
              <a:buChar char="Ø"/>
            </a:pPr>
            <a:r>
              <a:rPr lang="fr-FR" u="none" dirty="0"/>
              <a:t>Chaque niveau est précédé par un texte bref décrivant de façon succincte la structure des exigences correspondante (« indicateur de niveau »)</a:t>
            </a:r>
          </a:p>
          <a:p>
            <a:pPr marL="171450" indent="-171450">
              <a:buFont typeface="Wingdings" panose="05000000000000000000" pitchFamily="2" charset="2"/>
              <a:buChar char="Ø"/>
            </a:pPr>
            <a:r>
              <a:rPr lang="fr-FR" u="none" dirty="0"/>
              <a:t>Complète et concrétise le CEC</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fr-FR" sz="1400" b="0" i="0" u="none" strike="noStrike" baseline="0" dirty="0">
                <a:latin typeface="Calibri-Light"/>
              </a:rPr>
              <a:t>ESG – </a:t>
            </a:r>
            <a:r>
              <a:rPr lang="fr-FR" sz="1200" b="1" i="0" u="none" strike="noStrike" baseline="0" dirty="0">
                <a:latin typeface="Calibri-Bold"/>
              </a:rPr>
              <a:t>Environment, (Umwelt), Social (Soziales), Governance (Unternehmensführung)</a:t>
            </a:r>
          </a:p>
          <a:p>
            <a:pPr algn="l"/>
            <a:r>
              <a:rPr lang="fr-FR" sz="1200" b="0" i="0" u="none" strike="noStrike" baseline="0" dirty="0">
                <a:latin typeface="Wingdings-Regular"/>
              </a:rPr>
              <a:t>§ </a:t>
            </a:r>
            <a:r>
              <a:rPr lang="fr-FR" sz="1200" b="0" i="0" u="none" strike="noStrike" baseline="0" dirty="0">
                <a:latin typeface="Calibri" panose="020F0502020204030204" pitchFamily="34" charset="0"/>
              </a:rPr>
              <a:t>ESG sind drei Verantwortungsbereiche von Unternehmen</a:t>
            </a:r>
          </a:p>
          <a:p>
            <a:pPr algn="l"/>
            <a:r>
              <a:rPr lang="fr-FR" sz="1200" b="0" i="0" u="none" strike="noStrike" baseline="0" dirty="0">
                <a:latin typeface="Wingdings-Regular"/>
              </a:rPr>
              <a:t>§ </a:t>
            </a:r>
            <a:r>
              <a:rPr lang="fr-FR" sz="1200" b="0" i="0" u="none" strike="noStrike" baseline="0" dirty="0">
                <a:latin typeface="Calibri" panose="020F0502020204030204" pitchFamily="34" charset="0"/>
              </a:rPr>
              <a:t>ESG kann auch als Rahmenwerk verstanden werden, um die Performance von Unternehmen im Bereich Nachhaltigkeit zu beurteilen</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fr-FR" sz="1400" b="0" i="0" u="none" strike="noStrike" baseline="0" dirty="0">
                <a:latin typeface="Calibri-Light"/>
              </a:rPr>
              <a:t>ESG – </a:t>
            </a:r>
            <a:r>
              <a:rPr lang="fr-FR" sz="1200" b="1" i="0" u="none" strike="noStrike" baseline="0" dirty="0">
                <a:latin typeface="Calibri-Bold"/>
              </a:rPr>
              <a:t>Environment, (Umwelt), Social (Soziales), Governance (Unternehmensführung)</a:t>
            </a:r>
          </a:p>
          <a:p>
            <a:pPr algn="l"/>
            <a:r>
              <a:rPr lang="fr-FR" sz="1200" b="0" i="0" u="none" strike="noStrike" baseline="0" dirty="0">
                <a:latin typeface="Wingdings-Regular"/>
              </a:rPr>
              <a:t>§ </a:t>
            </a:r>
            <a:r>
              <a:rPr lang="fr-FR" sz="1200" b="0" i="0" u="none" strike="noStrike" baseline="0" dirty="0">
                <a:latin typeface="Calibri" panose="020F0502020204030204" pitchFamily="34" charset="0"/>
              </a:rPr>
              <a:t>ESG sind drei Verantwortungsbereiche von Unternehmen</a:t>
            </a:r>
          </a:p>
          <a:p>
            <a:pPr algn="l"/>
            <a:r>
              <a:rPr lang="fr-FR" sz="1200" b="0" i="0" u="none" strike="noStrike" baseline="0" dirty="0">
                <a:latin typeface="Wingdings-Regular"/>
              </a:rPr>
              <a:t>§ </a:t>
            </a:r>
            <a:r>
              <a:rPr lang="fr-FR" sz="1200" b="0" i="0" u="none" strike="noStrike" baseline="0" dirty="0">
                <a:latin typeface="Calibri" panose="020F0502020204030204" pitchFamily="34" charset="0"/>
              </a:rPr>
              <a:t>ESG kann auch als Rahmenwerk verstanden werden, um die Performance von Unternehmen im Bereich Nachhaltigkeit zu beurteilen</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1612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59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0827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20854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CAC – Diplômes d’enseignement général :</a:t>
            </a:r>
          </a:p>
          <a:p>
            <a:endParaRPr lang="de-DE" u="sng" dirty="0"/>
          </a:p>
          <a:p>
            <a:pPr marL="171450" indent="-171450">
              <a:buFont typeface="Wingdings" panose="05000000000000000000" pitchFamily="2" charset="2"/>
              <a:buChar char="Ø"/>
            </a:pPr>
            <a:r>
              <a:rPr lang="fr-FR" u="none" dirty="0"/>
              <a:t>Brevet du premier cycle (Hauptschulabschluss) – CAC 2</a:t>
            </a:r>
          </a:p>
          <a:p>
            <a:pPr marL="171450" indent="-171450">
              <a:buFont typeface="Wingdings" panose="05000000000000000000" pitchFamily="2" charset="2"/>
              <a:buChar char="Ø"/>
            </a:pPr>
            <a:r>
              <a:rPr lang="fr-FR" u="none" dirty="0"/>
              <a:t>Brevet du premier cycle (Mittlerer Schulabschluss) – CAC 3</a:t>
            </a:r>
          </a:p>
          <a:p>
            <a:pPr marL="171450" indent="-171450">
              <a:buFont typeface="Wingdings" panose="05000000000000000000" pitchFamily="2" charset="2"/>
              <a:buChar char="Ø"/>
            </a:pPr>
            <a:r>
              <a:rPr lang="fr-FR" u="none" dirty="0"/>
              <a:t>Baccalauréat professionnel, b</a:t>
            </a:r>
            <a:r>
              <a:rPr lang="fr-FR" sz="1200" b="0" i="0" dirty="0">
                <a:solidFill>
                  <a:schemeClr val="tx1"/>
                </a:solidFill>
                <a:latin typeface="+mn-lt"/>
                <a:ea typeface="+mn-ea"/>
                <a:cs typeface="+mn-cs"/>
              </a:rPr>
              <a:t>accalauréat technologique, baccalauréat général – CAC 4</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Licence (diplôme d’une université de sciences appliquées, examen d’État) – CAC 6</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Master (diplôme universitaire ; examen d’État) – CAC 7</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Doctorat et diplômes artistiques équivalents – CAC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2499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9053"/>
          <a:stretch/>
        </p:blipFill>
        <p:spPr>
          <a:xfrm>
            <a:off x="-17092" y="801842"/>
            <a:ext cx="12226183" cy="4468801"/>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686213"/>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543330"/>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635648"/>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fr" TargetMode="External"/><Relationship Id="rId1" Type="http://schemas.openxmlformats.org/officeDocument/2006/relationships/slideLayout" Target="../slideLayouts/slideLayout4.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d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58886"/>
            <a:ext cx="2493994" cy="675628"/>
          </a:xfrm>
        </p:spPr>
        <p:txBody>
          <a:bodyPr>
            <a:noAutofit/>
          </a:bodyPr>
          <a:lstStyle/>
          <a:p>
            <a:r>
              <a:rPr lang="fr-FR" sz="1600" noProof="0" dirty="0"/>
              <a:t>Formation professionnelle </a:t>
            </a:r>
            <a:br>
              <a:rPr lang="fr-FR" sz="1600" noProof="0" dirty="0"/>
            </a:br>
            <a:r>
              <a:rPr lang="fr-FR" sz="1600" noProof="0"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54272"/>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t>Professions et voies de qualification</a:t>
            </a:r>
            <a:br>
              <a:rPr lang="fr-FR" sz="2800" dirty="0"/>
            </a:br>
            <a:r>
              <a:rPr lang="fr-FR" sz="2800" dirty="0"/>
              <a:t>en Allemagne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Aucune formation – activités simples d’auxiliaires</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saisonnier·ère, aide de cuisine/commis·e de cuisine, commis·e débarrasseur·euse, assistant·e électricien·ne*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(2 ans)</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personnel spécialisé en restauration, magasinier·ère spécialisé·e, ouvrier·ère qualifié·e en second œuvre, vendeur·euse, technicien ne métal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(3-3,5 ans)</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agriculteur·ice, cuisinier·ère, technicien ne en logistique, mécatronicien·ne en technique de réfrigération et de climatisation, mécanicien·ne d’installations*</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professionnelle en école (à plein temps) </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assistant·e en technique agricole, assistant·e en technologie alimentaire, assistant·e en gestion hôtelière, assistant·e technico-commercial·e en services du bâtiment, assistant·e mécatronicien·ne – spécialisation maintenance et services*</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651036"/>
            <a:ext cx="3575258" cy="699404"/>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200" b="1" dirty="0"/>
              <a:t>ou : </a:t>
            </a:r>
            <a:r>
              <a:rPr lang="fr-FR" sz="1200" dirty="0"/>
              <a:t>Études pour obtenir une licence universitaire </a:t>
            </a:r>
            <a:br>
              <a:rPr lang="fr-FR" sz="1200" dirty="0"/>
            </a:br>
            <a:r>
              <a:rPr lang="fr-FR" sz="1200" dirty="0"/>
              <a:t>à une université de sciences appliquées ou à une université</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Qualification à un niveau supérieur</a:t>
            </a:r>
            <a:br>
              <a:rPr lang="fr-FR" sz="1600" dirty="0"/>
            </a:br>
            <a:r>
              <a:rPr lang="fr-FR" sz="1600" dirty="0"/>
              <a:t>avec spécialisation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91525"/>
            <a:ext cx="3575253" cy="1170901"/>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spécialiste certifié·e –</a:t>
            </a:r>
            <a:br>
              <a:rPr lang="fr-FR" sz="1200" dirty="0">
                <a:solidFill>
                  <a:schemeClr val="tx1"/>
                </a:solidFill>
              </a:rPr>
            </a:br>
            <a:r>
              <a:rPr lang="fr-FR" sz="1200" dirty="0">
                <a:solidFill>
                  <a:schemeClr val="tx1"/>
                </a:solidFill>
              </a:rPr>
              <a:t>spécialiste en informatique, technicien·ne de maintenance, cuisinier·ère en diététique, monteur·euse</a:t>
            </a:r>
            <a:br>
              <a:rPr lang="fr-FR" sz="1200" dirty="0">
                <a:solidFill>
                  <a:schemeClr val="tx1"/>
                </a:solidFill>
              </a:rPr>
            </a:br>
            <a:r>
              <a:rPr lang="fr-FR" sz="1200" dirty="0">
                <a:solidFill>
                  <a:schemeClr val="tx1"/>
                </a:solidFill>
              </a:rPr>
              <a:t>pour la technique éolienne,</a:t>
            </a:r>
            <a:br>
              <a:rPr lang="fr-FR" sz="1200" dirty="0">
                <a:solidFill>
                  <a:schemeClr val="tx1"/>
                </a:solidFill>
              </a:rPr>
            </a:br>
            <a:r>
              <a:rPr lang="fr-FR" sz="1200" dirty="0">
                <a:solidFill>
                  <a:schemeClr val="tx1"/>
                </a:solidFill>
              </a:rPr>
              <a:t>conseiller·ère en aménagement d’intérieur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09769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t>Formation de promotion</a:t>
            </a:r>
            <a:br>
              <a:rPr lang="fr-FR" sz="1400" dirty="0"/>
            </a:br>
            <a:r>
              <a:rPr lang="fr-FR" sz="1400" dirty="0"/>
              <a:t>professionnelle comme maître artisan·e </a:t>
            </a:r>
            <a:br>
              <a:rPr lang="fr-FR" sz="1400" dirty="0"/>
            </a:br>
            <a:r>
              <a:rPr lang="fr-FR" sz="1400" dirty="0"/>
              <a:t>ou technicien·ne supérieur·e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89796"/>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a:t>
            </a:r>
            <a:br>
              <a:rPr lang="fr-FR" sz="1200" dirty="0">
                <a:solidFill>
                  <a:schemeClr val="tx1"/>
                </a:solidFill>
              </a:rPr>
            </a:br>
            <a:r>
              <a:rPr lang="fr-FR" sz="1200" dirty="0">
                <a:solidFill>
                  <a:schemeClr val="tx1"/>
                </a:solidFill>
              </a:rPr>
              <a:t>technicien·ne supérieur·e en agriculture, chef·fe cuisinier·ère, agent e de maîtrise en restauration, technicien·ne supérieur·e en électrotechnique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de promotion</a:t>
            </a:r>
            <a:br>
              <a:rPr lang="fr-FR" sz="1600" dirty="0"/>
            </a:br>
            <a:r>
              <a:rPr lang="fr-FR" sz="1600" dirty="0"/>
              <a:t>professionnelle technique</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795316"/>
            <a:ext cx="3575259" cy="90401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technicien·ne supérieur·e en technologie agricole, technicien·ne supérieur·e en technologie alimentaire, technicien·ne supérieur·e en systèmes domotiques</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682150"/>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a:t>
            </a:r>
            <a:r>
              <a:rPr lang="fr-FR" sz="1600" dirty="0"/>
              <a:t> Formation de promotion professionnelle commerciale</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396968"/>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gestionnaire spécialisé·e en comptabilité agricole, gestionnaire spécialisé·e en économie, gestionnaire spécialisé·e dans l’industrie, gestionnaire spécialisé·e dans les médias et l’édition, comptable d’entreprise</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Formation de promotion professionnelle supérieure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95211"/>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Professional, gestionnaire d’entreprise du domaine technique, gestionnaire d’entreprise du domaine commercial, enseignant·e en formation professionnelle certifié·e*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7614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ou : Études de master à une université de sciences appliquées ou à une université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2891064"/>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en agronomie (M. Sc.)*</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Doctorat auprès</a:t>
            </a:r>
            <a:br>
              <a:rPr lang="fr-FR" sz="1600" dirty="0"/>
            </a:br>
            <a:r>
              <a:rPr lang="fr-FR" sz="1600" dirty="0"/>
              <a:t>d’une université</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95210"/>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docteur·e en agronomie (Dr. agr.), docteur·e en économie (Dr. oec.), docteur·e en sciences de la nutrition (Dr. oec. troph.), ingénieur·e-docteur·e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Formation en alternance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Formation en école</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noProof="0" dirty="0">
                <a:solidFill>
                  <a:srgbClr val="D6851B"/>
                </a:solidFill>
              </a:rPr>
              <a:t>3. </a:t>
            </a:r>
            <a:r>
              <a:rPr lang="fr-FR" dirty="0"/>
              <a:t>Deux types de formation professionnelle initiale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945935"/>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70 % en entreprise – 30 % en école professionnelle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fédérales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327 professions*, dont environ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130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250 professions technico-industrielles et technico-scientifiques (en partie identiques aux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50 professions commerciales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5479347" cy="3535840"/>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avec une part parfois importante de phases pratiques en entreprise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 dans le secteur de la santé/dans les autres cas, parfois aucune rémunération ou même soumise à des frais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des Länder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Environ 70 professions dans les domaines suivants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Technologie</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Langues étrangères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Conception</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Professions commerciales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Santé, affaires sociales, soins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fr-FR" sz="1000" dirty="0"/>
              <a:t> * chevauchements partiels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2112373"/>
          </a:xfrm>
          <a:prstGeom prst="rect">
            <a:avLst/>
          </a:prstGeom>
          <a:noFill/>
        </p:spPr>
        <p:txBody>
          <a:bodyPr wrap="square" lIns="0" tIns="0" rIns="0" bIns="0">
            <a:spAutoFit/>
          </a:bodyPr>
          <a:lstStyle/>
          <a:p>
            <a:pPr>
              <a:lnSpc>
                <a:spcPts val="2200"/>
              </a:lnSpc>
              <a:spcAft>
                <a:spcPts val="600"/>
              </a:spcAft>
              <a:buClr>
                <a:srgbClr val="D6851B"/>
              </a:buClr>
              <a:buSzPct val="65000"/>
            </a:pPr>
            <a:r>
              <a:rPr lang="fr-FR" sz="1600" b="1" dirty="0"/>
              <a:t>130 professions</a:t>
            </a:r>
            <a:r>
              <a:rPr lang="fr-FR" sz="1600" dirty="0"/>
              <a:t>, relevant essentiellement de la compétence des chambres de métiers et de l’artisanat, des corporations et des associations locales d’artisans, dans les secteurs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bois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bâtiment et du second œuvre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l’électrotechnique et du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vêtement, du textile et du cuir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25 % </a:t>
            </a:r>
            <a:r>
              <a:rPr lang="fr-FR" sz="1600" dirty="0">
                <a:solidFill>
                  <a:schemeClr val="bg1"/>
                </a:solidFill>
                <a:latin typeface="Calibri" panose="020F0502020204030204"/>
                <a:cs typeface="+mn-cs"/>
              </a:rPr>
              <a:t>des personnes en apprentissage suivent une formation artisanale</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704296"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artisanales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10145"/>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verre, du papier, de la céramique et métiers divers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chimique et du nettoyage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la santé et des soins corporels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alimentaire</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754359" cy="283051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250 professions technico-industrielles et technico-scientifiques </a:t>
            </a:r>
            <a:r>
              <a:rPr lang="fr-FR" sz="1600" dirty="0"/>
              <a:t>(en partie identiques aux professions artisanales). La formation a lieu dans l’industrie ou dans des grandes entreprises d’autres secteurs.</a:t>
            </a:r>
          </a:p>
          <a:p>
            <a:pPr>
              <a:lnSpc>
                <a:spcPts val="2200"/>
              </a:lnSpc>
              <a:spcBef>
                <a:spcPts val="600"/>
              </a:spcBef>
              <a:spcAft>
                <a:spcPts val="600"/>
              </a:spcAft>
              <a:buClr>
                <a:srgbClr val="D6851B"/>
              </a:buClr>
              <a:buSzPct val="65000"/>
            </a:pPr>
            <a:r>
              <a:rPr lang="fr-FR" sz="1600" dirty="0"/>
              <a:t>Exemples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Mécanicien·ne installateur·rice de systèmes </a:t>
            </a:r>
            <a:br>
              <a:rPr lang="fr-FR" sz="1600" dirty="0"/>
            </a:br>
            <a:r>
              <a:rPr lang="fr-FR" sz="1600" dirty="0"/>
              <a:t>sanitaires, de chauffage et de climatisation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laboratoire en biologie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Préparateur·rice en chimie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Électronicien·ne pour la technique d’exploitation</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60 % </a:t>
            </a:r>
            <a:r>
              <a:rPr lang="fr-FR" sz="1600" dirty="0">
                <a:solidFill>
                  <a:schemeClr val="bg1"/>
                </a:solidFill>
                <a:latin typeface="Calibri" panose="020F0502020204030204"/>
                <a:cs typeface="+mn-cs"/>
              </a:rPr>
              <a:t>des personnes en apprentissage suivent une formation technico-industrielles et technico-scientifiques</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1" y="4548806"/>
            <a:ext cx="5642235"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technico- et technico-scientifiques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489538"/>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 ne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Conducteur·rice de machines et des installations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Mécatronicien·ne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production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Contrôleur·euse des matériaux</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3010055"/>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50 professions ou plus </a:t>
            </a:r>
            <a:r>
              <a:rPr lang="fr-FR" sz="1600" dirty="0"/>
              <a:t>( en fonction de la méthode de comptage). </a:t>
            </a:r>
            <a:br>
              <a:rPr lang="fr-FR" sz="1600" dirty="0"/>
            </a:br>
            <a:r>
              <a:rPr lang="fr-FR" sz="1600" dirty="0"/>
              <a:t>Dans les domaines suivants, par exemple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Commerce (commerce de détails, commerce de gros</a:t>
            </a:r>
            <a:br>
              <a:rPr lang="fr-FR" sz="1600" dirty="0"/>
            </a:br>
            <a:r>
              <a:rPr lang="fr-FR" sz="1600" dirty="0"/>
              <a:t> et extérieur, industrie)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Bureaux et administrations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Finances, controlling et droit (banques, assurances, </a:t>
            </a:r>
            <a:br>
              <a:rPr lang="fr-FR" sz="1600" dirty="0"/>
            </a:br>
            <a:r>
              <a:rPr lang="fr-FR" sz="1600" dirty="0"/>
              <a:t>système juridique)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Gestion de la santé</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10097857"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Un diplôme scolaire équivalent au brevet du premier cycle, voire de niveau supérieur, est fréquemment requis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commerciales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2034049"/>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Logistique et transport (services </a:t>
            </a:r>
            <a:br>
              <a:rPr lang="fr-FR" sz="1600" dirty="0"/>
            </a:br>
            <a:r>
              <a:rPr lang="fr-FR" sz="1600" dirty="0"/>
              <a:t>d’expédition et de logistique)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Immobilier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Hôtellerie et gastronomie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Loisirs et tourisme</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174344" y="2215924"/>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On distingue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réglementées </a:t>
            </a:r>
            <a:r>
              <a:rPr lang="fr-FR" sz="1400" dirty="0"/>
              <a:t>➔</a:t>
            </a:r>
            <a:r>
              <a:rPr lang="fr-FR" sz="1600" dirty="0"/>
              <a:t> ne peuvent être exercées </a:t>
            </a:r>
            <a:br>
              <a:rPr lang="fr-FR" sz="1600" dirty="0"/>
            </a:br>
            <a:r>
              <a:rPr lang="fr-FR" sz="1600" dirty="0"/>
              <a:t>que par des personnes avec diplôme reconnu par l’État</a:t>
            </a:r>
          </a:p>
          <a:p>
            <a:pPr marL="612000" lvl="1" indent="-252000">
              <a:lnSpc>
                <a:spcPts val="2200"/>
              </a:lnSpc>
              <a:spcAft>
                <a:spcPts val="200"/>
              </a:spcAft>
              <a:buClr>
                <a:srgbClr val="D6851B"/>
              </a:buClr>
              <a:buSzPct val="65000"/>
              <a:buFont typeface="Wingdings 3" panose="05040102010807070707" pitchFamily="18" charset="2"/>
              <a:buChar char=""/>
            </a:pPr>
            <a:r>
              <a:rPr lang="fr-FR" sz="1600" dirty="0"/>
              <a:t>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Soins, services d’urgence et obstétrique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d’assistant·e technico-médical·e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Kinésithérapie et langue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865100"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a:t>
            </a:r>
            <a:r>
              <a:rPr lang="fr-FR" sz="1600" dirty="0">
                <a:solidFill>
                  <a:prstClr val="black"/>
                </a:solidFill>
                <a:latin typeface="Calibri" panose="020F0502020204030204"/>
                <a:cs typeface="+mn-cs"/>
              </a:rPr>
              <a:t> : 3 ans, en général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en général (Mittlerer Schulabschluss)</a:t>
            </a:r>
          </a:p>
          <a:p>
            <a:pPr lvl="0" eaLnBrk="1" hangingPunct="1">
              <a:lnSpc>
                <a:spcPts val="2200"/>
              </a:lnSpc>
              <a:spcAft>
                <a:spcPts val="200"/>
              </a:spcAft>
              <a:buClr>
                <a:srgbClr val="D6851B"/>
              </a:buClr>
              <a:buSzPct val="65000"/>
            </a:pPr>
            <a:r>
              <a:rPr lang="fr-FR" sz="1600" dirty="0">
                <a:solidFill>
                  <a:prstClr val="black"/>
                </a:solidFill>
                <a:latin typeface="Calibri" panose="020F0502020204030204"/>
                <a:cs typeface="+mn-cs"/>
              </a:rPr>
              <a:t>Parallèlement aux professions habituelles du domaine des soins : par exemple logopédie, ergothérapie et kinésithérapie, ainsi que les professions d’infirmier·ère secouriste, de podologue et d’assistant·e en diététique.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de la santé</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fr-FR" sz="1600" dirty="0"/>
              <a:t>Autres 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commerciales/gestion de la santé</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Technicien·ne·s du secteur de la santé</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157913"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Environ 50 professions </a:t>
            </a:r>
            <a:r>
              <a:rPr lang="fr-FR" sz="1600" dirty="0"/>
              <a:t>avec composante pratique importante, par exemple dans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en audiovisuel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domaines</a:t>
            </a:r>
            <a:br>
              <a:rPr lang="fr-FR" sz="1600" dirty="0"/>
            </a:br>
            <a:r>
              <a:rPr lang="fr-FR" sz="1600" dirty="0"/>
              <a:t>pharmaceutique, chimique ou biologique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techniques de l’information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technique opérationnelle de navigation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commercial·e en gestion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gestion européenne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074151"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 : </a:t>
            </a:r>
            <a:r>
              <a:rPr lang="fr-FR" sz="1600" dirty="0">
                <a:solidFill>
                  <a:prstClr val="black"/>
                </a:solidFill>
                <a:latin typeface="Calibri" panose="020F0502020204030204"/>
                <a:cs typeface="+mn-cs"/>
              </a:rPr>
              <a:t>de 1 à 3 ans (formation à plein temps ou à temps partiel).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principalement (Mittlerer Schulabschluss)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professions :</a:t>
            </a:r>
          </a:p>
        </p:txBody>
      </p:sp>
      <p:sp>
        <p:nvSpPr>
          <p:cNvPr id="2" name="Rechteck 1">
            <a:extLst>
              <a:ext uri="{FF2B5EF4-FFF2-40B4-BE49-F238E27FC236}">
                <a16:creationId xmlns:a16="http://schemas.microsoft.com/office/drawing/2014/main" id="{26388FB5-88D3-486E-B554-980BFDC08511}"/>
              </a:ext>
            </a:extLst>
          </p:cNvPr>
          <p:cNvSpPr/>
          <p:nvPr/>
        </p:nvSpPr>
        <p:spPr>
          <a:xfrm>
            <a:off x="6729252" y="2035028"/>
            <a:ext cx="5157947" cy="276896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Secrétaire en affaires européennes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Professionnel·le·s spécialisé·e·s en gestion hôtelière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d’assistant·e·s dans le domaine des soins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social·e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créatives (par exemple céramiste, designer)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dans le domaine du sport (par exemple artiste de cirque, danseur·euse, professeur·e de gymnastique)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Voies d’accès à la formation professionnelle supérieure</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558047"/>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400 heures d’apprentissage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essentiellement dans le secteur des TI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Spécialiste certifié·e [CAC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08901" y="1560918"/>
            <a:ext cx="3832129"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Bachelor Professional [CAC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08901" y="2216740"/>
            <a:ext cx="3832129" cy="363604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spc="-20" dirty="0">
                <a:solidFill>
                  <a:schemeClr val="tx1"/>
                </a:solidFill>
                <a:latin typeface="+mn-lt"/>
              </a:rPr>
              <a:t>1 200 heures d’apprentissage au minimum</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Brevet de maître artisan·e</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latin typeface="+mn-lt"/>
              </a:rPr>
              <a:t>de 1 à 3,5 </a:t>
            </a:r>
            <a:r>
              <a:rPr lang="fr-FR" sz="1400" b="0" dirty="0">
                <a:solidFill>
                  <a:schemeClr val="tx1"/>
                </a:solidFill>
                <a:latin typeface="+mn-lt"/>
              </a:rPr>
              <a:t>ans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Technicien·ne</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Gestionnaire spécialisé·e</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endParaRPr lang="fr-FR" sz="1200" b="0" dirty="0">
              <a:solidFill>
                <a:schemeClr val="tx1"/>
              </a:solidFill>
              <a:latin typeface="+mn-lt"/>
            </a:endParaRP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84575" y="2195973"/>
            <a:ext cx="3528000" cy="1283154"/>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1 600 heures d’apprentissage au minimum</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Master Professional [CAC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fr-FR" sz="2000" dirty="0">
                <a:latin typeface="+mj-lt"/>
              </a:rPr>
              <a:t>Champs professionnels en Allemagne</a:t>
            </a:r>
          </a:p>
          <a:p>
            <a:pPr indent="-360000">
              <a:lnSpc>
                <a:spcPts val="2400"/>
              </a:lnSpc>
              <a:spcAft>
                <a:spcPts val="1200"/>
              </a:spcAft>
              <a:buFont typeface="+mj-lt"/>
              <a:buAutoNum type="arabicPeriod"/>
            </a:pPr>
            <a:r>
              <a:rPr lang="fr-FR" sz="2000" dirty="0">
                <a:latin typeface="+mj-lt"/>
              </a:rPr>
              <a:t>Le cadre allemand des certifications (CAC)</a:t>
            </a:r>
          </a:p>
          <a:p>
            <a:pPr indent="-360000">
              <a:lnSpc>
                <a:spcPts val="2400"/>
              </a:lnSpc>
              <a:spcAft>
                <a:spcPts val="1200"/>
              </a:spcAft>
              <a:buFont typeface="+mj-lt"/>
              <a:buAutoNum type="arabicPeriod"/>
            </a:pPr>
            <a:r>
              <a:rPr lang="fr-FR" sz="2000" dirty="0">
                <a:latin typeface="+mj-lt"/>
              </a:rPr>
              <a:t>Deux types de formation professionnelle initiale</a:t>
            </a:r>
          </a:p>
          <a:p>
            <a:pPr indent="-360000">
              <a:lnSpc>
                <a:spcPts val="2400"/>
              </a:lnSpc>
              <a:spcAft>
                <a:spcPts val="1200"/>
              </a:spcAft>
              <a:buFont typeface="+mj-lt"/>
              <a:buAutoNum type="arabicPeriod"/>
            </a:pPr>
            <a:r>
              <a:rPr lang="fr-FR" sz="2000" dirty="0">
                <a:latin typeface="+mj-lt"/>
              </a:rPr>
              <a:t>Formation en entreprise en alternance</a:t>
            </a:r>
          </a:p>
          <a:p>
            <a:pPr indent="-360000">
              <a:lnSpc>
                <a:spcPts val="2400"/>
              </a:lnSpc>
              <a:spcAft>
                <a:spcPts val="1200"/>
              </a:spcAft>
              <a:buFont typeface="+mj-lt"/>
              <a:buAutoNum type="arabicPeriod"/>
            </a:pPr>
            <a:r>
              <a:rPr lang="fr-FR" sz="2000" dirty="0">
                <a:latin typeface="+mj-lt"/>
              </a:rPr>
              <a:t>Formations en école</a:t>
            </a:r>
          </a:p>
          <a:p>
            <a:pPr indent="-360000">
              <a:lnSpc>
                <a:spcPts val="2400"/>
              </a:lnSpc>
              <a:spcAft>
                <a:spcPts val="1200"/>
              </a:spcAft>
              <a:buFont typeface="+mj-lt"/>
              <a:buAutoNum type="arabicPeriod"/>
            </a:pPr>
            <a:r>
              <a:rPr lang="fr-FR" sz="2000" dirty="0">
                <a:latin typeface="+mj-lt"/>
              </a:rPr>
              <a:t>Possibilités de formation continue et de promotion professionnelle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0" y="1469027"/>
            <a:ext cx="10379303" cy="3574312"/>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dirty="0"/>
              <a:t>Passage de la formation professionnelle à la formation universitaire sans droit d’accès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de promotion professionnelle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Par ex. brevet de maître artisan·e (Bachelor Professional) ou diplôme de formation continue comparable au titre de la loi BBiG ou du code HwO, ou dans le domaine des professions de la santé réglementées par la législation des Länder</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Droit d’accès général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professionnelle et une activité professionnelle correspondantes sur le plan technique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Formation professionnelle de deux ans au minimum, ensuite au moins trois ans d’expérience dans le métier de formation ou dans un métier correspondant, sur le plan technique, à la formation professionnelle suivie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Entretien de conseil, examen d’accès ou études à titre d’essai requis le cas échéant</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à un cursus d’études correspondant au diplôme professionnel/à l’activité professionnelle sur le plan technique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Passage au cursus de formation universitaire</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voies d’accès à la formation continue</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solidFill>
                  <a:schemeClr val="bg1"/>
                </a:solidFill>
              </a:rPr>
              <a:t>Rattrapage des diplômes scolaires/professionnels</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Reconversion</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141987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Par ex. en vue de la qualification pour des activités supérieures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cours d’emploi par des cours du soir, ou à temps plein, dans des établissements de préparation aux examens</a:t>
            </a:r>
            <a:br>
              <a:rPr lang="fr-FR" sz="1600" dirty="0"/>
            </a:br>
            <a:r>
              <a:rPr lang="fr-FR" sz="1600" dirty="0"/>
              <a:t> ou auprès de prestataires de formation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Qualification pour une autre activité que celle apprise et exercée auparavant</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Pour des raisons de santé ou liées au marché du travail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général, le temps de formation est réduit d’un tiers du fait des acquis professionnels</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solidFill>
                  <a:srgbClr val="D6851B"/>
                </a:solidFill>
                <a:hlinkClick r:id="rId2">
                  <a:extLst>
                    <a:ext uri="{A12FA001-AC4F-418D-AE19-62706E023703}">
                      <ahyp:hlinkClr xmlns:ahyp="http://schemas.microsoft.com/office/drawing/2018/hyperlinkcolor" val="tx"/>
                    </a:ext>
                  </a:extLst>
                </a:hlinkClick>
              </a:rPr>
            </a:br>
            <a:r>
              <a:rPr lang="fr-FR" sz="1800" b="1" noProof="0" dirty="0">
                <a:solidFill>
                  <a:srgbClr val="D6851B"/>
                </a:solidFill>
                <a:hlinkClick r:id="rId2">
                  <a:extLst>
                    <a:ext uri="{A12FA001-AC4F-418D-AE19-62706E023703}">
                      <ahyp:hlinkClr xmlns:ahyp="http://schemas.microsoft.com/office/drawing/2018/hyperlinkcolor" val="tx"/>
                    </a:ext>
                  </a:extLst>
                </a:hlinkClick>
              </a:rPr>
              <a:t>www.govet.international/fr</a:t>
            </a:r>
            <a:endParaRPr lang="fr-FR"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97833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marL="266700" indent="-266700"/>
            <a:r>
              <a:rPr lang="fr-FR" sz="1600" dirty="0">
                <a:latin typeface="+mj-lt"/>
              </a:rPr>
              <a:t>Rapport de données BIBB (</a:t>
            </a:r>
            <a:r>
              <a:rPr lang="fr-FR" sz="1600" dirty="0">
                <a:solidFill>
                  <a:srgbClr val="D6851B"/>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Conférence permanente des ministres de l’Éducation (KMK, </a:t>
            </a:r>
            <a:r>
              <a:rPr lang="fr-FR" sz="160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dirty="0">
                <a:latin typeface="+mj-lt"/>
              </a:rPr>
              <a:t>)</a:t>
            </a:r>
          </a:p>
          <a:p>
            <a:pPr marL="0" indent="0">
              <a:buNone/>
            </a:pPr>
            <a:br>
              <a:rPr lang="fr-FR" sz="1600" dirty="0">
                <a:latin typeface="+mj-lt"/>
              </a:rPr>
            </a:br>
            <a:endParaRPr lang="fr-FR" sz="1600" dirty="0">
              <a:latin typeface="+mj-lt"/>
            </a:endParaRPr>
          </a:p>
          <a:p>
            <a:pPr marL="266700" indent="-266700"/>
            <a:r>
              <a:rPr lang="fr-FR" sz="1600" dirty="0">
                <a:latin typeface="+mj-lt"/>
              </a:rPr>
              <a:t>Portail des données </a:t>
            </a:r>
            <a:r>
              <a:rPr lang="fr-FR" sz="1600">
                <a:latin typeface="+mj-lt"/>
              </a:rPr>
              <a:t>du BMFTR (</a:t>
            </a:r>
            <a:r>
              <a:rPr lang="fr-FR" sz="1600">
                <a:solidFill>
                  <a:srgbClr val="D6851B"/>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Statistiques Destatis sur la formation professionnelle (</a:t>
            </a:r>
            <a:r>
              <a:rPr lang="fr-FR" sz="1600" dirty="0">
                <a:solidFill>
                  <a:srgbClr val="D6851B"/>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fr-FR" noProof="0" dirty="0">
                <a:solidFill>
                  <a:srgbClr val="D6851B"/>
                </a:solidFill>
              </a:rPr>
              <a:t>1. </a:t>
            </a:r>
            <a:r>
              <a:rPr lang="fr-FR" dirty="0"/>
              <a:t>Champs professionnels en Allemagne</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TI, informatique</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Électrotechnique</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Production, fabrication</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Bâtiment, architecture, mesures</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de la nature</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Technique, secteurs technologiques</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Métal, construction mécanique</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Agriculture, nature, environnement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Art, culture, conception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Médias</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Transport, logistique</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Affaires sociales, pédagogie</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Économie,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sociales, sciences humaines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Santé</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fr-FR" dirty="0">
                <a:latin typeface="+mn-lt"/>
              </a:rPr>
              <a:t>Instrument de classification des qualifications dans le système de formation allemand</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t>Orientation et transparence</a:t>
            </a:r>
            <a:br>
              <a:rPr lang="fr-FR" dirty="0"/>
            </a:br>
            <a:r>
              <a:rPr lang="fr-FR" dirty="0"/>
              <a:t>en matière de qualifications et de</a:t>
            </a:r>
            <a:br>
              <a:rPr lang="fr-FR" dirty="0"/>
            </a:br>
            <a:r>
              <a:rPr lang="fr-FR" dirty="0"/>
              <a:t>compétences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latin typeface="+mn-lt"/>
              </a:rPr>
              <a:t>Huit niveaux correspondant au</a:t>
            </a:r>
            <a:br>
              <a:rPr lang="fr-FR" dirty="0">
                <a:latin typeface="+mn-lt"/>
              </a:rPr>
            </a:br>
            <a:r>
              <a:rPr lang="fr-FR" dirty="0">
                <a:latin typeface="+mn-lt"/>
              </a:rPr>
              <a:t>cadre européen des certifications (CEC)</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Permet la comparabilité internationale</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Favorise la mobilité professionnelle en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2" y="2165587"/>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BMBFSFJ</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7025574" y="2165587"/>
            <a:ext cx="4687001" cy="656897"/>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latin typeface="+mn-lt"/>
              </a:rPr>
              <a:t>Universités et établissements </a:t>
            </a:r>
            <a:br>
              <a:rPr lang="fr-FR" sz="1600" b="1" dirty="0">
                <a:solidFill>
                  <a:schemeClr val="tx1"/>
                </a:solidFill>
                <a:latin typeface="+mn-lt"/>
              </a:rPr>
            </a:br>
            <a:r>
              <a:rPr lang="fr-FR" sz="1600" b="1" dirty="0">
                <a:solidFill>
                  <a:schemeClr val="tx1"/>
                </a:solidFill>
                <a:latin typeface="+mn-lt"/>
              </a:rPr>
              <a:t>de formation professionnelle</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7027304" y="2909770"/>
            <a:ext cx="468527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rPr>
              <a:t>Partenaires sociaux et organisations économiques</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7031183" y="3371824"/>
            <a:ext cx="4692188" cy="1554579"/>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latin typeface="+mn-lt"/>
              </a:rPr>
              <a:t>Chercheur·euse·s et praticien·ne·s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Les décisions sont débattues dans le </a:t>
            </a:r>
            <a:r>
              <a:rPr lang="fr-FR" sz="1600" b="1" dirty="0">
                <a:solidFill>
                  <a:schemeClr val="tx1"/>
                </a:solidFill>
                <a:latin typeface="+mn-lt"/>
              </a:rPr>
              <a:t>groupe de travail DQR (AK DQR)</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Plus de 100 expert·e·s participent aux groupes </a:t>
            </a:r>
            <a:br>
              <a:rPr lang="fr-FR" sz="1600" b="0" dirty="0">
                <a:solidFill>
                  <a:schemeClr val="tx1"/>
                </a:solidFill>
                <a:latin typeface="+mn-lt"/>
              </a:rPr>
            </a:br>
            <a:r>
              <a:rPr lang="fr-FR" sz="1600" b="0" dirty="0">
                <a:solidFill>
                  <a:schemeClr val="tx1"/>
                </a:solidFill>
                <a:latin typeface="+mn-lt"/>
              </a:rPr>
              <a:t>de travail</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 </a:t>
            </a:r>
            <a:r>
              <a:rPr lang="fr-FR" sz="2000" b="1"/>
              <a:t>: Panorama</a:t>
            </a:r>
            <a:endParaRPr lang="fr-FR" sz="2000" b="1" dirty="0"/>
          </a:p>
        </p:txBody>
      </p:sp>
      <p:sp>
        <p:nvSpPr>
          <p:cNvPr id="12" name="Textplatzhalter 3">
            <a:extLst>
              <a:ext uri="{FF2B5EF4-FFF2-40B4-BE49-F238E27FC236}">
                <a16:creationId xmlns:a16="http://schemas.microsoft.com/office/drawing/2014/main" id="{EDA9416F-2BD9-4DC1-B73D-E34F4F36080A}"/>
              </a:ext>
            </a:extLst>
          </p:cNvPr>
          <p:cNvSpPr txBox="1">
            <a:spLocks/>
          </p:cNvSpPr>
          <p:nvPr/>
        </p:nvSpPr>
        <p:spPr>
          <a:xfrm>
            <a:off x="1033767" y="1467125"/>
            <a:ext cx="4692676" cy="731070"/>
          </a:xfrm>
          <a:prstGeom prst="rect">
            <a:avLst/>
          </a:prstGeom>
          <a:no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pPr>
            <a:r>
              <a:rPr lang="fr-FR" sz="1800" dirty="0">
                <a:solidFill>
                  <a:schemeClr val="tx1"/>
                </a:solidFill>
              </a:rPr>
              <a:t>Développement en responsabilité</a:t>
            </a:r>
          </a:p>
          <a:p>
            <a:pPr algn="ctr">
              <a:lnSpc>
                <a:spcPts val="2000"/>
              </a:lnSpc>
              <a:spcBef>
                <a:spcPts val="0"/>
              </a:spcBef>
            </a:pPr>
            <a:r>
              <a:rPr lang="fr-FR" sz="1800" dirty="0">
                <a:solidFill>
                  <a:schemeClr val="tx1"/>
                </a:solidFill>
              </a:rPr>
              <a:t>partagée par</a:t>
            </a:r>
          </a:p>
        </p:txBody>
      </p:sp>
      <p:sp>
        <p:nvSpPr>
          <p:cNvPr id="18" name="Textplatzhalter 3">
            <a:extLst>
              <a:ext uri="{FF2B5EF4-FFF2-40B4-BE49-F238E27FC236}">
                <a16:creationId xmlns:a16="http://schemas.microsoft.com/office/drawing/2014/main" id="{D1868DEE-C46A-40A4-851A-A3D915625A18}"/>
              </a:ext>
            </a:extLst>
          </p:cNvPr>
          <p:cNvSpPr txBox="1">
            <a:spLocks/>
          </p:cNvSpPr>
          <p:nvPr/>
        </p:nvSpPr>
        <p:spPr>
          <a:xfrm>
            <a:off x="3484604" y="2165587"/>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KMK</a:t>
            </a:r>
          </a:p>
        </p:txBody>
      </p:sp>
      <p:cxnSp>
        <p:nvCxnSpPr>
          <p:cNvPr id="4" name="Verbinder: gewinkelt 3">
            <a:extLst>
              <a:ext uri="{FF2B5EF4-FFF2-40B4-BE49-F238E27FC236}">
                <a16:creationId xmlns:a16="http://schemas.microsoft.com/office/drawing/2014/main" id="{79A1B297-33FE-4E9D-B653-78E3C9A0D6F4}"/>
              </a:ext>
            </a:extLst>
          </p:cNvPr>
          <p:cNvCxnSpPr>
            <a:cxnSpLocks/>
            <a:stCxn id="5" idx="2"/>
            <a:endCxn id="39" idx="0"/>
          </p:cNvCxnSpPr>
          <p:nvPr/>
        </p:nvCxnSpPr>
        <p:spPr>
          <a:xfrm rot="16200000" flipH="1">
            <a:off x="2326121" y="2327726"/>
            <a:ext cx="690238" cy="1417731"/>
          </a:xfrm>
          <a:prstGeom prst="bentConnector3">
            <a:avLst>
              <a:gd name="adj1" fmla="val 1274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24D5CC4C-9A6E-4BDA-994D-DC05AFFF86B8}"/>
              </a:ext>
            </a:extLst>
          </p:cNvPr>
          <p:cNvCxnSpPr>
            <a:cxnSpLocks/>
            <a:stCxn id="18" idx="2"/>
            <a:endCxn id="39" idx="0"/>
          </p:cNvCxnSpPr>
          <p:nvPr/>
        </p:nvCxnSpPr>
        <p:spPr>
          <a:xfrm rot="5400000">
            <a:off x="3739018" y="2332562"/>
            <a:ext cx="690238" cy="1408061"/>
          </a:xfrm>
          <a:prstGeom prst="bentConnector3">
            <a:avLst>
              <a:gd name="adj1" fmla="val 1274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Textplatzhalter 3">
            <a:extLst>
              <a:ext uri="{FF2B5EF4-FFF2-40B4-BE49-F238E27FC236}">
                <a16:creationId xmlns:a16="http://schemas.microsoft.com/office/drawing/2014/main" id="{2BFE6310-E412-4F93-BC72-5DCC2D9D1120}"/>
              </a:ext>
            </a:extLst>
          </p:cNvPr>
          <p:cNvSpPr txBox="1">
            <a:spLocks/>
          </p:cNvSpPr>
          <p:nvPr/>
        </p:nvSpPr>
        <p:spPr>
          <a:xfrm>
            <a:off x="1033767" y="2896691"/>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sz="1800" dirty="0">
                <a:solidFill>
                  <a:schemeClr val="tx1"/>
                </a:solidFill>
              </a:rPr>
              <a:t>Établissement du</a:t>
            </a:r>
          </a:p>
        </p:txBody>
      </p:sp>
      <p:sp>
        <p:nvSpPr>
          <p:cNvPr id="34" name="Textplatzhalter 3">
            <a:extLst>
              <a:ext uri="{FF2B5EF4-FFF2-40B4-BE49-F238E27FC236}">
                <a16:creationId xmlns:a16="http://schemas.microsoft.com/office/drawing/2014/main" id="{10A77DD1-ECCF-4588-9CC8-6D0335D3D635}"/>
              </a:ext>
            </a:extLst>
          </p:cNvPr>
          <p:cNvSpPr txBox="1">
            <a:spLocks/>
          </p:cNvSpPr>
          <p:nvPr/>
        </p:nvSpPr>
        <p:spPr>
          <a:xfrm>
            <a:off x="7019899" y="1469467"/>
            <a:ext cx="4692676" cy="474590"/>
          </a:xfrm>
          <a:prstGeom prst="rect">
            <a:avLst/>
          </a:prstGeom>
          <a:noFill/>
        </p:spPr>
        <p:txBody>
          <a:bodyPr vert="horz" wrap="square" lIns="36000" tIns="108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fr-FR" sz="1800" dirty="0">
                <a:solidFill>
                  <a:schemeClr val="tx1"/>
                </a:solidFill>
              </a:rPr>
              <a:t>Autres acteurs :</a:t>
            </a:r>
          </a:p>
        </p:txBody>
      </p:sp>
      <p:sp>
        <p:nvSpPr>
          <p:cNvPr id="39" name="Textplatzhalter 3">
            <a:extLst>
              <a:ext uri="{FF2B5EF4-FFF2-40B4-BE49-F238E27FC236}">
                <a16:creationId xmlns:a16="http://schemas.microsoft.com/office/drawing/2014/main" id="{1BD3C091-2B12-4F2F-80F9-710C45E64471}"/>
              </a:ext>
            </a:extLst>
          </p:cNvPr>
          <p:cNvSpPr txBox="1">
            <a:spLocks/>
          </p:cNvSpPr>
          <p:nvPr/>
        </p:nvSpPr>
        <p:spPr>
          <a:xfrm>
            <a:off x="661512" y="3381711"/>
            <a:ext cx="5437187"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Groupe de coordination Fédération-Länder CAC </a:t>
            </a:r>
            <a:br>
              <a:rPr lang="fr-FR" b="1" dirty="0"/>
            </a:br>
            <a:r>
              <a:rPr lang="fr-FR" b="1" dirty="0"/>
              <a:t>(B-L-KG DQR)</a:t>
            </a:r>
          </a:p>
        </p:txBody>
      </p:sp>
      <p:sp>
        <p:nvSpPr>
          <p:cNvPr id="41" name="Textplatzhalter 3">
            <a:extLst>
              <a:ext uri="{FF2B5EF4-FFF2-40B4-BE49-F238E27FC236}">
                <a16:creationId xmlns:a16="http://schemas.microsoft.com/office/drawing/2014/main" id="{316B3ADF-F5A5-4B9D-B3AD-3B39BEA0952E}"/>
              </a:ext>
            </a:extLst>
          </p:cNvPr>
          <p:cNvSpPr txBox="1">
            <a:spLocks/>
          </p:cNvSpPr>
          <p:nvPr/>
        </p:nvSpPr>
        <p:spPr>
          <a:xfrm>
            <a:off x="661512" y="4799440"/>
            <a:ext cx="5437187"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Organisme de coordination Fédération-Länder CAC</a:t>
            </a:r>
            <a:br>
              <a:rPr lang="fr-FR" b="1" dirty="0"/>
            </a:br>
            <a:r>
              <a:rPr lang="fr-FR" b="1" dirty="0"/>
              <a:t>(B-L-KS DQR)</a:t>
            </a:r>
          </a:p>
        </p:txBody>
      </p:sp>
      <p:cxnSp>
        <p:nvCxnSpPr>
          <p:cNvPr id="60" name="Gerade Verbindung mit Pfeil 59">
            <a:extLst>
              <a:ext uri="{FF2B5EF4-FFF2-40B4-BE49-F238E27FC236}">
                <a16:creationId xmlns:a16="http://schemas.microsoft.com/office/drawing/2014/main" id="{9A628748-59CE-4C9F-B48E-CF840D1F0EA5}"/>
              </a:ext>
            </a:extLst>
          </p:cNvPr>
          <p:cNvCxnSpPr>
            <a:cxnSpLocks/>
            <a:stCxn id="39" idx="2"/>
            <a:endCxn id="41" idx="0"/>
          </p:cNvCxnSpPr>
          <p:nvPr/>
        </p:nvCxnSpPr>
        <p:spPr>
          <a:xfrm>
            <a:off x="3380106" y="4215374"/>
            <a:ext cx="0" cy="584066"/>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platzhalter 3">
            <a:extLst>
              <a:ext uri="{FF2B5EF4-FFF2-40B4-BE49-F238E27FC236}">
                <a16:creationId xmlns:a16="http://schemas.microsoft.com/office/drawing/2014/main" id="{27F67494-9BF7-447D-B86E-69B84BCFC2B9}"/>
              </a:ext>
            </a:extLst>
          </p:cNvPr>
          <p:cNvSpPr txBox="1">
            <a:spLocks/>
          </p:cNvSpPr>
          <p:nvPr/>
        </p:nvSpPr>
        <p:spPr>
          <a:xfrm>
            <a:off x="1033767" y="4325187"/>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sz="1800" dirty="0">
                <a:solidFill>
                  <a:schemeClr val="tx1"/>
                </a:solidFill>
              </a:rPr>
              <a:t>Depuis mai 2013</a:t>
            </a:r>
          </a:p>
        </p:txBody>
      </p:sp>
    </p:spTree>
    <p:extLst>
      <p:ext uri="{BB962C8B-B14F-4D97-AF65-F5344CB8AC3E}">
        <p14:creationId xmlns:p14="http://schemas.microsoft.com/office/powerpoint/2010/main" val="389575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par>
                          <p:cTn id="19" fill="hold">
                            <p:stCondLst>
                              <p:cond delay="325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250"/>
                                        <p:tgtEl>
                                          <p:spTgt spid="4"/>
                                        </p:tgtEl>
                                      </p:cBhvr>
                                    </p:animEffect>
                                  </p:childTnLst>
                                </p:cTn>
                              </p:par>
                              <p:par>
                                <p:cTn id="23" presetID="2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25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4500"/>
                            </p:stCondLst>
                            <p:childTnLst>
                              <p:par>
                                <p:cTn id="30" presetID="10" presetClass="entr" presetSubtype="0" fill="hold" grpId="0" nodeType="afterEffect">
                                  <p:stCondLst>
                                    <p:cond delay="25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childTnLst>
                                </p:cTn>
                              </p:par>
                            </p:childTnLst>
                          </p:cTn>
                        </p:par>
                        <p:par>
                          <p:cTn id="33" fill="hold">
                            <p:stCondLst>
                              <p:cond delay="57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childTnLst>
                                </p:cTn>
                              </p:par>
                              <p:par>
                                <p:cTn id="37" presetID="22" presetClass="entr" presetSubtype="1"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1250"/>
                                        <p:tgtEl>
                                          <p:spTgt spid="60"/>
                                        </p:tgtEl>
                                      </p:cBhvr>
                                    </p:animEffect>
                                  </p:childTnLst>
                                </p:cTn>
                              </p:par>
                              <p:par>
                                <p:cTn id="40" presetID="1" presetClass="emph" presetSubtype="2" fill="hold" nodeType="withEffect">
                                  <p:stCondLst>
                                    <p:cond delay="0"/>
                                  </p:stCondLst>
                                  <p:childTnLst>
                                    <p:animClr clrSpc="rgb" dir="cw">
                                      <p:cBhvr>
                                        <p:cTn id="41" dur="1750" fill="hold"/>
                                        <p:tgtEl>
                                          <p:spTgt spid="39"/>
                                        </p:tgtEl>
                                        <p:attrNameLst>
                                          <p:attrName>fillcolor</p:attrName>
                                        </p:attrNameLst>
                                      </p:cBhvr>
                                      <p:to>
                                        <a:srgbClr val="A5A5A5"/>
                                      </p:to>
                                    </p:animClr>
                                    <p:set>
                                      <p:cBhvr>
                                        <p:cTn id="42" dur="1750" fill="hold"/>
                                        <p:tgtEl>
                                          <p:spTgt spid="39"/>
                                        </p:tgtEl>
                                        <p:attrNameLst>
                                          <p:attrName>fill.type</p:attrName>
                                        </p:attrNameLst>
                                      </p:cBhvr>
                                      <p:to>
                                        <p:strVal val="solid"/>
                                      </p:to>
                                    </p:set>
                                    <p:set>
                                      <p:cBhvr>
                                        <p:cTn id="43" dur="1750" fill="hold"/>
                                        <p:tgtEl>
                                          <p:spTgt spid="39"/>
                                        </p:tgtEl>
                                        <p:attrNameLst>
                                          <p:attrName>fill.on</p:attrName>
                                        </p:attrNameLst>
                                      </p:cBhvr>
                                      <p:to>
                                        <p:strVal val="true"/>
                                      </p:to>
                                    </p:se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750"/>
                                        <p:tgtEl>
                                          <p:spTgt spid="41"/>
                                        </p:tgtEl>
                                      </p:cBhvr>
                                    </p:animEffect>
                                  </p:childTnLst>
                                </p:cTn>
                              </p:par>
                            </p:childTnLst>
                          </p:cTn>
                        </p:par>
                        <p:par>
                          <p:cTn id="48" fill="hold">
                            <p:stCondLst>
                              <p:cond delay="8250"/>
                            </p:stCondLst>
                            <p:childTnLst>
                              <p:par>
                                <p:cTn id="49" presetID="10" presetClass="entr" presetSubtype="0" fill="hold" grpId="0" nodeType="afterEffect">
                                  <p:stCondLst>
                                    <p:cond delay="5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childTnLst>
                                </p:cTn>
                              </p:par>
                            </p:childTnLst>
                          </p:cTn>
                        </p:par>
                        <p:par>
                          <p:cTn id="52" fill="hold">
                            <p:stCondLst>
                              <p:cond delay="9750"/>
                            </p:stCondLst>
                            <p:childTnLst>
                              <p:par>
                                <p:cTn id="53" presetID="10" presetClass="entr" presetSubtype="0" fill="hold" grpId="0" nodeType="after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fade">
                                      <p:cBhvr>
                                        <p:cTn id="55" dur="500"/>
                                        <p:tgtEl>
                                          <p:spTgt spid="13">
                                            <p:bg/>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fade">
                                      <p:cBhvr>
                                        <p:cTn id="58" dur="750"/>
                                        <p:tgtEl>
                                          <p:spTgt spid="13">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4">
                                            <p:bg/>
                                          </p:spTgt>
                                        </p:tgtEl>
                                        <p:attrNameLst>
                                          <p:attrName>style.visibility</p:attrName>
                                        </p:attrNameLst>
                                      </p:cBhvr>
                                      <p:to>
                                        <p:strVal val="visible"/>
                                      </p:to>
                                    </p:set>
                                    <p:animEffect transition="in" filter="fade">
                                      <p:cBhvr>
                                        <p:cTn id="61" dur="500"/>
                                        <p:tgtEl>
                                          <p:spTgt spid="14">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4">
                                            <p:txEl>
                                              <p:pRg st="0" end="0"/>
                                            </p:txEl>
                                          </p:spTgt>
                                        </p:tgtEl>
                                        <p:attrNameLst>
                                          <p:attrName>style.visibility</p:attrName>
                                        </p:attrNameLst>
                                      </p:cBhvr>
                                      <p:to>
                                        <p:strVal val="visible"/>
                                      </p:to>
                                    </p:set>
                                    <p:animEffect transition="in" filter="fade">
                                      <p:cBhvr>
                                        <p:cTn id="64" dur="750"/>
                                        <p:tgtEl>
                                          <p:spTgt spid="14">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bg/>
                                          </p:spTgt>
                                        </p:tgtEl>
                                        <p:attrNameLst>
                                          <p:attrName>style.visibility</p:attrName>
                                        </p:attrNameLst>
                                      </p:cBhvr>
                                      <p:to>
                                        <p:strVal val="visible"/>
                                      </p:to>
                                    </p:set>
                                    <p:animEffect transition="in" filter="fade">
                                      <p:cBhvr>
                                        <p:cTn id="67" dur="500"/>
                                        <p:tgtEl>
                                          <p:spTgt spid="15">
                                            <p:bg/>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fade">
                                      <p:cBhvr>
                                        <p:cTn id="70" dur="750"/>
                                        <p:tgtEl>
                                          <p:spTgt spid="15">
                                            <p:txEl>
                                              <p:pRg st="0" end="0"/>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1" end="1"/>
                                            </p:txEl>
                                          </p:spTgt>
                                        </p:tgtEl>
                                        <p:attrNameLst>
                                          <p:attrName>style.visibility</p:attrName>
                                        </p:attrNameLst>
                                      </p:cBhvr>
                                      <p:to>
                                        <p:strVal val="visible"/>
                                      </p:to>
                                    </p:set>
                                    <p:animEffect transition="in" filter="fade">
                                      <p:cBhvr>
                                        <p:cTn id="73" dur="750"/>
                                        <p:tgtEl>
                                          <p:spTgt spid="15">
                                            <p:txEl>
                                              <p:pRg st="1" end="1"/>
                                            </p:txEl>
                                          </p:spTgt>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15">
                                            <p:txEl>
                                              <p:pRg st="2" end="2"/>
                                            </p:txEl>
                                          </p:spTgt>
                                        </p:tgtEl>
                                        <p:attrNameLst>
                                          <p:attrName>style.visibility</p:attrName>
                                        </p:attrNameLst>
                                      </p:cBhvr>
                                      <p:to>
                                        <p:strVal val="visible"/>
                                      </p:to>
                                    </p:set>
                                    <p:animEffect transition="in" filter="fade">
                                      <p:cBhvr>
                                        <p:cTn id="76" dur="7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uiExpand="1" build="p" animBg="1"/>
      <p:bldP spid="14" grpId="0" uiExpand="1" build="p" animBg="1"/>
      <p:bldP spid="15" grpId="0" uiExpand="1" build="p" animBg="1"/>
      <p:bldP spid="17" grpId="0" build="p"/>
      <p:bldP spid="12" grpId="0"/>
      <p:bldP spid="18" grpId="0" animBg="1"/>
      <p:bldP spid="19" grpId="0" animBg="1"/>
      <p:bldP spid="34" grpId="0"/>
      <p:bldP spid="39"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743299" y="1628775"/>
            <a:ext cx="4692676"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Organisme de coordination Fédération-Länder CAC (B-L-KS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3564000" cy="156528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Fonction </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Organisme de coordination nationale pour la mise en œuvre en Allemagne du cadre européen des certifications (CEC)</a:t>
            </a:r>
          </a:p>
        </p:txBody>
      </p:sp>
      <p:sp>
        <p:nvSpPr>
          <p:cNvPr id="23" name="Rechteck 22">
            <a:extLst>
              <a:ext uri="{FF2B5EF4-FFF2-40B4-BE49-F238E27FC236}">
                <a16:creationId xmlns:a16="http://schemas.microsoft.com/office/drawing/2014/main" id="{2311FEFE-F143-4430-AA7B-97B85B07C37B}"/>
              </a:ext>
            </a:extLst>
          </p:cNvPr>
          <p:cNvSpPr/>
          <p:nvPr/>
        </p:nvSpPr>
        <p:spPr>
          <a:xfrm>
            <a:off x="658812" y="4860630"/>
            <a:ext cx="3564000" cy="1001025"/>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Établissement</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Décision commune de la Fédération et des Länder (1er mai 2013)</a:t>
            </a:r>
          </a:p>
        </p:txBody>
      </p:sp>
      <p:sp>
        <p:nvSpPr>
          <p:cNvPr id="24" name="Rechteck 23">
            <a:extLst>
              <a:ext uri="{FF2B5EF4-FFF2-40B4-BE49-F238E27FC236}">
                <a16:creationId xmlns:a16="http://schemas.microsoft.com/office/drawing/2014/main" id="{B5628321-03DA-414E-BC4E-752D70C273CC}"/>
              </a:ext>
            </a:extLst>
          </p:cNvPr>
          <p:cNvSpPr/>
          <p:nvPr/>
        </p:nvSpPr>
        <p:spPr>
          <a:xfrm>
            <a:off x="4422710" y="2599106"/>
            <a:ext cx="3564000" cy="3276000"/>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Missions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Soutien lors de l’implémentation du CAC</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Vérification de l’attribution des qualifications en vue de garantir la cohérence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Gestion du registre des qualifications attribuées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Information sur les évolutions actuelles</a:t>
            </a:r>
          </a:p>
        </p:txBody>
      </p:sp>
      <p:sp>
        <p:nvSpPr>
          <p:cNvPr id="25" name="Rechteck 24">
            <a:extLst>
              <a:ext uri="{FF2B5EF4-FFF2-40B4-BE49-F238E27FC236}">
                <a16:creationId xmlns:a16="http://schemas.microsoft.com/office/drawing/2014/main" id="{AF7AAA49-F79F-4BFE-B190-803C615629D1}"/>
              </a:ext>
            </a:extLst>
          </p:cNvPr>
          <p:cNvSpPr/>
          <p:nvPr/>
        </p:nvSpPr>
        <p:spPr>
          <a:xfrm>
            <a:off x="8153400" y="2599107"/>
            <a:ext cx="3564000" cy="3312000"/>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Membres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Ministère fédéral de l’Éducation, de la Famille, des Personnes âgées, de la Femme et de la Jeunesse (BMBFSFJ)</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Ministère fédéral de l’Économie et de l’Énergie (BMWE)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Conférence permanente des ministres de l’Éducation et des Affaires culturelles (KMK)</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Conférence des ministres de l’Économie (WMK)</a:t>
            </a:r>
          </a:p>
        </p:txBody>
      </p:sp>
      <p:pic>
        <p:nvPicPr>
          <p:cNvPr id="3" name="Grafik 2">
            <a:extLst>
              <a:ext uri="{FF2B5EF4-FFF2-40B4-BE49-F238E27FC236}">
                <a16:creationId xmlns:a16="http://schemas.microsoft.com/office/drawing/2014/main" id="{B33AE7B4-102A-9562-5B86-BA0111A735A4}"/>
              </a:ext>
            </a:extLst>
          </p:cNvPr>
          <p:cNvPicPr>
            <a:picLocks noChangeAspect="1"/>
          </p:cNvPicPr>
          <p:nvPr/>
        </p:nvPicPr>
        <p:blipFill>
          <a:blip r:embed="rId3"/>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414690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75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829438" y="1628775"/>
            <a:ext cx="4692676"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Groupe de travail CAC </a:t>
            </a:r>
            <a:br>
              <a:rPr lang="fr-FR" b="1" dirty="0"/>
            </a:br>
            <a:r>
              <a:rPr lang="fr-FR" b="1" dirty="0"/>
              <a:t>(AK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5416550" cy="225777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Plate-forme centrale</a:t>
            </a:r>
          </a:p>
          <a:p>
            <a:pPr>
              <a:lnSpc>
                <a:spcPts val="2200"/>
              </a:lnSpc>
              <a:spcAft>
                <a:spcPts val="200"/>
              </a:spcAft>
              <a:buClr>
                <a:srgbClr val="D6851B"/>
              </a:buClr>
              <a:buSzPct val="65000"/>
            </a:pPr>
            <a:r>
              <a:rPr lang="fr-FR" sz="1600" dirty="0"/>
              <a:t>Intégration de tous les acteurs concernés</a:t>
            </a:r>
            <a:r>
              <a:rPr lang="fr-FR" sz="1600" b="1" dirty="0"/>
              <a:t> </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enseignement général</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enseignement universitaire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formation professionnelle initiale et continue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Partenaires sociaux et organisations économiques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chercheur·euse·s et praticien·ne·s</a:t>
            </a:r>
          </a:p>
        </p:txBody>
      </p:sp>
      <p:sp>
        <p:nvSpPr>
          <p:cNvPr id="24" name="Rechteck 23">
            <a:extLst>
              <a:ext uri="{FF2B5EF4-FFF2-40B4-BE49-F238E27FC236}">
                <a16:creationId xmlns:a16="http://schemas.microsoft.com/office/drawing/2014/main" id="{B5628321-03DA-414E-BC4E-752D70C273CC}"/>
              </a:ext>
            </a:extLst>
          </p:cNvPr>
          <p:cNvSpPr/>
          <p:nvPr/>
        </p:nvSpPr>
        <p:spPr>
          <a:xfrm>
            <a:off x="6296025" y="2599107"/>
            <a:ext cx="5416550" cy="130880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Missions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Préparation de toutes les décisions importantes concernant le développement et la mise en œuvre du CAC</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Collaboration sur la base d’un principe consensuel</a:t>
            </a:r>
          </a:p>
        </p:txBody>
      </p:sp>
    </p:spTree>
    <p:extLst>
      <p:ext uri="{BB962C8B-B14F-4D97-AF65-F5344CB8AC3E}">
        <p14:creationId xmlns:p14="http://schemas.microsoft.com/office/powerpoint/2010/main" val="333527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   Déroulement des qualifications non formelles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Déroulement des qualifications formelles</a:t>
            </a:r>
          </a:p>
        </p:txBody>
      </p:sp>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Procédure d’attribution</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dirty="0"/>
              <a:t>2. Le cadre allemand des certifications (CAC)</a:t>
            </a:r>
          </a:p>
        </p:txBody>
      </p:sp>
      <p:sp>
        <p:nvSpPr>
          <p:cNvPr id="23" name="Textplatzhalter 3">
            <a:extLst>
              <a:ext uri="{FF2B5EF4-FFF2-40B4-BE49-F238E27FC236}">
                <a16:creationId xmlns:a16="http://schemas.microsoft.com/office/drawing/2014/main" id="{8782D271-E909-4262-9215-262E1CE320D0}"/>
              </a:ext>
            </a:extLst>
          </p:cNvPr>
          <p:cNvSpPr txBox="1">
            <a:spLocks/>
          </p:cNvSpPr>
          <p:nvPr/>
        </p:nvSpPr>
        <p:spPr>
          <a:xfrm>
            <a:off x="661513" y="2216578"/>
            <a:ext cx="4728068" cy="1253402"/>
          </a:xfrm>
          <a:prstGeom prst="rect">
            <a:avLst/>
          </a:prstGeom>
          <a:solidFill>
            <a:srgbClr val="EAC28D">
              <a:alpha val="90000"/>
            </a:srgbClr>
          </a:solidFill>
        </p:spPr>
        <p:txBody>
          <a:bodyPr vert="horz" wrap="square" lIns="144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L’institution étatique/de droit public compétente (pour les règlements d’examen, les règlements de formation, les programmes , p. ex.) soumet une </a:t>
            </a:r>
            <a:r>
              <a:rPr lang="fr-FR" sz="1800" b="1" dirty="0">
                <a:solidFill>
                  <a:schemeClr val="tx1"/>
                </a:solidFill>
              </a:rPr>
              <a:t>proposition d’attribution</a:t>
            </a:r>
          </a:p>
        </p:txBody>
      </p:sp>
      <p:cxnSp>
        <p:nvCxnSpPr>
          <p:cNvPr id="24" name="Gerade Verbindung mit Pfeil 23">
            <a:extLst>
              <a:ext uri="{FF2B5EF4-FFF2-40B4-BE49-F238E27FC236}">
                <a16:creationId xmlns:a16="http://schemas.microsoft.com/office/drawing/2014/main" id="{3E16A133-EC93-4A93-9B88-50BC5BE060C8}"/>
              </a:ext>
            </a:extLst>
          </p:cNvPr>
          <p:cNvCxnSpPr>
            <a:cxnSpLocks/>
            <a:stCxn id="23" idx="2"/>
            <a:endCxn id="25" idx="0"/>
          </p:cNvCxnSpPr>
          <p:nvPr/>
        </p:nvCxnSpPr>
        <p:spPr>
          <a:xfrm>
            <a:off x="3025547" y="3469980"/>
            <a:ext cx="0" cy="232029"/>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platzhalter 3">
            <a:extLst>
              <a:ext uri="{FF2B5EF4-FFF2-40B4-BE49-F238E27FC236}">
                <a16:creationId xmlns:a16="http://schemas.microsoft.com/office/drawing/2014/main" id="{3D0BF9BF-252D-4184-8C05-322C5B02A610}"/>
              </a:ext>
            </a:extLst>
          </p:cNvPr>
          <p:cNvSpPr txBox="1">
            <a:spLocks/>
          </p:cNvSpPr>
          <p:nvPr/>
        </p:nvSpPr>
        <p:spPr>
          <a:xfrm>
            <a:off x="661513" y="3702009"/>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Contrôle par l’</a:t>
            </a:r>
            <a:r>
              <a:rPr lang="fr-FR" sz="1800" b="1" dirty="0">
                <a:solidFill>
                  <a:schemeClr val="tx1"/>
                </a:solidFill>
              </a:rPr>
              <a:t>organisme de coordination Fédération-Länder CAC</a:t>
            </a:r>
          </a:p>
        </p:txBody>
      </p:sp>
      <p:sp>
        <p:nvSpPr>
          <p:cNvPr id="26" name="Textplatzhalter 3">
            <a:extLst>
              <a:ext uri="{FF2B5EF4-FFF2-40B4-BE49-F238E27FC236}">
                <a16:creationId xmlns:a16="http://schemas.microsoft.com/office/drawing/2014/main" id="{E604F905-EDF7-4A4C-BFE5-D838CE8D8928}"/>
              </a:ext>
            </a:extLst>
          </p:cNvPr>
          <p:cNvSpPr txBox="1">
            <a:spLocks/>
          </p:cNvSpPr>
          <p:nvPr/>
        </p:nvSpPr>
        <p:spPr>
          <a:xfrm>
            <a:off x="661513" y="4627781"/>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Participation du groupe de travail CAC pour assurer la cohérence de l’ensemble</a:t>
            </a:r>
          </a:p>
        </p:txBody>
      </p:sp>
      <p:cxnSp>
        <p:nvCxnSpPr>
          <p:cNvPr id="27" name="Gerade Verbindung mit Pfeil 26">
            <a:extLst>
              <a:ext uri="{FF2B5EF4-FFF2-40B4-BE49-F238E27FC236}">
                <a16:creationId xmlns:a16="http://schemas.microsoft.com/office/drawing/2014/main" id="{CB708323-5F9E-40A0-B755-F61674D17F6B}"/>
              </a:ext>
            </a:extLst>
          </p:cNvPr>
          <p:cNvCxnSpPr>
            <a:cxnSpLocks/>
            <a:stCxn id="25" idx="2"/>
            <a:endCxn id="26" idx="0"/>
          </p:cNvCxnSpPr>
          <p:nvPr/>
        </p:nvCxnSpPr>
        <p:spPr>
          <a:xfrm>
            <a:off x="3025547" y="4401413"/>
            <a:ext cx="0" cy="226368"/>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platzhalter 3">
            <a:extLst>
              <a:ext uri="{FF2B5EF4-FFF2-40B4-BE49-F238E27FC236}">
                <a16:creationId xmlns:a16="http://schemas.microsoft.com/office/drawing/2014/main" id="{2FE2FD40-9607-4B63-8041-EEE9B0AA1FD7}"/>
              </a:ext>
            </a:extLst>
          </p:cNvPr>
          <p:cNvSpPr txBox="1">
            <a:spLocks/>
          </p:cNvSpPr>
          <p:nvPr/>
        </p:nvSpPr>
        <p:spPr>
          <a:xfrm>
            <a:off x="6981807" y="2218530"/>
            <a:ext cx="4728068" cy="422405"/>
          </a:xfrm>
          <a:prstGeom prst="rect">
            <a:avLst/>
          </a:prstGeom>
          <a:solidFill>
            <a:srgbClr val="EAC28D">
              <a:alpha val="90000"/>
            </a:srgbClr>
          </a:solidFill>
        </p:spPr>
        <p:txBody>
          <a:bodyPr vert="horz" wrap="square" lIns="360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b="1" dirty="0">
                <a:solidFill>
                  <a:schemeClr val="tx1"/>
                </a:solidFill>
              </a:rPr>
              <a:t>Procédure d’attribution</a:t>
            </a:r>
            <a:r>
              <a:rPr lang="fr-FR" sz="1800" dirty="0">
                <a:solidFill>
                  <a:schemeClr val="tx1"/>
                </a:solidFill>
              </a:rPr>
              <a:t> spéciale convenue</a:t>
            </a:r>
          </a:p>
        </p:txBody>
      </p:sp>
      <p:sp>
        <p:nvSpPr>
          <p:cNvPr id="32" name="Textplatzhalter 3">
            <a:extLst>
              <a:ext uri="{FF2B5EF4-FFF2-40B4-BE49-F238E27FC236}">
                <a16:creationId xmlns:a16="http://schemas.microsoft.com/office/drawing/2014/main" id="{5A26C3C1-FE19-4A21-98FF-B11FED6B2171}"/>
              </a:ext>
            </a:extLst>
          </p:cNvPr>
          <p:cNvSpPr txBox="1">
            <a:spLocks/>
          </p:cNvSpPr>
          <p:nvPr/>
        </p:nvSpPr>
        <p:spPr>
          <a:xfrm>
            <a:off x="6981807" y="2869157"/>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La procédure est actuellement en </a:t>
            </a:r>
            <a:r>
              <a:rPr lang="fr-FR" sz="1800" b="1" dirty="0">
                <a:solidFill>
                  <a:schemeClr val="tx1"/>
                </a:solidFill>
              </a:rPr>
              <a:t>phase de lancement</a:t>
            </a:r>
          </a:p>
        </p:txBody>
      </p:sp>
      <p:sp>
        <p:nvSpPr>
          <p:cNvPr id="33" name="Textplatzhalter 3">
            <a:extLst>
              <a:ext uri="{FF2B5EF4-FFF2-40B4-BE49-F238E27FC236}">
                <a16:creationId xmlns:a16="http://schemas.microsoft.com/office/drawing/2014/main" id="{7B0D8205-C1EC-4D38-A3B6-7C732E3A0C33}"/>
              </a:ext>
            </a:extLst>
          </p:cNvPr>
          <p:cNvSpPr txBox="1">
            <a:spLocks/>
          </p:cNvSpPr>
          <p:nvPr/>
        </p:nvSpPr>
        <p:spPr>
          <a:xfrm>
            <a:off x="6981807" y="3796784"/>
            <a:ext cx="4728068" cy="1530401"/>
          </a:xfrm>
          <a:prstGeom prst="rect">
            <a:avLst/>
          </a:prstGeom>
          <a:solidFill>
            <a:srgbClr val="EAC28D">
              <a:alpha val="90000"/>
            </a:srgbClr>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La proposition est soumise par le·la prestataire de qualifications </a:t>
            </a:r>
            <a:br>
              <a:rPr lang="fr-FR" sz="1800" dirty="0">
                <a:solidFill>
                  <a:schemeClr val="tx1"/>
                </a:solidFill>
              </a:rPr>
            </a:br>
            <a:r>
              <a:rPr lang="fr-FR" sz="1800" dirty="0">
                <a:solidFill>
                  <a:schemeClr val="tx1"/>
                </a:solidFill>
              </a:rPr>
              <a:t>(organisations publiques ou de droit privé, en général, ainsi qu’acteurs de la société civile)</a:t>
            </a:r>
          </a:p>
        </p:txBody>
      </p:sp>
      <p:cxnSp>
        <p:nvCxnSpPr>
          <p:cNvPr id="34" name="Gerade Verbindung mit Pfeil 33">
            <a:extLst>
              <a:ext uri="{FF2B5EF4-FFF2-40B4-BE49-F238E27FC236}">
                <a16:creationId xmlns:a16="http://schemas.microsoft.com/office/drawing/2014/main" id="{75DBB4E3-F587-47C6-9865-E214E8E49407}"/>
              </a:ext>
            </a:extLst>
          </p:cNvPr>
          <p:cNvCxnSpPr>
            <a:cxnSpLocks/>
            <a:stCxn id="31" idx="2"/>
            <a:endCxn id="32" idx="0"/>
          </p:cNvCxnSpPr>
          <p:nvPr/>
        </p:nvCxnSpPr>
        <p:spPr>
          <a:xfrm>
            <a:off x="9345841" y="2640935"/>
            <a:ext cx="0" cy="228222"/>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C4046ED9-30EF-4F03-BEFA-7AD78D8CFAC4}"/>
              </a:ext>
            </a:extLst>
          </p:cNvPr>
          <p:cNvCxnSpPr>
            <a:cxnSpLocks/>
            <a:stCxn id="32" idx="2"/>
            <a:endCxn id="33" idx="0"/>
          </p:cNvCxnSpPr>
          <p:nvPr/>
        </p:nvCxnSpPr>
        <p:spPr>
          <a:xfrm>
            <a:off x="9345841" y="3568561"/>
            <a:ext cx="0" cy="22822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B2A77FA5-CF02-4AB2-8DBF-1FAE4EF6C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1042" y="1727794"/>
            <a:ext cx="2006034" cy="1949790"/>
          </a:xfrm>
          <a:prstGeom prst="rect">
            <a:avLst/>
          </a:prstGeom>
        </p:spPr>
      </p:pic>
    </p:spTree>
    <p:extLst>
      <p:ext uri="{BB962C8B-B14F-4D97-AF65-F5344CB8AC3E}">
        <p14:creationId xmlns:p14="http://schemas.microsoft.com/office/powerpoint/2010/main" val="3411439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1250"/>
                                        <p:tgtEl>
                                          <p:spTgt spid="24"/>
                                        </p:tgtEl>
                                      </p:cBhvr>
                                    </p:animEffect>
                                  </p:childTnLst>
                                </p:cTn>
                              </p:par>
                            </p:childTnLst>
                          </p:cTn>
                        </p:par>
                        <p:par>
                          <p:cTn id="18" fill="hold">
                            <p:stCondLst>
                              <p:cond delay="225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3500"/>
                            </p:stCondLst>
                            <p:childTnLst>
                              <p:par>
                                <p:cTn id="23" presetID="10" presetClass="entr" presetSubtype="0" fill="hold" grpId="0" nodeType="after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2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1250"/>
                                        <p:tgtEl>
                                          <p:spTgt spid="27"/>
                                        </p:tgtEl>
                                      </p:cBhvr>
                                    </p:animEffect>
                                  </p:childTnLst>
                                </p:cTn>
                              </p:par>
                            </p:childTnLst>
                          </p:cTn>
                        </p:par>
                        <p:par>
                          <p:cTn id="29" fill="hold">
                            <p:stCondLst>
                              <p:cond delay="475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250"/>
                            </p:stCondLst>
                            <p:childTnLst>
                              <p:par>
                                <p:cTn id="34" presetID="10" presetClass="entr" presetSubtype="0" fill="hold" grpId="0" nodeType="afterEffect">
                                  <p:stCondLst>
                                    <p:cond delay="25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par>
                                <p:cTn id="37" presetID="22" presetClass="entr" presetSubtype="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1250"/>
                                        <p:tgtEl>
                                          <p:spTgt spid="34"/>
                                        </p:tgtEl>
                                      </p:cBhvr>
                                    </p:animEffect>
                                  </p:childTnLst>
                                </p:cTn>
                              </p:par>
                            </p:childTnLst>
                          </p:cTn>
                        </p:par>
                        <p:par>
                          <p:cTn id="40" fill="hold">
                            <p:stCondLst>
                              <p:cond delay="6500"/>
                            </p:stCondLst>
                            <p:childTnLst>
                              <p:par>
                                <p:cTn id="41" presetID="10" presetClass="entr" presetSubtype="0" fill="hold" grpId="0" nodeType="after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par>
                                <p:cTn id="44" presetID="22" presetClass="entr" presetSubtype="1"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1250"/>
                                        <p:tgtEl>
                                          <p:spTgt spid="35"/>
                                        </p:tgtEl>
                                      </p:cBhvr>
                                    </p:animEffect>
                                  </p:childTnLst>
                                </p:cTn>
                              </p:par>
                            </p:childTnLst>
                          </p:cTn>
                        </p:par>
                        <p:par>
                          <p:cTn id="47" fill="hold">
                            <p:stCondLst>
                              <p:cond delay="7750"/>
                            </p:stCondLst>
                            <p:childTnLst>
                              <p:par>
                                <p:cTn id="48" presetID="10" presetClass="entr" presetSubtype="0" fill="hold" grpId="0" nodeType="afterEffect">
                                  <p:stCondLst>
                                    <p:cond delay="25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17" grpId="0" build="p"/>
      <p:bldP spid="23" grpId="0" animBg="1"/>
      <p:bldP spid="25" grpId="0" animBg="1"/>
      <p:bldP spid="26"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Descripteurs du CAC</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dirty="0"/>
              <a:t>2. Le cadre allemand des certifications (CAC)</a:t>
            </a:r>
          </a:p>
        </p:txBody>
      </p: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8" name="Tabelle 17">
            <a:extLst>
              <a:ext uri="{FF2B5EF4-FFF2-40B4-BE49-F238E27FC236}">
                <a16:creationId xmlns:a16="http://schemas.microsoft.com/office/drawing/2014/main" id="{8B53EBCF-462D-4ABA-B895-E11B85C09BD1}"/>
              </a:ext>
            </a:extLst>
          </p:cNvPr>
          <p:cNvGraphicFramePr>
            <a:graphicFrameLocks noGrp="1"/>
          </p:cNvGraphicFramePr>
          <p:nvPr/>
        </p:nvGraphicFramePr>
        <p:xfrm>
          <a:off x="1" y="1404086"/>
          <a:ext cx="12192000" cy="5453911"/>
        </p:xfrm>
        <a:graphic>
          <a:graphicData uri="http://schemas.openxmlformats.org/drawingml/2006/table">
            <a:tbl>
              <a:tblPr firstRow="1" bandRow="1">
                <a:tableStyleId>{5C22544A-7EE6-4342-B048-85BDC9FD1C3A}</a:tableStyleId>
              </a:tblPr>
              <a:tblGrid>
                <a:gridCol w="553125">
                  <a:extLst>
                    <a:ext uri="{9D8B030D-6E8A-4147-A177-3AD203B41FA5}">
                      <a16:colId xmlns:a16="http://schemas.microsoft.com/office/drawing/2014/main" val="2418203143"/>
                    </a:ext>
                  </a:extLst>
                </a:gridCol>
                <a:gridCol w="2656344">
                  <a:extLst>
                    <a:ext uri="{9D8B030D-6E8A-4147-A177-3AD203B41FA5}">
                      <a16:colId xmlns:a16="http://schemas.microsoft.com/office/drawing/2014/main" val="764313489"/>
                    </a:ext>
                  </a:extLst>
                </a:gridCol>
                <a:gridCol w="2994177">
                  <a:extLst>
                    <a:ext uri="{9D8B030D-6E8A-4147-A177-3AD203B41FA5}">
                      <a16:colId xmlns:a16="http://schemas.microsoft.com/office/drawing/2014/main" val="3827055805"/>
                    </a:ext>
                  </a:extLst>
                </a:gridCol>
                <a:gridCol w="2994177">
                  <a:extLst>
                    <a:ext uri="{9D8B030D-6E8A-4147-A177-3AD203B41FA5}">
                      <a16:colId xmlns:a16="http://schemas.microsoft.com/office/drawing/2014/main" val="3780927162"/>
                    </a:ext>
                  </a:extLst>
                </a:gridCol>
                <a:gridCol w="2994177">
                  <a:extLst>
                    <a:ext uri="{9D8B030D-6E8A-4147-A177-3AD203B41FA5}">
                      <a16:colId xmlns:a16="http://schemas.microsoft.com/office/drawing/2014/main" val="4144002420"/>
                    </a:ext>
                  </a:extLst>
                </a:gridCol>
              </a:tblGrid>
              <a:tr h="41786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300" b="1" baseline="0" dirty="0">
                          <a:solidFill>
                            <a:schemeClr val="tx1"/>
                          </a:solidFill>
                          <a:effectLst/>
                          <a:latin typeface="+mj-lt"/>
                          <a:ea typeface="+mn-ea"/>
                          <a:cs typeface="+mn-cs"/>
                        </a:rPr>
                        <a:t>Niveau</a:t>
                      </a:r>
                    </a:p>
                  </a:txBody>
                  <a:tcPr marL="0" marR="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ea typeface="+mn-ea"/>
                          <a:cs typeface="+mn-cs"/>
                        </a:rPr>
                        <a:t>Connaissances</a:t>
                      </a:r>
                    </a:p>
                  </a:txBody>
                  <a:tcPr marL="108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ea typeface="MS Mincho"/>
                          <a:cs typeface="Times New Roman" panose="02020603050405020304" pitchFamily="18" charset="0"/>
                        </a:rPr>
                        <a:t>Aptitudes</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rPr>
                        <a:t>Compétence sociale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rPr>
                        <a:t>Autonomie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670362"/>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1</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noProof="0" dirty="0">
                          <a:effectLst/>
                        </a:rPr>
                        <a:t>Connaissances</a:t>
                      </a:r>
                      <a:r>
                        <a:rPr lang="fr-FR" sz="1200" baseline="0" dirty="0">
                          <a:effectLst/>
                        </a:rPr>
                        <a:t> générales de base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Exécution de tâches simples en suivant des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Collaboration de base dans des situations familières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Travail principalement en suivant des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110142052"/>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2</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Connaissances spécialisées de base dans un domaine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Application de règles simples, premières solutions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Travail en groupes peu nombreux</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Partiellement autonome, avec soutien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4068812335"/>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3</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spécialisées de base étendues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Réalisation de tâches de routine, application de méthodes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Collaboration et échanges avec d’autres personnes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Action autonome dans des situations familières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3574259577"/>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4</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spécialisées étendues </a:t>
                      </a:r>
                      <a:br>
                        <a:rPr lang="fr-FR" sz="1200" baseline="0" dirty="0">
                          <a:effectLst/>
                        </a:rPr>
                      </a:br>
                      <a:r>
                        <a:rPr lang="fr-FR" sz="1200" baseline="0" dirty="0">
                          <a:effectLst/>
                        </a:rPr>
                        <a:t>et approfondies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Traitement de tâches de manière méthodique, résolution de problèmes connus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Coordination de processus de travail, communication dans l’équipe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Autonome et responsable dans des contextes stables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02067"/>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5</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spécialisées intégrées, </a:t>
                      </a:r>
                      <a:br>
                        <a:rPr lang="fr-FR" sz="1200" baseline="0" dirty="0">
                          <a:effectLst/>
                        </a:rPr>
                      </a:br>
                      <a:r>
                        <a:rPr lang="fr-FR" sz="1200" baseline="0" dirty="0">
                          <a:effectLst/>
                        </a:rPr>
                        <a:t>interfaces vers d’autres domaines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Traitement de tâches complexes, capacités de transfert</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Direction et accompagnement d’autres personnes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Responsable de ses propres processus d’apprentissage et de travail</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72120551"/>
                  </a:ext>
                </a:extLst>
              </a:tr>
              <a:tr h="762177">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6</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spécialisées approfondies ou connaissances scientifiques étendues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Analyse de problèmes complexes, développement de mesures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Responsabilité dans des équipes, direction de projets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Autonomie et responsabilité élevées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14453"/>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7</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très spécialisées et interdisciplinaires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Recherche, développement, conception de nouvelles procédés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Direction technique, présentation de discours complexes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Responsabilité autonome pour des projets complexes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138257320"/>
                  </a:ext>
                </a:extLst>
              </a:tr>
              <a:tr h="974450">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8</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complètement spécialisées, appuyées sur des recherches </a:t>
                      </a:r>
                      <a:br>
                        <a:rPr lang="fr-FR" sz="1200" baseline="0" dirty="0">
                          <a:effectLst/>
                        </a:rPr>
                      </a:br>
                      <a:r>
                        <a:rPr lang="fr-FR" sz="1200" baseline="0" dirty="0">
                          <a:effectLst/>
                        </a:rPr>
                        <a:t>au plus haut niveau</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Innovation, développement de nouvelles théories et de nouvelles méthodes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Fonction de direction dans des communautés scientifiques et professionnelles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Autonomie la plus élevée, responsabilité pour le développement des connaissances et de la pratique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054527"/>
                  </a:ext>
                </a:extLst>
              </a:tr>
            </a:tbl>
          </a:graphicData>
        </a:graphic>
      </p:graphicFrame>
    </p:spTree>
    <p:extLst>
      <p:ext uri="{BB962C8B-B14F-4D97-AF65-F5344CB8AC3E}">
        <p14:creationId xmlns:p14="http://schemas.microsoft.com/office/powerpoint/2010/main" val="1957289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3607</Words>
  <Application>Microsoft Office PowerPoint</Application>
  <PresentationFormat>Breitbild</PresentationFormat>
  <Paragraphs>398</Paragraphs>
  <Slides>23</Slides>
  <Notes>15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23</vt:i4>
      </vt:variant>
    </vt:vector>
  </HeadingPairs>
  <TitlesOfParts>
    <vt:vector size="32" baseType="lpstr">
      <vt:lpstr>Wingdings</vt:lpstr>
      <vt:lpstr>Calibri-Light</vt:lpstr>
      <vt:lpstr>Wingdings-Regular</vt:lpstr>
      <vt:lpstr>Wingdings 3</vt:lpstr>
      <vt:lpstr>Arial</vt:lpstr>
      <vt:lpstr>Calibri</vt:lpstr>
      <vt:lpstr>Calibri-Bold</vt:lpstr>
      <vt:lpstr>Office</vt:lpstr>
      <vt:lpstr>1_Office</vt:lpstr>
      <vt:lpstr> </vt:lpstr>
      <vt:lpstr>Contenu</vt:lpstr>
      <vt:lpstr>1. Champs professionnels en Allemagne</vt:lpstr>
      <vt:lpstr>2. Le cadre allemand des certifications (CAC)</vt:lpstr>
      <vt:lpstr>2. Le cadre allemand des certifications (CAC)</vt:lpstr>
      <vt:lpstr>2. Le cadre allemand des certifications (CAC)</vt:lpstr>
      <vt:lpstr>2. Le cadre allemand des certifications (CAC)</vt:lpstr>
      <vt:lpstr>PowerPoint-Präsentation</vt:lpstr>
      <vt:lpstr>PowerPoint-Präsentation</vt:lpstr>
      <vt:lpstr>2. Le cadre allemand des certifications (CAC)</vt:lpstr>
      <vt:lpstr>2. Le cadre allemand des certifications (CAC)</vt:lpstr>
      <vt:lpstr>2. Le cadre allemand des certifications (CAC)</vt:lpstr>
      <vt:lpstr>3. Deux types de formation professionnelle initiale </vt:lpstr>
      <vt:lpstr>4. Formation en entreprise en alternance</vt:lpstr>
      <vt:lpstr>4. Formation en entreprise en alternance</vt:lpstr>
      <vt:lpstr>4. Formation en entreprise en alternance</vt:lpstr>
      <vt:lpstr>5. Formations en école</vt:lpstr>
      <vt:lpstr>5. Formations en école</vt:lpstr>
      <vt:lpstr>5. Formations en école</vt:lpstr>
      <vt:lpstr>6. Possibilités de formation continue et de promotion professionnelle</vt:lpstr>
      <vt:lpstr>6. Possibilités de formation continue et de promotion professionnelle</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Schlich, Thorsten</cp:lastModifiedBy>
  <cp:revision>404</cp:revision>
  <dcterms:created xsi:type="dcterms:W3CDTF">2020-12-18T10:19:10Z</dcterms:created>
  <dcterms:modified xsi:type="dcterms:W3CDTF">2026-01-30T07:04:03Z</dcterms:modified>
</cp:coreProperties>
</file>