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4" r:id="rId2"/>
  </p:sldMasterIdLst>
  <p:notesMasterIdLst>
    <p:notesMasterId r:id="rId21"/>
  </p:notesMasterIdLst>
  <p:sldIdLst>
    <p:sldId id="257" r:id="rId3"/>
    <p:sldId id="368" r:id="rId4"/>
    <p:sldId id="400" r:id="rId5"/>
    <p:sldId id="370" r:id="rId6"/>
    <p:sldId id="388" r:id="rId7"/>
    <p:sldId id="401" r:id="rId8"/>
    <p:sldId id="390" r:id="rId9"/>
    <p:sldId id="367" r:id="rId10"/>
    <p:sldId id="391" r:id="rId11"/>
    <p:sldId id="392" r:id="rId12"/>
    <p:sldId id="393" r:id="rId13"/>
    <p:sldId id="394" r:id="rId14"/>
    <p:sldId id="395" r:id="rId15"/>
    <p:sldId id="397" r:id="rId16"/>
    <p:sldId id="398" r:id="rId17"/>
    <p:sldId id="399" r:id="rId18"/>
    <p:sldId id="359" r:id="rId19"/>
    <p:sldId id="291" r:id="rId20"/>
  </p:sldIdLst>
  <p:sldSz cx="12192000" cy="6858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Wingdings 3" panose="05040102010807070707" pitchFamily="18" charset="2"/>
      <p:regular r:id="rId26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89" userDrawn="1">
          <p15:clr>
            <a:srgbClr val="A4A3A4"/>
          </p15:clr>
        </p15:guide>
        <p15:guide id="2" pos="3931" userDrawn="1">
          <p15:clr>
            <a:srgbClr val="A4A3A4"/>
          </p15:clr>
        </p15:guide>
        <p15:guide id="3" orient="horz" pos="2863" userDrawn="1">
          <p15:clr>
            <a:srgbClr val="A4A3A4"/>
          </p15:clr>
        </p15:guide>
        <p15:guide id="4" orient="horz" pos="3543" userDrawn="1">
          <p15:clr>
            <a:srgbClr val="A4A3A4"/>
          </p15:clr>
        </p15:guide>
        <p15:guide id="5" orient="horz" pos="3475" userDrawn="1">
          <p15:clr>
            <a:srgbClr val="A4A3A4"/>
          </p15:clr>
        </p15:guide>
        <p15:guide id="6" pos="6607" userDrawn="1">
          <p15:clr>
            <a:srgbClr val="A4A3A4"/>
          </p15:clr>
        </p15:guide>
        <p15:guide id="7" pos="6131" userDrawn="1">
          <p15:clr>
            <a:srgbClr val="A4A3A4"/>
          </p15:clr>
        </p15:guide>
        <p15:guide id="8" orient="horz" pos="1162" userDrawn="1">
          <p15:clr>
            <a:srgbClr val="A4A3A4"/>
          </p15:clr>
        </p15:guide>
        <p15:guide id="9" orient="horz" pos="2160" userDrawn="1">
          <p15:clr>
            <a:srgbClr val="A4A3A4"/>
          </p15:clr>
        </p15:guide>
        <p15:guide id="11" pos="642" userDrawn="1">
          <p15:clr>
            <a:srgbClr val="A4A3A4"/>
          </p15:clr>
        </p15:guide>
        <p15:guide id="12" orient="horz" pos="2092" userDrawn="1">
          <p15:clr>
            <a:srgbClr val="A4A3A4"/>
          </p15:clr>
        </p15:guide>
        <p15:guide id="13" orient="horz" pos="981" userDrawn="1">
          <p15:clr>
            <a:srgbClr val="A4A3A4"/>
          </p15:clr>
        </p15:guide>
        <p15:guide id="14" pos="5428" userDrawn="1">
          <p15:clr>
            <a:srgbClr val="A4A3A4"/>
          </p15:clr>
        </p15:guide>
        <p15:guide id="15" orient="horz" pos="3702" userDrawn="1">
          <p15:clr>
            <a:srgbClr val="A4A3A4"/>
          </p15:clr>
        </p15:guide>
        <p15:guide id="16" pos="4294" userDrawn="1">
          <p15:clr>
            <a:srgbClr val="A4A3A4"/>
          </p15:clr>
        </p15:guide>
        <p15:guide id="17" orient="horz" pos="279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Kress, Dr. Hannelore" initials="KDH" lastIdx="2" clrIdx="6">
    <p:extLst>
      <p:ext uri="{19B8F6BF-5375-455C-9EA6-DF929625EA0E}">
        <p15:presenceInfo xmlns:p15="http://schemas.microsoft.com/office/powerpoint/2012/main" userId="Kress, Dr. Hannelore" providerId="None"/>
      </p:ext>
    </p:extLst>
  </p:cmAuthor>
  <p:cmAuthor id="1" name="Peter Rechmann" initials="PR" lastIdx="37" clrIdx="0">
    <p:extLst>
      <p:ext uri="{19B8F6BF-5375-455C-9EA6-DF929625EA0E}">
        <p15:presenceInfo xmlns:p15="http://schemas.microsoft.com/office/powerpoint/2012/main" userId="Peter Rechmann" providerId="None"/>
      </p:ext>
    </p:extLst>
  </p:cmAuthor>
  <p:cmAuthor id="8" name="Hermann, Ralf" initials="HR" lastIdx="14" clrIdx="7">
    <p:extLst>
      <p:ext uri="{19B8F6BF-5375-455C-9EA6-DF929625EA0E}">
        <p15:presenceInfo xmlns:p15="http://schemas.microsoft.com/office/powerpoint/2012/main" userId="Hermann, Ralf" providerId="None"/>
      </p:ext>
    </p:extLst>
  </p:cmAuthor>
  <p:cmAuthor id="2" name="Schlich, Thorsten" initials="ST" lastIdx="66" clrIdx="1">
    <p:extLst>
      <p:ext uri="{19B8F6BF-5375-455C-9EA6-DF929625EA0E}">
        <p15:presenceInfo xmlns:p15="http://schemas.microsoft.com/office/powerpoint/2012/main" userId="Schlich, Thorsten" providerId="None"/>
      </p:ext>
    </p:extLst>
  </p:cmAuthor>
  <p:cmAuthor id="3" name="Shahin Eilanjeghi, Sepehr" initials="SES" lastIdx="22" clrIdx="2">
    <p:extLst>
      <p:ext uri="{19B8F6BF-5375-455C-9EA6-DF929625EA0E}">
        <p15:presenceInfo xmlns:p15="http://schemas.microsoft.com/office/powerpoint/2012/main" userId="Shahin Eilanjeghi, Sepehr" providerId="None"/>
      </p:ext>
    </p:extLst>
  </p:cmAuthor>
  <p:cmAuthor id="4" name="Kerstin Öchsler" initials="KÖ" lastIdx="5" clrIdx="3">
    <p:extLst>
      <p:ext uri="{19B8F6BF-5375-455C-9EA6-DF929625EA0E}">
        <p15:presenceInfo xmlns:p15="http://schemas.microsoft.com/office/powerpoint/2012/main" userId="S-1-5-21-1714780564-1514027911-36100705-1129" providerId="AD"/>
      </p:ext>
    </p:extLst>
  </p:cmAuthor>
  <p:cmAuthor id="5" name="Eva Schimmelpfennig" initials="ES" lastIdx="6" clrIdx="4">
    <p:extLst>
      <p:ext uri="{19B8F6BF-5375-455C-9EA6-DF929625EA0E}">
        <p15:presenceInfo xmlns:p15="http://schemas.microsoft.com/office/powerpoint/2012/main" userId="S::e.schimmelpfennig@mediacompany.com::3a67210d-cf20-4159-955d-1293d16c3207" providerId="AD"/>
      </p:ext>
    </p:extLst>
  </p:cmAuthor>
  <p:cmAuthor id="6" name="Olesen, Julia" initials="OJ" lastIdx="3" clrIdx="5">
    <p:extLst>
      <p:ext uri="{19B8F6BF-5375-455C-9EA6-DF929625EA0E}">
        <p15:presenceInfo xmlns:p15="http://schemas.microsoft.com/office/powerpoint/2012/main" userId="Olesen, Juli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851B"/>
    <a:srgbClr val="E2A95F"/>
    <a:srgbClr val="FBF3E8"/>
    <a:srgbClr val="EAC28D"/>
    <a:srgbClr val="33CC33"/>
    <a:srgbClr val="E27F1C"/>
    <a:srgbClr val="FAF1EA"/>
    <a:srgbClr val="BF5A08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3" autoAdjust="0"/>
    <p:restoredTop sz="79920" autoAdjust="0"/>
  </p:normalViewPr>
  <p:slideViewPr>
    <p:cSldViewPr snapToGrid="0" showGuides="1">
      <p:cViewPr varScale="1">
        <p:scale>
          <a:sx n="91" d="100"/>
          <a:sy n="91" d="100"/>
        </p:scale>
        <p:origin x="1350" y="90"/>
      </p:cViewPr>
      <p:guideLst>
        <p:guide orient="horz" pos="1389"/>
        <p:guide pos="3931"/>
        <p:guide orient="horz" pos="2863"/>
        <p:guide orient="horz" pos="3543"/>
        <p:guide orient="horz" pos="3475"/>
        <p:guide pos="6607"/>
        <p:guide pos="6131"/>
        <p:guide orient="horz" pos="1162"/>
        <p:guide orient="horz" pos="2160"/>
        <p:guide pos="642"/>
        <p:guide orient="horz" pos="2092"/>
        <p:guide orient="horz" pos="981"/>
        <p:guide pos="5428"/>
        <p:guide orient="horz" pos="3702"/>
        <p:guide pos="4294"/>
        <p:guide orient="horz" pos="279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E9FA54-641D-6241-A02F-D7EBC8BA42BD}" type="datetimeFigureOut">
              <a:rPr lang="de-DE" smtClean="0"/>
              <a:t>10.02.2025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A0F3E6-BB32-6A49-8260-2D8D30743B1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9500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59635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15670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b="1" dirty="0"/>
              <a:t>Приклади професій:</a:t>
            </a:r>
          </a:p>
          <a:p>
            <a:endParaRPr lang="de-DE" dirty="0"/>
          </a:p>
          <a:p>
            <a:pPr algn="l"/>
            <a:r>
              <a:rPr lang="uk-UA" u="sng" dirty="0"/>
              <a:t>сертифікований фахівець (НРК 5):</a:t>
            </a:r>
          </a:p>
          <a:p>
            <a:pPr marL="171450" indent="-171450" algn="l">
              <a:buFont typeface="Wingdings" panose="05000000000000000000" pitchFamily="2" charset="2"/>
              <a:buChar char="Ø"/>
            </a:pPr>
            <a:r>
              <a:rPr lang="uk-UA" u="none" dirty="0"/>
              <a:t>сертифікований фахівець із комунікації іноземною мовою</a:t>
            </a:r>
          </a:p>
          <a:p>
            <a:pPr marL="171450" indent="-171450" algn="l">
              <a:buFont typeface="Wingdings" panose="05000000000000000000" pitchFamily="2" charset="2"/>
              <a:buChar char="Ø"/>
            </a:pPr>
            <a:r>
              <a:rPr lang="uk-UA" u="none" dirty="0"/>
              <a:t>сертифікований фахівець з інтеграції систем будівлі</a:t>
            </a:r>
          </a:p>
          <a:p>
            <a:pPr marL="171450" indent="-171450" algn="l">
              <a:buFont typeface="Wingdings" panose="05000000000000000000" pitchFamily="2" charset="2"/>
              <a:buChar char="Ø"/>
            </a:pPr>
            <a:r>
              <a:rPr lang="uk-UA" u="none" dirty="0"/>
              <a:t>сертифікований фахівець у галузі відновлюваної енергетики, енергоефективності та управління енергоспоживанням </a:t>
            </a:r>
          </a:p>
          <a:p>
            <a:pPr marL="171450" indent="-171450" algn="l">
              <a:buFont typeface="Wingdings" panose="05000000000000000000" pitchFamily="2" charset="2"/>
              <a:buChar char="Ø"/>
            </a:pPr>
            <a:endParaRPr lang="de-DE" u="non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uk-UA" sz="1200" u="sng" dirty="0"/>
              <a:t>бакалавр-професіонал [НРК 6]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uk-UA" sz="1200" dirty="0"/>
              <a:t>бакалавр-професіонал зі складання балансу (сертифікований бухгалтер, залучений до складання балансу)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uk-UA" sz="1200" b="0" i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бакалавр-професіонал у галузі обладнання для організації заходів (сертифікований майстер з обладнання для організації заходів)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uk-UA" sz="1200" b="0" i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бакалавр-професіонал у галузі ЗМІ (сертифікований фахівець з економіки та організації виробництва в ЗМІ)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lang="de-DE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uk-UA" sz="1200" u="sng" dirty="0"/>
              <a:t>магістр-професіонал [НРК 7]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uk-UA" sz="1200" u="none" dirty="0"/>
              <a:t>магістр-професіонал з ділового адміністрування (сертифікований інженер-економіст)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uk-UA" sz="1200" u="none" dirty="0"/>
              <a:t>сертифікований реставратор-ремісник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uk-UA" sz="1200" dirty="0"/>
              <a:t>Master Professional of Vocational Training (сертифікований майстер виробничого навчання ТПП)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uk-UA" sz="1200" b="0" i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Master Professional of IT Business Engineering (сертифікований інформатик-економіст)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51049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20758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sz="1200" u="sng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Додаткова інформація: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uk-UA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Приблизно 5</a:t>
            </a:r>
            <a:r>
              <a:rPr lang="de-DE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</a:t>
            </a:r>
            <a:r>
              <a:rPr lang="uk-UA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% населення пробували здобути дуальну професійну освіту</a:t>
            </a:r>
          </a:p>
          <a:p>
            <a:r>
              <a:rPr lang="uk-UA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r>
              <a:rPr lang="uk-UA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Високий коефіцієнт зайнятості: близько 96 % усіх випускників знаходять роботу (проти 82 % серед тих, хто не має свідоцтва про професійне навчання)</a:t>
            </a:r>
          </a:p>
          <a:p>
            <a:r>
              <a:rPr lang="uk-UA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uk-UA" sz="1200" u="sng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Позитивний ефект: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uk-UA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безробіття серед молоді в Німеччині становить близько 5 %. </a:t>
            </a:r>
          </a:p>
          <a:p>
            <a:endParaRPr lang="uk-UA" sz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30240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91346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/>
              <a:t>Різниця між ЄРК і НРК:</a:t>
            </a:r>
          </a:p>
          <a:p>
            <a:endParaRPr lang="de-DE" dirty="0"/>
          </a:p>
          <a:p>
            <a:r>
              <a:rPr lang="uk-UA" b="1"/>
              <a:t>ЄРК: 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uk-UA"/>
              <a:t>кожен із 8 рівнів описується 3 дескрипторами: </a:t>
            </a:r>
            <a:r>
              <a:rPr lang="uk-UA" u="sng"/>
              <a:t>знання</a:t>
            </a:r>
            <a:r>
              <a:rPr lang="uk-UA"/>
              <a:t> / </a:t>
            </a:r>
            <a:r>
              <a:rPr lang="uk-UA" u="sng"/>
              <a:t>здібності</a:t>
            </a:r>
            <a:r>
              <a:rPr lang="uk-UA"/>
              <a:t> </a:t>
            </a:r>
            <a:r>
              <a:rPr lang="uk-UA" u="none"/>
              <a:t>/ </a:t>
            </a:r>
            <a:r>
              <a:rPr lang="uk-UA" u="sng"/>
              <a:t>компетенції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uk-UA" u="none"/>
              <a:t>Вищий, ніж у НРК, рівень абстракції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uk-UA" u="none"/>
              <a:t>Метарамка, об'ємний інструмент забезпечення прозорості, дає можливiсть взаємно співвідносити національні освітні системи різних країн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de-DE" u="sng" dirty="0"/>
          </a:p>
          <a:p>
            <a:pPr marL="0" indent="0">
              <a:buFont typeface="Wingdings" panose="05000000000000000000" pitchFamily="2" charset="2"/>
              <a:buNone/>
            </a:pPr>
            <a:endParaRPr lang="de-DE" dirty="0"/>
          </a:p>
          <a:p>
            <a:pPr marL="0" indent="0">
              <a:buFont typeface="Wingdings" panose="05000000000000000000" pitchFamily="2" charset="2"/>
              <a:buNone/>
            </a:pPr>
            <a:r>
              <a:rPr lang="uk-UA" b="1"/>
              <a:t>НРК: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uk-UA"/>
              <a:t>кожен із 8 рівнів описується 4 дескрипторами: </a:t>
            </a:r>
            <a:r>
              <a:rPr lang="uk-UA" i="1"/>
              <a:t>професійні компетенції:</a:t>
            </a:r>
            <a:r>
              <a:rPr lang="uk-UA"/>
              <a:t> </a:t>
            </a:r>
            <a:r>
              <a:rPr lang="uk-UA" u="sng"/>
              <a:t>знання</a:t>
            </a:r>
            <a:r>
              <a:rPr lang="uk-UA"/>
              <a:t> / </a:t>
            </a:r>
            <a:r>
              <a:rPr lang="uk-UA" u="sng"/>
              <a:t>вміння</a:t>
            </a:r>
            <a:r>
              <a:rPr lang="uk-UA"/>
              <a:t>; </a:t>
            </a:r>
            <a:r>
              <a:rPr lang="uk-UA" i="1"/>
              <a:t>персональні компетенції:</a:t>
            </a:r>
            <a:r>
              <a:rPr lang="uk-UA"/>
              <a:t> </a:t>
            </a:r>
            <a:r>
              <a:rPr lang="uk-UA" u="sng"/>
              <a:t>соціальні компетенці</a:t>
            </a:r>
            <a:r>
              <a:rPr lang="uk-UA"/>
              <a:t>ї / </a:t>
            </a:r>
            <a:r>
              <a:rPr lang="uk-UA" u="sng"/>
              <a:t>самостійність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uk-UA" u="none"/>
              <a:t>Призначається для адекватнішого відображення діяльнісних компетенцій у всіх їхніх аспектах, акцент на цілісному розумінні компетенцій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uk-UA" u="none"/>
              <a:t>Кожному рівню надано короткий текст, у якому узагальнено описано структуру вимог кожного рівня («індикатор рівня»)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uk-UA" u="none"/>
              <a:t>Розширює та конкретизує ЄРК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368074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u="sng"/>
              <a:t>НРК – кваліфікація рiвней загальної освіти:</a:t>
            </a:r>
          </a:p>
          <a:p>
            <a:endParaRPr lang="de-DE" u="sng" dirty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uk-UA" u="none"/>
              <a:t>атестат про закінчення основної школи – НРК 2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uk-UA" u="none"/>
              <a:t>атестат про закінчення середньої школи – НРК 3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uk-UA"/>
              <a:t>атестат зрілості – НРК 4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uk-UA" sz="1200" b="0" i="0" u="none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рiвень бакалавра (диплом вищого навчального закладу (FH), державний іспит) – НРК 6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uk-UA" sz="1200" b="0" i="0" u="none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рiвень магістра (диплом університету; магістратура/мастерат; державний іспит) – НРК 7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uk-UA" sz="1200" b="0" i="0" u="none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рiвень доктора наук та прирівняний до нього рiвень доктора мистецтв – НРК 8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499235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95802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r>
              <a:rPr lang="uk-UA" u="sng"/>
              <a:t>У термінологічному плані різницю</a:t>
            </a:r>
            <a:r>
              <a:rPr lang="uk-UA"/>
              <a:t> між університетами прикладних наук і вищими школами прикладних наук сьогодні зрозуміти досить складно: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de-DE" dirty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uk-UA"/>
              <a:t>Fachhochschule / FH = університет прикладних наук / HAW = вища школа прикладних наук</a:t>
            </a:r>
            <a:r>
              <a:rPr lang="uk-UA" sz="1200" b="0" i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uk-UA" sz="1200" b="0" i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як правило, ширший спектр предметів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uk-UA" sz="1200" b="0" i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Інші «вищі школи» = університети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uk-UA" sz="1200" b="0" i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 правовому плані основна різниця полягає в праві присуджувати наукові ступені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12853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uk-UA"/>
              <a:t>Навчання часто ведеться також у формі навчання блоками, тобто 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de-DE" dirty="0"/>
          </a:p>
          <a:p>
            <a:pPr marL="0" indent="0">
              <a:buFont typeface="Wingdings" panose="05000000000000000000" pitchFamily="2" charset="2"/>
              <a:buNone/>
            </a:pPr>
            <a:r>
              <a:rPr lang="uk-UA" b="1"/>
              <a:t>навчання учнів спільними зусиллями на різних підприємствах, замість навчання на одному підприємстві, а саме: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uk-UA" sz="1200" b="0" i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підприємство, яке не може надати навчання в повному обсязі, об'єднується з одним або кількома партнерськими підприємствами з метою спільного навчання учня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uk-UA" sz="1200" b="0" i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Загальна відповідальність за професійне навчання лежить на підприємстві, яке здійснює координацію навчального процесу, це саме підприємство укладає договір з учнем та оплачує його працю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uk-UA" sz="1200" b="0" i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Учні мають щонайменше шість місяців у складі строку навчання працювати та займатися на партнерському підприємстві 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uk-UA" sz="1200" b="0" i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Такі об'єднання з навчальною метою можуть створюватися не тільки групою підприємств, а й також за участю підприємства та освітнього закладу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696658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uk-UA"/>
              <a:t>Зведені показники за ремісничими професіями та за професіями у виробничій і природничо-науковій сферах не дають 100 % відповідності, тому що ці категорії частково дублюють одна одну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447218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hyperlink" Target="mailto:govet@bibb.de" TargetMode="External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hyperlink" Target="http://www.govet.international/" TargetMode="External"/><Relationship Id="rId9" Type="http://schemas.openxmlformats.org/officeDocument/2006/relationships/image" Target="../media/image1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19.jpe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foli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1" y="5101388"/>
            <a:ext cx="12191999" cy="1756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tx2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8B4058B-0CB2-480A-A183-0953240008C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75458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6629706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890390F7-7094-4D5B-B02F-792A69586BC7}"/>
              </a:ext>
            </a:extLst>
          </p:cNvPr>
          <p:cNvSpPr/>
          <p:nvPr userDrawn="1"/>
        </p:nvSpPr>
        <p:spPr>
          <a:xfrm>
            <a:off x="0" y="1963554"/>
            <a:ext cx="12192000" cy="31378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1963555"/>
            <a:ext cx="11053762" cy="313783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12980F1-C50C-488A-8CFC-46FCA00940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5617" y="296863"/>
            <a:ext cx="6346295" cy="133773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30622A3-D8A2-473D-88A9-D0A33009DB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B6A18CF-1D5D-4975-AAF2-52E98D55C14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018986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1126966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900462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479425" y="1949450"/>
            <a:ext cx="11269663" cy="3736975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D6851B"/>
              </a:buClr>
              <a:buFont typeface="Wingdings 3" panose="05040102010807070707" pitchFamily="18" charset="2"/>
              <a:buChar char=""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2682094303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63317" y="855232"/>
            <a:ext cx="3932237" cy="1600200"/>
          </a:xfrm>
          <a:prstGeom prst="rect">
            <a:avLst/>
          </a:prstGeom>
        </p:spPr>
        <p:txBody>
          <a:bodyPr/>
          <a:lstStyle>
            <a:lvl1pPr>
              <a:defRPr lang="de-DE" sz="28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Tx/>
            </a:pPr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516" y="0"/>
            <a:ext cx="7231137" cy="68580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7563317" y="2573767"/>
            <a:ext cx="3932237" cy="32138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329828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Kapitelüberschriftjjjjjjjjjjjjjjjjjjjjjjjjjjjjjjjjjjjjjjjjjjjjjjjjjjjjjjjjjjjjjjjjjjjjjjjjjjjjjjjjjjjjjjjjjjjjjjjjjjjjjjjjjjjjj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479425" y="5305425"/>
            <a:ext cx="11269663" cy="12858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C1EBB47-CE08-4E2B-BF90-3920E79A3A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65072"/>
            <a:ext cx="12192000" cy="332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287398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6019800" y="2451100"/>
            <a:ext cx="6172200" cy="4406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5254625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646140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7154426" y="2062162"/>
            <a:ext cx="5037574" cy="4795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642379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24360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rtfol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>
            <a:extLst>
              <a:ext uri="{FF2B5EF4-FFF2-40B4-BE49-F238E27FC236}">
                <a16:creationId xmlns:a16="http://schemas.microsoft.com/office/drawing/2014/main" id="{D11CEA51-0EC7-44E9-9456-0656B50729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40" t="6646" r="5164" b="14435"/>
          <a:stretch/>
        </p:blipFill>
        <p:spPr>
          <a:xfrm>
            <a:off x="-1" y="1052513"/>
            <a:ext cx="12192001" cy="410527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8B4058B-0CB2-480A-A183-0953240008C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2DBAAD3D-CA48-4B40-9820-D2952C1CBB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22044" y="3084394"/>
            <a:ext cx="2493994" cy="650120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Berufsausbildung in </a:t>
            </a:r>
            <a:br>
              <a:rPr lang="de-DE" dirty="0"/>
            </a:br>
            <a:r>
              <a:rPr lang="de-DE" dirty="0"/>
              <a:t>Deutschland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1E08A3D-9CC1-47CC-A636-CCBF9BCAD35B}"/>
              </a:ext>
            </a:extLst>
          </p:cNvPr>
          <p:cNvSpPr txBox="1"/>
          <p:nvPr userDrawn="1"/>
        </p:nvSpPr>
        <p:spPr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12668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rtfol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DD5B921-7DF5-4D0B-BFC4-18D8279438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136" r="2141" b="11120"/>
          <a:stretch/>
        </p:blipFill>
        <p:spPr>
          <a:xfrm>
            <a:off x="0" y="1052513"/>
            <a:ext cx="12192000" cy="410527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24455" y="5714934"/>
            <a:ext cx="1888119" cy="395896"/>
          </a:xfrm>
          <a:prstGeom prst="rect">
            <a:avLst/>
          </a:prstGeom>
        </p:spPr>
      </p:pic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2DBAAD3D-CA48-4B40-9820-D2952C1CBB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22044" y="3084394"/>
            <a:ext cx="2493994" cy="650120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Berufsausbildung in </a:t>
            </a:r>
            <a:br>
              <a:rPr lang="de-DE" dirty="0"/>
            </a:br>
            <a:r>
              <a:rPr lang="de-DE" dirty="0"/>
              <a:t>Deutschland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1E08A3D-9CC1-47CC-A636-CCBF9BCAD35B}"/>
              </a:ext>
            </a:extLst>
          </p:cNvPr>
          <p:cNvSpPr txBox="1"/>
          <p:nvPr userDrawn="1"/>
        </p:nvSpPr>
        <p:spPr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1DE69E4-879D-45B2-82B7-5021D8DC9D1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52" y="5367012"/>
            <a:ext cx="1118500" cy="121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7753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725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00E7926-226D-4987-B9DE-A933E0AD4A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8BF97C7-FD58-4F5D-B6A7-523CDE2D60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27" r="15010"/>
          <a:stretch/>
        </p:blipFill>
        <p:spPr>
          <a:xfrm>
            <a:off x="0" y="1052514"/>
            <a:ext cx="12192000" cy="4105274"/>
          </a:xfrm>
          <a:prstGeom prst="rect">
            <a:avLst/>
          </a:prstGeom>
        </p:spPr>
      </p:pic>
      <p:sp>
        <p:nvSpPr>
          <p:cNvPr id="11" name="Textplatzhalter 1">
            <a:extLst>
              <a:ext uri="{FF2B5EF4-FFF2-40B4-BE49-F238E27FC236}">
                <a16:creationId xmlns:a16="http://schemas.microsoft.com/office/drawing/2014/main" id="{080E086B-B287-4241-9962-A953E7A22DAF}"/>
              </a:ext>
            </a:extLst>
          </p:cNvPr>
          <p:cNvSpPr>
            <a:spLocks noGrp="1"/>
          </p:cNvSpPr>
          <p:nvPr>
            <p:ph type="body" sz="quarter" idx="4294967295" hasCustomPrompt="1"/>
          </p:nvPr>
        </p:nvSpPr>
        <p:spPr>
          <a:xfrm>
            <a:off x="658813" y="3274541"/>
            <a:ext cx="10066338" cy="6506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pPr marL="0" indent="0">
              <a:buNone/>
            </a:pPr>
            <a:r>
              <a:rPr lang="de-DE" dirty="0">
                <a:solidFill>
                  <a:schemeClr val="bg1"/>
                </a:solidFill>
              </a:rPr>
              <a:t>Zusammenfassung – </a:t>
            </a:r>
          </a:p>
          <a:p>
            <a:pPr marL="0" indent="0">
              <a:buNone/>
            </a:pPr>
            <a:r>
              <a:rPr lang="de-DE" dirty="0">
                <a:solidFill>
                  <a:schemeClr val="bg1"/>
                </a:solidFill>
              </a:rPr>
              <a:t>Motor der Dualen Berufsausbildung</a:t>
            </a:r>
          </a:p>
        </p:txBody>
      </p:sp>
      <p:sp>
        <p:nvSpPr>
          <p:cNvPr id="5" name="Textplatzhalter 1">
            <a:extLst>
              <a:ext uri="{FF2B5EF4-FFF2-40B4-BE49-F238E27FC236}">
                <a16:creationId xmlns:a16="http://schemas.microsoft.com/office/drawing/2014/main" id="{7E8F1EBE-7A88-4B07-A9FF-8C01825336A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2750710"/>
            <a:ext cx="10066338" cy="2952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600" dirty="0">
                <a:solidFill>
                  <a:schemeClr val="bg1"/>
                </a:solidFill>
              </a:rPr>
              <a:t>Motor der Dualen Berufsausbildung</a:t>
            </a:r>
          </a:p>
        </p:txBody>
      </p:sp>
    </p:spTree>
    <p:extLst>
      <p:ext uri="{BB962C8B-B14F-4D97-AF65-F5344CB8AC3E}">
        <p14:creationId xmlns:p14="http://schemas.microsoft.com/office/powerpoint/2010/main" val="341265782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Oran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4BD3340-DC2B-4D68-8D14-221F53299F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20" r="28057"/>
          <a:stretch/>
        </p:blipFill>
        <p:spPr>
          <a:xfrm>
            <a:off x="0" y="1080835"/>
            <a:ext cx="12192001" cy="5805486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GOVET at BIBB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3F6CC70-A1B7-4805-A98F-B93B88A3F446}"/>
              </a:ext>
            </a:extLst>
          </p:cNvPr>
          <p:cNvSpPr txBox="1"/>
          <p:nvPr userDrawn="1"/>
        </p:nvSpPr>
        <p:spPr>
          <a:xfrm>
            <a:off x="1403276" y="2816644"/>
            <a:ext cx="3612607" cy="2503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Friedrich-Ebert-Allee 114</a:t>
            </a:r>
            <a:r>
              <a: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-116</a:t>
            </a:r>
            <a:b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53113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govet@bibb.de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36DEB25A-C3FB-42BB-A37C-98ADFE5CD24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7360" y="2900686"/>
            <a:ext cx="442188" cy="563336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62A3916-6FA1-4728-8964-27022EE3AF0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7361" y="3646643"/>
            <a:ext cx="442187" cy="442187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447BC9B3-AD81-451C-BEFF-4B614382F1E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76288" y="4283053"/>
            <a:ext cx="385974" cy="478146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58EDDB5A-FD23-4523-829E-58F0A0E0577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19424" y="4945053"/>
            <a:ext cx="278061" cy="390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4455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BuReg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:\Zentralstelle\05 Kommunikation\07 Corporate Design\Logo\BReg_Foerderzusatz\BReg_Office_Farbe_de_WBZ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852"/>
          <a:stretch/>
        </p:blipFill>
        <p:spPr bwMode="auto">
          <a:xfrm>
            <a:off x="451675" y="5253524"/>
            <a:ext cx="1750394" cy="135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8" t="13830" b="21207"/>
          <a:stretch/>
        </p:blipFill>
        <p:spPr>
          <a:xfrm>
            <a:off x="-17092" y="1052513"/>
            <a:ext cx="12226183" cy="4125416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58813" y="2926922"/>
            <a:ext cx="5312330" cy="8075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2790" y="5522880"/>
            <a:ext cx="1974230" cy="658078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22044" y="2926922"/>
            <a:ext cx="2493994" cy="807592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4F1E446-A11B-4E8D-BCF6-2B0257520D6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3337" y="296863"/>
            <a:ext cx="2119238" cy="44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619436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gerüc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buSzPct val="70000"/>
              <a:defRPr/>
            </a:lvl1pPr>
            <a:lvl2pPr marL="1250950" indent="-355600">
              <a:lnSpc>
                <a:spcPct val="100000"/>
              </a:lnSpc>
              <a:buSzPct val="70000"/>
              <a:defRPr sz="2400"/>
            </a:lvl2pPr>
            <a:lvl3pPr marL="1790700" indent="-269875">
              <a:lnSpc>
                <a:spcPct val="100000"/>
              </a:lnSpc>
              <a:buSzPct val="60000"/>
              <a:defRPr sz="2000"/>
            </a:lvl3pPr>
            <a:lvl4pPr marL="2155825" indent="-269875">
              <a:lnSpc>
                <a:spcPct val="100000"/>
              </a:lnSpc>
              <a:defRPr/>
            </a:lvl4pPr>
            <a:lvl5pPr marL="2598738" indent="-269875"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28AD8DA-C3DC-4B1D-ACAD-14A9B74D50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BF9EF9A-ED28-4138-A282-B2C23CA48F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9CC0B62-7EA8-4B74-BB64-334514ABFE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434669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f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CEA9E23A-8F75-4C3F-AB46-05DE57C054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8CE626D-E25D-4DE6-B325-A695EA88CC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CEDECF0-1F0F-45D2-9825-9530D5BBEE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363474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6654B1F5-AD94-4F43-9AF8-8E99537EA5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1052513"/>
            <a:ext cx="11053762" cy="100584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357187" indent="0">
              <a:buNone/>
              <a:defRPr/>
            </a:lvl2pPr>
            <a:lvl3pPr marL="806450" indent="0">
              <a:buNone/>
              <a:defRPr/>
            </a:lvl3pPr>
            <a:lvl4pPr marL="1163637" indent="0">
              <a:buNone/>
              <a:defRPr/>
            </a:lvl4pPr>
            <a:lvl5pPr marL="1520825" indent="0"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43876BC-0158-4643-98F3-1C58795369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4602E17-CDCF-418F-86F8-A9783BDDA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</p:spPr>
        <p:txBody>
          <a:bodyPr/>
          <a:lstStyle>
            <a:lvl1pPr>
              <a:defRPr>
                <a:solidFill>
                  <a:srgbClr val="D6851B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9EAC4C9-C746-494B-92BA-AE252C0375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0158" y="2141489"/>
            <a:ext cx="4860000" cy="446715"/>
          </a:xfrm>
          <a:solidFill>
            <a:srgbClr val="D6851B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DFCC827-EE89-41C0-841E-36E6CA90D3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0158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0B2F003-0D45-47AE-91F7-B6FC8FBEDA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2575" y="2141489"/>
            <a:ext cx="4860000" cy="446715"/>
          </a:xfrm>
          <a:solidFill>
            <a:srgbClr val="D6851B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E98050B-5FEC-4197-A3E5-5E4A91470A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2575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8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30E2E643-0C98-4ED4-8F79-DBFF3496D36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987E3285-951E-41C1-A8BA-952B052AD6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088672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A030D1F-0E6E-4510-8496-39E299C73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51A3B7B-FE76-44A5-8C9E-872A502CD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3" y="1052513"/>
            <a:ext cx="11053762" cy="46085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54232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80" r:id="rId2"/>
    <p:sldLayoutId id="2147483684" r:id="rId3"/>
    <p:sldLayoutId id="2147483682" r:id="rId4"/>
    <p:sldLayoutId id="2147483683" r:id="rId5"/>
    <p:sldLayoutId id="2147483679" r:id="rId6"/>
    <p:sldLayoutId id="2147483663" r:id="rId7"/>
    <p:sldLayoutId id="2147483650" r:id="rId8"/>
    <p:sldLayoutId id="2147483653" r:id="rId9"/>
    <p:sldLayoutId id="2147483655" r:id="rId10"/>
    <p:sldLayoutId id="2147483661" r:id="rId11"/>
  </p:sldLayoutIdLst>
  <p:transition spd="slow">
    <p:fade/>
  </p:transition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kern="1200">
          <a:solidFill>
            <a:srgbClr val="D6851B"/>
          </a:solidFill>
          <a:latin typeface="+mj-lt"/>
          <a:ea typeface="+mj-ea"/>
          <a:cs typeface="+mj-cs"/>
        </a:defRPr>
      </a:lvl1pPr>
    </p:titleStyle>
    <p:bodyStyle>
      <a:lvl1pPr marL="357188" indent="-357188" algn="l" defTabSz="357188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714375" indent="-357188" algn="l" defTabSz="53657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071563" indent="-265113" algn="l" defTabSz="47942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438275" indent="-274638" algn="l" defTabSz="357188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1795463" indent="-274638" algn="l" defTabSz="360363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5" userDrawn="1">
          <p15:clr>
            <a:srgbClr val="F26B43"/>
          </p15:clr>
        </p15:guide>
        <p15:guide id="2" orient="horz" pos="187" userDrawn="1">
          <p15:clr>
            <a:srgbClr val="F26B43"/>
          </p15:clr>
        </p15:guide>
        <p15:guide id="3" pos="7378" userDrawn="1">
          <p15:clr>
            <a:srgbClr val="F26B43"/>
          </p15:clr>
        </p15:guide>
        <p15:guide id="4" orient="horz" pos="3566" userDrawn="1">
          <p15:clr>
            <a:srgbClr val="F26B43"/>
          </p15:clr>
        </p15:guide>
        <p15:guide id="5" orient="horz" pos="663" userDrawn="1">
          <p15:clr>
            <a:srgbClr val="F26B43"/>
          </p15:clr>
        </p15:guide>
        <p15:guide id="6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78" t="40524" r="5778" b="38418"/>
          <a:stretch/>
        </p:blipFill>
        <p:spPr>
          <a:xfrm>
            <a:off x="9624562" y="116632"/>
            <a:ext cx="2160000" cy="514286"/>
          </a:xfrm>
          <a:prstGeom prst="rect">
            <a:avLst/>
          </a:prstGeom>
        </p:spPr>
      </p:pic>
      <p:sp>
        <p:nvSpPr>
          <p:cNvPr id="13" name="Textplatzhalter 2"/>
          <p:cNvSpPr txBox="1">
            <a:spLocks/>
          </p:cNvSpPr>
          <p:nvPr userDrawn="1"/>
        </p:nvSpPr>
        <p:spPr>
          <a:xfrm>
            <a:off x="9161092" y="2868212"/>
            <a:ext cx="2683380" cy="8492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074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4" r:id="rId5"/>
    <p:sldLayoutId id="2147483675" r:id="rId6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725">
          <p15:clr>
            <a:srgbClr val="F26B43"/>
          </p15:clr>
        </p15:guide>
        <p15:guide id="2" pos="7401">
          <p15:clr>
            <a:srgbClr val="F26B43"/>
          </p15:clr>
        </p15:guide>
        <p15:guide id="3" pos="3840">
          <p15:clr>
            <a:srgbClr val="F26B43"/>
          </p15:clr>
        </p15:guide>
        <p15:guide id="4" pos="30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3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7.sv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9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vet.international/" TargetMode="External"/><Relationship Id="rId7" Type="http://schemas.openxmlformats.org/officeDocument/2006/relationships/hyperlink" Target="https://www.destatis.de/DE/Publikationen/Thematisch/BildungForschungKultur/BeruflicheBildung/BerufsbildungBlick0110019129004.pdf?__blob=publicationFile" TargetMode="External"/><Relationship Id="rId2" Type="http://schemas.openxmlformats.org/officeDocument/2006/relationships/hyperlink" Target="http://www.govet.international/en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datenportal.bmbf.de/" TargetMode="External"/><Relationship Id="rId5" Type="http://schemas.openxmlformats.org/officeDocument/2006/relationships/hyperlink" Target="https://www.kmk.org/" TargetMode="External"/><Relationship Id="rId4" Type="http://schemas.openxmlformats.org/officeDocument/2006/relationships/hyperlink" Target="https://www.bibb.de/datenreport/de/189191.php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35.png"/><Relationship Id="rId18" Type="http://schemas.openxmlformats.org/officeDocument/2006/relationships/image" Target="../media/image40.svg"/><Relationship Id="rId26" Type="http://schemas.openxmlformats.org/officeDocument/2006/relationships/image" Target="../media/image48.svg"/><Relationship Id="rId3" Type="http://schemas.openxmlformats.org/officeDocument/2006/relationships/image" Target="../media/image25.png"/><Relationship Id="rId21" Type="http://schemas.openxmlformats.org/officeDocument/2006/relationships/image" Target="../media/image43.png"/><Relationship Id="rId34" Type="http://schemas.openxmlformats.org/officeDocument/2006/relationships/image" Target="../media/image56.svg"/><Relationship Id="rId7" Type="http://schemas.openxmlformats.org/officeDocument/2006/relationships/image" Target="../media/image29.png"/><Relationship Id="rId12" Type="http://schemas.openxmlformats.org/officeDocument/2006/relationships/image" Target="../media/image34.svg"/><Relationship Id="rId17" Type="http://schemas.openxmlformats.org/officeDocument/2006/relationships/image" Target="../media/image39.png"/><Relationship Id="rId25" Type="http://schemas.openxmlformats.org/officeDocument/2006/relationships/image" Target="../media/image47.png"/><Relationship Id="rId33" Type="http://schemas.openxmlformats.org/officeDocument/2006/relationships/image" Target="../media/image5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8.svg"/><Relationship Id="rId20" Type="http://schemas.openxmlformats.org/officeDocument/2006/relationships/image" Target="../media/image42.svg"/><Relationship Id="rId29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11" Type="http://schemas.openxmlformats.org/officeDocument/2006/relationships/image" Target="../media/image33.png"/><Relationship Id="rId24" Type="http://schemas.openxmlformats.org/officeDocument/2006/relationships/image" Target="../media/image46.svg"/><Relationship Id="rId32" Type="http://schemas.openxmlformats.org/officeDocument/2006/relationships/image" Target="../media/image54.sv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23" Type="http://schemas.openxmlformats.org/officeDocument/2006/relationships/image" Target="../media/image45.png"/><Relationship Id="rId28" Type="http://schemas.openxmlformats.org/officeDocument/2006/relationships/image" Target="../media/image50.svg"/><Relationship Id="rId10" Type="http://schemas.openxmlformats.org/officeDocument/2006/relationships/image" Target="../media/image32.svg"/><Relationship Id="rId19" Type="http://schemas.openxmlformats.org/officeDocument/2006/relationships/image" Target="../media/image41.png"/><Relationship Id="rId31" Type="http://schemas.openxmlformats.org/officeDocument/2006/relationships/image" Target="../media/image53.png"/><Relationship Id="rId4" Type="http://schemas.openxmlformats.org/officeDocument/2006/relationships/image" Target="../media/image26.svg"/><Relationship Id="rId9" Type="http://schemas.openxmlformats.org/officeDocument/2006/relationships/image" Target="../media/image31.png"/><Relationship Id="rId14" Type="http://schemas.openxmlformats.org/officeDocument/2006/relationships/image" Target="../media/image36.svg"/><Relationship Id="rId22" Type="http://schemas.openxmlformats.org/officeDocument/2006/relationships/image" Target="../media/image44.svg"/><Relationship Id="rId27" Type="http://schemas.openxmlformats.org/officeDocument/2006/relationships/image" Target="../media/image49.png"/><Relationship Id="rId30" Type="http://schemas.openxmlformats.org/officeDocument/2006/relationships/image" Target="../media/image52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9.svg"/><Relationship Id="rId4" Type="http://schemas.openxmlformats.org/officeDocument/2006/relationships/image" Target="../media/image5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>
          <a:xfrm>
            <a:off x="9218581" y="3226221"/>
            <a:ext cx="2493994" cy="478583"/>
          </a:xfrm>
        </p:spPr>
        <p:txBody>
          <a:bodyPr>
            <a:noAutofit/>
          </a:bodyPr>
          <a:lstStyle/>
          <a:p>
            <a:r>
              <a:rPr lang="uk-UA" sz="1600" noProof="0"/>
              <a:t>Vocational Education </a:t>
            </a:r>
            <a:br>
              <a:rPr lang="uk-UA" sz="1600" noProof="0"/>
            </a:br>
            <a:r>
              <a:rPr lang="uk-UA" sz="1600" noProof="0"/>
              <a:t>and Training in Germany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3C5CCC5-26E7-4334-8882-8D81D053DB6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296863"/>
            <a:ext cx="9001125" cy="446087"/>
          </a:xfrm>
          <a:prstGeom prst="rect">
            <a:avLst/>
          </a:prstGeom>
        </p:spPr>
        <p:txBody>
          <a:bodyPr/>
          <a:lstStyle/>
          <a:p>
            <a:r>
              <a:rPr lang="uk-UA" noProof="0"/>
              <a:t> 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6764CCA4-6541-4553-AAE9-1F3555794ADE}"/>
              </a:ext>
            </a:extLst>
          </p:cNvPr>
          <p:cNvSpPr txBox="1">
            <a:spLocks/>
          </p:cNvSpPr>
          <p:nvPr/>
        </p:nvSpPr>
        <p:spPr>
          <a:xfrm>
            <a:off x="658813" y="2997816"/>
            <a:ext cx="5437187" cy="9353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800"/>
              <a:t>Професії та шляхи отримання кваліфікації в Німеччині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B8BCCFF-0564-426D-A0D0-E1C5A68B70B8}"/>
              </a:ext>
            </a:extLst>
          </p:cNvPr>
          <p:cNvSpPr txBox="1"/>
          <p:nvPr/>
        </p:nvSpPr>
        <p:spPr>
          <a:xfrm>
            <a:off x="3058886" y="5549221"/>
            <a:ext cx="532311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German Office </a:t>
            </a:r>
            <a:r>
              <a:rPr lang="de-DE" dirty="0" err="1"/>
              <a:t>for</a:t>
            </a:r>
            <a:r>
              <a:rPr lang="de-DE" dirty="0"/>
              <a:t> International  </a:t>
            </a:r>
            <a:r>
              <a:rPr lang="de-DE" dirty="0" err="1"/>
              <a:t>Cooperation</a:t>
            </a:r>
            <a:r>
              <a:rPr lang="de-DE" dirty="0"/>
              <a:t> </a:t>
            </a:r>
          </a:p>
          <a:p>
            <a:pPr algn="ctr"/>
            <a:r>
              <a:rPr lang="de-DE" dirty="0"/>
              <a:t>in </a:t>
            </a:r>
            <a:r>
              <a:rPr lang="de-DE" dirty="0" err="1"/>
              <a:t>Vocational</a:t>
            </a:r>
            <a:r>
              <a:rPr lang="de-DE" dirty="0"/>
              <a:t> Education and Training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BE8F47ED-4B53-4AE8-BC4C-294D49D165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41" y="5183814"/>
            <a:ext cx="1648958" cy="1674186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02FED2B8-02BA-41CA-8734-29B3B6E580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864" y="5516563"/>
            <a:ext cx="2160000" cy="67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56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72A6B2F-F630-46C0-B414-6EC482A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/>
              <a:t>4.</a:t>
            </a:r>
            <a:r>
              <a:rPr lang="uk-UA" noProof="0">
                <a:solidFill>
                  <a:srgbClr val="D6851B"/>
                </a:solidFill>
              </a:rPr>
              <a:t> </a:t>
            </a:r>
            <a:r>
              <a:rPr lang="uk-UA"/>
              <a:t>Професійне навчання на підприємстві в Дуальних системах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93895ECE-A2BD-A8E4-DF73-A7331654D3D7}"/>
              </a:ext>
            </a:extLst>
          </p:cNvPr>
          <p:cNvSpPr txBox="1"/>
          <p:nvPr/>
        </p:nvSpPr>
        <p:spPr>
          <a:xfrm>
            <a:off x="658812" y="1469027"/>
            <a:ext cx="6069648" cy="283051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</a:pPr>
            <a:r>
              <a:rPr lang="uk-UA" sz="1600" b="1" dirty="0"/>
              <a:t>Близько 250 професій </a:t>
            </a:r>
            <a:r>
              <a:rPr lang="uk-UA" sz="1600" dirty="0"/>
              <a:t>(деякі з них iдентичнi з ремісничими професіями), яких навчають на промислових чи інших великих підприємствах.</a:t>
            </a:r>
          </a:p>
          <a:p>
            <a:pPr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</a:pPr>
            <a:r>
              <a:rPr lang="uk-UA" sz="1600" dirty="0"/>
              <a:t>Наприклад: 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/>
              <a:t>механік-монтажник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/>
              <a:t>лаборант у біологічній лабораторії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/>
              <a:t>лаборант у хімічній лабораторії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/>
              <a:t>фахівець з електронного обладнання </a:t>
            </a:r>
            <a:br>
              <a:rPr lang="de-DE" sz="1600" dirty="0"/>
            </a:br>
            <a:r>
              <a:rPr lang="uk-UA" sz="1600" dirty="0"/>
              <a:t>промислової техніки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3ED23082-CAED-4AAB-9439-21126E5BCE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2800" y="4546800"/>
            <a:ext cx="4406582" cy="975377"/>
          </a:xfrm>
          <a:prstGeom prst="rect">
            <a:avLst/>
          </a:prstGeom>
          <a:solidFill>
            <a:srgbClr val="D6851B"/>
          </a:solidFill>
          <a:ln w="19050">
            <a:noFill/>
            <a:miter lim="800000"/>
            <a:headEnd/>
            <a:tailEnd/>
          </a:ln>
        </p:spPr>
        <p:txBody>
          <a:bodyPr wrap="square" lIns="144000" tIns="72000" rIns="144000" bIns="72000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85750" indent="-285750" eaLnBrk="1" hangingPunct="1">
              <a:lnSpc>
                <a:spcPts val="2200"/>
              </a:lnSpc>
              <a:spcBef>
                <a:spcPts val="600"/>
              </a:spcBef>
              <a:spcAft>
                <a:spcPts val="200"/>
              </a:spcAft>
              <a:buClr>
                <a:schemeClr val="bg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>
                <a:solidFill>
                  <a:schemeClr val="bg1"/>
                </a:solidFill>
                <a:latin typeface="Calibri" panose="020F0502020204030204"/>
                <a:cs typeface="+mn-cs"/>
              </a:rPr>
              <a:t>Приблизно </a:t>
            </a:r>
            <a:r>
              <a:rPr lang="uk-UA" sz="1600" b="1">
                <a:solidFill>
                  <a:schemeClr val="bg1"/>
                </a:solidFill>
                <a:latin typeface="Calibri" panose="020F0502020204030204"/>
                <a:cs typeface="+mn-cs"/>
              </a:rPr>
              <a:t>60 % </a:t>
            </a:r>
            <a:r>
              <a:rPr lang="uk-UA" sz="1600">
                <a:solidFill>
                  <a:schemeClr val="bg1"/>
                </a:solidFill>
                <a:latin typeface="Calibri" panose="020F0502020204030204"/>
                <a:cs typeface="+mn-cs"/>
              </a:rPr>
              <a:t>усіх учнів опановують професії у виробничій та природничо-науковій сферах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809584F-5E4E-42CE-9985-256624369F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12" y="4548805"/>
            <a:ext cx="5518964" cy="1221598"/>
          </a:xfrm>
          <a:prstGeom prst="rect">
            <a:avLst/>
          </a:prstGeom>
          <a:solidFill>
            <a:srgbClr val="FBF3E8"/>
          </a:solidFill>
          <a:ln w="19050">
            <a:noFill/>
            <a:miter lim="800000"/>
            <a:headEnd/>
            <a:tailEnd/>
          </a:ln>
        </p:spPr>
        <p:txBody>
          <a:bodyPr wrap="square" lIns="144000" tIns="72000" rIns="144000" bIns="72000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lvl="0" eaLnBrk="1" hangingPunct="1"/>
            <a:r>
              <a:rPr lang="uk-UA" sz="1600" b="1">
                <a:solidFill>
                  <a:prstClr val="black"/>
                </a:solidFill>
                <a:latin typeface="Calibri" panose="020F0502020204030204"/>
                <a:cs typeface="+mn-cs"/>
              </a:rPr>
              <a:t>Доступ: </a:t>
            </a:r>
            <a:r>
              <a:rPr lang="uk-UA" sz="1600" b="1">
                <a:solidFill>
                  <a:srgbClr val="D6851B"/>
                </a:solidFill>
                <a:latin typeface="Calibri" panose="020F0502020204030204"/>
                <a:cs typeface="+mn-cs"/>
              </a:rPr>
              <a:t>формальні обмеження відсутні</a:t>
            </a:r>
          </a:p>
          <a:p>
            <a:pPr marL="285750" lvl="0" indent="-285750" eaLnBrk="1" hangingPunct="1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>
                <a:solidFill>
                  <a:prstClr val="black"/>
                </a:solidFill>
                <a:latin typeface="Calibri" panose="020F0502020204030204"/>
                <a:cs typeface="+mn-cs"/>
              </a:rPr>
              <a:t>Підприємство, що навчає, приймає рішення про необхідну попередню підготовку здобувача на базі училища</a:t>
            </a:r>
          </a:p>
        </p:txBody>
      </p:sp>
      <p:sp>
        <p:nvSpPr>
          <p:cNvPr id="24" name="Textplatzhalter 7">
            <a:extLst>
              <a:ext uri="{FF2B5EF4-FFF2-40B4-BE49-F238E27FC236}">
                <a16:creationId xmlns:a16="http://schemas.microsoft.com/office/drawing/2014/main" id="{9113D9D3-B176-4A52-9D75-C20BE5690D49}"/>
              </a:ext>
            </a:extLst>
          </p:cNvPr>
          <p:cNvSpPr>
            <a:spLocks noGrp="1"/>
          </p:cNvSpPr>
          <p:nvPr/>
        </p:nvSpPr>
        <p:spPr>
          <a:xfrm>
            <a:off x="658813" y="822743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000"/>
              <a:t>Професії у виробничій та природничо-науковій сферах</a:t>
            </a:r>
          </a:p>
          <a:p>
            <a:endParaRPr lang="de-DE" sz="2000"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26388FB5-88D3-486E-B554-980BFDC08511}"/>
              </a:ext>
            </a:extLst>
          </p:cNvPr>
          <p:cNvSpPr/>
          <p:nvPr/>
        </p:nvSpPr>
        <p:spPr>
          <a:xfrm>
            <a:off x="6728460" y="2489538"/>
            <a:ext cx="5708015" cy="1589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/>
              <a:t>фахівець із металообробки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/>
              <a:t>оператор верстатів та обладнання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/>
              <a:t>фахівець із мехатроніки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/>
              <a:t>виробничий технолог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/>
              <a:t>дефектоскопіст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96F26A2-06A8-42D2-B55D-BA0074A2F0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09923" y="2205037"/>
            <a:ext cx="1086077" cy="225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17722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72A6B2F-F630-46C0-B414-6EC482A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/>
              <a:t>4.</a:t>
            </a:r>
            <a:r>
              <a:rPr lang="uk-UA" noProof="0">
                <a:solidFill>
                  <a:srgbClr val="D6851B"/>
                </a:solidFill>
              </a:rPr>
              <a:t> </a:t>
            </a:r>
            <a:r>
              <a:rPr lang="uk-UA"/>
              <a:t>Професійне навчання на підприємстві в Дуальних системах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93895ECE-A2BD-A8E4-DF73-A7331654D3D7}"/>
              </a:ext>
            </a:extLst>
          </p:cNvPr>
          <p:cNvSpPr txBox="1"/>
          <p:nvPr/>
        </p:nvSpPr>
        <p:spPr>
          <a:xfrm>
            <a:off x="658812" y="1469027"/>
            <a:ext cx="7311708" cy="24457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</a:pPr>
            <a:r>
              <a:rPr lang="de-DE" sz="1600" b="1" dirty="0"/>
              <a:t>50</a:t>
            </a:r>
            <a:r>
              <a:rPr lang="uk-UA" sz="1600" b="1" dirty="0"/>
              <a:t> або більше професій </a:t>
            </a:r>
            <a:r>
              <a:rPr lang="uk-UA" sz="1600" dirty="0"/>
              <a:t>(залежно від того, як рахувати). Наприклад, у таких галузях: 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/>
              <a:t>торгівля (роздрібна, оптова та зовнішня торгівля, промисловість)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/>
              <a:t>офісна робота та адміністрування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/>
              <a:t>фінанси, контролінг і право </a:t>
            </a:r>
            <a:br>
              <a:rPr lang="de-DE" sz="1600" dirty="0"/>
            </a:br>
            <a:r>
              <a:rPr lang="uk-UA" sz="1600" dirty="0"/>
              <a:t>(банки, страхові компанії, робота в галузі права)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/>
              <a:t>менеджмент у сфері охорони здоров'я</a:t>
            </a:r>
          </a:p>
          <a:p>
            <a:pPr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</a:pPr>
            <a:endParaRPr lang="de-DE" sz="1600" dirty="0"/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endParaRPr lang="de-DE" sz="1600" dirty="0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809584F-5E4E-42CE-9985-256624369F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12" y="4640273"/>
            <a:ext cx="9087354" cy="1247246"/>
          </a:xfrm>
          <a:prstGeom prst="rect">
            <a:avLst/>
          </a:prstGeom>
          <a:solidFill>
            <a:srgbClr val="FBF3E8"/>
          </a:solidFill>
          <a:ln w="19050">
            <a:noFill/>
            <a:miter lim="800000"/>
            <a:headEnd/>
            <a:tailEnd/>
          </a:ln>
        </p:spPr>
        <p:txBody>
          <a:bodyPr wrap="square" lIns="144000" tIns="72000" rIns="144000" bIns="72000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lvl="0" eaLnBrk="1" hangingPunct="1"/>
            <a:r>
              <a:rPr lang="uk-UA" sz="160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Доступ: </a:t>
            </a:r>
            <a:r>
              <a:rPr lang="uk-UA" sz="1600" b="1" dirty="0">
                <a:solidFill>
                  <a:srgbClr val="D6851B"/>
                </a:solidFill>
                <a:latin typeface="Calibri" panose="020F0502020204030204"/>
                <a:cs typeface="+mn-cs"/>
              </a:rPr>
              <a:t>формальні обмеження відсутні</a:t>
            </a:r>
          </a:p>
          <a:p>
            <a:pPr marL="285750" lvl="0" indent="-285750" eaLnBrk="1" hangingPunct="1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>
                <a:solidFill>
                  <a:prstClr val="black"/>
                </a:solidFill>
                <a:latin typeface="Calibri" panose="020F0502020204030204"/>
                <a:cs typeface="+mn-cs"/>
              </a:rPr>
              <a:t>Підприємство, що навчає, приймає рішення про необхідну попередню підготовку здобувача на базі училища</a:t>
            </a:r>
          </a:p>
          <a:p>
            <a:pPr marL="285750" lvl="0" indent="-285750" eaLnBrk="1" hangingPunct="1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>
                <a:solidFill>
                  <a:prstClr val="black"/>
                </a:solidFill>
                <a:latin typeface="Calibri" panose="020F0502020204030204"/>
                <a:cs typeface="+mn-cs"/>
              </a:rPr>
              <a:t>Часто потрібен атестат про закінчення середньої школи або про здобуття освіти на вищому рівні</a:t>
            </a:r>
          </a:p>
        </p:txBody>
      </p:sp>
      <p:sp>
        <p:nvSpPr>
          <p:cNvPr id="24" name="Textplatzhalter 7">
            <a:extLst>
              <a:ext uri="{FF2B5EF4-FFF2-40B4-BE49-F238E27FC236}">
                <a16:creationId xmlns:a16="http://schemas.microsoft.com/office/drawing/2014/main" id="{9113D9D3-B176-4A52-9D75-C20BE5690D49}"/>
              </a:ext>
            </a:extLst>
          </p:cNvPr>
          <p:cNvSpPr>
            <a:spLocks noGrp="1"/>
          </p:cNvSpPr>
          <p:nvPr/>
        </p:nvSpPr>
        <p:spPr>
          <a:xfrm>
            <a:off x="658813" y="822743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000"/>
              <a:t>Професії в комерційній сфері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26388FB5-88D3-486E-B554-980BFDC08511}"/>
              </a:ext>
            </a:extLst>
          </p:cNvPr>
          <p:cNvSpPr/>
          <p:nvPr/>
        </p:nvSpPr>
        <p:spPr>
          <a:xfrm>
            <a:off x="6728460" y="1772785"/>
            <a:ext cx="4984115" cy="15635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/>
              <a:t>логістика і транспорт (експедиторські та логістичні послуги)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/>
              <a:t>нерухомість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/>
              <a:t>готельна та ресторанна справа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/>
              <a:t>дозвілля та туризм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52E5F81-28A9-494C-97AC-4B5B0CA276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10250546" y="2205038"/>
            <a:ext cx="1561517" cy="222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029000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72A6B2F-F630-46C0-B414-6EC482A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/>
              <a:t>5.</a:t>
            </a:r>
            <a:r>
              <a:rPr lang="uk-UA" noProof="0">
                <a:solidFill>
                  <a:srgbClr val="D6851B"/>
                </a:solidFill>
              </a:rPr>
              <a:t> </a:t>
            </a:r>
            <a:r>
              <a:rPr lang="uk-UA"/>
              <a:t>Професійне навчання в училищі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93895ECE-A2BD-A8E4-DF73-A7331654D3D7}"/>
              </a:ext>
            </a:extLst>
          </p:cNvPr>
          <p:cNvSpPr txBox="1"/>
          <p:nvPr/>
        </p:nvSpPr>
        <p:spPr>
          <a:xfrm>
            <a:off x="658812" y="1469027"/>
            <a:ext cx="5437188" cy="301005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</a:pPr>
            <a:r>
              <a:rPr lang="uk-UA" sz="1600" b="1" dirty="0"/>
              <a:t>Розрізняють такі галузі: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/>
              <a:t>регламентовані професії </a:t>
            </a:r>
            <a:r>
              <a:rPr lang="uk-UA" sz="1400" dirty="0"/>
              <a:t>➔</a:t>
            </a:r>
            <a:r>
              <a:rPr lang="uk-UA" sz="1600" dirty="0"/>
              <a:t> до роботи за цими професіями допускаються тільки тi особи, які мають визнане державою свідоцтво про професійне навчання</a:t>
            </a:r>
          </a:p>
          <a:p>
            <a:pPr marL="612000" lvl="1" indent="-25200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/>
              <a:t>Галузі:</a:t>
            </a:r>
          </a:p>
          <a:p>
            <a:pPr marL="900000" lvl="2" indent="-25200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/>
              <a:t>догляд, аварійно-рятувальна служба </a:t>
            </a:r>
            <a:br>
              <a:rPr lang="de-DE" sz="1600" dirty="0"/>
            </a:br>
            <a:r>
              <a:rPr lang="uk-UA" sz="1600" dirty="0"/>
              <a:t>та акушерство</a:t>
            </a:r>
          </a:p>
          <a:p>
            <a:pPr marL="900000" lvl="2" indent="-25200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/>
              <a:t>професії медичного асистента</a:t>
            </a:r>
          </a:p>
          <a:p>
            <a:pPr marL="900000" lvl="2" indent="-25200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/>
              <a:t>фізіотерапія та мова</a:t>
            </a:r>
          </a:p>
          <a:p>
            <a:pPr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</a:pPr>
            <a:endParaRPr lang="de-DE" sz="1600" dirty="0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809584F-5E4E-42CE-9985-256624369F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12" y="4245893"/>
            <a:ext cx="9074151" cy="1339579"/>
          </a:xfrm>
          <a:prstGeom prst="rect">
            <a:avLst/>
          </a:prstGeom>
          <a:solidFill>
            <a:srgbClr val="FBF3E8"/>
          </a:solidFill>
          <a:ln w="19050">
            <a:noFill/>
            <a:miter lim="800000"/>
            <a:headEnd/>
            <a:tailEnd/>
          </a:ln>
        </p:spPr>
        <p:txBody>
          <a:bodyPr wrap="square" lIns="144000" tIns="72000" rIns="144000" bIns="72000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lvl="0" eaLnBrk="1" hangingPunct="1">
              <a:spcAft>
                <a:spcPts val="600"/>
              </a:spcAft>
            </a:pPr>
            <a:r>
              <a:rPr lang="uk-UA" sz="160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Строк навчання</a:t>
            </a:r>
            <a:r>
              <a:rPr lang="uk-UA" sz="1600" dirty="0">
                <a:solidFill>
                  <a:prstClr val="black"/>
                </a:solidFill>
                <a:latin typeface="Calibri" panose="020F0502020204030204"/>
                <a:cs typeface="+mn-cs"/>
              </a:rPr>
              <a:t>: як правило, три роки</a:t>
            </a:r>
          </a:p>
          <a:p>
            <a:pPr lvl="0" eaLnBrk="1" hangingPunct="1">
              <a:spcAft>
                <a:spcPts val="600"/>
              </a:spcAft>
            </a:pPr>
            <a:r>
              <a:rPr lang="uk-UA" sz="160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Доступ: </a:t>
            </a:r>
            <a:r>
              <a:rPr lang="uk-UA" sz="1600" b="1" dirty="0">
                <a:solidFill>
                  <a:srgbClr val="D6851B"/>
                </a:solidFill>
                <a:latin typeface="Calibri" panose="020F0502020204030204"/>
                <a:cs typeface="+mn-cs"/>
              </a:rPr>
              <a:t>як правило, атестат про закінчення середньої школи</a:t>
            </a:r>
          </a:p>
          <a:p>
            <a:pPr lvl="0" eaLnBrk="1" hangingPunct="1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</a:pPr>
            <a:r>
              <a:rPr lang="uk-UA" sz="1600" dirty="0">
                <a:solidFill>
                  <a:prstClr val="black"/>
                </a:solidFill>
                <a:latin typeface="Calibri" panose="020F0502020204030204"/>
                <a:cs typeface="+mn-cs"/>
              </a:rPr>
              <a:t>Поряд із класичними професіями в галузі догляду є професії в галузі терапії: наприклад, логопедії, трудотерапії, фізіотерапії, а також професії парамедика, подолога, асистента дієтолога.</a:t>
            </a:r>
          </a:p>
        </p:txBody>
      </p:sp>
      <p:sp>
        <p:nvSpPr>
          <p:cNvPr id="24" name="Textplatzhalter 7">
            <a:extLst>
              <a:ext uri="{FF2B5EF4-FFF2-40B4-BE49-F238E27FC236}">
                <a16:creationId xmlns:a16="http://schemas.microsoft.com/office/drawing/2014/main" id="{9113D9D3-B176-4A52-9D75-C20BE5690D49}"/>
              </a:ext>
            </a:extLst>
          </p:cNvPr>
          <p:cNvSpPr>
            <a:spLocks noGrp="1"/>
          </p:cNvSpPr>
          <p:nvPr/>
        </p:nvSpPr>
        <p:spPr>
          <a:xfrm>
            <a:off x="658813" y="822743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000"/>
              <a:t>Спеціальності в галузі охорони здоров'я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26388FB5-88D3-486E-B554-980BFDC08511}"/>
              </a:ext>
            </a:extLst>
          </p:cNvPr>
          <p:cNvSpPr/>
          <p:nvPr/>
        </p:nvSpPr>
        <p:spPr>
          <a:xfrm>
            <a:off x="6366192" y="2364595"/>
            <a:ext cx="5051267" cy="1255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12000" lvl="1" indent="-25200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/>
              <a:t>Додаткові галузі:</a:t>
            </a:r>
          </a:p>
          <a:p>
            <a:pPr marL="900000" lvl="2" indent="-25200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/>
              <a:t>професії в комерційній сфері / менеджмент у сфері охорони здоров'я</a:t>
            </a:r>
          </a:p>
          <a:p>
            <a:pPr marL="900000" lvl="2" indent="-25200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/>
              <a:t>ремісничі професії у сфері охорони здоров'я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0F26427-CC85-4EF7-84CF-DA0EA859D7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62748" y="2969599"/>
            <a:ext cx="1454850" cy="1075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553832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72A6B2F-F630-46C0-B414-6EC482A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/>
              <a:t>5.</a:t>
            </a:r>
            <a:r>
              <a:rPr lang="uk-UA" noProof="0">
                <a:solidFill>
                  <a:srgbClr val="D6851B"/>
                </a:solidFill>
              </a:rPr>
              <a:t> </a:t>
            </a:r>
            <a:r>
              <a:rPr lang="uk-UA"/>
              <a:t>Професійне навчання в училищі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93895ECE-A2BD-A8E4-DF73-A7331654D3D7}"/>
              </a:ext>
            </a:extLst>
          </p:cNvPr>
          <p:cNvSpPr txBox="1"/>
          <p:nvPr/>
        </p:nvSpPr>
        <p:spPr>
          <a:xfrm>
            <a:off x="658811" y="1469027"/>
            <a:ext cx="6157913" cy="275357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</a:pPr>
            <a:r>
              <a:rPr lang="uk-UA" sz="1600" b="1"/>
              <a:t>Близько 50 професій </a:t>
            </a:r>
            <a:r>
              <a:rPr lang="uk-UA" sz="1600"/>
              <a:t>із високою практичною часткою, наприклад, у таких галузях: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/>
              <a:t>технічний асистент у сфері мультимедіа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/>
              <a:t>технічний асистент фармацевта, хіміка або біолога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/>
              <a:t>технічний асистент у сфері інформаційного забезпечення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/>
              <a:t>технічний асистент у сфері експлуатації морських суден 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/>
              <a:t>асистент у сфері ділового адміністрування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/>
              <a:t>асистент керівника</a:t>
            </a:r>
          </a:p>
          <a:p>
            <a:pPr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</a:pPr>
            <a:endParaRPr lang="de-DE" sz="1600" dirty="0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809584F-5E4E-42CE-9985-256624369F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13" y="4801770"/>
            <a:ext cx="9143109" cy="961014"/>
          </a:xfrm>
          <a:prstGeom prst="rect">
            <a:avLst/>
          </a:prstGeom>
          <a:solidFill>
            <a:srgbClr val="FBF3E8"/>
          </a:solidFill>
          <a:ln w="19050">
            <a:noFill/>
            <a:miter lim="800000"/>
            <a:headEnd/>
            <a:tailEnd/>
          </a:ln>
        </p:spPr>
        <p:txBody>
          <a:bodyPr wrap="square" lIns="144000" tIns="72000" rIns="144000" bIns="72000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lvl="0" eaLnBrk="1" hangingPunct="1">
              <a:spcAft>
                <a:spcPts val="600"/>
              </a:spcAft>
            </a:pPr>
            <a:r>
              <a:rPr lang="uk-UA" sz="160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Строк навчання</a:t>
            </a:r>
            <a:r>
              <a:rPr lang="uk-UA" sz="1600" dirty="0">
                <a:solidFill>
                  <a:prstClr val="black"/>
                </a:solidFill>
                <a:latin typeface="Calibri" panose="020F0502020204030204"/>
                <a:cs typeface="+mn-cs"/>
              </a:rPr>
              <a:t>: від одного до трьох років (залежно від того, чи проводиться навчання протягом усього дня або частини дня).</a:t>
            </a:r>
          </a:p>
          <a:p>
            <a:pPr lvl="0" eaLnBrk="1" hangingPunct="1">
              <a:spcAft>
                <a:spcPts val="600"/>
              </a:spcAft>
            </a:pPr>
            <a:r>
              <a:rPr lang="uk-UA" sz="160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Доступ: </a:t>
            </a:r>
            <a:r>
              <a:rPr lang="uk-UA" sz="1600" b="1" dirty="0">
                <a:solidFill>
                  <a:srgbClr val="D6851B"/>
                </a:solidFill>
                <a:latin typeface="Calibri" panose="020F0502020204030204"/>
                <a:cs typeface="+mn-cs"/>
              </a:rPr>
              <a:t>переважно атестат про закінчення середньої школи</a:t>
            </a:r>
          </a:p>
        </p:txBody>
      </p:sp>
      <p:sp>
        <p:nvSpPr>
          <p:cNvPr id="24" name="Textplatzhalter 7">
            <a:extLst>
              <a:ext uri="{FF2B5EF4-FFF2-40B4-BE49-F238E27FC236}">
                <a16:creationId xmlns:a16="http://schemas.microsoft.com/office/drawing/2014/main" id="{9113D9D3-B176-4A52-9D75-C20BE5690D49}"/>
              </a:ext>
            </a:extLst>
          </p:cNvPr>
          <p:cNvSpPr>
            <a:spLocks noGrp="1"/>
          </p:cNvSpPr>
          <p:nvPr/>
        </p:nvSpPr>
        <p:spPr>
          <a:xfrm>
            <a:off x="658813" y="822743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000"/>
              <a:t>Додаткові професії: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26388FB5-88D3-486E-B554-980BFDC08511}"/>
              </a:ext>
            </a:extLst>
          </p:cNvPr>
          <p:cNvSpPr/>
          <p:nvPr/>
        </p:nvSpPr>
        <p:spPr>
          <a:xfrm>
            <a:off x="6729253" y="1773764"/>
            <a:ext cx="4563587" cy="2486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/>
              <a:t>європейський секретар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/>
              <a:t>фахівці з управління готельним господарством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/>
              <a:t>професії підсобних працівників у сфері догляду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/>
              <a:t>асистент із соціальної роботи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/>
              <a:t>креативні професії (наприклад, кераміст, дизайнер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/>
              <a:t>професії в галузі спорту (наприклад, професійний артист, танцюрист, учитель гімнастики)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2428182101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72A6B2F-F630-46C0-B414-6EC482A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/>
              <a:t>5.</a:t>
            </a:r>
            <a:r>
              <a:rPr lang="uk-UA" noProof="0">
                <a:solidFill>
                  <a:srgbClr val="D6851B"/>
                </a:solidFill>
              </a:rPr>
              <a:t> </a:t>
            </a:r>
            <a:r>
              <a:rPr lang="uk-UA"/>
              <a:t>Професійне навчання в училищі</a:t>
            </a:r>
          </a:p>
        </p:txBody>
      </p:sp>
      <p:sp>
        <p:nvSpPr>
          <p:cNvPr id="24" name="Textplatzhalter 7">
            <a:extLst>
              <a:ext uri="{FF2B5EF4-FFF2-40B4-BE49-F238E27FC236}">
                <a16:creationId xmlns:a16="http://schemas.microsoft.com/office/drawing/2014/main" id="{9113D9D3-B176-4A52-9D75-C20BE5690D49}"/>
              </a:ext>
            </a:extLst>
          </p:cNvPr>
          <p:cNvSpPr>
            <a:spLocks noGrp="1"/>
          </p:cNvSpPr>
          <p:nvPr/>
        </p:nvSpPr>
        <p:spPr>
          <a:xfrm>
            <a:off x="658813" y="822743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000"/>
              <a:t>Шляхи професійного навчання зі здобуттям вищої кваліфікації</a:t>
            </a:r>
          </a:p>
          <a:p>
            <a:endParaRPr lang="de-DE" sz="20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C018010-DB65-4785-B9D5-3A33009967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02445" y="3275011"/>
            <a:ext cx="1121139" cy="2386014"/>
          </a:xfrm>
          <a:prstGeom prst="rect">
            <a:avLst/>
          </a:prstGeom>
        </p:spPr>
      </p:pic>
      <p:sp>
        <p:nvSpPr>
          <p:cNvPr id="8" name="Textplatzhalter 3">
            <a:extLst>
              <a:ext uri="{FF2B5EF4-FFF2-40B4-BE49-F238E27FC236}">
                <a16:creationId xmlns:a16="http://schemas.microsoft.com/office/drawing/2014/main" id="{BE55CB87-1106-45F8-8E99-CA8BEFE37703}"/>
              </a:ext>
            </a:extLst>
          </p:cNvPr>
          <p:cNvSpPr txBox="1">
            <a:spLocks/>
          </p:cNvSpPr>
          <p:nvPr/>
        </p:nvSpPr>
        <p:spPr>
          <a:xfrm>
            <a:off x="658811" y="2181251"/>
            <a:ext cx="3355627" cy="994293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00" lvl="0" indent="-252000" defTabSz="914400">
              <a:lnSpc>
                <a:spcPts val="22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400" dirty="0">
                <a:solidFill>
                  <a:schemeClr val="tx1"/>
                </a:solidFill>
                <a:latin typeface="+mn-lt"/>
              </a:rPr>
              <a:t>Обсяг: 400 навчальних годин</a:t>
            </a:r>
          </a:p>
          <a:p>
            <a:pPr marL="360000" lvl="0" indent="-252000" defTabSz="914400">
              <a:lnSpc>
                <a:spcPts val="22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400" dirty="0">
                <a:solidFill>
                  <a:schemeClr val="tx1"/>
                </a:solidFill>
                <a:latin typeface="+mn-lt"/>
              </a:rPr>
              <a:t>насамперед у галузі інформаційних технологій 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AE453899-D478-4F7A-8BD2-CD821857EEBD}"/>
              </a:ext>
            </a:extLst>
          </p:cNvPr>
          <p:cNvSpPr txBox="1">
            <a:spLocks/>
          </p:cNvSpPr>
          <p:nvPr/>
        </p:nvSpPr>
        <p:spPr>
          <a:xfrm>
            <a:off x="658812" y="1560918"/>
            <a:ext cx="3355627" cy="563323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72000" tIns="144000" rIns="72000" bIns="144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</a:pPr>
            <a:r>
              <a:rPr lang="uk-UA" sz="1800"/>
              <a:t>сертифікований фахівець [НРК 5]</a:t>
            </a:r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8BA6E691-F99B-48B8-B286-58CCCAC3BBF1}"/>
              </a:ext>
            </a:extLst>
          </p:cNvPr>
          <p:cNvSpPr txBox="1">
            <a:spLocks/>
          </p:cNvSpPr>
          <p:nvPr/>
        </p:nvSpPr>
        <p:spPr>
          <a:xfrm>
            <a:off x="4138568" y="1560918"/>
            <a:ext cx="4213694" cy="540000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36000" tIns="72000" rIns="36000" bIns="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  <a:spcBef>
                <a:spcPts val="600"/>
              </a:spcBef>
            </a:pPr>
            <a:r>
              <a:rPr lang="uk-UA" sz="1800"/>
              <a:t>бакалавр-професіонал [НРК 6]</a:t>
            </a:r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41A70E3C-7FBF-4B05-B8D0-54A86DC34860}"/>
              </a:ext>
            </a:extLst>
          </p:cNvPr>
          <p:cNvSpPr txBox="1">
            <a:spLocks/>
          </p:cNvSpPr>
          <p:nvPr/>
        </p:nvSpPr>
        <p:spPr>
          <a:xfrm>
            <a:off x="4148253" y="2131004"/>
            <a:ext cx="4213695" cy="3854050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00" lvl="0" indent="-252000" defTabSz="914400">
              <a:lnSpc>
                <a:spcPts val="18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400" dirty="0">
                <a:solidFill>
                  <a:schemeClr val="tx1"/>
                </a:solidFill>
                <a:latin typeface="+mn-lt"/>
              </a:rPr>
              <a:t>Допуск після досягнення рівня НРК 4</a:t>
            </a:r>
          </a:p>
          <a:p>
            <a:pPr marL="360000" lvl="0" indent="-252000" defTabSz="914400">
              <a:lnSpc>
                <a:spcPts val="18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400" dirty="0">
                <a:solidFill>
                  <a:schemeClr val="tx1"/>
                </a:solidFill>
                <a:latin typeface="+mn-lt"/>
              </a:rPr>
              <a:t>Обсяг: не менше 1200 навчальних годин</a:t>
            </a:r>
          </a:p>
          <a:p>
            <a:pPr marL="360000" lvl="0" indent="-252000" defTabSz="914400">
              <a:lnSpc>
                <a:spcPts val="18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400" b="1" dirty="0">
                <a:solidFill>
                  <a:schemeClr val="tx1"/>
                </a:solidFill>
                <a:latin typeface="+mn-lt"/>
              </a:rPr>
              <a:t>Майстер ремісничої справи</a:t>
            </a:r>
          </a:p>
          <a:p>
            <a:pPr marL="684000" lvl="1" indent="-288000" defTabSz="914400">
              <a:lnSpc>
                <a:spcPts val="18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400" b="0" dirty="0">
                <a:latin typeface="+mn-lt"/>
              </a:rPr>
              <a:t>1-3,5 роки</a:t>
            </a:r>
          </a:p>
          <a:p>
            <a:pPr marL="684000" lvl="1" indent="-288000" defTabSz="914400">
              <a:lnSpc>
                <a:spcPts val="18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400" b="0" dirty="0">
                <a:solidFill>
                  <a:schemeClr val="tx1"/>
                </a:solidFill>
                <a:latin typeface="+mn-lt"/>
              </a:rPr>
              <a:t>повний навчальний день або без відриву від виробництва</a:t>
            </a:r>
          </a:p>
          <a:p>
            <a:pPr marL="358775" lvl="0" indent="-271463" defTabSz="914400">
              <a:lnSpc>
                <a:spcPts val="18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400" b="1" dirty="0">
                <a:solidFill>
                  <a:schemeClr val="tx1"/>
                </a:solidFill>
                <a:latin typeface="+mn-lt"/>
              </a:rPr>
              <a:t>Технік</a:t>
            </a:r>
          </a:p>
          <a:p>
            <a:pPr marL="719138" lvl="1" indent="-360363" defTabSz="914400">
              <a:lnSpc>
                <a:spcPts val="18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400" b="0" dirty="0">
                <a:solidFill>
                  <a:schemeClr val="tx1"/>
                </a:solidFill>
                <a:latin typeface="+mn-lt"/>
              </a:rPr>
              <a:t>різні строки навчання</a:t>
            </a:r>
          </a:p>
          <a:p>
            <a:pPr marL="719138" lvl="1" indent="-360363" defTabSz="914400">
              <a:lnSpc>
                <a:spcPts val="18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400" b="0" dirty="0">
                <a:solidFill>
                  <a:schemeClr val="tx1"/>
                </a:solidFill>
                <a:latin typeface="+mn-lt"/>
              </a:rPr>
              <a:t>повний навчальний день або без відриву від виробництва</a:t>
            </a:r>
          </a:p>
          <a:p>
            <a:pPr marL="468000" lvl="0" indent="-360000" defTabSz="914400">
              <a:lnSpc>
                <a:spcPts val="18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400" b="1" dirty="0">
                <a:solidFill>
                  <a:schemeClr val="tx1"/>
                </a:solidFill>
                <a:latin typeface="+mn-lt"/>
              </a:rPr>
              <a:t>Фахівець з економіки та організації виробництва</a:t>
            </a:r>
          </a:p>
          <a:p>
            <a:pPr marL="719138" lvl="1" indent="-358775" defTabSz="914400">
              <a:lnSpc>
                <a:spcPts val="18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400" b="0" dirty="0">
                <a:solidFill>
                  <a:schemeClr val="tx1"/>
                </a:solidFill>
                <a:latin typeface="+mn-lt"/>
              </a:rPr>
              <a:t>різні строки навчання</a:t>
            </a:r>
            <a:endParaRPr lang="uk-UA" sz="1200" b="0" dirty="0">
              <a:solidFill>
                <a:schemeClr val="tx1"/>
              </a:solidFill>
              <a:latin typeface="+mn-lt"/>
            </a:endParaRPr>
          </a:p>
          <a:p>
            <a:pPr marL="719138" lvl="1" indent="-358775" defTabSz="914400">
              <a:lnSpc>
                <a:spcPts val="18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400" b="0" dirty="0">
                <a:solidFill>
                  <a:schemeClr val="tx1"/>
                </a:solidFill>
                <a:latin typeface="+mn-lt"/>
              </a:rPr>
              <a:t>повний навчальний день або без відриву від виробництва</a:t>
            </a:r>
          </a:p>
        </p:txBody>
      </p:sp>
      <p:sp>
        <p:nvSpPr>
          <p:cNvPr id="15" name="Textplatzhalter 3">
            <a:extLst>
              <a:ext uri="{FF2B5EF4-FFF2-40B4-BE49-F238E27FC236}">
                <a16:creationId xmlns:a16="http://schemas.microsoft.com/office/drawing/2014/main" id="{420C4352-C66B-410A-BBF5-401F27134B01}"/>
              </a:ext>
            </a:extLst>
          </p:cNvPr>
          <p:cNvSpPr txBox="1">
            <a:spLocks/>
          </p:cNvSpPr>
          <p:nvPr/>
        </p:nvSpPr>
        <p:spPr>
          <a:xfrm>
            <a:off x="8486076" y="2203527"/>
            <a:ext cx="3226498" cy="994293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00" indent="-252000" defTabSz="914400">
              <a:lnSpc>
                <a:spcPts val="22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400" dirty="0">
                <a:solidFill>
                  <a:schemeClr val="tx1"/>
                </a:solidFill>
                <a:latin typeface="+mn-lt"/>
              </a:rPr>
              <a:t>Допуск після досягнення рівня НРК 6</a:t>
            </a:r>
          </a:p>
          <a:p>
            <a:pPr marL="360000" indent="-252000" defTabSz="914400">
              <a:lnSpc>
                <a:spcPts val="22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400" dirty="0">
                <a:solidFill>
                  <a:schemeClr val="tx1"/>
                </a:solidFill>
                <a:latin typeface="+mn-lt"/>
              </a:rPr>
              <a:t>Обсяг: не менше 1600 навчальних годин</a:t>
            </a:r>
          </a:p>
        </p:txBody>
      </p:sp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A2FC6EBC-975A-4492-820C-C532F9DF48A0}"/>
              </a:ext>
            </a:extLst>
          </p:cNvPr>
          <p:cNvSpPr txBox="1">
            <a:spLocks/>
          </p:cNvSpPr>
          <p:nvPr/>
        </p:nvSpPr>
        <p:spPr>
          <a:xfrm>
            <a:off x="8486077" y="1563013"/>
            <a:ext cx="3226497" cy="563323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72000" tIns="144000" rIns="72000" bIns="144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</a:pPr>
            <a:r>
              <a:rPr lang="uk-UA" sz="1800" dirty="0"/>
              <a:t>магістр-професіонал [НРК 7]</a:t>
            </a:r>
          </a:p>
        </p:txBody>
      </p:sp>
    </p:spTree>
    <p:extLst>
      <p:ext uri="{BB962C8B-B14F-4D97-AF65-F5344CB8AC3E}">
        <p14:creationId xmlns:p14="http://schemas.microsoft.com/office/powerpoint/2010/main" val="4144404217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72A6B2F-F630-46C0-B414-6EC482A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/>
              <a:t>6.</a:t>
            </a:r>
            <a:r>
              <a:rPr lang="uk-UA" noProof="0">
                <a:solidFill>
                  <a:srgbClr val="D6851B"/>
                </a:solidFill>
              </a:rPr>
              <a:t> </a:t>
            </a:r>
            <a:r>
              <a:rPr lang="uk-UA"/>
              <a:t>Можливості для вдосконалення та професійного зростання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93895ECE-A2BD-A8E4-DF73-A7331654D3D7}"/>
              </a:ext>
            </a:extLst>
          </p:cNvPr>
          <p:cNvSpPr txBox="1"/>
          <p:nvPr/>
        </p:nvSpPr>
        <p:spPr>
          <a:xfrm>
            <a:off x="658811" y="1469027"/>
            <a:ext cx="10815794" cy="413856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</a:pPr>
            <a:r>
              <a:rPr lang="uk-UA" sz="1600" dirty="0"/>
              <a:t>Перехід від професійного навчання до академічної професійної освіти БЕЗ права на доступ до університету прикладних наук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/>
              <a:t>Доступ на підставі підвищення професійної кваліфікації</a:t>
            </a:r>
          </a:p>
          <a:p>
            <a:pPr marL="612000" lvl="1" indent="-252000">
              <a:lnSpc>
                <a:spcPts val="2200"/>
              </a:lnSpc>
              <a:spcBef>
                <a:spcPts val="60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/>
              <a:t>наприклад, свідоцтво майстра-ремісника (бакалавр-професіонал) або відповiдне свідоцтво про підвищення кваліфікації згідно із Законом про професійну освіту (BBiG) або Ремісничим кодексом (HwO), або в разі наявності професій у сфері охорони здоров'я, законодавчо регульованих на рівні федеральних земель</a:t>
            </a:r>
          </a:p>
          <a:p>
            <a:pPr marL="612000" lvl="1" indent="-252000">
              <a:lnSpc>
                <a:spcPts val="2200"/>
              </a:lnSpc>
              <a:spcBef>
                <a:spcPts val="60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/>
              <a:t>Загальний доступ до університету прикладних наук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/>
              <a:t>Доступ на підставі предметно відповідного професійного навчання і роботи за професією</a:t>
            </a:r>
          </a:p>
          <a:p>
            <a:pPr marL="612000" lvl="1" indent="-252000">
              <a:lnSpc>
                <a:spcPts val="2200"/>
              </a:lnSpc>
              <a:spcBef>
                <a:spcPts val="60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/>
              <a:t>щонайменше два роки професійного навчання, потім щонайменше три роки досвіду роботи за отриманою професією або за професією, що предметно відповідає освоєній у межах професійного навчання професії</a:t>
            </a:r>
          </a:p>
          <a:p>
            <a:pPr marL="612000" lvl="1" indent="-252000">
              <a:lnSpc>
                <a:spcPts val="2200"/>
              </a:lnSpc>
              <a:spcBef>
                <a:spcPts val="60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/>
              <a:t>В окремих випадках потрібна консультаційна бесіда, іспит для отримання допуску або проходження випробувального терміну навчання</a:t>
            </a:r>
          </a:p>
          <a:p>
            <a:pPr marL="612000" lvl="1" indent="-252000">
              <a:lnSpc>
                <a:spcPts val="2200"/>
              </a:lnSpc>
              <a:spcBef>
                <a:spcPts val="60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/>
              <a:t>Допуск до навчального курсу, який предметно відповідає свідоцтву про професійне навчання/професійну діяльність</a:t>
            </a:r>
          </a:p>
        </p:txBody>
      </p:sp>
      <p:sp>
        <p:nvSpPr>
          <p:cNvPr id="24" name="Textplatzhalter 7">
            <a:extLst>
              <a:ext uri="{FF2B5EF4-FFF2-40B4-BE49-F238E27FC236}">
                <a16:creationId xmlns:a16="http://schemas.microsoft.com/office/drawing/2014/main" id="{9113D9D3-B176-4A52-9D75-C20BE5690D49}"/>
              </a:ext>
            </a:extLst>
          </p:cNvPr>
          <p:cNvSpPr>
            <a:spLocks noGrp="1"/>
          </p:cNvSpPr>
          <p:nvPr/>
        </p:nvSpPr>
        <p:spPr>
          <a:xfrm>
            <a:off x="658813" y="822743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000"/>
              <a:t>Перехід до траєкторії академічного навчання </a:t>
            </a:r>
          </a:p>
        </p:txBody>
      </p:sp>
    </p:spTree>
    <p:extLst>
      <p:ext uri="{BB962C8B-B14F-4D97-AF65-F5344CB8AC3E}">
        <p14:creationId xmlns:p14="http://schemas.microsoft.com/office/powerpoint/2010/main" val="2214955548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72A6B2F-F630-46C0-B414-6EC482A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/>
              <a:t>6.</a:t>
            </a:r>
            <a:r>
              <a:rPr lang="uk-UA" noProof="0">
                <a:solidFill>
                  <a:srgbClr val="D6851B"/>
                </a:solidFill>
              </a:rPr>
              <a:t> </a:t>
            </a:r>
            <a:r>
              <a:rPr lang="uk-UA"/>
              <a:t>Можливості для вдосконалення кваліфікації та професійного зростання</a:t>
            </a:r>
          </a:p>
        </p:txBody>
      </p:sp>
      <p:sp>
        <p:nvSpPr>
          <p:cNvPr id="24" name="Textplatzhalter 7">
            <a:extLst>
              <a:ext uri="{FF2B5EF4-FFF2-40B4-BE49-F238E27FC236}">
                <a16:creationId xmlns:a16="http://schemas.microsoft.com/office/drawing/2014/main" id="{9113D9D3-B176-4A52-9D75-C20BE5690D49}"/>
              </a:ext>
            </a:extLst>
          </p:cNvPr>
          <p:cNvSpPr>
            <a:spLocks noGrp="1"/>
          </p:cNvSpPr>
          <p:nvPr/>
        </p:nvSpPr>
        <p:spPr>
          <a:xfrm>
            <a:off x="658812" y="1039104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000" dirty="0"/>
              <a:t>Інші шляхи вдосконалення кваліфікації</a:t>
            </a:r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65E17E19-A1FA-4EC5-BADD-810EC0C94935}"/>
              </a:ext>
            </a:extLst>
          </p:cNvPr>
          <p:cNvSpPr/>
          <p:nvPr/>
        </p:nvSpPr>
        <p:spPr>
          <a:xfrm>
            <a:off x="658813" y="1556675"/>
            <a:ext cx="5437187" cy="576000"/>
          </a:xfrm>
          <a:prstGeom prst="roundRect">
            <a:avLst>
              <a:gd name="adj" fmla="val 0"/>
            </a:avLst>
          </a:prstGeom>
          <a:solidFill>
            <a:srgbClr val="D6851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>
                <a:solidFill>
                  <a:schemeClr val="bg1"/>
                </a:solidFill>
              </a:rPr>
              <a:t>надолуження упущеної можливості з метою отримання шкільного атестата/свідоцтва про професійне навчання</a:t>
            </a:r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3ABEEA2F-CC64-44BB-8CBD-899D8FC5D02B}"/>
              </a:ext>
            </a:extLst>
          </p:cNvPr>
          <p:cNvSpPr/>
          <p:nvPr/>
        </p:nvSpPr>
        <p:spPr>
          <a:xfrm>
            <a:off x="6240463" y="1556675"/>
            <a:ext cx="5479347" cy="576000"/>
          </a:xfrm>
          <a:prstGeom prst="roundRect">
            <a:avLst>
              <a:gd name="adj" fmla="val 0"/>
            </a:avLst>
          </a:prstGeom>
          <a:solidFill>
            <a:srgbClr val="D685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/>
              <a:t>перенавчання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C37784B-0B82-42B3-B5BD-50F776E2C82F}"/>
              </a:ext>
            </a:extLst>
          </p:cNvPr>
          <p:cNvSpPr txBox="1"/>
          <p:nvPr/>
        </p:nvSpPr>
        <p:spPr>
          <a:xfrm>
            <a:off x="658813" y="2388618"/>
            <a:ext cx="5292725" cy="85561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/>
              <a:t>наприклад, з метою отримання кваліфікації для виконання висококваліфікованої роботи	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/>
              <a:t>без відриву від виробництва у вечірніх школах, протягом повного навчального дня в коледжах або освітніх центрах 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791ED3F-869F-4B64-ACB8-5CF085C86213}"/>
              </a:ext>
            </a:extLst>
          </p:cNvPr>
          <p:cNvSpPr txBox="1"/>
          <p:nvPr/>
        </p:nvSpPr>
        <p:spPr>
          <a:xfrm>
            <a:off x="6240463" y="2388618"/>
            <a:ext cx="5395277" cy="144552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/>
              <a:t>Здобуття кваліфікації для виконання іншої роботи, ніж раніше освоєна і виконувана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/>
              <a:t>за станом здоров'я або з причин, пов'язаних із ситуацією на ринку праці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/>
              <a:t>Скорочення терміну навчання, як правило, на третину на підставі попередньої професійної освіти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BE6F7A8-D969-4D62-8021-7DD1722B19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328" y="3429000"/>
            <a:ext cx="1995672" cy="223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861003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732D17-3325-40F7-8519-636D449FE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noProof="0"/>
              <a:t>Додаткова інформація</a:t>
            </a:r>
          </a:p>
        </p:txBody>
      </p:sp>
      <p:sp>
        <p:nvSpPr>
          <p:cNvPr id="7" name="Inhaltsplatzhalter 4">
            <a:extLst>
              <a:ext uri="{FF2B5EF4-FFF2-40B4-BE49-F238E27FC236}">
                <a16:creationId xmlns:a16="http://schemas.microsoft.com/office/drawing/2014/main" id="{5562CB77-B8C0-4841-AE85-A70AB85CD56F}"/>
              </a:ext>
            </a:extLst>
          </p:cNvPr>
          <p:cNvSpPr txBox="1">
            <a:spLocks/>
          </p:cNvSpPr>
          <p:nvPr/>
        </p:nvSpPr>
        <p:spPr>
          <a:xfrm>
            <a:off x="836267" y="1686929"/>
            <a:ext cx="3261845" cy="4126642"/>
          </a:xfrm>
          <a:prstGeom prst="rect">
            <a:avLst/>
          </a:prstGeom>
        </p:spPr>
        <p:txBody>
          <a:bodyPr/>
          <a:lstStyle>
            <a:lvl1pPr marL="357188" indent="-357188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14375" indent="-357188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071563" indent="-265113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438275" indent="-274638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795463" indent="-274638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7187" lvl="1" indent="0">
              <a:buNone/>
            </a:pPr>
            <a:endParaRPr lang="de-DE" dirty="0"/>
          </a:p>
        </p:txBody>
      </p:sp>
      <p:sp>
        <p:nvSpPr>
          <p:cNvPr id="16" name="Inhaltsplatzhalter 4">
            <a:extLst>
              <a:ext uri="{FF2B5EF4-FFF2-40B4-BE49-F238E27FC236}">
                <a16:creationId xmlns:a16="http://schemas.microsoft.com/office/drawing/2014/main" id="{CF51AEC1-89BB-4869-9295-1AE585D09E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823" y="1808163"/>
            <a:ext cx="6460877" cy="2232025"/>
          </a:xfrm>
        </p:spPr>
        <p:txBody>
          <a:bodyPr numCol="1">
            <a:noAutofit/>
          </a:bodyPr>
          <a:lstStyle/>
          <a:p>
            <a:pPr marL="0" indent="0">
              <a:buNone/>
            </a:pPr>
            <a:r>
              <a:rPr lang="uk-UA" sz="1800" noProof="0" dirty="0"/>
              <a:t>Цю презентацію та інші презентації, а також інформацію про німецьку професійну освіту та міжнародне співробітництво в галузі професійної освіти див. на нашому сайті: </a:t>
            </a:r>
          </a:p>
          <a:p>
            <a:pPr marL="0" indent="0">
              <a:buNone/>
            </a:pPr>
            <a:br>
              <a:rPr lang="uk-UA" sz="1800" b="1" noProof="0" dirty="0">
                <a:solidFill>
                  <a:srgbClr val="D6851B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uk-UA" sz="1800" b="1" noProof="0" dirty="0">
                <a:solidFill>
                  <a:srgbClr val="D6851B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</a:t>
            </a:r>
            <a:r>
              <a:rPr lang="de-DE" sz="1800" b="1" noProof="0" dirty="0">
                <a:solidFill>
                  <a:srgbClr val="D6851B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/en</a:t>
            </a:r>
            <a:endParaRPr lang="uk-UA" sz="1800" b="1" noProof="0" dirty="0">
              <a:solidFill>
                <a:srgbClr val="D6851B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>
              <a:buNone/>
            </a:pPr>
            <a:endParaRPr lang="de-DE" sz="1400" b="1" noProof="0" dirty="0"/>
          </a:p>
        </p:txBody>
      </p:sp>
      <p:sp>
        <p:nvSpPr>
          <p:cNvPr id="17" name="Inhaltsplatzhalter 4">
            <a:extLst>
              <a:ext uri="{FF2B5EF4-FFF2-40B4-BE49-F238E27FC236}">
                <a16:creationId xmlns:a16="http://schemas.microsoft.com/office/drawing/2014/main" id="{FA3A0241-8DA4-40A3-A6AA-51BBABD44202}"/>
              </a:ext>
            </a:extLst>
          </p:cNvPr>
          <p:cNvSpPr txBox="1">
            <a:spLocks/>
          </p:cNvSpPr>
          <p:nvPr/>
        </p:nvSpPr>
        <p:spPr>
          <a:xfrm>
            <a:off x="658813" y="4192734"/>
            <a:ext cx="11053762" cy="978337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uk-UA" sz="1600" b="1" dirty="0">
                <a:latin typeface="+mj-lt"/>
              </a:rPr>
              <a:t>Джерела</a:t>
            </a:r>
          </a:p>
          <a:p>
            <a:pPr marL="266700" indent="-266700"/>
            <a:r>
              <a:rPr lang="uk-UA" sz="1600" dirty="0">
                <a:latin typeface="+mj-lt"/>
              </a:rPr>
              <a:t>Інформаційно-аналітичний звіт BIBB (</a:t>
            </a:r>
            <a:r>
              <a:rPr lang="uk-UA" sz="1600" dirty="0">
                <a:solidFill>
                  <a:srgbClr val="D6851B"/>
                </a:solidFill>
                <a:latin typeface="+mj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посилання</a:t>
            </a:r>
            <a:r>
              <a:rPr lang="uk-UA" sz="1600" dirty="0">
                <a:latin typeface="+mj-lt"/>
              </a:rPr>
              <a:t>)</a:t>
            </a:r>
          </a:p>
          <a:p>
            <a:pPr marL="266700" indent="-266700"/>
            <a:r>
              <a:rPr lang="uk-UA" sz="1600" dirty="0">
                <a:latin typeface="+mj-lt"/>
              </a:rPr>
              <a:t>KMK (</a:t>
            </a:r>
            <a:r>
              <a:rPr lang="uk-UA" sz="1600" dirty="0">
                <a:solidFill>
                  <a:srgbClr val="D6851B"/>
                </a:solidFill>
                <a:latin typeface="+mj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посилання</a:t>
            </a:r>
            <a:r>
              <a:rPr lang="uk-UA" sz="1600" dirty="0">
                <a:latin typeface="+mj-lt"/>
              </a:rPr>
              <a:t>)</a:t>
            </a:r>
          </a:p>
          <a:p>
            <a:pPr marL="0" indent="0">
              <a:buNone/>
            </a:pPr>
            <a:br>
              <a:rPr lang="uk-UA" sz="1600" dirty="0">
                <a:latin typeface="+mj-lt"/>
              </a:rPr>
            </a:br>
            <a:endParaRPr lang="uk-UA" sz="1600" dirty="0">
              <a:latin typeface="+mj-lt"/>
            </a:endParaRPr>
          </a:p>
          <a:p>
            <a:pPr marL="266700" indent="-266700"/>
            <a:r>
              <a:rPr lang="uk-UA" sz="1600" dirty="0">
                <a:latin typeface="+mj-lt"/>
              </a:rPr>
              <a:t>Портал даних BMBF (</a:t>
            </a:r>
            <a:r>
              <a:rPr lang="uk-UA" sz="1600" dirty="0">
                <a:solidFill>
                  <a:srgbClr val="D6851B"/>
                </a:solidFill>
                <a:latin typeface="+mj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посилання</a:t>
            </a:r>
            <a:r>
              <a:rPr lang="uk-UA" sz="1600" dirty="0">
                <a:latin typeface="+mj-lt"/>
              </a:rPr>
              <a:t>)</a:t>
            </a:r>
          </a:p>
          <a:p>
            <a:pPr marL="266700" indent="-266700"/>
            <a:r>
              <a:rPr lang="uk-UA" sz="1600" dirty="0">
                <a:latin typeface="+mj-lt"/>
              </a:rPr>
              <a:t>Статистика Федерального статистичного відомства щодо працівників у сфері професійної освіти (</a:t>
            </a:r>
            <a:r>
              <a:rPr lang="uk-UA" sz="1600" dirty="0">
                <a:solidFill>
                  <a:srgbClr val="D6851B"/>
                </a:solidFill>
                <a:latin typeface="+mj-l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посилання</a:t>
            </a:r>
            <a:r>
              <a:rPr lang="uk-UA" sz="1600" dirty="0">
                <a:latin typeface="+mj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95409912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49C5C-5E1A-4218-8EDC-96B7677EF4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b="1" noProof="0"/>
              <a:t>GOVET at BIBB</a:t>
            </a:r>
          </a:p>
        </p:txBody>
      </p:sp>
    </p:spTree>
    <p:extLst>
      <p:ext uri="{BB962C8B-B14F-4D97-AF65-F5344CB8AC3E}">
        <p14:creationId xmlns:p14="http://schemas.microsoft.com/office/powerpoint/2010/main" val="317927380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173575"/>
            <a:ext cx="9000000" cy="446715"/>
          </a:xfrm>
        </p:spPr>
        <p:txBody>
          <a:bodyPr>
            <a:noAutofit/>
          </a:bodyPr>
          <a:lstStyle/>
          <a:p>
            <a:r>
              <a:rPr lang="uk-UA" sz="3600" noProof="0">
                <a:solidFill>
                  <a:srgbClr val="D6851B"/>
                </a:solidFill>
              </a:rPr>
              <a:t>Зміст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EF5F9F5E-ECA7-4F0F-8CB4-6E016A211F75}"/>
              </a:ext>
            </a:extLst>
          </p:cNvPr>
          <p:cNvSpPr txBox="1"/>
          <p:nvPr/>
        </p:nvSpPr>
        <p:spPr>
          <a:xfrm>
            <a:off x="658812" y="1573553"/>
            <a:ext cx="7528844" cy="261610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-360000">
              <a:lnSpc>
                <a:spcPts val="24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uk-UA" sz="2000">
                <a:latin typeface="+mj-lt"/>
              </a:rPr>
              <a:t>Професійні галузі в Німеччині</a:t>
            </a:r>
          </a:p>
          <a:p>
            <a:pPr indent="-360000">
              <a:lnSpc>
                <a:spcPts val="24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uk-UA" sz="2000">
                <a:latin typeface="+mj-lt"/>
              </a:rPr>
              <a:t>Національна рамка кваліфікацій Німеччини (НРК)</a:t>
            </a:r>
          </a:p>
          <a:p>
            <a:pPr indent="-360000">
              <a:lnSpc>
                <a:spcPts val="24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uk-UA" sz="2000">
                <a:latin typeface="+mj-lt"/>
              </a:rPr>
              <a:t>Два види первинного професійного навчання</a:t>
            </a:r>
          </a:p>
          <a:p>
            <a:pPr indent="-360000">
              <a:lnSpc>
                <a:spcPts val="24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uk-UA" sz="2000">
                <a:latin typeface="+mj-lt"/>
              </a:rPr>
              <a:t>Професійне навчання на підприємстві в Дуальних системах</a:t>
            </a:r>
          </a:p>
          <a:p>
            <a:pPr indent="-360000">
              <a:lnSpc>
                <a:spcPts val="24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uk-UA" sz="2000">
                <a:latin typeface="+mj-lt"/>
              </a:rPr>
              <a:t>Професійне навчання в училищі</a:t>
            </a:r>
          </a:p>
          <a:p>
            <a:pPr indent="-360000">
              <a:lnSpc>
                <a:spcPts val="24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uk-UA" sz="2000">
                <a:latin typeface="+mj-lt"/>
              </a:rPr>
              <a:t>Можливості для вдосконалення та професійного зростання</a:t>
            </a:r>
          </a:p>
        </p:txBody>
      </p:sp>
    </p:spTree>
    <p:extLst>
      <p:ext uri="{BB962C8B-B14F-4D97-AF65-F5344CB8AC3E}">
        <p14:creationId xmlns:p14="http://schemas.microsoft.com/office/powerpoint/2010/main" val="281869360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</p:spPr>
        <p:txBody>
          <a:bodyPr>
            <a:normAutofit/>
          </a:bodyPr>
          <a:lstStyle/>
          <a:p>
            <a:r>
              <a:rPr lang="uk-UA" noProof="0">
                <a:solidFill>
                  <a:srgbClr val="D6851B"/>
                </a:solidFill>
              </a:rPr>
              <a:t>1. </a:t>
            </a:r>
            <a:r>
              <a:rPr lang="uk-UA"/>
              <a:t>Професійні галузі в Німеччині</a:t>
            </a:r>
          </a:p>
        </p:txBody>
      </p:sp>
      <p:grpSp>
        <p:nvGrpSpPr>
          <p:cNvPr id="127" name="Gruppieren 126">
            <a:extLst>
              <a:ext uri="{FF2B5EF4-FFF2-40B4-BE49-F238E27FC236}">
                <a16:creationId xmlns:a16="http://schemas.microsoft.com/office/drawing/2014/main" id="{E39AA5FE-FAB5-4042-88A3-EA3C84EC8B3B}"/>
              </a:ext>
            </a:extLst>
          </p:cNvPr>
          <p:cNvGrpSpPr/>
          <p:nvPr/>
        </p:nvGrpSpPr>
        <p:grpSpPr>
          <a:xfrm>
            <a:off x="1335600" y="4023073"/>
            <a:ext cx="4608000" cy="540000"/>
            <a:chOff x="1236000" y="4023073"/>
            <a:chExt cx="4608000" cy="540000"/>
          </a:xfrm>
        </p:grpSpPr>
        <p:sp>
          <p:nvSpPr>
            <p:cNvPr id="30" name="Textplatzhalter 3">
              <a:extLst>
                <a:ext uri="{FF2B5EF4-FFF2-40B4-BE49-F238E27FC236}">
                  <a16:creationId xmlns:a16="http://schemas.microsoft.com/office/drawing/2014/main" id="{0C975A4D-EB0E-48CB-971D-4A56275240A9}"/>
                </a:ext>
              </a:extLst>
            </p:cNvPr>
            <p:cNvSpPr txBox="1">
              <a:spLocks/>
            </p:cNvSpPr>
            <p:nvPr/>
          </p:nvSpPr>
          <p:spPr>
            <a:xfrm>
              <a:off x="1236000" y="4023073"/>
              <a:ext cx="4608000" cy="540000"/>
            </a:xfrm>
            <a:prstGeom prst="rect">
              <a:avLst/>
            </a:prstGeom>
            <a:solidFill>
              <a:srgbClr val="E2A95F"/>
            </a:solidFill>
          </p:spPr>
          <p:txBody>
            <a:bodyPr vert="horz" wrap="square" lIns="720000" tIns="72000" rIns="144000" bIns="0" rtlCol="0" anchor="ctr">
              <a:noAutofit/>
            </a:bodyPr>
            <a:lstStyle>
              <a:lvl1pPr marL="0" indent="0" algn="l" defTabSz="357188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0" kern="120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53657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914400" indent="0" algn="l" defTabSz="47942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8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371600" indent="0" algn="l" defTabSz="357188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1828800" indent="0" algn="l" defTabSz="360363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700"/>
                </a:lnSpc>
                <a:spcBef>
                  <a:spcPts val="600"/>
                </a:spcBef>
              </a:pPr>
              <a:r>
                <a:rPr lang="uk-UA" sz="1800"/>
                <a:t>Інформаційні технології, комп'ютерна техніка</a:t>
              </a:r>
            </a:p>
          </p:txBody>
        </p:sp>
        <p:pic>
          <p:nvPicPr>
            <p:cNvPr id="83" name="Grafik 82">
              <a:extLst>
                <a:ext uri="{FF2B5EF4-FFF2-40B4-BE49-F238E27FC236}">
                  <a16:creationId xmlns:a16="http://schemas.microsoft.com/office/drawing/2014/main" id="{7759702E-64DC-41F6-837F-D73005738B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28895" y="4131148"/>
              <a:ext cx="342900" cy="333375"/>
            </a:xfrm>
            <a:prstGeom prst="rect">
              <a:avLst/>
            </a:prstGeom>
          </p:spPr>
        </p:pic>
      </p:grpSp>
      <p:grpSp>
        <p:nvGrpSpPr>
          <p:cNvPr id="128" name="Gruppieren 127">
            <a:extLst>
              <a:ext uri="{FF2B5EF4-FFF2-40B4-BE49-F238E27FC236}">
                <a16:creationId xmlns:a16="http://schemas.microsoft.com/office/drawing/2014/main" id="{CB5DA963-1E4D-415B-8F84-13356F8E0F9F}"/>
              </a:ext>
            </a:extLst>
          </p:cNvPr>
          <p:cNvGrpSpPr/>
          <p:nvPr/>
        </p:nvGrpSpPr>
        <p:grpSpPr>
          <a:xfrm>
            <a:off x="1335600" y="3428961"/>
            <a:ext cx="4608000" cy="540000"/>
            <a:chOff x="1236000" y="3428961"/>
            <a:chExt cx="4608000" cy="540000"/>
          </a:xfrm>
        </p:grpSpPr>
        <p:sp>
          <p:nvSpPr>
            <p:cNvPr id="40" name="Textplatzhalter 3">
              <a:extLst>
                <a:ext uri="{FF2B5EF4-FFF2-40B4-BE49-F238E27FC236}">
                  <a16:creationId xmlns:a16="http://schemas.microsoft.com/office/drawing/2014/main" id="{889821B5-A069-4872-9E28-43FED36EB93C}"/>
                </a:ext>
              </a:extLst>
            </p:cNvPr>
            <p:cNvSpPr txBox="1">
              <a:spLocks/>
            </p:cNvSpPr>
            <p:nvPr/>
          </p:nvSpPr>
          <p:spPr>
            <a:xfrm>
              <a:off x="1236000" y="3428961"/>
              <a:ext cx="4608000" cy="540000"/>
            </a:xfrm>
            <a:prstGeom prst="rect">
              <a:avLst/>
            </a:prstGeom>
            <a:solidFill>
              <a:srgbClr val="E2A95F"/>
            </a:solidFill>
          </p:spPr>
          <p:txBody>
            <a:bodyPr vert="horz" wrap="square" lIns="720000" tIns="72000" rIns="144000" bIns="0" rtlCol="0" anchor="ctr">
              <a:noAutofit/>
            </a:bodyPr>
            <a:lstStyle>
              <a:lvl1pPr marL="0" indent="0" algn="l" defTabSz="357188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0" kern="120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53657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914400" indent="0" algn="l" defTabSz="47942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8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371600" indent="0" algn="l" defTabSz="357188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1828800" indent="0" algn="l" defTabSz="360363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700"/>
                </a:lnSpc>
                <a:spcBef>
                  <a:spcPts val="600"/>
                </a:spcBef>
              </a:pPr>
              <a:r>
                <a:rPr lang="uk-UA" sz="1800"/>
                <a:t>Електрика</a:t>
              </a:r>
            </a:p>
          </p:txBody>
        </p:sp>
        <p:pic>
          <p:nvPicPr>
            <p:cNvPr id="85" name="Grafik 84">
              <a:extLst>
                <a:ext uri="{FF2B5EF4-FFF2-40B4-BE49-F238E27FC236}">
                  <a16:creationId xmlns:a16="http://schemas.microsoft.com/office/drawing/2014/main" id="{9AA22DE4-6A2E-464D-A6FE-1F127C1AE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443608" y="3538582"/>
              <a:ext cx="352425" cy="314325"/>
            </a:xfrm>
            <a:prstGeom prst="rect">
              <a:avLst/>
            </a:prstGeom>
          </p:spPr>
        </p:pic>
      </p:grpSp>
      <p:grpSp>
        <p:nvGrpSpPr>
          <p:cNvPr id="129" name="Gruppieren 128">
            <a:extLst>
              <a:ext uri="{FF2B5EF4-FFF2-40B4-BE49-F238E27FC236}">
                <a16:creationId xmlns:a16="http://schemas.microsoft.com/office/drawing/2014/main" id="{038F789D-9901-427E-AE2C-5E098414B8D5}"/>
              </a:ext>
            </a:extLst>
          </p:cNvPr>
          <p:cNvGrpSpPr/>
          <p:nvPr/>
        </p:nvGrpSpPr>
        <p:grpSpPr>
          <a:xfrm>
            <a:off x="1335600" y="1646625"/>
            <a:ext cx="4608000" cy="540000"/>
            <a:chOff x="1236000" y="1646625"/>
            <a:chExt cx="4608000" cy="540000"/>
          </a:xfrm>
        </p:grpSpPr>
        <p:sp>
          <p:nvSpPr>
            <p:cNvPr id="27" name="Textplatzhalter 3">
              <a:extLst>
                <a:ext uri="{FF2B5EF4-FFF2-40B4-BE49-F238E27FC236}">
                  <a16:creationId xmlns:a16="http://schemas.microsoft.com/office/drawing/2014/main" id="{58B7D7CD-ACD2-4621-8272-8AC3DD780ED9}"/>
                </a:ext>
              </a:extLst>
            </p:cNvPr>
            <p:cNvSpPr txBox="1">
              <a:spLocks/>
            </p:cNvSpPr>
            <p:nvPr/>
          </p:nvSpPr>
          <p:spPr>
            <a:xfrm>
              <a:off x="1236000" y="1646625"/>
              <a:ext cx="4608000" cy="540000"/>
            </a:xfrm>
            <a:prstGeom prst="rect">
              <a:avLst/>
            </a:prstGeom>
            <a:solidFill>
              <a:srgbClr val="E2A95F"/>
            </a:solidFill>
          </p:spPr>
          <p:txBody>
            <a:bodyPr vert="horz" wrap="square" lIns="720000" tIns="72000" rIns="144000" bIns="0" rtlCol="0" anchor="ctr">
              <a:noAutofit/>
            </a:bodyPr>
            <a:lstStyle>
              <a:lvl1pPr marL="0" indent="0" algn="l" defTabSz="357188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0" kern="120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53657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914400" indent="0" algn="l" defTabSz="47942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8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371600" indent="0" algn="l" defTabSz="357188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1828800" indent="0" algn="l" defTabSz="360363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700"/>
                </a:lnSpc>
                <a:spcBef>
                  <a:spcPts val="600"/>
                </a:spcBef>
              </a:pPr>
              <a:r>
                <a:rPr lang="uk-UA" sz="1800"/>
                <a:t>Виробництво, виготовлення</a:t>
              </a:r>
            </a:p>
          </p:txBody>
        </p:sp>
        <p:pic>
          <p:nvPicPr>
            <p:cNvPr id="87" name="Grafik 86">
              <a:extLst>
                <a:ext uri="{FF2B5EF4-FFF2-40B4-BE49-F238E27FC236}">
                  <a16:creationId xmlns:a16="http://schemas.microsoft.com/office/drawing/2014/main" id="{C2ED5982-05C2-4010-9654-C319CDB7C4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436516" y="1717797"/>
              <a:ext cx="295275" cy="342900"/>
            </a:xfrm>
            <a:prstGeom prst="rect">
              <a:avLst/>
            </a:prstGeom>
          </p:spPr>
        </p:pic>
      </p:grpSp>
      <p:grpSp>
        <p:nvGrpSpPr>
          <p:cNvPr id="116" name="Gruppieren 115">
            <a:extLst>
              <a:ext uri="{FF2B5EF4-FFF2-40B4-BE49-F238E27FC236}">
                <a16:creationId xmlns:a16="http://schemas.microsoft.com/office/drawing/2014/main" id="{B1C0053A-D1B7-4437-B095-06638C2221EB}"/>
              </a:ext>
            </a:extLst>
          </p:cNvPr>
          <p:cNvGrpSpPr/>
          <p:nvPr/>
        </p:nvGrpSpPr>
        <p:grpSpPr>
          <a:xfrm>
            <a:off x="1335600" y="2240737"/>
            <a:ext cx="4608000" cy="540000"/>
            <a:chOff x="1236000" y="2240737"/>
            <a:chExt cx="4608000" cy="540000"/>
          </a:xfrm>
        </p:grpSpPr>
        <p:sp>
          <p:nvSpPr>
            <p:cNvPr id="28" name="Textplatzhalter 3">
              <a:extLst>
                <a:ext uri="{FF2B5EF4-FFF2-40B4-BE49-F238E27FC236}">
                  <a16:creationId xmlns:a16="http://schemas.microsoft.com/office/drawing/2014/main" id="{1439DB49-A13F-476E-B7DE-3C12C0FB5C1A}"/>
                </a:ext>
              </a:extLst>
            </p:cNvPr>
            <p:cNvSpPr txBox="1">
              <a:spLocks/>
            </p:cNvSpPr>
            <p:nvPr/>
          </p:nvSpPr>
          <p:spPr>
            <a:xfrm>
              <a:off x="1236000" y="2240737"/>
              <a:ext cx="4608000" cy="540000"/>
            </a:xfrm>
            <a:prstGeom prst="rect">
              <a:avLst/>
            </a:prstGeom>
            <a:solidFill>
              <a:srgbClr val="E2A95F"/>
            </a:solidFill>
          </p:spPr>
          <p:txBody>
            <a:bodyPr vert="horz" wrap="square" lIns="720000" tIns="72000" rIns="144000" bIns="0" rtlCol="0" anchor="ctr">
              <a:noAutofit/>
            </a:bodyPr>
            <a:lstStyle>
              <a:lvl1pPr marL="0" indent="0" algn="l" defTabSz="357188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0" kern="120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53657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914400" indent="0" algn="l" defTabSz="47942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8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371600" indent="0" algn="l" defTabSz="357188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1828800" indent="0" algn="l" defTabSz="360363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700"/>
                </a:lnSpc>
                <a:spcBef>
                  <a:spcPts val="600"/>
                </a:spcBef>
              </a:pPr>
              <a:r>
                <a:rPr lang="uk-UA" sz="1800"/>
                <a:t>Будівництво, архітектура, геодезія </a:t>
              </a:r>
            </a:p>
          </p:txBody>
        </p:sp>
        <p:pic>
          <p:nvPicPr>
            <p:cNvPr id="89" name="Grafik 88">
              <a:extLst>
                <a:ext uri="{FF2B5EF4-FFF2-40B4-BE49-F238E27FC236}">
                  <a16:creationId xmlns:a16="http://schemas.microsoft.com/office/drawing/2014/main" id="{9968783C-FD42-4333-9373-AC49449B61E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444136" y="2285474"/>
              <a:ext cx="266700" cy="400050"/>
            </a:xfrm>
            <a:prstGeom prst="rect">
              <a:avLst/>
            </a:prstGeom>
          </p:spPr>
        </p:pic>
      </p:grpSp>
      <p:grpSp>
        <p:nvGrpSpPr>
          <p:cNvPr id="126" name="Gruppieren 125">
            <a:extLst>
              <a:ext uri="{FF2B5EF4-FFF2-40B4-BE49-F238E27FC236}">
                <a16:creationId xmlns:a16="http://schemas.microsoft.com/office/drawing/2014/main" id="{C8A56207-F1D8-4D3F-BDA3-64DEEC546A17}"/>
              </a:ext>
            </a:extLst>
          </p:cNvPr>
          <p:cNvGrpSpPr/>
          <p:nvPr/>
        </p:nvGrpSpPr>
        <p:grpSpPr>
          <a:xfrm>
            <a:off x="1335600" y="4617185"/>
            <a:ext cx="4608000" cy="540000"/>
            <a:chOff x="1236000" y="4617185"/>
            <a:chExt cx="4608000" cy="540000"/>
          </a:xfrm>
        </p:grpSpPr>
        <p:sp>
          <p:nvSpPr>
            <p:cNvPr id="31" name="Textplatzhalter 3">
              <a:extLst>
                <a:ext uri="{FF2B5EF4-FFF2-40B4-BE49-F238E27FC236}">
                  <a16:creationId xmlns:a16="http://schemas.microsoft.com/office/drawing/2014/main" id="{F3C85012-3DA2-497A-A0D3-9856BC726B48}"/>
                </a:ext>
              </a:extLst>
            </p:cNvPr>
            <p:cNvSpPr txBox="1">
              <a:spLocks/>
            </p:cNvSpPr>
            <p:nvPr/>
          </p:nvSpPr>
          <p:spPr>
            <a:xfrm>
              <a:off x="1236000" y="4617185"/>
              <a:ext cx="4608000" cy="540000"/>
            </a:xfrm>
            <a:prstGeom prst="rect">
              <a:avLst/>
            </a:prstGeom>
            <a:solidFill>
              <a:srgbClr val="E2A95F"/>
            </a:solidFill>
          </p:spPr>
          <p:txBody>
            <a:bodyPr vert="horz" wrap="square" lIns="720000" tIns="72000" rIns="144000" bIns="0" rtlCol="0" anchor="ctr">
              <a:noAutofit/>
            </a:bodyPr>
            <a:lstStyle>
              <a:lvl1pPr marL="0" indent="0" algn="l" defTabSz="357188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0" kern="120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53657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914400" indent="0" algn="l" defTabSz="47942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8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371600" indent="0" algn="l" defTabSz="357188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1828800" indent="0" algn="l" defTabSz="360363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700"/>
                </a:lnSpc>
                <a:spcBef>
                  <a:spcPts val="600"/>
                </a:spcBef>
              </a:pPr>
              <a:r>
                <a:rPr lang="uk-UA" sz="1800"/>
                <a:t>Природничі науки </a:t>
              </a:r>
            </a:p>
          </p:txBody>
        </p:sp>
        <p:pic>
          <p:nvPicPr>
            <p:cNvPr id="91" name="Grafik 90">
              <a:extLst>
                <a:ext uri="{FF2B5EF4-FFF2-40B4-BE49-F238E27FC236}">
                  <a16:creationId xmlns:a16="http://schemas.microsoft.com/office/drawing/2014/main" id="{54AEB1D6-AB83-4B8B-BF11-E3BA86755A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430799" y="4722543"/>
              <a:ext cx="314325" cy="352425"/>
            </a:xfrm>
            <a:prstGeom prst="rect">
              <a:avLst/>
            </a:prstGeom>
          </p:spPr>
        </p:pic>
      </p:grpSp>
      <p:grpSp>
        <p:nvGrpSpPr>
          <p:cNvPr id="125" name="Gruppieren 124">
            <a:extLst>
              <a:ext uri="{FF2B5EF4-FFF2-40B4-BE49-F238E27FC236}">
                <a16:creationId xmlns:a16="http://schemas.microsoft.com/office/drawing/2014/main" id="{EBDDA9B0-8753-4866-B689-6366E90D4997}"/>
              </a:ext>
            </a:extLst>
          </p:cNvPr>
          <p:cNvGrpSpPr/>
          <p:nvPr/>
        </p:nvGrpSpPr>
        <p:grpSpPr>
          <a:xfrm>
            <a:off x="1335600" y="5211296"/>
            <a:ext cx="4608000" cy="540000"/>
            <a:chOff x="1236000" y="5211296"/>
            <a:chExt cx="4608000" cy="540000"/>
          </a:xfrm>
        </p:grpSpPr>
        <p:sp>
          <p:nvSpPr>
            <p:cNvPr id="32" name="Textplatzhalter 3">
              <a:extLst>
                <a:ext uri="{FF2B5EF4-FFF2-40B4-BE49-F238E27FC236}">
                  <a16:creationId xmlns:a16="http://schemas.microsoft.com/office/drawing/2014/main" id="{095CE514-0BC8-4EFD-B1F9-F00314F2C8DE}"/>
                </a:ext>
              </a:extLst>
            </p:cNvPr>
            <p:cNvSpPr txBox="1">
              <a:spLocks/>
            </p:cNvSpPr>
            <p:nvPr/>
          </p:nvSpPr>
          <p:spPr>
            <a:xfrm>
              <a:off x="1236000" y="5211296"/>
              <a:ext cx="4608000" cy="540000"/>
            </a:xfrm>
            <a:prstGeom prst="rect">
              <a:avLst/>
            </a:prstGeom>
            <a:solidFill>
              <a:srgbClr val="E2A95F"/>
            </a:solidFill>
          </p:spPr>
          <p:txBody>
            <a:bodyPr vert="horz" wrap="square" lIns="720000" tIns="72000" rIns="144000" bIns="0" rtlCol="0" anchor="ctr">
              <a:noAutofit/>
            </a:bodyPr>
            <a:lstStyle>
              <a:lvl1pPr marL="0" indent="0" algn="l" defTabSz="357188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0" kern="120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53657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914400" indent="0" algn="l" defTabSz="47942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8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371600" indent="0" algn="l" defTabSz="357188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1828800" indent="0" algn="l" defTabSz="360363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700"/>
                </a:lnSpc>
                <a:spcBef>
                  <a:spcPts val="600"/>
                </a:spcBef>
              </a:pPr>
              <a:r>
                <a:rPr lang="uk-UA" sz="1800"/>
                <a:t>Техніка, технологічні галузі</a:t>
              </a:r>
            </a:p>
          </p:txBody>
        </p:sp>
        <p:pic>
          <p:nvPicPr>
            <p:cNvPr id="93" name="Grafik 92">
              <a:extLst>
                <a:ext uri="{FF2B5EF4-FFF2-40B4-BE49-F238E27FC236}">
                  <a16:creationId xmlns:a16="http://schemas.microsoft.com/office/drawing/2014/main" id="{0F1DD893-150D-4B9D-98A4-1D26C4ABB5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411750" y="5317951"/>
              <a:ext cx="352425" cy="342900"/>
            </a:xfrm>
            <a:prstGeom prst="rect">
              <a:avLst/>
            </a:prstGeom>
          </p:spPr>
        </p:pic>
      </p:grpSp>
      <p:grpSp>
        <p:nvGrpSpPr>
          <p:cNvPr id="115" name="Gruppieren 114">
            <a:extLst>
              <a:ext uri="{FF2B5EF4-FFF2-40B4-BE49-F238E27FC236}">
                <a16:creationId xmlns:a16="http://schemas.microsoft.com/office/drawing/2014/main" id="{869187DC-10E3-435D-BFFF-3DBCFE1E7DDD}"/>
              </a:ext>
            </a:extLst>
          </p:cNvPr>
          <p:cNvGrpSpPr/>
          <p:nvPr/>
        </p:nvGrpSpPr>
        <p:grpSpPr>
          <a:xfrm>
            <a:off x="1335600" y="2834849"/>
            <a:ext cx="4608000" cy="540000"/>
            <a:chOff x="1236000" y="2834849"/>
            <a:chExt cx="4608000" cy="540000"/>
          </a:xfrm>
        </p:grpSpPr>
        <p:sp>
          <p:nvSpPr>
            <p:cNvPr id="29" name="Textplatzhalter 3">
              <a:extLst>
                <a:ext uri="{FF2B5EF4-FFF2-40B4-BE49-F238E27FC236}">
                  <a16:creationId xmlns:a16="http://schemas.microsoft.com/office/drawing/2014/main" id="{5F533EC0-77FA-48AA-B3C9-374D730AE1F4}"/>
                </a:ext>
              </a:extLst>
            </p:cNvPr>
            <p:cNvSpPr txBox="1">
              <a:spLocks/>
            </p:cNvSpPr>
            <p:nvPr/>
          </p:nvSpPr>
          <p:spPr>
            <a:xfrm>
              <a:off x="1236000" y="2834849"/>
              <a:ext cx="4608000" cy="540000"/>
            </a:xfrm>
            <a:prstGeom prst="rect">
              <a:avLst/>
            </a:prstGeom>
            <a:solidFill>
              <a:srgbClr val="E2A95F"/>
            </a:solidFill>
          </p:spPr>
          <p:txBody>
            <a:bodyPr vert="horz" wrap="square" lIns="720000" tIns="72000" rIns="144000" bIns="0" rtlCol="0" anchor="ctr">
              <a:noAutofit/>
            </a:bodyPr>
            <a:lstStyle>
              <a:lvl1pPr marL="0" indent="0" algn="l" defTabSz="357188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0" kern="120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53657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914400" indent="0" algn="l" defTabSz="47942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8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371600" indent="0" algn="l" defTabSz="357188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1828800" indent="0" algn="l" defTabSz="360363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700"/>
                </a:lnSpc>
                <a:spcBef>
                  <a:spcPts val="600"/>
                </a:spcBef>
              </a:pPr>
              <a:r>
                <a:rPr lang="uk-UA" sz="1800"/>
                <a:t>Металургія, машинобудування </a:t>
              </a:r>
            </a:p>
          </p:txBody>
        </p:sp>
        <p:pic>
          <p:nvPicPr>
            <p:cNvPr id="95" name="Grafik 94">
              <a:extLst>
                <a:ext uri="{FF2B5EF4-FFF2-40B4-BE49-F238E27FC236}">
                  <a16:creationId xmlns:a16="http://schemas.microsoft.com/office/drawing/2014/main" id="{AB71D90C-CA9A-443A-A8FF-6683DBE689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443608" y="2933194"/>
              <a:ext cx="333375" cy="314325"/>
            </a:xfrm>
            <a:prstGeom prst="rect">
              <a:avLst/>
            </a:prstGeom>
          </p:spPr>
        </p:pic>
      </p:grpSp>
      <p:grpSp>
        <p:nvGrpSpPr>
          <p:cNvPr id="130" name="Gruppieren 129">
            <a:extLst>
              <a:ext uri="{FF2B5EF4-FFF2-40B4-BE49-F238E27FC236}">
                <a16:creationId xmlns:a16="http://schemas.microsoft.com/office/drawing/2014/main" id="{A190F649-C85F-416C-9F8E-A4E1A44277A3}"/>
              </a:ext>
            </a:extLst>
          </p:cNvPr>
          <p:cNvGrpSpPr/>
          <p:nvPr/>
        </p:nvGrpSpPr>
        <p:grpSpPr>
          <a:xfrm>
            <a:off x="1335600" y="1052513"/>
            <a:ext cx="4608000" cy="540000"/>
            <a:chOff x="1236000" y="1052513"/>
            <a:chExt cx="4608000" cy="540000"/>
          </a:xfrm>
        </p:grpSpPr>
        <p:sp>
          <p:nvSpPr>
            <p:cNvPr id="26" name="Textplatzhalter 3">
              <a:extLst>
                <a:ext uri="{FF2B5EF4-FFF2-40B4-BE49-F238E27FC236}">
                  <a16:creationId xmlns:a16="http://schemas.microsoft.com/office/drawing/2014/main" id="{346AFC13-4507-496D-AAAC-EBCB00F152F8}"/>
                </a:ext>
              </a:extLst>
            </p:cNvPr>
            <p:cNvSpPr txBox="1">
              <a:spLocks/>
            </p:cNvSpPr>
            <p:nvPr/>
          </p:nvSpPr>
          <p:spPr>
            <a:xfrm>
              <a:off x="1236000" y="1052513"/>
              <a:ext cx="4608000" cy="540000"/>
            </a:xfrm>
            <a:prstGeom prst="rect">
              <a:avLst/>
            </a:prstGeom>
            <a:solidFill>
              <a:srgbClr val="E2A95F"/>
            </a:solidFill>
          </p:spPr>
          <p:txBody>
            <a:bodyPr vert="horz" wrap="square" lIns="720000" tIns="72000" rIns="144000" bIns="0" rtlCol="0" anchor="ctr">
              <a:noAutofit/>
            </a:bodyPr>
            <a:lstStyle>
              <a:lvl1pPr marL="0" indent="0" algn="l" defTabSz="357188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0" kern="120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53657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914400" indent="0" algn="l" defTabSz="47942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8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371600" indent="0" algn="l" defTabSz="357188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1828800" indent="0" algn="l" defTabSz="360363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700"/>
                </a:lnSpc>
                <a:spcBef>
                  <a:spcPts val="600"/>
                </a:spcBef>
              </a:pPr>
              <a:r>
                <a:rPr lang="uk-UA" sz="1800"/>
                <a:t>Сільське господарство, природа, довкілля</a:t>
              </a:r>
            </a:p>
          </p:txBody>
        </p:sp>
        <p:pic>
          <p:nvPicPr>
            <p:cNvPr id="97" name="Grafik 96">
              <a:extLst>
                <a:ext uri="{FF2B5EF4-FFF2-40B4-BE49-F238E27FC236}">
                  <a16:creationId xmlns:a16="http://schemas.microsoft.com/office/drawing/2014/main" id="{EE0B399B-DBF8-4F50-99C5-DD504C629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1398416" y="1159049"/>
              <a:ext cx="342900" cy="314325"/>
            </a:xfrm>
            <a:prstGeom prst="rect">
              <a:avLst/>
            </a:prstGeom>
          </p:spPr>
        </p:pic>
      </p:grpSp>
      <p:grpSp>
        <p:nvGrpSpPr>
          <p:cNvPr id="119" name="Gruppieren 118">
            <a:extLst>
              <a:ext uri="{FF2B5EF4-FFF2-40B4-BE49-F238E27FC236}">
                <a16:creationId xmlns:a16="http://schemas.microsoft.com/office/drawing/2014/main" id="{C5B073CE-113C-4EBB-8280-8D40A67DAAAE}"/>
              </a:ext>
            </a:extLst>
          </p:cNvPr>
          <p:cNvGrpSpPr/>
          <p:nvPr/>
        </p:nvGrpSpPr>
        <p:grpSpPr>
          <a:xfrm>
            <a:off x="6098712" y="2240737"/>
            <a:ext cx="4608000" cy="540000"/>
            <a:chOff x="6251112" y="2240737"/>
            <a:chExt cx="4608000" cy="540000"/>
          </a:xfrm>
        </p:grpSpPr>
        <p:sp>
          <p:nvSpPr>
            <p:cNvPr id="44" name="Textplatzhalter 3">
              <a:extLst>
                <a:ext uri="{FF2B5EF4-FFF2-40B4-BE49-F238E27FC236}">
                  <a16:creationId xmlns:a16="http://schemas.microsoft.com/office/drawing/2014/main" id="{CDFC3C3E-9593-4489-80EB-45828C1F7FB5}"/>
                </a:ext>
              </a:extLst>
            </p:cNvPr>
            <p:cNvSpPr txBox="1">
              <a:spLocks/>
            </p:cNvSpPr>
            <p:nvPr/>
          </p:nvSpPr>
          <p:spPr>
            <a:xfrm>
              <a:off x="6251112" y="2240737"/>
              <a:ext cx="4608000" cy="540000"/>
            </a:xfrm>
            <a:prstGeom prst="rect">
              <a:avLst/>
            </a:prstGeom>
            <a:solidFill>
              <a:srgbClr val="E2A95F"/>
            </a:solidFill>
          </p:spPr>
          <p:txBody>
            <a:bodyPr vert="horz" wrap="square" lIns="720000" tIns="72000" rIns="144000" bIns="0" rtlCol="0" anchor="ctr">
              <a:noAutofit/>
            </a:bodyPr>
            <a:lstStyle>
              <a:lvl1pPr marL="0" indent="0" algn="l" defTabSz="357188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0" kern="120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53657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914400" indent="0" algn="l" defTabSz="47942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8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371600" indent="0" algn="l" defTabSz="357188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1828800" indent="0" algn="l" defTabSz="360363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700"/>
                </a:lnSpc>
                <a:spcBef>
                  <a:spcPts val="600"/>
                </a:spcBef>
              </a:pPr>
              <a:r>
                <a:rPr lang="uk-UA" sz="1800"/>
                <a:t>Послуги</a:t>
              </a:r>
            </a:p>
          </p:txBody>
        </p:sp>
        <p:pic>
          <p:nvPicPr>
            <p:cNvPr id="99" name="Grafik 98">
              <a:extLst>
                <a:ext uri="{FF2B5EF4-FFF2-40B4-BE49-F238E27FC236}">
                  <a16:creationId xmlns:a16="http://schemas.microsoft.com/office/drawing/2014/main" id="{5C00B9E5-0F8D-4922-97B1-E9382DD908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6427469" y="2322347"/>
              <a:ext cx="371475" cy="323850"/>
            </a:xfrm>
            <a:prstGeom prst="rect">
              <a:avLst/>
            </a:prstGeom>
          </p:spPr>
        </p:pic>
      </p:grpSp>
      <p:grpSp>
        <p:nvGrpSpPr>
          <p:cNvPr id="123" name="Gruppieren 122">
            <a:extLst>
              <a:ext uri="{FF2B5EF4-FFF2-40B4-BE49-F238E27FC236}">
                <a16:creationId xmlns:a16="http://schemas.microsoft.com/office/drawing/2014/main" id="{F6DA698A-3A19-4128-832E-BE8431A0A25B}"/>
              </a:ext>
            </a:extLst>
          </p:cNvPr>
          <p:cNvGrpSpPr/>
          <p:nvPr/>
        </p:nvGrpSpPr>
        <p:grpSpPr>
          <a:xfrm>
            <a:off x="6098712" y="4617185"/>
            <a:ext cx="4608000" cy="540000"/>
            <a:chOff x="6251112" y="4617185"/>
            <a:chExt cx="4608000" cy="540000"/>
          </a:xfrm>
        </p:grpSpPr>
        <p:sp>
          <p:nvSpPr>
            <p:cNvPr id="47" name="Textplatzhalter 3">
              <a:extLst>
                <a:ext uri="{FF2B5EF4-FFF2-40B4-BE49-F238E27FC236}">
                  <a16:creationId xmlns:a16="http://schemas.microsoft.com/office/drawing/2014/main" id="{37F5E46F-6368-4A04-8E46-38110549396B}"/>
                </a:ext>
              </a:extLst>
            </p:cNvPr>
            <p:cNvSpPr txBox="1">
              <a:spLocks/>
            </p:cNvSpPr>
            <p:nvPr/>
          </p:nvSpPr>
          <p:spPr>
            <a:xfrm>
              <a:off x="6251112" y="4617185"/>
              <a:ext cx="4608000" cy="540000"/>
            </a:xfrm>
            <a:prstGeom prst="rect">
              <a:avLst/>
            </a:prstGeom>
            <a:solidFill>
              <a:srgbClr val="E2A95F"/>
            </a:solidFill>
          </p:spPr>
          <p:txBody>
            <a:bodyPr vert="horz" wrap="square" lIns="720000" tIns="72000" rIns="144000" bIns="0" rtlCol="0" anchor="ctr">
              <a:noAutofit/>
            </a:bodyPr>
            <a:lstStyle>
              <a:lvl1pPr marL="0" indent="0" algn="l" defTabSz="357188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0" kern="120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53657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914400" indent="0" algn="l" defTabSz="47942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8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371600" indent="0" algn="l" defTabSz="357188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1828800" indent="0" algn="l" defTabSz="360363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700"/>
                </a:lnSpc>
                <a:spcBef>
                  <a:spcPts val="600"/>
                </a:spcBef>
              </a:pPr>
              <a:r>
                <a:rPr lang="uk-UA" sz="1800"/>
                <a:t>Мистецтво, культура, дизайн  </a:t>
              </a:r>
            </a:p>
          </p:txBody>
        </p:sp>
        <p:pic>
          <p:nvPicPr>
            <p:cNvPr id="101" name="Grafik 100">
              <a:extLst>
                <a:ext uri="{FF2B5EF4-FFF2-40B4-BE49-F238E27FC236}">
                  <a16:creationId xmlns:a16="http://schemas.microsoft.com/office/drawing/2014/main" id="{3E6189A7-AEDB-47A5-A387-68D571EF4C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6446519" y="4730857"/>
              <a:ext cx="333375" cy="304800"/>
            </a:xfrm>
            <a:prstGeom prst="rect">
              <a:avLst/>
            </a:prstGeom>
          </p:spPr>
        </p:pic>
      </p:grpSp>
      <p:grpSp>
        <p:nvGrpSpPr>
          <p:cNvPr id="124" name="Gruppieren 123">
            <a:extLst>
              <a:ext uri="{FF2B5EF4-FFF2-40B4-BE49-F238E27FC236}">
                <a16:creationId xmlns:a16="http://schemas.microsoft.com/office/drawing/2014/main" id="{7A84F113-C0E0-43A2-BFE5-A3E1C2D44036}"/>
              </a:ext>
            </a:extLst>
          </p:cNvPr>
          <p:cNvGrpSpPr/>
          <p:nvPr/>
        </p:nvGrpSpPr>
        <p:grpSpPr>
          <a:xfrm>
            <a:off x="6092204" y="5211296"/>
            <a:ext cx="4614508" cy="540000"/>
            <a:chOff x="6244604" y="5211296"/>
            <a:chExt cx="4614508" cy="540000"/>
          </a:xfrm>
        </p:grpSpPr>
        <p:sp>
          <p:nvSpPr>
            <p:cNvPr id="41" name="Textplatzhalter 3">
              <a:extLst>
                <a:ext uri="{FF2B5EF4-FFF2-40B4-BE49-F238E27FC236}">
                  <a16:creationId xmlns:a16="http://schemas.microsoft.com/office/drawing/2014/main" id="{1D46BDDE-D1D3-4FF6-8E10-3B54049D7366}"/>
                </a:ext>
              </a:extLst>
            </p:cNvPr>
            <p:cNvSpPr txBox="1">
              <a:spLocks/>
            </p:cNvSpPr>
            <p:nvPr/>
          </p:nvSpPr>
          <p:spPr>
            <a:xfrm>
              <a:off x="6244604" y="5211296"/>
              <a:ext cx="4614508" cy="540000"/>
            </a:xfrm>
            <a:prstGeom prst="rect">
              <a:avLst/>
            </a:prstGeom>
            <a:solidFill>
              <a:srgbClr val="E2A95F"/>
            </a:solidFill>
          </p:spPr>
          <p:txBody>
            <a:bodyPr vert="horz" wrap="square" lIns="720000" tIns="72000" rIns="144000" bIns="0" rtlCol="0" anchor="ctr">
              <a:noAutofit/>
            </a:bodyPr>
            <a:lstStyle>
              <a:lvl1pPr marL="0" indent="0" algn="l" defTabSz="357188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0" kern="120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53657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914400" indent="0" algn="l" defTabSz="47942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8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371600" indent="0" algn="l" defTabSz="357188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1828800" indent="0" algn="l" defTabSz="360363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700"/>
                </a:lnSpc>
                <a:spcBef>
                  <a:spcPts val="600"/>
                </a:spcBef>
              </a:pPr>
              <a:r>
                <a:rPr lang="uk-UA" sz="1800"/>
                <a:t>ЗМІ</a:t>
              </a:r>
            </a:p>
          </p:txBody>
        </p:sp>
        <p:pic>
          <p:nvPicPr>
            <p:cNvPr id="103" name="Grafik 102">
              <a:extLst>
                <a:ext uri="{FF2B5EF4-FFF2-40B4-BE49-F238E27FC236}">
                  <a16:creationId xmlns:a16="http://schemas.microsoft.com/office/drawing/2014/main" id="{64AE22EA-B190-4987-B35F-2694E189A7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6446519" y="5307264"/>
              <a:ext cx="333375" cy="333375"/>
            </a:xfrm>
            <a:prstGeom prst="rect">
              <a:avLst/>
            </a:prstGeom>
          </p:spPr>
        </p:pic>
      </p:grpSp>
      <p:grpSp>
        <p:nvGrpSpPr>
          <p:cNvPr id="118" name="Gruppieren 117">
            <a:extLst>
              <a:ext uri="{FF2B5EF4-FFF2-40B4-BE49-F238E27FC236}">
                <a16:creationId xmlns:a16="http://schemas.microsoft.com/office/drawing/2014/main" id="{15E14B1F-DECF-4491-A5F6-DDB4DDDA34E9}"/>
              </a:ext>
            </a:extLst>
          </p:cNvPr>
          <p:cNvGrpSpPr/>
          <p:nvPr/>
        </p:nvGrpSpPr>
        <p:grpSpPr>
          <a:xfrm>
            <a:off x="6098712" y="1646625"/>
            <a:ext cx="4608000" cy="540000"/>
            <a:chOff x="6251112" y="1646625"/>
            <a:chExt cx="4608000" cy="540000"/>
          </a:xfrm>
        </p:grpSpPr>
        <p:sp>
          <p:nvSpPr>
            <p:cNvPr id="43" name="Textplatzhalter 3">
              <a:extLst>
                <a:ext uri="{FF2B5EF4-FFF2-40B4-BE49-F238E27FC236}">
                  <a16:creationId xmlns:a16="http://schemas.microsoft.com/office/drawing/2014/main" id="{4F527A36-D838-4854-A667-9AEBF43F0E81}"/>
                </a:ext>
              </a:extLst>
            </p:cNvPr>
            <p:cNvSpPr txBox="1">
              <a:spLocks/>
            </p:cNvSpPr>
            <p:nvPr/>
          </p:nvSpPr>
          <p:spPr>
            <a:xfrm>
              <a:off x="6251112" y="1646625"/>
              <a:ext cx="4608000" cy="540000"/>
            </a:xfrm>
            <a:prstGeom prst="rect">
              <a:avLst/>
            </a:prstGeom>
            <a:solidFill>
              <a:srgbClr val="E2A95F"/>
            </a:solidFill>
          </p:spPr>
          <p:txBody>
            <a:bodyPr vert="horz" wrap="square" lIns="720000" tIns="72000" rIns="144000" bIns="0" rtlCol="0" anchor="ctr">
              <a:noAutofit/>
            </a:bodyPr>
            <a:lstStyle>
              <a:lvl1pPr marL="0" indent="0" algn="l" defTabSz="357188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0" kern="120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53657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914400" indent="0" algn="l" defTabSz="47942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8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371600" indent="0" algn="l" defTabSz="357188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1828800" indent="0" algn="l" defTabSz="360363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700"/>
                </a:lnSpc>
                <a:spcBef>
                  <a:spcPts val="600"/>
                </a:spcBef>
              </a:pPr>
              <a:r>
                <a:rPr lang="uk-UA" sz="1800"/>
                <a:t>Транспорт, логістика</a:t>
              </a:r>
            </a:p>
          </p:txBody>
        </p:sp>
        <p:pic>
          <p:nvPicPr>
            <p:cNvPr id="105" name="Grafik 104">
              <a:extLst>
                <a:ext uri="{FF2B5EF4-FFF2-40B4-BE49-F238E27FC236}">
                  <a16:creationId xmlns:a16="http://schemas.microsoft.com/office/drawing/2014/main" id="{D9F22008-02E4-4692-B133-CD78CDE6AF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6451281" y="1759272"/>
              <a:ext cx="323850" cy="314325"/>
            </a:xfrm>
            <a:prstGeom prst="rect">
              <a:avLst/>
            </a:prstGeom>
          </p:spPr>
        </p:pic>
      </p:grpSp>
      <p:grpSp>
        <p:nvGrpSpPr>
          <p:cNvPr id="121" name="Gruppieren 120">
            <a:extLst>
              <a:ext uri="{FF2B5EF4-FFF2-40B4-BE49-F238E27FC236}">
                <a16:creationId xmlns:a16="http://schemas.microsoft.com/office/drawing/2014/main" id="{2EDB69BD-1A1E-4120-AAD4-8FE95C6DED16}"/>
              </a:ext>
            </a:extLst>
          </p:cNvPr>
          <p:cNvGrpSpPr/>
          <p:nvPr/>
        </p:nvGrpSpPr>
        <p:grpSpPr>
          <a:xfrm>
            <a:off x="6098712" y="3428961"/>
            <a:ext cx="4608000" cy="540000"/>
            <a:chOff x="6251112" y="3428961"/>
            <a:chExt cx="4608000" cy="540000"/>
          </a:xfrm>
        </p:grpSpPr>
        <p:sp>
          <p:nvSpPr>
            <p:cNvPr id="48" name="Textplatzhalter 3">
              <a:extLst>
                <a:ext uri="{FF2B5EF4-FFF2-40B4-BE49-F238E27FC236}">
                  <a16:creationId xmlns:a16="http://schemas.microsoft.com/office/drawing/2014/main" id="{185BAC08-2E0A-47DB-9B9F-0CE2BDFE832E}"/>
                </a:ext>
              </a:extLst>
            </p:cNvPr>
            <p:cNvSpPr txBox="1">
              <a:spLocks/>
            </p:cNvSpPr>
            <p:nvPr/>
          </p:nvSpPr>
          <p:spPr>
            <a:xfrm>
              <a:off x="6251112" y="3428961"/>
              <a:ext cx="4608000" cy="540000"/>
            </a:xfrm>
            <a:prstGeom prst="rect">
              <a:avLst/>
            </a:prstGeom>
            <a:solidFill>
              <a:srgbClr val="E2A95F"/>
            </a:solidFill>
          </p:spPr>
          <p:txBody>
            <a:bodyPr vert="horz" wrap="square" lIns="720000" tIns="72000" rIns="144000" bIns="0" rtlCol="0" anchor="ctr">
              <a:noAutofit/>
            </a:bodyPr>
            <a:lstStyle>
              <a:lvl1pPr marL="0" indent="0" algn="l" defTabSz="357188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0" kern="120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53657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914400" indent="0" algn="l" defTabSz="47942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8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371600" indent="0" algn="l" defTabSz="357188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1828800" indent="0" algn="l" defTabSz="360363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700"/>
                </a:lnSpc>
                <a:spcBef>
                  <a:spcPts val="600"/>
                </a:spcBef>
              </a:pPr>
              <a:r>
                <a:rPr lang="uk-UA" sz="1800"/>
                <a:t>Соціальна сфера, педагогіка</a:t>
              </a:r>
            </a:p>
          </p:txBody>
        </p:sp>
        <p:pic>
          <p:nvPicPr>
            <p:cNvPr id="107" name="Grafik 106">
              <a:extLst>
                <a:ext uri="{FF2B5EF4-FFF2-40B4-BE49-F238E27FC236}">
                  <a16:creationId xmlns:a16="http://schemas.microsoft.com/office/drawing/2014/main" id="{183EF923-97E3-4F9A-9094-7AF215BA68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6432231" y="3509457"/>
              <a:ext cx="361950" cy="342900"/>
            </a:xfrm>
            <a:prstGeom prst="rect">
              <a:avLst/>
            </a:prstGeom>
          </p:spPr>
        </p:pic>
      </p:grpSp>
      <p:grpSp>
        <p:nvGrpSpPr>
          <p:cNvPr id="117" name="Gruppieren 116">
            <a:extLst>
              <a:ext uri="{FF2B5EF4-FFF2-40B4-BE49-F238E27FC236}">
                <a16:creationId xmlns:a16="http://schemas.microsoft.com/office/drawing/2014/main" id="{7DD27192-9419-4B1B-A2E3-FD1D052C91A4}"/>
              </a:ext>
            </a:extLst>
          </p:cNvPr>
          <p:cNvGrpSpPr/>
          <p:nvPr/>
        </p:nvGrpSpPr>
        <p:grpSpPr>
          <a:xfrm>
            <a:off x="6098712" y="1052513"/>
            <a:ext cx="4608000" cy="540000"/>
            <a:chOff x="6251112" y="1052513"/>
            <a:chExt cx="4608000" cy="540000"/>
          </a:xfrm>
        </p:grpSpPr>
        <p:sp>
          <p:nvSpPr>
            <p:cNvPr id="42" name="Textplatzhalter 3">
              <a:extLst>
                <a:ext uri="{FF2B5EF4-FFF2-40B4-BE49-F238E27FC236}">
                  <a16:creationId xmlns:a16="http://schemas.microsoft.com/office/drawing/2014/main" id="{A9BBB006-6816-4075-BF99-7C1BDFCC4259}"/>
                </a:ext>
              </a:extLst>
            </p:cNvPr>
            <p:cNvSpPr txBox="1">
              <a:spLocks/>
            </p:cNvSpPr>
            <p:nvPr/>
          </p:nvSpPr>
          <p:spPr>
            <a:xfrm>
              <a:off x="6251112" y="1052513"/>
              <a:ext cx="4608000" cy="540000"/>
            </a:xfrm>
            <a:prstGeom prst="rect">
              <a:avLst/>
            </a:prstGeom>
            <a:solidFill>
              <a:srgbClr val="E2A95F"/>
            </a:solidFill>
          </p:spPr>
          <p:txBody>
            <a:bodyPr vert="horz" wrap="square" lIns="720000" tIns="72000" rIns="144000" bIns="0" rtlCol="0" anchor="ctr">
              <a:noAutofit/>
            </a:bodyPr>
            <a:lstStyle>
              <a:lvl1pPr marL="0" indent="0" algn="l" defTabSz="357188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0" kern="120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53657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914400" indent="0" algn="l" defTabSz="47942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8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371600" indent="0" algn="l" defTabSz="357188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1828800" indent="0" algn="l" defTabSz="360363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700"/>
                </a:lnSpc>
                <a:spcBef>
                  <a:spcPts val="600"/>
                </a:spcBef>
              </a:pPr>
              <a:r>
                <a:rPr lang="uk-UA" sz="1800"/>
                <a:t>Економіка, управління</a:t>
              </a:r>
            </a:p>
          </p:txBody>
        </p:sp>
        <p:pic>
          <p:nvPicPr>
            <p:cNvPr id="109" name="Grafik 108">
              <a:extLst>
                <a:ext uri="{FF2B5EF4-FFF2-40B4-BE49-F238E27FC236}">
                  <a16:creationId xmlns:a16="http://schemas.microsoft.com/office/drawing/2014/main" id="{A7506705-1CD3-4439-9255-3941CBC95C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6451281" y="1182862"/>
              <a:ext cx="323850" cy="266700"/>
            </a:xfrm>
            <a:prstGeom prst="rect">
              <a:avLst/>
            </a:prstGeom>
          </p:spPr>
        </p:pic>
      </p:grpSp>
      <p:grpSp>
        <p:nvGrpSpPr>
          <p:cNvPr id="122" name="Gruppieren 121">
            <a:extLst>
              <a:ext uri="{FF2B5EF4-FFF2-40B4-BE49-F238E27FC236}">
                <a16:creationId xmlns:a16="http://schemas.microsoft.com/office/drawing/2014/main" id="{03EAAA32-6B03-4F99-A534-D1473B0E83D4}"/>
              </a:ext>
            </a:extLst>
          </p:cNvPr>
          <p:cNvGrpSpPr/>
          <p:nvPr/>
        </p:nvGrpSpPr>
        <p:grpSpPr>
          <a:xfrm>
            <a:off x="6098712" y="4023073"/>
            <a:ext cx="4608000" cy="540000"/>
            <a:chOff x="6251112" y="4023073"/>
            <a:chExt cx="4608000" cy="540000"/>
          </a:xfrm>
        </p:grpSpPr>
        <p:sp>
          <p:nvSpPr>
            <p:cNvPr id="46" name="Textplatzhalter 3">
              <a:extLst>
                <a:ext uri="{FF2B5EF4-FFF2-40B4-BE49-F238E27FC236}">
                  <a16:creationId xmlns:a16="http://schemas.microsoft.com/office/drawing/2014/main" id="{886CA2E2-B2BD-45D6-BAC3-0C59DBA8AD2F}"/>
                </a:ext>
              </a:extLst>
            </p:cNvPr>
            <p:cNvSpPr txBox="1">
              <a:spLocks/>
            </p:cNvSpPr>
            <p:nvPr/>
          </p:nvSpPr>
          <p:spPr>
            <a:xfrm>
              <a:off x="6251112" y="4023073"/>
              <a:ext cx="4608000" cy="540000"/>
            </a:xfrm>
            <a:prstGeom prst="rect">
              <a:avLst/>
            </a:prstGeom>
            <a:solidFill>
              <a:srgbClr val="E2A95F"/>
            </a:solidFill>
          </p:spPr>
          <p:txBody>
            <a:bodyPr vert="horz" wrap="square" lIns="720000" tIns="72000" rIns="144000" bIns="0" rtlCol="0" anchor="ctr">
              <a:noAutofit/>
            </a:bodyPr>
            <a:lstStyle>
              <a:lvl1pPr marL="0" indent="0" algn="l" defTabSz="357188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0" kern="120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53657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914400" indent="0" algn="l" defTabSz="47942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8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371600" indent="0" algn="l" defTabSz="357188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1828800" indent="0" algn="l" defTabSz="360363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700"/>
                </a:lnSpc>
                <a:spcBef>
                  <a:spcPts val="600"/>
                </a:spcBef>
              </a:pPr>
              <a:r>
                <a:rPr lang="uk-UA" sz="1800"/>
                <a:t>Суспільні та гуманітарні науки</a:t>
              </a:r>
            </a:p>
          </p:txBody>
        </p:sp>
        <p:pic>
          <p:nvPicPr>
            <p:cNvPr id="111" name="Grafik 110">
              <a:extLst>
                <a:ext uri="{FF2B5EF4-FFF2-40B4-BE49-F238E27FC236}">
                  <a16:creationId xmlns:a16="http://schemas.microsoft.com/office/drawing/2014/main" id="{160C5950-D0BF-49CF-8037-B8FD9085A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p:blipFill>
          <p:spPr>
            <a:xfrm>
              <a:off x="6466521" y="4124638"/>
              <a:ext cx="285750" cy="342900"/>
            </a:xfrm>
            <a:prstGeom prst="rect">
              <a:avLst/>
            </a:prstGeom>
          </p:spPr>
        </p:pic>
      </p:grpSp>
      <p:grpSp>
        <p:nvGrpSpPr>
          <p:cNvPr id="120" name="Gruppieren 119">
            <a:extLst>
              <a:ext uri="{FF2B5EF4-FFF2-40B4-BE49-F238E27FC236}">
                <a16:creationId xmlns:a16="http://schemas.microsoft.com/office/drawing/2014/main" id="{BF86B215-0146-4E7D-A4DB-1EC6FE54DF3A}"/>
              </a:ext>
            </a:extLst>
          </p:cNvPr>
          <p:cNvGrpSpPr/>
          <p:nvPr/>
        </p:nvGrpSpPr>
        <p:grpSpPr>
          <a:xfrm>
            <a:off x="6098712" y="2834849"/>
            <a:ext cx="4608000" cy="540000"/>
            <a:chOff x="6251112" y="2834849"/>
            <a:chExt cx="4608000" cy="540000"/>
          </a:xfrm>
        </p:grpSpPr>
        <p:sp>
          <p:nvSpPr>
            <p:cNvPr id="45" name="Textplatzhalter 3">
              <a:extLst>
                <a:ext uri="{FF2B5EF4-FFF2-40B4-BE49-F238E27FC236}">
                  <a16:creationId xmlns:a16="http://schemas.microsoft.com/office/drawing/2014/main" id="{A5EC706F-7197-4FAF-8306-026C09ED7F1E}"/>
                </a:ext>
              </a:extLst>
            </p:cNvPr>
            <p:cNvSpPr txBox="1">
              <a:spLocks/>
            </p:cNvSpPr>
            <p:nvPr/>
          </p:nvSpPr>
          <p:spPr>
            <a:xfrm>
              <a:off x="6251112" y="2834849"/>
              <a:ext cx="4608000" cy="540000"/>
            </a:xfrm>
            <a:prstGeom prst="rect">
              <a:avLst/>
            </a:prstGeom>
            <a:solidFill>
              <a:srgbClr val="E2A95F"/>
            </a:solidFill>
          </p:spPr>
          <p:txBody>
            <a:bodyPr vert="horz" wrap="square" lIns="720000" tIns="72000" rIns="144000" bIns="0" rtlCol="0" anchor="ctr">
              <a:noAutofit/>
            </a:bodyPr>
            <a:lstStyle>
              <a:lvl1pPr marL="0" indent="0" algn="l" defTabSz="357188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0" kern="120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53657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914400" indent="0" algn="l" defTabSz="47942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8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371600" indent="0" algn="l" defTabSz="357188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1828800" indent="0" algn="l" defTabSz="360363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700"/>
                </a:lnSpc>
                <a:spcBef>
                  <a:spcPts val="600"/>
                </a:spcBef>
              </a:pPr>
              <a:r>
                <a:rPr lang="uk-UA" sz="1800"/>
                <a:t>Здоров'я</a:t>
              </a:r>
            </a:p>
          </p:txBody>
        </p:sp>
        <p:pic>
          <p:nvPicPr>
            <p:cNvPr id="113" name="Grafik 112">
              <a:extLst>
                <a:ext uri="{FF2B5EF4-FFF2-40B4-BE49-F238E27FC236}">
                  <a16:creationId xmlns:a16="http://schemas.microsoft.com/office/drawing/2014/main" id="{1C9D6769-4964-4345-960A-D22678D50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p:blipFill>
          <p:spPr>
            <a:xfrm>
              <a:off x="6413181" y="2940667"/>
              <a:ext cx="400050" cy="304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1421768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3">
            <a:extLst>
              <a:ext uri="{FF2B5EF4-FFF2-40B4-BE49-F238E27FC236}">
                <a16:creationId xmlns:a16="http://schemas.microsoft.com/office/drawing/2014/main" id="{51CABC4D-4481-03A3-D118-268F3A1A0D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24447" y="1380053"/>
            <a:ext cx="4545965" cy="1122426"/>
          </a:xfrm>
          <a:solidFill>
            <a:srgbClr val="D6851B"/>
          </a:solidFill>
        </p:spPr>
        <p:txBody>
          <a:bodyPr lIns="108000" tIns="108000" rIns="108000" bIns="108000">
            <a:noAutofit/>
          </a:bodyPr>
          <a:lstStyle/>
          <a:p>
            <a:pPr algn="ctr"/>
            <a:r>
              <a:rPr lang="uk-UA">
                <a:latin typeface="+mn-lt"/>
              </a:rPr>
              <a:t>Інструмент упорядкування кваліфікацій у німецькій системі освіти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F46CD52-B1DC-4DF7-8FCC-44740D0CF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noProof="0">
                <a:solidFill>
                  <a:srgbClr val="D6851B"/>
                </a:solidFill>
              </a:rPr>
              <a:t>2. </a:t>
            </a:r>
            <a:r>
              <a:rPr lang="uk-UA"/>
              <a:t>Національна рамка кваліфікацій Німеччини (НРК)</a:t>
            </a:r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F9EA0AE8-A61D-4F53-89A4-3304B7BA0026}"/>
              </a:ext>
            </a:extLst>
          </p:cNvPr>
          <p:cNvSpPr txBox="1">
            <a:spLocks/>
          </p:cNvSpPr>
          <p:nvPr/>
        </p:nvSpPr>
        <p:spPr>
          <a:xfrm>
            <a:off x="6426444" y="1380054"/>
            <a:ext cx="4541109" cy="1122425"/>
          </a:xfrm>
          <a:prstGeom prst="rect">
            <a:avLst/>
          </a:prstGeom>
          <a:solidFill>
            <a:srgbClr val="D6851B"/>
          </a:solidFill>
        </p:spPr>
        <p:txBody>
          <a:bodyPr vert="horz" lIns="108000" tIns="108000" rIns="108000" bIns="10800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/>
              <a:t>Орієнтація та прозорість кваліфікацій і компетенцій</a:t>
            </a:r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ABD70C40-98D9-4D3E-846B-179BAE5A98EA}"/>
              </a:ext>
            </a:extLst>
          </p:cNvPr>
          <p:cNvSpPr txBox="1">
            <a:spLocks/>
          </p:cNvSpPr>
          <p:nvPr/>
        </p:nvSpPr>
        <p:spPr>
          <a:xfrm>
            <a:off x="3880225" y="2889928"/>
            <a:ext cx="4545965" cy="1122426"/>
          </a:xfrm>
          <a:prstGeom prst="rect">
            <a:avLst/>
          </a:prstGeom>
          <a:solidFill>
            <a:srgbClr val="D6851B"/>
          </a:solidFill>
        </p:spPr>
        <p:txBody>
          <a:bodyPr vert="horz" lIns="108000" tIns="108000" rIns="108000" bIns="10800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dirty="0">
                <a:latin typeface="+mn-lt"/>
              </a:rPr>
              <a:t>Вісім рівнів, які відповідають Європейській рамці кваліфікацій (ЄРК) </a:t>
            </a:r>
          </a:p>
        </p:txBody>
      </p:sp>
      <p:sp>
        <p:nvSpPr>
          <p:cNvPr id="24" name="Textplatzhalter 3">
            <a:extLst>
              <a:ext uri="{FF2B5EF4-FFF2-40B4-BE49-F238E27FC236}">
                <a16:creationId xmlns:a16="http://schemas.microsoft.com/office/drawing/2014/main" id="{6FA975B4-B965-4A40-BFC8-DEDE8F28BE15}"/>
              </a:ext>
            </a:extLst>
          </p:cNvPr>
          <p:cNvSpPr txBox="1">
            <a:spLocks/>
          </p:cNvSpPr>
          <p:nvPr/>
        </p:nvSpPr>
        <p:spPr>
          <a:xfrm>
            <a:off x="3880224" y="4100823"/>
            <a:ext cx="4545965" cy="391628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uk-UA" sz="1600">
                <a:solidFill>
                  <a:schemeClr val="tx1"/>
                </a:solidFill>
              </a:rPr>
              <a:t>Забезпечує можливість порівняння в міжнародному масштабі</a:t>
            </a:r>
          </a:p>
        </p:txBody>
      </p:sp>
      <p:sp>
        <p:nvSpPr>
          <p:cNvPr id="25" name="Textplatzhalter 3">
            <a:extLst>
              <a:ext uri="{FF2B5EF4-FFF2-40B4-BE49-F238E27FC236}">
                <a16:creationId xmlns:a16="http://schemas.microsoft.com/office/drawing/2014/main" id="{DB36B227-E8C6-4D1B-A6AF-D73559204562}"/>
              </a:ext>
            </a:extLst>
          </p:cNvPr>
          <p:cNvSpPr txBox="1">
            <a:spLocks/>
          </p:cNvSpPr>
          <p:nvPr/>
        </p:nvSpPr>
        <p:spPr>
          <a:xfrm>
            <a:off x="3880224" y="4580920"/>
            <a:ext cx="4545965" cy="391628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uk-UA" sz="1600">
                <a:solidFill>
                  <a:schemeClr val="tx1"/>
                </a:solidFill>
              </a:rPr>
              <a:t>Підвищує професійну мобільність у Європі </a:t>
            </a:r>
          </a:p>
        </p:txBody>
      </p:sp>
    </p:spTree>
    <p:extLst>
      <p:ext uri="{BB962C8B-B14F-4D97-AF65-F5344CB8AC3E}">
        <p14:creationId xmlns:p14="http://schemas.microsoft.com/office/powerpoint/2010/main" val="3405575808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46CD52-B1DC-4DF7-8FCC-44740D0CF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noProof="0">
                <a:solidFill>
                  <a:srgbClr val="D6851B"/>
                </a:solidFill>
              </a:rPr>
              <a:t>2. </a:t>
            </a:r>
            <a:r>
              <a:rPr lang="uk-UA"/>
              <a:t>Національна рамка кваліфікацій Німеччини (НРК)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9113D9D3-B176-4A52-9D75-C20BE5690D4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2" y="821140"/>
            <a:ext cx="11053762" cy="435462"/>
          </a:xfrm>
        </p:spPr>
        <p:txBody>
          <a:bodyPr>
            <a:normAutofit/>
          </a:bodyPr>
          <a:lstStyle/>
          <a:p>
            <a:r>
              <a:rPr lang="uk-UA" sz="2000"/>
              <a:t>Систематизація за ступенем складності та видом діяльності</a:t>
            </a:r>
          </a:p>
        </p:txBody>
      </p:sp>
      <p:sp>
        <p:nvSpPr>
          <p:cNvPr id="6" name="Textplatzhalter 3">
            <a:extLst>
              <a:ext uri="{FF2B5EF4-FFF2-40B4-BE49-F238E27FC236}">
                <a16:creationId xmlns:a16="http://schemas.microsoft.com/office/drawing/2014/main" id="{5252982C-541D-4F15-9D26-6974AC8FE9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3" y="2199303"/>
            <a:ext cx="3575252" cy="576293"/>
          </a:xfrm>
          <a:solidFill>
            <a:srgbClr val="E2A95F"/>
          </a:solidFill>
        </p:spPr>
        <p:txBody>
          <a:bodyPr wrap="square" lIns="36000" tIns="72000" rIns="36000" bIns="72000">
            <a:spAutoFit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uk-UA" sz="1400"/>
              <a:t>Без професійної освіти – проста підсобна робота</a:t>
            </a:r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96606456-7A2C-4503-A466-7970A04C8EDD}"/>
              </a:ext>
            </a:extLst>
          </p:cNvPr>
          <p:cNvSpPr txBox="1">
            <a:spLocks/>
          </p:cNvSpPr>
          <p:nvPr/>
        </p:nvSpPr>
        <p:spPr>
          <a:xfrm>
            <a:off x="658812" y="2781381"/>
            <a:ext cx="3575253" cy="715049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  <a:spcBef>
                <a:spcPts val="0"/>
              </a:spcBef>
            </a:pPr>
            <a:r>
              <a:rPr lang="uk-UA" sz="1200">
                <a:solidFill>
                  <a:schemeClr val="tx1"/>
                </a:solidFill>
              </a:rPr>
              <a:t>наприклад, помічник для збирання врожаю, підсобний робітник на кухні/помічник кухаря, помічник офіціанта, помічник електрика*</a:t>
            </a:r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71EBEEC9-307D-4465-A213-EF6224C55835}"/>
              </a:ext>
            </a:extLst>
          </p:cNvPr>
          <p:cNvSpPr txBox="1">
            <a:spLocks/>
          </p:cNvSpPr>
          <p:nvPr/>
        </p:nvSpPr>
        <p:spPr>
          <a:xfrm>
            <a:off x="658812" y="1557338"/>
            <a:ext cx="3575258" cy="540000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36000" tIns="72000" rIns="36000" bIns="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  <a:spcBef>
                <a:spcPts val="600"/>
              </a:spcBef>
            </a:pPr>
            <a:r>
              <a:rPr lang="uk-UA" sz="1800" b="1"/>
              <a:t>НРК 1-2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E0660FEF-E649-46CA-B8F3-B4DF7AD7F8CF}"/>
              </a:ext>
            </a:extLst>
          </p:cNvPr>
          <p:cNvSpPr txBox="1">
            <a:spLocks/>
          </p:cNvSpPr>
          <p:nvPr/>
        </p:nvSpPr>
        <p:spPr>
          <a:xfrm>
            <a:off x="4398064" y="2091581"/>
            <a:ext cx="3575258" cy="791737"/>
          </a:xfrm>
          <a:prstGeom prst="rect">
            <a:avLst/>
          </a:prstGeom>
          <a:solidFill>
            <a:srgbClr val="E2A95F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uk-UA" sz="1400" dirty="0"/>
              <a:t>Спеціальність, яка здобувається під час дуального професійного навчання (= на підприємстві) (2 роки)</a:t>
            </a:r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CCC2C313-E699-4868-BEBD-012FD4C21E4A}"/>
              </a:ext>
            </a:extLst>
          </p:cNvPr>
          <p:cNvSpPr txBox="1">
            <a:spLocks/>
          </p:cNvSpPr>
          <p:nvPr/>
        </p:nvSpPr>
        <p:spPr>
          <a:xfrm>
            <a:off x="4398063" y="2874520"/>
            <a:ext cx="3575259" cy="907410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  <a:spcBef>
                <a:spcPts val="0"/>
              </a:spcBef>
            </a:pPr>
            <a:r>
              <a:rPr lang="uk-UA" sz="1200" dirty="0">
                <a:solidFill>
                  <a:schemeClr val="tx1"/>
                </a:solidFill>
              </a:rPr>
              <a:t>наприклад, кваліфікований працівник готелю або ресторану, кваліфікований працівник складу, фахівець з внутрішніх оздоблювальних робіт, продавець, фахівець з металообробки*</a:t>
            </a: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5D617D76-AFAA-42F7-9E88-50C6F403F0FE}"/>
              </a:ext>
            </a:extLst>
          </p:cNvPr>
          <p:cNvSpPr txBox="1">
            <a:spLocks/>
          </p:cNvSpPr>
          <p:nvPr/>
        </p:nvSpPr>
        <p:spPr>
          <a:xfrm>
            <a:off x="4398064" y="1557338"/>
            <a:ext cx="3575258" cy="540000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36000" tIns="72000" rIns="36000" bIns="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  <a:spcBef>
                <a:spcPts val="600"/>
              </a:spcBef>
            </a:pPr>
            <a:r>
              <a:rPr lang="uk-UA" sz="1800" b="1"/>
              <a:t>НРК 3</a:t>
            </a:r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FB6EA9DE-14C7-4549-9A47-C0080C2265B5}"/>
              </a:ext>
            </a:extLst>
          </p:cNvPr>
          <p:cNvSpPr txBox="1">
            <a:spLocks/>
          </p:cNvSpPr>
          <p:nvPr/>
        </p:nvSpPr>
        <p:spPr>
          <a:xfrm>
            <a:off x="8137317" y="2091581"/>
            <a:ext cx="3575259" cy="791737"/>
          </a:xfrm>
          <a:prstGeom prst="rect">
            <a:avLst/>
          </a:prstGeom>
          <a:solidFill>
            <a:srgbClr val="E2A95F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uk-UA" sz="1400" dirty="0"/>
              <a:t>Спеціальність, яка здобувається під час дуального професійного навчання (= на підприємстві) (3 - 3,5 року)</a:t>
            </a:r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EB459804-61F6-4C92-9E2B-9C1C6EF1DA99}"/>
              </a:ext>
            </a:extLst>
          </p:cNvPr>
          <p:cNvSpPr txBox="1">
            <a:spLocks/>
          </p:cNvSpPr>
          <p:nvPr/>
        </p:nvSpPr>
        <p:spPr>
          <a:xfrm>
            <a:off x="8137317" y="2879893"/>
            <a:ext cx="3575259" cy="722487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  <a:spcBef>
                <a:spcPts val="0"/>
              </a:spcBef>
            </a:pPr>
            <a:r>
              <a:rPr lang="uk-UA" sz="1200" dirty="0">
                <a:solidFill>
                  <a:schemeClr val="tx1"/>
                </a:solidFill>
              </a:rPr>
              <a:t>наприклад, агроном, кухар, фахівець зі складської логістики, фахівець із мехатроніки в галузі холодильної техніки, механік-монтажник*</a:t>
            </a:r>
          </a:p>
        </p:txBody>
      </p:sp>
      <p:sp>
        <p:nvSpPr>
          <p:cNvPr id="15" name="Textplatzhalter 3">
            <a:extLst>
              <a:ext uri="{FF2B5EF4-FFF2-40B4-BE49-F238E27FC236}">
                <a16:creationId xmlns:a16="http://schemas.microsoft.com/office/drawing/2014/main" id="{6184CEE6-0F69-4375-9712-81569A255C6F}"/>
              </a:ext>
            </a:extLst>
          </p:cNvPr>
          <p:cNvSpPr txBox="1">
            <a:spLocks/>
          </p:cNvSpPr>
          <p:nvPr/>
        </p:nvSpPr>
        <p:spPr>
          <a:xfrm>
            <a:off x="8137317" y="1557338"/>
            <a:ext cx="3575258" cy="540000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36000" tIns="72000" rIns="36000" bIns="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  <a:spcBef>
                <a:spcPts val="600"/>
              </a:spcBef>
            </a:pPr>
            <a:r>
              <a:rPr lang="uk-UA" sz="1800" b="1"/>
              <a:t>НРК 4</a:t>
            </a:r>
          </a:p>
        </p:txBody>
      </p:sp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3CAC0400-1E75-46B7-AAEC-DBC5DA41CAF6}"/>
              </a:ext>
            </a:extLst>
          </p:cNvPr>
          <p:cNvSpPr txBox="1">
            <a:spLocks/>
          </p:cNvSpPr>
          <p:nvPr/>
        </p:nvSpPr>
        <p:spPr>
          <a:xfrm>
            <a:off x="8137316" y="3619938"/>
            <a:ext cx="3575259" cy="791737"/>
          </a:xfrm>
          <a:prstGeom prst="rect">
            <a:avLst/>
          </a:prstGeom>
          <a:solidFill>
            <a:srgbClr val="E2A95F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uk-UA" sz="1400" b="1" dirty="0"/>
              <a:t>або: </a:t>
            </a:r>
            <a:r>
              <a:rPr lang="uk-UA" sz="1400" dirty="0"/>
              <a:t>спеціальність, яка здобувається під час професійного навчання в училищі (повний навчальний день)  </a:t>
            </a:r>
          </a:p>
        </p:txBody>
      </p:sp>
      <p:sp>
        <p:nvSpPr>
          <p:cNvPr id="18" name="Textplatzhalter 3">
            <a:extLst>
              <a:ext uri="{FF2B5EF4-FFF2-40B4-BE49-F238E27FC236}">
                <a16:creationId xmlns:a16="http://schemas.microsoft.com/office/drawing/2014/main" id="{26136F7C-27AE-409A-8D9A-8639500E0AB8}"/>
              </a:ext>
            </a:extLst>
          </p:cNvPr>
          <p:cNvSpPr txBox="1">
            <a:spLocks/>
          </p:cNvSpPr>
          <p:nvPr/>
        </p:nvSpPr>
        <p:spPr>
          <a:xfrm>
            <a:off x="8137315" y="4356867"/>
            <a:ext cx="3575259" cy="1328482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  <a:spcBef>
                <a:spcPts val="0"/>
              </a:spcBef>
            </a:pPr>
            <a:r>
              <a:rPr lang="uk-UA" sz="1200" dirty="0">
                <a:solidFill>
                  <a:schemeClr val="tx1"/>
                </a:solidFill>
              </a:rPr>
              <a:t>наприклад, помічник агронома, помічник з продовольчих технологій, помічник з управління готельним господарством, помічник з технічних і комерційних питань у сфері обслуговування будівель, помічник з мехатроніки – напрямок «технічне та сервісне обслуговування»*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34AAA658-02E2-4556-8683-0125F920D414}"/>
              </a:ext>
            </a:extLst>
          </p:cNvPr>
          <p:cNvSpPr/>
          <p:nvPr/>
        </p:nvSpPr>
        <p:spPr>
          <a:xfrm>
            <a:off x="525582" y="5464202"/>
            <a:ext cx="74477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000"/>
              <a:t> * Зазначені професії, якi належать до однієї професійної галузі, можуть не ґрунтуватися одна на одній. </a:t>
            </a:r>
            <a:br>
              <a:rPr lang="uk-UA" sz="1000"/>
            </a:br>
            <a:r>
              <a:rPr lang="uk-UA" sz="1000"/>
              <a:t>    Цi професії зазначені як приклади, вони знаходяться на різних кваліфікаційних рівнях у відповідній професійній галузі.</a:t>
            </a:r>
          </a:p>
        </p:txBody>
      </p:sp>
    </p:spTree>
    <p:extLst>
      <p:ext uri="{BB962C8B-B14F-4D97-AF65-F5344CB8AC3E}">
        <p14:creationId xmlns:p14="http://schemas.microsoft.com/office/powerpoint/2010/main" val="2825528602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91131AF3-AB27-4890-9549-572EC31F962C}"/>
              </a:ext>
            </a:extLst>
          </p:cNvPr>
          <p:cNvSpPr txBox="1">
            <a:spLocks/>
          </p:cNvSpPr>
          <p:nvPr/>
        </p:nvSpPr>
        <p:spPr>
          <a:xfrm>
            <a:off x="8137315" y="3547690"/>
            <a:ext cx="3575258" cy="1007181"/>
          </a:xfrm>
          <a:prstGeom prst="rect">
            <a:avLst/>
          </a:prstGeom>
          <a:solidFill>
            <a:srgbClr val="E2A95F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uk-UA" sz="1400" b="1" dirty="0"/>
              <a:t>або: </a:t>
            </a:r>
            <a:r>
              <a:rPr lang="uk-UA" sz="1400" dirty="0"/>
              <a:t>навчання з присудженням академічного ступеня «бакалавр» </a:t>
            </a:r>
            <a:br>
              <a:rPr lang="uk-UA" sz="1400" dirty="0"/>
            </a:br>
            <a:r>
              <a:rPr lang="uk-UA" sz="1400" dirty="0"/>
              <a:t>в університетах прикладних наук і вищих школах прикладних наук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F46CD52-B1DC-4DF7-8FCC-44740D0CF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noProof="0">
                <a:solidFill>
                  <a:srgbClr val="D6851B"/>
                </a:solidFill>
              </a:rPr>
              <a:t>2. </a:t>
            </a:r>
            <a:r>
              <a:rPr lang="uk-UA"/>
              <a:t>Національна рамка кваліфікацій Німеччини (НРК)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9113D9D3-B176-4A52-9D75-C20BE5690D4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2" y="821140"/>
            <a:ext cx="11053762" cy="435462"/>
          </a:xfrm>
        </p:spPr>
        <p:txBody>
          <a:bodyPr>
            <a:normAutofit/>
          </a:bodyPr>
          <a:lstStyle/>
          <a:p>
            <a:r>
              <a:rPr lang="uk-UA" sz="2000"/>
              <a:t>Систематизація за ступенем складності та видом діяльності</a:t>
            </a:r>
          </a:p>
        </p:txBody>
      </p:sp>
      <p:sp>
        <p:nvSpPr>
          <p:cNvPr id="6" name="Textplatzhalter 3">
            <a:extLst>
              <a:ext uri="{FF2B5EF4-FFF2-40B4-BE49-F238E27FC236}">
                <a16:creationId xmlns:a16="http://schemas.microsoft.com/office/drawing/2014/main" id="{5252982C-541D-4F15-9D26-6974AC8FE9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2" y="2023039"/>
            <a:ext cx="3575252" cy="637849"/>
          </a:xfrm>
          <a:solidFill>
            <a:srgbClr val="E2A95F"/>
          </a:solidFill>
        </p:spPr>
        <p:txBody>
          <a:bodyPr wrap="square" lIns="36000" tIns="72000" rIns="36000" bIns="72000">
            <a:spAutoFit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uk-UA" sz="1600" dirty="0"/>
              <a:t>Спеціалізоване </a:t>
            </a:r>
            <a:br>
              <a:rPr lang="uk-UA" sz="1600" dirty="0"/>
            </a:br>
            <a:r>
              <a:rPr lang="uk-UA" sz="1600" dirty="0"/>
              <a:t>підвищення кваліфікації</a:t>
            </a:r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96606456-7A2C-4503-A466-7970A04C8EDD}"/>
              </a:ext>
            </a:extLst>
          </p:cNvPr>
          <p:cNvSpPr txBox="1">
            <a:spLocks/>
          </p:cNvSpPr>
          <p:nvPr/>
        </p:nvSpPr>
        <p:spPr>
          <a:xfrm>
            <a:off x="658812" y="2737769"/>
            <a:ext cx="3575253" cy="1170901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  <a:spcBef>
                <a:spcPts val="0"/>
              </a:spcBef>
            </a:pPr>
            <a:r>
              <a:rPr lang="uk-UA" sz="1200" dirty="0">
                <a:solidFill>
                  <a:schemeClr val="tx1"/>
                </a:solidFill>
              </a:rPr>
              <a:t>наприклад, сертифікований фахівець – ІТ-фахівець, сервісний технік, кухар-дієтолог, працівник з експлуатації обладнання вітроенергетичних установок/вітроелектростанцій,</a:t>
            </a:r>
            <a:br>
              <a:rPr lang="uk-UA" sz="1200" dirty="0">
                <a:solidFill>
                  <a:schemeClr val="tx1"/>
                </a:solidFill>
              </a:rPr>
            </a:br>
            <a:r>
              <a:rPr lang="uk-UA" sz="1200" dirty="0">
                <a:solidFill>
                  <a:schemeClr val="tx1"/>
                </a:solidFill>
              </a:rPr>
              <a:t>консультант з питань житла (ТПП)</a:t>
            </a:r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71EBEEC9-307D-4465-A213-EF6224C55835}"/>
              </a:ext>
            </a:extLst>
          </p:cNvPr>
          <p:cNvSpPr txBox="1">
            <a:spLocks/>
          </p:cNvSpPr>
          <p:nvPr/>
        </p:nvSpPr>
        <p:spPr>
          <a:xfrm>
            <a:off x="658812" y="1412453"/>
            <a:ext cx="3575258" cy="540000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36000" tIns="72000" rIns="36000" bIns="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  <a:spcBef>
                <a:spcPts val="600"/>
              </a:spcBef>
            </a:pPr>
            <a:r>
              <a:rPr lang="uk-UA" sz="1800" b="1" dirty="0"/>
              <a:t>НРК 5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E0660FEF-E649-46CA-B8F3-B4DF7AD7F8CF}"/>
              </a:ext>
            </a:extLst>
          </p:cNvPr>
          <p:cNvSpPr txBox="1">
            <a:spLocks/>
          </p:cNvSpPr>
          <p:nvPr/>
        </p:nvSpPr>
        <p:spPr>
          <a:xfrm>
            <a:off x="4398062" y="2023040"/>
            <a:ext cx="3575258" cy="637849"/>
          </a:xfrm>
          <a:prstGeom prst="rect">
            <a:avLst/>
          </a:prstGeom>
          <a:solidFill>
            <a:srgbClr val="E2A95F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uk-UA" sz="1600"/>
              <a:t>Підвищення кваліфікації</a:t>
            </a:r>
            <a:br>
              <a:rPr lang="uk-UA" sz="1600"/>
            </a:br>
            <a:r>
              <a:rPr lang="uk-UA" sz="1600"/>
              <a:t>на звання майстра </a:t>
            </a:r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CCC2C313-E699-4868-BEBD-012FD4C21E4A}"/>
              </a:ext>
            </a:extLst>
          </p:cNvPr>
          <p:cNvSpPr txBox="1">
            <a:spLocks/>
          </p:cNvSpPr>
          <p:nvPr/>
        </p:nvSpPr>
        <p:spPr>
          <a:xfrm>
            <a:off x="4398061" y="2731476"/>
            <a:ext cx="3575259" cy="904012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  <a:spcBef>
                <a:spcPts val="0"/>
              </a:spcBef>
            </a:pPr>
            <a:r>
              <a:rPr lang="uk-UA" sz="1200" dirty="0">
                <a:solidFill>
                  <a:schemeClr val="tx1"/>
                </a:solidFill>
              </a:rPr>
              <a:t>наприклад, бакалавр-професіонал,</a:t>
            </a:r>
            <a:br>
              <a:rPr lang="uk-UA" sz="1200" dirty="0">
                <a:solidFill>
                  <a:schemeClr val="tx1"/>
                </a:solidFill>
              </a:rPr>
            </a:br>
            <a:r>
              <a:rPr lang="uk-UA" sz="1200" dirty="0">
                <a:solidFill>
                  <a:schemeClr val="tx1"/>
                </a:solidFill>
              </a:rPr>
              <a:t>майстер сільськогосподарського виробництва,</a:t>
            </a:r>
            <a:br>
              <a:rPr lang="uk-UA" sz="1200" dirty="0">
                <a:solidFill>
                  <a:schemeClr val="tx1"/>
                </a:solidFill>
              </a:rPr>
            </a:br>
            <a:r>
              <a:rPr lang="uk-UA" sz="1200" dirty="0">
                <a:solidFill>
                  <a:schemeClr val="tx1"/>
                </a:solidFill>
              </a:rPr>
              <a:t>майстер-кухар, майстер ресторанного обслуговування, майстер-електротехнік</a:t>
            </a: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5D617D76-AFAA-42F7-9E88-50C6F403F0FE}"/>
              </a:ext>
            </a:extLst>
          </p:cNvPr>
          <p:cNvSpPr txBox="1">
            <a:spLocks/>
          </p:cNvSpPr>
          <p:nvPr/>
        </p:nvSpPr>
        <p:spPr>
          <a:xfrm>
            <a:off x="4398062" y="1412453"/>
            <a:ext cx="7314511" cy="540000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36000" tIns="72000" rIns="36000" bIns="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  <a:spcBef>
                <a:spcPts val="600"/>
              </a:spcBef>
            </a:pPr>
            <a:r>
              <a:rPr lang="uk-UA" sz="1800" b="1"/>
              <a:t>НРК 6</a:t>
            </a:r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FB6EA9DE-14C7-4549-9A47-C0080C2265B5}"/>
              </a:ext>
            </a:extLst>
          </p:cNvPr>
          <p:cNvSpPr txBox="1">
            <a:spLocks/>
          </p:cNvSpPr>
          <p:nvPr/>
        </p:nvSpPr>
        <p:spPr>
          <a:xfrm>
            <a:off x="8137313" y="2023039"/>
            <a:ext cx="3575259" cy="576293"/>
          </a:xfrm>
          <a:prstGeom prst="rect">
            <a:avLst/>
          </a:prstGeom>
          <a:solidFill>
            <a:srgbClr val="E2A95F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uk-UA" sz="1400" b="1" dirty="0"/>
              <a:t>або: </a:t>
            </a:r>
            <a:r>
              <a:rPr lang="uk-UA" sz="1400" dirty="0"/>
              <a:t>Підвищення кваліфікації </a:t>
            </a:r>
            <a:br>
              <a:rPr lang="uk-UA" sz="1400" dirty="0"/>
            </a:br>
            <a:r>
              <a:rPr lang="uk-UA" sz="1400" dirty="0"/>
              <a:t>для професійного зростання у технічній сфері</a:t>
            </a:r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EB459804-61F6-4C92-9E2B-9C1C6EF1DA99}"/>
              </a:ext>
            </a:extLst>
          </p:cNvPr>
          <p:cNvSpPr txBox="1">
            <a:spLocks/>
          </p:cNvSpPr>
          <p:nvPr/>
        </p:nvSpPr>
        <p:spPr>
          <a:xfrm>
            <a:off x="8137313" y="2740503"/>
            <a:ext cx="3575259" cy="715049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  <a:spcBef>
                <a:spcPts val="0"/>
              </a:spcBef>
            </a:pPr>
            <a:r>
              <a:rPr lang="uk-UA" sz="1200" dirty="0">
                <a:solidFill>
                  <a:schemeClr val="tx1"/>
                </a:solidFill>
              </a:rPr>
              <a:t>наприклад, бакалавр-професіонал, технік-механік у сільському господарстві,</a:t>
            </a:r>
            <a:br>
              <a:rPr lang="uk-UA" sz="1200" dirty="0">
                <a:solidFill>
                  <a:schemeClr val="tx1"/>
                </a:solidFill>
              </a:rPr>
            </a:br>
            <a:r>
              <a:rPr lang="uk-UA" sz="1200" dirty="0">
                <a:solidFill>
                  <a:schemeClr val="tx1"/>
                </a:solidFill>
              </a:rPr>
              <a:t>харчовий технолог, технік з експлуатації будівель</a:t>
            </a:r>
          </a:p>
        </p:txBody>
      </p:sp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3CAC0400-1E75-46B7-AAEC-DBC5DA41CAF6}"/>
              </a:ext>
            </a:extLst>
          </p:cNvPr>
          <p:cNvSpPr txBox="1">
            <a:spLocks/>
          </p:cNvSpPr>
          <p:nvPr/>
        </p:nvSpPr>
        <p:spPr>
          <a:xfrm>
            <a:off x="4398061" y="3604649"/>
            <a:ext cx="3575259" cy="607071"/>
          </a:xfrm>
          <a:prstGeom prst="rect">
            <a:avLst/>
          </a:prstGeom>
          <a:solidFill>
            <a:srgbClr val="E2A95F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uk-UA" sz="1400" b="1" dirty="0"/>
              <a:t>або:</a:t>
            </a:r>
            <a:r>
              <a:rPr lang="uk-UA" sz="1400" dirty="0"/>
              <a:t> Підвищення кваліфікації для професійного зростання у комерційній </a:t>
            </a:r>
            <a:r>
              <a:rPr lang="uk-UA" sz="1600" dirty="0"/>
              <a:t>сфері</a:t>
            </a:r>
          </a:p>
        </p:txBody>
      </p:sp>
      <p:sp>
        <p:nvSpPr>
          <p:cNvPr id="18" name="Textplatzhalter 3">
            <a:extLst>
              <a:ext uri="{FF2B5EF4-FFF2-40B4-BE49-F238E27FC236}">
                <a16:creationId xmlns:a16="http://schemas.microsoft.com/office/drawing/2014/main" id="{26136F7C-27AE-409A-8D9A-8639500E0AB8}"/>
              </a:ext>
            </a:extLst>
          </p:cNvPr>
          <p:cNvSpPr txBox="1">
            <a:spLocks/>
          </p:cNvSpPr>
          <p:nvPr/>
        </p:nvSpPr>
        <p:spPr>
          <a:xfrm>
            <a:off x="4398061" y="4229077"/>
            <a:ext cx="3575259" cy="1676851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  <a:spcBef>
                <a:spcPts val="0"/>
              </a:spcBef>
            </a:pPr>
            <a:r>
              <a:rPr lang="uk-UA" sz="1200" dirty="0">
                <a:solidFill>
                  <a:schemeClr val="tx1"/>
                </a:solidFill>
              </a:rPr>
              <a:t>наприклад, бакалавр-професіонал, фахівець-аграрiй для бухгалтерського обліку, фахівець з економіки та організації виробництва на комерційному підприємстві, фахівець з економіки та організації виробництва на промисловому підприємстві, фахівець з економіки та організації виробництва у ЗМІ та видавництвах, бухгалтер, залучений до складання балансу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BDA928BF-3021-4CEE-B223-CFDA8EAA1F4E}"/>
              </a:ext>
            </a:extLst>
          </p:cNvPr>
          <p:cNvSpPr/>
          <p:nvPr/>
        </p:nvSpPr>
        <p:spPr>
          <a:xfrm>
            <a:off x="510194" y="6037539"/>
            <a:ext cx="744774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000" dirty="0"/>
              <a:t> * Зазначені професії, якi належать до однієї професійної галузі, можуть не ґрунтуватися одна на одній. </a:t>
            </a:r>
            <a:br>
              <a:rPr lang="uk-UA" sz="1000" dirty="0"/>
            </a:br>
            <a:r>
              <a:rPr lang="uk-UA" sz="1000" dirty="0"/>
              <a:t>    Цi професії зазначені як приклади, вони знаходяться на різних кваліфікаційних рівнях у відповідній професійній галузі.</a:t>
            </a:r>
          </a:p>
          <a:p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184312945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46CD52-B1DC-4DF7-8FCC-44740D0CF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noProof="0">
                <a:solidFill>
                  <a:srgbClr val="D6851B"/>
                </a:solidFill>
              </a:rPr>
              <a:t>2. </a:t>
            </a:r>
            <a:r>
              <a:rPr lang="uk-UA"/>
              <a:t>Національна рамка кваліфікацій Німеччини (НРК)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9113D9D3-B176-4A52-9D75-C20BE5690D4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2" y="821140"/>
            <a:ext cx="11053762" cy="435462"/>
          </a:xfrm>
        </p:spPr>
        <p:txBody>
          <a:bodyPr>
            <a:normAutofit/>
          </a:bodyPr>
          <a:lstStyle/>
          <a:p>
            <a:r>
              <a:rPr lang="uk-UA" sz="2000"/>
              <a:t>Систематизація за ступенем складності та видом діяльності</a:t>
            </a:r>
          </a:p>
        </p:txBody>
      </p:sp>
      <p:sp>
        <p:nvSpPr>
          <p:cNvPr id="6" name="Textplatzhalter 3">
            <a:extLst>
              <a:ext uri="{FF2B5EF4-FFF2-40B4-BE49-F238E27FC236}">
                <a16:creationId xmlns:a16="http://schemas.microsoft.com/office/drawing/2014/main" id="{5252982C-541D-4F15-9D26-6974AC8FE9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3" y="2176145"/>
            <a:ext cx="3575252" cy="637849"/>
          </a:xfrm>
          <a:solidFill>
            <a:srgbClr val="E2A95F"/>
          </a:solidFill>
        </p:spPr>
        <p:txBody>
          <a:bodyPr wrap="square" lIns="36000" tIns="72000" rIns="36000" bIns="72000">
            <a:spAutoFit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uk-UA" sz="1600"/>
              <a:t>Підвищення кваліфікації </a:t>
            </a:r>
            <a:br>
              <a:rPr lang="uk-UA" sz="1600"/>
            </a:br>
            <a:r>
              <a:rPr lang="uk-UA" sz="1600"/>
              <a:t>просунутого рівня </a:t>
            </a:r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96606456-7A2C-4503-A466-7970A04C8EDD}"/>
              </a:ext>
            </a:extLst>
          </p:cNvPr>
          <p:cNvSpPr txBox="1">
            <a:spLocks/>
          </p:cNvSpPr>
          <p:nvPr/>
        </p:nvSpPr>
        <p:spPr>
          <a:xfrm>
            <a:off x="658815" y="2895211"/>
            <a:ext cx="3575253" cy="976403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  <a:spcBef>
                <a:spcPts val="0"/>
              </a:spcBef>
            </a:pPr>
            <a:r>
              <a:rPr lang="uk-UA" sz="1200" dirty="0">
                <a:solidFill>
                  <a:schemeClr val="tx1"/>
                </a:solidFill>
              </a:rPr>
              <a:t>наприклад, магістр-професіонал, інженер-економіст у технічній сфері, інженер-економіст у комерційній сфері, сертифікований майстер виробничого навчання*</a:t>
            </a:r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71EBEEC9-307D-4465-A213-EF6224C55835}"/>
              </a:ext>
            </a:extLst>
          </p:cNvPr>
          <p:cNvSpPr txBox="1">
            <a:spLocks/>
          </p:cNvSpPr>
          <p:nvPr/>
        </p:nvSpPr>
        <p:spPr>
          <a:xfrm>
            <a:off x="658814" y="1559075"/>
            <a:ext cx="7314508" cy="540000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36000" tIns="72000" rIns="36000" bIns="0" rtlCol="0" anchor="ctr" anchorCtr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  <a:spcBef>
                <a:spcPts val="600"/>
              </a:spcBef>
            </a:pPr>
            <a:r>
              <a:rPr lang="uk-UA" sz="1800" b="1"/>
              <a:t>НРК 7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E0660FEF-E649-46CA-B8F3-B4DF7AD7F8CF}"/>
              </a:ext>
            </a:extLst>
          </p:cNvPr>
          <p:cNvSpPr txBox="1">
            <a:spLocks/>
          </p:cNvSpPr>
          <p:nvPr/>
        </p:nvSpPr>
        <p:spPr>
          <a:xfrm>
            <a:off x="4382676" y="2178748"/>
            <a:ext cx="3575258" cy="791737"/>
          </a:xfrm>
          <a:prstGeom prst="rect">
            <a:avLst/>
          </a:prstGeom>
          <a:solidFill>
            <a:srgbClr val="E2A95F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uk-UA" sz="1400" dirty="0"/>
              <a:t>або: Навчання з присудженням академічного </a:t>
            </a:r>
            <a:r>
              <a:rPr lang="uk-UA" sz="1400" spc="-10" dirty="0"/>
              <a:t>ступеня «магістр» в університетах прикладних </a:t>
            </a:r>
            <a:r>
              <a:rPr lang="uk-UA" sz="1400" dirty="0"/>
              <a:t>наук і вищих школах прикладних наук </a:t>
            </a:r>
            <a:endParaRPr lang="uk-UA" sz="1600" dirty="0"/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CCC2C313-E699-4868-BEBD-012FD4C21E4A}"/>
              </a:ext>
            </a:extLst>
          </p:cNvPr>
          <p:cNvSpPr txBox="1">
            <a:spLocks/>
          </p:cNvSpPr>
          <p:nvPr/>
        </p:nvSpPr>
        <p:spPr>
          <a:xfrm>
            <a:off x="4382676" y="3050158"/>
            <a:ext cx="3575261" cy="522689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  <a:spcBef>
                <a:spcPts val="0"/>
              </a:spcBef>
            </a:pPr>
            <a:r>
              <a:rPr lang="uk-UA" sz="1200" dirty="0">
                <a:solidFill>
                  <a:schemeClr val="tx1"/>
                </a:solidFill>
              </a:rPr>
              <a:t>наприклад, Master of Science (M. Sc.) (магістр наук) аграрій*</a:t>
            </a: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5D617D76-AFAA-42F7-9E88-50C6F403F0FE}"/>
              </a:ext>
            </a:extLst>
          </p:cNvPr>
          <p:cNvSpPr txBox="1">
            <a:spLocks/>
          </p:cNvSpPr>
          <p:nvPr/>
        </p:nvSpPr>
        <p:spPr>
          <a:xfrm>
            <a:off x="8137316" y="1559075"/>
            <a:ext cx="3575259" cy="540000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36000" tIns="72000" rIns="36000" bIns="0" rtlCol="0" anchor="ctr" anchorCtr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  <a:spcBef>
                <a:spcPts val="600"/>
              </a:spcBef>
            </a:pPr>
            <a:r>
              <a:rPr lang="uk-UA" sz="1800" b="1"/>
              <a:t>НРК 8</a:t>
            </a:r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FB6EA9DE-14C7-4549-9A47-C0080C2265B5}"/>
              </a:ext>
            </a:extLst>
          </p:cNvPr>
          <p:cNvSpPr txBox="1">
            <a:spLocks/>
          </p:cNvSpPr>
          <p:nvPr/>
        </p:nvSpPr>
        <p:spPr>
          <a:xfrm>
            <a:off x="8137315" y="2176145"/>
            <a:ext cx="3575259" cy="637849"/>
          </a:xfrm>
          <a:prstGeom prst="rect">
            <a:avLst/>
          </a:prstGeom>
          <a:solidFill>
            <a:srgbClr val="E2A95F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uk-UA" sz="1600" dirty="0"/>
              <a:t>Здобуття наукового ступеня в університеті прикладних наук</a:t>
            </a:r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EB459804-61F6-4C92-9E2B-9C1C6EF1DA99}"/>
              </a:ext>
            </a:extLst>
          </p:cNvPr>
          <p:cNvSpPr txBox="1">
            <a:spLocks/>
          </p:cNvSpPr>
          <p:nvPr/>
        </p:nvSpPr>
        <p:spPr>
          <a:xfrm>
            <a:off x="8137316" y="2895210"/>
            <a:ext cx="3575259" cy="1541853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  <a:spcBef>
                <a:spcPts val="0"/>
              </a:spcBef>
            </a:pPr>
            <a:r>
              <a:rPr lang="uk-UA" sz="1400" dirty="0">
                <a:solidFill>
                  <a:schemeClr val="tx1"/>
                </a:solidFill>
              </a:rPr>
              <a:t>z</a:t>
            </a:r>
            <a:r>
              <a:rPr lang="uk-UA" sz="1200" dirty="0">
                <a:solidFill>
                  <a:schemeClr val="tx1"/>
                </a:solidFill>
              </a:rPr>
              <a:t>. B. Promovierte/r Agrarwissenschaftler/in (Dr. Agr.) (доктор сільськогосподарських наук ), Promovierte/r Ökonom/in (Dr. оec.) (доктор економічних наук), </a:t>
            </a:r>
            <a:br>
              <a:rPr lang="uk-UA" sz="1200" dirty="0">
                <a:solidFill>
                  <a:schemeClr val="tx1"/>
                </a:solidFill>
              </a:rPr>
            </a:br>
            <a:r>
              <a:rPr lang="uk-UA" sz="1200" dirty="0">
                <a:solidFill>
                  <a:schemeClr val="tx1"/>
                </a:solidFill>
              </a:rPr>
              <a:t>Promovierte/r Ernährungswissenschaftler/in (Dr. oec. Troph.) (доктор наук у галузі дієтології), </a:t>
            </a:r>
            <a:br>
              <a:rPr lang="uk-UA" sz="1200" dirty="0">
                <a:solidFill>
                  <a:schemeClr val="tx1"/>
                </a:solidFill>
              </a:rPr>
            </a:br>
            <a:r>
              <a:rPr lang="uk-UA" sz="1200" dirty="0">
                <a:solidFill>
                  <a:schemeClr val="tx1"/>
                </a:solidFill>
              </a:rPr>
              <a:t>Promovierte/r Ingenieur/in (Dr. Ing.) (доктор технічних наук)*</a:t>
            </a:r>
            <a:endParaRPr lang="uk-UA" sz="1400" dirty="0">
              <a:solidFill>
                <a:schemeClr val="tx1"/>
              </a:solidFill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74AB491A-E403-4996-91D5-1BF8F775782D}"/>
              </a:ext>
            </a:extLst>
          </p:cNvPr>
          <p:cNvSpPr/>
          <p:nvPr/>
        </p:nvSpPr>
        <p:spPr>
          <a:xfrm>
            <a:off x="525582" y="5464202"/>
            <a:ext cx="74477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000"/>
              <a:t> * Зазначені професії, якi належать до однієї професійної галузі, можуть не ґрунтуватися одна на одній. </a:t>
            </a:r>
            <a:br>
              <a:rPr lang="uk-UA" sz="1000"/>
            </a:br>
            <a:r>
              <a:rPr lang="uk-UA" sz="1000"/>
              <a:t>    Цi професії зазначені як приклади, вони знаходяться на різних кваліфікаційних рівнях у відповідній професійній галузі.</a:t>
            </a:r>
          </a:p>
        </p:txBody>
      </p:sp>
    </p:spTree>
    <p:extLst>
      <p:ext uri="{BB962C8B-B14F-4D97-AF65-F5344CB8AC3E}">
        <p14:creationId xmlns:p14="http://schemas.microsoft.com/office/powerpoint/2010/main" val="4204084445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eck: abgerundete Ecken 18">
            <a:extLst>
              <a:ext uri="{FF2B5EF4-FFF2-40B4-BE49-F238E27FC236}">
                <a16:creationId xmlns:a16="http://schemas.microsoft.com/office/drawing/2014/main" id="{A46D50A1-29E0-6215-A80A-887FB7C63936}"/>
              </a:ext>
            </a:extLst>
          </p:cNvPr>
          <p:cNvSpPr/>
          <p:nvPr/>
        </p:nvSpPr>
        <p:spPr>
          <a:xfrm>
            <a:off x="658813" y="1556675"/>
            <a:ext cx="5437187" cy="576000"/>
          </a:xfrm>
          <a:prstGeom prst="roundRect">
            <a:avLst>
              <a:gd name="adj" fmla="val 0"/>
            </a:avLst>
          </a:prstGeom>
          <a:solidFill>
            <a:srgbClr val="D6851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chemeClr val="bg1"/>
                </a:solidFill>
              </a:rPr>
              <a:t>                </a:t>
            </a:r>
            <a:r>
              <a:rPr lang="uk-UA" b="1" dirty="0">
                <a:solidFill>
                  <a:schemeClr val="bg1"/>
                </a:solidFill>
              </a:rPr>
              <a:t>Дуальне професійне навчання  </a:t>
            </a:r>
          </a:p>
        </p:txBody>
      </p:sp>
      <p:sp>
        <p:nvSpPr>
          <p:cNvPr id="29" name="Rechteck: abgerundete Ecken 28">
            <a:extLst>
              <a:ext uri="{FF2B5EF4-FFF2-40B4-BE49-F238E27FC236}">
                <a16:creationId xmlns:a16="http://schemas.microsoft.com/office/drawing/2014/main" id="{5C63104D-CCE9-9A14-F570-05346152E897}"/>
              </a:ext>
            </a:extLst>
          </p:cNvPr>
          <p:cNvSpPr/>
          <p:nvPr/>
        </p:nvSpPr>
        <p:spPr>
          <a:xfrm>
            <a:off x="6240463" y="1556675"/>
            <a:ext cx="5479347" cy="576000"/>
          </a:xfrm>
          <a:prstGeom prst="roundRect">
            <a:avLst>
              <a:gd name="adj" fmla="val 0"/>
            </a:avLst>
          </a:prstGeom>
          <a:solidFill>
            <a:srgbClr val="D685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57188"/>
            <a:r>
              <a:rPr lang="uk-UA" b="1" dirty="0"/>
              <a:t>Професійне навчання в училищі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972A6B2F-F630-46C0-B414-6EC482A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noProof="0">
                <a:solidFill>
                  <a:srgbClr val="D6851B"/>
                </a:solidFill>
              </a:rPr>
              <a:t>3. </a:t>
            </a:r>
            <a:r>
              <a:rPr lang="uk-UA"/>
              <a:t>Два види первинного професійного навчання 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93895ECE-A2BD-A8E4-DF73-A7331654D3D7}"/>
              </a:ext>
            </a:extLst>
          </p:cNvPr>
          <p:cNvSpPr txBox="1"/>
          <p:nvPr/>
        </p:nvSpPr>
        <p:spPr>
          <a:xfrm>
            <a:off x="681192" y="2218692"/>
            <a:ext cx="5392428" cy="294593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/>
              <a:t>70 % на підприємстві – 30 % у професійному училищі 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/>
              <a:t>Оплата праці учнів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/>
              <a:t>Регулюється федеральним законодавством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/>
              <a:t>32</a:t>
            </a:r>
            <a:r>
              <a:rPr lang="de-DE" sz="1600" dirty="0"/>
              <a:t>8</a:t>
            </a:r>
            <a:r>
              <a:rPr lang="uk-UA" sz="1600"/>
              <a:t> </a:t>
            </a:r>
            <a:r>
              <a:rPr lang="uk-UA" sz="1600" dirty="0"/>
              <a:t>професій*, з них приблизно:</a:t>
            </a:r>
          </a:p>
          <a:p>
            <a:pPr marL="540000" lvl="1" indent="-252000">
              <a:lnSpc>
                <a:spcPts val="2200"/>
              </a:lnSpc>
              <a:spcAft>
                <a:spcPts val="100"/>
              </a:spcAft>
              <a:buClr>
                <a:srgbClr val="D6851B"/>
              </a:buClr>
              <a:buSzPct val="60000"/>
              <a:buFont typeface="Wingdings 3" panose="05040102010807070707" pitchFamily="18" charset="2"/>
              <a:buChar char=""/>
            </a:pPr>
            <a:r>
              <a:rPr lang="uk-UA" sz="1600" dirty="0"/>
              <a:t>130 ремісничих професій</a:t>
            </a:r>
          </a:p>
          <a:p>
            <a:pPr marL="540000" lvl="1" indent="-252000">
              <a:lnSpc>
                <a:spcPts val="2200"/>
              </a:lnSpc>
              <a:spcAft>
                <a:spcPts val="100"/>
              </a:spcAft>
              <a:buClr>
                <a:srgbClr val="D6851B"/>
              </a:buClr>
              <a:buSzPct val="60000"/>
              <a:buFont typeface="Wingdings 3" panose="05040102010807070707" pitchFamily="18" charset="2"/>
              <a:buChar char=""/>
            </a:pPr>
            <a:r>
              <a:rPr lang="uk-UA" sz="1600" dirty="0"/>
              <a:t>250 професій у виробничій та природничо-науковій сферах (частково збігаються з ремісничими професіями)</a:t>
            </a:r>
          </a:p>
          <a:p>
            <a:pPr marL="540000" lvl="1" indent="-252000">
              <a:lnSpc>
                <a:spcPts val="2200"/>
              </a:lnSpc>
              <a:spcAft>
                <a:spcPts val="100"/>
              </a:spcAft>
              <a:buClr>
                <a:srgbClr val="D6851B"/>
              </a:buClr>
              <a:buSzPct val="60000"/>
              <a:buFont typeface="Wingdings 3" panose="05040102010807070707" pitchFamily="18" charset="2"/>
              <a:buChar char=""/>
            </a:pPr>
            <a:r>
              <a:rPr lang="uk-UA" sz="1600" dirty="0"/>
              <a:t>50 професій у комерційній сфері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endParaRPr lang="de-DE" sz="1600" dirty="0"/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A6D6066D-236C-4A16-92AA-6E3064283376}"/>
              </a:ext>
            </a:extLst>
          </p:cNvPr>
          <p:cNvSpPr txBox="1"/>
          <p:nvPr/>
        </p:nvSpPr>
        <p:spPr>
          <a:xfrm>
            <a:off x="6240463" y="2218692"/>
            <a:ext cx="5232796" cy="381796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/>
              <a:t>частково висока зайнятість на практичних стадіях виробничої діяльності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/>
              <a:t>Оплата праці учнів у сфері охорони здоров'я/в інших випадках праця учнів частково не оплачується або навчання ведеться на платній основі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/>
              <a:t>Регулюється законодавством федеральних земель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/>
              <a:t>Приблизно 70 професій у таких сферах:</a:t>
            </a:r>
          </a:p>
          <a:p>
            <a:pPr marL="540000" lvl="1" indent="-252000">
              <a:lnSpc>
                <a:spcPts val="2200"/>
              </a:lnSpc>
              <a:spcAft>
                <a:spcPts val="100"/>
              </a:spcAft>
              <a:buClr>
                <a:srgbClr val="D6851B"/>
              </a:buClr>
              <a:buSzPct val="60000"/>
              <a:buFont typeface="Wingdings 3" panose="05040102010807070707" pitchFamily="18" charset="2"/>
              <a:buChar char=""/>
            </a:pPr>
            <a:r>
              <a:rPr lang="uk-UA" sz="1600" dirty="0"/>
              <a:t>техніка</a:t>
            </a:r>
          </a:p>
          <a:p>
            <a:pPr marL="540000" lvl="1" indent="-252000">
              <a:lnSpc>
                <a:spcPts val="2200"/>
              </a:lnSpc>
              <a:spcAft>
                <a:spcPts val="100"/>
              </a:spcAft>
              <a:buClr>
                <a:srgbClr val="D6851B"/>
              </a:buClr>
              <a:buSzPct val="60000"/>
              <a:buFont typeface="Wingdings 3" panose="05040102010807070707" pitchFamily="18" charset="2"/>
              <a:buChar char=""/>
            </a:pPr>
            <a:r>
              <a:rPr lang="uk-UA" sz="1600" dirty="0"/>
              <a:t>іноземні мови</a:t>
            </a:r>
          </a:p>
          <a:p>
            <a:pPr marL="540000" lvl="1" indent="-252000">
              <a:lnSpc>
                <a:spcPts val="2200"/>
              </a:lnSpc>
              <a:spcAft>
                <a:spcPts val="100"/>
              </a:spcAft>
              <a:buClr>
                <a:srgbClr val="D6851B"/>
              </a:buClr>
              <a:buSzPct val="60000"/>
              <a:buFont typeface="Wingdings 3" panose="05040102010807070707" pitchFamily="18" charset="2"/>
              <a:buChar char=""/>
            </a:pPr>
            <a:r>
              <a:rPr lang="uk-UA" sz="1600" dirty="0"/>
              <a:t>дизайн</a:t>
            </a:r>
          </a:p>
          <a:p>
            <a:pPr marL="540000" lvl="1" indent="-252000">
              <a:lnSpc>
                <a:spcPts val="2200"/>
              </a:lnSpc>
              <a:spcAft>
                <a:spcPts val="100"/>
              </a:spcAft>
              <a:buClr>
                <a:srgbClr val="D6851B"/>
              </a:buClr>
              <a:buSzPct val="60000"/>
              <a:buFont typeface="Wingdings 3" panose="05040102010807070707" pitchFamily="18" charset="2"/>
              <a:buChar char=""/>
            </a:pPr>
            <a:r>
              <a:rPr lang="uk-UA" sz="1600" dirty="0"/>
              <a:t>Професії в комерційній сфері</a:t>
            </a:r>
          </a:p>
          <a:p>
            <a:pPr marL="540000" lvl="1" indent="-252000">
              <a:lnSpc>
                <a:spcPts val="2200"/>
              </a:lnSpc>
              <a:spcAft>
                <a:spcPts val="100"/>
              </a:spcAft>
              <a:buClr>
                <a:srgbClr val="D6851B"/>
              </a:buClr>
              <a:buSzPct val="60000"/>
              <a:buFont typeface="Wingdings 3" panose="05040102010807070707" pitchFamily="18" charset="2"/>
              <a:buChar char=""/>
            </a:pPr>
            <a:r>
              <a:rPr lang="uk-UA" sz="1600" dirty="0"/>
              <a:t>охорона здоров'я, соціальна сфера, догляд за тілом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endParaRPr lang="de-DE" sz="1600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BE5C1929-7ADA-45CA-8F87-5FCF4C97CB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15" y="1013059"/>
            <a:ext cx="1476314" cy="108723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E8A161E-7420-4571-9B57-BA2D359959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58046" y="861875"/>
            <a:ext cx="1215213" cy="1116012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928C3F74-FDC2-48E0-98D9-D74B2E5564CF}"/>
              </a:ext>
            </a:extLst>
          </p:cNvPr>
          <p:cNvSpPr/>
          <p:nvPr/>
        </p:nvSpPr>
        <p:spPr>
          <a:xfrm>
            <a:off x="525582" y="5464202"/>
            <a:ext cx="744774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000"/>
              <a:t> * професії частково дублюються</a:t>
            </a:r>
          </a:p>
        </p:txBody>
      </p:sp>
    </p:spTree>
    <p:extLst>
      <p:ext uri="{BB962C8B-B14F-4D97-AF65-F5344CB8AC3E}">
        <p14:creationId xmlns:p14="http://schemas.microsoft.com/office/powerpoint/2010/main" val="3750942332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72A6B2F-F630-46C0-B414-6EC482A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/>
              <a:t>4.</a:t>
            </a:r>
            <a:r>
              <a:rPr lang="uk-UA" noProof="0">
                <a:solidFill>
                  <a:srgbClr val="D6851B"/>
                </a:solidFill>
              </a:rPr>
              <a:t> </a:t>
            </a:r>
            <a:r>
              <a:rPr lang="uk-UA"/>
              <a:t>Професійне навчання на підприємстві в Дуальних системах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93895ECE-A2BD-A8E4-DF73-A7331654D3D7}"/>
              </a:ext>
            </a:extLst>
          </p:cNvPr>
          <p:cNvSpPr txBox="1"/>
          <p:nvPr/>
        </p:nvSpPr>
        <p:spPr>
          <a:xfrm>
            <a:off x="658812" y="1353138"/>
            <a:ext cx="6157913" cy="183024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ts val="2200"/>
              </a:lnSpc>
              <a:spcAft>
                <a:spcPts val="600"/>
              </a:spcAft>
              <a:buClr>
                <a:srgbClr val="D6851B"/>
              </a:buClr>
              <a:buSzPct val="65000"/>
            </a:pPr>
            <a:r>
              <a:rPr lang="uk-UA" sz="1600" b="1" dirty="0"/>
              <a:t>130 професій</a:t>
            </a:r>
            <a:r>
              <a:rPr lang="uk-UA" sz="1600" dirty="0"/>
              <a:t>, якi переважно належать до сфери компетенції ремісничих палат, </a:t>
            </a:r>
            <a:br>
              <a:rPr lang="uk-UA" sz="1600" dirty="0"/>
            </a:br>
            <a:r>
              <a:rPr lang="uk-UA" sz="1600" dirty="0"/>
              <a:t>гільдій ремісників і окружних об'єднань ремісників у таких галузях: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/>
              <a:t>лісовий промисел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/>
              <a:t>будівельні та оздоблювальні роботи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/>
              <a:t>електротехніка та металеві роботи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/>
              <a:t>швейна, текстильна та шкіряна промисловість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3ED23082-CAED-4AAB-9439-21126E5BCE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3711" y="4545013"/>
            <a:ext cx="4406582" cy="693249"/>
          </a:xfrm>
          <a:prstGeom prst="rect">
            <a:avLst/>
          </a:prstGeom>
          <a:solidFill>
            <a:srgbClr val="D6851B"/>
          </a:solidFill>
          <a:ln w="19050">
            <a:noFill/>
            <a:miter lim="800000"/>
            <a:headEnd/>
            <a:tailEnd/>
          </a:ln>
        </p:spPr>
        <p:txBody>
          <a:bodyPr wrap="square" lIns="144000" tIns="72000" rIns="144000" bIns="72000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85750" indent="-285750" eaLnBrk="1" hangingPunct="1">
              <a:lnSpc>
                <a:spcPts val="2200"/>
              </a:lnSpc>
              <a:spcBef>
                <a:spcPts val="600"/>
              </a:spcBef>
              <a:spcAft>
                <a:spcPts val="200"/>
              </a:spcAft>
              <a:buClr>
                <a:schemeClr val="bg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>
                <a:solidFill>
                  <a:schemeClr val="bg1"/>
                </a:solidFill>
                <a:latin typeface="Calibri" panose="020F0502020204030204"/>
                <a:cs typeface="+mn-cs"/>
              </a:rPr>
              <a:t>Приблизно </a:t>
            </a:r>
            <a:r>
              <a:rPr lang="uk-UA" sz="1600" b="1">
                <a:solidFill>
                  <a:schemeClr val="bg1"/>
                </a:solidFill>
                <a:latin typeface="Calibri" panose="020F0502020204030204"/>
                <a:cs typeface="+mn-cs"/>
              </a:rPr>
              <a:t>25 % </a:t>
            </a:r>
            <a:r>
              <a:rPr lang="uk-UA" sz="1600">
                <a:solidFill>
                  <a:schemeClr val="bg1"/>
                </a:solidFill>
                <a:latin typeface="Calibri" panose="020F0502020204030204"/>
                <a:cs typeface="+mn-cs"/>
              </a:rPr>
              <a:t>усіх учнів освоюють ремісничу професію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809584F-5E4E-42CE-9985-256624369F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12" y="4545013"/>
            <a:ext cx="5704296" cy="939470"/>
          </a:xfrm>
          <a:prstGeom prst="rect">
            <a:avLst/>
          </a:prstGeom>
          <a:solidFill>
            <a:srgbClr val="FBF3E8"/>
          </a:solidFill>
          <a:ln w="19050">
            <a:noFill/>
            <a:miter lim="800000"/>
            <a:headEnd/>
            <a:tailEnd/>
          </a:ln>
        </p:spPr>
        <p:txBody>
          <a:bodyPr wrap="square" lIns="144000" tIns="72000" rIns="144000" bIns="72000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lvl="0" eaLnBrk="1" hangingPunct="1"/>
            <a:r>
              <a:rPr lang="uk-UA" sz="160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Доступ: </a:t>
            </a:r>
            <a:r>
              <a:rPr lang="uk-UA" sz="1600" b="1" dirty="0">
                <a:solidFill>
                  <a:srgbClr val="D6851B"/>
                </a:solidFill>
                <a:latin typeface="Calibri" panose="020F0502020204030204"/>
                <a:cs typeface="+mn-cs"/>
              </a:rPr>
              <a:t>формальні обмеження відсутні</a:t>
            </a:r>
          </a:p>
          <a:p>
            <a:pPr marL="285750" lvl="0" indent="-285750" eaLnBrk="1" hangingPunct="1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>
                <a:solidFill>
                  <a:prstClr val="black"/>
                </a:solidFill>
                <a:latin typeface="Calibri" panose="020F0502020204030204"/>
                <a:cs typeface="+mn-cs"/>
              </a:rPr>
              <a:t>Підприємство, що навчає, приймає рішення про необхідну попередню підготовку здобувача на базі училища </a:t>
            </a:r>
          </a:p>
        </p:txBody>
      </p:sp>
      <p:sp>
        <p:nvSpPr>
          <p:cNvPr id="24" name="Textplatzhalter 7">
            <a:extLst>
              <a:ext uri="{FF2B5EF4-FFF2-40B4-BE49-F238E27FC236}">
                <a16:creationId xmlns:a16="http://schemas.microsoft.com/office/drawing/2014/main" id="{9113D9D3-B176-4A52-9D75-C20BE5690D49}"/>
              </a:ext>
            </a:extLst>
          </p:cNvPr>
          <p:cNvSpPr>
            <a:spLocks noGrp="1"/>
          </p:cNvSpPr>
          <p:nvPr/>
        </p:nvSpPr>
        <p:spPr>
          <a:xfrm>
            <a:off x="658813" y="822743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000"/>
              <a:t>Ремісничі професії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5E78BABA-834B-48E5-8C4A-C9C807D773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14682" y="2205037"/>
            <a:ext cx="1148426" cy="2245043"/>
          </a:xfrm>
          <a:prstGeom prst="rect">
            <a:avLst/>
          </a:prstGeom>
        </p:spPr>
      </p:pic>
      <p:sp>
        <p:nvSpPr>
          <p:cNvPr id="25" name="Rechteck 24">
            <a:extLst>
              <a:ext uri="{FF2B5EF4-FFF2-40B4-BE49-F238E27FC236}">
                <a16:creationId xmlns:a16="http://schemas.microsoft.com/office/drawing/2014/main" id="{255CE004-780A-4F60-9318-2FC8E0E98354}"/>
              </a:ext>
            </a:extLst>
          </p:cNvPr>
          <p:cNvSpPr/>
          <p:nvPr/>
        </p:nvSpPr>
        <p:spPr>
          <a:xfrm>
            <a:off x="6728460" y="2051291"/>
            <a:ext cx="4804728" cy="12813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/>
              <a:t>виробництво скла, паперу, виробів і кераміки тощо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/>
              <a:t>хімічне чищення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/>
              <a:t>охорона здоров'я та догляд за тілом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/>
              <a:t>продовольча продукція</a:t>
            </a:r>
          </a:p>
        </p:txBody>
      </p:sp>
    </p:spTree>
    <p:extLst>
      <p:ext uri="{BB962C8B-B14F-4D97-AF65-F5344CB8AC3E}">
        <p14:creationId xmlns:p14="http://schemas.microsoft.com/office/powerpoint/2010/main" val="3224462876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ffice">
  <a:themeElements>
    <a:clrScheme name="BIBB">
      <a:dk1>
        <a:sysClr val="windowText" lastClr="000000"/>
      </a:dk1>
      <a:lt1>
        <a:sysClr val="window" lastClr="FFFFFF"/>
      </a:lt1>
      <a:dk2>
        <a:srgbClr val="585858"/>
      </a:dk2>
      <a:lt2>
        <a:srgbClr val="E7E6E6"/>
      </a:lt2>
      <a:accent1>
        <a:srgbClr val="D37230"/>
      </a:accent1>
      <a:accent2>
        <a:srgbClr val="7FC200"/>
      </a:accent2>
      <a:accent3>
        <a:srgbClr val="00306B"/>
      </a:accent3>
      <a:accent4>
        <a:srgbClr val="FFC000"/>
      </a:accent4>
      <a:accent5>
        <a:srgbClr val="85C0FB"/>
      </a:accent5>
      <a:accent6>
        <a:srgbClr val="BFBFBF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2470</Words>
  <Application>Microsoft Office PowerPoint</Application>
  <PresentationFormat>Breitbild</PresentationFormat>
  <Paragraphs>291</Paragraphs>
  <Slides>18</Slides>
  <Notes>12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18</vt:i4>
      </vt:variant>
    </vt:vector>
  </HeadingPairs>
  <TitlesOfParts>
    <vt:vector size="24" baseType="lpstr">
      <vt:lpstr>Calibri</vt:lpstr>
      <vt:lpstr>Wingdings 3</vt:lpstr>
      <vt:lpstr>Arial</vt:lpstr>
      <vt:lpstr>Wingdings</vt:lpstr>
      <vt:lpstr>Office</vt:lpstr>
      <vt:lpstr>1_Office</vt:lpstr>
      <vt:lpstr> </vt:lpstr>
      <vt:lpstr>Зміст</vt:lpstr>
      <vt:lpstr>1. Професійні галузі в Німеччині</vt:lpstr>
      <vt:lpstr>2. Національна рамка кваліфікацій Німеччини (НРК)</vt:lpstr>
      <vt:lpstr>2. Національна рамка кваліфікацій Німеччини (НРК)</vt:lpstr>
      <vt:lpstr>2. Національна рамка кваліфікацій Німеччини (НРК)</vt:lpstr>
      <vt:lpstr>2. Національна рамка кваліфікацій Німеччини (НРК)</vt:lpstr>
      <vt:lpstr>3. Два види первинного професійного навчання </vt:lpstr>
      <vt:lpstr>4. Професійне навчання на підприємстві в Дуальних системах</vt:lpstr>
      <vt:lpstr>4. Професійне навчання на підприємстві в Дуальних системах</vt:lpstr>
      <vt:lpstr>4. Професійне навчання на підприємстві в Дуальних системах</vt:lpstr>
      <vt:lpstr>5. Професійне навчання в училищі</vt:lpstr>
      <vt:lpstr>5. Професійне навчання в училищі</vt:lpstr>
      <vt:lpstr>5. Професійне навчання в училищі</vt:lpstr>
      <vt:lpstr>6. Можливості для вдосконалення та професійного зростання</vt:lpstr>
      <vt:lpstr>6. Можливості для вдосконалення кваліфікації та професійного зростання</vt:lpstr>
      <vt:lpstr>Додаткова інформація</vt:lpstr>
      <vt:lpstr>GOVET at BIBB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danyel</dc:creator>
  <cp:lastModifiedBy>Wilkes, Maria</cp:lastModifiedBy>
  <cp:revision>402</cp:revision>
  <dcterms:created xsi:type="dcterms:W3CDTF">2020-12-18T10:19:10Z</dcterms:created>
  <dcterms:modified xsi:type="dcterms:W3CDTF">2025-02-10T07:42:49Z</dcterms:modified>
</cp:coreProperties>
</file>