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4" r:id="rId2"/>
  </p:sldMasterIdLst>
  <p:notesMasterIdLst>
    <p:notesMasterId r:id="rId20"/>
  </p:notesMasterIdLst>
  <p:sldIdLst>
    <p:sldId id="257" r:id="rId3"/>
    <p:sldId id="368" r:id="rId4"/>
    <p:sldId id="387" r:id="rId5"/>
    <p:sldId id="382" r:id="rId6"/>
    <p:sldId id="389" r:id="rId7"/>
    <p:sldId id="390" r:id="rId8"/>
    <p:sldId id="391" r:id="rId9"/>
    <p:sldId id="392" r:id="rId10"/>
    <p:sldId id="396" r:id="rId11"/>
    <p:sldId id="394" r:id="rId12"/>
    <p:sldId id="397" r:id="rId13"/>
    <p:sldId id="398" r:id="rId14"/>
    <p:sldId id="402" r:id="rId15"/>
    <p:sldId id="401" r:id="rId16"/>
    <p:sldId id="400" r:id="rId17"/>
    <p:sldId id="359" r:id="rId18"/>
    <p:sldId id="291" r:id="rId19"/>
  </p:sldIdLst>
  <p:sldSz cx="12192000" cy="6858000"/>
  <p:notesSz cx="6858000" cy="9144000"/>
  <p:embeddedFontLst>
    <p:embeddedFont>
      <p:font typeface="Arial" panose="020B0604020202020204" pitchFamily="34" charset="0"/>
      <p:regular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Wingdings 3" panose="05040102010807070707" pitchFamily="18" charset="2"/>
      <p:regular r:id="rId26"/>
    </p:embeddedFont>
  </p:embeddedFont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366" userDrawn="1">
          <p15:clr>
            <a:srgbClr val="A4A3A4"/>
          </p15:clr>
        </p15:guide>
        <p15:guide id="2" pos="3931" userDrawn="1">
          <p15:clr>
            <a:srgbClr val="A4A3A4"/>
          </p15:clr>
        </p15:guide>
        <p15:guide id="3" orient="horz" pos="2863" userDrawn="1">
          <p15:clr>
            <a:srgbClr val="A4A3A4"/>
          </p15:clr>
        </p15:guide>
        <p15:guide id="4" orient="horz" pos="3543" userDrawn="1">
          <p15:clr>
            <a:srgbClr val="A4A3A4"/>
          </p15:clr>
        </p15:guide>
        <p15:guide id="5" orient="horz" pos="3475" userDrawn="1">
          <p15:clr>
            <a:srgbClr val="A4A3A4"/>
          </p15:clr>
        </p15:guide>
        <p15:guide id="6" pos="6607" userDrawn="1">
          <p15:clr>
            <a:srgbClr val="A4A3A4"/>
          </p15:clr>
        </p15:guide>
        <p15:guide id="7" pos="6131" userDrawn="1">
          <p15:clr>
            <a:srgbClr val="A4A3A4"/>
          </p15:clr>
        </p15:guide>
        <p15:guide id="8" orient="horz" pos="3045" userDrawn="1">
          <p15:clr>
            <a:srgbClr val="A4A3A4"/>
          </p15:clr>
        </p15:guide>
        <p15:guide id="9" orient="horz" pos="2183" userDrawn="1">
          <p15:clr>
            <a:srgbClr val="A4A3A4"/>
          </p15:clr>
        </p15:guide>
        <p15:guide id="11" pos="642" userDrawn="1">
          <p15:clr>
            <a:srgbClr val="A4A3A4"/>
          </p15:clr>
        </p15:guide>
        <p15:guide id="12" orient="horz" pos="2092" userDrawn="1">
          <p15:clr>
            <a:srgbClr val="A4A3A4"/>
          </p15:clr>
        </p15:guide>
        <p15:guide id="13" orient="horz" pos="981" userDrawn="1">
          <p15:clr>
            <a:srgbClr val="A4A3A4"/>
          </p15:clr>
        </p15:guide>
        <p15:guide id="14" pos="5428" userDrawn="1">
          <p15:clr>
            <a:srgbClr val="A4A3A4"/>
          </p15:clr>
        </p15:guide>
        <p15:guide id="15" orient="horz" pos="3702" userDrawn="1">
          <p15:clr>
            <a:srgbClr val="A4A3A4"/>
          </p15:clr>
        </p15:guide>
        <p15:guide id="16" orient="horz" pos="2704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eter Rechmann" initials="PR" lastIdx="35" clrIdx="0">
    <p:extLst>
      <p:ext uri="{19B8F6BF-5375-455C-9EA6-DF929625EA0E}">
        <p15:presenceInfo xmlns:p15="http://schemas.microsoft.com/office/powerpoint/2012/main" userId="Peter Rechmann" providerId="None"/>
      </p:ext>
    </p:extLst>
  </p:cmAuthor>
  <p:cmAuthor id="2" name="Schlich, Thorsten" initials="ST" lastIdx="72" clrIdx="1">
    <p:extLst>
      <p:ext uri="{19B8F6BF-5375-455C-9EA6-DF929625EA0E}">
        <p15:presenceInfo xmlns:p15="http://schemas.microsoft.com/office/powerpoint/2012/main" userId="Schlich, Thorsten" providerId="None"/>
      </p:ext>
    </p:extLst>
  </p:cmAuthor>
  <p:cmAuthor id="3" name="Shahin Eilanjeghi, Sepehr" initials="SES" lastIdx="22" clrIdx="2">
    <p:extLst>
      <p:ext uri="{19B8F6BF-5375-455C-9EA6-DF929625EA0E}">
        <p15:presenceInfo xmlns:p15="http://schemas.microsoft.com/office/powerpoint/2012/main" userId="Shahin Eilanjeghi, Sepehr" providerId="None"/>
      </p:ext>
    </p:extLst>
  </p:cmAuthor>
  <p:cmAuthor id="4" name="Kerstin Öchsler" initials="KÖ" lastIdx="6" clrIdx="3">
    <p:extLst>
      <p:ext uri="{19B8F6BF-5375-455C-9EA6-DF929625EA0E}">
        <p15:presenceInfo xmlns:p15="http://schemas.microsoft.com/office/powerpoint/2012/main" userId="S-1-5-21-1714780564-1514027911-36100705-1129" providerId="AD"/>
      </p:ext>
    </p:extLst>
  </p:cmAuthor>
  <p:cmAuthor id="5" name="Eva Schimmelpfennig" initials="ES" lastIdx="4" clrIdx="4">
    <p:extLst>
      <p:ext uri="{19B8F6BF-5375-455C-9EA6-DF929625EA0E}">
        <p15:presenceInfo xmlns:p15="http://schemas.microsoft.com/office/powerpoint/2012/main" userId="S::e.schimmelpfennig@mediacompany.com::3a67210d-cf20-4159-955d-1293d16c3207" providerId="AD"/>
      </p:ext>
    </p:extLst>
  </p:cmAuthor>
  <p:cmAuthor id="6" name="Eva Schimmelpfennig" initials="ES [2]" lastIdx="1" clrIdx="5">
    <p:extLst>
      <p:ext uri="{19B8F6BF-5375-455C-9EA6-DF929625EA0E}">
        <p15:presenceInfo xmlns:p15="http://schemas.microsoft.com/office/powerpoint/2012/main" userId="S-1-5-21-1714780564-1514027911-36100705-113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851B"/>
    <a:srgbClr val="EAC28D"/>
    <a:srgbClr val="F2D9B8"/>
    <a:srgbClr val="FBF3E8"/>
    <a:srgbClr val="E2A95F"/>
    <a:srgbClr val="33CC33"/>
    <a:srgbClr val="E27F1C"/>
    <a:srgbClr val="FAF1EA"/>
    <a:srgbClr val="BF5A08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3" autoAdjust="0"/>
    <p:restoredTop sz="73998" autoAdjust="0"/>
  </p:normalViewPr>
  <p:slideViewPr>
    <p:cSldViewPr snapToGrid="0" showGuides="1">
      <p:cViewPr varScale="1">
        <p:scale>
          <a:sx n="50" d="100"/>
          <a:sy n="50" d="100"/>
        </p:scale>
        <p:origin x="1284" y="32"/>
      </p:cViewPr>
      <p:guideLst>
        <p:guide orient="horz" pos="1366"/>
        <p:guide pos="3931"/>
        <p:guide orient="horz" pos="2863"/>
        <p:guide orient="horz" pos="3543"/>
        <p:guide orient="horz" pos="3475"/>
        <p:guide pos="6607"/>
        <p:guide pos="6131"/>
        <p:guide orient="horz" pos="3045"/>
        <p:guide orient="horz" pos="2183"/>
        <p:guide pos="642"/>
        <p:guide orient="horz" pos="2092"/>
        <p:guide orient="horz" pos="981"/>
        <p:guide pos="5428"/>
        <p:guide orient="horz" pos="3702"/>
        <p:guide orient="horz" pos="270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6.fntdata"/><Relationship Id="rId3" Type="http://schemas.openxmlformats.org/officeDocument/2006/relationships/slide" Target="slides/slide1.xml"/><Relationship Id="rId21" Type="http://schemas.openxmlformats.org/officeDocument/2006/relationships/font" Target="fonts/font1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5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4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3.fntdata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2.fntdata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E9FA54-641D-6241-A02F-D7EBC8BA42BD}" type="datetimeFigureOut">
              <a:rPr lang="de-DE" smtClean="0"/>
              <a:t>18.03.2024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A0F3E6-BB32-6A49-8260-2D8D30743B1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095009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130240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000" dirty="0"/>
              <a:t>Mit dem neuen Berufsbildungsgesetz (BBiG), das Anfang 2020 in Kraft getreten ist, wurden die Fortbildungsstufen für die höherqualifizierende Berufsbildung reformiert.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000" dirty="0"/>
              <a:t>Unter anderem wurden die Abschlussbezeichnungen „Bachelor Professional“ und „Master Professional“ eingeführt.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0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Die neuen Bezeichnungen unterstreichen die Gleichwertigkeit von beruflicher Fortbildung und Studium und fördern gleichzeitig die internationale Mobilität für berufliche Aufsteiger/-innen, da die Begrifflichkeiten auch in anderen Ländern verstanden werden.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0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Die bisherigen Abschlussbezeichnungen wie u.a. der „Meister“ werden durch die Novellierung nicht abgeschafft, sondern durch die Verbindung mit den einheitlichen, international anschlussfähigen Abschlussbezeichnungen gestärkt.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995802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Wingdings" panose="05000000000000000000" pitchFamily="2" charset="2"/>
              <a:buNone/>
            </a:pPr>
            <a:r>
              <a:rPr lang="de-DE" sz="1100" dirty="0"/>
              <a:t>Die </a:t>
            </a:r>
            <a:r>
              <a:rPr lang="de-DE" sz="1100" u="sng" dirty="0"/>
              <a:t>begrifflichen Unterscheidungen</a:t>
            </a:r>
            <a:r>
              <a:rPr lang="de-DE" sz="1100" u="none" dirty="0"/>
              <a:t> </a:t>
            </a:r>
            <a:r>
              <a:rPr lang="de-DE" sz="1100" dirty="0"/>
              <a:t>der Fach- und Hochschulen sind mittlerweile recht unübersichtlich: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100" dirty="0"/>
              <a:t>Fachhochschule / FH = </a:t>
            </a:r>
            <a:r>
              <a:rPr lang="de-DE" sz="11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Hochschulen für Angewandte Wissenschaften / HAW = University </a:t>
            </a:r>
            <a:r>
              <a:rPr lang="de-DE" sz="11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de-DE" sz="11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Applied Sciences </a:t>
            </a:r>
          </a:p>
          <a:p>
            <a:pPr marL="628650" lvl="1" indent="-171450">
              <a:buFont typeface="Courier New" panose="02070309020205020404" pitchFamily="49" charset="0"/>
              <a:buChar char="o"/>
            </a:pPr>
            <a:r>
              <a:rPr lang="de-DE" sz="11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meist breiterer Fächerkanon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1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Andere „Hochschulen“ = Universitäten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1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Hauptunterschied ist rechtlich das Promotionsrecht</a:t>
            </a:r>
            <a:endParaRPr lang="de-DE" sz="11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712853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48418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dirty="0"/>
              <a:t>DQR - Allgemeinbildende Abschlüsse:</a:t>
            </a:r>
          </a:p>
          <a:p>
            <a:endParaRPr lang="de-DE" sz="1200" u="sng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u="none" dirty="0"/>
              <a:t>Hauptschulabschluss – DQR 2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u="none" dirty="0"/>
              <a:t>Mittlerer Schulabschluss – DQR 3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u="none" dirty="0"/>
              <a:t>Fachhochschulreife, F</a:t>
            </a: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achgebundene Hochschulreife, Allgemeine Hochschulreife – DQR 4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b="0" i="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Bachelor (Diplom FH, Staatsexamen) – DQR 6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b="0" i="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Master (Diplom Univ.; Magister; Staatsexamen) – DQR 7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b="0" i="0" u="non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Doktorat und äquivalente künstlerische Abschlüsse – DQR 8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301085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1.jpe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4.jpe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5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6.png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hyperlink" Target="mailto:govet@" TargetMode="External"/><Relationship Id="rId7" Type="http://schemas.openxmlformats.org/officeDocument/2006/relationships/image" Target="../media/image11.png"/><Relationship Id="rId12" Type="http://schemas.openxmlformats.org/officeDocument/2006/relationships/image" Target="../media/image16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sv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svg"/><Relationship Id="rId4" Type="http://schemas.openxmlformats.org/officeDocument/2006/relationships/hyperlink" Target="http://www.govet.international/" TargetMode="External"/><Relationship Id="rId9" Type="http://schemas.openxmlformats.org/officeDocument/2006/relationships/image" Target="../media/image13.pn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hyperlink" Target="http://www.govet.international/" TargetMode="External"/><Relationship Id="rId7" Type="http://schemas.openxmlformats.org/officeDocument/2006/relationships/image" Target="../media/image12.svg"/><Relationship Id="rId12" Type="http://schemas.openxmlformats.org/officeDocument/2006/relationships/image" Target="../media/image17.emf"/><Relationship Id="rId2" Type="http://schemas.openxmlformats.org/officeDocument/2006/relationships/hyperlink" Target="mailto:govet@govet.international" TargetMode="Externa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11" Type="http://schemas.openxmlformats.org/officeDocument/2006/relationships/image" Target="../media/image16.svg"/><Relationship Id="rId5" Type="http://schemas.openxmlformats.org/officeDocument/2006/relationships/image" Target="../media/image10.sv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png"/><Relationship Id="rId4" Type="http://schemas.openxmlformats.org/officeDocument/2006/relationships/image" Target="../media/image21.jpe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tartfoli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5FF0BF7C-FDB0-44B9-BC47-F9D2DBDDCE91}"/>
              </a:ext>
            </a:extLst>
          </p:cNvPr>
          <p:cNvSpPr/>
          <p:nvPr userDrawn="1"/>
        </p:nvSpPr>
        <p:spPr>
          <a:xfrm>
            <a:off x="1" y="5101388"/>
            <a:ext cx="12191999" cy="17566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9E0C15F5-7624-4C0F-A330-92606E04C50C}"/>
              </a:ext>
            </a:extLst>
          </p:cNvPr>
          <p:cNvSpPr/>
          <p:nvPr userDrawn="1"/>
        </p:nvSpPr>
        <p:spPr>
          <a:xfrm>
            <a:off x="1" y="113804"/>
            <a:ext cx="12191999" cy="783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7F82F2F-7D5D-4518-B648-2A60057EC3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8813" y="296863"/>
            <a:ext cx="9000576" cy="44671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4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602DC76-C999-42A6-875D-18428C584C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8813" y="1681748"/>
            <a:ext cx="9000576" cy="783972"/>
          </a:xfrm>
          <a:solidFill>
            <a:schemeClr val="tx2"/>
          </a:solidFill>
        </p:spPr>
        <p:txBody>
          <a:bodyPr lIns="144000" tIns="108000" rIns="0">
            <a:normAutofit/>
          </a:bodyPr>
          <a:lstStyle>
            <a:lvl1pPr marL="0" indent="0" algn="l">
              <a:buNone/>
              <a:defRPr sz="4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0F4B9FEE-1B17-4943-9379-F5D33539506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59526" y="5661025"/>
            <a:ext cx="2453049" cy="514349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E8B4058B-0CB2-480A-A183-0953240008C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813" y="5371775"/>
            <a:ext cx="1117022" cy="1200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575458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 einfa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>
            <a:extLst>
              <a:ext uri="{FF2B5EF4-FFF2-40B4-BE49-F238E27FC236}">
                <a16:creationId xmlns:a16="http://schemas.microsoft.com/office/drawing/2014/main" id="{CEA9E23A-8F75-4C3F-AB46-05DE57C054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E68AABC-10D3-49E7-8FED-881B17C85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961A482-943E-4E06-89EE-0531058A68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8CE626D-E25D-4DE6-B325-A695EA88CCA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4CEDECF0-1F0F-45D2-9825-9530D5BBEE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363474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6654B1F5-AD94-4F43-9AF8-8E99537EA5C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813" y="1052513"/>
            <a:ext cx="11053762" cy="1005846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/>
            </a:lvl1pPr>
            <a:lvl2pPr marL="357187" indent="0">
              <a:buNone/>
              <a:defRPr/>
            </a:lvl2pPr>
            <a:lvl3pPr marL="806450" indent="0">
              <a:buNone/>
              <a:defRPr/>
            </a:lvl3pPr>
            <a:lvl4pPr marL="1163637" indent="0">
              <a:buNone/>
              <a:defRPr/>
            </a:lvl4pPr>
            <a:lvl5pPr marL="1520825" indent="0">
              <a:buNone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643876BC-0158-4643-98F3-1C58795369D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4602E17-CDCF-418F-86F8-A9783BDDA9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2" y="296863"/>
            <a:ext cx="9000000" cy="446715"/>
          </a:xfrm>
        </p:spPr>
        <p:txBody>
          <a:bodyPr/>
          <a:lstStyle>
            <a:lvl1pPr>
              <a:defRPr>
                <a:solidFill>
                  <a:srgbClr val="D6851B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9EAC4C9-C746-494B-92BA-AE252C0375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20158" y="2141489"/>
            <a:ext cx="4860000" cy="446715"/>
          </a:xfrm>
          <a:solidFill>
            <a:srgbClr val="D6851B"/>
          </a:solidFill>
        </p:spPr>
        <p:txBody>
          <a:bodyPr lIns="360000" anchor="ctr">
            <a:normAutofit/>
          </a:bodyPr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DFCC827-EE89-41C0-841E-36E6CA90D3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0158" y="2751515"/>
            <a:ext cx="4860000" cy="2618510"/>
          </a:xfrm>
        </p:spPr>
        <p:txBody>
          <a:bodyPr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F0B2F003-0D45-47AE-91F7-B6FC8FBEDA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2575" y="2141489"/>
            <a:ext cx="4860000" cy="446715"/>
          </a:xfrm>
          <a:solidFill>
            <a:srgbClr val="D6851B"/>
          </a:solidFill>
        </p:spPr>
        <p:txBody>
          <a:bodyPr lIns="360000" anchor="ctr">
            <a:normAutofit/>
          </a:bodyPr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7E98050B-5FEC-4197-A3E5-5E4A91470A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852575" y="2751515"/>
            <a:ext cx="4860000" cy="2618510"/>
          </a:xfrm>
        </p:spPr>
        <p:txBody>
          <a:bodyPr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 sz="1800"/>
            </a:lvl3pPr>
            <a:lvl4pPr>
              <a:lnSpc>
                <a:spcPct val="100000"/>
              </a:lnSpc>
              <a:defRPr sz="1800"/>
            </a:lvl4pPr>
            <a:lvl5pPr>
              <a:lnSpc>
                <a:spcPct val="100000"/>
              </a:lnSpc>
              <a:defRPr sz="1800"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30E2E643-0C98-4ED4-8F79-DBFF3496D36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987E3285-951E-41C1-A8BA-952B052AD6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088672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6629706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890390F7-7094-4D5B-B02F-792A69586BC7}"/>
              </a:ext>
            </a:extLst>
          </p:cNvPr>
          <p:cNvSpPr/>
          <p:nvPr userDrawn="1"/>
        </p:nvSpPr>
        <p:spPr>
          <a:xfrm>
            <a:off x="0" y="1963554"/>
            <a:ext cx="12192000" cy="31378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8813" y="1963555"/>
            <a:ext cx="11053762" cy="3137834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defRPr sz="24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412980F1-C50C-488A-8CFC-46FCA00940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65617" y="296863"/>
            <a:ext cx="6346295" cy="1337738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730622A3-D8A2-473D-88A9-D0A33009DB4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59526" y="5661025"/>
            <a:ext cx="2453049" cy="514349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EB6A18CF-1D5D-4975-AAF2-52E98D55C14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813" y="5371775"/>
            <a:ext cx="1117022" cy="1200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018986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uReg 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O:\Zentralstelle\05 Kommunikation\07 Corporate Design\Logo\BReg_Foerderzusatz\BReg_Office_Farbe_de_WBZ.jpg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852"/>
          <a:stretch/>
        </p:blipFill>
        <p:spPr bwMode="auto">
          <a:xfrm>
            <a:off x="264386" y="5506915"/>
            <a:ext cx="1750394" cy="1351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rafik 7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8" t="10576" b="13391"/>
          <a:stretch/>
        </p:blipFill>
        <p:spPr>
          <a:xfrm>
            <a:off x="-17092" y="801842"/>
            <a:ext cx="12226183" cy="4828374"/>
          </a:xfrm>
          <a:prstGeom prst="rect">
            <a:avLst/>
          </a:prstGeom>
        </p:spPr>
      </p:pic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78864" y="2926922"/>
            <a:ext cx="5734228" cy="80759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45841" y="5790398"/>
            <a:ext cx="1974230" cy="658078"/>
          </a:xfrm>
          <a:prstGeom prst="rect">
            <a:avLst/>
          </a:prstGeom>
        </p:spPr>
      </p:pic>
      <p:sp>
        <p:nvSpPr>
          <p:cNvPr id="11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55095" y="2799162"/>
            <a:ext cx="2493994" cy="935352"/>
          </a:xfrm>
          <a:prstGeom prst="rect">
            <a:avLst/>
          </a:prstGeom>
        </p:spPr>
        <p:txBody>
          <a:bodyPr/>
          <a:lstStyle>
            <a:lvl1pPr algn="r">
              <a:spcBef>
                <a:spcPts val="0"/>
              </a:spcBef>
              <a:spcAft>
                <a:spcPts val="300"/>
              </a:spcAft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12" name="Textfeld 11"/>
          <p:cNvSpPr txBox="1"/>
          <p:nvPr userDrawn="1"/>
        </p:nvSpPr>
        <p:spPr>
          <a:xfrm>
            <a:off x="3781425" y="5819775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Zentralstelle der Bundesregierung für internationale Berufsbildungszusammenarbeit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2060808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uReg 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8" t="10576" b="13391"/>
          <a:stretch/>
        </p:blipFill>
        <p:spPr>
          <a:xfrm>
            <a:off x="-17092" y="801842"/>
            <a:ext cx="12226183" cy="4828374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76727" y="2868212"/>
            <a:ext cx="5719273" cy="8492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8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55095" y="2799162"/>
            <a:ext cx="2493994" cy="935352"/>
          </a:xfrm>
          <a:prstGeom prst="rect">
            <a:avLst/>
          </a:prstGeom>
        </p:spPr>
        <p:txBody>
          <a:bodyPr/>
          <a:lstStyle>
            <a:lvl1pPr algn="r">
              <a:spcBef>
                <a:spcPts val="0"/>
              </a:spcBef>
              <a:spcAft>
                <a:spcPts val="300"/>
              </a:spcAft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9" name="Textfeld 8"/>
          <p:cNvSpPr txBox="1"/>
          <p:nvPr userDrawn="1"/>
        </p:nvSpPr>
        <p:spPr>
          <a:xfrm>
            <a:off x="3781425" y="5819775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German Office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international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Cooperation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b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Vocational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Education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Training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6726" y="5676892"/>
            <a:ext cx="2107670" cy="1152000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06349" y="5769210"/>
            <a:ext cx="231851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224706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 BMBF 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8" t="10576" b="13391"/>
          <a:stretch/>
        </p:blipFill>
        <p:spPr>
          <a:xfrm>
            <a:off x="-17092" y="801842"/>
            <a:ext cx="12226183" cy="4828374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76727" y="2868212"/>
            <a:ext cx="5719273" cy="8492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4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55095" y="2799162"/>
            <a:ext cx="2493994" cy="935352"/>
          </a:xfrm>
          <a:prstGeom prst="rect">
            <a:avLst/>
          </a:prstGeom>
        </p:spPr>
        <p:txBody>
          <a:bodyPr/>
          <a:lstStyle>
            <a:lvl1pPr algn="r">
              <a:spcBef>
                <a:spcPts val="0"/>
              </a:spcBef>
              <a:spcAft>
                <a:spcPts val="300"/>
              </a:spcAft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5" name="Textfeld 4"/>
          <p:cNvSpPr txBox="1"/>
          <p:nvPr userDrawn="1"/>
        </p:nvSpPr>
        <p:spPr>
          <a:xfrm>
            <a:off x="3781425" y="5905839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Zentralstelle der Bundesregierung für internationale Berufsbildungszusammenarbeit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45841" y="5876462"/>
            <a:ext cx="1974230" cy="658078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8298"/>
          <a:stretch/>
        </p:blipFill>
        <p:spPr>
          <a:xfrm>
            <a:off x="306912" y="5640974"/>
            <a:ext cx="2568725" cy="1147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89196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MBF 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8" t="10576" b="13391"/>
          <a:stretch/>
        </p:blipFill>
        <p:spPr>
          <a:xfrm>
            <a:off x="-17092" y="801842"/>
            <a:ext cx="12226183" cy="4828374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76727" y="2868212"/>
            <a:ext cx="5719273" cy="8492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4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55095" y="2799162"/>
            <a:ext cx="2493994" cy="935352"/>
          </a:xfrm>
          <a:prstGeom prst="rect">
            <a:avLst/>
          </a:prstGeom>
        </p:spPr>
        <p:txBody>
          <a:bodyPr/>
          <a:lstStyle>
            <a:lvl1pPr algn="r">
              <a:spcBef>
                <a:spcPts val="0"/>
              </a:spcBef>
              <a:spcAft>
                <a:spcPts val="300"/>
              </a:spcAft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5" name="Textfeld 4"/>
          <p:cNvSpPr txBox="1"/>
          <p:nvPr userDrawn="1"/>
        </p:nvSpPr>
        <p:spPr>
          <a:xfrm>
            <a:off x="3781425" y="5927355"/>
            <a:ext cx="46386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German Office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international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Cooperation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b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Vocational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Education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Training</a:t>
            </a:r>
          </a:p>
        </p:txBody>
      </p: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06349" y="5876790"/>
            <a:ext cx="2318510" cy="720000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8721"/>
          <a:stretch/>
        </p:blipFill>
        <p:spPr>
          <a:xfrm>
            <a:off x="344450" y="5651649"/>
            <a:ext cx="2593133" cy="11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804289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Überschriftjjjjjjjjjjjjjjjjjjjjjjjjjjjjjjjjjjjjjjjjjjjjjjjjjjjjjjjjjjjjjjjjjjjjjjjjjjjjjjjjjjjjjjjjjjjjjjjjjjjjjjjjjjjjj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1454150"/>
            <a:ext cx="10083800" cy="495300"/>
          </a:xfrm>
          <a:prstGeom prst="rect">
            <a:avLst/>
          </a:prstGeom>
        </p:spPr>
        <p:txBody>
          <a:bodyPr tIns="108000"/>
          <a:lstStyle>
            <a:lvl1pPr marL="0" indent="0" algn="l">
              <a:spcBef>
                <a:spcPts val="0"/>
              </a:spcBef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2"/>
          </p:nvPr>
        </p:nvSpPr>
        <p:spPr>
          <a:xfrm>
            <a:off x="479425" y="2062162"/>
            <a:ext cx="11269663" cy="3624616"/>
          </a:xfrm>
          <a:prstGeom prst="rect">
            <a:avLst/>
          </a:prstGeom>
        </p:spPr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de-DE" dirty="0"/>
          </a:p>
        </p:txBody>
      </p:sp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900462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ufzä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Überschriftjjjjjjjjjjjjjjjjjjjjjjjjjjjjjjjjjjjjjjjjjjjjjjjjjjjjjjjjjjjjjjjjjjjjjjjjjjjjjjjjjjjjjjjjjjjjjjjjjjjjjjjjjjjjj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1454150"/>
            <a:ext cx="10083800" cy="495300"/>
          </a:xfrm>
          <a:prstGeom prst="rect">
            <a:avLst/>
          </a:prstGeom>
        </p:spPr>
        <p:txBody>
          <a:bodyPr tIns="108000"/>
          <a:lstStyle>
            <a:lvl1pPr marL="0" indent="0" algn="l">
              <a:spcBef>
                <a:spcPts val="0"/>
              </a:spcBef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  <p:sp>
        <p:nvSpPr>
          <p:cNvPr id="3" name="Textplatzhalter 2"/>
          <p:cNvSpPr>
            <a:spLocks noGrp="1"/>
          </p:cNvSpPr>
          <p:nvPr>
            <p:ph type="body" sz="quarter" idx="12"/>
          </p:nvPr>
        </p:nvSpPr>
        <p:spPr>
          <a:xfrm>
            <a:off x="479425" y="1949450"/>
            <a:ext cx="11269663" cy="3736975"/>
          </a:xfrm>
          <a:prstGeom prst="rect">
            <a:avLst/>
          </a:prstGeom>
        </p:spPr>
        <p:txBody>
          <a:bodyPr/>
          <a:lstStyle>
            <a:lvl1pPr marL="457200" indent="-457200">
              <a:buClr>
                <a:srgbClr val="D6851B"/>
              </a:buClr>
              <a:buFont typeface="Wingdings 3" panose="05040102010807070707" pitchFamily="18" charset="2"/>
              <a:buChar char=""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-228600">
              <a:buClr>
                <a:srgbClr val="D6851B"/>
              </a:buClr>
              <a:buFont typeface="Wingdings 3" panose="05040102010807070707" pitchFamily="18" charset="2"/>
              <a:buChar char=""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1143000" indent="-228600">
              <a:buClr>
                <a:srgbClr val="D6851B"/>
              </a:buClr>
              <a:buFont typeface="Wingdings 3" panose="05040102010807070707" pitchFamily="18" charset="2"/>
              <a:buChar char=""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600200" indent="-228600">
              <a:buClr>
                <a:srgbClr val="D6851B"/>
              </a:buClr>
              <a:buFont typeface="Wingdings 3" panose="05040102010807070707" pitchFamily="18" charset="2"/>
              <a:buChar char="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2057400" indent="-228600">
              <a:buClr>
                <a:srgbClr val="D6851B"/>
              </a:buClr>
              <a:buFont typeface="Wingdings 3" panose="05040102010807070707" pitchFamily="18" charset="2"/>
              <a:buChar char="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</p:spTree>
    <p:extLst>
      <p:ext uri="{BB962C8B-B14F-4D97-AF65-F5344CB8AC3E}">
        <p14:creationId xmlns:p14="http://schemas.microsoft.com/office/powerpoint/2010/main" val="2682094303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artfoli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rafik 21">
            <a:extLst>
              <a:ext uri="{FF2B5EF4-FFF2-40B4-BE49-F238E27FC236}">
                <a16:creationId xmlns:a16="http://schemas.microsoft.com/office/drawing/2014/main" id="{D11CEA51-0EC7-44E9-9456-0656B50729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40" t="6646" r="5164" b="14435"/>
          <a:stretch/>
        </p:blipFill>
        <p:spPr>
          <a:xfrm>
            <a:off x="-1" y="1052513"/>
            <a:ext cx="12192001" cy="4105275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77F82F2F-7D5D-4518-B648-2A60057EC36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0F4B9FEE-1B17-4943-9379-F5D33539506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259526" y="5661025"/>
            <a:ext cx="2453049" cy="514349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E8B4058B-0CB2-480A-A183-0953240008C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813" y="5371775"/>
            <a:ext cx="1117022" cy="1200799"/>
          </a:xfrm>
          <a:prstGeom prst="rect">
            <a:avLst/>
          </a:prstGeom>
        </p:spPr>
      </p:pic>
      <p:sp>
        <p:nvSpPr>
          <p:cNvPr id="14" name="Textplatzhalter 10">
            <a:extLst>
              <a:ext uri="{FF2B5EF4-FFF2-40B4-BE49-F238E27FC236}">
                <a16:creationId xmlns:a16="http://schemas.microsoft.com/office/drawing/2014/main" id="{2DBAAD3D-CA48-4B40-9820-D2952C1CBB2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222044" y="3084394"/>
            <a:ext cx="2493994" cy="650120"/>
          </a:xfrm>
          <a:prstGeom prst="rect">
            <a:avLst/>
          </a:prstGeom>
        </p:spPr>
        <p:txBody>
          <a:bodyPr/>
          <a:lstStyle>
            <a:lvl1pPr marL="0" indent="0" algn="r">
              <a:spcBef>
                <a:spcPts val="0"/>
              </a:spcBef>
              <a:spcAft>
                <a:spcPts val="300"/>
              </a:spcAft>
              <a:buNone/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Berufsausbildung in </a:t>
            </a:r>
            <a:br>
              <a:rPr lang="de-DE" dirty="0"/>
            </a:br>
            <a:r>
              <a:rPr lang="de-DE" dirty="0"/>
              <a:t>Deutschland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01E08A3D-9CC1-47CC-A636-CCBF9BCAD35B}"/>
              </a:ext>
            </a:extLst>
          </p:cNvPr>
          <p:cNvSpPr txBox="1"/>
          <p:nvPr userDrawn="1"/>
        </p:nvSpPr>
        <p:spPr>
          <a:xfrm>
            <a:off x="3781425" y="5561872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Zentralstelle der Bundesregierung für internationale Berufsbildungszusammenarbeit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12668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3249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63317" y="855232"/>
            <a:ext cx="3932237" cy="1600200"/>
          </a:xfrm>
          <a:prstGeom prst="rect">
            <a:avLst/>
          </a:prstGeom>
        </p:spPr>
        <p:txBody>
          <a:bodyPr/>
          <a:lstStyle>
            <a:lvl1pPr>
              <a:defRPr lang="de-DE" sz="28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>
              <a:spcBef>
                <a:spcPts val="1000"/>
              </a:spcBef>
              <a:buFontTx/>
            </a:pPr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9516" y="0"/>
            <a:ext cx="7231137" cy="685800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7563317" y="2573767"/>
            <a:ext cx="3932237" cy="32138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329828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Kapitelüberschriftjjjjjjjjjjjjjjjjjjjjjjjjjjjjjjjjjjjjjjjjjjjjjjjjjjjjjjjjjjjjjjjjjjjjjjjjjjjjjjjjjjjjjjjjjjjjjjjjjjjjjjjjjjjjj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1"/>
          </p:nvPr>
        </p:nvSpPr>
        <p:spPr>
          <a:xfrm>
            <a:off x="479425" y="5305425"/>
            <a:ext cx="11269663" cy="128587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Formatvorlagen des Textmasters bearbeiten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DC1EBB47-CE08-4E2B-BF90-3920E79A3A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765072"/>
            <a:ext cx="12192000" cy="3327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287398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6019800" y="2451100"/>
            <a:ext cx="6172200" cy="4406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8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Überschriftjjjjjjjjjjjjjjjjjjjjjjjjjjjjjjjjjjjjjjjjjjjjjjjjjjjjjjjjjjjjjjjjjjjjjjjjjjjjjjjjjjjjjjjjjjjjjjjjjjjjjjjjjjjjj</a:t>
            </a:r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1454150"/>
            <a:ext cx="10083800" cy="495300"/>
          </a:xfrm>
          <a:prstGeom prst="rect">
            <a:avLst/>
          </a:prstGeom>
        </p:spPr>
        <p:txBody>
          <a:bodyPr tIns="108000"/>
          <a:lstStyle>
            <a:lvl1pPr marL="0" indent="0" algn="l">
              <a:spcBef>
                <a:spcPts val="0"/>
              </a:spcBef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2"/>
          </p:nvPr>
        </p:nvSpPr>
        <p:spPr>
          <a:xfrm>
            <a:off x="479425" y="2062162"/>
            <a:ext cx="5254625" cy="3624616"/>
          </a:xfrm>
          <a:prstGeom prst="rect">
            <a:avLst/>
          </a:prstGeom>
        </p:spPr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de-DE" dirty="0"/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646140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7154426" y="2062162"/>
            <a:ext cx="5037574" cy="47958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8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Überschriftjjjjjjjjjjjjjjjjjjjjjjjjjjjjjjjjjjjjjjjjjjjjjjjjjjjjjjjjjjjjjjjjjjjjjjjjjjjjjjjjjjjjjjjjjjjjjjjjjjjjjjjjjjjjj</a:t>
            </a:r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1454150"/>
            <a:ext cx="10083800" cy="495300"/>
          </a:xfrm>
          <a:prstGeom prst="rect">
            <a:avLst/>
          </a:prstGeom>
        </p:spPr>
        <p:txBody>
          <a:bodyPr tIns="108000"/>
          <a:lstStyle>
            <a:lvl1pPr marL="0" indent="0" algn="l">
              <a:spcBef>
                <a:spcPts val="0"/>
              </a:spcBef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2"/>
          </p:nvPr>
        </p:nvSpPr>
        <p:spPr>
          <a:xfrm>
            <a:off x="479425" y="2062162"/>
            <a:ext cx="6423793" cy="3624616"/>
          </a:xfrm>
          <a:prstGeom prst="rect">
            <a:avLst/>
          </a:prstGeom>
        </p:spPr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de-DE" dirty="0"/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424360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tartfoli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DDD5B921-7DF5-4D0B-BFC4-18D8279438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136" r="2141" b="11120"/>
          <a:stretch/>
        </p:blipFill>
        <p:spPr>
          <a:xfrm>
            <a:off x="0" y="1052513"/>
            <a:ext cx="12192000" cy="4105275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77F82F2F-7D5D-4518-B648-2A60057EC36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0F4B9FEE-1B17-4943-9379-F5D33539506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824455" y="5714934"/>
            <a:ext cx="1888119" cy="395896"/>
          </a:xfrm>
          <a:prstGeom prst="rect">
            <a:avLst/>
          </a:prstGeom>
        </p:spPr>
      </p:pic>
      <p:sp>
        <p:nvSpPr>
          <p:cNvPr id="14" name="Textplatzhalter 10">
            <a:extLst>
              <a:ext uri="{FF2B5EF4-FFF2-40B4-BE49-F238E27FC236}">
                <a16:creationId xmlns:a16="http://schemas.microsoft.com/office/drawing/2014/main" id="{2DBAAD3D-CA48-4B40-9820-D2952C1CBB2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222044" y="3084394"/>
            <a:ext cx="2493994" cy="650120"/>
          </a:xfrm>
          <a:prstGeom prst="rect">
            <a:avLst/>
          </a:prstGeom>
        </p:spPr>
        <p:txBody>
          <a:bodyPr/>
          <a:lstStyle>
            <a:lvl1pPr marL="0" indent="0" algn="r">
              <a:spcBef>
                <a:spcPts val="0"/>
              </a:spcBef>
              <a:spcAft>
                <a:spcPts val="300"/>
              </a:spcAft>
              <a:buNone/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Berufsausbildung in </a:t>
            </a:r>
            <a:br>
              <a:rPr lang="de-DE" dirty="0"/>
            </a:br>
            <a:r>
              <a:rPr lang="de-DE" dirty="0"/>
              <a:t>Deutschland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01E08A3D-9CC1-47CC-A636-CCBF9BCAD35B}"/>
              </a:ext>
            </a:extLst>
          </p:cNvPr>
          <p:cNvSpPr txBox="1"/>
          <p:nvPr userDrawn="1"/>
        </p:nvSpPr>
        <p:spPr>
          <a:xfrm>
            <a:off x="3781425" y="5561872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Zentralstelle der Bundesregierung für internationale Berufsbildungszusammenarbeit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01075AA8-CECD-4249-A481-208BA30F961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552" y="5367012"/>
            <a:ext cx="1118500" cy="1219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7753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fade/>
  </p:transition>
  <p:extLst mod="1">
    <p:ext uri="{DCECCB84-F9BA-43D5-87BE-67443E8EF086}">
      <p15:sldGuideLst xmlns:p15="http://schemas.microsoft.com/office/powerpoint/2012/main">
        <p15:guide id="1" orient="horz" pos="3249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orient="horz" pos="3725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F00E7926-226D-4987-B9DE-A933E0AD4A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58BF97C7-FD58-4F5D-B6A7-523CDE2D60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27" r="15010"/>
          <a:stretch/>
        </p:blipFill>
        <p:spPr>
          <a:xfrm>
            <a:off x="0" y="1052514"/>
            <a:ext cx="12192000" cy="4105274"/>
          </a:xfrm>
          <a:prstGeom prst="rect">
            <a:avLst/>
          </a:prstGeom>
        </p:spPr>
      </p:pic>
      <p:sp>
        <p:nvSpPr>
          <p:cNvPr id="11" name="Textplatzhalter 1">
            <a:extLst>
              <a:ext uri="{FF2B5EF4-FFF2-40B4-BE49-F238E27FC236}">
                <a16:creationId xmlns:a16="http://schemas.microsoft.com/office/drawing/2014/main" id="{080E086B-B287-4241-9962-A953E7A22DAF}"/>
              </a:ext>
            </a:extLst>
          </p:cNvPr>
          <p:cNvSpPr>
            <a:spLocks noGrp="1"/>
          </p:cNvSpPr>
          <p:nvPr>
            <p:ph type="body" sz="quarter" idx="4294967295" hasCustomPrompt="1"/>
          </p:nvPr>
        </p:nvSpPr>
        <p:spPr>
          <a:xfrm>
            <a:off x="658813" y="3274541"/>
            <a:ext cx="10066338" cy="65068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800"/>
            </a:lvl1pPr>
          </a:lstStyle>
          <a:p>
            <a:pPr marL="0" indent="0">
              <a:buNone/>
            </a:pPr>
            <a:r>
              <a:rPr lang="de-DE" dirty="0">
                <a:solidFill>
                  <a:schemeClr val="bg1"/>
                </a:solidFill>
              </a:rPr>
              <a:t>Zusammenfassung – </a:t>
            </a:r>
          </a:p>
          <a:p>
            <a:pPr marL="0" indent="0">
              <a:buNone/>
            </a:pPr>
            <a:r>
              <a:rPr lang="de-DE" dirty="0">
                <a:solidFill>
                  <a:schemeClr val="bg1"/>
                </a:solidFill>
              </a:rPr>
              <a:t>Motor der Dualen Berufsausbildung</a:t>
            </a:r>
          </a:p>
        </p:txBody>
      </p:sp>
      <p:sp>
        <p:nvSpPr>
          <p:cNvPr id="5" name="Textplatzhalter 1">
            <a:extLst>
              <a:ext uri="{FF2B5EF4-FFF2-40B4-BE49-F238E27FC236}">
                <a16:creationId xmlns:a16="http://schemas.microsoft.com/office/drawing/2014/main" id="{7E8F1EBE-7A88-4B07-A9FF-8C01825336A3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58813" y="2750710"/>
            <a:ext cx="10066338" cy="2952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1600" dirty="0">
                <a:solidFill>
                  <a:schemeClr val="bg1"/>
                </a:solidFill>
              </a:rPr>
              <a:t>Motor der Dualen Berufsausbildung</a:t>
            </a:r>
          </a:p>
        </p:txBody>
      </p:sp>
    </p:spTree>
    <p:extLst>
      <p:ext uri="{BB962C8B-B14F-4D97-AF65-F5344CB8AC3E}">
        <p14:creationId xmlns:p14="http://schemas.microsoft.com/office/powerpoint/2010/main" val="341265782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3249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 Oran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F4BD3340-DC2B-4D68-8D14-221F53299F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620" r="28057"/>
          <a:stretch/>
        </p:blipFill>
        <p:spPr>
          <a:xfrm>
            <a:off x="0" y="1080835"/>
            <a:ext cx="12192001" cy="5805486"/>
          </a:xfrm>
          <a:prstGeom prst="rect">
            <a:avLst/>
          </a:prstGeom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9E0C15F5-7624-4C0F-A330-92606E04C50C}"/>
              </a:ext>
            </a:extLst>
          </p:cNvPr>
          <p:cNvSpPr/>
          <p:nvPr userDrawn="1"/>
        </p:nvSpPr>
        <p:spPr>
          <a:xfrm>
            <a:off x="1" y="113804"/>
            <a:ext cx="12191999" cy="783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8813" y="296863"/>
            <a:ext cx="9000576" cy="44671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400"/>
            </a:lvl1pPr>
          </a:lstStyle>
          <a:p>
            <a:r>
              <a:rPr lang="de-DE" dirty="0"/>
              <a:t>GOVET at BIBB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D3F6CC70-A1B7-4805-A98F-B93B88A3F446}"/>
              </a:ext>
            </a:extLst>
          </p:cNvPr>
          <p:cNvSpPr txBox="1"/>
          <p:nvPr userDrawn="1"/>
        </p:nvSpPr>
        <p:spPr>
          <a:xfrm>
            <a:off x="1403276" y="2816644"/>
            <a:ext cx="3612607" cy="2503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Friedrich-Ebert-Allee 114</a:t>
            </a:r>
            <a:r>
              <a:rPr kumimoji="0" lang="de-DE" sz="9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-116</a:t>
            </a:r>
            <a:b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53175 Bonn, Germany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sng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govet@</a:t>
            </a:r>
            <a:r>
              <a:rPr kumimoji="0" lang="de-DE" sz="2200" b="0" i="0" u="sng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bibb.de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+49 228 107 1818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www.govet.international</a:t>
            </a:r>
            <a:endParaRPr kumimoji="0" lang="de-DE" sz="2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5" name="Grafik 34">
            <a:extLst>
              <a:ext uri="{FF2B5EF4-FFF2-40B4-BE49-F238E27FC236}">
                <a16:creationId xmlns:a16="http://schemas.microsoft.com/office/drawing/2014/main" id="{36DEB25A-C3FB-42BB-A37C-98ADFE5CD24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37360" y="2900686"/>
            <a:ext cx="442188" cy="563336"/>
          </a:xfrm>
          <a:prstGeom prst="rect">
            <a:avLst/>
          </a:prstGeom>
        </p:spPr>
      </p:pic>
      <p:pic>
        <p:nvPicPr>
          <p:cNvPr id="36" name="Grafik 35">
            <a:extLst>
              <a:ext uri="{FF2B5EF4-FFF2-40B4-BE49-F238E27FC236}">
                <a16:creationId xmlns:a16="http://schemas.microsoft.com/office/drawing/2014/main" id="{862A3916-6FA1-4728-8964-27022EE3AF0B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37361" y="3646643"/>
            <a:ext cx="442187" cy="442187"/>
          </a:xfrm>
          <a:prstGeom prst="rect">
            <a:avLst/>
          </a:prstGeom>
        </p:spPr>
      </p:pic>
      <p:pic>
        <p:nvPicPr>
          <p:cNvPr id="37" name="Grafik 36">
            <a:extLst>
              <a:ext uri="{FF2B5EF4-FFF2-40B4-BE49-F238E27FC236}">
                <a16:creationId xmlns:a16="http://schemas.microsoft.com/office/drawing/2014/main" id="{447BC9B3-AD81-451C-BEFF-4B614382F1E1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76288" y="4283053"/>
            <a:ext cx="385974" cy="478146"/>
          </a:xfrm>
          <a:prstGeom prst="rect">
            <a:avLst/>
          </a:prstGeom>
        </p:spPr>
      </p:pic>
      <p:pic>
        <p:nvPicPr>
          <p:cNvPr id="38" name="Grafik 37">
            <a:extLst>
              <a:ext uri="{FF2B5EF4-FFF2-40B4-BE49-F238E27FC236}">
                <a16:creationId xmlns:a16="http://schemas.microsoft.com/office/drawing/2014/main" id="{58EDDB5A-FD23-4523-829E-58F0A0E05779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19424" y="4945053"/>
            <a:ext cx="278061" cy="390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4455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Oran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hteck 38">
            <a:extLst>
              <a:ext uri="{FF2B5EF4-FFF2-40B4-BE49-F238E27FC236}">
                <a16:creationId xmlns:a16="http://schemas.microsoft.com/office/drawing/2014/main" id="{5062C070-9756-4913-8053-E4FF8BFCA331}"/>
              </a:ext>
            </a:extLst>
          </p:cNvPr>
          <p:cNvSpPr/>
          <p:nvPr userDrawn="1"/>
        </p:nvSpPr>
        <p:spPr>
          <a:xfrm>
            <a:off x="-1" y="1052513"/>
            <a:ext cx="14931483" cy="410527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000"/>
                  <a:lumOff val="94000"/>
                </a:schemeClr>
              </a:gs>
              <a:gs pos="94000">
                <a:srgbClr val="BF5A08"/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9E0C15F5-7624-4C0F-A330-92606E04C50C}"/>
              </a:ext>
            </a:extLst>
          </p:cNvPr>
          <p:cNvSpPr/>
          <p:nvPr userDrawn="1"/>
        </p:nvSpPr>
        <p:spPr>
          <a:xfrm>
            <a:off x="1" y="113804"/>
            <a:ext cx="12191999" cy="783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8813" y="296863"/>
            <a:ext cx="9000576" cy="44671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400"/>
            </a:lvl1pPr>
          </a:lstStyle>
          <a:p>
            <a:r>
              <a:rPr lang="de-DE" dirty="0"/>
              <a:t>GOVET at BIBB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D3F6CC70-A1B7-4805-A98F-B93B88A3F446}"/>
              </a:ext>
            </a:extLst>
          </p:cNvPr>
          <p:cNvSpPr txBox="1"/>
          <p:nvPr userDrawn="1"/>
        </p:nvSpPr>
        <p:spPr>
          <a:xfrm>
            <a:off x="1403276" y="1700212"/>
            <a:ext cx="325248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Robert-Schuman-Platz 3</a:t>
            </a:r>
            <a:b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53175 Bonn, Germany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govet@govet.international</a:t>
            </a:r>
            <a:endParaRPr kumimoji="0" lang="de-DE" sz="2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+49 228 107 1818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www.govet.international</a:t>
            </a:r>
            <a:endParaRPr kumimoji="0" lang="de-DE" sz="2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5" name="Grafik 34">
            <a:extLst>
              <a:ext uri="{FF2B5EF4-FFF2-40B4-BE49-F238E27FC236}">
                <a16:creationId xmlns:a16="http://schemas.microsoft.com/office/drawing/2014/main" id="{36DEB25A-C3FB-42BB-A37C-98ADFE5CD24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30956" y="1739872"/>
            <a:ext cx="454995" cy="579652"/>
          </a:xfrm>
          <a:prstGeom prst="rect">
            <a:avLst/>
          </a:prstGeom>
        </p:spPr>
      </p:pic>
      <p:pic>
        <p:nvPicPr>
          <p:cNvPr id="36" name="Grafik 35">
            <a:extLst>
              <a:ext uri="{FF2B5EF4-FFF2-40B4-BE49-F238E27FC236}">
                <a16:creationId xmlns:a16="http://schemas.microsoft.com/office/drawing/2014/main" id="{862A3916-6FA1-4728-8964-27022EE3AF0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24767" y="2531761"/>
            <a:ext cx="467373" cy="467373"/>
          </a:xfrm>
          <a:prstGeom prst="rect">
            <a:avLst/>
          </a:prstGeom>
        </p:spPr>
      </p:pic>
      <p:pic>
        <p:nvPicPr>
          <p:cNvPr id="37" name="Grafik 36">
            <a:extLst>
              <a:ext uri="{FF2B5EF4-FFF2-40B4-BE49-F238E27FC236}">
                <a16:creationId xmlns:a16="http://schemas.microsoft.com/office/drawing/2014/main" id="{447BC9B3-AD81-451C-BEFF-4B614382F1E1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50086" y="3176010"/>
            <a:ext cx="416735" cy="516253"/>
          </a:xfrm>
          <a:prstGeom prst="rect">
            <a:avLst/>
          </a:prstGeom>
        </p:spPr>
      </p:pic>
      <p:pic>
        <p:nvPicPr>
          <p:cNvPr id="38" name="Grafik 37">
            <a:extLst>
              <a:ext uri="{FF2B5EF4-FFF2-40B4-BE49-F238E27FC236}">
                <a16:creationId xmlns:a16="http://schemas.microsoft.com/office/drawing/2014/main" id="{58EDDB5A-FD23-4523-829E-58F0A0E05779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19423" y="3868280"/>
            <a:ext cx="278061" cy="390355"/>
          </a:xfrm>
          <a:prstGeom prst="rect">
            <a:avLst/>
          </a:prstGeom>
        </p:spPr>
      </p:pic>
      <p:pic>
        <p:nvPicPr>
          <p:cNvPr id="40" name="Grafik 39">
            <a:extLst>
              <a:ext uri="{FF2B5EF4-FFF2-40B4-BE49-F238E27FC236}">
                <a16:creationId xmlns:a16="http://schemas.microsoft.com/office/drawing/2014/main" id="{26563E0F-AF2B-432D-A6F1-DF27320163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  <p:pic>
        <p:nvPicPr>
          <p:cNvPr id="41" name="Grafik 40">
            <a:extLst>
              <a:ext uri="{FF2B5EF4-FFF2-40B4-BE49-F238E27FC236}">
                <a16:creationId xmlns:a16="http://schemas.microsoft.com/office/drawing/2014/main" id="{A468F78B-9DB2-4C38-96F5-81ED5C982FA5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984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 Grau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>
            <a:extLst>
              <a:ext uri="{FF2B5EF4-FFF2-40B4-BE49-F238E27FC236}">
                <a16:creationId xmlns:a16="http://schemas.microsoft.com/office/drawing/2014/main" id="{9E0C15F5-7624-4C0F-A330-92606E04C50C}"/>
              </a:ext>
            </a:extLst>
          </p:cNvPr>
          <p:cNvSpPr/>
          <p:nvPr userDrawn="1"/>
        </p:nvSpPr>
        <p:spPr>
          <a:xfrm>
            <a:off x="1" y="113804"/>
            <a:ext cx="12191999" cy="783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7F82F2F-7D5D-4518-B648-2A60057EC3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5FF0BF7C-FDB0-44B9-BC47-F9D2DBDDCE91}"/>
              </a:ext>
            </a:extLst>
          </p:cNvPr>
          <p:cNvSpPr/>
          <p:nvPr userDrawn="1"/>
        </p:nvSpPr>
        <p:spPr>
          <a:xfrm>
            <a:off x="0" y="6063528"/>
            <a:ext cx="12191999" cy="2597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C84B869F-B6A6-407F-81DD-B706461062F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8423" y="5648096"/>
            <a:ext cx="1097857" cy="10961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8813" y="296863"/>
            <a:ext cx="9000576" cy="44671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4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602DC76-C999-42A6-875D-18428C584C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8813" y="1681748"/>
            <a:ext cx="9000576" cy="783972"/>
          </a:xfrm>
          <a:solidFill>
            <a:schemeClr val="accent1"/>
          </a:solidFill>
        </p:spPr>
        <p:txBody>
          <a:bodyPr lIns="144000" tIns="108000" rIns="0">
            <a:normAutofit/>
          </a:bodyPr>
          <a:lstStyle>
            <a:lvl1pPr marL="0" indent="0" algn="l">
              <a:buNone/>
              <a:defRPr sz="4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369027418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 BuReg 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O:\Zentralstelle\05 Kommunikation\07 Corporate Design\Logo\BReg_Foerderzusatz\BReg_Office_Farbe_de_WBZ.jpg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852"/>
          <a:stretch/>
        </p:blipFill>
        <p:spPr bwMode="auto">
          <a:xfrm>
            <a:off x="451675" y="5253524"/>
            <a:ext cx="1750394" cy="1351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rafik 7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8" t="13830" b="21207"/>
          <a:stretch/>
        </p:blipFill>
        <p:spPr>
          <a:xfrm>
            <a:off x="-17092" y="1052513"/>
            <a:ext cx="12226183" cy="4125416"/>
          </a:xfrm>
          <a:prstGeom prst="rect">
            <a:avLst/>
          </a:prstGeom>
        </p:spPr>
      </p:pic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658813" y="2926922"/>
            <a:ext cx="5312330" cy="80759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Formatvorlage des Untertitelmasters durch Klicken bearbeiten</a:t>
            </a:r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12790" y="5522880"/>
            <a:ext cx="1974230" cy="658078"/>
          </a:xfrm>
          <a:prstGeom prst="rect">
            <a:avLst/>
          </a:prstGeom>
        </p:spPr>
      </p:pic>
      <p:sp>
        <p:nvSpPr>
          <p:cNvPr id="11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22044" y="2926922"/>
            <a:ext cx="2493994" cy="807592"/>
          </a:xfrm>
          <a:prstGeom prst="rect">
            <a:avLst/>
          </a:prstGeom>
        </p:spPr>
        <p:txBody>
          <a:bodyPr/>
          <a:lstStyle>
            <a:lvl1pPr marL="0" indent="0" algn="r">
              <a:spcBef>
                <a:spcPts val="0"/>
              </a:spcBef>
              <a:spcAft>
                <a:spcPts val="300"/>
              </a:spcAft>
              <a:buNone/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12" name="Textfeld 11"/>
          <p:cNvSpPr txBox="1"/>
          <p:nvPr userDrawn="1"/>
        </p:nvSpPr>
        <p:spPr>
          <a:xfrm>
            <a:off x="3781425" y="5561872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Zentralstelle der Bundesregierung für internationale Berufsbildungszusammenarbeit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04F1E446-A11B-4E8D-BCF6-2B0257520D6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93337" y="296863"/>
            <a:ext cx="2119238" cy="446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619436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 eingerüc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68AABC-10D3-49E7-8FED-881B17C85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961A482-943E-4E06-89EE-0531058A68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buSzPct val="70000"/>
              <a:defRPr/>
            </a:lvl1pPr>
            <a:lvl2pPr marL="1250950" indent="-355600">
              <a:lnSpc>
                <a:spcPct val="100000"/>
              </a:lnSpc>
              <a:buSzPct val="70000"/>
              <a:defRPr sz="2400"/>
            </a:lvl2pPr>
            <a:lvl3pPr marL="1790700" indent="-269875">
              <a:lnSpc>
                <a:spcPct val="100000"/>
              </a:lnSpc>
              <a:buSzPct val="60000"/>
              <a:defRPr sz="2000"/>
            </a:lvl3pPr>
            <a:lvl4pPr marL="2155825" indent="-269875">
              <a:lnSpc>
                <a:spcPct val="100000"/>
              </a:lnSpc>
              <a:defRPr/>
            </a:lvl4pPr>
            <a:lvl5pPr marL="2598738" indent="-269875">
              <a:lnSpc>
                <a:spcPct val="100000"/>
              </a:lnSpc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28AD8DA-C3DC-4B1D-ACAD-14A9B74D509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7BF9EF9A-ED28-4138-A282-B2C23CA48F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29CC0B62-7EA8-4B74-BB64-334514ABFE8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434669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image" Target="../media/image22.jpeg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8A030D1F-0E6E-4510-8496-39E299C734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2" y="296863"/>
            <a:ext cx="9000000" cy="44671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51A3B7B-FE76-44A5-8C9E-872A502CD1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8813" y="1052513"/>
            <a:ext cx="11053762" cy="460851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954232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80" r:id="rId2"/>
    <p:sldLayoutId id="2147483684" r:id="rId3"/>
    <p:sldLayoutId id="2147483682" r:id="rId4"/>
    <p:sldLayoutId id="2147483683" r:id="rId5"/>
    <p:sldLayoutId id="2147483649" r:id="rId6"/>
    <p:sldLayoutId id="2147483660" r:id="rId7"/>
    <p:sldLayoutId id="2147483679" r:id="rId8"/>
    <p:sldLayoutId id="2147483663" r:id="rId9"/>
    <p:sldLayoutId id="2147483650" r:id="rId10"/>
    <p:sldLayoutId id="2147483653" r:id="rId11"/>
    <p:sldLayoutId id="2147483655" r:id="rId12"/>
    <p:sldLayoutId id="2147483661" r:id="rId13"/>
  </p:sldLayoutIdLst>
  <p:transition spd="slow">
    <p:fade/>
  </p:transition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400" kern="1200">
          <a:solidFill>
            <a:srgbClr val="D6851B"/>
          </a:solidFill>
          <a:latin typeface="+mj-lt"/>
          <a:ea typeface="+mj-ea"/>
          <a:cs typeface="+mj-cs"/>
        </a:defRPr>
      </a:lvl1pPr>
    </p:titleStyle>
    <p:bodyStyle>
      <a:lvl1pPr marL="357188" indent="-357188" algn="l" defTabSz="357188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2400" kern="1200">
          <a:solidFill>
            <a:schemeClr val="tx1"/>
          </a:solidFill>
          <a:latin typeface="+mj-lt"/>
          <a:ea typeface="+mn-ea"/>
          <a:cs typeface="+mn-cs"/>
        </a:defRPr>
      </a:lvl1pPr>
      <a:lvl2pPr marL="714375" indent="-357188" algn="l" defTabSz="536575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2000" kern="1200">
          <a:solidFill>
            <a:schemeClr val="tx1"/>
          </a:solidFill>
          <a:latin typeface="+mj-lt"/>
          <a:ea typeface="+mn-ea"/>
          <a:cs typeface="+mn-cs"/>
        </a:defRPr>
      </a:lvl2pPr>
      <a:lvl3pPr marL="1071563" indent="-265113" algn="l" defTabSz="479425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1800" kern="1200">
          <a:solidFill>
            <a:schemeClr val="tx1"/>
          </a:solidFill>
          <a:latin typeface="+mj-lt"/>
          <a:ea typeface="+mn-ea"/>
          <a:cs typeface="+mn-cs"/>
        </a:defRPr>
      </a:lvl3pPr>
      <a:lvl4pPr marL="1438275" indent="-274638" algn="l" defTabSz="357188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1800" kern="1200">
          <a:solidFill>
            <a:schemeClr val="tx1"/>
          </a:solidFill>
          <a:latin typeface="+mj-lt"/>
          <a:ea typeface="+mn-ea"/>
          <a:cs typeface="+mn-cs"/>
        </a:defRPr>
      </a:lvl4pPr>
      <a:lvl5pPr marL="1795463" indent="-274638" algn="l" defTabSz="360363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18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5" userDrawn="1">
          <p15:clr>
            <a:srgbClr val="F26B43"/>
          </p15:clr>
        </p15:guide>
        <p15:guide id="2" orient="horz" pos="187" userDrawn="1">
          <p15:clr>
            <a:srgbClr val="F26B43"/>
          </p15:clr>
        </p15:guide>
        <p15:guide id="3" pos="7378" userDrawn="1">
          <p15:clr>
            <a:srgbClr val="F26B43"/>
          </p15:clr>
        </p15:guide>
        <p15:guide id="4" orient="horz" pos="3566" userDrawn="1">
          <p15:clr>
            <a:srgbClr val="F26B43"/>
          </p15:clr>
        </p15:guide>
        <p15:guide id="5" orient="horz" pos="663" userDrawn="1">
          <p15:clr>
            <a:srgbClr val="F26B43"/>
          </p15:clr>
        </p15:guide>
        <p15:guide id="6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778" t="40524" r="5778" b="38418"/>
          <a:stretch/>
        </p:blipFill>
        <p:spPr>
          <a:xfrm>
            <a:off x="9624562" y="116632"/>
            <a:ext cx="2160000" cy="514286"/>
          </a:xfrm>
          <a:prstGeom prst="rect">
            <a:avLst/>
          </a:prstGeom>
        </p:spPr>
      </p:pic>
      <p:sp>
        <p:nvSpPr>
          <p:cNvPr id="13" name="Textplatzhalter 2"/>
          <p:cNvSpPr txBox="1">
            <a:spLocks/>
          </p:cNvSpPr>
          <p:nvPr userDrawn="1"/>
        </p:nvSpPr>
        <p:spPr>
          <a:xfrm>
            <a:off x="9161092" y="2868212"/>
            <a:ext cx="2683380" cy="8492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9074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4" r:id="rId9"/>
    <p:sldLayoutId id="2147483675" r:id="rId10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725">
          <p15:clr>
            <a:srgbClr val="F26B43"/>
          </p15:clr>
        </p15:guide>
        <p15:guide id="2" pos="7401">
          <p15:clr>
            <a:srgbClr val="F26B43"/>
          </p15:clr>
        </p15:guide>
        <p15:guide id="3" pos="3840">
          <p15:clr>
            <a:srgbClr val="F26B43"/>
          </p15:clr>
        </p15:guide>
        <p15:guide id="4" pos="30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8.svg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hyperlink" Target="https://www,bundesregierung.de/breg-de/aktuelles/aufstiegs-bafoeg-1674632" TargetMode="Externa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3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hyperlink" Target="https://www.iwd.de/artikel/firmen-investieren-mehr-denn-je-in-qualifizierung-495833/" TargetMode="External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8.svg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ibb.de/datenreport/de/175452.php" TargetMode="External"/><Relationship Id="rId2" Type="http://schemas.openxmlformats.org/officeDocument/2006/relationships/hyperlink" Target="http://www.govet.international/" TargetMode="External"/><Relationship Id="rId1" Type="http://schemas.openxmlformats.org/officeDocument/2006/relationships/slideLayout" Target="../slideLayouts/slideLayout9.xml"/><Relationship Id="rId6" Type="http://schemas.openxmlformats.org/officeDocument/2006/relationships/hyperlink" Target="https://www.destatis.de/DE/Publikationen/Thematisch/BildungForschungKultur/BeruflicheBildung/BerufsbildungBlick0110019129004.pdf?__blob=publicationFile" TargetMode="External"/><Relationship Id="rId5" Type="http://schemas.openxmlformats.org/officeDocument/2006/relationships/hyperlink" Target="http://www.datenportal.bmbf.de/" TargetMode="External"/><Relationship Id="rId4" Type="http://schemas.openxmlformats.org/officeDocument/2006/relationships/hyperlink" Target="https://www.kmk.org/" TargetMode="Externa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4" Type="http://schemas.openxmlformats.org/officeDocument/2006/relationships/image" Target="../media/image29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>
          <a:xfrm>
            <a:off x="9218581" y="3127731"/>
            <a:ext cx="2493994" cy="675563"/>
          </a:xfrm>
        </p:spPr>
        <p:txBody>
          <a:bodyPr>
            <a:noAutofit/>
          </a:bodyPr>
          <a:lstStyle/>
          <a:p>
            <a:r>
              <a:rPr lang="de-DE" sz="1600" noProof="0" dirty="0" err="1"/>
              <a:t>Vocational</a:t>
            </a:r>
            <a:r>
              <a:rPr lang="de-DE" sz="1600" noProof="0" dirty="0"/>
              <a:t> Education </a:t>
            </a:r>
            <a:br>
              <a:rPr lang="de-DE" sz="1600" noProof="0" dirty="0"/>
            </a:br>
            <a:r>
              <a:rPr lang="de-DE" sz="1600" noProof="0" dirty="0"/>
              <a:t>and Training in Germany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3C5CCC5-26E7-4334-8882-8D81D053DB69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0" y="296863"/>
            <a:ext cx="9001125" cy="446087"/>
          </a:xfrm>
          <a:prstGeom prst="rect">
            <a:avLst/>
          </a:prstGeom>
        </p:spPr>
        <p:txBody>
          <a:bodyPr/>
          <a:lstStyle/>
          <a:p>
            <a:r>
              <a:rPr lang="de-DE" noProof="0" dirty="0"/>
              <a:t> </a:t>
            </a:r>
          </a:p>
        </p:txBody>
      </p:sp>
      <p:sp>
        <p:nvSpPr>
          <p:cNvPr id="5" name="Untertitel 2">
            <a:extLst>
              <a:ext uri="{FF2B5EF4-FFF2-40B4-BE49-F238E27FC236}">
                <a16:creationId xmlns:a16="http://schemas.microsoft.com/office/drawing/2014/main" id="{6764CCA4-6541-4553-AAE9-1F3555794ADE}"/>
              </a:ext>
            </a:extLst>
          </p:cNvPr>
          <p:cNvSpPr txBox="1">
            <a:spLocks/>
          </p:cNvSpPr>
          <p:nvPr/>
        </p:nvSpPr>
        <p:spPr>
          <a:xfrm>
            <a:off x="658813" y="2997816"/>
            <a:ext cx="5437187" cy="93539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4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ctr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ctr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ctr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800" dirty="0"/>
              <a:t>Berufliche Weiterbildung </a:t>
            </a:r>
            <a:br>
              <a:rPr lang="de-DE" sz="2800" dirty="0"/>
            </a:br>
            <a:r>
              <a:rPr lang="de-DE" sz="2800" dirty="0"/>
              <a:t>in Deutschland</a:t>
            </a:r>
          </a:p>
        </p:txBody>
      </p:sp>
    </p:spTree>
    <p:extLst>
      <p:ext uri="{BB962C8B-B14F-4D97-AF65-F5344CB8AC3E}">
        <p14:creationId xmlns:p14="http://schemas.microsoft.com/office/powerpoint/2010/main" val="2197564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4D0B0E92-2530-4EF9-9539-D64CD335A88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812" y="817725"/>
            <a:ext cx="11053762" cy="446715"/>
          </a:xfrm>
        </p:spPr>
        <p:txBody>
          <a:bodyPr>
            <a:normAutofit/>
          </a:bodyPr>
          <a:lstStyle/>
          <a:p>
            <a:r>
              <a:rPr lang="de-DE" sz="2000" dirty="0"/>
              <a:t>Kosten und Nutzen der beruflichen Weiterbildung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97A66CD8-5C1C-44A2-8C6E-480B8A3BD4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6. Finanzierung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B969C286-5CA6-4A48-BB30-DDFCDECEAC0D}"/>
              </a:ext>
            </a:extLst>
          </p:cNvPr>
          <p:cNvSpPr txBox="1">
            <a:spLocks/>
          </p:cNvSpPr>
          <p:nvPr/>
        </p:nvSpPr>
        <p:spPr>
          <a:xfrm>
            <a:off x="658812" y="2168524"/>
            <a:ext cx="11053762" cy="3767702"/>
          </a:xfrm>
          <a:prstGeom prst="rect">
            <a:avLst/>
          </a:prstGeom>
        </p:spPr>
        <p:txBody>
          <a:bodyPr vert="horz" lIns="0" tIns="0" rIns="0" bIns="0" numCol="2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ts val="2000"/>
              </a:lnSpc>
              <a:spcBef>
                <a:spcPts val="600"/>
              </a:spcBef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b="1" dirty="0">
                <a:latin typeface="+mj-lt"/>
              </a:rPr>
              <a:t>Ökonomisch: </a:t>
            </a:r>
            <a:r>
              <a:rPr lang="de-DE" sz="1600" dirty="0">
                <a:latin typeface="+mj-lt"/>
              </a:rPr>
              <a:t>Positive Effekte auf die Wirtschaftsleistung </a:t>
            </a:r>
            <a:br>
              <a:rPr lang="de-DE" sz="1600" dirty="0">
                <a:latin typeface="+mj-lt"/>
              </a:rPr>
            </a:br>
            <a:r>
              <a:rPr lang="de-DE" sz="1600" dirty="0">
                <a:latin typeface="+mj-lt"/>
              </a:rPr>
              <a:t>von Unternehmen bei:</a:t>
            </a:r>
          </a:p>
          <a:p>
            <a:pPr marL="540000" lvl="1" indent="-252000">
              <a:lnSpc>
                <a:spcPts val="2000"/>
              </a:lnSpc>
              <a:spcBef>
                <a:spcPts val="600"/>
              </a:spcBef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>
                <a:latin typeface="+mj-lt"/>
              </a:rPr>
              <a:t>Produktivität</a:t>
            </a:r>
          </a:p>
          <a:p>
            <a:pPr marL="540000" lvl="1" indent="-252000">
              <a:lnSpc>
                <a:spcPts val="2000"/>
              </a:lnSpc>
              <a:spcBef>
                <a:spcPts val="600"/>
              </a:spcBef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>
                <a:latin typeface="+mj-lt"/>
              </a:rPr>
              <a:t>Qualität </a:t>
            </a:r>
          </a:p>
          <a:p>
            <a:pPr marL="540000" lvl="1" indent="-252000">
              <a:lnSpc>
                <a:spcPts val="2000"/>
              </a:lnSpc>
              <a:spcBef>
                <a:spcPts val="600"/>
              </a:spcBef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>
                <a:latin typeface="+mj-lt"/>
              </a:rPr>
              <a:t>Innovationsleistung am Arbeitsplatz</a:t>
            </a:r>
            <a:endParaRPr lang="de-DE" sz="1600" dirty="0">
              <a:highlight>
                <a:srgbClr val="FFFF00"/>
              </a:highlight>
              <a:latin typeface="+mj-lt"/>
            </a:endParaRPr>
          </a:p>
          <a:p>
            <a:pPr marL="540000" lvl="1" indent="-252000">
              <a:lnSpc>
                <a:spcPts val="2000"/>
              </a:lnSpc>
              <a:spcBef>
                <a:spcPts val="600"/>
              </a:spcBef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>
                <a:latin typeface="+mj-lt"/>
              </a:rPr>
              <a:t>Beschäftigungsumfang</a:t>
            </a:r>
          </a:p>
          <a:p>
            <a:pPr marL="540000" lvl="1" indent="-252000">
              <a:lnSpc>
                <a:spcPts val="2000"/>
              </a:lnSpc>
              <a:spcBef>
                <a:spcPts val="600"/>
              </a:spcBef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>
                <a:latin typeface="+mj-lt"/>
              </a:rPr>
              <a:t>Zukunftsfähigkeit des Unternehmens bei technischem Fortschritt und zunehmender Globalisierung</a:t>
            </a:r>
          </a:p>
          <a:p>
            <a:pPr marL="285750" indent="-285750">
              <a:lnSpc>
                <a:spcPts val="2000"/>
              </a:lnSpc>
              <a:spcBef>
                <a:spcPts val="1200"/>
              </a:spcBef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b="1" dirty="0">
                <a:latin typeface="+mj-lt"/>
              </a:rPr>
              <a:t>Sozial:</a:t>
            </a:r>
          </a:p>
          <a:p>
            <a:pPr marL="540000" lvl="1" indent="-252000">
              <a:lnSpc>
                <a:spcPts val="1800"/>
              </a:lnSpc>
              <a:spcBef>
                <a:spcPts val="600"/>
              </a:spcBef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400" dirty="0">
                <a:latin typeface="+mj-lt"/>
              </a:rPr>
              <a:t>Größere </a:t>
            </a:r>
            <a:r>
              <a:rPr lang="de-DE" sz="1400" dirty="0" err="1">
                <a:latin typeface="+mj-lt"/>
              </a:rPr>
              <a:t>Arbeitnehmendenzufriedenheit</a:t>
            </a:r>
            <a:endParaRPr lang="de-DE" sz="1400" dirty="0">
              <a:latin typeface="+mj-lt"/>
            </a:endParaRPr>
          </a:p>
          <a:p>
            <a:pPr marL="540000" lvl="1" indent="-252000">
              <a:lnSpc>
                <a:spcPts val="1800"/>
              </a:lnSpc>
              <a:spcBef>
                <a:spcPts val="600"/>
              </a:spcBef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400" dirty="0">
                <a:latin typeface="+mj-lt"/>
              </a:rPr>
              <a:t>Loyalität zum Betrieb</a:t>
            </a:r>
          </a:p>
          <a:p>
            <a:pPr marL="285750" indent="-285750">
              <a:lnSpc>
                <a:spcPts val="2000"/>
              </a:lnSpc>
              <a:spcBef>
                <a:spcPts val="600"/>
              </a:spcBef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endParaRPr lang="de-DE" sz="1600" dirty="0">
              <a:latin typeface="+mj-lt"/>
            </a:endParaRPr>
          </a:p>
        </p:txBody>
      </p:sp>
      <p:sp>
        <p:nvSpPr>
          <p:cNvPr id="7" name="Textplatzhalter 3">
            <a:extLst>
              <a:ext uri="{FF2B5EF4-FFF2-40B4-BE49-F238E27FC236}">
                <a16:creationId xmlns:a16="http://schemas.microsoft.com/office/drawing/2014/main" id="{4C342CE2-7D4D-4DC4-946D-500C1EB01872}"/>
              </a:ext>
            </a:extLst>
          </p:cNvPr>
          <p:cNvSpPr txBox="1">
            <a:spLocks/>
          </p:cNvSpPr>
          <p:nvPr/>
        </p:nvSpPr>
        <p:spPr>
          <a:xfrm>
            <a:off x="658813" y="1557338"/>
            <a:ext cx="5437187" cy="468000"/>
          </a:xfrm>
          <a:prstGeom prst="rect">
            <a:avLst/>
          </a:prstGeom>
          <a:solidFill>
            <a:srgbClr val="D6851B"/>
          </a:solidFill>
        </p:spPr>
        <p:txBody>
          <a:bodyPr vert="horz" wrap="square" lIns="36000" tIns="72000" rIns="36000" bIns="0" rtlCol="0" anchor="ctr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700"/>
              </a:lnSpc>
              <a:spcBef>
                <a:spcPts val="600"/>
              </a:spcBef>
            </a:pPr>
            <a:r>
              <a:rPr lang="de-DE" sz="1800" spc="70" dirty="0"/>
              <a:t>Nutzen für: Betriebe</a:t>
            </a:r>
          </a:p>
        </p:txBody>
      </p:sp>
      <p:pic>
        <p:nvPicPr>
          <p:cNvPr id="26" name="Grafik 25">
            <a:extLst>
              <a:ext uri="{FF2B5EF4-FFF2-40B4-BE49-F238E27FC236}">
                <a16:creationId xmlns:a16="http://schemas.microsoft.com/office/drawing/2014/main" id="{1285FE7C-77EF-458B-A66E-B47F07882C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7310" y="2025337"/>
            <a:ext cx="3617543" cy="2664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287171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4D0B0E92-2530-4EF9-9539-D64CD335A88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812" y="817725"/>
            <a:ext cx="11053762" cy="446715"/>
          </a:xfrm>
        </p:spPr>
        <p:txBody>
          <a:bodyPr>
            <a:normAutofit/>
          </a:bodyPr>
          <a:lstStyle/>
          <a:p>
            <a:r>
              <a:rPr lang="de-DE" sz="2000" dirty="0"/>
              <a:t>Kosten und Nutzen der beruflichen Weiterbildung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97A66CD8-5C1C-44A2-8C6E-480B8A3BD4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6. Finanzierung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B969C286-5CA6-4A48-BB30-DDFCDECEAC0D}"/>
              </a:ext>
            </a:extLst>
          </p:cNvPr>
          <p:cNvSpPr txBox="1">
            <a:spLocks/>
          </p:cNvSpPr>
          <p:nvPr/>
        </p:nvSpPr>
        <p:spPr>
          <a:xfrm>
            <a:off x="658812" y="2168525"/>
            <a:ext cx="11053762" cy="3348038"/>
          </a:xfrm>
          <a:prstGeom prst="rect">
            <a:avLst/>
          </a:prstGeom>
        </p:spPr>
        <p:txBody>
          <a:bodyPr vert="horz" lIns="0" tIns="0" rIns="0" bIns="0" numCol="2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ts val="2000"/>
              </a:lnSpc>
              <a:spcBef>
                <a:spcPts val="600"/>
              </a:spcBef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>
                <a:latin typeface="+mj-lt"/>
              </a:rPr>
              <a:t>Positive Effekte auf:</a:t>
            </a:r>
          </a:p>
          <a:p>
            <a:pPr marL="540000" lvl="1" indent="-252000">
              <a:lnSpc>
                <a:spcPts val="1800"/>
              </a:lnSpc>
              <a:spcBef>
                <a:spcPts val="600"/>
              </a:spcBef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>
                <a:latin typeface="+mj-lt"/>
              </a:rPr>
              <a:t>Einkommen</a:t>
            </a:r>
          </a:p>
          <a:p>
            <a:pPr marL="540000" lvl="1" indent="-252000">
              <a:lnSpc>
                <a:spcPts val="1800"/>
              </a:lnSpc>
              <a:spcBef>
                <a:spcPts val="600"/>
              </a:spcBef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>
                <a:latin typeface="+mj-lt"/>
              </a:rPr>
              <a:t>Beschäftigung</a:t>
            </a:r>
          </a:p>
          <a:p>
            <a:pPr marL="540000" lvl="1" indent="-252000">
              <a:lnSpc>
                <a:spcPts val="1800"/>
              </a:lnSpc>
              <a:spcBef>
                <a:spcPts val="600"/>
              </a:spcBef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>
                <a:latin typeface="+mj-lt"/>
              </a:rPr>
              <a:t>berufliche und persönliche Entwicklung</a:t>
            </a:r>
          </a:p>
          <a:p>
            <a:pPr marL="540000" lvl="1" indent="-252000">
              <a:lnSpc>
                <a:spcPts val="1800"/>
              </a:lnSpc>
              <a:spcBef>
                <a:spcPts val="600"/>
              </a:spcBef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>
                <a:latin typeface="+mj-lt"/>
              </a:rPr>
              <a:t>Gesundheit</a:t>
            </a:r>
          </a:p>
          <a:p>
            <a:pPr marL="540000" lvl="1" indent="-252000">
              <a:lnSpc>
                <a:spcPts val="1800"/>
              </a:lnSpc>
              <a:spcBef>
                <a:spcPts val="600"/>
              </a:spcBef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>
                <a:latin typeface="+mj-lt"/>
              </a:rPr>
              <a:t>Arbeits- und damit Lebenszufriedenheit</a:t>
            </a:r>
          </a:p>
          <a:p>
            <a:pPr marL="285750" indent="-285750">
              <a:lnSpc>
                <a:spcPts val="2000"/>
              </a:lnSpc>
              <a:spcBef>
                <a:spcPts val="1200"/>
              </a:spcBef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>
                <a:latin typeface="+mj-lt"/>
              </a:rPr>
              <a:t>Entfaltung individueller beruflicher Entwicklungspotentiale</a:t>
            </a:r>
          </a:p>
          <a:p>
            <a:pPr marL="285750" indent="-285750">
              <a:lnSpc>
                <a:spcPts val="2000"/>
              </a:lnSpc>
              <a:spcBef>
                <a:spcPts val="1200"/>
              </a:spcBef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>
                <a:latin typeface="+mj-lt"/>
              </a:rPr>
              <a:t>Erhalt der Beschäftigungsfähigkeit</a:t>
            </a:r>
          </a:p>
        </p:txBody>
      </p:sp>
      <p:sp>
        <p:nvSpPr>
          <p:cNvPr id="7" name="Textplatzhalter 3">
            <a:extLst>
              <a:ext uri="{FF2B5EF4-FFF2-40B4-BE49-F238E27FC236}">
                <a16:creationId xmlns:a16="http://schemas.microsoft.com/office/drawing/2014/main" id="{4C342CE2-7D4D-4DC4-946D-500C1EB01872}"/>
              </a:ext>
            </a:extLst>
          </p:cNvPr>
          <p:cNvSpPr txBox="1">
            <a:spLocks/>
          </p:cNvSpPr>
          <p:nvPr/>
        </p:nvSpPr>
        <p:spPr>
          <a:xfrm>
            <a:off x="658813" y="1557338"/>
            <a:ext cx="5437188" cy="468000"/>
          </a:xfrm>
          <a:prstGeom prst="rect">
            <a:avLst/>
          </a:prstGeom>
          <a:solidFill>
            <a:srgbClr val="D6851B"/>
          </a:solidFill>
        </p:spPr>
        <p:txBody>
          <a:bodyPr vert="horz" wrap="square" lIns="36000" tIns="72000" rIns="36000" bIns="0" rtlCol="0" anchor="ctr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700"/>
              </a:lnSpc>
              <a:spcBef>
                <a:spcPts val="600"/>
              </a:spcBef>
            </a:pPr>
            <a:r>
              <a:rPr lang="de-DE" sz="1800" spc="70" dirty="0"/>
              <a:t>Nutzen für: Individuen/Arbeitnehmende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9CC6A4D8-F2AA-423F-5907-056154E964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16838" y="2025338"/>
            <a:ext cx="1575194" cy="3078241"/>
          </a:xfrm>
          <a:prstGeom prst="rect">
            <a:avLst/>
          </a:prstGeom>
        </p:spPr>
      </p:pic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0EB4668F-8355-4A52-B162-6031F09CCA08}"/>
              </a:ext>
            </a:extLst>
          </p:cNvPr>
          <p:cNvGrpSpPr/>
          <p:nvPr/>
        </p:nvGrpSpPr>
        <p:grpSpPr>
          <a:xfrm>
            <a:off x="6887496" y="1894989"/>
            <a:ext cx="1388971" cy="2999031"/>
            <a:chOff x="2466852" y="4726567"/>
            <a:chExt cx="535353" cy="1155921"/>
          </a:xfrm>
        </p:grpSpPr>
        <p:sp>
          <p:nvSpPr>
            <p:cNvPr id="12" name="Rechteck: abgerundete Ecken 31">
              <a:extLst>
                <a:ext uri="{FF2B5EF4-FFF2-40B4-BE49-F238E27FC236}">
                  <a16:creationId xmlns:a16="http://schemas.microsoft.com/office/drawing/2014/main" id="{E2F0D232-703D-4441-A704-4300756CCCAF}"/>
                </a:ext>
              </a:extLst>
            </p:cNvPr>
            <p:cNvSpPr/>
            <p:nvPr/>
          </p:nvSpPr>
          <p:spPr>
            <a:xfrm>
              <a:off x="2824520" y="5024046"/>
              <a:ext cx="171093" cy="858442"/>
            </a:xfrm>
            <a:custGeom>
              <a:avLst/>
              <a:gdLst>
                <a:gd name="connsiteX0" fmla="*/ 0 w 178594"/>
                <a:gd name="connsiteY0" fmla="*/ 29766 h 419253"/>
                <a:gd name="connsiteX1" fmla="*/ 29766 w 178594"/>
                <a:gd name="connsiteY1" fmla="*/ 0 h 419253"/>
                <a:gd name="connsiteX2" fmla="*/ 148828 w 178594"/>
                <a:gd name="connsiteY2" fmla="*/ 0 h 419253"/>
                <a:gd name="connsiteX3" fmla="*/ 178594 w 178594"/>
                <a:gd name="connsiteY3" fmla="*/ 29766 h 419253"/>
                <a:gd name="connsiteX4" fmla="*/ 178594 w 178594"/>
                <a:gd name="connsiteY4" fmla="*/ 389487 h 419253"/>
                <a:gd name="connsiteX5" fmla="*/ 148828 w 178594"/>
                <a:gd name="connsiteY5" fmla="*/ 419253 h 419253"/>
                <a:gd name="connsiteX6" fmla="*/ 29766 w 178594"/>
                <a:gd name="connsiteY6" fmla="*/ 419253 h 419253"/>
                <a:gd name="connsiteX7" fmla="*/ 0 w 178594"/>
                <a:gd name="connsiteY7" fmla="*/ 389487 h 419253"/>
                <a:gd name="connsiteX8" fmla="*/ 0 w 178594"/>
                <a:gd name="connsiteY8" fmla="*/ 29766 h 419253"/>
                <a:gd name="connsiteX0" fmla="*/ 0 w 178594"/>
                <a:gd name="connsiteY0" fmla="*/ 65485 h 454972"/>
                <a:gd name="connsiteX1" fmla="*/ 25004 w 178594"/>
                <a:gd name="connsiteY1" fmla="*/ 0 h 454972"/>
                <a:gd name="connsiteX2" fmla="*/ 148828 w 178594"/>
                <a:gd name="connsiteY2" fmla="*/ 35719 h 454972"/>
                <a:gd name="connsiteX3" fmla="*/ 178594 w 178594"/>
                <a:gd name="connsiteY3" fmla="*/ 65485 h 454972"/>
                <a:gd name="connsiteX4" fmla="*/ 178594 w 178594"/>
                <a:gd name="connsiteY4" fmla="*/ 425206 h 454972"/>
                <a:gd name="connsiteX5" fmla="*/ 148828 w 178594"/>
                <a:gd name="connsiteY5" fmla="*/ 454972 h 454972"/>
                <a:gd name="connsiteX6" fmla="*/ 29766 w 178594"/>
                <a:gd name="connsiteY6" fmla="*/ 454972 h 454972"/>
                <a:gd name="connsiteX7" fmla="*/ 0 w 178594"/>
                <a:gd name="connsiteY7" fmla="*/ 425206 h 454972"/>
                <a:gd name="connsiteX8" fmla="*/ 0 w 178594"/>
                <a:gd name="connsiteY8" fmla="*/ 65485 h 454972"/>
                <a:gd name="connsiteX0" fmla="*/ 0 w 192881"/>
                <a:gd name="connsiteY0" fmla="*/ 65485 h 454972"/>
                <a:gd name="connsiteX1" fmla="*/ 25004 w 192881"/>
                <a:gd name="connsiteY1" fmla="*/ 0 h 454972"/>
                <a:gd name="connsiteX2" fmla="*/ 148828 w 192881"/>
                <a:gd name="connsiteY2" fmla="*/ 35719 h 454972"/>
                <a:gd name="connsiteX3" fmla="*/ 192881 w 192881"/>
                <a:gd name="connsiteY3" fmla="*/ 336947 h 454972"/>
                <a:gd name="connsiteX4" fmla="*/ 178594 w 192881"/>
                <a:gd name="connsiteY4" fmla="*/ 425206 h 454972"/>
                <a:gd name="connsiteX5" fmla="*/ 148828 w 192881"/>
                <a:gd name="connsiteY5" fmla="*/ 454972 h 454972"/>
                <a:gd name="connsiteX6" fmla="*/ 29766 w 192881"/>
                <a:gd name="connsiteY6" fmla="*/ 454972 h 454972"/>
                <a:gd name="connsiteX7" fmla="*/ 0 w 192881"/>
                <a:gd name="connsiteY7" fmla="*/ 425206 h 454972"/>
                <a:gd name="connsiteX8" fmla="*/ 0 w 192881"/>
                <a:gd name="connsiteY8" fmla="*/ 65485 h 454972"/>
                <a:gd name="connsiteX0" fmla="*/ 0 w 192881"/>
                <a:gd name="connsiteY0" fmla="*/ 65485 h 454972"/>
                <a:gd name="connsiteX1" fmla="*/ 25004 w 192881"/>
                <a:gd name="connsiteY1" fmla="*/ 0 h 454972"/>
                <a:gd name="connsiteX2" fmla="*/ 148828 w 192881"/>
                <a:gd name="connsiteY2" fmla="*/ 35719 h 454972"/>
                <a:gd name="connsiteX3" fmla="*/ 192881 w 192881"/>
                <a:gd name="connsiteY3" fmla="*/ 336947 h 454972"/>
                <a:gd name="connsiteX4" fmla="*/ 178594 w 192881"/>
                <a:gd name="connsiteY4" fmla="*/ 425206 h 454972"/>
                <a:gd name="connsiteX5" fmla="*/ 148828 w 192881"/>
                <a:gd name="connsiteY5" fmla="*/ 454972 h 454972"/>
                <a:gd name="connsiteX6" fmla="*/ 29766 w 192881"/>
                <a:gd name="connsiteY6" fmla="*/ 454972 h 454972"/>
                <a:gd name="connsiteX7" fmla="*/ 0 w 192881"/>
                <a:gd name="connsiteY7" fmla="*/ 425206 h 454972"/>
                <a:gd name="connsiteX8" fmla="*/ 0 w 192881"/>
                <a:gd name="connsiteY8" fmla="*/ 65485 h 454972"/>
                <a:gd name="connsiteX0" fmla="*/ 0 w 192881"/>
                <a:gd name="connsiteY0" fmla="*/ 65485 h 454972"/>
                <a:gd name="connsiteX1" fmla="*/ 25004 w 192881"/>
                <a:gd name="connsiteY1" fmla="*/ 0 h 454972"/>
                <a:gd name="connsiteX2" fmla="*/ 148828 w 192881"/>
                <a:gd name="connsiteY2" fmla="*/ 35719 h 454972"/>
                <a:gd name="connsiteX3" fmla="*/ 192881 w 192881"/>
                <a:gd name="connsiteY3" fmla="*/ 336947 h 454972"/>
                <a:gd name="connsiteX4" fmla="*/ 183356 w 192881"/>
                <a:gd name="connsiteY4" fmla="*/ 408538 h 454972"/>
                <a:gd name="connsiteX5" fmla="*/ 148828 w 192881"/>
                <a:gd name="connsiteY5" fmla="*/ 454972 h 454972"/>
                <a:gd name="connsiteX6" fmla="*/ 29766 w 192881"/>
                <a:gd name="connsiteY6" fmla="*/ 454972 h 454972"/>
                <a:gd name="connsiteX7" fmla="*/ 0 w 192881"/>
                <a:gd name="connsiteY7" fmla="*/ 425206 h 454972"/>
                <a:gd name="connsiteX8" fmla="*/ 0 w 192881"/>
                <a:gd name="connsiteY8" fmla="*/ 65485 h 454972"/>
                <a:gd name="connsiteX0" fmla="*/ 0 w 192881"/>
                <a:gd name="connsiteY0" fmla="*/ 65485 h 454972"/>
                <a:gd name="connsiteX1" fmla="*/ 25004 w 192881"/>
                <a:gd name="connsiteY1" fmla="*/ 0 h 454972"/>
                <a:gd name="connsiteX2" fmla="*/ 148828 w 192881"/>
                <a:gd name="connsiteY2" fmla="*/ 35719 h 454972"/>
                <a:gd name="connsiteX3" fmla="*/ 192881 w 192881"/>
                <a:gd name="connsiteY3" fmla="*/ 336947 h 454972"/>
                <a:gd name="connsiteX4" fmla="*/ 183356 w 192881"/>
                <a:gd name="connsiteY4" fmla="*/ 408538 h 454972"/>
                <a:gd name="connsiteX5" fmla="*/ 148828 w 192881"/>
                <a:gd name="connsiteY5" fmla="*/ 447829 h 454972"/>
                <a:gd name="connsiteX6" fmla="*/ 29766 w 192881"/>
                <a:gd name="connsiteY6" fmla="*/ 454972 h 454972"/>
                <a:gd name="connsiteX7" fmla="*/ 0 w 192881"/>
                <a:gd name="connsiteY7" fmla="*/ 425206 h 454972"/>
                <a:gd name="connsiteX8" fmla="*/ 0 w 192881"/>
                <a:gd name="connsiteY8" fmla="*/ 65485 h 454972"/>
                <a:gd name="connsiteX0" fmla="*/ 0 w 192881"/>
                <a:gd name="connsiteY0" fmla="*/ 65485 h 454972"/>
                <a:gd name="connsiteX1" fmla="*/ 25004 w 192881"/>
                <a:gd name="connsiteY1" fmla="*/ 0 h 454972"/>
                <a:gd name="connsiteX2" fmla="*/ 139303 w 192881"/>
                <a:gd name="connsiteY2" fmla="*/ 38100 h 454972"/>
                <a:gd name="connsiteX3" fmla="*/ 192881 w 192881"/>
                <a:gd name="connsiteY3" fmla="*/ 336947 h 454972"/>
                <a:gd name="connsiteX4" fmla="*/ 183356 w 192881"/>
                <a:gd name="connsiteY4" fmla="*/ 408538 h 454972"/>
                <a:gd name="connsiteX5" fmla="*/ 148828 w 192881"/>
                <a:gd name="connsiteY5" fmla="*/ 447829 h 454972"/>
                <a:gd name="connsiteX6" fmla="*/ 29766 w 192881"/>
                <a:gd name="connsiteY6" fmla="*/ 454972 h 454972"/>
                <a:gd name="connsiteX7" fmla="*/ 0 w 192881"/>
                <a:gd name="connsiteY7" fmla="*/ 425206 h 454972"/>
                <a:gd name="connsiteX8" fmla="*/ 0 w 192881"/>
                <a:gd name="connsiteY8" fmla="*/ 65485 h 454972"/>
                <a:gd name="connsiteX0" fmla="*/ 0 w 192881"/>
                <a:gd name="connsiteY0" fmla="*/ 65485 h 454972"/>
                <a:gd name="connsiteX1" fmla="*/ 25004 w 192881"/>
                <a:gd name="connsiteY1" fmla="*/ 0 h 454972"/>
                <a:gd name="connsiteX2" fmla="*/ 139303 w 192881"/>
                <a:gd name="connsiteY2" fmla="*/ 38100 h 454972"/>
                <a:gd name="connsiteX3" fmla="*/ 192881 w 192881"/>
                <a:gd name="connsiteY3" fmla="*/ 336947 h 454972"/>
                <a:gd name="connsiteX4" fmla="*/ 183356 w 192881"/>
                <a:gd name="connsiteY4" fmla="*/ 408538 h 454972"/>
                <a:gd name="connsiteX5" fmla="*/ 148828 w 192881"/>
                <a:gd name="connsiteY5" fmla="*/ 447829 h 454972"/>
                <a:gd name="connsiteX6" fmla="*/ 29766 w 192881"/>
                <a:gd name="connsiteY6" fmla="*/ 454972 h 454972"/>
                <a:gd name="connsiteX7" fmla="*/ 0 w 192881"/>
                <a:gd name="connsiteY7" fmla="*/ 425206 h 454972"/>
                <a:gd name="connsiteX8" fmla="*/ 0 w 192881"/>
                <a:gd name="connsiteY8" fmla="*/ 65485 h 454972"/>
                <a:gd name="connsiteX0" fmla="*/ 0 w 192881"/>
                <a:gd name="connsiteY0" fmla="*/ 65485 h 454972"/>
                <a:gd name="connsiteX1" fmla="*/ 25004 w 192881"/>
                <a:gd name="connsiteY1" fmla="*/ 0 h 454972"/>
                <a:gd name="connsiteX2" fmla="*/ 139303 w 192881"/>
                <a:gd name="connsiteY2" fmla="*/ 38100 h 454972"/>
                <a:gd name="connsiteX3" fmla="*/ 192881 w 192881"/>
                <a:gd name="connsiteY3" fmla="*/ 336947 h 454972"/>
                <a:gd name="connsiteX4" fmla="*/ 183356 w 192881"/>
                <a:gd name="connsiteY4" fmla="*/ 408538 h 454972"/>
                <a:gd name="connsiteX5" fmla="*/ 148828 w 192881"/>
                <a:gd name="connsiteY5" fmla="*/ 447829 h 454972"/>
                <a:gd name="connsiteX6" fmla="*/ 29766 w 192881"/>
                <a:gd name="connsiteY6" fmla="*/ 454972 h 454972"/>
                <a:gd name="connsiteX7" fmla="*/ 0 w 192881"/>
                <a:gd name="connsiteY7" fmla="*/ 425206 h 454972"/>
                <a:gd name="connsiteX8" fmla="*/ 0 w 192881"/>
                <a:gd name="connsiteY8" fmla="*/ 65485 h 454972"/>
                <a:gd name="connsiteX0" fmla="*/ 0 w 192881"/>
                <a:gd name="connsiteY0" fmla="*/ 65485 h 835972"/>
                <a:gd name="connsiteX1" fmla="*/ 25004 w 192881"/>
                <a:gd name="connsiteY1" fmla="*/ 0 h 835972"/>
                <a:gd name="connsiteX2" fmla="*/ 139303 w 192881"/>
                <a:gd name="connsiteY2" fmla="*/ 38100 h 835972"/>
                <a:gd name="connsiteX3" fmla="*/ 192881 w 192881"/>
                <a:gd name="connsiteY3" fmla="*/ 336947 h 835972"/>
                <a:gd name="connsiteX4" fmla="*/ 183356 w 192881"/>
                <a:gd name="connsiteY4" fmla="*/ 408538 h 835972"/>
                <a:gd name="connsiteX5" fmla="*/ 148828 w 192881"/>
                <a:gd name="connsiteY5" fmla="*/ 447829 h 835972"/>
                <a:gd name="connsiteX6" fmla="*/ 139304 w 192881"/>
                <a:gd name="connsiteY6" fmla="*/ 835972 h 835972"/>
                <a:gd name="connsiteX7" fmla="*/ 0 w 192881"/>
                <a:gd name="connsiteY7" fmla="*/ 425206 h 835972"/>
                <a:gd name="connsiteX8" fmla="*/ 0 w 192881"/>
                <a:gd name="connsiteY8" fmla="*/ 65485 h 835972"/>
                <a:gd name="connsiteX0" fmla="*/ 0 w 192881"/>
                <a:gd name="connsiteY0" fmla="*/ 65485 h 835972"/>
                <a:gd name="connsiteX1" fmla="*/ 25004 w 192881"/>
                <a:gd name="connsiteY1" fmla="*/ 0 h 835972"/>
                <a:gd name="connsiteX2" fmla="*/ 139303 w 192881"/>
                <a:gd name="connsiteY2" fmla="*/ 38100 h 835972"/>
                <a:gd name="connsiteX3" fmla="*/ 192881 w 192881"/>
                <a:gd name="connsiteY3" fmla="*/ 336947 h 835972"/>
                <a:gd name="connsiteX4" fmla="*/ 183356 w 192881"/>
                <a:gd name="connsiteY4" fmla="*/ 408538 h 835972"/>
                <a:gd name="connsiteX5" fmla="*/ 127397 w 192881"/>
                <a:gd name="connsiteY5" fmla="*/ 447829 h 835972"/>
                <a:gd name="connsiteX6" fmla="*/ 139304 w 192881"/>
                <a:gd name="connsiteY6" fmla="*/ 835972 h 835972"/>
                <a:gd name="connsiteX7" fmla="*/ 0 w 192881"/>
                <a:gd name="connsiteY7" fmla="*/ 425206 h 835972"/>
                <a:gd name="connsiteX8" fmla="*/ 0 w 192881"/>
                <a:gd name="connsiteY8" fmla="*/ 65485 h 835972"/>
                <a:gd name="connsiteX0" fmla="*/ 0 w 192881"/>
                <a:gd name="connsiteY0" fmla="*/ 65485 h 835972"/>
                <a:gd name="connsiteX1" fmla="*/ 25004 w 192881"/>
                <a:gd name="connsiteY1" fmla="*/ 0 h 835972"/>
                <a:gd name="connsiteX2" fmla="*/ 139303 w 192881"/>
                <a:gd name="connsiteY2" fmla="*/ 38100 h 835972"/>
                <a:gd name="connsiteX3" fmla="*/ 192881 w 192881"/>
                <a:gd name="connsiteY3" fmla="*/ 336947 h 835972"/>
                <a:gd name="connsiteX4" fmla="*/ 183356 w 192881"/>
                <a:gd name="connsiteY4" fmla="*/ 408538 h 835972"/>
                <a:gd name="connsiteX5" fmla="*/ 139304 w 192881"/>
                <a:gd name="connsiteY5" fmla="*/ 447829 h 835972"/>
                <a:gd name="connsiteX6" fmla="*/ 139304 w 192881"/>
                <a:gd name="connsiteY6" fmla="*/ 835972 h 835972"/>
                <a:gd name="connsiteX7" fmla="*/ 0 w 192881"/>
                <a:gd name="connsiteY7" fmla="*/ 425206 h 835972"/>
                <a:gd name="connsiteX8" fmla="*/ 0 w 192881"/>
                <a:gd name="connsiteY8" fmla="*/ 65485 h 835972"/>
                <a:gd name="connsiteX0" fmla="*/ 0 w 192881"/>
                <a:gd name="connsiteY0" fmla="*/ 65485 h 842409"/>
                <a:gd name="connsiteX1" fmla="*/ 25004 w 192881"/>
                <a:gd name="connsiteY1" fmla="*/ 0 h 842409"/>
                <a:gd name="connsiteX2" fmla="*/ 139303 w 192881"/>
                <a:gd name="connsiteY2" fmla="*/ 38100 h 842409"/>
                <a:gd name="connsiteX3" fmla="*/ 192881 w 192881"/>
                <a:gd name="connsiteY3" fmla="*/ 336947 h 842409"/>
                <a:gd name="connsiteX4" fmla="*/ 183356 w 192881"/>
                <a:gd name="connsiteY4" fmla="*/ 408538 h 842409"/>
                <a:gd name="connsiteX5" fmla="*/ 139304 w 192881"/>
                <a:gd name="connsiteY5" fmla="*/ 447829 h 842409"/>
                <a:gd name="connsiteX6" fmla="*/ 139304 w 192881"/>
                <a:gd name="connsiteY6" fmla="*/ 835972 h 842409"/>
                <a:gd name="connsiteX7" fmla="*/ 109538 w 192881"/>
                <a:gd name="connsiteY7" fmla="*/ 834781 h 842409"/>
                <a:gd name="connsiteX8" fmla="*/ 0 w 192881"/>
                <a:gd name="connsiteY8" fmla="*/ 65485 h 842409"/>
                <a:gd name="connsiteX0" fmla="*/ 0 w 192881"/>
                <a:gd name="connsiteY0" fmla="*/ 65485 h 842409"/>
                <a:gd name="connsiteX1" fmla="*/ 25004 w 192881"/>
                <a:gd name="connsiteY1" fmla="*/ 0 h 842409"/>
                <a:gd name="connsiteX2" fmla="*/ 139303 w 192881"/>
                <a:gd name="connsiteY2" fmla="*/ 38100 h 842409"/>
                <a:gd name="connsiteX3" fmla="*/ 192881 w 192881"/>
                <a:gd name="connsiteY3" fmla="*/ 336947 h 842409"/>
                <a:gd name="connsiteX4" fmla="*/ 183356 w 192881"/>
                <a:gd name="connsiteY4" fmla="*/ 408538 h 842409"/>
                <a:gd name="connsiteX5" fmla="*/ 139304 w 192881"/>
                <a:gd name="connsiteY5" fmla="*/ 447829 h 842409"/>
                <a:gd name="connsiteX6" fmla="*/ 139304 w 192881"/>
                <a:gd name="connsiteY6" fmla="*/ 835972 h 842409"/>
                <a:gd name="connsiteX7" fmla="*/ 109538 w 192881"/>
                <a:gd name="connsiteY7" fmla="*/ 834781 h 842409"/>
                <a:gd name="connsiteX8" fmla="*/ 0 w 192881"/>
                <a:gd name="connsiteY8" fmla="*/ 65485 h 842409"/>
                <a:gd name="connsiteX0" fmla="*/ 0 w 192881"/>
                <a:gd name="connsiteY0" fmla="*/ 65485 h 838046"/>
                <a:gd name="connsiteX1" fmla="*/ 25004 w 192881"/>
                <a:gd name="connsiteY1" fmla="*/ 0 h 838046"/>
                <a:gd name="connsiteX2" fmla="*/ 139303 w 192881"/>
                <a:gd name="connsiteY2" fmla="*/ 38100 h 838046"/>
                <a:gd name="connsiteX3" fmla="*/ 192881 w 192881"/>
                <a:gd name="connsiteY3" fmla="*/ 336947 h 838046"/>
                <a:gd name="connsiteX4" fmla="*/ 183356 w 192881"/>
                <a:gd name="connsiteY4" fmla="*/ 408538 h 838046"/>
                <a:gd name="connsiteX5" fmla="*/ 139304 w 192881"/>
                <a:gd name="connsiteY5" fmla="*/ 447829 h 838046"/>
                <a:gd name="connsiteX6" fmla="*/ 144066 w 192881"/>
                <a:gd name="connsiteY6" fmla="*/ 800254 h 838046"/>
                <a:gd name="connsiteX7" fmla="*/ 109538 w 192881"/>
                <a:gd name="connsiteY7" fmla="*/ 834781 h 838046"/>
                <a:gd name="connsiteX8" fmla="*/ 0 w 192881"/>
                <a:gd name="connsiteY8" fmla="*/ 65485 h 838046"/>
                <a:gd name="connsiteX0" fmla="*/ 0 w 195263"/>
                <a:gd name="connsiteY0" fmla="*/ 65485 h 810307"/>
                <a:gd name="connsiteX1" fmla="*/ 25004 w 195263"/>
                <a:gd name="connsiteY1" fmla="*/ 0 h 810307"/>
                <a:gd name="connsiteX2" fmla="*/ 139303 w 195263"/>
                <a:gd name="connsiteY2" fmla="*/ 38100 h 810307"/>
                <a:gd name="connsiteX3" fmla="*/ 192881 w 195263"/>
                <a:gd name="connsiteY3" fmla="*/ 336947 h 810307"/>
                <a:gd name="connsiteX4" fmla="*/ 183356 w 195263"/>
                <a:gd name="connsiteY4" fmla="*/ 408538 h 810307"/>
                <a:gd name="connsiteX5" fmla="*/ 139304 w 195263"/>
                <a:gd name="connsiteY5" fmla="*/ 447829 h 810307"/>
                <a:gd name="connsiteX6" fmla="*/ 144066 w 195263"/>
                <a:gd name="connsiteY6" fmla="*/ 800254 h 810307"/>
                <a:gd name="connsiteX7" fmla="*/ 195263 w 195263"/>
                <a:gd name="connsiteY7" fmla="*/ 803825 h 810307"/>
                <a:gd name="connsiteX8" fmla="*/ 0 w 195263"/>
                <a:gd name="connsiteY8" fmla="*/ 65485 h 810307"/>
                <a:gd name="connsiteX0" fmla="*/ 145246 w 171441"/>
                <a:gd name="connsiteY0" fmla="*/ 858442 h 858442"/>
                <a:gd name="connsiteX1" fmla="*/ 1182 w 171441"/>
                <a:gd name="connsiteY1" fmla="*/ 0 h 858442"/>
                <a:gd name="connsiteX2" fmla="*/ 115481 w 171441"/>
                <a:gd name="connsiteY2" fmla="*/ 38100 h 858442"/>
                <a:gd name="connsiteX3" fmla="*/ 169059 w 171441"/>
                <a:gd name="connsiteY3" fmla="*/ 336947 h 858442"/>
                <a:gd name="connsiteX4" fmla="*/ 159534 w 171441"/>
                <a:gd name="connsiteY4" fmla="*/ 408538 h 858442"/>
                <a:gd name="connsiteX5" fmla="*/ 115482 w 171441"/>
                <a:gd name="connsiteY5" fmla="*/ 447829 h 858442"/>
                <a:gd name="connsiteX6" fmla="*/ 120244 w 171441"/>
                <a:gd name="connsiteY6" fmla="*/ 800254 h 858442"/>
                <a:gd name="connsiteX7" fmla="*/ 171441 w 171441"/>
                <a:gd name="connsiteY7" fmla="*/ 803825 h 858442"/>
                <a:gd name="connsiteX8" fmla="*/ 145246 w 171441"/>
                <a:gd name="connsiteY8" fmla="*/ 858442 h 858442"/>
                <a:gd name="connsiteX0" fmla="*/ 146189 w 172384"/>
                <a:gd name="connsiteY0" fmla="*/ 858442 h 858442"/>
                <a:gd name="connsiteX1" fmla="*/ 29509 w 172384"/>
                <a:gd name="connsiteY1" fmla="*/ 755248 h 858442"/>
                <a:gd name="connsiteX2" fmla="*/ 2125 w 172384"/>
                <a:gd name="connsiteY2" fmla="*/ 0 h 858442"/>
                <a:gd name="connsiteX3" fmla="*/ 116424 w 172384"/>
                <a:gd name="connsiteY3" fmla="*/ 38100 h 858442"/>
                <a:gd name="connsiteX4" fmla="*/ 170002 w 172384"/>
                <a:gd name="connsiteY4" fmla="*/ 336947 h 858442"/>
                <a:gd name="connsiteX5" fmla="*/ 160477 w 172384"/>
                <a:gd name="connsiteY5" fmla="*/ 408538 h 858442"/>
                <a:gd name="connsiteX6" fmla="*/ 116425 w 172384"/>
                <a:gd name="connsiteY6" fmla="*/ 447829 h 858442"/>
                <a:gd name="connsiteX7" fmla="*/ 121187 w 172384"/>
                <a:gd name="connsiteY7" fmla="*/ 800254 h 858442"/>
                <a:gd name="connsiteX8" fmla="*/ 172384 w 172384"/>
                <a:gd name="connsiteY8" fmla="*/ 803825 h 858442"/>
                <a:gd name="connsiteX9" fmla="*/ 146189 w 172384"/>
                <a:gd name="connsiteY9" fmla="*/ 858442 h 858442"/>
                <a:gd name="connsiteX0" fmla="*/ 144898 w 171093"/>
                <a:gd name="connsiteY0" fmla="*/ 858442 h 858442"/>
                <a:gd name="connsiteX1" fmla="*/ 28218 w 171093"/>
                <a:gd name="connsiteY1" fmla="*/ 755248 h 858442"/>
                <a:gd name="connsiteX2" fmla="*/ 834 w 171093"/>
                <a:gd name="connsiteY2" fmla="*/ 0 h 858442"/>
                <a:gd name="connsiteX3" fmla="*/ 115133 w 171093"/>
                <a:gd name="connsiteY3" fmla="*/ 38100 h 858442"/>
                <a:gd name="connsiteX4" fmla="*/ 168711 w 171093"/>
                <a:gd name="connsiteY4" fmla="*/ 336947 h 858442"/>
                <a:gd name="connsiteX5" fmla="*/ 159186 w 171093"/>
                <a:gd name="connsiteY5" fmla="*/ 408538 h 858442"/>
                <a:gd name="connsiteX6" fmla="*/ 115134 w 171093"/>
                <a:gd name="connsiteY6" fmla="*/ 447829 h 858442"/>
                <a:gd name="connsiteX7" fmla="*/ 119896 w 171093"/>
                <a:gd name="connsiteY7" fmla="*/ 800254 h 858442"/>
                <a:gd name="connsiteX8" fmla="*/ 171093 w 171093"/>
                <a:gd name="connsiteY8" fmla="*/ 803825 h 858442"/>
                <a:gd name="connsiteX9" fmla="*/ 144898 w 171093"/>
                <a:gd name="connsiteY9" fmla="*/ 858442 h 858442"/>
                <a:gd name="connsiteX0" fmla="*/ 144898 w 171093"/>
                <a:gd name="connsiteY0" fmla="*/ 858442 h 858442"/>
                <a:gd name="connsiteX1" fmla="*/ 28218 w 171093"/>
                <a:gd name="connsiteY1" fmla="*/ 755248 h 858442"/>
                <a:gd name="connsiteX2" fmla="*/ 834 w 171093"/>
                <a:gd name="connsiteY2" fmla="*/ 0 h 858442"/>
                <a:gd name="connsiteX3" fmla="*/ 115133 w 171093"/>
                <a:gd name="connsiteY3" fmla="*/ 38100 h 858442"/>
                <a:gd name="connsiteX4" fmla="*/ 168711 w 171093"/>
                <a:gd name="connsiteY4" fmla="*/ 336947 h 858442"/>
                <a:gd name="connsiteX5" fmla="*/ 159186 w 171093"/>
                <a:gd name="connsiteY5" fmla="*/ 408538 h 858442"/>
                <a:gd name="connsiteX6" fmla="*/ 115134 w 171093"/>
                <a:gd name="connsiteY6" fmla="*/ 447829 h 858442"/>
                <a:gd name="connsiteX7" fmla="*/ 127040 w 171093"/>
                <a:gd name="connsiteY7" fmla="*/ 797873 h 858442"/>
                <a:gd name="connsiteX8" fmla="*/ 171093 w 171093"/>
                <a:gd name="connsiteY8" fmla="*/ 803825 h 858442"/>
                <a:gd name="connsiteX9" fmla="*/ 144898 w 171093"/>
                <a:gd name="connsiteY9" fmla="*/ 858442 h 858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1093" h="858442">
                  <a:moveTo>
                    <a:pt x="144898" y="858442"/>
                  </a:moveTo>
                  <a:cubicBezTo>
                    <a:pt x="128626" y="803118"/>
                    <a:pt x="52229" y="898322"/>
                    <a:pt x="28218" y="755248"/>
                  </a:cubicBezTo>
                  <a:cubicBezTo>
                    <a:pt x="32782" y="621699"/>
                    <a:pt x="-6111" y="72296"/>
                    <a:pt x="834" y="0"/>
                  </a:cubicBezTo>
                  <a:cubicBezTo>
                    <a:pt x="40521" y="0"/>
                    <a:pt x="63540" y="14287"/>
                    <a:pt x="115133" y="38100"/>
                  </a:cubicBezTo>
                  <a:cubicBezTo>
                    <a:pt x="136334" y="116681"/>
                    <a:pt x="168711" y="320508"/>
                    <a:pt x="168711" y="336947"/>
                  </a:cubicBezTo>
                  <a:cubicBezTo>
                    <a:pt x="118705" y="363986"/>
                    <a:pt x="163948" y="379118"/>
                    <a:pt x="159186" y="408538"/>
                  </a:cubicBezTo>
                  <a:cubicBezTo>
                    <a:pt x="159186" y="424977"/>
                    <a:pt x="131573" y="447829"/>
                    <a:pt x="115134" y="447829"/>
                  </a:cubicBezTo>
                  <a:cubicBezTo>
                    <a:pt x="116721" y="565304"/>
                    <a:pt x="125453" y="680398"/>
                    <a:pt x="127040" y="797873"/>
                  </a:cubicBezTo>
                  <a:cubicBezTo>
                    <a:pt x="110601" y="797873"/>
                    <a:pt x="171093" y="820264"/>
                    <a:pt x="171093" y="803825"/>
                  </a:cubicBezTo>
                  <a:lnTo>
                    <a:pt x="144898" y="85844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13" name="Grafik 12">
              <a:extLst>
                <a:ext uri="{FF2B5EF4-FFF2-40B4-BE49-F238E27FC236}">
                  <a16:creationId xmlns:a16="http://schemas.microsoft.com/office/drawing/2014/main" id="{57BD9ACD-C011-4D38-9DA1-879DB15664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466852" y="4726567"/>
              <a:ext cx="535353" cy="114819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18077881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4D0B0E92-2530-4EF9-9539-D64CD335A88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812" y="817725"/>
            <a:ext cx="11053762" cy="446715"/>
          </a:xfrm>
        </p:spPr>
        <p:txBody>
          <a:bodyPr>
            <a:normAutofit/>
          </a:bodyPr>
          <a:lstStyle/>
          <a:p>
            <a:r>
              <a:rPr lang="de-DE" sz="2000" dirty="0"/>
              <a:t> Wer darf Weiterbildung anbieten? Wer akkreditiert?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97A66CD8-5C1C-44A2-8C6E-480B8A3BD4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7. Non-formale Weiterbildung: Der Anbietermarkt 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B969C286-5CA6-4A48-BB30-DDFCDECEAC0D}"/>
              </a:ext>
            </a:extLst>
          </p:cNvPr>
          <p:cNvSpPr txBox="1">
            <a:spLocks/>
          </p:cNvSpPr>
          <p:nvPr/>
        </p:nvSpPr>
        <p:spPr>
          <a:xfrm>
            <a:off x="658812" y="1557339"/>
            <a:ext cx="11053762" cy="3873077"/>
          </a:xfrm>
          <a:prstGeom prst="rect">
            <a:avLst/>
          </a:prstGeom>
        </p:spPr>
        <p:txBody>
          <a:bodyPr vert="horz" lIns="0" tIns="0" rIns="0" bIns="0" numCol="2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ts val="2000"/>
              </a:lnSpc>
              <a:spcBef>
                <a:spcPts val="600"/>
              </a:spcBef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>
                <a:latin typeface="+mj-lt"/>
              </a:rPr>
              <a:t>Große Unternehmen organisieren mehr als die Hälfte </a:t>
            </a:r>
            <a:br>
              <a:rPr lang="de-DE" sz="1600" dirty="0">
                <a:latin typeface="+mj-lt"/>
              </a:rPr>
            </a:br>
            <a:r>
              <a:rPr lang="de-DE" sz="1600" dirty="0">
                <a:latin typeface="+mj-lt"/>
              </a:rPr>
              <a:t>der Weiterbildungsveranstaltungen</a:t>
            </a:r>
          </a:p>
          <a:p>
            <a:pPr marL="285750" indent="-285750">
              <a:lnSpc>
                <a:spcPts val="2000"/>
              </a:lnSpc>
              <a:spcBef>
                <a:spcPts val="1200"/>
              </a:spcBef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>
                <a:latin typeface="+mj-lt"/>
              </a:rPr>
              <a:t>Darüber hinaus gibt es mehr als 20.000 Anbieter:</a:t>
            </a:r>
          </a:p>
          <a:p>
            <a:pPr marL="540000" lvl="1" indent="-252000">
              <a:lnSpc>
                <a:spcPts val="1800"/>
              </a:lnSpc>
              <a:spcBef>
                <a:spcPts val="600"/>
              </a:spcBef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>
                <a:latin typeface="+mj-lt"/>
              </a:rPr>
              <a:t>Öffentliche Träger</a:t>
            </a:r>
          </a:p>
          <a:p>
            <a:pPr marL="540000" lvl="1" indent="-252000">
              <a:lnSpc>
                <a:spcPts val="1800"/>
              </a:lnSpc>
              <a:spcBef>
                <a:spcPts val="600"/>
              </a:spcBef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>
                <a:latin typeface="+mj-lt"/>
              </a:rPr>
              <a:t>Hochschulen und Forschungseinrichtungen</a:t>
            </a:r>
          </a:p>
          <a:p>
            <a:pPr marL="540000" lvl="1" indent="-252000">
              <a:lnSpc>
                <a:spcPts val="1800"/>
              </a:lnSpc>
              <a:spcBef>
                <a:spcPts val="600"/>
              </a:spcBef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>
                <a:latin typeface="+mj-lt"/>
              </a:rPr>
              <a:t>Kirchen</a:t>
            </a:r>
          </a:p>
          <a:p>
            <a:pPr marL="540000" lvl="1" indent="-252000">
              <a:lnSpc>
                <a:spcPts val="1800"/>
              </a:lnSpc>
              <a:spcBef>
                <a:spcPts val="600"/>
              </a:spcBef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>
                <a:latin typeface="+mj-lt"/>
              </a:rPr>
              <a:t>Kammern</a:t>
            </a:r>
          </a:p>
          <a:p>
            <a:pPr marL="540000" lvl="1" indent="-252000">
              <a:lnSpc>
                <a:spcPts val="1800"/>
              </a:lnSpc>
              <a:spcBef>
                <a:spcPts val="600"/>
              </a:spcBef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>
                <a:latin typeface="+mj-lt"/>
              </a:rPr>
              <a:t>Gewerkschaften</a:t>
            </a:r>
          </a:p>
          <a:p>
            <a:pPr marL="540000" lvl="1" indent="-252000">
              <a:lnSpc>
                <a:spcPts val="1800"/>
              </a:lnSpc>
              <a:spcBef>
                <a:spcPts val="600"/>
              </a:spcBef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>
                <a:latin typeface="+mj-lt"/>
              </a:rPr>
              <a:t>Arbeitgeberverbände</a:t>
            </a:r>
          </a:p>
          <a:p>
            <a:pPr marL="540000" lvl="1" indent="-252000">
              <a:lnSpc>
                <a:spcPts val="1800"/>
              </a:lnSpc>
              <a:spcBef>
                <a:spcPts val="600"/>
              </a:spcBef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>
                <a:latin typeface="+mj-lt"/>
              </a:rPr>
              <a:t>Stiftungen und Wohlfahrtsorganisationen</a:t>
            </a:r>
          </a:p>
          <a:p>
            <a:pPr marL="540000" lvl="1" indent="-252000">
              <a:lnSpc>
                <a:spcPts val="1800"/>
              </a:lnSpc>
              <a:spcBef>
                <a:spcPts val="600"/>
              </a:spcBef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spc="-20" dirty="0">
                <a:latin typeface="+mj-lt"/>
              </a:rPr>
              <a:t>kommerziell-private Bildungsträger (23% im Jahr 2021) u. a.</a:t>
            </a:r>
          </a:p>
          <a:p>
            <a:pPr marL="285750" indent="-285750">
              <a:lnSpc>
                <a:spcPts val="2000"/>
              </a:lnSpc>
              <a:spcBef>
                <a:spcPts val="600"/>
              </a:spcBef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>
                <a:latin typeface="+mj-lt"/>
              </a:rPr>
              <a:t>Unterscheidung: öffentlich-rechtlich regulierte und geförderte/nicht regulierte, nicht geförderte Angebote</a:t>
            </a:r>
          </a:p>
          <a:p>
            <a:pPr marL="285750" indent="-285750">
              <a:lnSpc>
                <a:spcPts val="2000"/>
              </a:lnSpc>
              <a:spcBef>
                <a:spcPts val="1200"/>
              </a:spcBef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>
                <a:latin typeface="+mj-lt"/>
              </a:rPr>
              <a:t>Für Angebote im geförderten Bereich ist in der Regel eine Zulassung bei staatlichen Einrichtungen oder Kammern erforderlich (Befristet: Träger 5 Jahre, Maßnahme 3 Jahre)</a:t>
            </a:r>
          </a:p>
          <a:p>
            <a:pPr marL="285750" indent="-285750">
              <a:lnSpc>
                <a:spcPts val="2000"/>
              </a:lnSpc>
              <a:spcBef>
                <a:spcPts val="1200"/>
              </a:spcBef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>
                <a:latin typeface="+mj-lt"/>
              </a:rPr>
              <a:t>Zertifizierung des Qualitätsmanagementsystems in der Regel nicht erforderlich, aber weit verbreitet, z. B. nach ISO 9000 ff. oder ISO 29990</a:t>
            </a:r>
          </a:p>
          <a:p>
            <a:pPr marL="285750" indent="-285750">
              <a:lnSpc>
                <a:spcPts val="2000"/>
              </a:lnSpc>
              <a:spcBef>
                <a:spcPts val="1200"/>
              </a:spcBef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Prüfung und Zertifizierung durch private Anbieter, im Falle von ISO-Normen akkreditiert bei der Deutschen Akkreditierungsstelle (</a:t>
            </a:r>
            <a:r>
              <a:rPr lang="de-DE" sz="1600" dirty="0" err="1"/>
              <a:t>DAkks</a:t>
            </a:r>
            <a:r>
              <a:rPr lang="de-DE" sz="1600" dirty="0"/>
              <a:t>)</a:t>
            </a:r>
            <a:endParaRPr lang="de-DE" sz="1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89890197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platzhalter 3">
            <a:extLst>
              <a:ext uri="{FF2B5EF4-FFF2-40B4-BE49-F238E27FC236}">
                <a16:creationId xmlns:a16="http://schemas.microsoft.com/office/drawing/2014/main" id="{3D89A142-1DA6-4565-9E7D-D1493BF9FC7C}"/>
              </a:ext>
            </a:extLst>
          </p:cNvPr>
          <p:cNvSpPr txBox="1">
            <a:spLocks/>
          </p:cNvSpPr>
          <p:nvPr/>
        </p:nvSpPr>
        <p:spPr>
          <a:xfrm>
            <a:off x="4824000" y="2520000"/>
            <a:ext cx="2520000" cy="900000"/>
          </a:xfrm>
          <a:prstGeom prst="rect">
            <a:avLst/>
          </a:prstGeom>
          <a:solidFill>
            <a:srgbClr val="D6851B"/>
          </a:solidFill>
        </p:spPr>
        <p:txBody>
          <a:bodyPr vert="horz" wrap="square" lIns="108000" tIns="108000" rIns="108000" bIns="144000" rtlCol="0" anchor="ctr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de-DE" sz="2400" dirty="0"/>
              <a:t>Staat </a:t>
            </a:r>
            <a:br>
              <a:rPr lang="de-DE" sz="2400" dirty="0"/>
            </a:br>
            <a:r>
              <a:rPr lang="de-DE" sz="1600" dirty="0"/>
              <a:t>(Bund, Länder, Kommunen)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97A66CD8-5C1C-44A2-8C6E-480B8A3BD4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8. Weiterbildungsbeteiligung </a:t>
            </a:r>
          </a:p>
        </p:txBody>
      </p:sp>
      <p:sp>
        <p:nvSpPr>
          <p:cNvPr id="13" name="Textplatzhalter 3">
            <a:extLst>
              <a:ext uri="{FF2B5EF4-FFF2-40B4-BE49-F238E27FC236}">
                <a16:creationId xmlns:a16="http://schemas.microsoft.com/office/drawing/2014/main" id="{5BD80155-07B5-4E96-AA64-1BDE6BBF40AB}"/>
              </a:ext>
            </a:extLst>
          </p:cNvPr>
          <p:cNvSpPr txBox="1">
            <a:spLocks/>
          </p:cNvSpPr>
          <p:nvPr/>
        </p:nvSpPr>
        <p:spPr>
          <a:xfrm>
            <a:off x="658813" y="2031334"/>
            <a:ext cx="3600000" cy="688956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216000" tIns="180000" rIns="144000" bIns="180000" rtlCol="0" anchor="t" anchorCtr="0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200"/>
              </a:lnSpc>
              <a:spcBef>
                <a:spcPts val="600"/>
              </a:spcBef>
            </a:pPr>
            <a:r>
              <a:rPr lang="de-DE" sz="1600" dirty="0">
                <a:solidFill>
                  <a:schemeClr val="tx1"/>
                </a:solidFill>
              </a:rPr>
              <a:t>genaue Zahlen nicht zu ermitteln</a:t>
            </a:r>
          </a:p>
        </p:txBody>
      </p:sp>
      <p:sp>
        <p:nvSpPr>
          <p:cNvPr id="16" name="Textplatzhalter 3">
            <a:extLst>
              <a:ext uri="{FF2B5EF4-FFF2-40B4-BE49-F238E27FC236}">
                <a16:creationId xmlns:a16="http://schemas.microsoft.com/office/drawing/2014/main" id="{98982737-67D4-4A9D-B327-FCBB73A49E65}"/>
              </a:ext>
            </a:extLst>
          </p:cNvPr>
          <p:cNvSpPr txBox="1">
            <a:spLocks/>
          </p:cNvSpPr>
          <p:nvPr/>
        </p:nvSpPr>
        <p:spPr>
          <a:xfrm>
            <a:off x="6639864" y="3844376"/>
            <a:ext cx="4320000" cy="984061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216000" tIns="216000" rIns="144000" bIns="216000" rtlCol="0" anchor="ctr" anchorCtr="0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200"/>
              </a:lnSpc>
              <a:spcBef>
                <a:spcPts val="600"/>
              </a:spcBef>
            </a:pPr>
            <a:r>
              <a:rPr lang="de-DE" sz="1600" dirty="0">
                <a:solidFill>
                  <a:schemeClr val="tx1"/>
                </a:solidFill>
              </a:rPr>
              <a:t>2019 Förderung von </a:t>
            </a:r>
            <a:r>
              <a:rPr lang="de-DE" sz="2800" spc="50" dirty="0">
                <a:solidFill>
                  <a:schemeClr val="tx1"/>
                </a:solidFill>
              </a:rPr>
              <a:t>330.643</a:t>
            </a:r>
            <a:r>
              <a:rPr lang="de-DE" sz="1600" dirty="0">
                <a:solidFill>
                  <a:schemeClr val="tx1"/>
                </a:solidFill>
              </a:rPr>
              <a:t> Eintritten </a:t>
            </a:r>
            <a:br>
              <a:rPr lang="de-DE" sz="1600" dirty="0">
                <a:solidFill>
                  <a:schemeClr val="tx1"/>
                </a:solidFill>
              </a:rPr>
            </a:br>
            <a:r>
              <a:rPr lang="de-DE" sz="1600" dirty="0">
                <a:solidFill>
                  <a:schemeClr val="tx1"/>
                </a:solidFill>
              </a:rPr>
              <a:t>in Maßnahmen der beruflichen Weiterbildung*</a:t>
            </a:r>
          </a:p>
        </p:txBody>
      </p:sp>
      <p:sp>
        <p:nvSpPr>
          <p:cNvPr id="8" name="Inhaltsplatzhalter 4">
            <a:extLst>
              <a:ext uri="{FF2B5EF4-FFF2-40B4-BE49-F238E27FC236}">
                <a16:creationId xmlns:a16="http://schemas.microsoft.com/office/drawing/2014/main" id="{05263BC0-1991-44B0-A417-0036D47F4854}"/>
              </a:ext>
            </a:extLst>
          </p:cNvPr>
          <p:cNvSpPr txBox="1">
            <a:spLocks/>
          </p:cNvSpPr>
          <p:nvPr/>
        </p:nvSpPr>
        <p:spPr>
          <a:xfrm>
            <a:off x="658812" y="1732935"/>
            <a:ext cx="3528000" cy="3783628"/>
          </a:xfrm>
          <a:prstGeom prst="rect">
            <a:avLst/>
          </a:prstGeom>
        </p:spPr>
        <p:txBody>
          <a:bodyPr vert="horz" lIns="0" tIns="0" rIns="0" bIns="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ts val="2000"/>
              </a:lnSpc>
              <a:spcBef>
                <a:spcPts val="600"/>
              </a:spcBef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endParaRPr lang="de-DE" sz="1600" dirty="0">
              <a:latin typeface="+mj-lt"/>
            </a:endParaRPr>
          </a:p>
        </p:txBody>
      </p:sp>
      <p:sp>
        <p:nvSpPr>
          <p:cNvPr id="9" name="Textplatzhalter 3">
            <a:extLst>
              <a:ext uri="{FF2B5EF4-FFF2-40B4-BE49-F238E27FC236}">
                <a16:creationId xmlns:a16="http://schemas.microsoft.com/office/drawing/2014/main" id="{46179E5F-7DEF-462B-9B3E-12CA74B26BAA}"/>
              </a:ext>
            </a:extLst>
          </p:cNvPr>
          <p:cNvSpPr txBox="1">
            <a:spLocks/>
          </p:cNvSpPr>
          <p:nvPr/>
        </p:nvSpPr>
        <p:spPr>
          <a:xfrm>
            <a:off x="8103342" y="2031334"/>
            <a:ext cx="3600000" cy="947709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216000" tIns="180000" rIns="144000" bIns="216000" rtlCol="0" anchor="t" anchorCtr="0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200"/>
              </a:lnSpc>
              <a:spcBef>
                <a:spcPts val="600"/>
              </a:spcBef>
            </a:pPr>
            <a:r>
              <a:rPr lang="de-DE" sz="1600" dirty="0">
                <a:solidFill>
                  <a:schemeClr val="tx1"/>
                </a:solidFill>
              </a:rPr>
              <a:t>Zahlreiche Förderprogramme zum Zwecke des beruflichen Aufstiegs</a:t>
            </a:r>
          </a:p>
        </p:txBody>
      </p:sp>
      <p:sp>
        <p:nvSpPr>
          <p:cNvPr id="11" name="Textplatzhalter 3">
            <a:extLst>
              <a:ext uri="{FF2B5EF4-FFF2-40B4-BE49-F238E27FC236}">
                <a16:creationId xmlns:a16="http://schemas.microsoft.com/office/drawing/2014/main" id="{9766B127-A477-4AEA-85D5-6B48D08F4AA6}"/>
              </a:ext>
            </a:extLst>
          </p:cNvPr>
          <p:cNvSpPr txBox="1">
            <a:spLocks/>
          </p:cNvSpPr>
          <p:nvPr/>
        </p:nvSpPr>
        <p:spPr>
          <a:xfrm>
            <a:off x="1232136" y="3849278"/>
            <a:ext cx="4320000" cy="984061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216000" tIns="216000" rIns="144000" bIns="216000" rtlCol="0" anchor="t" anchorCtr="0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200"/>
              </a:lnSpc>
              <a:spcBef>
                <a:spcPts val="600"/>
              </a:spcBef>
            </a:pPr>
            <a:r>
              <a:rPr lang="de-DE" sz="2800" spc="50" dirty="0">
                <a:solidFill>
                  <a:schemeClr val="tx1"/>
                </a:solidFill>
              </a:rPr>
              <a:t>9,2 Mrd.</a:t>
            </a:r>
            <a:r>
              <a:rPr lang="de-DE" sz="1000" spc="50" dirty="0">
                <a:solidFill>
                  <a:schemeClr val="tx1"/>
                </a:solidFill>
              </a:rPr>
              <a:t> </a:t>
            </a:r>
            <a:r>
              <a:rPr lang="de-DE" sz="2800" spc="50" dirty="0">
                <a:solidFill>
                  <a:schemeClr val="tx1"/>
                </a:solidFill>
              </a:rPr>
              <a:t>€ </a:t>
            </a:r>
            <a:r>
              <a:rPr lang="de-DE" sz="1600" dirty="0">
                <a:solidFill>
                  <a:schemeClr val="tx1"/>
                </a:solidFill>
              </a:rPr>
              <a:t>Förderung für berufliche Aufstiege von 1996 – 2018</a:t>
            </a: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78AB0C46-063A-4F69-9F6F-E021B352EC0A}"/>
              </a:ext>
            </a:extLst>
          </p:cNvPr>
          <p:cNvSpPr/>
          <p:nvPr/>
        </p:nvSpPr>
        <p:spPr>
          <a:xfrm>
            <a:off x="525582" y="5464202"/>
            <a:ext cx="744774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000" dirty="0"/>
              <a:t>*  </a:t>
            </a:r>
            <a:r>
              <a:rPr lang="de-DE" sz="1000" dirty="0">
                <a:hlinkClick r:id="rId2"/>
              </a:rPr>
              <a:t>https://www,bundesregierung.de/breg-de/aktuelles/aufstiegs-bafoeg-1674632</a:t>
            </a:r>
            <a:endParaRPr lang="de-DE" sz="1000" dirty="0"/>
          </a:p>
        </p:txBody>
      </p: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D1FE7E12-F0A1-4256-A9BD-56C0B63E7607}"/>
              </a:ext>
            </a:extLst>
          </p:cNvPr>
          <p:cNvGrpSpPr/>
          <p:nvPr/>
        </p:nvGrpSpPr>
        <p:grpSpPr>
          <a:xfrm>
            <a:off x="5304136" y="1233018"/>
            <a:ext cx="1651649" cy="1393773"/>
            <a:chOff x="10867802" y="1247312"/>
            <a:chExt cx="970883" cy="819296"/>
          </a:xfrm>
        </p:grpSpPr>
        <p:grpSp>
          <p:nvGrpSpPr>
            <p:cNvPr id="18" name="Gruppieren 17">
              <a:extLst>
                <a:ext uri="{FF2B5EF4-FFF2-40B4-BE49-F238E27FC236}">
                  <a16:creationId xmlns:a16="http://schemas.microsoft.com/office/drawing/2014/main" id="{54091CD8-11CC-45B6-96C7-010CD86275E0}"/>
                </a:ext>
              </a:extLst>
            </p:cNvPr>
            <p:cNvGrpSpPr/>
            <p:nvPr/>
          </p:nvGrpSpPr>
          <p:grpSpPr>
            <a:xfrm>
              <a:off x="10960843" y="1394268"/>
              <a:ext cx="774057" cy="664270"/>
              <a:chOff x="10960845" y="1438275"/>
              <a:chExt cx="521493" cy="447529"/>
            </a:xfrm>
          </p:grpSpPr>
          <p:sp>
            <p:nvSpPr>
              <p:cNvPr id="20" name="Rechteck: obere Ecken abgeschnitten 10">
                <a:extLst>
                  <a:ext uri="{FF2B5EF4-FFF2-40B4-BE49-F238E27FC236}">
                    <a16:creationId xmlns:a16="http://schemas.microsoft.com/office/drawing/2014/main" id="{7B2DEEC8-6568-4309-A1AB-9AA1B7B47C57}"/>
                  </a:ext>
                </a:extLst>
              </p:cNvPr>
              <p:cNvSpPr/>
              <p:nvPr/>
            </p:nvSpPr>
            <p:spPr>
              <a:xfrm>
                <a:off x="10975180" y="1438275"/>
                <a:ext cx="500062" cy="207169"/>
              </a:xfrm>
              <a:custGeom>
                <a:avLst/>
                <a:gdLst>
                  <a:gd name="connsiteX0" fmla="*/ 28179 w 450056"/>
                  <a:gd name="connsiteY0" fmla="*/ 0 h 169069"/>
                  <a:gd name="connsiteX1" fmla="*/ 421877 w 450056"/>
                  <a:gd name="connsiteY1" fmla="*/ 0 h 169069"/>
                  <a:gd name="connsiteX2" fmla="*/ 450056 w 450056"/>
                  <a:gd name="connsiteY2" fmla="*/ 28179 h 169069"/>
                  <a:gd name="connsiteX3" fmla="*/ 450056 w 450056"/>
                  <a:gd name="connsiteY3" fmla="*/ 169069 h 169069"/>
                  <a:gd name="connsiteX4" fmla="*/ 450056 w 450056"/>
                  <a:gd name="connsiteY4" fmla="*/ 169069 h 169069"/>
                  <a:gd name="connsiteX5" fmla="*/ 0 w 450056"/>
                  <a:gd name="connsiteY5" fmla="*/ 169069 h 169069"/>
                  <a:gd name="connsiteX6" fmla="*/ 0 w 450056"/>
                  <a:gd name="connsiteY6" fmla="*/ 169069 h 169069"/>
                  <a:gd name="connsiteX7" fmla="*/ 0 w 450056"/>
                  <a:gd name="connsiteY7" fmla="*/ 28179 h 169069"/>
                  <a:gd name="connsiteX8" fmla="*/ 28179 w 450056"/>
                  <a:gd name="connsiteY8" fmla="*/ 0 h 169069"/>
                  <a:gd name="connsiteX0" fmla="*/ 30560 w 452437"/>
                  <a:gd name="connsiteY0" fmla="*/ 0 h 169069"/>
                  <a:gd name="connsiteX1" fmla="*/ 424258 w 452437"/>
                  <a:gd name="connsiteY1" fmla="*/ 0 h 169069"/>
                  <a:gd name="connsiteX2" fmla="*/ 452437 w 452437"/>
                  <a:gd name="connsiteY2" fmla="*/ 28179 h 169069"/>
                  <a:gd name="connsiteX3" fmla="*/ 452437 w 452437"/>
                  <a:gd name="connsiteY3" fmla="*/ 169069 h 169069"/>
                  <a:gd name="connsiteX4" fmla="*/ 452437 w 452437"/>
                  <a:gd name="connsiteY4" fmla="*/ 169069 h 169069"/>
                  <a:gd name="connsiteX5" fmla="*/ 2381 w 452437"/>
                  <a:gd name="connsiteY5" fmla="*/ 169069 h 169069"/>
                  <a:gd name="connsiteX6" fmla="*/ 2381 w 452437"/>
                  <a:gd name="connsiteY6" fmla="*/ 169069 h 169069"/>
                  <a:gd name="connsiteX7" fmla="*/ 0 w 452437"/>
                  <a:gd name="connsiteY7" fmla="*/ 123429 h 169069"/>
                  <a:gd name="connsiteX8" fmla="*/ 30560 w 452437"/>
                  <a:gd name="connsiteY8" fmla="*/ 0 h 169069"/>
                  <a:gd name="connsiteX0" fmla="*/ 237729 w 452437"/>
                  <a:gd name="connsiteY0" fmla="*/ 0 h 190500"/>
                  <a:gd name="connsiteX1" fmla="*/ 424258 w 452437"/>
                  <a:gd name="connsiteY1" fmla="*/ 21431 h 190500"/>
                  <a:gd name="connsiteX2" fmla="*/ 452437 w 452437"/>
                  <a:gd name="connsiteY2" fmla="*/ 49610 h 190500"/>
                  <a:gd name="connsiteX3" fmla="*/ 452437 w 452437"/>
                  <a:gd name="connsiteY3" fmla="*/ 190500 h 190500"/>
                  <a:gd name="connsiteX4" fmla="*/ 452437 w 452437"/>
                  <a:gd name="connsiteY4" fmla="*/ 190500 h 190500"/>
                  <a:gd name="connsiteX5" fmla="*/ 2381 w 452437"/>
                  <a:gd name="connsiteY5" fmla="*/ 190500 h 190500"/>
                  <a:gd name="connsiteX6" fmla="*/ 2381 w 452437"/>
                  <a:gd name="connsiteY6" fmla="*/ 190500 h 190500"/>
                  <a:gd name="connsiteX7" fmla="*/ 0 w 452437"/>
                  <a:gd name="connsiteY7" fmla="*/ 144860 h 190500"/>
                  <a:gd name="connsiteX8" fmla="*/ 237729 w 452437"/>
                  <a:gd name="connsiteY8" fmla="*/ 0 h 190500"/>
                  <a:gd name="connsiteX0" fmla="*/ 237729 w 452437"/>
                  <a:gd name="connsiteY0" fmla="*/ 0 h 190500"/>
                  <a:gd name="connsiteX1" fmla="*/ 369490 w 452437"/>
                  <a:gd name="connsiteY1" fmla="*/ 73818 h 190500"/>
                  <a:gd name="connsiteX2" fmla="*/ 452437 w 452437"/>
                  <a:gd name="connsiteY2" fmla="*/ 49610 h 190500"/>
                  <a:gd name="connsiteX3" fmla="*/ 452437 w 452437"/>
                  <a:gd name="connsiteY3" fmla="*/ 190500 h 190500"/>
                  <a:gd name="connsiteX4" fmla="*/ 452437 w 452437"/>
                  <a:gd name="connsiteY4" fmla="*/ 190500 h 190500"/>
                  <a:gd name="connsiteX5" fmla="*/ 2381 w 452437"/>
                  <a:gd name="connsiteY5" fmla="*/ 190500 h 190500"/>
                  <a:gd name="connsiteX6" fmla="*/ 2381 w 452437"/>
                  <a:gd name="connsiteY6" fmla="*/ 190500 h 190500"/>
                  <a:gd name="connsiteX7" fmla="*/ 0 w 452437"/>
                  <a:gd name="connsiteY7" fmla="*/ 144860 h 190500"/>
                  <a:gd name="connsiteX8" fmla="*/ 237729 w 452437"/>
                  <a:gd name="connsiteY8" fmla="*/ 0 h 190500"/>
                  <a:gd name="connsiteX0" fmla="*/ 237729 w 469105"/>
                  <a:gd name="connsiteY0" fmla="*/ 0 h 190500"/>
                  <a:gd name="connsiteX1" fmla="*/ 369490 w 469105"/>
                  <a:gd name="connsiteY1" fmla="*/ 73818 h 190500"/>
                  <a:gd name="connsiteX2" fmla="*/ 469105 w 469105"/>
                  <a:gd name="connsiteY2" fmla="*/ 147241 h 190500"/>
                  <a:gd name="connsiteX3" fmla="*/ 452437 w 469105"/>
                  <a:gd name="connsiteY3" fmla="*/ 190500 h 190500"/>
                  <a:gd name="connsiteX4" fmla="*/ 452437 w 469105"/>
                  <a:gd name="connsiteY4" fmla="*/ 190500 h 190500"/>
                  <a:gd name="connsiteX5" fmla="*/ 2381 w 469105"/>
                  <a:gd name="connsiteY5" fmla="*/ 190500 h 190500"/>
                  <a:gd name="connsiteX6" fmla="*/ 2381 w 469105"/>
                  <a:gd name="connsiteY6" fmla="*/ 190500 h 190500"/>
                  <a:gd name="connsiteX7" fmla="*/ 0 w 469105"/>
                  <a:gd name="connsiteY7" fmla="*/ 144860 h 190500"/>
                  <a:gd name="connsiteX8" fmla="*/ 237729 w 469105"/>
                  <a:gd name="connsiteY8" fmla="*/ 0 h 190500"/>
                  <a:gd name="connsiteX0" fmla="*/ 237729 w 476249"/>
                  <a:gd name="connsiteY0" fmla="*/ 0 h 202407"/>
                  <a:gd name="connsiteX1" fmla="*/ 369490 w 476249"/>
                  <a:gd name="connsiteY1" fmla="*/ 73818 h 202407"/>
                  <a:gd name="connsiteX2" fmla="*/ 469105 w 476249"/>
                  <a:gd name="connsiteY2" fmla="*/ 147241 h 202407"/>
                  <a:gd name="connsiteX3" fmla="*/ 452437 w 476249"/>
                  <a:gd name="connsiteY3" fmla="*/ 190500 h 202407"/>
                  <a:gd name="connsiteX4" fmla="*/ 476249 w 476249"/>
                  <a:gd name="connsiteY4" fmla="*/ 202407 h 202407"/>
                  <a:gd name="connsiteX5" fmla="*/ 2381 w 476249"/>
                  <a:gd name="connsiteY5" fmla="*/ 190500 h 202407"/>
                  <a:gd name="connsiteX6" fmla="*/ 2381 w 476249"/>
                  <a:gd name="connsiteY6" fmla="*/ 190500 h 202407"/>
                  <a:gd name="connsiteX7" fmla="*/ 0 w 476249"/>
                  <a:gd name="connsiteY7" fmla="*/ 144860 h 202407"/>
                  <a:gd name="connsiteX8" fmla="*/ 237729 w 476249"/>
                  <a:gd name="connsiteY8" fmla="*/ 0 h 202407"/>
                  <a:gd name="connsiteX0" fmla="*/ 261542 w 500062"/>
                  <a:gd name="connsiteY0" fmla="*/ 0 h 207169"/>
                  <a:gd name="connsiteX1" fmla="*/ 393303 w 500062"/>
                  <a:gd name="connsiteY1" fmla="*/ 73818 h 207169"/>
                  <a:gd name="connsiteX2" fmla="*/ 492918 w 500062"/>
                  <a:gd name="connsiteY2" fmla="*/ 147241 h 207169"/>
                  <a:gd name="connsiteX3" fmla="*/ 476250 w 500062"/>
                  <a:gd name="connsiteY3" fmla="*/ 190500 h 207169"/>
                  <a:gd name="connsiteX4" fmla="*/ 500062 w 500062"/>
                  <a:gd name="connsiteY4" fmla="*/ 202407 h 207169"/>
                  <a:gd name="connsiteX5" fmla="*/ 26194 w 500062"/>
                  <a:gd name="connsiteY5" fmla="*/ 190500 h 207169"/>
                  <a:gd name="connsiteX6" fmla="*/ 0 w 500062"/>
                  <a:gd name="connsiteY6" fmla="*/ 207169 h 207169"/>
                  <a:gd name="connsiteX7" fmla="*/ 23813 w 500062"/>
                  <a:gd name="connsiteY7" fmla="*/ 144860 h 207169"/>
                  <a:gd name="connsiteX8" fmla="*/ 261542 w 500062"/>
                  <a:gd name="connsiteY8" fmla="*/ 0 h 207169"/>
                  <a:gd name="connsiteX0" fmla="*/ 261542 w 500062"/>
                  <a:gd name="connsiteY0" fmla="*/ 0 h 207169"/>
                  <a:gd name="connsiteX1" fmla="*/ 393303 w 500062"/>
                  <a:gd name="connsiteY1" fmla="*/ 73818 h 207169"/>
                  <a:gd name="connsiteX2" fmla="*/ 492918 w 500062"/>
                  <a:gd name="connsiteY2" fmla="*/ 147241 h 207169"/>
                  <a:gd name="connsiteX3" fmla="*/ 490537 w 500062"/>
                  <a:gd name="connsiteY3" fmla="*/ 188119 h 207169"/>
                  <a:gd name="connsiteX4" fmla="*/ 500062 w 500062"/>
                  <a:gd name="connsiteY4" fmla="*/ 202407 h 207169"/>
                  <a:gd name="connsiteX5" fmla="*/ 26194 w 500062"/>
                  <a:gd name="connsiteY5" fmla="*/ 190500 h 207169"/>
                  <a:gd name="connsiteX6" fmla="*/ 0 w 500062"/>
                  <a:gd name="connsiteY6" fmla="*/ 207169 h 207169"/>
                  <a:gd name="connsiteX7" fmla="*/ 23813 w 500062"/>
                  <a:gd name="connsiteY7" fmla="*/ 144860 h 207169"/>
                  <a:gd name="connsiteX8" fmla="*/ 261542 w 500062"/>
                  <a:gd name="connsiteY8" fmla="*/ 0 h 207169"/>
                  <a:gd name="connsiteX0" fmla="*/ 261542 w 500062"/>
                  <a:gd name="connsiteY0" fmla="*/ 0 h 207169"/>
                  <a:gd name="connsiteX1" fmla="*/ 393303 w 500062"/>
                  <a:gd name="connsiteY1" fmla="*/ 73818 h 207169"/>
                  <a:gd name="connsiteX2" fmla="*/ 492918 w 500062"/>
                  <a:gd name="connsiteY2" fmla="*/ 147241 h 207169"/>
                  <a:gd name="connsiteX3" fmla="*/ 490537 w 500062"/>
                  <a:gd name="connsiteY3" fmla="*/ 188119 h 207169"/>
                  <a:gd name="connsiteX4" fmla="*/ 500062 w 500062"/>
                  <a:gd name="connsiteY4" fmla="*/ 202407 h 207169"/>
                  <a:gd name="connsiteX5" fmla="*/ 40482 w 500062"/>
                  <a:gd name="connsiteY5" fmla="*/ 207169 h 207169"/>
                  <a:gd name="connsiteX6" fmla="*/ 0 w 500062"/>
                  <a:gd name="connsiteY6" fmla="*/ 207169 h 207169"/>
                  <a:gd name="connsiteX7" fmla="*/ 23813 w 500062"/>
                  <a:gd name="connsiteY7" fmla="*/ 144860 h 207169"/>
                  <a:gd name="connsiteX8" fmla="*/ 261542 w 500062"/>
                  <a:gd name="connsiteY8" fmla="*/ 0 h 2071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00062" h="207169">
                    <a:moveTo>
                      <a:pt x="261542" y="0"/>
                    </a:moveTo>
                    <a:lnTo>
                      <a:pt x="393303" y="73818"/>
                    </a:lnTo>
                    <a:lnTo>
                      <a:pt x="492918" y="147241"/>
                    </a:lnTo>
                    <a:lnTo>
                      <a:pt x="490537" y="188119"/>
                    </a:lnTo>
                    <a:lnTo>
                      <a:pt x="500062" y="202407"/>
                    </a:lnTo>
                    <a:lnTo>
                      <a:pt x="40482" y="207169"/>
                    </a:lnTo>
                    <a:lnTo>
                      <a:pt x="0" y="207169"/>
                    </a:lnTo>
                    <a:lnTo>
                      <a:pt x="23813" y="144860"/>
                    </a:lnTo>
                    <a:lnTo>
                      <a:pt x="261542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1" name="Rechteck 20">
                <a:extLst>
                  <a:ext uri="{FF2B5EF4-FFF2-40B4-BE49-F238E27FC236}">
                    <a16:creationId xmlns:a16="http://schemas.microsoft.com/office/drawing/2014/main" id="{BB1D795C-2CBA-4512-9105-C8B2FF21E783}"/>
                  </a:ext>
                </a:extLst>
              </p:cNvPr>
              <p:cNvSpPr/>
              <p:nvPr/>
            </p:nvSpPr>
            <p:spPr>
              <a:xfrm>
                <a:off x="11006138" y="1645444"/>
                <a:ext cx="50006" cy="20716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2" name="Rechteck 21">
                <a:extLst>
                  <a:ext uri="{FF2B5EF4-FFF2-40B4-BE49-F238E27FC236}">
                    <a16:creationId xmlns:a16="http://schemas.microsoft.com/office/drawing/2014/main" id="{59CB48DA-D6B2-499C-BAC1-08586986B1F5}"/>
                  </a:ext>
                </a:extLst>
              </p:cNvPr>
              <p:cNvSpPr/>
              <p:nvPr/>
            </p:nvSpPr>
            <p:spPr>
              <a:xfrm>
                <a:off x="11202249" y="1645444"/>
                <a:ext cx="72970" cy="20716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3" name="Rechteck 22">
                <a:extLst>
                  <a:ext uri="{FF2B5EF4-FFF2-40B4-BE49-F238E27FC236}">
                    <a16:creationId xmlns:a16="http://schemas.microsoft.com/office/drawing/2014/main" id="{9DD52DFD-E7D0-4E57-B628-5E41D8A91468}"/>
                  </a:ext>
                </a:extLst>
              </p:cNvPr>
              <p:cNvSpPr/>
              <p:nvPr/>
            </p:nvSpPr>
            <p:spPr>
              <a:xfrm>
                <a:off x="11390458" y="1645444"/>
                <a:ext cx="72970" cy="20716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4" name="Rechteck 15">
                <a:extLst>
                  <a:ext uri="{FF2B5EF4-FFF2-40B4-BE49-F238E27FC236}">
                    <a16:creationId xmlns:a16="http://schemas.microsoft.com/office/drawing/2014/main" id="{6402445D-9ABD-49DF-9364-7BD60DED4235}"/>
                  </a:ext>
                </a:extLst>
              </p:cNvPr>
              <p:cNvSpPr/>
              <p:nvPr/>
            </p:nvSpPr>
            <p:spPr>
              <a:xfrm rot="5400000">
                <a:off x="11195159" y="1598624"/>
                <a:ext cx="52866" cy="521493"/>
              </a:xfrm>
              <a:custGeom>
                <a:avLst/>
                <a:gdLst>
                  <a:gd name="connsiteX0" fmla="*/ 0 w 45719"/>
                  <a:gd name="connsiteY0" fmla="*/ 0 h 500062"/>
                  <a:gd name="connsiteX1" fmla="*/ 45719 w 45719"/>
                  <a:gd name="connsiteY1" fmla="*/ 0 h 500062"/>
                  <a:gd name="connsiteX2" fmla="*/ 45719 w 45719"/>
                  <a:gd name="connsiteY2" fmla="*/ 500062 h 500062"/>
                  <a:gd name="connsiteX3" fmla="*/ 0 w 45719"/>
                  <a:gd name="connsiteY3" fmla="*/ 500062 h 500062"/>
                  <a:gd name="connsiteX4" fmla="*/ 0 w 45719"/>
                  <a:gd name="connsiteY4" fmla="*/ 0 h 500062"/>
                  <a:gd name="connsiteX0" fmla="*/ 0 w 52866"/>
                  <a:gd name="connsiteY0" fmla="*/ 0 h 521493"/>
                  <a:gd name="connsiteX1" fmla="*/ 45719 w 52866"/>
                  <a:gd name="connsiteY1" fmla="*/ 0 h 521493"/>
                  <a:gd name="connsiteX2" fmla="*/ 52866 w 52866"/>
                  <a:gd name="connsiteY2" fmla="*/ 521493 h 521493"/>
                  <a:gd name="connsiteX3" fmla="*/ 0 w 52866"/>
                  <a:gd name="connsiteY3" fmla="*/ 500062 h 521493"/>
                  <a:gd name="connsiteX4" fmla="*/ 0 w 52866"/>
                  <a:gd name="connsiteY4" fmla="*/ 0 h 521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866" h="521493">
                    <a:moveTo>
                      <a:pt x="0" y="0"/>
                    </a:moveTo>
                    <a:lnTo>
                      <a:pt x="45719" y="0"/>
                    </a:lnTo>
                    <a:cubicBezTo>
                      <a:pt x="48101" y="173831"/>
                      <a:pt x="50484" y="347662"/>
                      <a:pt x="52866" y="521493"/>
                    </a:cubicBezTo>
                    <a:lnTo>
                      <a:pt x="0" y="50006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pic>
          <p:nvPicPr>
            <p:cNvPr id="19" name="Grafik 18">
              <a:extLst>
                <a:ext uri="{FF2B5EF4-FFF2-40B4-BE49-F238E27FC236}">
                  <a16:creationId xmlns:a16="http://schemas.microsoft.com/office/drawing/2014/main" id="{81C1F9B3-3096-41A5-A69D-6F2E2F20B2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867802" y="1247312"/>
              <a:ext cx="970883" cy="81929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52198783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platzhalter 3">
            <a:extLst>
              <a:ext uri="{FF2B5EF4-FFF2-40B4-BE49-F238E27FC236}">
                <a16:creationId xmlns:a16="http://schemas.microsoft.com/office/drawing/2014/main" id="{CF5D6A59-3771-4AC0-8B50-B96D561C0AC5}"/>
              </a:ext>
            </a:extLst>
          </p:cNvPr>
          <p:cNvSpPr txBox="1">
            <a:spLocks/>
          </p:cNvSpPr>
          <p:nvPr/>
        </p:nvSpPr>
        <p:spPr>
          <a:xfrm>
            <a:off x="4824000" y="2520000"/>
            <a:ext cx="2520000" cy="900000"/>
          </a:xfrm>
          <a:prstGeom prst="rect">
            <a:avLst/>
          </a:prstGeom>
          <a:solidFill>
            <a:srgbClr val="D6851B"/>
          </a:solidFill>
        </p:spPr>
        <p:txBody>
          <a:bodyPr vert="horz" wrap="square" lIns="144000" tIns="108000" rIns="144000" bIns="144000" rtlCol="0" anchor="ctr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de-DE" sz="2400" dirty="0"/>
              <a:t>Betriebe</a:t>
            </a:r>
            <a:endParaRPr lang="de-DE" sz="1600" spc="20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97A66CD8-5C1C-44A2-8C6E-480B8A3BD4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8. Weiterbildungsbeteiligung </a:t>
            </a:r>
          </a:p>
        </p:txBody>
      </p:sp>
      <p:sp>
        <p:nvSpPr>
          <p:cNvPr id="13" name="Textplatzhalter 3">
            <a:extLst>
              <a:ext uri="{FF2B5EF4-FFF2-40B4-BE49-F238E27FC236}">
                <a16:creationId xmlns:a16="http://schemas.microsoft.com/office/drawing/2014/main" id="{5BD80155-07B5-4E96-AA64-1BDE6BBF40AB}"/>
              </a:ext>
            </a:extLst>
          </p:cNvPr>
          <p:cNvSpPr txBox="1">
            <a:spLocks/>
          </p:cNvSpPr>
          <p:nvPr/>
        </p:nvSpPr>
        <p:spPr>
          <a:xfrm>
            <a:off x="661989" y="1056658"/>
            <a:ext cx="3600000" cy="947709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180000" tIns="216000" rIns="144000" bIns="180000" rtlCol="0" anchor="t" anchorCtr="0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200"/>
              </a:lnSpc>
              <a:spcBef>
                <a:spcPts val="600"/>
              </a:spcBef>
            </a:pPr>
            <a:r>
              <a:rPr lang="de-DE" sz="2400" spc="50" dirty="0">
                <a:solidFill>
                  <a:schemeClr val="tx1"/>
                </a:solidFill>
              </a:rPr>
              <a:t>41,3 Mrd. € </a:t>
            </a:r>
            <a:r>
              <a:rPr lang="de-DE" sz="1600" dirty="0">
                <a:solidFill>
                  <a:schemeClr val="tx1"/>
                </a:solidFill>
              </a:rPr>
              <a:t>Gesamt-investitionen der Wirtschaft 2019</a:t>
            </a:r>
            <a:endParaRPr lang="de-DE" sz="2800" spc="50" dirty="0">
              <a:solidFill>
                <a:schemeClr val="tx1"/>
              </a:solidFill>
            </a:endParaRPr>
          </a:p>
        </p:txBody>
      </p:sp>
      <p:sp>
        <p:nvSpPr>
          <p:cNvPr id="15" name="Textplatzhalter 3">
            <a:extLst>
              <a:ext uri="{FF2B5EF4-FFF2-40B4-BE49-F238E27FC236}">
                <a16:creationId xmlns:a16="http://schemas.microsoft.com/office/drawing/2014/main" id="{81E90952-65E9-4339-B8D7-B8155A6D2C58}"/>
              </a:ext>
            </a:extLst>
          </p:cNvPr>
          <p:cNvSpPr txBox="1">
            <a:spLocks/>
          </p:cNvSpPr>
          <p:nvPr/>
        </p:nvSpPr>
        <p:spPr>
          <a:xfrm>
            <a:off x="661990" y="2052618"/>
            <a:ext cx="1728000" cy="1118612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180000" tIns="36000" rIns="108000" bIns="180000" rtlCol="0" anchor="t" anchorCtr="0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400"/>
              </a:lnSpc>
              <a:spcBef>
                <a:spcPts val="600"/>
              </a:spcBef>
            </a:pPr>
            <a:r>
              <a:rPr lang="de-DE" sz="1600" dirty="0">
                <a:solidFill>
                  <a:schemeClr val="tx1"/>
                </a:solidFill>
              </a:rPr>
              <a:t>Davon </a:t>
            </a:r>
            <a:br>
              <a:rPr lang="de-DE" sz="1600" dirty="0">
                <a:solidFill>
                  <a:schemeClr val="tx1"/>
                </a:solidFill>
              </a:rPr>
            </a:br>
            <a:r>
              <a:rPr lang="de-DE" sz="2400" spc="50" dirty="0">
                <a:solidFill>
                  <a:schemeClr val="tx1"/>
                </a:solidFill>
              </a:rPr>
              <a:t>21 Mrd.</a:t>
            </a:r>
            <a:r>
              <a:rPr lang="de-DE" sz="1000" spc="50" dirty="0">
                <a:solidFill>
                  <a:schemeClr val="tx1"/>
                </a:solidFill>
              </a:rPr>
              <a:t> </a:t>
            </a:r>
            <a:r>
              <a:rPr lang="de-DE" sz="2400" spc="50" dirty="0">
                <a:solidFill>
                  <a:schemeClr val="tx1"/>
                </a:solidFill>
              </a:rPr>
              <a:t>€ </a:t>
            </a:r>
            <a:br>
              <a:rPr lang="de-DE" sz="2400" spc="50" dirty="0">
                <a:solidFill>
                  <a:schemeClr val="tx1"/>
                </a:solidFill>
              </a:rPr>
            </a:br>
            <a:r>
              <a:rPr lang="de-DE" sz="1600" dirty="0">
                <a:solidFill>
                  <a:schemeClr val="tx1"/>
                </a:solidFill>
              </a:rPr>
              <a:t>direkte Kosten</a:t>
            </a:r>
          </a:p>
        </p:txBody>
      </p:sp>
      <p:sp>
        <p:nvSpPr>
          <p:cNvPr id="16" name="Textplatzhalter 3">
            <a:extLst>
              <a:ext uri="{FF2B5EF4-FFF2-40B4-BE49-F238E27FC236}">
                <a16:creationId xmlns:a16="http://schemas.microsoft.com/office/drawing/2014/main" id="{98982737-67D4-4A9D-B327-FCBB73A49E65}"/>
              </a:ext>
            </a:extLst>
          </p:cNvPr>
          <p:cNvSpPr txBox="1">
            <a:spLocks/>
          </p:cNvSpPr>
          <p:nvPr/>
        </p:nvSpPr>
        <p:spPr>
          <a:xfrm>
            <a:off x="8107736" y="2423273"/>
            <a:ext cx="3600000" cy="560827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216000" tIns="72000" rIns="144000" bIns="180000" rtlCol="0" anchor="ctr" anchorCtr="0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200"/>
              </a:lnSpc>
              <a:spcBef>
                <a:spcPts val="600"/>
              </a:spcBef>
            </a:pPr>
            <a:r>
              <a:rPr lang="de-DE" sz="1600" dirty="0">
                <a:solidFill>
                  <a:schemeClr val="tx1"/>
                </a:solidFill>
              </a:rPr>
              <a:t>im Corona-Jahr 2020 nur </a:t>
            </a:r>
            <a:r>
              <a:rPr lang="de-DE" sz="2400" spc="50" dirty="0">
                <a:solidFill>
                  <a:schemeClr val="tx1"/>
                </a:solidFill>
              </a:rPr>
              <a:t>34%	 </a:t>
            </a:r>
          </a:p>
        </p:txBody>
      </p:sp>
      <p:sp>
        <p:nvSpPr>
          <p:cNvPr id="9" name="Textplatzhalter 3">
            <a:extLst>
              <a:ext uri="{FF2B5EF4-FFF2-40B4-BE49-F238E27FC236}">
                <a16:creationId xmlns:a16="http://schemas.microsoft.com/office/drawing/2014/main" id="{92F660A5-C4E4-4AE7-AB6B-3300FBF61C3F}"/>
              </a:ext>
            </a:extLst>
          </p:cNvPr>
          <p:cNvSpPr txBox="1">
            <a:spLocks/>
          </p:cNvSpPr>
          <p:nvPr/>
        </p:nvSpPr>
        <p:spPr>
          <a:xfrm>
            <a:off x="2461989" y="2052618"/>
            <a:ext cx="1800000" cy="1118612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180000" tIns="36000" rIns="108000" bIns="180000" rtlCol="0" anchor="t" anchorCtr="0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400"/>
              </a:lnSpc>
              <a:spcBef>
                <a:spcPts val="600"/>
              </a:spcBef>
            </a:pPr>
            <a:r>
              <a:rPr lang="de-DE" sz="1600" dirty="0">
                <a:solidFill>
                  <a:schemeClr val="tx1"/>
                </a:solidFill>
              </a:rPr>
              <a:t>und</a:t>
            </a:r>
            <a:br>
              <a:rPr lang="de-DE" sz="2400" spc="50" dirty="0">
                <a:solidFill>
                  <a:schemeClr val="tx1"/>
                </a:solidFill>
              </a:rPr>
            </a:br>
            <a:r>
              <a:rPr lang="de-DE" sz="2400" spc="50" dirty="0">
                <a:solidFill>
                  <a:schemeClr val="tx1"/>
                </a:solidFill>
              </a:rPr>
              <a:t>20,3 Mrd.</a:t>
            </a:r>
            <a:r>
              <a:rPr lang="de-DE" sz="1000" spc="50" dirty="0">
                <a:solidFill>
                  <a:schemeClr val="tx1"/>
                </a:solidFill>
              </a:rPr>
              <a:t> </a:t>
            </a:r>
            <a:r>
              <a:rPr lang="de-DE" sz="2400" spc="50" dirty="0">
                <a:solidFill>
                  <a:schemeClr val="tx1"/>
                </a:solidFill>
              </a:rPr>
              <a:t>€ </a:t>
            </a:r>
            <a:r>
              <a:rPr lang="de-DE" sz="1600" dirty="0">
                <a:solidFill>
                  <a:schemeClr val="tx1"/>
                </a:solidFill>
              </a:rPr>
              <a:t>indirekte Kosten</a:t>
            </a:r>
          </a:p>
        </p:txBody>
      </p:sp>
      <p:sp>
        <p:nvSpPr>
          <p:cNvPr id="14" name="Textplatzhalter 3">
            <a:extLst>
              <a:ext uri="{FF2B5EF4-FFF2-40B4-BE49-F238E27FC236}">
                <a16:creationId xmlns:a16="http://schemas.microsoft.com/office/drawing/2014/main" id="{9EE45C20-CC0A-4FFD-9CE6-DEACCA465406}"/>
              </a:ext>
            </a:extLst>
          </p:cNvPr>
          <p:cNvSpPr txBox="1">
            <a:spLocks/>
          </p:cNvSpPr>
          <p:nvPr/>
        </p:nvSpPr>
        <p:spPr>
          <a:xfrm>
            <a:off x="8107736" y="1058660"/>
            <a:ext cx="3600000" cy="1439263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216000" tIns="216000" rIns="144000" bIns="108000" rtlCol="0" anchor="t" anchorCtr="0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200"/>
              </a:lnSpc>
              <a:spcBef>
                <a:spcPts val="600"/>
              </a:spcBef>
            </a:pPr>
            <a:r>
              <a:rPr lang="de-DE" sz="2400" spc="50" dirty="0">
                <a:solidFill>
                  <a:schemeClr val="tx1"/>
                </a:solidFill>
              </a:rPr>
              <a:t>55% </a:t>
            </a:r>
            <a:r>
              <a:rPr lang="de-DE" sz="1600" dirty="0">
                <a:solidFill>
                  <a:schemeClr val="tx1"/>
                </a:solidFill>
              </a:rPr>
              <a:t>der deutschen Unternehmen beteiligten sich 2019 an Weiterbildung (durch Kostenübernahme und/oder Freistellung), </a:t>
            </a:r>
          </a:p>
        </p:txBody>
      </p:sp>
      <p:sp>
        <p:nvSpPr>
          <p:cNvPr id="11" name="Textplatzhalter 3">
            <a:extLst>
              <a:ext uri="{FF2B5EF4-FFF2-40B4-BE49-F238E27FC236}">
                <a16:creationId xmlns:a16="http://schemas.microsoft.com/office/drawing/2014/main" id="{ECED6F13-86FB-422E-A6B9-630256A272A7}"/>
              </a:ext>
            </a:extLst>
          </p:cNvPr>
          <p:cNvSpPr txBox="1">
            <a:spLocks/>
          </p:cNvSpPr>
          <p:nvPr/>
        </p:nvSpPr>
        <p:spPr>
          <a:xfrm>
            <a:off x="2136000" y="3772239"/>
            <a:ext cx="3960000" cy="1077425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216000" tIns="216000" rIns="144000" bIns="180000" rtlCol="0" anchor="t" anchorCtr="0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200"/>
              </a:lnSpc>
              <a:spcBef>
                <a:spcPts val="400"/>
              </a:spcBef>
              <a:spcAft>
                <a:spcPts val="400"/>
              </a:spcAft>
            </a:pPr>
            <a:r>
              <a:rPr lang="de-DE" sz="2400" spc="50" dirty="0">
                <a:solidFill>
                  <a:schemeClr val="tx1"/>
                </a:solidFill>
              </a:rPr>
              <a:t>98% </a:t>
            </a:r>
            <a:r>
              <a:rPr lang="de-DE" sz="1600" dirty="0">
                <a:solidFill>
                  <a:schemeClr val="tx1"/>
                </a:solidFill>
              </a:rPr>
              <a:t>der Großbetriebe und </a:t>
            </a:r>
          </a:p>
          <a:p>
            <a:pPr>
              <a:lnSpc>
                <a:spcPts val="2200"/>
              </a:lnSpc>
              <a:spcBef>
                <a:spcPts val="400"/>
              </a:spcBef>
              <a:spcAft>
                <a:spcPts val="400"/>
              </a:spcAft>
            </a:pPr>
            <a:r>
              <a:rPr lang="de-DE" sz="2400" spc="50" dirty="0">
                <a:solidFill>
                  <a:schemeClr val="tx1"/>
                </a:solidFill>
              </a:rPr>
              <a:t>44% </a:t>
            </a:r>
            <a:r>
              <a:rPr lang="de-DE" sz="1600" dirty="0">
                <a:solidFill>
                  <a:schemeClr val="tx1"/>
                </a:solidFill>
              </a:rPr>
              <a:t>der Kleinstbetriebe beteiligten sich</a:t>
            </a:r>
          </a:p>
        </p:txBody>
      </p:sp>
      <p:sp>
        <p:nvSpPr>
          <p:cNvPr id="12" name="Textplatzhalter 3">
            <a:extLst>
              <a:ext uri="{FF2B5EF4-FFF2-40B4-BE49-F238E27FC236}">
                <a16:creationId xmlns:a16="http://schemas.microsoft.com/office/drawing/2014/main" id="{6DA36B88-3443-4E05-ABEE-8020DB72CC40}"/>
              </a:ext>
            </a:extLst>
          </p:cNvPr>
          <p:cNvSpPr txBox="1">
            <a:spLocks/>
          </p:cNvSpPr>
          <p:nvPr/>
        </p:nvSpPr>
        <p:spPr>
          <a:xfrm>
            <a:off x="7356000" y="3772239"/>
            <a:ext cx="3600000" cy="947709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216000" tIns="216000" rIns="144000" bIns="180000" rtlCol="0" anchor="t" anchorCtr="0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200"/>
              </a:lnSpc>
              <a:spcBef>
                <a:spcPts val="600"/>
              </a:spcBef>
              <a:buClr>
                <a:srgbClr val="D6851B"/>
              </a:buClr>
              <a:buSzPct val="65000"/>
            </a:pPr>
            <a:r>
              <a:rPr lang="de-DE" sz="2400" spc="50" dirty="0">
                <a:solidFill>
                  <a:schemeClr val="tx1"/>
                </a:solidFill>
              </a:rPr>
              <a:t>36% </a:t>
            </a:r>
            <a:r>
              <a:rPr lang="de-DE" sz="1600" dirty="0">
                <a:solidFill>
                  <a:schemeClr val="tx1"/>
                </a:solidFill>
              </a:rPr>
              <a:t>der Beschäftigten nahmen </a:t>
            </a:r>
            <a:br>
              <a:rPr lang="de-DE" sz="1600" dirty="0">
                <a:solidFill>
                  <a:schemeClr val="tx1"/>
                </a:solidFill>
              </a:rPr>
            </a:br>
            <a:r>
              <a:rPr lang="de-DE" sz="1600" dirty="0">
                <a:solidFill>
                  <a:schemeClr val="tx1"/>
                </a:solidFill>
              </a:rPr>
              <a:t>an Weiterbildungsmaßnahmen teil*</a:t>
            </a:r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C33C7B7A-1070-4720-9D47-CAA55E3AE14C}"/>
              </a:ext>
            </a:extLst>
          </p:cNvPr>
          <p:cNvSpPr/>
          <p:nvPr/>
        </p:nvSpPr>
        <p:spPr>
          <a:xfrm>
            <a:off x="525582" y="5464202"/>
            <a:ext cx="744774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000" dirty="0"/>
              <a:t>*  </a:t>
            </a:r>
            <a:r>
              <a:rPr lang="de-DE" sz="1000" dirty="0">
                <a:hlinkClick r:id="rId2"/>
              </a:rPr>
              <a:t>https://www.iwd.de/artikel/firmen-investieren-mehr-denn-je-in-qualifizierung-495833/</a:t>
            </a:r>
            <a:endParaRPr lang="de-DE" sz="1000" dirty="0"/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EB9CF23F-D2DD-49DB-A548-F2AACF6175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9508" y="1320622"/>
            <a:ext cx="1977437" cy="1456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807236"/>
      </p:ext>
    </p:extLst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97A66CD8-5C1C-44A2-8C6E-480B8A3BD4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8. Weiterbildungsbeteiligung </a:t>
            </a:r>
          </a:p>
        </p:txBody>
      </p:sp>
      <p:sp>
        <p:nvSpPr>
          <p:cNvPr id="13" name="Textplatzhalter 3">
            <a:extLst>
              <a:ext uri="{FF2B5EF4-FFF2-40B4-BE49-F238E27FC236}">
                <a16:creationId xmlns:a16="http://schemas.microsoft.com/office/drawing/2014/main" id="{5BD80155-07B5-4E96-AA64-1BDE6BBF40AB}"/>
              </a:ext>
            </a:extLst>
          </p:cNvPr>
          <p:cNvSpPr txBox="1">
            <a:spLocks/>
          </p:cNvSpPr>
          <p:nvPr/>
        </p:nvSpPr>
        <p:spPr>
          <a:xfrm>
            <a:off x="663659" y="1054511"/>
            <a:ext cx="4094568" cy="1120783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216000" tIns="144000" rIns="108000" bIns="144000" rtlCol="0" anchor="t" anchorCtr="0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200"/>
              </a:lnSpc>
              <a:spcBef>
                <a:spcPts val="600"/>
              </a:spcBef>
            </a:pPr>
            <a:r>
              <a:rPr lang="de-DE" sz="2800" spc="50" dirty="0">
                <a:solidFill>
                  <a:schemeClr val="tx1"/>
                </a:solidFill>
              </a:rPr>
              <a:t>54% </a:t>
            </a:r>
            <a:r>
              <a:rPr lang="de-DE" sz="1600" dirty="0">
                <a:solidFill>
                  <a:schemeClr val="tx1"/>
                </a:solidFill>
              </a:rPr>
              <a:t>der erwachsenen Bevölkerung </a:t>
            </a:r>
            <a:br>
              <a:rPr lang="de-DE" sz="1600" dirty="0">
                <a:solidFill>
                  <a:schemeClr val="tx1"/>
                </a:solidFill>
              </a:rPr>
            </a:br>
            <a:r>
              <a:rPr lang="de-DE" sz="1600" dirty="0">
                <a:solidFill>
                  <a:schemeClr val="tx1"/>
                </a:solidFill>
              </a:rPr>
              <a:t>(</a:t>
            </a:r>
            <a:r>
              <a:rPr lang="de-DE" sz="1600" spc="60" dirty="0">
                <a:solidFill>
                  <a:schemeClr val="tx1"/>
                </a:solidFill>
              </a:rPr>
              <a:t>18–64</a:t>
            </a:r>
            <a:r>
              <a:rPr lang="de-DE" sz="1600" dirty="0">
                <a:solidFill>
                  <a:schemeClr val="tx1"/>
                </a:solidFill>
              </a:rPr>
              <a:t>) nahmen 2020 an beruflicher Weiterbildung teil</a:t>
            </a:r>
          </a:p>
        </p:txBody>
      </p:sp>
      <p:sp>
        <p:nvSpPr>
          <p:cNvPr id="14" name="Textplatzhalter 3">
            <a:extLst>
              <a:ext uri="{FF2B5EF4-FFF2-40B4-BE49-F238E27FC236}">
                <a16:creationId xmlns:a16="http://schemas.microsoft.com/office/drawing/2014/main" id="{9EE45C20-CC0A-4FFD-9CE6-DEACCA465406}"/>
              </a:ext>
            </a:extLst>
          </p:cNvPr>
          <p:cNvSpPr txBox="1">
            <a:spLocks/>
          </p:cNvSpPr>
          <p:nvPr/>
        </p:nvSpPr>
        <p:spPr>
          <a:xfrm>
            <a:off x="7585933" y="1327678"/>
            <a:ext cx="4140000" cy="838655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216000" tIns="144000" rIns="108000" bIns="144000" rtlCol="0" anchor="t" anchorCtr="0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200"/>
              </a:lnSpc>
              <a:spcBef>
                <a:spcPts val="600"/>
              </a:spcBef>
            </a:pPr>
            <a:r>
              <a:rPr lang="de-DE" sz="2400" spc="50" dirty="0">
                <a:solidFill>
                  <a:schemeClr val="tx1"/>
                </a:solidFill>
              </a:rPr>
              <a:t>49% </a:t>
            </a:r>
            <a:r>
              <a:rPr lang="de-DE" sz="1600" dirty="0">
                <a:solidFill>
                  <a:schemeClr val="tx1"/>
                </a:solidFill>
              </a:rPr>
              <a:t>der erwachsenen Bevölkerung nahmen an betrieblicher Weiterbildung teil</a:t>
            </a:r>
          </a:p>
        </p:txBody>
      </p:sp>
      <p:sp>
        <p:nvSpPr>
          <p:cNvPr id="15" name="Textplatzhalter 3">
            <a:extLst>
              <a:ext uri="{FF2B5EF4-FFF2-40B4-BE49-F238E27FC236}">
                <a16:creationId xmlns:a16="http://schemas.microsoft.com/office/drawing/2014/main" id="{81E90952-65E9-4339-B8D7-B8155A6D2C58}"/>
              </a:ext>
            </a:extLst>
          </p:cNvPr>
          <p:cNvSpPr txBox="1">
            <a:spLocks/>
          </p:cNvSpPr>
          <p:nvPr/>
        </p:nvSpPr>
        <p:spPr>
          <a:xfrm>
            <a:off x="688775" y="2580921"/>
            <a:ext cx="3600000" cy="1120783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216000" tIns="144000" rIns="108000" bIns="144000" rtlCol="0" anchor="t" anchorCtr="0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200"/>
              </a:lnSpc>
              <a:spcBef>
                <a:spcPts val="600"/>
              </a:spcBef>
            </a:pPr>
            <a:r>
              <a:rPr lang="de-DE" sz="2800" spc="50" dirty="0">
                <a:solidFill>
                  <a:schemeClr val="tx1"/>
                </a:solidFill>
              </a:rPr>
              <a:t>15% </a:t>
            </a:r>
            <a:r>
              <a:rPr lang="de-DE" sz="1600" dirty="0">
                <a:solidFill>
                  <a:schemeClr val="tx1"/>
                </a:solidFill>
              </a:rPr>
              <a:t>betrug die Teilnahmequote </a:t>
            </a:r>
            <a:br>
              <a:rPr lang="de-DE" sz="1600" dirty="0">
                <a:solidFill>
                  <a:schemeClr val="tx1"/>
                </a:solidFill>
              </a:rPr>
            </a:br>
            <a:r>
              <a:rPr lang="de-DE" sz="1600" dirty="0">
                <a:solidFill>
                  <a:schemeClr val="tx1"/>
                </a:solidFill>
              </a:rPr>
              <a:t>an individueller berufsbezogener Weiterbildung</a:t>
            </a:r>
          </a:p>
        </p:txBody>
      </p:sp>
      <p:sp>
        <p:nvSpPr>
          <p:cNvPr id="16" name="Textplatzhalter 3">
            <a:extLst>
              <a:ext uri="{FF2B5EF4-FFF2-40B4-BE49-F238E27FC236}">
                <a16:creationId xmlns:a16="http://schemas.microsoft.com/office/drawing/2014/main" id="{98982737-67D4-4A9D-B327-FCBB73A49E65}"/>
              </a:ext>
            </a:extLst>
          </p:cNvPr>
          <p:cNvSpPr txBox="1">
            <a:spLocks/>
          </p:cNvSpPr>
          <p:nvPr/>
        </p:nvSpPr>
        <p:spPr>
          <a:xfrm>
            <a:off x="8112575" y="2580921"/>
            <a:ext cx="3600000" cy="838655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216000" tIns="144000" rIns="108000" bIns="144000" rtlCol="0" anchor="ctr" anchorCtr="0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200"/>
              </a:lnSpc>
              <a:spcBef>
                <a:spcPts val="600"/>
              </a:spcBef>
            </a:pPr>
            <a:r>
              <a:rPr lang="de-DE" sz="1600" dirty="0">
                <a:solidFill>
                  <a:schemeClr val="tx1"/>
                </a:solidFill>
              </a:rPr>
              <a:t>Beteiligung steigt signifikant mit Schul- </a:t>
            </a:r>
            <a:br>
              <a:rPr lang="de-DE" sz="1600" dirty="0">
                <a:solidFill>
                  <a:schemeClr val="tx1"/>
                </a:solidFill>
              </a:rPr>
            </a:br>
            <a:r>
              <a:rPr lang="de-DE" sz="1600" dirty="0">
                <a:solidFill>
                  <a:schemeClr val="tx1"/>
                </a:solidFill>
              </a:rPr>
              <a:t>bzw. Bildungsabschluss	</a:t>
            </a:r>
          </a:p>
        </p:txBody>
      </p:sp>
      <p:sp>
        <p:nvSpPr>
          <p:cNvPr id="17" name="Textplatzhalter 3">
            <a:extLst>
              <a:ext uri="{FF2B5EF4-FFF2-40B4-BE49-F238E27FC236}">
                <a16:creationId xmlns:a16="http://schemas.microsoft.com/office/drawing/2014/main" id="{7ECE03CD-0CEA-4EDE-B0EE-B828ECBD6F4D}"/>
              </a:ext>
            </a:extLst>
          </p:cNvPr>
          <p:cNvSpPr txBox="1">
            <a:spLocks/>
          </p:cNvSpPr>
          <p:nvPr/>
        </p:nvSpPr>
        <p:spPr>
          <a:xfrm>
            <a:off x="4360461" y="3994305"/>
            <a:ext cx="3600000" cy="838655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216000" tIns="144000" rIns="108000" bIns="144000" rtlCol="0" anchor="t" anchorCtr="0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200"/>
              </a:lnSpc>
              <a:spcBef>
                <a:spcPts val="600"/>
              </a:spcBef>
            </a:pPr>
            <a:r>
              <a:rPr lang="de-DE" sz="2800" spc="50" dirty="0">
                <a:solidFill>
                  <a:schemeClr val="tx1"/>
                </a:solidFill>
              </a:rPr>
              <a:t>91.000</a:t>
            </a:r>
            <a:r>
              <a:rPr lang="de-DE" sz="1600" dirty="0">
                <a:solidFill>
                  <a:schemeClr val="tx1"/>
                </a:solidFill>
              </a:rPr>
              <a:t> Abschlüsse der höherqualifizieren Berufsbildung 2019*</a:t>
            </a:r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42B9C5BE-B994-4EA3-B8C4-45774C50AB5C}"/>
              </a:ext>
            </a:extLst>
          </p:cNvPr>
          <p:cNvSpPr/>
          <p:nvPr/>
        </p:nvSpPr>
        <p:spPr>
          <a:xfrm>
            <a:off x="525582" y="5464202"/>
            <a:ext cx="744774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000" dirty="0"/>
              <a:t>*  AES-Trendbericht 2020, S. 11 bzw. BIBB-Datenreport 2020, S. 302 ff.</a:t>
            </a:r>
          </a:p>
        </p:txBody>
      </p:sp>
      <p:sp>
        <p:nvSpPr>
          <p:cNvPr id="18" name="Textplatzhalter 3">
            <a:extLst>
              <a:ext uri="{FF2B5EF4-FFF2-40B4-BE49-F238E27FC236}">
                <a16:creationId xmlns:a16="http://schemas.microsoft.com/office/drawing/2014/main" id="{FAD08A63-9A65-4EE5-8E3D-6023101085B7}"/>
              </a:ext>
            </a:extLst>
          </p:cNvPr>
          <p:cNvSpPr txBox="1">
            <a:spLocks/>
          </p:cNvSpPr>
          <p:nvPr/>
        </p:nvSpPr>
        <p:spPr>
          <a:xfrm>
            <a:off x="4824000" y="2520000"/>
            <a:ext cx="2520000" cy="900000"/>
          </a:xfrm>
          <a:prstGeom prst="rect">
            <a:avLst/>
          </a:prstGeom>
          <a:solidFill>
            <a:srgbClr val="D6851B"/>
          </a:solidFill>
        </p:spPr>
        <p:txBody>
          <a:bodyPr vert="horz" wrap="square" lIns="144000" tIns="108000" rIns="144000" bIns="144000" rtlCol="0" anchor="ctr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de-DE" sz="2400" dirty="0"/>
              <a:t>Individuen</a:t>
            </a:r>
            <a:endParaRPr lang="de-DE" sz="1600" spc="20" dirty="0"/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02533F62-0080-4E2D-9B98-03ABD024E2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53970" y="1082901"/>
            <a:ext cx="786285" cy="1536555"/>
          </a:xfrm>
          <a:prstGeom prst="rect">
            <a:avLst/>
          </a:prstGeom>
        </p:spPr>
      </p:pic>
      <p:grpSp>
        <p:nvGrpSpPr>
          <p:cNvPr id="21" name="Gruppieren 20">
            <a:extLst>
              <a:ext uri="{FF2B5EF4-FFF2-40B4-BE49-F238E27FC236}">
                <a16:creationId xmlns:a16="http://schemas.microsoft.com/office/drawing/2014/main" id="{5B38F301-3041-44DB-8A2D-ECDB5EE54542}"/>
              </a:ext>
            </a:extLst>
          </p:cNvPr>
          <p:cNvGrpSpPr/>
          <p:nvPr/>
        </p:nvGrpSpPr>
        <p:grpSpPr>
          <a:xfrm>
            <a:off x="5442557" y="1118359"/>
            <a:ext cx="634274" cy="1369507"/>
            <a:chOff x="2466852" y="4726567"/>
            <a:chExt cx="535353" cy="1155921"/>
          </a:xfrm>
        </p:grpSpPr>
        <p:sp>
          <p:nvSpPr>
            <p:cNvPr id="22" name="Rechteck: abgerundete Ecken 31">
              <a:extLst>
                <a:ext uri="{FF2B5EF4-FFF2-40B4-BE49-F238E27FC236}">
                  <a16:creationId xmlns:a16="http://schemas.microsoft.com/office/drawing/2014/main" id="{521779AB-022D-408B-893A-CC8D188B8E69}"/>
                </a:ext>
              </a:extLst>
            </p:cNvPr>
            <p:cNvSpPr/>
            <p:nvPr/>
          </p:nvSpPr>
          <p:spPr>
            <a:xfrm>
              <a:off x="2824520" y="5024046"/>
              <a:ext cx="171093" cy="858442"/>
            </a:xfrm>
            <a:custGeom>
              <a:avLst/>
              <a:gdLst>
                <a:gd name="connsiteX0" fmla="*/ 0 w 178594"/>
                <a:gd name="connsiteY0" fmla="*/ 29766 h 419253"/>
                <a:gd name="connsiteX1" fmla="*/ 29766 w 178594"/>
                <a:gd name="connsiteY1" fmla="*/ 0 h 419253"/>
                <a:gd name="connsiteX2" fmla="*/ 148828 w 178594"/>
                <a:gd name="connsiteY2" fmla="*/ 0 h 419253"/>
                <a:gd name="connsiteX3" fmla="*/ 178594 w 178594"/>
                <a:gd name="connsiteY3" fmla="*/ 29766 h 419253"/>
                <a:gd name="connsiteX4" fmla="*/ 178594 w 178594"/>
                <a:gd name="connsiteY4" fmla="*/ 389487 h 419253"/>
                <a:gd name="connsiteX5" fmla="*/ 148828 w 178594"/>
                <a:gd name="connsiteY5" fmla="*/ 419253 h 419253"/>
                <a:gd name="connsiteX6" fmla="*/ 29766 w 178594"/>
                <a:gd name="connsiteY6" fmla="*/ 419253 h 419253"/>
                <a:gd name="connsiteX7" fmla="*/ 0 w 178594"/>
                <a:gd name="connsiteY7" fmla="*/ 389487 h 419253"/>
                <a:gd name="connsiteX8" fmla="*/ 0 w 178594"/>
                <a:gd name="connsiteY8" fmla="*/ 29766 h 419253"/>
                <a:gd name="connsiteX0" fmla="*/ 0 w 178594"/>
                <a:gd name="connsiteY0" fmla="*/ 65485 h 454972"/>
                <a:gd name="connsiteX1" fmla="*/ 25004 w 178594"/>
                <a:gd name="connsiteY1" fmla="*/ 0 h 454972"/>
                <a:gd name="connsiteX2" fmla="*/ 148828 w 178594"/>
                <a:gd name="connsiteY2" fmla="*/ 35719 h 454972"/>
                <a:gd name="connsiteX3" fmla="*/ 178594 w 178594"/>
                <a:gd name="connsiteY3" fmla="*/ 65485 h 454972"/>
                <a:gd name="connsiteX4" fmla="*/ 178594 w 178594"/>
                <a:gd name="connsiteY4" fmla="*/ 425206 h 454972"/>
                <a:gd name="connsiteX5" fmla="*/ 148828 w 178594"/>
                <a:gd name="connsiteY5" fmla="*/ 454972 h 454972"/>
                <a:gd name="connsiteX6" fmla="*/ 29766 w 178594"/>
                <a:gd name="connsiteY6" fmla="*/ 454972 h 454972"/>
                <a:gd name="connsiteX7" fmla="*/ 0 w 178594"/>
                <a:gd name="connsiteY7" fmla="*/ 425206 h 454972"/>
                <a:gd name="connsiteX8" fmla="*/ 0 w 178594"/>
                <a:gd name="connsiteY8" fmla="*/ 65485 h 454972"/>
                <a:gd name="connsiteX0" fmla="*/ 0 w 192881"/>
                <a:gd name="connsiteY0" fmla="*/ 65485 h 454972"/>
                <a:gd name="connsiteX1" fmla="*/ 25004 w 192881"/>
                <a:gd name="connsiteY1" fmla="*/ 0 h 454972"/>
                <a:gd name="connsiteX2" fmla="*/ 148828 w 192881"/>
                <a:gd name="connsiteY2" fmla="*/ 35719 h 454972"/>
                <a:gd name="connsiteX3" fmla="*/ 192881 w 192881"/>
                <a:gd name="connsiteY3" fmla="*/ 336947 h 454972"/>
                <a:gd name="connsiteX4" fmla="*/ 178594 w 192881"/>
                <a:gd name="connsiteY4" fmla="*/ 425206 h 454972"/>
                <a:gd name="connsiteX5" fmla="*/ 148828 w 192881"/>
                <a:gd name="connsiteY5" fmla="*/ 454972 h 454972"/>
                <a:gd name="connsiteX6" fmla="*/ 29766 w 192881"/>
                <a:gd name="connsiteY6" fmla="*/ 454972 h 454972"/>
                <a:gd name="connsiteX7" fmla="*/ 0 w 192881"/>
                <a:gd name="connsiteY7" fmla="*/ 425206 h 454972"/>
                <a:gd name="connsiteX8" fmla="*/ 0 w 192881"/>
                <a:gd name="connsiteY8" fmla="*/ 65485 h 454972"/>
                <a:gd name="connsiteX0" fmla="*/ 0 w 192881"/>
                <a:gd name="connsiteY0" fmla="*/ 65485 h 454972"/>
                <a:gd name="connsiteX1" fmla="*/ 25004 w 192881"/>
                <a:gd name="connsiteY1" fmla="*/ 0 h 454972"/>
                <a:gd name="connsiteX2" fmla="*/ 148828 w 192881"/>
                <a:gd name="connsiteY2" fmla="*/ 35719 h 454972"/>
                <a:gd name="connsiteX3" fmla="*/ 192881 w 192881"/>
                <a:gd name="connsiteY3" fmla="*/ 336947 h 454972"/>
                <a:gd name="connsiteX4" fmla="*/ 178594 w 192881"/>
                <a:gd name="connsiteY4" fmla="*/ 425206 h 454972"/>
                <a:gd name="connsiteX5" fmla="*/ 148828 w 192881"/>
                <a:gd name="connsiteY5" fmla="*/ 454972 h 454972"/>
                <a:gd name="connsiteX6" fmla="*/ 29766 w 192881"/>
                <a:gd name="connsiteY6" fmla="*/ 454972 h 454972"/>
                <a:gd name="connsiteX7" fmla="*/ 0 w 192881"/>
                <a:gd name="connsiteY7" fmla="*/ 425206 h 454972"/>
                <a:gd name="connsiteX8" fmla="*/ 0 w 192881"/>
                <a:gd name="connsiteY8" fmla="*/ 65485 h 454972"/>
                <a:gd name="connsiteX0" fmla="*/ 0 w 192881"/>
                <a:gd name="connsiteY0" fmla="*/ 65485 h 454972"/>
                <a:gd name="connsiteX1" fmla="*/ 25004 w 192881"/>
                <a:gd name="connsiteY1" fmla="*/ 0 h 454972"/>
                <a:gd name="connsiteX2" fmla="*/ 148828 w 192881"/>
                <a:gd name="connsiteY2" fmla="*/ 35719 h 454972"/>
                <a:gd name="connsiteX3" fmla="*/ 192881 w 192881"/>
                <a:gd name="connsiteY3" fmla="*/ 336947 h 454972"/>
                <a:gd name="connsiteX4" fmla="*/ 183356 w 192881"/>
                <a:gd name="connsiteY4" fmla="*/ 408538 h 454972"/>
                <a:gd name="connsiteX5" fmla="*/ 148828 w 192881"/>
                <a:gd name="connsiteY5" fmla="*/ 454972 h 454972"/>
                <a:gd name="connsiteX6" fmla="*/ 29766 w 192881"/>
                <a:gd name="connsiteY6" fmla="*/ 454972 h 454972"/>
                <a:gd name="connsiteX7" fmla="*/ 0 w 192881"/>
                <a:gd name="connsiteY7" fmla="*/ 425206 h 454972"/>
                <a:gd name="connsiteX8" fmla="*/ 0 w 192881"/>
                <a:gd name="connsiteY8" fmla="*/ 65485 h 454972"/>
                <a:gd name="connsiteX0" fmla="*/ 0 w 192881"/>
                <a:gd name="connsiteY0" fmla="*/ 65485 h 454972"/>
                <a:gd name="connsiteX1" fmla="*/ 25004 w 192881"/>
                <a:gd name="connsiteY1" fmla="*/ 0 h 454972"/>
                <a:gd name="connsiteX2" fmla="*/ 148828 w 192881"/>
                <a:gd name="connsiteY2" fmla="*/ 35719 h 454972"/>
                <a:gd name="connsiteX3" fmla="*/ 192881 w 192881"/>
                <a:gd name="connsiteY3" fmla="*/ 336947 h 454972"/>
                <a:gd name="connsiteX4" fmla="*/ 183356 w 192881"/>
                <a:gd name="connsiteY4" fmla="*/ 408538 h 454972"/>
                <a:gd name="connsiteX5" fmla="*/ 148828 w 192881"/>
                <a:gd name="connsiteY5" fmla="*/ 447829 h 454972"/>
                <a:gd name="connsiteX6" fmla="*/ 29766 w 192881"/>
                <a:gd name="connsiteY6" fmla="*/ 454972 h 454972"/>
                <a:gd name="connsiteX7" fmla="*/ 0 w 192881"/>
                <a:gd name="connsiteY7" fmla="*/ 425206 h 454972"/>
                <a:gd name="connsiteX8" fmla="*/ 0 w 192881"/>
                <a:gd name="connsiteY8" fmla="*/ 65485 h 454972"/>
                <a:gd name="connsiteX0" fmla="*/ 0 w 192881"/>
                <a:gd name="connsiteY0" fmla="*/ 65485 h 454972"/>
                <a:gd name="connsiteX1" fmla="*/ 25004 w 192881"/>
                <a:gd name="connsiteY1" fmla="*/ 0 h 454972"/>
                <a:gd name="connsiteX2" fmla="*/ 139303 w 192881"/>
                <a:gd name="connsiteY2" fmla="*/ 38100 h 454972"/>
                <a:gd name="connsiteX3" fmla="*/ 192881 w 192881"/>
                <a:gd name="connsiteY3" fmla="*/ 336947 h 454972"/>
                <a:gd name="connsiteX4" fmla="*/ 183356 w 192881"/>
                <a:gd name="connsiteY4" fmla="*/ 408538 h 454972"/>
                <a:gd name="connsiteX5" fmla="*/ 148828 w 192881"/>
                <a:gd name="connsiteY5" fmla="*/ 447829 h 454972"/>
                <a:gd name="connsiteX6" fmla="*/ 29766 w 192881"/>
                <a:gd name="connsiteY6" fmla="*/ 454972 h 454972"/>
                <a:gd name="connsiteX7" fmla="*/ 0 w 192881"/>
                <a:gd name="connsiteY7" fmla="*/ 425206 h 454972"/>
                <a:gd name="connsiteX8" fmla="*/ 0 w 192881"/>
                <a:gd name="connsiteY8" fmla="*/ 65485 h 454972"/>
                <a:gd name="connsiteX0" fmla="*/ 0 w 192881"/>
                <a:gd name="connsiteY0" fmla="*/ 65485 h 454972"/>
                <a:gd name="connsiteX1" fmla="*/ 25004 w 192881"/>
                <a:gd name="connsiteY1" fmla="*/ 0 h 454972"/>
                <a:gd name="connsiteX2" fmla="*/ 139303 w 192881"/>
                <a:gd name="connsiteY2" fmla="*/ 38100 h 454972"/>
                <a:gd name="connsiteX3" fmla="*/ 192881 w 192881"/>
                <a:gd name="connsiteY3" fmla="*/ 336947 h 454972"/>
                <a:gd name="connsiteX4" fmla="*/ 183356 w 192881"/>
                <a:gd name="connsiteY4" fmla="*/ 408538 h 454972"/>
                <a:gd name="connsiteX5" fmla="*/ 148828 w 192881"/>
                <a:gd name="connsiteY5" fmla="*/ 447829 h 454972"/>
                <a:gd name="connsiteX6" fmla="*/ 29766 w 192881"/>
                <a:gd name="connsiteY6" fmla="*/ 454972 h 454972"/>
                <a:gd name="connsiteX7" fmla="*/ 0 w 192881"/>
                <a:gd name="connsiteY7" fmla="*/ 425206 h 454972"/>
                <a:gd name="connsiteX8" fmla="*/ 0 w 192881"/>
                <a:gd name="connsiteY8" fmla="*/ 65485 h 454972"/>
                <a:gd name="connsiteX0" fmla="*/ 0 w 192881"/>
                <a:gd name="connsiteY0" fmla="*/ 65485 h 454972"/>
                <a:gd name="connsiteX1" fmla="*/ 25004 w 192881"/>
                <a:gd name="connsiteY1" fmla="*/ 0 h 454972"/>
                <a:gd name="connsiteX2" fmla="*/ 139303 w 192881"/>
                <a:gd name="connsiteY2" fmla="*/ 38100 h 454972"/>
                <a:gd name="connsiteX3" fmla="*/ 192881 w 192881"/>
                <a:gd name="connsiteY3" fmla="*/ 336947 h 454972"/>
                <a:gd name="connsiteX4" fmla="*/ 183356 w 192881"/>
                <a:gd name="connsiteY4" fmla="*/ 408538 h 454972"/>
                <a:gd name="connsiteX5" fmla="*/ 148828 w 192881"/>
                <a:gd name="connsiteY5" fmla="*/ 447829 h 454972"/>
                <a:gd name="connsiteX6" fmla="*/ 29766 w 192881"/>
                <a:gd name="connsiteY6" fmla="*/ 454972 h 454972"/>
                <a:gd name="connsiteX7" fmla="*/ 0 w 192881"/>
                <a:gd name="connsiteY7" fmla="*/ 425206 h 454972"/>
                <a:gd name="connsiteX8" fmla="*/ 0 w 192881"/>
                <a:gd name="connsiteY8" fmla="*/ 65485 h 454972"/>
                <a:gd name="connsiteX0" fmla="*/ 0 w 192881"/>
                <a:gd name="connsiteY0" fmla="*/ 65485 h 835972"/>
                <a:gd name="connsiteX1" fmla="*/ 25004 w 192881"/>
                <a:gd name="connsiteY1" fmla="*/ 0 h 835972"/>
                <a:gd name="connsiteX2" fmla="*/ 139303 w 192881"/>
                <a:gd name="connsiteY2" fmla="*/ 38100 h 835972"/>
                <a:gd name="connsiteX3" fmla="*/ 192881 w 192881"/>
                <a:gd name="connsiteY3" fmla="*/ 336947 h 835972"/>
                <a:gd name="connsiteX4" fmla="*/ 183356 w 192881"/>
                <a:gd name="connsiteY4" fmla="*/ 408538 h 835972"/>
                <a:gd name="connsiteX5" fmla="*/ 148828 w 192881"/>
                <a:gd name="connsiteY5" fmla="*/ 447829 h 835972"/>
                <a:gd name="connsiteX6" fmla="*/ 139304 w 192881"/>
                <a:gd name="connsiteY6" fmla="*/ 835972 h 835972"/>
                <a:gd name="connsiteX7" fmla="*/ 0 w 192881"/>
                <a:gd name="connsiteY7" fmla="*/ 425206 h 835972"/>
                <a:gd name="connsiteX8" fmla="*/ 0 w 192881"/>
                <a:gd name="connsiteY8" fmla="*/ 65485 h 835972"/>
                <a:gd name="connsiteX0" fmla="*/ 0 w 192881"/>
                <a:gd name="connsiteY0" fmla="*/ 65485 h 835972"/>
                <a:gd name="connsiteX1" fmla="*/ 25004 w 192881"/>
                <a:gd name="connsiteY1" fmla="*/ 0 h 835972"/>
                <a:gd name="connsiteX2" fmla="*/ 139303 w 192881"/>
                <a:gd name="connsiteY2" fmla="*/ 38100 h 835972"/>
                <a:gd name="connsiteX3" fmla="*/ 192881 w 192881"/>
                <a:gd name="connsiteY3" fmla="*/ 336947 h 835972"/>
                <a:gd name="connsiteX4" fmla="*/ 183356 w 192881"/>
                <a:gd name="connsiteY4" fmla="*/ 408538 h 835972"/>
                <a:gd name="connsiteX5" fmla="*/ 127397 w 192881"/>
                <a:gd name="connsiteY5" fmla="*/ 447829 h 835972"/>
                <a:gd name="connsiteX6" fmla="*/ 139304 w 192881"/>
                <a:gd name="connsiteY6" fmla="*/ 835972 h 835972"/>
                <a:gd name="connsiteX7" fmla="*/ 0 w 192881"/>
                <a:gd name="connsiteY7" fmla="*/ 425206 h 835972"/>
                <a:gd name="connsiteX8" fmla="*/ 0 w 192881"/>
                <a:gd name="connsiteY8" fmla="*/ 65485 h 835972"/>
                <a:gd name="connsiteX0" fmla="*/ 0 w 192881"/>
                <a:gd name="connsiteY0" fmla="*/ 65485 h 835972"/>
                <a:gd name="connsiteX1" fmla="*/ 25004 w 192881"/>
                <a:gd name="connsiteY1" fmla="*/ 0 h 835972"/>
                <a:gd name="connsiteX2" fmla="*/ 139303 w 192881"/>
                <a:gd name="connsiteY2" fmla="*/ 38100 h 835972"/>
                <a:gd name="connsiteX3" fmla="*/ 192881 w 192881"/>
                <a:gd name="connsiteY3" fmla="*/ 336947 h 835972"/>
                <a:gd name="connsiteX4" fmla="*/ 183356 w 192881"/>
                <a:gd name="connsiteY4" fmla="*/ 408538 h 835972"/>
                <a:gd name="connsiteX5" fmla="*/ 139304 w 192881"/>
                <a:gd name="connsiteY5" fmla="*/ 447829 h 835972"/>
                <a:gd name="connsiteX6" fmla="*/ 139304 w 192881"/>
                <a:gd name="connsiteY6" fmla="*/ 835972 h 835972"/>
                <a:gd name="connsiteX7" fmla="*/ 0 w 192881"/>
                <a:gd name="connsiteY7" fmla="*/ 425206 h 835972"/>
                <a:gd name="connsiteX8" fmla="*/ 0 w 192881"/>
                <a:gd name="connsiteY8" fmla="*/ 65485 h 835972"/>
                <a:gd name="connsiteX0" fmla="*/ 0 w 192881"/>
                <a:gd name="connsiteY0" fmla="*/ 65485 h 842409"/>
                <a:gd name="connsiteX1" fmla="*/ 25004 w 192881"/>
                <a:gd name="connsiteY1" fmla="*/ 0 h 842409"/>
                <a:gd name="connsiteX2" fmla="*/ 139303 w 192881"/>
                <a:gd name="connsiteY2" fmla="*/ 38100 h 842409"/>
                <a:gd name="connsiteX3" fmla="*/ 192881 w 192881"/>
                <a:gd name="connsiteY3" fmla="*/ 336947 h 842409"/>
                <a:gd name="connsiteX4" fmla="*/ 183356 w 192881"/>
                <a:gd name="connsiteY4" fmla="*/ 408538 h 842409"/>
                <a:gd name="connsiteX5" fmla="*/ 139304 w 192881"/>
                <a:gd name="connsiteY5" fmla="*/ 447829 h 842409"/>
                <a:gd name="connsiteX6" fmla="*/ 139304 w 192881"/>
                <a:gd name="connsiteY6" fmla="*/ 835972 h 842409"/>
                <a:gd name="connsiteX7" fmla="*/ 109538 w 192881"/>
                <a:gd name="connsiteY7" fmla="*/ 834781 h 842409"/>
                <a:gd name="connsiteX8" fmla="*/ 0 w 192881"/>
                <a:gd name="connsiteY8" fmla="*/ 65485 h 842409"/>
                <a:gd name="connsiteX0" fmla="*/ 0 w 192881"/>
                <a:gd name="connsiteY0" fmla="*/ 65485 h 842409"/>
                <a:gd name="connsiteX1" fmla="*/ 25004 w 192881"/>
                <a:gd name="connsiteY1" fmla="*/ 0 h 842409"/>
                <a:gd name="connsiteX2" fmla="*/ 139303 w 192881"/>
                <a:gd name="connsiteY2" fmla="*/ 38100 h 842409"/>
                <a:gd name="connsiteX3" fmla="*/ 192881 w 192881"/>
                <a:gd name="connsiteY3" fmla="*/ 336947 h 842409"/>
                <a:gd name="connsiteX4" fmla="*/ 183356 w 192881"/>
                <a:gd name="connsiteY4" fmla="*/ 408538 h 842409"/>
                <a:gd name="connsiteX5" fmla="*/ 139304 w 192881"/>
                <a:gd name="connsiteY5" fmla="*/ 447829 h 842409"/>
                <a:gd name="connsiteX6" fmla="*/ 139304 w 192881"/>
                <a:gd name="connsiteY6" fmla="*/ 835972 h 842409"/>
                <a:gd name="connsiteX7" fmla="*/ 109538 w 192881"/>
                <a:gd name="connsiteY7" fmla="*/ 834781 h 842409"/>
                <a:gd name="connsiteX8" fmla="*/ 0 w 192881"/>
                <a:gd name="connsiteY8" fmla="*/ 65485 h 842409"/>
                <a:gd name="connsiteX0" fmla="*/ 0 w 192881"/>
                <a:gd name="connsiteY0" fmla="*/ 65485 h 838046"/>
                <a:gd name="connsiteX1" fmla="*/ 25004 w 192881"/>
                <a:gd name="connsiteY1" fmla="*/ 0 h 838046"/>
                <a:gd name="connsiteX2" fmla="*/ 139303 w 192881"/>
                <a:gd name="connsiteY2" fmla="*/ 38100 h 838046"/>
                <a:gd name="connsiteX3" fmla="*/ 192881 w 192881"/>
                <a:gd name="connsiteY3" fmla="*/ 336947 h 838046"/>
                <a:gd name="connsiteX4" fmla="*/ 183356 w 192881"/>
                <a:gd name="connsiteY4" fmla="*/ 408538 h 838046"/>
                <a:gd name="connsiteX5" fmla="*/ 139304 w 192881"/>
                <a:gd name="connsiteY5" fmla="*/ 447829 h 838046"/>
                <a:gd name="connsiteX6" fmla="*/ 144066 w 192881"/>
                <a:gd name="connsiteY6" fmla="*/ 800254 h 838046"/>
                <a:gd name="connsiteX7" fmla="*/ 109538 w 192881"/>
                <a:gd name="connsiteY7" fmla="*/ 834781 h 838046"/>
                <a:gd name="connsiteX8" fmla="*/ 0 w 192881"/>
                <a:gd name="connsiteY8" fmla="*/ 65485 h 838046"/>
                <a:gd name="connsiteX0" fmla="*/ 0 w 195263"/>
                <a:gd name="connsiteY0" fmla="*/ 65485 h 810307"/>
                <a:gd name="connsiteX1" fmla="*/ 25004 w 195263"/>
                <a:gd name="connsiteY1" fmla="*/ 0 h 810307"/>
                <a:gd name="connsiteX2" fmla="*/ 139303 w 195263"/>
                <a:gd name="connsiteY2" fmla="*/ 38100 h 810307"/>
                <a:gd name="connsiteX3" fmla="*/ 192881 w 195263"/>
                <a:gd name="connsiteY3" fmla="*/ 336947 h 810307"/>
                <a:gd name="connsiteX4" fmla="*/ 183356 w 195263"/>
                <a:gd name="connsiteY4" fmla="*/ 408538 h 810307"/>
                <a:gd name="connsiteX5" fmla="*/ 139304 w 195263"/>
                <a:gd name="connsiteY5" fmla="*/ 447829 h 810307"/>
                <a:gd name="connsiteX6" fmla="*/ 144066 w 195263"/>
                <a:gd name="connsiteY6" fmla="*/ 800254 h 810307"/>
                <a:gd name="connsiteX7" fmla="*/ 195263 w 195263"/>
                <a:gd name="connsiteY7" fmla="*/ 803825 h 810307"/>
                <a:gd name="connsiteX8" fmla="*/ 0 w 195263"/>
                <a:gd name="connsiteY8" fmla="*/ 65485 h 810307"/>
                <a:gd name="connsiteX0" fmla="*/ 145246 w 171441"/>
                <a:gd name="connsiteY0" fmla="*/ 858442 h 858442"/>
                <a:gd name="connsiteX1" fmla="*/ 1182 w 171441"/>
                <a:gd name="connsiteY1" fmla="*/ 0 h 858442"/>
                <a:gd name="connsiteX2" fmla="*/ 115481 w 171441"/>
                <a:gd name="connsiteY2" fmla="*/ 38100 h 858442"/>
                <a:gd name="connsiteX3" fmla="*/ 169059 w 171441"/>
                <a:gd name="connsiteY3" fmla="*/ 336947 h 858442"/>
                <a:gd name="connsiteX4" fmla="*/ 159534 w 171441"/>
                <a:gd name="connsiteY4" fmla="*/ 408538 h 858442"/>
                <a:gd name="connsiteX5" fmla="*/ 115482 w 171441"/>
                <a:gd name="connsiteY5" fmla="*/ 447829 h 858442"/>
                <a:gd name="connsiteX6" fmla="*/ 120244 w 171441"/>
                <a:gd name="connsiteY6" fmla="*/ 800254 h 858442"/>
                <a:gd name="connsiteX7" fmla="*/ 171441 w 171441"/>
                <a:gd name="connsiteY7" fmla="*/ 803825 h 858442"/>
                <a:gd name="connsiteX8" fmla="*/ 145246 w 171441"/>
                <a:gd name="connsiteY8" fmla="*/ 858442 h 858442"/>
                <a:gd name="connsiteX0" fmla="*/ 146189 w 172384"/>
                <a:gd name="connsiteY0" fmla="*/ 858442 h 858442"/>
                <a:gd name="connsiteX1" fmla="*/ 29509 w 172384"/>
                <a:gd name="connsiteY1" fmla="*/ 755248 h 858442"/>
                <a:gd name="connsiteX2" fmla="*/ 2125 w 172384"/>
                <a:gd name="connsiteY2" fmla="*/ 0 h 858442"/>
                <a:gd name="connsiteX3" fmla="*/ 116424 w 172384"/>
                <a:gd name="connsiteY3" fmla="*/ 38100 h 858442"/>
                <a:gd name="connsiteX4" fmla="*/ 170002 w 172384"/>
                <a:gd name="connsiteY4" fmla="*/ 336947 h 858442"/>
                <a:gd name="connsiteX5" fmla="*/ 160477 w 172384"/>
                <a:gd name="connsiteY5" fmla="*/ 408538 h 858442"/>
                <a:gd name="connsiteX6" fmla="*/ 116425 w 172384"/>
                <a:gd name="connsiteY6" fmla="*/ 447829 h 858442"/>
                <a:gd name="connsiteX7" fmla="*/ 121187 w 172384"/>
                <a:gd name="connsiteY7" fmla="*/ 800254 h 858442"/>
                <a:gd name="connsiteX8" fmla="*/ 172384 w 172384"/>
                <a:gd name="connsiteY8" fmla="*/ 803825 h 858442"/>
                <a:gd name="connsiteX9" fmla="*/ 146189 w 172384"/>
                <a:gd name="connsiteY9" fmla="*/ 858442 h 858442"/>
                <a:gd name="connsiteX0" fmla="*/ 144898 w 171093"/>
                <a:gd name="connsiteY0" fmla="*/ 858442 h 858442"/>
                <a:gd name="connsiteX1" fmla="*/ 28218 w 171093"/>
                <a:gd name="connsiteY1" fmla="*/ 755248 h 858442"/>
                <a:gd name="connsiteX2" fmla="*/ 834 w 171093"/>
                <a:gd name="connsiteY2" fmla="*/ 0 h 858442"/>
                <a:gd name="connsiteX3" fmla="*/ 115133 w 171093"/>
                <a:gd name="connsiteY3" fmla="*/ 38100 h 858442"/>
                <a:gd name="connsiteX4" fmla="*/ 168711 w 171093"/>
                <a:gd name="connsiteY4" fmla="*/ 336947 h 858442"/>
                <a:gd name="connsiteX5" fmla="*/ 159186 w 171093"/>
                <a:gd name="connsiteY5" fmla="*/ 408538 h 858442"/>
                <a:gd name="connsiteX6" fmla="*/ 115134 w 171093"/>
                <a:gd name="connsiteY6" fmla="*/ 447829 h 858442"/>
                <a:gd name="connsiteX7" fmla="*/ 119896 w 171093"/>
                <a:gd name="connsiteY7" fmla="*/ 800254 h 858442"/>
                <a:gd name="connsiteX8" fmla="*/ 171093 w 171093"/>
                <a:gd name="connsiteY8" fmla="*/ 803825 h 858442"/>
                <a:gd name="connsiteX9" fmla="*/ 144898 w 171093"/>
                <a:gd name="connsiteY9" fmla="*/ 858442 h 858442"/>
                <a:gd name="connsiteX0" fmla="*/ 144898 w 171093"/>
                <a:gd name="connsiteY0" fmla="*/ 858442 h 858442"/>
                <a:gd name="connsiteX1" fmla="*/ 28218 w 171093"/>
                <a:gd name="connsiteY1" fmla="*/ 755248 h 858442"/>
                <a:gd name="connsiteX2" fmla="*/ 834 w 171093"/>
                <a:gd name="connsiteY2" fmla="*/ 0 h 858442"/>
                <a:gd name="connsiteX3" fmla="*/ 115133 w 171093"/>
                <a:gd name="connsiteY3" fmla="*/ 38100 h 858442"/>
                <a:gd name="connsiteX4" fmla="*/ 168711 w 171093"/>
                <a:gd name="connsiteY4" fmla="*/ 336947 h 858442"/>
                <a:gd name="connsiteX5" fmla="*/ 159186 w 171093"/>
                <a:gd name="connsiteY5" fmla="*/ 408538 h 858442"/>
                <a:gd name="connsiteX6" fmla="*/ 115134 w 171093"/>
                <a:gd name="connsiteY6" fmla="*/ 447829 h 858442"/>
                <a:gd name="connsiteX7" fmla="*/ 127040 w 171093"/>
                <a:gd name="connsiteY7" fmla="*/ 797873 h 858442"/>
                <a:gd name="connsiteX8" fmla="*/ 171093 w 171093"/>
                <a:gd name="connsiteY8" fmla="*/ 803825 h 858442"/>
                <a:gd name="connsiteX9" fmla="*/ 144898 w 171093"/>
                <a:gd name="connsiteY9" fmla="*/ 858442 h 858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1093" h="858442">
                  <a:moveTo>
                    <a:pt x="144898" y="858442"/>
                  </a:moveTo>
                  <a:cubicBezTo>
                    <a:pt x="128626" y="803118"/>
                    <a:pt x="52229" y="898322"/>
                    <a:pt x="28218" y="755248"/>
                  </a:cubicBezTo>
                  <a:cubicBezTo>
                    <a:pt x="32782" y="621699"/>
                    <a:pt x="-6111" y="72296"/>
                    <a:pt x="834" y="0"/>
                  </a:cubicBezTo>
                  <a:cubicBezTo>
                    <a:pt x="40521" y="0"/>
                    <a:pt x="63540" y="14287"/>
                    <a:pt x="115133" y="38100"/>
                  </a:cubicBezTo>
                  <a:cubicBezTo>
                    <a:pt x="136334" y="116681"/>
                    <a:pt x="168711" y="320508"/>
                    <a:pt x="168711" y="336947"/>
                  </a:cubicBezTo>
                  <a:cubicBezTo>
                    <a:pt x="118705" y="363986"/>
                    <a:pt x="163948" y="379118"/>
                    <a:pt x="159186" y="408538"/>
                  </a:cubicBezTo>
                  <a:cubicBezTo>
                    <a:pt x="159186" y="424977"/>
                    <a:pt x="131573" y="447829"/>
                    <a:pt x="115134" y="447829"/>
                  </a:cubicBezTo>
                  <a:cubicBezTo>
                    <a:pt x="116721" y="565304"/>
                    <a:pt x="125453" y="680398"/>
                    <a:pt x="127040" y="797873"/>
                  </a:cubicBezTo>
                  <a:cubicBezTo>
                    <a:pt x="110601" y="797873"/>
                    <a:pt x="171093" y="820264"/>
                    <a:pt x="171093" y="803825"/>
                  </a:cubicBezTo>
                  <a:lnTo>
                    <a:pt x="144898" y="85844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23" name="Grafik 22">
              <a:extLst>
                <a:ext uri="{FF2B5EF4-FFF2-40B4-BE49-F238E27FC236}">
                  <a16:creationId xmlns:a16="http://schemas.microsoft.com/office/drawing/2014/main" id="{FC501F56-F707-42DB-BC73-ECE90293ABC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466852" y="4726567"/>
              <a:ext cx="535353" cy="114819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53972091"/>
      </p:ext>
    </p:extLst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732D17-3325-40F7-8519-636D449FE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 dirty="0"/>
              <a:t>Weitere Informationen</a:t>
            </a:r>
          </a:p>
        </p:txBody>
      </p:sp>
      <p:sp>
        <p:nvSpPr>
          <p:cNvPr id="7" name="Inhaltsplatzhalter 4">
            <a:extLst>
              <a:ext uri="{FF2B5EF4-FFF2-40B4-BE49-F238E27FC236}">
                <a16:creationId xmlns:a16="http://schemas.microsoft.com/office/drawing/2014/main" id="{5562CB77-B8C0-4841-AE85-A70AB85CD56F}"/>
              </a:ext>
            </a:extLst>
          </p:cNvPr>
          <p:cNvSpPr txBox="1">
            <a:spLocks/>
          </p:cNvSpPr>
          <p:nvPr/>
        </p:nvSpPr>
        <p:spPr>
          <a:xfrm>
            <a:off x="836267" y="1686929"/>
            <a:ext cx="3261845" cy="4126642"/>
          </a:xfrm>
          <a:prstGeom prst="rect">
            <a:avLst/>
          </a:prstGeom>
        </p:spPr>
        <p:txBody>
          <a:bodyPr/>
          <a:lstStyle>
            <a:lvl1pPr marL="357188" indent="-357188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14375" indent="-357188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071563" indent="-265113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438275" indent="-274638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795463" indent="-274638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7187" lvl="1" indent="0">
              <a:buNone/>
            </a:pPr>
            <a:endParaRPr lang="de-DE" dirty="0"/>
          </a:p>
        </p:txBody>
      </p:sp>
      <p:sp>
        <p:nvSpPr>
          <p:cNvPr id="16" name="Inhaltsplatzhalter 4">
            <a:extLst>
              <a:ext uri="{FF2B5EF4-FFF2-40B4-BE49-F238E27FC236}">
                <a16:creationId xmlns:a16="http://schemas.microsoft.com/office/drawing/2014/main" id="{CF51AEC1-89BB-4869-9295-1AE585D09E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3823" y="1808163"/>
            <a:ext cx="6460877" cy="1620837"/>
          </a:xfrm>
        </p:spPr>
        <p:txBody>
          <a:bodyPr numCol="1">
            <a:noAutofit/>
          </a:bodyPr>
          <a:lstStyle/>
          <a:p>
            <a:pPr marL="0" indent="0">
              <a:buNone/>
            </a:pPr>
            <a:r>
              <a:rPr lang="de-DE" sz="1800" noProof="0" dirty="0"/>
              <a:t>Diese Präsentation und weitere Präsentationen sowie Informationen zur deutschen Berufsbildung und internationalen Berufsbildungszusammenarbeit erhalten Sie auf unserer Webseite: </a:t>
            </a:r>
          </a:p>
          <a:p>
            <a:pPr marL="0" indent="0">
              <a:buNone/>
            </a:pPr>
            <a:br>
              <a:rPr lang="de-DE" sz="1800" b="1" spc="100" noProof="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r>
              <a:rPr lang="de-DE" sz="1800" b="1" spc="80" noProof="0" dirty="0">
                <a:solidFill>
                  <a:srgbClr val="E27F1C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www.govet.international</a:t>
            </a:r>
            <a:endParaRPr lang="de-DE" sz="1800" b="1" spc="80" noProof="0" dirty="0">
              <a:solidFill>
                <a:srgbClr val="E27F1C"/>
              </a:solidFill>
            </a:endParaRPr>
          </a:p>
          <a:p>
            <a:pPr marL="0" indent="0">
              <a:buNone/>
            </a:pPr>
            <a:endParaRPr lang="de-DE" sz="1400" b="1" noProof="0" dirty="0"/>
          </a:p>
        </p:txBody>
      </p:sp>
      <p:sp>
        <p:nvSpPr>
          <p:cNvPr id="17" name="Inhaltsplatzhalter 4">
            <a:extLst>
              <a:ext uri="{FF2B5EF4-FFF2-40B4-BE49-F238E27FC236}">
                <a16:creationId xmlns:a16="http://schemas.microsoft.com/office/drawing/2014/main" id="{FA3A0241-8DA4-40A3-A6AA-51BBABD44202}"/>
              </a:ext>
            </a:extLst>
          </p:cNvPr>
          <p:cNvSpPr txBox="1">
            <a:spLocks/>
          </p:cNvSpPr>
          <p:nvPr/>
        </p:nvSpPr>
        <p:spPr>
          <a:xfrm>
            <a:off x="658813" y="4192735"/>
            <a:ext cx="11053762" cy="1034586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1600" b="1" dirty="0" err="1">
                <a:latin typeface="+mj-lt"/>
              </a:rPr>
              <a:t>Quellen</a:t>
            </a:r>
            <a:endParaRPr lang="en-GB" sz="1600" b="1" dirty="0">
              <a:latin typeface="+mj-lt"/>
            </a:endParaRPr>
          </a:p>
          <a:p>
            <a:pPr marL="266700" indent="-266700"/>
            <a:r>
              <a:rPr lang="en-GB" sz="1600" dirty="0">
                <a:latin typeface="+mj-lt"/>
              </a:rPr>
              <a:t>BIBB </a:t>
            </a:r>
            <a:r>
              <a:rPr lang="en-GB" sz="1600" dirty="0" err="1">
                <a:latin typeface="+mj-lt"/>
              </a:rPr>
              <a:t>Datenreport</a:t>
            </a:r>
            <a:r>
              <a:rPr lang="en-GB" sz="1600" dirty="0">
                <a:latin typeface="+mj-lt"/>
              </a:rPr>
              <a:t> (</a:t>
            </a:r>
            <a:r>
              <a:rPr lang="en-GB" sz="1600" dirty="0">
                <a:solidFill>
                  <a:srgbClr val="E27F1C"/>
                </a:solidFill>
                <a:latin typeface="+mj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link</a:t>
            </a:r>
            <a:r>
              <a:rPr lang="en-GB" sz="1600" dirty="0">
                <a:latin typeface="+mj-lt"/>
              </a:rPr>
              <a:t>)</a:t>
            </a:r>
          </a:p>
          <a:p>
            <a:pPr marL="266700" indent="-266700"/>
            <a:r>
              <a:rPr lang="en-GB" sz="1600" dirty="0">
                <a:latin typeface="+mj-lt"/>
              </a:rPr>
              <a:t>KMK (</a:t>
            </a:r>
            <a:r>
              <a:rPr lang="en-GB" sz="1600" dirty="0">
                <a:solidFill>
                  <a:srgbClr val="E27F1C"/>
                </a:solidFill>
                <a:latin typeface="+mj-l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link</a:t>
            </a:r>
            <a:r>
              <a:rPr lang="en-GB" sz="1600" dirty="0">
                <a:latin typeface="+mj-lt"/>
              </a:rPr>
              <a:t>)</a:t>
            </a:r>
          </a:p>
          <a:p>
            <a:pPr marL="266700" indent="-266700"/>
            <a:endParaRPr lang="en-GB" sz="1600" dirty="0">
              <a:latin typeface="+mj-lt"/>
            </a:endParaRPr>
          </a:p>
          <a:p>
            <a:pPr marL="266700" indent="-266700"/>
            <a:r>
              <a:rPr lang="en-GB" sz="1600" dirty="0">
                <a:latin typeface="+mj-lt"/>
              </a:rPr>
              <a:t>BMBF </a:t>
            </a:r>
            <a:r>
              <a:rPr lang="en-GB" sz="1600" dirty="0" err="1">
                <a:latin typeface="+mj-lt"/>
              </a:rPr>
              <a:t>Datenportal</a:t>
            </a:r>
            <a:r>
              <a:rPr lang="en-GB" sz="1600" dirty="0">
                <a:latin typeface="+mj-lt"/>
              </a:rPr>
              <a:t> (</a:t>
            </a:r>
            <a:r>
              <a:rPr lang="en-GB" sz="1600" dirty="0">
                <a:solidFill>
                  <a:srgbClr val="E27F1C"/>
                </a:solidFill>
                <a:latin typeface="+mj-l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link</a:t>
            </a:r>
            <a:r>
              <a:rPr lang="en-GB" sz="1600" dirty="0">
                <a:latin typeface="+mj-lt"/>
              </a:rPr>
              <a:t>)</a:t>
            </a:r>
          </a:p>
          <a:p>
            <a:pPr marL="266700" indent="-266700"/>
            <a:r>
              <a:rPr lang="en-GB" sz="1600" dirty="0" err="1">
                <a:latin typeface="+mj-lt"/>
              </a:rPr>
              <a:t>Destatis</a:t>
            </a:r>
            <a:r>
              <a:rPr lang="en-GB" sz="1600" dirty="0">
                <a:latin typeface="+mj-lt"/>
              </a:rPr>
              <a:t> </a:t>
            </a:r>
            <a:r>
              <a:rPr lang="en-GB" sz="1600" dirty="0" err="1">
                <a:latin typeface="+mj-lt"/>
              </a:rPr>
              <a:t>Statistik</a:t>
            </a:r>
            <a:r>
              <a:rPr lang="en-GB" sz="1600" dirty="0">
                <a:latin typeface="+mj-lt"/>
              </a:rPr>
              <a:t> </a:t>
            </a:r>
            <a:r>
              <a:rPr lang="en-GB" sz="1600" dirty="0" err="1">
                <a:latin typeface="+mj-lt"/>
              </a:rPr>
              <a:t>zu</a:t>
            </a:r>
            <a:r>
              <a:rPr lang="en-GB" sz="1600" dirty="0">
                <a:latin typeface="+mj-lt"/>
              </a:rPr>
              <a:t> </a:t>
            </a:r>
            <a:r>
              <a:rPr lang="en-GB" sz="1600" dirty="0" err="1">
                <a:latin typeface="+mj-lt"/>
              </a:rPr>
              <a:t>Berufsbildungspersonal</a:t>
            </a:r>
            <a:r>
              <a:rPr lang="en-GB" sz="1600" dirty="0">
                <a:latin typeface="+mj-lt"/>
              </a:rPr>
              <a:t> (</a:t>
            </a:r>
            <a:r>
              <a:rPr lang="en-GB" sz="1600" dirty="0">
                <a:solidFill>
                  <a:srgbClr val="E27F1C"/>
                </a:solidFill>
                <a:latin typeface="+mj-lt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link</a:t>
            </a:r>
            <a:r>
              <a:rPr lang="en-GB" sz="1600" dirty="0">
                <a:latin typeface="+mj-lt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295409912"/>
      </p:ext>
    </p:extLst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049C5C-5E1A-4218-8EDC-96B7677EF47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b="1" noProof="0" dirty="0"/>
              <a:t>GOVET at BIBB</a:t>
            </a:r>
          </a:p>
        </p:txBody>
      </p:sp>
    </p:spTree>
    <p:extLst>
      <p:ext uri="{BB962C8B-B14F-4D97-AF65-F5344CB8AC3E}">
        <p14:creationId xmlns:p14="http://schemas.microsoft.com/office/powerpoint/2010/main" val="317927380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A7DCDE-9502-4DE6-A0E5-133FBAA22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2" y="173575"/>
            <a:ext cx="9000000" cy="446715"/>
          </a:xfrm>
        </p:spPr>
        <p:txBody>
          <a:bodyPr>
            <a:noAutofit/>
          </a:bodyPr>
          <a:lstStyle/>
          <a:p>
            <a:r>
              <a:rPr lang="de-DE" sz="3600" noProof="0" dirty="0">
                <a:solidFill>
                  <a:srgbClr val="D6851B"/>
                </a:solidFill>
              </a:rPr>
              <a:t>Inhalt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EF5F9F5E-ECA7-4F0F-8CB4-6E016A211F75}"/>
              </a:ext>
            </a:extLst>
          </p:cNvPr>
          <p:cNvSpPr txBox="1"/>
          <p:nvPr/>
        </p:nvSpPr>
        <p:spPr>
          <a:xfrm>
            <a:off x="658812" y="1573553"/>
            <a:ext cx="7528844" cy="35394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indent="-360000">
              <a:lnSpc>
                <a:spcPts val="2400"/>
              </a:lnSpc>
              <a:spcAft>
                <a:spcPts val="1200"/>
              </a:spcAft>
              <a:buFont typeface="+mj-lt"/>
              <a:buAutoNum type="arabicPeriod"/>
            </a:pPr>
            <a:r>
              <a:rPr lang="de-DE" sz="2000" dirty="0">
                <a:latin typeface="+mj-lt"/>
              </a:rPr>
              <a:t>Definition</a:t>
            </a:r>
          </a:p>
          <a:p>
            <a:pPr indent="-360000">
              <a:lnSpc>
                <a:spcPts val="2400"/>
              </a:lnSpc>
              <a:spcAft>
                <a:spcPts val="1200"/>
              </a:spcAft>
              <a:buFont typeface="+mj-lt"/>
              <a:buAutoNum type="arabicPeriod"/>
            </a:pPr>
            <a:r>
              <a:rPr lang="de-DE" sz="2000" dirty="0">
                <a:latin typeface="+mj-lt"/>
              </a:rPr>
              <a:t>Formen der beruflichen Weiterbildung</a:t>
            </a:r>
          </a:p>
          <a:p>
            <a:pPr indent="-360000">
              <a:lnSpc>
                <a:spcPts val="2400"/>
              </a:lnSpc>
              <a:spcAft>
                <a:spcPts val="1200"/>
              </a:spcAft>
              <a:buFont typeface="+mj-lt"/>
              <a:buAutoNum type="arabicPeriod"/>
            </a:pPr>
            <a:r>
              <a:rPr lang="de-DE" sz="2000" dirty="0">
                <a:latin typeface="+mj-lt"/>
              </a:rPr>
              <a:t>Formale Angebote im Rahmen der Aufstiegsfortbildung</a:t>
            </a:r>
          </a:p>
          <a:p>
            <a:pPr indent="-360000">
              <a:lnSpc>
                <a:spcPts val="2400"/>
              </a:lnSpc>
              <a:spcAft>
                <a:spcPts val="1200"/>
              </a:spcAft>
              <a:buFont typeface="+mj-lt"/>
              <a:buAutoNum type="arabicPeriod"/>
            </a:pPr>
            <a:r>
              <a:rPr lang="de-DE" sz="2000" dirty="0">
                <a:latin typeface="+mj-lt"/>
              </a:rPr>
              <a:t>Weitere formale Angebote</a:t>
            </a:r>
          </a:p>
          <a:p>
            <a:pPr indent="-360000">
              <a:lnSpc>
                <a:spcPts val="2400"/>
              </a:lnSpc>
              <a:spcAft>
                <a:spcPts val="1200"/>
              </a:spcAft>
              <a:buFont typeface="+mj-lt"/>
              <a:buAutoNum type="arabicPeriod"/>
            </a:pPr>
            <a:r>
              <a:rPr lang="de-DE" sz="2000" dirty="0">
                <a:latin typeface="+mj-lt"/>
              </a:rPr>
              <a:t>Gesetzliche Regelungen (das novellierte Berufsbildungsgesetz 2020)</a:t>
            </a:r>
          </a:p>
          <a:p>
            <a:pPr indent="-360000">
              <a:lnSpc>
                <a:spcPts val="2400"/>
              </a:lnSpc>
              <a:spcAft>
                <a:spcPts val="1200"/>
              </a:spcAft>
              <a:buFont typeface="+mj-lt"/>
              <a:buAutoNum type="arabicPeriod"/>
            </a:pPr>
            <a:r>
              <a:rPr lang="de-DE" sz="2000" dirty="0">
                <a:latin typeface="+mj-lt"/>
              </a:rPr>
              <a:t>Finanzierung (Kosten/Nutzen)</a:t>
            </a:r>
          </a:p>
          <a:p>
            <a:pPr indent="-360000">
              <a:lnSpc>
                <a:spcPts val="2400"/>
              </a:lnSpc>
              <a:spcAft>
                <a:spcPts val="1200"/>
              </a:spcAft>
              <a:buFont typeface="+mj-lt"/>
              <a:buAutoNum type="arabicPeriod"/>
            </a:pPr>
            <a:r>
              <a:rPr lang="de-DE" sz="2000" dirty="0">
                <a:latin typeface="+mj-lt"/>
              </a:rPr>
              <a:t>Non-formale Weiterbildung: Der Anbietermarkt </a:t>
            </a:r>
          </a:p>
          <a:p>
            <a:pPr indent="-360000">
              <a:lnSpc>
                <a:spcPts val="2400"/>
              </a:lnSpc>
              <a:spcAft>
                <a:spcPts val="1200"/>
              </a:spcAft>
              <a:buFont typeface="+mj-lt"/>
              <a:buAutoNum type="arabicPeriod"/>
            </a:pPr>
            <a:r>
              <a:rPr lang="de-DE" sz="2000" dirty="0">
                <a:latin typeface="+mj-lt"/>
              </a:rPr>
              <a:t>Weiterbildungsbeteiligung</a:t>
            </a:r>
          </a:p>
        </p:txBody>
      </p:sp>
    </p:spTree>
    <p:extLst>
      <p:ext uri="{BB962C8B-B14F-4D97-AF65-F5344CB8AC3E}">
        <p14:creationId xmlns:p14="http://schemas.microsoft.com/office/powerpoint/2010/main" val="28186936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25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4D0B0E92-2530-4EF9-9539-D64CD335A88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812" y="817725"/>
            <a:ext cx="11053762" cy="446715"/>
          </a:xfrm>
        </p:spPr>
        <p:txBody>
          <a:bodyPr>
            <a:normAutofit/>
          </a:bodyPr>
          <a:lstStyle/>
          <a:p>
            <a:r>
              <a:rPr lang="de-DE" sz="2000" dirty="0"/>
              <a:t>Was wird als berufliche Weiterbildung bezeichnet?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97A66CD8-5C1C-44A2-8C6E-480B8A3BD4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1. Definition</a:t>
            </a:r>
          </a:p>
        </p:txBody>
      </p:sp>
      <p:sp>
        <p:nvSpPr>
          <p:cNvPr id="18" name="Inhaltsplatzhalter 4">
            <a:extLst>
              <a:ext uri="{FF2B5EF4-FFF2-40B4-BE49-F238E27FC236}">
                <a16:creationId xmlns:a16="http://schemas.microsoft.com/office/drawing/2014/main" id="{ED53B23D-AA56-41F7-AC03-718BA0B5E096}"/>
              </a:ext>
            </a:extLst>
          </p:cNvPr>
          <p:cNvSpPr txBox="1">
            <a:spLocks/>
          </p:cNvSpPr>
          <p:nvPr/>
        </p:nvSpPr>
        <p:spPr>
          <a:xfrm>
            <a:off x="658813" y="1557337"/>
            <a:ext cx="7958138" cy="395922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800" dirty="0">
                <a:latin typeface="+mj-lt"/>
              </a:rPr>
              <a:t>Jegliche Form des organisierten berufsbezogenen Lernens, die auf einer vorhandenen Ausbildung aufbaut,</a:t>
            </a:r>
          </a:p>
          <a:p>
            <a: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800" dirty="0">
                <a:latin typeface="+mj-lt"/>
              </a:rPr>
              <a:t>die Kenntnisse, Fähigkeiten und Fertigkeiten vertieft, erweitert oder erneuert und</a:t>
            </a:r>
          </a:p>
          <a:p>
            <a: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800" dirty="0">
                <a:latin typeface="+mj-lt"/>
              </a:rPr>
              <a:t>die zumeist mit einem Zertifikat oder einer Bescheinigung abschließt.</a:t>
            </a:r>
          </a:p>
          <a:p>
            <a: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endParaRPr lang="de-DE" sz="1800" dirty="0">
              <a:latin typeface="+mj-lt"/>
            </a:endParaRPr>
          </a:p>
          <a:p>
            <a:pPr marL="0" indent="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None/>
            </a:pPr>
            <a:r>
              <a:rPr lang="de-DE" sz="1800" b="1" dirty="0">
                <a:latin typeface="+mj-lt"/>
              </a:rPr>
              <a:t>Fortsetzung oder Wiederaufnahme des beruflichen Lernens nach Abschluss einer verschiedenartig ausgedehnten ersten Bildungsphase.</a:t>
            </a:r>
          </a:p>
          <a:p>
            <a: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endParaRPr lang="de-DE" sz="1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0307945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4D82307E-9F42-4EE4-B180-087417AADD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2. Formen der beruflichen Weiterbildung</a:t>
            </a:r>
          </a:p>
        </p:txBody>
      </p:sp>
      <p:sp>
        <p:nvSpPr>
          <p:cNvPr id="39" name="Inhaltsplatzhalter 4">
            <a:extLst>
              <a:ext uri="{FF2B5EF4-FFF2-40B4-BE49-F238E27FC236}">
                <a16:creationId xmlns:a16="http://schemas.microsoft.com/office/drawing/2014/main" id="{FD4CFA5F-8D98-4EDE-B653-7AE7990655E2}"/>
              </a:ext>
            </a:extLst>
          </p:cNvPr>
          <p:cNvSpPr txBox="1">
            <a:spLocks/>
          </p:cNvSpPr>
          <p:nvPr/>
        </p:nvSpPr>
        <p:spPr>
          <a:xfrm>
            <a:off x="658813" y="2252871"/>
            <a:ext cx="3527998" cy="368452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800" dirty="0">
                <a:latin typeface="+mj-lt"/>
              </a:rPr>
              <a:t>Spezielle Programme zur technischen und beruflichen Fortentwicklung innerhalb des staatlichen Bildungssystems:</a:t>
            </a:r>
          </a:p>
          <a:p>
            <a:pPr marL="576000" lvl="1">
              <a:lnSpc>
                <a:spcPts val="1800"/>
              </a:lnSpc>
              <a:spcBef>
                <a:spcPts val="600"/>
              </a:spcBef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400" dirty="0">
                <a:latin typeface="+mj-lt"/>
              </a:rPr>
              <a:t>Meister-/Techniker und Fachwirtkurse</a:t>
            </a:r>
          </a:p>
          <a:p>
            <a:pPr marL="576000" lvl="1">
              <a:lnSpc>
                <a:spcPts val="1800"/>
              </a:lnSpc>
              <a:spcBef>
                <a:spcPts val="600"/>
              </a:spcBef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400" dirty="0">
                <a:latin typeface="+mj-lt"/>
              </a:rPr>
              <a:t>Lehrgänge im Rahmen einer Umschulung</a:t>
            </a:r>
          </a:p>
          <a:p>
            <a: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endParaRPr lang="de-DE" sz="1800" dirty="0">
              <a:latin typeface="+mj-lt"/>
            </a:endParaRPr>
          </a:p>
        </p:txBody>
      </p:sp>
      <p:sp>
        <p:nvSpPr>
          <p:cNvPr id="40" name="Inhaltsplatzhalter 4">
            <a:extLst>
              <a:ext uri="{FF2B5EF4-FFF2-40B4-BE49-F238E27FC236}">
                <a16:creationId xmlns:a16="http://schemas.microsoft.com/office/drawing/2014/main" id="{00B36B17-3F6F-4E23-BEF2-F65583358950}"/>
              </a:ext>
            </a:extLst>
          </p:cNvPr>
          <p:cNvSpPr txBox="1">
            <a:spLocks/>
          </p:cNvSpPr>
          <p:nvPr/>
        </p:nvSpPr>
        <p:spPr>
          <a:xfrm>
            <a:off x="4430251" y="2252871"/>
            <a:ext cx="3527998" cy="368452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800" dirty="0">
                <a:latin typeface="+mj-lt"/>
              </a:rPr>
              <a:t>Bildungsangebote außerhalb des formalen Curriculums zur persönlichen und sozialen Bildung </a:t>
            </a:r>
          </a:p>
          <a:p>
            <a:pPr marL="576000" lvl="1">
              <a:lnSpc>
                <a:spcPts val="1800"/>
              </a:lnSpc>
              <a:spcBef>
                <a:spcPts val="600"/>
              </a:spcBef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400" dirty="0">
                <a:latin typeface="+mj-lt"/>
              </a:rPr>
              <a:t>durch den Arbeitgeber oder individuell organisiert</a:t>
            </a:r>
          </a:p>
          <a:p>
            <a:pPr marL="576000" lvl="1">
              <a:lnSpc>
                <a:spcPts val="1800"/>
              </a:lnSpc>
              <a:spcBef>
                <a:spcPts val="600"/>
              </a:spcBef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400" dirty="0">
                <a:latin typeface="+mj-lt"/>
              </a:rPr>
              <a:t>Kurse und Lehrgänge </a:t>
            </a:r>
          </a:p>
          <a:p>
            <a:pPr marL="576000" lvl="1">
              <a:lnSpc>
                <a:spcPts val="1800"/>
              </a:lnSpc>
              <a:spcBef>
                <a:spcPts val="600"/>
              </a:spcBef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400" dirty="0">
                <a:latin typeface="+mj-lt"/>
              </a:rPr>
              <a:t>Kurzzeitige Veranstaltungen wie Vorträge, Seminare, Workshops, Schulungen und Unterweisungen</a:t>
            </a:r>
          </a:p>
          <a:p>
            <a:pPr marL="576000" lvl="1">
              <a:lnSpc>
                <a:spcPts val="1800"/>
              </a:lnSpc>
              <a:spcBef>
                <a:spcPts val="600"/>
              </a:spcBef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400" dirty="0">
                <a:latin typeface="+mj-lt"/>
              </a:rPr>
              <a:t>Evtl. Fachtagungen/Kongresse/ Konferenzen</a:t>
            </a:r>
          </a:p>
        </p:txBody>
      </p:sp>
      <p:sp>
        <p:nvSpPr>
          <p:cNvPr id="47" name="Inhaltsplatzhalter 4">
            <a:extLst>
              <a:ext uri="{FF2B5EF4-FFF2-40B4-BE49-F238E27FC236}">
                <a16:creationId xmlns:a16="http://schemas.microsoft.com/office/drawing/2014/main" id="{5EE92F8F-E9E8-46EE-B530-8B4E2DD75B61}"/>
              </a:ext>
            </a:extLst>
          </p:cNvPr>
          <p:cNvSpPr txBox="1">
            <a:spLocks/>
          </p:cNvSpPr>
          <p:nvPr/>
        </p:nvSpPr>
        <p:spPr>
          <a:xfrm>
            <a:off x="8201695" y="2252871"/>
            <a:ext cx="3527998" cy="368452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800" dirty="0">
                <a:latin typeface="+mj-lt"/>
              </a:rPr>
              <a:t>Lebenslang durch Einflüsse und Quellen der eigenen Umgebung und aus der täglichen Erfahrung</a:t>
            </a:r>
          </a:p>
          <a:p>
            <a:pPr marL="576000" lvl="1">
              <a:lnSpc>
                <a:spcPts val="1800"/>
              </a:lnSpc>
              <a:spcBef>
                <a:spcPts val="600"/>
              </a:spcBef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400" dirty="0">
                <a:latin typeface="+mj-lt"/>
              </a:rPr>
              <a:t>Arbeitsalltag, Arbeitskollegen</a:t>
            </a:r>
          </a:p>
          <a:p>
            <a:pPr marL="576000" lvl="1">
              <a:lnSpc>
                <a:spcPts val="1800"/>
              </a:lnSpc>
              <a:spcBef>
                <a:spcPts val="600"/>
              </a:spcBef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400" dirty="0">
                <a:latin typeface="+mj-lt"/>
              </a:rPr>
              <a:t>Private Kontakte, Medien, </a:t>
            </a:r>
            <a:br>
              <a:rPr lang="de-DE" sz="1400" dirty="0">
                <a:latin typeface="+mj-lt"/>
              </a:rPr>
            </a:br>
            <a:r>
              <a:rPr lang="de-DE" sz="1400" dirty="0">
                <a:latin typeface="+mj-lt"/>
              </a:rPr>
              <a:t>Lektüre von Fachliteratur u. Ä.</a:t>
            </a:r>
          </a:p>
        </p:txBody>
      </p:sp>
      <p:sp>
        <p:nvSpPr>
          <p:cNvPr id="48" name="Textplatzhalter 7">
            <a:extLst>
              <a:ext uri="{FF2B5EF4-FFF2-40B4-BE49-F238E27FC236}">
                <a16:creationId xmlns:a16="http://schemas.microsoft.com/office/drawing/2014/main" id="{9D133C60-9C3F-4F4C-8FB7-D1F2AE18B40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812" y="821140"/>
            <a:ext cx="11053762" cy="435462"/>
          </a:xfrm>
        </p:spPr>
        <p:txBody>
          <a:bodyPr>
            <a:normAutofit/>
          </a:bodyPr>
          <a:lstStyle/>
          <a:p>
            <a:r>
              <a:rPr lang="de-DE" sz="2000" dirty="0"/>
              <a:t>Wie findet berufliche Weiterbildung statt?</a:t>
            </a:r>
          </a:p>
        </p:txBody>
      </p:sp>
      <p:sp>
        <p:nvSpPr>
          <p:cNvPr id="57" name="Textplatzhalter 3">
            <a:extLst>
              <a:ext uri="{FF2B5EF4-FFF2-40B4-BE49-F238E27FC236}">
                <a16:creationId xmlns:a16="http://schemas.microsoft.com/office/drawing/2014/main" id="{CB6576EA-595E-46B5-932D-659DF6A407A6}"/>
              </a:ext>
            </a:extLst>
          </p:cNvPr>
          <p:cNvSpPr txBox="1">
            <a:spLocks/>
          </p:cNvSpPr>
          <p:nvPr/>
        </p:nvSpPr>
        <p:spPr>
          <a:xfrm>
            <a:off x="658813" y="1557338"/>
            <a:ext cx="3527992" cy="468000"/>
          </a:xfrm>
          <a:prstGeom prst="rect">
            <a:avLst/>
          </a:prstGeom>
          <a:solidFill>
            <a:srgbClr val="D6851B"/>
          </a:solidFill>
        </p:spPr>
        <p:txBody>
          <a:bodyPr vert="horz" wrap="square" lIns="36000" tIns="72000" rIns="36000" bIns="0" rtlCol="0" anchor="ctr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700"/>
              </a:lnSpc>
              <a:spcBef>
                <a:spcPts val="600"/>
              </a:spcBef>
            </a:pPr>
            <a:r>
              <a:rPr lang="de-DE" sz="1800" b="1" spc="70" dirty="0"/>
              <a:t>Formal</a:t>
            </a:r>
          </a:p>
        </p:txBody>
      </p:sp>
      <p:sp>
        <p:nvSpPr>
          <p:cNvPr id="58" name="Textplatzhalter 3">
            <a:extLst>
              <a:ext uri="{FF2B5EF4-FFF2-40B4-BE49-F238E27FC236}">
                <a16:creationId xmlns:a16="http://schemas.microsoft.com/office/drawing/2014/main" id="{C73CEF38-7E42-473A-A209-3B7F1E46B003}"/>
              </a:ext>
            </a:extLst>
          </p:cNvPr>
          <p:cNvSpPr txBox="1">
            <a:spLocks/>
          </p:cNvSpPr>
          <p:nvPr/>
        </p:nvSpPr>
        <p:spPr>
          <a:xfrm>
            <a:off x="4430245" y="1557338"/>
            <a:ext cx="3527992" cy="468000"/>
          </a:xfrm>
          <a:prstGeom prst="rect">
            <a:avLst/>
          </a:prstGeom>
          <a:solidFill>
            <a:srgbClr val="D6851B"/>
          </a:solidFill>
        </p:spPr>
        <p:txBody>
          <a:bodyPr vert="horz" wrap="square" lIns="36000" tIns="72000" rIns="36000" bIns="0" rtlCol="0" anchor="ctr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700"/>
              </a:lnSpc>
              <a:spcBef>
                <a:spcPts val="600"/>
              </a:spcBef>
            </a:pPr>
            <a:r>
              <a:rPr lang="de-DE" sz="1800" b="1" spc="70" dirty="0"/>
              <a:t>Non-Formal</a:t>
            </a:r>
          </a:p>
        </p:txBody>
      </p:sp>
      <p:sp>
        <p:nvSpPr>
          <p:cNvPr id="59" name="Textplatzhalter 3">
            <a:extLst>
              <a:ext uri="{FF2B5EF4-FFF2-40B4-BE49-F238E27FC236}">
                <a16:creationId xmlns:a16="http://schemas.microsoft.com/office/drawing/2014/main" id="{9FEBED30-495A-469C-AC0D-29DAD387EA26}"/>
              </a:ext>
            </a:extLst>
          </p:cNvPr>
          <p:cNvSpPr txBox="1">
            <a:spLocks/>
          </p:cNvSpPr>
          <p:nvPr/>
        </p:nvSpPr>
        <p:spPr>
          <a:xfrm>
            <a:off x="8201671" y="1557338"/>
            <a:ext cx="3527992" cy="468000"/>
          </a:xfrm>
          <a:prstGeom prst="rect">
            <a:avLst/>
          </a:prstGeom>
          <a:solidFill>
            <a:srgbClr val="D6851B"/>
          </a:solidFill>
        </p:spPr>
        <p:txBody>
          <a:bodyPr vert="horz" wrap="square" lIns="36000" tIns="72000" rIns="36000" bIns="0" rtlCol="0" anchor="ctr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700"/>
              </a:lnSpc>
              <a:spcBef>
                <a:spcPts val="600"/>
              </a:spcBef>
            </a:pPr>
            <a:r>
              <a:rPr lang="de-DE" sz="1800" b="1" spc="70" dirty="0"/>
              <a:t>Informell</a:t>
            </a:r>
          </a:p>
        </p:txBody>
      </p:sp>
    </p:spTree>
    <p:extLst>
      <p:ext uri="{BB962C8B-B14F-4D97-AF65-F5344CB8AC3E}">
        <p14:creationId xmlns:p14="http://schemas.microsoft.com/office/powerpoint/2010/main" val="1106386817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F46CD52-B1DC-4DF7-8FCC-44740D0CFA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3. Formale Angebote im Rahmen der Aufstiegsfortbildung</a:t>
            </a:r>
            <a:endParaRPr lang="de-DE" noProof="0" dirty="0">
              <a:solidFill>
                <a:srgbClr val="D6851B"/>
              </a:solidFill>
            </a:endParaRPr>
          </a:p>
        </p:txBody>
      </p:sp>
      <p:sp>
        <p:nvSpPr>
          <p:cNvPr id="6" name="Textplatzhalter 3">
            <a:extLst>
              <a:ext uri="{FF2B5EF4-FFF2-40B4-BE49-F238E27FC236}">
                <a16:creationId xmlns:a16="http://schemas.microsoft.com/office/drawing/2014/main" id="{5252982C-541D-4F15-9D26-6974AC8FE9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8814" y="2175507"/>
            <a:ext cx="2736000" cy="637849"/>
          </a:xfrm>
          <a:solidFill>
            <a:srgbClr val="E2A95F"/>
          </a:solidFill>
        </p:spPr>
        <p:txBody>
          <a:bodyPr wrap="square" lIns="36000" tIns="72000" rIns="36000" bIns="72000">
            <a:spAutoFit/>
          </a:bodyPr>
          <a:lstStyle/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de-DE" sz="1600" dirty="0"/>
              <a:t>Spezialisierende </a:t>
            </a:r>
            <a:br>
              <a:rPr lang="de-DE" sz="1600" dirty="0"/>
            </a:br>
            <a:r>
              <a:rPr lang="de-DE" sz="1600" dirty="0"/>
              <a:t>Höherqualifizierung</a:t>
            </a:r>
            <a:endParaRPr lang="de-DE" sz="1600" spc="20" dirty="0"/>
          </a:p>
        </p:txBody>
      </p:sp>
      <p:sp>
        <p:nvSpPr>
          <p:cNvPr id="7" name="Textplatzhalter 3">
            <a:extLst>
              <a:ext uri="{FF2B5EF4-FFF2-40B4-BE49-F238E27FC236}">
                <a16:creationId xmlns:a16="http://schemas.microsoft.com/office/drawing/2014/main" id="{96606456-7A2C-4503-A466-7970A04C8EDD}"/>
              </a:ext>
            </a:extLst>
          </p:cNvPr>
          <p:cNvSpPr txBox="1">
            <a:spLocks/>
          </p:cNvSpPr>
          <p:nvPr/>
        </p:nvSpPr>
        <p:spPr>
          <a:xfrm>
            <a:off x="658812" y="2891524"/>
            <a:ext cx="2736000" cy="1727103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144000" tIns="144000" rIns="72000" bIns="144000" rtlCol="0" anchor="t" anchorCtr="0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600"/>
              </a:lnSpc>
              <a:spcBef>
                <a:spcPts val="0"/>
              </a:spcBef>
            </a:pPr>
            <a:r>
              <a:rPr lang="de-DE" sz="1400" spc="20" dirty="0">
                <a:solidFill>
                  <a:schemeClr val="tx1"/>
                </a:solidFill>
              </a:rPr>
              <a:t>z. B. Geprüfte/r Berufsspezialist/in – IT-Spezialist/in, Servicetechniker/in, Diätkoch/Diätköchin, Servicemonteur/in für Windenergieanlagentechnik, </a:t>
            </a:r>
            <a:br>
              <a:rPr lang="de-DE" sz="1400" spc="20" dirty="0">
                <a:solidFill>
                  <a:schemeClr val="tx1"/>
                </a:solidFill>
              </a:rPr>
            </a:br>
            <a:r>
              <a:rPr lang="de-DE" sz="1400" spc="20" dirty="0">
                <a:solidFill>
                  <a:schemeClr val="tx1"/>
                </a:solidFill>
              </a:rPr>
              <a:t>Wohnraumberater/in IHK</a:t>
            </a:r>
          </a:p>
        </p:txBody>
      </p:sp>
      <p:sp>
        <p:nvSpPr>
          <p:cNvPr id="8" name="Textplatzhalter 3">
            <a:extLst>
              <a:ext uri="{FF2B5EF4-FFF2-40B4-BE49-F238E27FC236}">
                <a16:creationId xmlns:a16="http://schemas.microsoft.com/office/drawing/2014/main" id="{71EBEEC9-307D-4465-A213-EF6224C55835}"/>
              </a:ext>
            </a:extLst>
          </p:cNvPr>
          <p:cNvSpPr txBox="1">
            <a:spLocks/>
          </p:cNvSpPr>
          <p:nvPr/>
        </p:nvSpPr>
        <p:spPr>
          <a:xfrm>
            <a:off x="658813" y="1557338"/>
            <a:ext cx="2736000" cy="468000"/>
          </a:xfrm>
          <a:prstGeom prst="rect">
            <a:avLst/>
          </a:prstGeom>
          <a:solidFill>
            <a:srgbClr val="D6851B"/>
          </a:solidFill>
        </p:spPr>
        <p:txBody>
          <a:bodyPr vert="horz" wrap="square" lIns="36000" tIns="72000" rIns="36000" bIns="0" rtlCol="0" anchor="ctr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700"/>
              </a:lnSpc>
              <a:spcBef>
                <a:spcPts val="600"/>
              </a:spcBef>
            </a:pPr>
            <a:r>
              <a:rPr lang="de-DE" sz="1800" b="1" spc="70" dirty="0"/>
              <a:t>DQR 5</a:t>
            </a:r>
          </a:p>
        </p:txBody>
      </p:sp>
      <p:sp>
        <p:nvSpPr>
          <p:cNvPr id="9" name="Textplatzhalter 3">
            <a:extLst>
              <a:ext uri="{FF2B5EF4-FFF2-40B4-BE49-F238E27FC236}">
                <a16:creationId xmlns:a16="http://schemas.microsoft.com/office/drawing/2014/main" id="{E0660FEF-E649-46CA-B8F3-B4DF7AD7F8CF}"/>
              </a:ext>
            </a:extLst>
          </p:cNvPr>
          <p:cNvSpPr txBox="1">
            <a:spLocks/>
          </p:cNvSpPr>
          <p:nvPr/>
        </p:nvSpPr>
        <p:spPr>
          <a:xfrm>
            <a:off x="3612144" y="2174643"/>
            <a:ext cx="2592000" cy="637849"/>
          </a:xfrm>
          <a:prstGeom prst="rect">
            <a:avLst/>
          </a:prstGeom>
          <a:solidFill>
            <a:srgbClr val="E2A95F"/>
          </a:solidFill>
        </p:spPr>
        <p:txBody>
          <a:bodyPr vert="horz" wrap="square" lIns="36000" tIns="72000" rIns="36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de-DE" sz="1600" dirty="0"/>
              <a:t>Aufstiegsfortbildung </a:t>
            </a:r>
            <a:br>
              <a:rPr lang="de-DE" sz="1600" dirty="0"/>
            </a:br>
            <a:r>
              <a:rPr lang="de-DE" sz="1600" spc="-10" dirty="0"/>
              <a:t>zum Meister/zur Meisterin </a:t>
            </a:r>
          </a:p>
        </p:txBody>
      </p:sp>
      <p:sp>
        <p:nvSpPr>
          <p:cNvPr id="11" name="Textplatzhalter 3">
            <a:extLst>
              <a:ext uri="{FF2B5EF4-FFF2-40B4-BE49-F238E27FC236}">
                <a16:creationId xmlns:a16="http://schemas.microsoft.com/office/drawing/2014/main" id="{CCC2C313-E699-4868-BEBD-012FD4C21E4A}"/>
              </a:ext>
            </a:extLst>
          </p:cNvPr>
          <p:cNvSpPr txBox="1">
            <a:spLocks/>
          </p:cNvSpPr>
          <p:nvPr/>
        </p:nvSpPr>
        <p:spPr>
          <a:xfrm>
            <a:off x="3612144" y="2890586"/>
            <a:ext cx="2592000" cy="1727103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144000" tIns="144000" rIns="72000" bIns="144000" rtlCol="0" anchor="t" anchorCtr="0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600"/>
              </a:lnSpc>
              <a:spcBef>
                <a:spcPts val="0"/>
              </a:spcBef>
            </a:pPr>
            <a:r>
              <a:rPr lang="de-DE" sz="1400" spc="20" dirty="0">
                <a:solidFill>
                  <a:schemeClr val="tx1"/>
                </a:solidFill>
              </a:rPr>
              <a:t>z. B. Bachelor Professional*, </a:t>
            </a:r>
            <a:br>
              <a:rPr lang="de-DE" sz="1400" spc="20" dirty="0">
                <a:solidFill>
                  <a:schemeClr val="tx1"/>
                </a:solidFill>
              </a:rPr>
            </a:br>
            <a:r>
              <a:rPr lang="de-DE" sz="1400" spc="20" dirty="0">
                <a:solidFill>
                  <a:schemeClr val="tx1"/>
                </a:solidFill>
              </a:rPr>
              <a:t>Landwirtschaftsmeister/in, </a:t>
            </a:r>
            <a:br>
              <a:rPr lang="de-DE" sz="1400" spc="20" dirty="0">
                <a:solidFill>
                  <a:schemeClr val="tx1"/>
                </a:solidFill>
              </a:rPr>
            </a:br>
            <a:r>
              <a:rPr lang="de-DE" sz="1400" spc="20" dirty="0">
                <a:solidFill>
                  <a:schemeClr val="tx1"/>
                </a:solidFill>
              </a:rPr>
              <a:t>Küchenmeister/in,  Restaurantmeister/in, Elektrotechnikermeister/in </a:t>
            </a:r>
          </a:p>
        </p:txBody>
      </p:sp>
      <p:sp>
        <p:nvSpPr>
          <p:cNvPr id="12" name="Textplatzhalter 3">
            <a:extLst>
              <a:ext uri="{FF2B5EF4-FFF2-40B4-BE49-F238E27FC236}">
                <a16:creationId xmlns:a16="http://schemas.microsoft.com/office/drawing/2014/main" id="{5D617D76-AFAA-42F7-9E88-50C6F403F0FE}"/>
              </a:ext>
            </a:extLst>
          </p:cNvPr>
          <p:cNvSpPr txBox="1">
            <a:spLocks/>
          </p:cNvSpPr>
          <p:nvPr/>
        </p:nvSpPr>
        <p:spPr>
          <a:xfrm>
            <a:off x="3612575" y="1557338"/>
            <a:ext cx="8100000" cy="468000"/>
          </a:xfrm>
          <a:prstGeom prst="rect">
            <a:avLst/>
          </a:prstGeom>
          <a:solidFill>
            <a:srgbClr val="D6851B"/>
          </a:solidFill>
        </p:spPr>
        <p:txBody>
          <a:bodyPr vert="horz" wrap="square" lIns="36000" tIns="72000" rIns="36000" bIns="0" rtlCol="0" anchor="ctr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700"/>
              </a:lnSpc>
              <a:spcBef>
                <a:spcPts val="600"/>
              </a:spcBef>
            </a:pPr>
            <a:r>
              <a:rPr lang="de-DE" sz="1800" b="1" spc="70" dirty="0"/>
              <a:t>DQR 6</a:t>
            </a:r>
          </a:p>
        </p:txBody>
      </p:sp>
      <p:sp>
        <p:nvSpPr>
          <p:cNvPr id="13" name="Textplatzhalter 3">
            <a:extLst>
              <a:ext uri="{FF2B5EF4-FFF2-40B4-BE49-F238E27FC236}">
                <a16:creationId xmlns:a16="http://schemas.microsoft.com/office/drawing/2014/main" id="{FB6EA9DE-14C7-4549-9A47-C0080C2265B5}"/>
              </a:ext>
            </a:extLst>
          </p:cNvPr>
          <p:cNvSpPr txBox="1">
            <a:spLocks/>
          </p:cNvSpPr>
          <p:nvPr/>
        </p:nvSpPr>
        <p:spPr>
          <a:xfrm>
            <a:off x="6366359" y="2168525"/>
            <a:ext cx="2592000" cy="637849"/>
          </a:xfrm>
          <a:prstGeom prst="rect">
            <a:avLst/>
          </a:prstGeom>
          <a:solidFill>
            <a:srgbClr val="E2A95F"/>
          </a:solidFill>
        </p:spPr>
        <p:txBody>
          <a:bodyPr vert="horz" wrap="square" lIns="36000" tIns="72000" rIns="36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de-DE" sz="1600" dirty="0"/>
              <a:t>Technische </a:t>
            </a:r>
            <a:br>
              <a:rPr lang="de-DE" sz="1600" dirty="0"/>
            </a:br>
            <a:r>
              <a:rPr lang="de-DE" sz="1600" dirty="0"/>
              <a:t>Aufstiegsfortbildung</a:t>
            </a:r>
            <a:endParaRPr lang="de-DE" sz="1600" spc="20" dirty="0"/>
          </a:p>
        </p:txBody>
      </p:sp>
      <p:sp>
        <p:nvSpPr>
          <p:cNvPr id="14" name="Textplatzhalter 3">
            <a:extLst>
              <a:ext uri="{FF2B5EF4-FFF2-40B4-BE49-F238E27FC236}">
                <a16:creationId xmlns:a16="http://schemas.microsoft.com/office/drawing/2014/main" id="{EB459804-61F6-4C92-9E2B-9C1C6EF1DA99}"/>
              </a:ext>
            </a:extLst>
          </p:cNvPr>
          <p:cNvSpPr txBox="1">
            <a:spLocks/>
          </p:cNvSpPr>
          <p:nvPr/>
        </p:nvSpPr>
        <p:spPr>
          <a:xfrm>
            <a:off x="6366359" y="2890587"/>
            <a:ext cx="2592000" cy="1727103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144000" tIns="144000" rIns="72000" bIns="144000" rtlCol="0" anchor="t" anchorCtr="0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600"/>
              </a:lnSpc>
              <a:spcBef>
                <a:spcPts val="0"/>
              </a:spcBef>
            </a:pPr>
            <a:r>
              <a:rPr lang="de-DE" sz="1400" spc="-10" dirty="0">
                <a:solidFill>
                  <a:schemeClr val="tx1"/>
                </a:solidFill>
              </a:rPr>
              <a:t>z. B. Bachelor Professional*, </a:t>
            </a:r>
            <a:br>
              <a:rPr lang="de-DE" sz="1400" spc="-10" dirty="0">
                <a:solidFill>
                  <a:schemeClr val="tx1"/>
                </a:solidFill>
              </a:rPr>
            </a:br>
            <a:r>
              <a:rPr lang="de-DE" sz="1400" spc="-10" dirty="0">
                <a:solidFill>
                  <a:schemeClr val="tx1"/>
                </a:solidFill>
              </a:rPr>
              <a:t>Techniker/in Agrartechnik, </a:t>
            </a:r>
            <a:br>
              <a:rPr lang="de-DE" sz="1400" spc="-10" dirty="0">
                <a:solidFill>
                  <a:schemeClr val="tx1"/>
                </a:solidFill>
              </a:rPr>
            </a:br>
            <a:r>
              <a:rPr lang="de-DE" sz="1400" spc="20" dirty="0">
                <a:solidFill>
                  <a:schemeClr val="tx1"/>
                </a:solidFill>
              </a:rPr>
              <a:t>Techniker/in Lebensmitteltechnik, </a:t>
            </a:r>
            <a:br>
              <a:rPr lang="de-DE" sz="1400" spc="20" dirty="0">
                <a:solidFill>
                  <a:schemeClr val="tx1"/>
                </a:solidFill>
              </a:rPr>
            </a:br>
            <a:r>
              <a:rPr lang="de-DE" sz="1400" spc="20" dirty="0">
                <a:solidFill>
                  <a:schemeClr val="tx1"/>
                </a:solidFill>
              </a:rPr>
              <a:t>Techniker/in Gebäudesystemtechnik</a:t>
            </a:r>
          </a:p>
        </p:txBody>
      </p:sp>
      <p:sp>
        <p:nvSpPr>
          <p:cNvPr id="16" name="Textplatzhalter 3">
            <a:extLst>
              <a:ext uri="{FF2B5EF4-FFF2-40B4-BE49-F238E27FC236}">
                <a16:creationId xmlns:a16="http://schemas.microsoft.com/office/drawing/2014/main" id="{3CAC0400-1E75-46B7-AAEC-DBC5DA41CAF6}"/>
              </a:ext>
            </a:extLst>
          </p:cNvPr>
          <p:cNvSpPr txBox="1">
            <a:spLocks/>
          </p:cNvSpPr>
          <p:nvPr/>
        </p:nvSpPr>
        <p:spPr>
          <a:xfrm>
            <a:off x="9120574" y="2174643"/>
            <a:ext cx="2592000" cy="637849"/>
          </a:xfrm>
          <a:prstGeom prst="rect">
            <a:avLst/>
          </a:prstGeom>
          <a:solidFill>
            <a:srgbClr val="E2A95F"/>
          </a:solidFill>
        </p:spPr>
        <p:txBody>
          <a:bodyPr vert="horz" wrap="square" lIns="36000" tIns="72000" rIns="36000" bIns="72000" rtlCol="0" anchor="ctr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de-DE" sz="1600" dirty="0"/>
              <a:t>Kaufmännische Aufstiegsfortbildung </a:t>
            </a:r>
            <a:endParaRPr lang="de-DE" sz="1600" spc="20" dirty="0"/>
          </a:p>
        </p:txBody>
      </p:sp>
      <p:sp>
        <p:nvSpPr>
          <p:cNvPr id="18" name="Textplatzhalter 3">
            <a:extLst>
              <a:ext uri="{FF2B5EF4-FFF2-40B4-BE49-F238E27FC236}">
                <a16:creationId xmlns:a16="http://schemas.microsoft.com/office/drawing/2014/main" id="{26136F7C-27AE-409A-8D9A-8639500E0AB8}"/>
              </a:ext>
            </a:extLst>
          </p:cNvPr>
          <p:cNvSpPr txBox="1">
            <a:spLocks/>
          </p:cNvSpPr>
          <p:nvPr/>
        </p:nvSpPr>
        <p:spPr>
          <a:xfrm>
            <a:off x="9120573" y="2891524"/>
            <a:ext cx="2592001" cy="1727103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144000" tIns="144000" rIns="72000" bIns="144000" rtlCol="0" anchor="t" anchorCtr="0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600"/>
              </a:lnSpc>
              <a:spcBef>
                <a:spcPts val="0"/>
              </a:spcBef>
            </a:pPr>
            <a:r>
              <a:rPr lang="de-DE" sz="1400" spc="20" dirty="0">
                <a:solidFill>
                  <a:schemeClr val="tx1"/>
                </a:solidFill>
              </a:rPr>
              <a:t>z. B. Bachelor Professional*, Fachagrarwirt/in Rechnungswesen, Wirtschaftsfachwirt/in, Industriefachwirt/in, </a:t>
            </a:r>
            <a:br>
              <a:rPr lang="de-DE" sz="1400" spc="20" dirty="0">
                <a:solidFill>
                  <a:schemeClr val="tx1"/>
                </a:solidFill>
              </a:rPr>
            </a:br>
            <a:r>
              <a:rPr lang="de-DE" sz="1400" dirty="0">
                <a:solidFill>
                  <a:schemeClr val="tx1"/>
                </a:solidFill>
              </a:rPr>
              <a:t>Medien- und Verlagsfachwirt/in, Bilanzbuchhalter/in</a:t>
            </a: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BDA928BF-3021-4CEE-B223-CFDA8EAA1F4E}"/>
              </a:ext>
            </a:extLst>
          </p:cNvPr>
          <p:cNvSpPr/>
          <p:nvPr/>
        </p:nvSpPr>
        <p:spPr>
          <a:xfrm>
            <a:off x="525582" y="5464202"/>
            <a:ext cx="744774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000" dirty="0"/>
              <a:t> * kann seit Ende 2020 alleine oder gemeinsam mit alter Bezeichnung geführt werden</a:t>
            </a:r>
          </a:p>
        </p:txBody>
      </p:sp>
    </p:spTree>
    <p:extLst>
      <p:ext uri="{BB962C8B-B14F-4D97-AF65-F5344CB8AC3E}">
        <p14:creationId xmlns:p14="http://schemas.microsoft.com/office/powerpoint/2010/main" val="704891516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F46CD52-B1DC-4DF7-8FCC-44740D0CFA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3. Formale Angebote im Rahmen der Aufstiegsfortbildung</a:t>
            </a:r>
          </a:p>
        </p:txBody>
      </p:sp>
      <p:sp>
        <p:nvSpPr>
          <p:cNvPr id="6" name="Textplatzhalter 3">
            <a:extLst>
              <a:ext uri="{FF2B5EF4-FFF2-40B4-BE49-F238E27FC236}">
                <a16:creationId xmlns:a16="http://schemas.microsoft.com/office/drawing/2014/main" id="{5252982C-541D-4F15-9D26-6974AC8FE9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8812" y="2176145"/>
            <a:ext cx="3528000" cy="637849"/>
          </a:xfrm>
          <a:solidFill>
            <a:srgbClr val="E2A95F"/>
          </a:solidFill>
        </p:spPr>
        <p:txBody>
          <a:bodyPr wrap="square" lIns="36000" tIns="72000" rIns="36000" bIns="72000">
            <a:spAutoFit/>
          </a:bodyPr>
          <a:lstStyle/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de-DE" sz="1600" dirty="0"/>
              <a:t>Fortgeschrittene </a:t>
            </a:r>
            <a:br>
              <a:rPr lang="de-DE" sz="1600" dirty="0"/>
            </a:br>
            <a:r>
              <a:rPr lang="de-DE" sz="1600" dirty="0"/>
              <a:t>Aufstiegsfortbildung </a:t>
            </a:r>
            <a:endParaRPr lang="de-DE" sz="1600" spc="20" dirty="0"/>
          </a:p>
        </p:txBody>
      </p:sp>
      <p:sp>
        <p:nvSpPr>
          <p:cNvPr id="7" name="Textplatzhalter 3">
            <a:extLst>
              <a:ext uri="{FF2B5EF4-FFF2-40B4-BE49-F238E27FC236}">
                <a16:creationId xmlns:a16="http://schemas.microsoft.com/office/drawing/2014/main" id="{96606456-7A2C-4503-A466-7970A04C8EDD}"/>
              </a:ext>
            </a:extLst>
          </p:cNvPr>
          <p:cNvSpPr txBox="1">
            <a:spLocks/>
          </p:cNvSpPr>
          <p:nvPr/>
        </p:nvSpPr>
        <p:spPr>
          <a:xfrm>
            <a:off x="658815" y="2895211"/>
            <a:ext cx="3527997" cy="1433902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72000" tIns="144000" rIns="72000" bIns="144000" rtlCol="0" anchor="t" anchorCtr="0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800"/>
              </a:lnSpc>
              <a:spcBef>
                <a:spcPts val="0"/>
              </a:spcBef>
            </a:pPr>
            <a:r>
              <a:rPr lang="de-DE" sz="1400" spc="20" dirty="0">
                <a:solidFill>
                  <a:schemeClr val="tx1"/>
                </a:solidFill>
              </a:rPr>
              <a:t>z. B. Master Professional*,</a:t>
            </a:r>
            <a:br>
              <a:rPr lang="de-DE" sz="1400" spc="20" dirty="0">
                <a:solidFill>
                  <a:schemeClr val="tx1"/>
                </a:solidFill>
              </a:rPr>
            </a:br>
            <a:r>
              <a:rPr lang="de-DE" sz="1400" spc="20" dirty="0">
                <a:solidFill>
                  <a:schemeClr val="tx1"/>
                </a:solidFill>
              </a:rPr>
              <a:t> Technische/r Betriebswirt/in, </a:t>
            </a:r>
            <a:br>
              <a:rPr lang="de-DE" sz="1400" spc="20" dirty="0">
                <a:solidFill>
                  <a:schemeClr val="tx1"/>
                </a:solidFill>
              </a:rPr>
            </a:br>
            <a:r>
              <a:rPr lang="de-DE" sz="1400" spc="20" dirty="0">
                <a:solidFill>
                  <a:schemeClr val="tx1"/>
                </a:solidFill>
              </a:rPr>
              <a:t>Kaufmännische/r Betriebswirt/in, </a:t>
            </a:r>
            <a:br>
              <a:rPr lang="de-DE" sz="1400" spc="20" dirty="0">
                <a:solidFill>
                  <a:schemeClr val="tx1"/>
                </a:solidFill>
              </a:rPr>
            </a:br>
            <a:r>
              <a:rPr lang="de-DE" sz="1400" spc="20" dirty="0">
                <a:solidFill>
                  <a:schemeClr val="tx1"/>
                </a:solidFill>
              </a:rPr>
              <a:t>Geprüfte/r Berufspädagoge/in*</a:t>
            </a:r>
          </a:p>
        </p:txBody>
      </p:sp>
      <p:sp>
        <p:nvSpPr>
          <p:cNvPr id="8" name="Textplatzhalter 3">
            <a:extLst>
              <a:ext uri="{FF2B5EF4-FFF2-40B4-BE49-F238E27FC236}">
                <a16:creationId xmlns:a16="http://schemas.microsoft.com/office/drawing/2014/main" id="{71EBEEC9-307D-4465-A213-EF6224C55835}"/>
              </a:ext>
            </a:extLst>
          </p:cNvPr>
          <p:cNvSpPr txBox="1">
            <a:spLocks/>
          </p:cNvSpPr>
          <p:nvPr/>
        </p:nvSpPr>
        <p:spPr>
          <a:xfrm>
            <a:off x="658814" y="1559075"/>
            <a:ext cx="7261168" cy="468000"/>
          </a:xfrm>
          <a:prstGeom prst="rect">
            <a:avLst/>
          </a:prstGeom>
          <a:solidFill>
            <a:srgbClr val="D6851B"/>
          </a:solidFill>
        </p:spPr>
        <p:txBody>
          <a:bodyPr vert="horz" wrap="square" lIns="36000" tIns="72000" rIns="36000" bIns="0" rtlCol="0" anchor="ctr" anchorCtr="0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700"/>
              </a:lnSpc>
              <a:spcBef>
                <a:spcPts val="600"/>
              </a:spcBef>
            </a:pPr>
            <a:r>
              <a:rPr lang="de-DE" sz="1800" b="1" spc="70" dirty="0"/>
              <a:t>DQR 7</a:t>
            </a:r>
          </a:p>
        </p:txBody>
      </p:sp>
      <p:sp>
        <p:nvSpPr>
          <p:cNvPr id="9" name="Textplatzhalter 3">
            <a:extLst>
              <a:ext uri="{FF2B5EF4-FFF2-40B4-BE49-F238E27FC236}">
                <a16:creationId xmlns:a16="http://schemas.microsoft.com/office/drawing/2014/main" id="{E0660FEF-E649-46CA-B8F3-B4DF7AD7F8CF}"/>
              </a:ext>
            </a:extLst>
          </p:cNvPr>
          <p:cNvSpPr txBox="1">
            <a:spLocks/>
          </p:cNvSpPr>
          <p:nvPr/>
        </p:nvSpPr>
        <p:spPr>
          <a:xfrm>
            <a:off x="4391982" y="2176145"/>
            <a:ext cx="3528000" cy="637849"/>
          </a:xfrm>
          <a:prstGeom prst="rect">
            <a:avLst/>
          </a:prstGeom>
          <a:solidFill>
            <a:srgbClr val="E2A95F"/>
          </a:solidFill>
        </p:spPr>
        <p:txBody>
          <a:bodyPr vert="horz" wrap="square" lIns="36000" tIns="72000" rIns="36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de-DE" sz="1600" dirty="0"/>
              <a:t>Akademisches Masterstudium </a:t>
            </a:r>
            <a:br>
              <a:rPr lang="de-DE" sz="1600" dirty="0"/>
            </a:br>
            <a:r>
              <a:rPr lang="de-DE" sz="1600" dirty="0"/>
              <a:t>an einer (Fach-/) Hochschule </a:t>
            </a:r>
            <a:endParaRPr lang="de-DE" sz="1600" spc="20" dirty="0"/>
          </a:p>
        </p:txBody>
      </p:sp>
      <p:sp>
        <p:nvSpPr>
          <p:cNvPr id="11" name="Textplatzhalter 3">
            <a:extLst>
              <a:ext uri="{FF2B5EF4-FFF2-40B4-BE49-F238E27FC236}">
                <a16:creationId xmlns:a16="http://schemas.microsoft.com/office/drawing/2014/main" id="{CCC2C313-E699-4868-BEBD-012FD4C21E4A}"/>
              </a:ext>
            </a:extLst>
          </p:cNvPr>
          <p:cNvSpPr txBox="1">
            <a:spLocks/>
          </p:cNvSpPr>
          <p:nvPr/>
        </p:nvSpPr>
        <p:spPr>
          <a:xfrm>
            <a:off x="4398063" y="2891063"/>
            <a:ext cx="3521920" cy="1438049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72000" tIns="144000" rIns="72000" bIns="144000" rtlCol="0" anchor="t" anchorCtr="0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800"/>
              </a:lnSpc>
              <a:spcBef>
                <a:spcPts val="0"/>
              </a:spcBef>
            </a:pPr>
            <a:r>
              <a:rPr lang="en-US" sz="1400" spc="20" dirty="0">
                <a:solidFill>
                  <a:schemeClr val="tx1"/>
                </a:solidFill>
              </a:rPr>
              <a:t>z. B. Master of Science (M. Sc.) </a:t>
            </a:r>
            <a:r>
              <a:rPr lang="en-US" sz="1400" spc="20" dirty="0" err="1">
                <a:solidFill>
                  <a:schemeClr val="tx1"/>
                </a:solidFill>
              </a:rPr>
              <a:t>Agrartechnik</a:t>
            </a:r>
            <a:r>
              <a:rPr lang="en-US" sz="1400" spc="20" dirty="0">
                <a:solidFill>
                  <a:schemeClr val="tx1"/>
                </a:solidFill>
              </a:rPr>
              <a:t>, </a:t>
            </a:r>
            <a:br>
              <a:rPr lang="en-US" sz="1400" spc="20" dirty="0">
                <a:solidFill>
                  <a:schemeClr val="tx1"/>
                </a:solidFill>
              </a:rPr>
            </a:br>
            <a:r>
              <a:rPr lang="en-US" sz="1400" spc="20" dirty="0">
                <a:solidFill>
                  <a:schemeClr val="tx1"/>
                </a:solidFill>
              </a:rPr>
              <a:t>M.Sc. </a:t>
            </a:r>
            <a:r>
              <a:rPr lang="en-US" sz="1400" spc="20" dirty="0" err="1">
                <a:solidFill>
                  <a:schemeClr val="tx1"/>
                </a:solidFill>
              </a:rPr>
              <a:t>Lebensmitteltechnologie</a:t>
            </a:r>
            <a:r>
              <a:rPr lang="en-US" sz="1400" spc="20" dirty="0">
                <a:solidFill>
                  <a:schemeClr val="tx1"/>
                </a:solidFill>
              </a:rPr>
              <a:t>, </a:t>
            </a:r>
            <a:br>
              <a:rPr lang="en-US" sz="1400" spc="20" dirty="0">
                <a:solidFill>
                  <a:schemeClr val="tx1"/>
                </a:solidFill>
              </a:rPr>
            </a:br>
            <a:r>
              <a:rPr lang="en-US" sz="1400" spc="20" dirty="0">
                <a:solidFill>
                  <a:schemeClr val="tx1"/>
                </a:solidFill>
              </a:rPr>
              <a:t>M.Sc. Business Administration, </a:t>
            </a:r>
            <a:br>
              <a:rPr lang="en-US" sz="1400" spc="20" dirty="0">
                <a:solidFill>
                  <a:schemeClr val="tx1"/>
                </a:solidFill>
              </a:rPr>
            </a:br>
            <a:r>
              <a:rPr lang="en-US" sz="1400" spc="20" dirty="0">
                <a:solidFill>
                  <a:schemeClr val="tx1"/>
                </a:solidFill>
              </a:rPr>
              <a:t>M.Sc. Green Electronics</a:t>
            </a:r>
          </a:p>
          <a:p>
            <a:pPr algn="ctr">
              <a:lnSpc>
                <a:spcPts val="1500"/>
              </a:lnSpc>
              <a:spcBef>
                <a:spcPts val="0"/>
              </a:spcBef>
            </a:pPr>
            <a:endParaRPr lang="en-US" sz="1200" spc="20" dirty="0">
              <a:solidFill>
                <a:schemeClr val="tx1"/>
              </a:solidFill>
            </a:endParaRPr>
          </a:p>
        </p:txBody>
      </p:sp>
      <p:sp>
        <p:nvSpPr>
          <p:cNvPr id="12" name="Textplatzhalter 3">
            <a:extLst>
              <a:ext uri="{FF2B5EF4-FFF2-40B4-BE49-F238E27FC236}">
                <a16:creationId xmlns:a16="http://schemas.microsoft.com/office/drawing/2014/main" id="{5D617D76-AFAA-42F7-9E88-50C6F403F0FE}"/>
              </a:ext>
            </a:extLst>
          </p:cNvPr>
          <p:cNvSpPr txBox="1">
            <a:spLocks/>
          </p:cNvSpPr>
          <p:nvPr/>
        </p:nvSpPr>
        <p:spPr>
          <a:xfrm>
            <a:off x="8137316" y="1559075"/>
            <a:ext cx="3575259" cy="468000"/>
          </a:xfrm>
          <a:prstGeom prst="rect">
            <a:avLst/>
          </a:prstGeom>
          <a:solidFill>
            <a:srgbClr val="D6851B"/>
          </a:solidFill>
        </p:spPr>
        <p:txBody>
          <a:bodyPr vert="horz" wrap="square" lIns="36000" tIns="72000" rIns="36000" bIns="0" rtlCol="0" anchor="ctr" anchorCtr="0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700"/>
              </a:lnSpc>
              <a:spcBef>
                <a:spcPts val="600"/>
              </a:spcBef>
            </a:pPr>
            <a:r>
              <a:rPr lang="de-DE" sz="1800" b="1" spc="70" dirty="0"/>
              <a:t>DQR 8</a:t>
            </a:r>
          </a:p>
        </p:txBody>
      </p:sp>
      <p:sp>
        <p:nvSpPr>
          <p:cNvPr id="13" name="Textplatzhalter 3">
            <a:extLst>
              <a:ext uri="{FF2B5EF4-FFF2-40B4-BE49-F238E27FC236}">
                <a16:creationId xmlns:a16="http://schemas.microsoft.com/office/drawing/2014/main" id="{FB6EA9DE-14C7-4549-9A47-C0080C2265B5}"/>
              </a:ext>
            </a:extLst>
          </p:cNvPr>
          <p:cNvSpPr txBox="1">
            <a:spLocks/>
          </p:cNvSpPr>
          <p:nvPr/>
        </p:nvSpPr>
        <p:spPr>
          <a:xfrm>
            <a:off x="8137315" y="2176145"/>
            <a:ext cx="3575259" cy="637849"/>
          </a:xfrm>
          <a:prstGeom prst="rect">
            <a:avLst/>
          </a:prstGeom>
          <a:solidFill>
            <a:srgbClr val="E2A95F"/>
          </a:solidFill>
        </p:spPr>
        <p:txBody>
          <a:bodyPr vert="horz" wrap="square" lIns="36000" tIns="72000" rIns="36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de-DE" sz="1600" dirty="0"/>
              <a:t>Promotion </a:t>
            </a:r>
            <a:br>
              <a:rPr lang="de-DE" sz="1600" dirty="0"/>
            </a:br>
            <a:r>
              <a:rPr lang="de-DE" sz="1600" dirty="0"/>
              <a:t>an einer Hochschule</a:t>
            </a:r>
            <a:endParaRPr lang="de-DE" sz="1600" spc="20" dirty="0"/>
          </a:p>
        </p:txBody>
      </p:sp>
      <p:sp>
        <p:nvSpPr>
          <p:cNvPr id="14" name="Textplatzhalter 3">
            <a:extLst>
              <a:ext uri="{FF2B5EF4-FFF2-40B4-BE49-F238E27FC236}">
                <a16:creationId xmlns:a16="http://schemas.microsoft.com/office/drawing/2014/main" id="{EB459804-61F6-4C92-9E2B-9C1C6EF1DA99}"/>
              </a:ext>
            </a:extLst>
          </p:cNvPr>
          <p:cNvSpPr txBox="1">
            <a:spLocks/>
          </p:cNvSpPr>
          <p:nvPr/>
        </p:nvSpPr>
        <p:spPr>
          <a:xfrm>
            <a:off x="8137316" y="2895211"/>
            <a:ext cx="3575259" cy="1433901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72000" tIns="144000" rIns="72000" bIns="144000" rtlCol="0" anchor="t" anchorCtr="0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800"/>
              </a:lnSpc>
              <a:spcBef>
                <a:spcPts val="0"/>
              </a:spcBef>
            </a:pPr>
            <a:r>
              <a:rPr lang="de-DE" sz="1400" spc="20" dirty="0">
                <a:solidFill>
                  <a:schemeClr val="tx1"/>
                </a:solidFill>
              </a:rPr>
              <a:t>z. B. Promovierte/r Agrarwissenschaftler/in (Dr. </a:t>
            </a:r>
            <a:r>
              <a:rPr lang="de-DE" sz="1400" spc="20" dirty="0" err="1">
                <a:solidFill>
                  <a:schemeClr val="tx1"/>
                </a:solidFill>
              </a:rPr>
              <a:t>agr</a:t>
            </a:r>
            <a:r>
              <a:rPr lang="de-DE" sz="1400" spc="20" dirty="0">
                <a:solidFill>
                  <a:schemeClr val="tx1"/>
                </a:solidFill>
              </a:rPr>
              <a:t>.), Promovierte/r Ökonom/in (Dr. oec.), </a:t>
            </a:r>
            <a:br>
              <a:rPr lang="de-DE" sz="1400" spc="20" dirty="0">
                <a:solidFill>
                  <a:schemeClr val="tx1"/>
                </a:solidFill>
              </a:rPr>
            </a:br>
            <a:r>
              <a:rPr lang="de-DE" sz="1400" spc="20" dirty="0">
                <a:solidFill>
                  <a:schemeClr val="tx1"/>
                </a:solidFill>
              </a:rPr>
              <a:t>Promovierte/r Ernährungswissen-</a:t>
            </a:r>
            <a:br>
              <a:rPr lang="de-DE" sz="1400" spc="20" dirty="0">
                <a:solidFill>
                  <a:schemeClr val="tx1"/>
                </a:solidFill>
              </a:rPr>
            </a:br>
            <a:r>
              <a:rPr lang="de-DE" sz="1400" spc="20" dirty="0" err="1">
                <a:solidFill>
                  <a:schemeClr val="tx1"/>
                </a:solidFill>
              </a:rPr>
              <a:t>schaftler</a:t>
            </a:r>
            <a:r>
              <a:rPr lang="de-DE" sz="1400" spc="20" dirty="0">
                <a:solidFill>
                  <a:schemeClr val="tx1"/>
                </a:solidFill>
              </a:rPr>
              <a:t>/in (Dr. oec. </a:t>
            </a:r>
            <a:r>
              <a:rPr lang="de-DE" sz="1400" spc="20" dirty="0" err="1">
                <a:solidFill>
                  <a:schemeClr val="tx1"/>
                </a:solidFill>
              </a:rPr>
              <a:t>troph</a:t>
            </a:r>
            <a:r>
              <a:rPr lang="de-DE" sz="1400" spc="20" dirty="0">
                <a:solidFill>
                  <a:schemeClr val="tx1"/>
                </a:solidFill>
              </a:rPr>
              <a:t>.), </a:t>
            </a:r>
            <a:br>
              <a:rPr lang="de-DE" sz="1400" spc="20" dirty="0">
                <a:solidFill>
                  <a:schemeClr val="tx1"/>
                </a:solidFill>
              </a:rPr>
            </a:br>
            <a:r>
              <a:rPr lang="de-DE" sz="1400" spc="20" dirty="0">
                <a:solidFill>
                  <a:schemeClr val="tx1"/>
                </a:solidFill>
              </a:rPr>
              <a:t>Promovierte/r Ingenieur/in (Dr. Ing.)</a:t>
            </a:r>
          </a:p>
          <a:p>
            <a:pPr algn="ctr">
              <a:lnSpc>
                <a:spcPts val="1500"/>
              </a:lnSpc>
              <a:spcBef>
                <a:spcPts val="0"/>
              </a:spcBef>
            </a:pPr>
            <a:endParaRPr lang="de-DE" sz="1200" spc="-10" dirty="0">
              <a:solidFill>
                <a:schemeClr val="tx1"/>
              </a:solidFill>
            </a:endParaRP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15C0AE68-922D-43D9-92E8-DF0C1846F13E}"/>
              </a:ext>
            </a:extLst>
          </p:cNvPr>
          <p:cNvSpPr/>
          <p:nvPr/>
        </p:nvSpPr>
        <p:spPr>
          <a:xfrm>
            <a:off x="525582" y="5464202"/>
            <a:ext cx="744774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000" dirty="0"/>
              <a:t> * kann seit Ende 2020 alleine oder gemeinsam mit alter Bezeichnung geführt werden</a:t>
            </a:r>
          </a:p>
        </p:txBody>
      </p:sp>
    </p:spTree>
    <p:extLst>
      <p:ext uri="{BB962C8B-B14F-4D97-AF65-F5344CB8AC3E}">
        <p14:creationId xmlns:p14="http://schemas.microsoft.com/office/powerpoint/2010/main" val="4204084445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F46CD52-B1DC-4DF7-8FCC-44740D0CFA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4. </a:t>
            </a:r>
            <a:r>
              <a:rPr lang="de-DE" sz="2700" dirty="0"/>
              <a:t>Weitere formale Angebote</a:t>
            </a:r>
            <a:br>
              <a:rPr lang="de-DE" dirty="0"/>
            </a:br>
            <a:endParaRPr lang="de-DE" dirty="0"/>
          </a:p>
        </p:txBody>
      </p:sp>
      <p:sp>
        <p:nvSpPr>
          <p:cNvPr id="8" name="Textplatzhalter 3">
            <a:extLst>
              <a:ext uri="{FF2B5EF4-FFF2-40B4-BE49-F238E27FC236}">
                <a16:creationId xmlns:a16="http://schemas.microsoft.com/office/drawing/2014/main" id="{71EBEEC9-307D-4465-A213-EF6224C55835}"/>
              </a:ext>
            </a:extLst>
          </p:cNvPr>
          <p:cNvSpPr txBox="1">
            <a:spLocks/>
          </p:cNvSpPr>
          <p:nvPr/>
        </p:nvSpPr>
        <p:spPr>
          <a:xfrm>
            <a:off x="658814" y="1559075"/>
            <a:ext cx="11053760" cy="468000"/>
          </a:xfrm>
          <a:prstGeom prst="rect">
            <a:avLst/>
          </a:prstGeom>
          <a:solidFill>
            <a:srgbClr val="D6851B"/>
          </a:solidFill>
        </p:spPr>
        <p:txBody>
          <a:bodyPr vert="horz" wrap="square" lIns="36000" tIns="72000" rIns="36000" bIns="0" rtlCol="0" anchor="ctr" anchorCtr="0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700"/>
              </a:lnSpc>
              <a:spcBef>
                <a:spcPts val="600"/>
              </a:spcBef>
            </a:pPr>
            <a:r>
              <a:rPr lang="de-DE" sz="1800" b="1" spc="70" dirty="0"/>
              <a:t>DQR 3-6</a:t>
            </a: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15C0AE68-922D-43D9-92E8-DF0C1846F13E}"/>
              </a:ext>
            </a:extLst>
          </p:cNvPr>
          <p:cNvSpPr/>
          <p:nvPr/>
        </p:nvSpPr>
        <p:spPr>
          <a:xfrm>
            <a:off x="525582" y="5464202"/>
            <a:ext cx="744774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000" dirty="0"/>
              <a:t> * kann seit Ende 2020 alleine oder gemeinsam mit alter Bezeichnung geführt werden</a:t>
            </a:r>
          </a:p>
        </p:txBody>
      </p:sp>
      <p:sp>
        <p:nvSpPr>
          <p:cNvPr id="15" name="Textplatzhalter 3">
            <a:extLst>
              <a:ext uri="{FF2B5EF4-FFF2-40B4-BE49-F238E27FC236}">
                <a16:creationId xmlns:a16="http://schemas.microsoft.com/office/drawing/2014/main" id="{40E15D40-6294-404D-9276-DEA1B5E4B120}"/>
              </a:ext>
            </a:extLst>
          </p:cNvPr>
          <p:cNvSpPr txBox="1">
            <a:spLocks/>
          </p:cNvSpPr>
          <p:nvPr/>
        </p:nvSpPr>
        <p:spPr>
          <a:xfrm>
            <a:off x="658814" y="2169050"/>
            <a:ext cx="2664000" cy="1130291"/>
          </a:xfrm>
          <a:prstGeom prst="rect">
            <a:avLst/>
          </a:prstGeom>
          <a:solidFill>
            <a:srgbClr val="E2A95F"/>
          </a:solidFill>
        </p:spPr>
        <p:txBody>
          <a:bodyPr vert="horz" wrap="square" lIns="36000" tIns="72000" rIns="36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de-DE" sz="1600" dirty="0"/>
              <a:t>Umschulung: </a:t>
            </a:r>
            <a:br>
              <a:rPr lang="de-DE" sz="1600" dirty="0"/>
            </a:br>
            <a:r>
              <a:rPr lang="de-DE" sz="1600" dirty="0"/>
              <a:t>Qualifizierung für eine andere als die zuvor erlernte </a:t>
            </a:r>
            <a:br>
              <a:rPr lang="de-DE" sz="1600" dirty="0"/>
            </a:br>
            <a:r>
              <a:rPr lang="de-DE" sz="1600" dirty="0"/>
              <a:t>und ausgeübte Tätigkeit</a:t>
            </a:r>
          </a:p>
        </p:txBody>
      </p:sp>
      <p:sp>
        <p:nvSpPr>
          <p:cNvPr id="18" name="Textplatzhalter 3">
            <a:extLst>
              <a:ext uri="{FF2B5EF4-FFF2-40B4-BE49-F238E27FC236}">
                <a16:creationId xmlns:a16="http://schemas.microsoft.com/office/drawing/2014/main" id="{BF6CC216-CA7E-4D17-BB1B-E60DAF495C87}"/>
              </a:ext>
            </a:extLst>
          </p:cNvPr>
          <p:cNvSpPr txBox="1">
            <a:spLocks/>
          </p:cNvSpPr>
          <p:nvPr/>
        </p:nvSpPr>
        <p:spPr>
          <a:xfrm>
            <a:off x="3455401" y="2169050"/>
            <a:ext cx="2664000" cy="1152000"/>
          </a:xfrm>
          <a:prstGeom prst="rect">
            <a:avLst/>
          </a:prstGeom>
          <a:solidFill>
            <a:srgbClr val="E2A95F"/>
          </a:solidFill>
        </p:spPr>
        <p:txBody>
          <a:bodyPr vert="horz" wrap="square" lIns="36000" tIns="72000" rIns="36000" bIns="72000" rtlCol="0" anchor="ctr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de-DE" sz="1600" dirty="0"/>
              <a:t>Nachholen von schulischen und beruflichen Abschlüssen </a:t>
            </a:r>
            <a:br>
              <a:rPr lang="de-DE" sz="1600" dirty="0"/>
            </a:br>
            <a:r>
              <a:rPr lang="de-DE" sz="1600" dirty="0"/>
              <a:t>(= Zweiter Bildungsweg)</a:t>
            </a:r>
          </a:p>
        </p:txBody>
      </p:sp>
      <p:sp>
        <p:nvSpPr>
          <p:cNvPr id="20" name="Textplatzhalter 3">
            <a:extLst>
              <a:ext uri="{FF2B5EF4-FFF2-40B4-BE49-F238E27FC236}">
                <a16:creationId xmlns:a16="http://schemas.microsoft.com/office/drawing/2014/main" id="{99D40514-35E7-4207-B4C3-B603507B9BE4}"/>
              </a:ext>
            </a:extLst>
          </p:cNvPr>
          <p:cNvSpPr txBox="1">
            <a:spLocks/>
          </p:cNvSpPr>
          <p:nvPr/>
        </p:nvSpPr>
        <p:spPr>
          <a:xfrm>
            <a:off x="6251988" y="2169050"/>
            <a:ext cx="2664000" cy="1152000"/>
          </a:xfrm>
          <a:prstGeom prst="rect">
            <a:avLst/>
          </a:prstGeom>
          <a:solidFill>
            <a:srgbClr val="E2A95F"/>
          </a:solidFill>
        </p:spPr>
        <p:txBody>
          <a:bodyPr vert="horz" wrap="square" lIns="36000" tIns="72000" rIns="36000" bIns="72000" rtlCol="0" anchor="ctr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de-DE" sz="1600" dirty="0"/>
              <a:t>Erwerb von </a:t>
            </a:r>
            <a:br>
              <a:rPr lang="de-DE" sz="1600" dirty="0"/>
            </a:br>
            <a:r>
              <a:rPr lang="de-DE" sz="1600" dirty="0"/>
              <a:t>Teilqualifikationen</a:t>
            </a:r>
          </a:p>
        </p:txBody>
      </p:sp>
      <p:sp>
        <p:nvSpPr>
          <p:cNvPr id="22" name="Textplatzhalter 3">
            <a:extLst>
              <a:ext uri="{FF2B5EF4-FFF2-40B4-BE49-F238E27FC236}">
                <a16:creationId xmlns:a16="http://schemas.microsoft.com/office/drawing/2014/main" id="{355E69DC-C932-4355-85ED-70AA305A8BDC}"/>
              </a:ext>
            </a:extLst>
          </p:cNvPr>
          <p:cNvSpPr txBox="1">
            <a:spLocks/>
          </p:cNvSpPr>
          <p:nvPr/>
        </p:nvSpPr>
        <p:spPr>
          <a:xfrm>
            <a:off x="9048574" y="2169050"/>
            <a:ext cx="2664000" cy="1152000"/>
          </a:xfrm>
          <a:prstGeom prst="rect">
            <a:avLst/>
          </a:prstGeom>
          <a:solidFill>
            <a:srgbClr val="E2A95F"/>
          </a:solidFill>
        </p:spPr>
        <p:txBody>
          <a:bodyPr vert="horz" wrap="square" lIns="36000" tIns="72000" rIns="36000" bIns="72000" rtlCol="0" anchor="ctr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de-DE" sz="1600" dirty="0"/>
              <a:t>Wissenschaftliche Weiterbildung an Hochschulen und Forschungseinrichtungen</a:t>
            </a:r>
          </a:p>
        </p:txBody>
      </p:sp>
      <p:sp>
        <p:nvSpPr>
          <p:cNvPr id="25" name="Inhaltsplatzhalter 4">
            <a:extLst>
              <a:ext uri="{FF2B5EF4-FFF2-40B4-BE49-F238E27FC236}">
                <a16:creationId xmlns:a16="http://schemas.microsoft.com/office/drawing/2014/main" id="{57794FE0-BAF2-4998-BE04-5F317E46737D}"/>
              </a:ext>
            </a:extLst>
          </p:cNvPr>
          <p:cNvSpPr txBox="1">
            <a:spLocks/>
          </p:cNvSpPr>
          <p:nvPr/>
        </p:nvSpPr>
        <p:spPr>
          <a:xfrm>
            <a:off x="384535" y="3429000"/>
            <a:ext cx="2938279" cy="205450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04000" lvl="1" indent="-216000">
              <a:lnSpc>
                <a:spcPts val="2000"/>
              </a:lnSpc>
              <a:spcBef>
                <a:spcPts val="600"/>
              </a:spcBef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400" dirty="0">
                <a:latin typeface="+mj-lt"/>
              </a:rPr>
              <a:t>aus gesundheitlichen oder arbeitsmarktbezogenen Gründen</a:t>
            </a:r>
          </a:p>
          <a:p>
            <a:pPr marL="504000" lvl="1" indent="-216000">
              <a:lnSpc>
                <a:spcPts val="2000"/>
              </a:lnSpc>
              <a:spcBef>
                <a:spcPts val="600"/>
              </a:spcBef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400" dirty="0">
                <a:latin typeface="+mj-lt"/>
              </a:rPr>
              <a:t>in der Regel Verkürzung der Ausbildungszeit um ein Drittel </a:t>
            </a:r>
          </a:p>
        </p:txBody>
      </p:sp>
      <p:sp>
        <p:nvSpPr>
          <p:cNvPr id="28" name="Inhaltsplatzhalter 4">
            <a:extLst>
              <a:ext uri="{FF2B5EF4-FFF2-40B4-BE49-F238E27FC236}">
                <a16:creationId xmlns:a16="http://schemas.microsoft.com/office/drawing/2014/main" id="{00481E00-D56F-4E71-8786-3CC1816AF4B5}"/>
              </a:ext>
            </a:extLst>
          </p:cNvPr>
          <p:cNvSpPr txBox="1">
            <a:spLocks/>
          </p:cNvSpPr>
          <p:nvPr/>
        </p:nvSpPr>
        <p:spPr>
          <a:xfrm>
            <a:off x="3182041" y="3429000"/>
            <a:ext cx="2938280" cy="205450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04000" lvl="1" indent="-216000">
              <a:lnSpc>
                <a:spcPts val="2000"/>
              </a:lnSpc>
              <a:spcBef>
                <a:spcPts val="600"/>
              </a:spcBef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400" dirty="0">
                <a:latin typeface="+mj-lt"/>
              </a:rPr>
              <a:t>berufsbegleitend oder in Vollzeit</a:t>
            </a:r>
          </a:p>
          <a:p>
            <a:pPr marL="504000" lvl="1" indent="-216000">
              <a:lnSpc>
                <a:spcPts val="2000"/>
              </a:lnSpc>
              <a:spcBef>
                <a:spcPts val="600"/>
              </a:spcBef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400" dirty="0">
                <a:latin typeface="+mj-lt"/>
              </a:rPr>
              <a:t>auch Erwerb der Hochschulzugangsberechtigung (= Abitur) möglich</a:t>
            </a:r>
          </a:p>
        </p:txBody>
      </p:sp>
      <p:sp>
        <p:nvSpPr>
          <p:cNvPr id="29" name="Inhaltsplatzhalter 4">
            <a:extLst>
              <a:ext uri="{FF2B5EF4-FFF2-40B4-BE49-F238E27FC236}">
                <a16:creationId xmlns:a16="http://schemas.microsoft.com/office/drawing/2014/main" id="{108862D6-B4E4-4A73-AEC7-D31749C05F9E}"/>
              </a:ext>
            </a:extLst>
          </p:cNvPr>
          <p:cNvSpPr txBox="1">
            <a:spLocks/>
          </p:cNvSpPr>
          <p:nvPr/>
        </p:nvSpPr>
        <p:spPr>
          <a:xfrm>
            <a:off x="5980011" y="3429000"/>
            <a:ext cx="2962482" cy="205450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04000" lvl="1" indent="-216000">
              <a:lnSpc>
                <a:spcPts val="2000"/>
              </a:lnSpc>
              <a:spcBef>
                <a:spcPts val="600"/>
              </a:spcBef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400" dirty="0">
                <a:latin typeface="+mj-lt"/>
              </a:rPr>
              <a:t>nach mehreren </a:t>
            </a:r>
            <a:r>
              <a:rPr lang="de-DE" sz="1400" dirty="0" err="1">
                <a:latin typeface="+mj-lt"/>
              </a:rPr>
              <a:t>Teilquali-fizierungen</a:t>
            </a:r>
            <a:r>
              <a:rPr lang="de-DE" sz="1400" dirty="0">
                <a:latin typeface="+mj-lt"/>
              </a:rPr>
              <a:t>: Abschlussprüfung </a:t>
            </a:r>
            <a:br>
              <a:rPr lang="de-DE" sz="1400" dirty="0">
                <a:latin typeface="+mj-lt"/>
              </a:rPr>
            </a:br>
            <a:r>
              <a:rPr lang="de-DE" sz="1400" dirty="0">
                <a:latin typeface="+mj-lt"/>
              </a:rPr>
              <a:t>vor der Kammer möglich</a:t>
            </a:r>
          </a:p>
        </p:txBody>
      </p:sp>
      <p:sp>
        <p:nvSpPr>
          <p:cNvPr id="30" name="Inhaltsplatzhalter 4">
            <a:extLst>
              <a:ext uri="{FF2B5EF4-FFF2-40B4-BE49-F238E27FC236}">
                <a16:creationId xmlns:a16="http://schemas.microsoft.com/office/drawing/2014/main" id="{D38F0D53-1F7B-415E-A866-7A32B9106054}"/>
              </a:ext>
            </a:extLst>
          </p:cNvPr>
          <p:cNvSpPr txBox="1">
            <a:spLocks/>
          </p:cNvSpPr>
          <p:nvPr/>
        </p:nvSpPr>
        <p:spPr>
          <a:xfrm>
            <a:off x="8783406" y="3429000"/>
            <a:ext cx="2962482" cy="205450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04000" lvl="1" indent="-216000">
              <a:lnSpc>
                <a:spcPts val="2000"/>
              </a:lnSpc>
              <a:spcBef>
                <a:spcPts val="600"/>
              </a:spcBef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400" dirty="0">
                <a:latin typeface="+mj-lt"/>
              </a:rPr>
              <a:t>Schließt an einen ersten berufsqualifizierenden Abschluss </a:t>
            </a:r>
            <a:r>
              <a:rPr lang="de-DE" sz="1400" spc="-20" dirty="0">
                <a:latin typeface="+mj-lt"/>
              </a:rPr>
              <a:t>an eine berufspraktische Phase an</a:t>
            </a:r>
          </a:p>
          <a:p>
            <a:pPr marL="504000" lvl="1" indent="-216000">
              <a:lnSpc>
                <a:spcPts val="2000"/>
              </a:lnSpc>
              <a:spcBef>
                <a:spcPts val="600"/>
              </a:spcBef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400" dirty="0">
                <a:latin typeface="+mj-lt"/>
              </a:rPr>
              <a:t>Richtet sich an Berufstätige </a:t>
            </a:r>
            <a:br>
              <a:rPr lang="de-DE" sz="1400" dirty="0">
                <a:latin typeface="+mj-lt"/>
              </a:rPr>
            </a:br>
            <a:r>
              <a:rPr lang="de-DE" sz="1400" dirty="0">
                <a:latin typeface="+mj-lt"/>
              </a:rPr>
              <a:t>und knüpft an berufliche Erfahrungen an</a:t>
            </a:r>
          </a:p>
        </p:txBody>
      </p:sp>
    </p:spTree>
    <p:extLst>
      <p:ext uri="{BB962C8B-B14F-4D97-AF65-F5344CB8AC3E}">
        <p14:creationId xmlns:p14="http://schemas.microsoft.com/office/powerpoint/2010/main" val="2430641926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4D0B0E92-2530-4EF9-9539-D64CD335A88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812" y="817725"/>
            <a:ext cx="11053762" cy="446715"/>
          </a:xfrm>
        </p:spPr>
        <p:txBody>
          <a:bodyPr>
            <a:normAutofit/>
          </a:bodyPr>
          <a:lstStyle/>
          <a:p>
            <a:r>
              <a:rPr lang="de-DE" sz="2000" b="1" dirty="0"/>
              <a:t>Novelle des Berufsbildungsgesetzes (2020)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97A66CD8-5C1C-44A2-8C6E-480B8A3BD4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5. Gesetzliche Regelungen</a:t>
            </a:r>
          </a:p>
        </p:txBody>
      </p:sp>
      <p:sp>
        <p:nvSpPr>
          <p:cNvPr id="18" name="Inhaltsplatzhalter 4">
            <a:extLst>
              <a:ext uri="{FF2B5EF4-FFF2-40B4-BE49-F238E27FC236}">
                <a16:creationId xmlns:a16="http://schemas.microsoft.com/office/drawing/2014/main" id="{ED53B23D-AA56-41F7-AC03-718BA0B5E096}"/>
              </a:ext>
            </a:extLst>
          </p:cNvPr>
          <p:cNvSpPr txBox="1">
            <a:spLocks/>
          </p:cNvSpPr>
          <p:nvPr/>
        </p:nvSpPr>
        <p:spPr>
          <a:xfrm>
            <a:off x="658812" y="1557337"/>
            <a:ext cx="9074151" cy="431958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None/>
            </a:pPr>
            <a:r>
              <a:rPr lang="de-DE" sz="1800" dirty="0">
                <a:latin typeface="+mj-lt"/>
              </a:rPr>
              <a:t>Einführung transparenter Fortbildungsstufen:</a:t>
            </a:r>
          </a:p>
          <a:p>
            <a:pPr marL="285750" indent="-285750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>
                <a:latin typeface="+mj-lt"/>
              </a:rPr>
              <a:t>Zum Erreichen von</a:t>
            </a:r>
          </a:p>
          <a:p>
            <a:pPr marL="540000" lvl="1" indent="-252000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400" b="1" dirty="0">
                <a:solidFill>
                  <a:srgbClr val="D6851B"/>
                </a:solidFill>
                <a:latin typeface="+mj-lt"/>
              </a:rPr>
              <a:t>DQR 5: </a:t>
            </a:r>
            <a:r>
              <a:rPr lang="de-DE" sz="1400" dirty="0">
                <a:latin typeface="+mj-lt"/>
              </a:rPr>
              <a:t>Lernumfang mindestens 400 Stunden, Zulassung nach Erreichen des DQR 4 </a:t>
            </a:r>
            <a:br>
              <a:rPr lang="de-DE" sz="1400" dirty="0">
                <a:latin typeface="+mj-lt"/>
              </a:rPr>
            </a:br>
            <a:r>
              <a:rPr lang="de-DE" sz="1400" dirty="0">
                <a:latin typeface="+mj-lt"/>
              </a:rPr>
              <a:t>Nachweis der Vertiefung/Erweiterung vorhandener Kompetenzen</a:t>
            </a:r>
          </a:p>
          <a:p>
            <a:pPr marL="540000" lvl="1" indent="-252000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400" b="1" dirty="0">
                <a:solidFill>
                  <a:srgbClr val="D6851B"/>
                </a:solidFill>
                <a:latin typeface="+mj-lt"/>
              </a:rPr>
              <a:t>DQR 6: </a:t>
            </a:r>
            <a:r>
              <a:rPr lang="de-DE" sz="1400" dirty="0">
                <a:latin typeface="+mj-lt"/>
              </a:rPr>
              <a:t>Lernumfang mindestens 1.200 Stunden, Zulassung nach Erreichen des DQR 4</a:t>
            </a:r>
            <a:br>
              <a:rPr lang="de-DE" sz="1400" dirty="0">
                <a:latin typeface="+mj-lt"/>
              </a:rPr>
            </a:br>
            <a:r>
              <a:rPr lang="de-DE" sz="1400" dirty="0">
                <a:latin typeface="+mj-lt"/>
              </a:rPr>
              <a:t>Nachweis der Fähigkeit zur Übernahme von Leitungs- und Führungsaufgaben </a:t>
            </a:r>
          </a:p>
          <a:p>
            <a:pPr marL="540000" lvl="1" indent="-252000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400" b="1" dirty="0">
                <a:solidFill>
                  <a:srgbClr val="D6851B"/>
                </a:solidFill>
                <a:latin typeface="+mj-lt"/>
              </a:rPr>
              <a:t>DQR 7: </a:t>
            </a:r>
            <a:r>
              <a:rPr lang="de-DE" sz="1400" dirty="0">
                <a:latin typeface="+mj-lt"/>
              </a:rPr>
              <a:t>Lernumfang weitere 1.600 Stunden, Zulassung nach Erreichen des DQR 6</a:t>
            </a:r>
            <a:br>
              <a:rPr lang="de-DE" sz="1400" dirty="0">
                <a:latin typeface="+mj-lt"/>
              </a:rPr>
            </a:br>
            <a:r>
              <a:rPr lang="de-DE" sz="1400" dirty="0">
                <a:latin typeface="+mj-lt"/>
              </a:rPr>
              <a:t>Nachweis der Fähigkeit zur verantwortlichen Führung von Organisationen, </a:t>
            </a:r>
            <a:br>
              <a:rPr lang="de-DE" sz="1400" dirty="0">
                <a:latin typeface="+mj-lt"/>
              </a:rPr>
            </a:br>
            <a:r>
              <a:rPr lang="de-DE" sz="1400" dirty="0">
                <a:latin typeface="+mj-lt"/>
              </a:rPr>
              <a:t>zur Bearbeitung neuer, komplexer Problemstellungen, Entwicklung von Verfahren und Produkten</a:t>
            </a:r>
          </a:p>
          <a:p>
            <a:pPr marL="285750" indent="-285750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>
                <a:latin typeface="+mj-lt"/>
              </a:rPr>
              <a:t>Schaffung von Prüfungsregelungen für Lehrgänge der höherqualifizierenden Berufsbildung</a:t>
            </a:r>
          </a:p>
          <a:p>
            <a:pPr marL="285750" indent="-285750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>
                <a:latin typeface="+mj-lt"/>
              </a:rPr>
              <a:t>Zuordnung von entsprechenden Abschlüssen zum Deutschen Qualifikationsrahmen</a:t>
            </a:r>
          </a:p>
          <a:p>
            <a:pPr marL="285750" indent="-285750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>
                <a:latin typeface="+mj-lt"/>
              </a:rPr>
              <a:t>Vergleichbarkeit beruflicher und akademischer Abschlüsse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083E5195-1095-4D81-BE6D-F307F458D2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739145" y="1813357"/>
            <a:ext cx="671558" cy="1289391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4DA16903-56AD-493E-89FB-F14DF34CCC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742363" y="1179713"/>
            <a:ext cx="789511" cy="1515861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4D590B75-D962-4C16-B4D9-890C30F046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074923" y="2627116"/>
            <a:ext cx="973951" cy="1869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513202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4D0B0E92-2530-4EF9-9539-D64CD335A88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812" y="817725"/>
            <a:ext cx="11053762" cy="446715"/>
          </a:xfrm>
        </p:spPr>
        <p:txBody>
          <a:bodyPr>
            <a:normAutofit/>
          </a:bodyPr>
          <a:lstStyle/>
          <a:p>
            <a:r>
              <a:rPr lang="de-DE" sz="2000" dirty="0"/>
              <a:t>Kosten und Nutzen der beruflichen Weiterbildung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97A66CD8-5C1C-44A2-8C6E-480B8A3BD4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6. Finanzierung</a:t>
            </a:r>
          </a:p>
        </p:txBody>
      </p:sp>
      <p:sp>
        <p:nvSpPr>
          <p:cNvPr id="18" name="Inhaltsplatzhalter 4">
            <a:extLst>
              <a:ext uri="{FF2B5EF4-FFF2-40B4-BE49-F238E27FC236}">
                <a16:creationId xmlns:a16="http://schemas.microsoft.com/office/drawing/2014/main" id="{ED53B23D-AA56-41F7-AC03-718BA0B5E096}"/>
              </a:ext>
            </a:extLst>
          </p:cNvPr>
          <p:cNvSpPr txBox="1">
            <a:spLocks/>
          </p:cNvSpPr>
          <p:nvPr/>
        </p:nvSpPr>
        <p:spPr>
          <a:xfrm>
            <a:off x="658813" y="2168525"/>
            <a:ext cx="5437188" cy="37084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>
                <a:latin typeface="+mj-lt"/>
              </a:rPr>
              <a:t>Da sowohl Individuen und Betriebe als auch Staat und Gesellschaft profitieren, Finanzierung durch diese drei Akteure zu jeweils einem Drittel (</a:t>
            </a:r>
            <a:r>
              <a:rPr lang="de-DE" sz="1200" dirty="0">
                <a:sym typeface="Wingdings" panose="05000000000000000000" pitchFamily="2" charset="2"/>
              </a:rPr>
              <a:t></a:t>
            </a:r>
            <a:r>
              <a:rPr lang="de-DE" sz="1600" dirty="0">
                <a:latin typeface="+mj-lt"/>
              </a:rPr>
              <a:t> Mischfinanzierung)</a:t>
            </a:r>
          </a:p>
          <a:p>
            <a:pPr marL="285750" indent="-285750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Zahlreiche Förderprogramme des Staates, besonders im Bereich neuer Technologien.</a:t>
            </a:r>
          </a:p>
          <a:p>
            <a:pPr marL="285750" indent="-285750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endParaRPr lang="de-DE" sz="1600" dirty="0">
              <a:latin typeface="+mj-lt"/>
            </a:endParaRPr>
          </a:p>
          <a:p>
            <a:pPr marL="285750" indent="-285750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endParaRPr lang="de-DE" sz="1600" dirty="0">
              <a:latin typeface="+mj-lt"/>
            </a:endParaRP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B969C286-5CA6-4A48-BB30-DDFCDECEAC0D}"/>
              </a:ext>
            </a:extLst>
          </p:cNvPr>
          <p:cNvSpPr txBox="1">
            <a:spLocks/>
          </p:cNvSpPr>
          <p:nvPr/>
        </p:nvSpPr>
        <p:spPr>
          <a:xfrm>
            <a:off x="6240463" y="2168525"/>
            <a:ext cx="5437188" cy="319271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>
                <a:latin typeface="+mj-lt"/>
              </a:rPr>
              <a:t>Positive Effekte auf Wirtschaftswachstum, technischen Fortschritt und Beschäftigung</a:t>
            </a:r>
          </a:p>
          <a:p>
            <a:pPr marL="285750" indent="-285750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>
                <a:latin typeface="+mj-lt"/>
              </a:rPr>
              <a:t>Dadurch steigende Steuereinnahmen und sinkende Sozialausgaben</a:t>
            </a:r>
          </a:p>
          <a:p>
            <a:pPr marL="285750" indent="-285750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>
                <a:latin typeface="+mj-lt"/>
              </a:rPr>
              <a:t>Steigerung der internationalen wirtschaftlichen Wettbewerbsfähigkeit, auch vor dem Hintergrund </a:t>
            </a:r>
            <a:br>
              <a:rPr lang="de-DE" sz="1600" dirty="0">
                <a:latin typeface="+mj-lt"/>
              </a:rPr>
            </a:br>
            <a:r>
              <a:rPr lang="de-DE" sz="1600" dirty="0">
                <a:latin typeface="+mj-lt"/>
              </a:rPr>
              <a:t>des Fachkräftemangels, des demographischen Wandels </a:t>
            </a:r>
            <a:br>
              <a:rPr lang="de-DE" sz="1600" dirty="0">
                <a:latin typeface="+mj-lt"/>
              </a:rPr>
            </a:br>
            <a:r>
              <a:rPr lang="de-DE" sz="1600" dirty="0">
                <a:latin typeface="+mj-lt"/>
              </a:rPr>
              <a:t>oder der Digitalisierung</a:t>
            </a:r>
          </a:p>
        </p:txBody>
      </p:sp>
      <p:sp>
        <p:nvSpPr>
          <p:cNvPr id="6" name="Textplatzhalter 3">
            <a:extLst>
              <a:ext uri="{FF2B5EF4-FFF2-40B4-BE49-F238E27FC236}">
                <a16:creationId xmlns:a16="http://schemas.microsoft.com/office/drawing/2014/main" id="{55F69CB5-8212-43BC-865F-6999029FF9BA}"/>
              </a:ext>
            </a:extLst>
          </p:cNvPr>
          <p:cNvSpPr txBox="1">
            <a:spLocks/>
          </p:cNvSpPr>
          <p:nvPr/>
        </p:nvSpPr>
        <p:spPr>
          <a:xfrm>
            <a:off x="658812" y="1557338"/>
            <a:ext cx="5437187" cy="468000"/>
          </a:xfrm>
          <a:prstGeom prst="rect">
            <a:avLst/>
          </a:prstGeom>
          <a:solidFill>
            <a:srgbClr val="D6851B"/>
          </a:solidFill>
        </p:spPr>
        <p:txBody>
          <a:bodyPr vert="horz" wrap="square" lIns="36000" tIns="72000" rIns="36000" bIns="0" rtlCol="0" anchor="ctr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700"/>
              </a:lnSpc>
              <a:spcBef>
                <a:spcPts val="600"/>
              </a:spcBef>
            </a:pPr>
            <a:r>
              <a:rPr lang="de-DE" sz="1800" spc="70" dirty="0"/>
              <a:t>Kosten</a:t>
            </a:r>
          </a:p>
        </p:txBody>
      </p:sp>
      <p:sp>
        <p:nvSpPr>
          <p:cNvPr id="7" name="Textplatzhalter 3">
            <a:extLst>
              <a:ext uri="{FF2B5EF4-FFF2-40B4-BE49-F238E27FC236}">
                <a16:creationId xmlns:a16="http://schemas.microsoft.com/office/drawing/2014/main" id="{4C342CE2-7D4D-4DC4-946D-500C1EB01872}"/>
              </a:ext>
            </a:extLst>
          </p:cNvPr>
          <p:cNvSpPr txBox="1">
            <a:spLocks/>
          </p:cNvSpPr>
          <p:nvPr/>
        </p:nvSpPr>
        <p:spPr>
          <a:xfrm>
            <a:off x="6240464" y="1557338"/>
            <a:ext cx="5437187" cy="468000"/>
          </a:xfrm>
          <a:prstGeom prst="rect">
            <a:avLst/>
          </a:prstGeom>
          <a:solidFill>
            <a:srgbClr val="D6851B"/>
          </a:solidFill>
        </p:spPr>
        <p:txBody>
          <a:bodyPr vert="horz" wrap="square" lIns="36000" tIns="72000" rIns="36000" bIns="0" rtlCol="0" anchor="ctr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700"/>
              </a:lnSpc>
              <a:spcBef>
                <a:spcPts val="600"/>
              </a:spcBef>
            </a:pPr>
            <a:r>
              <a:rPr lang="de-DE" sz="1800" spc="70" dirty="0"/>
              <a:t>Nutzen für: Staat und Gesellschaft</a:t>
            </a:r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F8CA2A5C-E3D4-430D-831F-CF52872926F7}"/>
              </a:ext>
            </a:extLst>
          </p:cNvPr>
          <p:cNvGrpSpPr/>
          <p:nvPr/>
        </p:nvGrpSpPr>
        <p:grpSpPr>
          <a:xfrm>
            <a:off x="10875787" y="1241417"/>
            <a:ext cx="970883" cy="819296"/>
            <a:chOff x="10875787" y="1241417"/>
            <a:chExt cx="970883" cy="819296"/>
          </a:xfrm>
        </p:grpSpPr>
        <p:grpSp>
          <p:nvGrpSpPr>
            <p:cNvPr id="13" name="Gruppieren 12">
              <a:extLst>
                <a:ext uri="{FF2B5EF4-FFF2-40B4-BE49-F238E27FC236}">
                  <a16:creationId xmlns:a16="http://schemas.microsoft.com/office/drawing/2014/main" id="{CCCB68CB-A1FA-425A-B799-C29AA1DD6B69}"/>
                </a:ext>
              </a:extLst>
            </p:cNvPr>
            <p:cNvGrpSpPr/>
            <p:nvPr/>
          </p:nvGrpSpPr>
          <p:grpSpPr>
            <a:xfrm>
              <a:off x="10960843" y="1394268"/>
              <a:ext cx="774057" cy="664270"/>
              <a:chOff x="10960845" y="1438275"/>
              <a:chExt cx="521493" cy="447529"/>
            </a:xfrm>
          </p:grpSpPr>
          <p:sp>
            <p:nvSpPr>
              <p:cNvPr id="11" name="Rechteck: obere Ecken abgeschnitten 10">
                <a:extLst>
                  <a:ext uri="{FF2B5EF4-FFF2-40B4-BE49-F238E27FC236}">
                    <a16:creationId xmlns:a16="http://schemas.microsoft.com/office/drawing/2014/main" id="{9B32D202-36CC-4FFB-A47F-D5E56CF2197A}"/>
                  </a:ext>
                </a:extLst>
              </p:cNvPr>
              <p:cNvSpPr/>
              <p:nvPr/>
            </p:nvSpPr>
            <p:spPr>
              <a:xfrm>
                <a:off x="10975180" y="1438275"/>
                <a:ext cx="500062" cy="207169"/>
              </a:xfrm>
              <a:custGeom>
                <a:avLst/>
                <a:gdLst>
                  <a:gd name="connsiteX0" fmla="*/ 28179 w 450056"/>
                  <a:gd name="connsiteY0" fmla="*/ 0 h 169069"/>
                  <a:gd name="connsiteX1" fmla="*/ 421877 w 450056"/>
                  <a:gd name="connsiteY1" fmla="*/ 0 h 169069"/>
                  <a:gd name="connsiteX2" fmla="*/ 450056 w 450056"/>
                  <a:gd name="connsiteY2" fmla="*/ 28179 h 169069"/>
                  <a:gd name="connsiteX3" fmla="*/ 450056 w 450056"/>
                  <a:gd name="connsiteY3" fmla="*/ 169069 h 169069"/>
                  <a:gd name="connsiteX4" fmla="*/ 450056 w 450056"/>
                  <a:gd name="connsiteY4" fmla="*/ 169069 h 169069"/>
                  <a:gd name="connsiteX5" fmla="*/ 0 w 450056"/>
                  <a:gd name="connsiteY5" fmla="*/ 169069 h 169069"/>
                  <a:gd name="connsiteX6" fmla="*/ 0 w 450056"/>
                  <a:gd name="connsiteY6" fmla="*/ 169069 h 169069"/>
                  <a:gd name="connsiteX7" fmla="*/ 0 w 450056"/>
                  <a:gd name="connsiteY7" fmla="*/ 28179 h 169069"/>
                  <a:gd name="connsiteX8" fmla="*/ 28179 w 450056"/>
                  <a:gd name="connsiteY8" fmla="*/ 0 h 169069"/>
                  <a:gd name="connsiteX0" fmla="*/ 30560 w 452437"/>
                  <a:gd name="connsiteY0" fmla="*/ 0 h 169069"/>
                  <a:gd name="connsiteX1" fmla="*/ 424258 w 452437"/>
                  <a:gd name="connsiteY1" fmla="*/ 0 h 169069"/>
                  <a:gd name="connsiteX2" fmla="*/ 452437 w 452437"/>
                  <a:gd name="connsiteY2" fmla="*/ 28179 h 169069"/>
                  <a:gd name="connsiteX3" fmla="*/ 452437 w 452437"/>
                  <a:gd name="connsiteY3" fmla="*/ 169069 h 169069"/>
                  <a:gd name="connsiteX4" fmla="*/ 452437 w 452437"/>
                  <a:gd name="connsiteY4" fmla="*/ 169069 h 169069"/>
                  <a:gd name="connsiteX5" fmla="*/ 2381 w 452437"/>
                  <a:gd name="connsiteY5" fmla="*/ 169069 h 169069"/>
                  <a:gd name="connsiteX6" fmla="*/ 2381 w 452437"/>
                  <a:gd name="connsiteY6" fmla="*/ 169069 h 169069"/>
                  <a:gd name="connsiteX7" fmla="*/ 0 w 452437"/>
                  <a:gd name="connsiteY7" fmla="*/ 123429 h 169069"/>
                  <a:gd name="connsiteX8" fmla="*/ 30560 w 452437"/>
                  <a:gd name="connsiteY8" fmla="*/ 0 h 169069"/>
                  <a:gd name="connsiteX0" fmla="*/ 237729 w 452437"/>
                  <a:gd name="connsiteY0" fmla="*/ 0 h 190500"/>
                  <a:gd name="connsiteX1" fmla="*/ 424258 w 452437"/>
                  <a:gd name="connsiteY1" fmla="*/ 21431 h 190500"/>
                  <a:gd name="connsiteX2" fmla="*/ 452437 w 452437"/>
                  <a:gd name="connsiteY2" fmla="*/ 49610 h 190500"/>
                  <a:gd name="connsiteX3" fmla="*/ 452437 w 452437"/>
                  <a:gd name="connsiteY3" fmla="*/ 190500 h 190500"/>
                  <a:gd name="connsiteX4" fmla="*/ 452437 w 452437"/>
                  <a:gd name="connsiteY4" fmla="*/ 190500 h 190500"/>
                  <a:gd name="connsiteX5" fmla="*/ 2381 w 452437"/>
                  <a:gd name="connsiteY5" fmla="*/ 190500 h 190500"/>
                  <a:gd name="connsiteX6" fmla="*/ 2381 w 452437"/>
                  <a:gd name="connsiteY6" fmla="*/ 190500 h 190500"/>
                  <a:gd name="connsiteX7" fmla="*/ 0 w 452437"/>
                  <a:gd name="connsiteY7" fmla="*/ 144860 h 190500"/>
                  <a:gd name="connsiteX8" fmla="*/ 237729 w 452437"/>
                  <a:gd name="connsiteY8" fmla="*/ 0 h 190500"/>
                  <a:gd name="connsiteX0" fmla="*/ 237729 w 452437"/>
                  <a:gd name="connsiteY0" fmla="*/ 0 h 190500"/>
                  <a:gd name="connsiteX1" fmla="*/ 369490 w 452437"/>
                  <a:gd name="connsiteY1" fmla="*/ 73818 h 190500"/>
                  <a:gd name="connsiteX2" fmla="*/ 452437 w 452437"/>
                  <a:gd name="connsiteY2" fmla="*/ 49610 h 190500"/>
                  <a:gd name="connsiteX3" fmla="*/ 452437 w 452437"/>
                  <a:gd name="connsiteY3" fmla="*/ 190500 h 190500"/>
                  <a:gd name="connsiteX4" fmla="*/ 452437 w 452437"/>
                  <a:gd name="connsiteY4" fmla="*/ 190500 h 190500"/>
                  <a:gd name="connsiteX5" fmla="*/ 2381 w 452437"/>
                  <a:gd name="connsiteY5" fmla="*/ 190500 h 190500"/>
                  <a:gd name="connsiteX6" fmla="*/ 2381 w 452437"/>
                  <a:gd name="connsiteY6" fmla="*/ 190500 h 190500"/>
                  <a:gd name="connsiteX7" fmla="*/ 0 w 452437"/>
                  <a:gd name="connsiteY7" fmla="*/ 144860 h 190500"/>
                  <a:gd name="connsiteX8" fmla="*/ 237729 w 452437"/>
                  <a:gd name="connsiteY8" fmla="*/ 0 h 190500"/>
                  <a:gd name="connsiteX0" fmla="*/ 237729 w 469105"/>
                  <a:gd name="connsiteY0" fmla="*/ 0 h 190500"/>
                  <a:gd name="connsiteX1" fmla="*/ 369490 w 469105"/>
                  <a:gd name="connsiteY1" fmla="*/ 73818 h 190500"/>
                  <a:gd name="connsiteX2" fmla="*/ 469105 w 469105"/>
                  <a:gd name="connsiteY2" fmla="*/ 147241 h 190500"/>
                  <a:gd name="connsiteX3" fmla="*/ 452437 w 469105"/>
                  <a:gd name="connsiteY3" fmla="*/ 190500 h 190500"/>
                  <a:gd name="connsiteX4" fmla="*/ 452437 w 469105"/>
                  <a:gd name="connsiteY4" fmla="*/ 190500 h 190500"/>
                  <a:gd name="connsiteX5" fmla="*/ 2381 w 469105"/>
                  <a:gd name="connsiteY5" fmla="*/ 190500 h 190500"/>
                  <a:gd name="connsiteX6" fmla="*/ 2381 w 469105"/>
                  <a:gd name="connsiteY6" fmla="*/ 190500 h 190500"/>
                  <a:gd name="connsiteX7" fmla="*/ 0 w 469105"/>
                  <a:gd name="connsiteY7" fmla="*/ 144860 h 190500"/>
                  <a:gd name="connsiteX8" fmla="*/ 237729 w 469105"/>
                  <a:gd name="connsiteY8" fmla="*/ 0 h 190500"/>
                  <a:gd name="connsiteX0" fmla="*/ 237729 w 476249"/>
                  <a:gd name="connsiteY0" fmla="*/ 0 h 202407"/>
                  <a:gd name="connsiteX1" fmla="*/ 369490 w 476249"/>
                  <a:gd name="connsiteY1" fmla="*/ 73818 h 202407"/>
                  <a:gd name="connsiteX2" fmla="*/ 469105 w 476249"/>
                  <a:gd name="connsiteY2" fmla="*/ 147241 h 202407"/>
                  <a:gd name="connsiteX3" fmla="*/ 452437 w 476249"/>
                  <a:gd name="connsiteY3" fmla="*/ 190500 h 202407"/>
                  <a:gd name="connsiteX4" fmla="*/ 476249 w 476249"/>
                  <a:gd name="connsiteY4" fmla="*/ 202407 h 202407"/>
                  <a:gd name="connsiteX5" fmla="*/ 2381 w 476249"/>
                  <a:gd name="connsiteY5" fmla="*/ 190500 h 202407"/>
                  <a:gd name="connsiteX6" fmla="*/ 2381 w 476249"/>
                  <a:gd name="connsiteY6" fmla="*/ 190500 h 202407"/>
                  <a:gd name="connsiteX7" fmla="*/ 0 w 476249"/>
                  <a:gd name="connsiteY7" fmla="*/ 144860 h 202407"/>
                  <a:gd name="connsiteX8" fmla="*/ 237729 w 476249"/>
                  <a:gd name="connsiteY8" fmla="*/ 0 h 202407"/>
                  <a:gd name="connsiteX0" fmla="*/ 261542 w 500062"/>
                  <a:gd name="connsiteY0" fmla="*/ 0 h 207169"/>
                  <a:gd name="connsiteX1" fmla="*/ 393303 w 500062"/>
                  <a:gd name="connsiteY1" fmla="*/ 73818 h 207169"/>
                  <a:gd name="connsiteX2" fmla="*/ 492918 w 500062"/>
                  <a:gd name="connsiteY2" fmla="*/ 147241 h 207169"/>
                  <a:gd name="connsiteX3" fmla="*/ 476250 w 500062"/>
                  <a:gd name="connsiteY3" fmla="*/ 190500 h 207169"/>
                  <a:gd name="connsiteX4" fmla="*/ 500062 w 500062"/>
                  <a:gd name="connsiteY4" fmla="*/ 202407 h 207169"/>
                  <a:gd name="connsiteX5" fmla="*/ 26194 w 500062"/>
                  <a:gd name="connsiteY5" fmla="*/ 190500 h 207169"/>
                  <a:gd name="connsiteX6" fmla="*/ 0 w 500062"/>
                  <a:gd name="connsiteY6" fmla="*/ 207169 h 207169"/>
                  <a:gd name="connsiteX7" fmla="*/ 23813 w 500062"/>
                  <a:gd name="connsiteY7" fmla="*/ 144860 h 207169"/>
                  <a:gd name="connsiteX8" fmla="*/ 261542 w 500062"/>
                  <a:gd name="connsiteY8" fmla="*/ 0 h 207169"/>
                  <a:gd name="connsiteX0" fmla="*/ 261542 w 500062"/>
                  <a:gd name="connsiteY0" fmla="*/ 0 h 207169"/>
                  <a:gd name="connsiteX1" fmla="*/ 393303 w 500062"/>
                  <a:gd name="connsiteY1" fmla="*/ 73818 h 207169"/>
                  <a:gd name="connsiteX2" fmla="*/ 492918 w 500062"/>
                  <a:gd name="connsiteY2" fmla="*/ 147241 h 207169"/>
                  <a:gd name="connsiteX3" fmla="*/ 490537 w 500062"/>
                  <a:gd name="connsiteY3" fmla="*/ 188119 h 207169"/>
                  <a:gd name="connsiteX4" fmla="*/ 500062 w 500062"/>
                  <a:gd name="connsiteY4" fmla="*/ 202407 h 207169"/>
                  <a:gd name="connsiteX5" fmla="*/ 26194 w 500062"/>
                  <a:gd name="connsiteY5" fmla="*/ 190500 h 207169"/>
                  <a:gd name="connsiteX6" fmla="*/ 0 w 500062"/>
                  <a:gd name="connsiteY6" fmla="*/ 207169 h 207169"/>
                  <a:gd name="connsiteX7" fmla="*/ 23813 w 500062"/>
                  <a:gd name="connsiteY7" fmla="*/ 144860 h 207169"/>
                  <a:gd name="connsiteX8" fmla="*/ 261542 w 500062"/>
                  <a:gd name="connsiteY8" fmla="*/ 0 h 207169"/>
                  <a:gd name="connsiteX0" fmla="*/ 261542 w 500062"/>
                  <a:gd name="connsiteY0" fmla="*/ 0 h 207169"/>
                  <a:gd name="connsiteX1" fmla="*/ 393303 w 500062"/>
                  <a:gd name="connsiteY1" fmla="*/ 73818 h 207169"/>
                  <a:gd name="connsiteX2" fmla="*/ 492918 w 500062"/>
                  <a:gd name="connsiteY2" fmla="*/ 147241 h 207169"/>
                  <a:gd name="connsiteX3" fmla="*/ 490537 w 500062"/>
                  <a:gd name="connsiteY3" fmla="*/ 188119 h 207169"/>
                  <a:gd name="connsiteX4" fmla="*/ 500062 w 500062"/>
                  <a:gd name="connsiteY4" fmla="*/ 202407 h 207169"/>
                  <a:gd name="connsiteX5" fmla="*/ 40482 w 500062"/>
                  <a:gd name="connsiteY5" fmla="*/ 207169 h 207169"/>
                  <a:gd name="connsiteX6" fmla="*/ 0 w 500062"/>
                  <a:gd name="connsiteY6" fmla="*/ 207169 h 207169"/>
                  <a:gd name="connsiteX7" fmla="*/ 23813 w 500062"/>
                  <a:gd name="connsiteY7" fmla="*/ 144860 h 207169"/>
                  <a:gd name="connsiteX8" fmla="*/ 261542 w 500062"/>
                  <a:gd name="connsiteY8" fmla="*/ 0 h 2071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00062" h="207169">
                    <a:moveTo>
                      <a:pt x="261542" y="0"/>
                    </a:moveTo>
                    <a:lnTo>
                      <a:pt x="393303" y="73818"/>
                    </a:lnTo>
                    <a:lnTo>
                      <a:pt x="492918" y="147241"/>
                    </a:lnTo>
                    <a:lnTo>
                      <a:pt x="490537" y="188119"/>
                    </a:lnTo>
                    <a:lnTo>
                      <a:pt x="500062" y="202407"/>
                    </a:lnTo>
                    <a:lnTo>
                      <a:pt x="40482" y="207169"/>
                    </a:lnTo>
                    <a:lnTo>
                      <a:pt x="0" y="207169"/>
                    </a:lnTo>
                    <a:lnTo>
                      <a:pt x="23813" y="144860"/>
                    </a:lnTo>
                    <a:lnTo>
                      <a:pt x="261542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2" name="Rechteck 11">
                <a:extLst>
                  <a:ext uri="{FF2B5EF4-FFF2-40B4-BE49-F238E27FC236}">
                    <a16:creationId xmlns:a16="http://schemas.microsoft.com/office/drawing/2014/main" id="{D61334D5-511D-443B-9D61-4E3730DE529B}"/>
                  </a:ext>
                </a:extLst>
              </p:cNvPr>
              <p:cNvSpPr/>
              <p:nvPr/>
            </p:nvSpPr>
            <p:spPr>
              <a:xfrm>
                <a:off x="11006138" y="1645444"/>
                <a:ext cx="50006" cy="20716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4" name="Rechteck 13">
                <a:extLst>
                  <a:ext uri="{FF2B5EF4-FFF2-40B4-BE49-F238E27FC236}">
                    <a16:creationId xmlns:a16="http://schemas.microsoft.com/office/drawing/2014/main" id="{2B8E7A07-41A8-4327-BDA7-D1AA2E71C443}"/>
                  </a:ext>
                </a:extLst>
              </p:cNvPr>
              <p:cNvSpPr/>
              <p:nvPr/>
            </p:nvSpPr>
            <p:spPr>
              <a:xfrm>
                <a:off x="11202249" y="1645444"/>
                <a:ext cx="72970" cy="20716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5" name="Rechteck 14">
                <a:extLst>
                  <a:ext uri="{FF2B5EF4-FFF2-40B4-BE49-F238E27FC236}">
                    <a16:creationId xmlns:a16="http://schemas.microsoft.com/office/drawing/2014/main" id="{ACEF7DD0-0EBE-4AAC-9904-57543EE5B7BF}"/>
                  </a:ext>
                </a:extLst>
              </p:cNvPr>
              <p:cNvSpPr/>
              <p:nvPr/>
            </p:nvSpPr>
            <p:spPr>
              <a:xfrm>
                <a:off x="11390458" y="1645444"/>
                <a:ext cx="72970" cy="20716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6" name="Rechteck 15">
                <a:extLst>
                  <a:ext uri="{FF2B5EF4-FFF2-40B4-BE49-F238E27FC236}">
                    <a16:creationId xmlns:a16="http://schemas.microsoft.com/office/drawing/2014/main" id="{C39756F4-E0DC-4B06-8A98-3E37983C07EE}"/>
                  </a:ext>
                </a:extLst>
              </p:cNvPr>
              <p:cNvSpPr/>
              <p:nvPr/>
            </p:nvSpPr>
            <p:spPr>
              <a:xfrm rot="5400000">
                <a:off x="11195159" y="1598624"/>
                <a:ext cx="52866" cy="521493"/>
              </a:xfrm>
              <a:custGeom>
                <a:avLst/>
                <a:gdLst>
                  <a:gd name="connsiteX0" fmla="*/ 0 w 45719"/>
                  <a:gd name="connsiteY0" fmla="*/ 0 h 500062"/>
                  <a:gd name="connsiteX1" fmla="*/ 45719 w 45719"/>
                  <a:gd name="connsiteY1" fmla="*/ 0 h 500062"/>
                  <a:gd name="connsiteX2" fmla="*/ 45719 w 45719"/>
                  <a:gd name="connsiteY2" fmla="*/ 500062 h 500062"/>
                  <a:gd name="connsiteX3" fmla="*/ 0 w 45719"/>
                  <a:gd name="connsiteY3" fmla="*/ 500062 h 500062"/>
                  <a:gd name="connsiteX4" fmla="*/ 0 w 45719"/>
                  <a:gd name="connsiteY4" fmla="*/ 0 h 500062"/>
                  <a:gd name="connsiteX0" fmla="*/ 0 w 52866"/>
                  <a:gd name="connsiteY0" fmla="*/ 0 h 521493"/>
                  <a:gd name="connsiteX1" fmla="*/ 45719 w 52866"/>
                  <a:gd name="connsiteY1" fmla="*/ 0 h 521493"/>
                  <a:gd name="connsiteX2" fmla="*/ 52866 w 52866"/>
                  <a:gd name="connsiteY2" fmla="*/ 521493 h 521493"/>
                  <a:gd name="connsiteX3" fmla="*/ 0 w 52866"/>
                  <a:gd name="connsiteY3" fmla="*/ 500062 h 521493"/>
                  <a:gd name="connsiteX4" fmla="*/ 0 w 52866"/>
                  <a:gd name="connsiteY4" fmla="*/ 0 h 521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866" h="521493">
                    <a:moveTo>
                      <a:pt x="0" y="0"/>
                    </a:moveTo>
                    <a:lnTo>
                      <a:pt x="45719" y="0"/>
                    </a:lnTo>
                    <a:cubicBezTo>
                      <a:pt x="48101" y="173831"/>
                      <a:pt x="50484" y="347662"/>
                      <a:pt x="52866" y="521493"/>
                    </a:cubicBezTo>
                    <a:lnTo>
                      <a:pt x="0" y="50006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pic>
          <p:nvPicPr>
            <p:cNvPr id="9" name="Grafik 8">
              <a:extLst>
                <a:ext uri="{FF2B5EF4-FFF2-40B4-BE49-F238E27FC236}">
                  <a16:creationId xmlns:a16="http://schemas.microsoft.com/office/drawing/2014/main" id="{C9FEF29A-EAC7-444E-BBE4-17B4D5B026F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0875787" y="1241417"/>
              <a:ext cx="970883" cy="81929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82480318"/>
      </p:ext>
    </p:extLst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Office">
  <a:themeElements>
    <a:clrScheme name="BIBB">
      <a:dk1>
        <a:sysClr val="windowText" lastClr="000000"/>
      </a:dk1>
      <a:lt1>
        <a:sysClr val="window" lastClr="FFFFFF"/>
      </a:lt1>
      <a:dk2>
        <a:srgbClr val="585858"/>
      </a:dk2>
      <a:lt2>
        <a:srgbClr val="E7E6E6"/>
      </a:lt2>
      <a:accent1>
        <a:srgbClr val="D37230"/>
      </a:accent1>
      <a:accent2>
        <a:srgbClr val="7FC200"/>
      </a:accent2>
      <a:accent3>
        <a:srgbClr val="00306B"/>
      </a:accent3>
      <a:accent4>
        <a:srgbClr val="FFC000"/>
      </a:accent4>
      <a:accent5>
        <a:srgbClr val="85C0FB"/>
      </a:accent5>
      <a:accent6>
        <a:srgbClr val="BFBFBF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1564</Words>
  <Application>Microsoft Office PowerPoint</Application>
  <PresentationFormat>Breitbild</PresentationFormat>
  <Paragraphs>187</Paragraphs>
  <Slides>17</Slides>
  <Notes>5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17</vt:i4>
      </vt:variant>
    </vt:vector>
  </HeadingPairs>
  <TitlesOfParts>
    <vt:vector size="24" baseType="lpstr">
      <vt:lpstr>Wingdings</vt:lpstr>
      <vt:lpstr>Courier New</vt:lpstr>
      <vt:lpstr>Calibri</vt:lpstr>
      <vt:lpstr>Wingdings 3</vt:lpstr>
      <vt:lpstr>Arial</vt:lpstr>
      <vt:lpstr>Office</vt:lpstr>
      <vt:lpstr>1_Office</vt:lpstr>
      <vt:lpstr> </vt:lpstr>
      <vt:lpstr>Inhalt</vt:lpstr>
      <vt:lpstr>1. Definition</vt:lpstr>
      <vt:lpstr>2. Formen der beruflichen Weiterbildung</vt:lpstr>
      <vt:lpstr>3. Formale Angebote im Rahmen der Aufstiegsfortbildung</vt:lpstr>
      <vt:lpstr>3. Formale Angebote im Rahmen der Aufstiegsfortbildung</vt:lpstr>
      <vt:lpstr>4. Weitere formale Angebote </vt:lpstr>
      <vt:lpstr>5. Gesetzliche Regelungen</vt:lpstr>
      <vt:lpstr>6. Finanzierung</vt:lpstr>
      <vt:lpstr>6. Finanzierung</vt:lpstr>
      <vt:lpstr>6. Finanzierung</vt:lpstr>
      <vt:lpstr>7. Non-formale Weiterbildung: Der Anbietermarkt </vt:lpstr>
      <vt:lpstr>8. Weiterbildungsbeteiligung </vt:lpstr>
      <vt:lpstr>8. Weiterbildungsbeteiligung </vt:lpstr>
      <vt:lpstr>8. Weiterbildungsbeteiligung </vt:lpstr>
      <vt:lpstr>Weitere Informationen</vt:lpstr>
      <vt:lpstr>GOVET at BIBB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danyel</dc:creator>
  <cp:lastModifiedBy>Wilkes, Maria</cp:lastModifiedBy>
  <cp:revision>390</cp:revision>
  <dcterms:created xsi:type="dcterms:W3CDTF">2020-12-18T10:19:10Z</dcterms:created>
  <dcterms:modified xsi:type="dcterms:W3CDTF">2024-03-18T10:58:34Z</dcterms:modified>
</cp:coreProperties>
</file>