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Wingdings 3" panose="05040102010807070707" pitchFamily="18" charset="2"/>
      <p:regular r:id="rId24"/>
    </p:embeddedFont>
  </p:embeddedFont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p15:clr>
            <a:srgbClr val="A4A3A4"/>
          </p15:clr>
        </p15:guide>
        <p15:guide id="2" pos="3931">
          <p15:clr>
            <a:srgbClr val="A4A3A4"/>
          </p15:clr>
        </p15:guide>
        <p15:guide id="3" orient="horz" pos="2863">
          <p15:clr>
            <a:srgbClr val="A4A3A4"/>
          </p15:clr>
        </p15:guide>
        <p15:guide id="4" orient="horz" pos="3543">
          <p15:clr>
            <a:srgbClr val="A4A3A4"/>
          </p15:clr>
        </p15:guide>
        <p15:guide id="5" orient="horz" pos="3475">
          <p15:clr>
            <a:srgbClr val="A4A3A4"/>
          </p15:clr>
        </p15:guide>
        <p15:guide id="6" pos="6607">
          <p15:clr>
            <a:srgbClr val="A4A3A4"/>
          </p15:clr>
        </p15:guide>
        <p15:guide id="7" pos="6131">
          <p15:clr>
            <a:srgbClr val="A4A3A4"/>
          </p15:clr>
        </p15:guide>
        <p15:guide id="8" orient="horz" pos="3045">
          <p15:clr>
            <a:srgbClr val="A4A3A4"/>
          </p15:clr>
        </p15:guide>
        <p15:guide id="9" orient="horz" pos="2183">
          <p15:clr>
            <a:srgbClr val="A4A3A4"/>
          </p15:clr>
        </p15:guide>
        <p15:guide id="10" pos="642">
          <p15:clr>
            <a:srgbClr val="A4A3A4"/>
          </p15:clr>
        </p15:guide>
        <p15:guide id="11" orient="horz" pos="2092">
          <p15:clr>
            <a:srgbClr val="A4A3A4"/>
          </p15:clr>
        </p15:guide>
        <p15:guide id="12" orient="horz" pos="981">
          <p15:clr>
            <a:srgbClr val="A4A3A4"/>
          </p15:clr>
        </p15:guide>
        <p15:guide id="13" pos="5428">
          <p15:clr>
            <a:srgbClr val="A4A3A4"/>
          </p15:clr>
        </p15:guide>
        <p15:guide id="14" orient="horz" pos="3702">
          <p15:clr>
            <a:srgbClr val="A4A3A4"/>
          </p15:clr>
        </p15:guide>
        <p15:guide id="15" orient="horz" pos="27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4" clrIdx="0">
    <p:extLst>
      <p:ext uri="{19B8F6BF-5375-455C-9EA6-DF929625EA0E}">
        <p15:presenceInfo xmlns:p15="http://schemas.microsoft.com/office/powerpoint/2012/main" userId="User" providerId="None"/>
      </p:ext>
    </p:extLst>
  </p:cmAuthor>
  <p:cmAuthor id="2" name="Peter Rechmann" initials="PR" lastIdx="6" clrIdx="1">
    <p:extLst>
      <p:ext uri="{19B8F6BF-5375-455C-9EA6-DF929625EA0E}">
        <p15:presenceInfo xmlns:p15="http://schemas.microsoft.com/office/powerpoint/2012/main" userId="Peter Rech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34" autoAdjust="0"/>
  </p:normalViewPr>
  <p:slideViewPr>
    <p:cSldViewPr snapToGrid="0" showGuides="1">
      <p:cViewPr varScale="1">
        <p:scale>
          <a:sx n="62" d="100"/>
          <a:sy n="62" d="100"/>
        </p:scale>
        <p:origin x="272" y="48"/>
      </p:cViewPr>
      <p:guideLst>
        <p:guide orient="horz" pos="1366"/>
        <p:guide pos="3931"/>
        <p:guide orient="horz" pos="2863"/>
        <p:guide orient="horz" pos="3543"/>
        <p:guide orient="horz" pos="3475"/>
        <p:guide pos="6607"/>
        <p:guide pos="6131"/>
        <p:guide orient="horz" pos="3045"/>
        <p:guide orient="horz" pos="2183"/>
        <p:guide pos="642"/>
        <p:guide orient="horz" pos="2092"/>
        <p:guide orient="horz" pos="981"/>
        <p:guide pos="5428"/>
        <p:guide orient="horz" pos="3702"/>
        <p:guide orient="horz" pos="27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1-03T16:31:53.216" idx="4">
    <p:pos x="1741" y="2899"/>
    <p:text>Die richtige Übersetzung und auch passender ist "Staying employable"</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18.03.2024</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52B07333-0B67-EFD9-BFE7-99BD38495993}" type="slidenum">
              <a:r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BB75B025-F53A-0D11-CB56-14341CAEF174}" type="slidenum">
              <a:rPr/>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20C0CFCE-1D2C-CB40-DFB3-6CF12CD5AEBD}" type="slidenum">
              <a:rPr/>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E68D6E60-FAB6-3428-7C98-3A6D05067F86}" type="slidenum">
              <a:rPr/>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2AB05316-7FDC-D1C9-29AD-C3E959766215}" type="slidenum">
              <a:rPr/>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F41BDF0A-357E-2E6C-A16C-46F16FAE0444}" type="slidenum">
              <a:rPr/>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B0AE5F35-9660-0D44-5CBD-04FC5E5FA9BC}" type="slidenum">
              <a:rPr/>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931F99B8-4FEE-FC7B-4C7F-3CC8B3303B1A}" type="slidenum">
              <a:rPr/>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25B8B730-51A4-A563-DC8F-4303A0180EE0}" type="slidenum">
              <a:rPr/>
              <a:t>17</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4B4759A5-98B9-2DD6-2BA7-EB336B2DDFA5}" type="slidenum">
              <a:rPr/>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72DE3F0-A186-BD78-721F-3C387F769B82}" type="slidenum">
              <a:rPr/>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000" b="0" i="0" noProof="0" dirty="0">
                <a:solidFill>
                  <a:schemeClr val="tx1"/>
                </a:solidFill>
                <a:latin typeface="Calibri"/>
                <a:cs typeface="Arial"/>
              </a:rPr>
              <a:t>The advanced training levels of vocational upskilling were reformed with the new Vocational Training Act (BBiG) that came into force in 2020.</a:t>
            </a:r>
          </a:p>
          <a:p>
            <a:pPr marL="171450" indent="-171450">
              <a:buFont typeface="Arial"/>
              <a:buChar char="•"/>
              <a:defRPr/>
            </a:pPr>
            <a:r>
              <a:rPr lang="en-GB" sz="1000" b="0" i="0" noProof="0" dirty="0">
                <a:solidFill>
                  <a:schemeClr val="tx1"/>
                </a:solidFill>
                <a:latin typeface="Calibri"/>
                <a:cs typeface="Arial"/>
              </a:rPr>
              <a:t>Qualifications such as “Bachelor Professional” and “Master Professional” were introduced.</a:t>
            </a:r>
          </a:p>
          <a:p>
            <a:pPr marL="171450" indent="-171450">
              <a:buFont typeface="Arial"/>
              <a:buChar char="•"/>
              <a:defRPr/>
            </a:pPr>
            <a:r>
              <a:rPr lang="en-GB" sz="1000" b="0" i="0" noProof="0" dirty="0">
                <a:solidFill>
                  <a:schemeClr val="tx1"/>
                </a:solidFill>
                <a:latin typeface="Calibri"/>
                <a:cs typeface="Arial"/>
              </a:rPr>
              <a:t>The new titles emphasise the equivalence of advanced vocational training and courses of higher education study and at the same time foster international mobility for professionals as the terminology can also be understood in other countries</a:t>
            </a:r>
          </a:p>
          <a:p>
            <a:pPr marL="171450" indent="-171450">
              <a:buFont typeface="Arial"/>
              <a:buChar char="•"/>
              <a:defRPr/>
            </a:pPr>
            <a:r>
              <a:rPr lang="en-GB" sz="1000" b="0" i="0" noProof="0" dirty="0">
                <a:solidFill>
                  <a:schemeClr val="tx1"/>
                </a:solidFill>
                <a:latin typeface="Calibri"/>
                <a:cs typeface="Arial"/>
              </a:rPr>
              <a:t>The previous qualification titles such as “Meister” have not been repealed by the updated law, but strengthened via the connection with the uniform and internationally compatible qualification titles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100" b="0" i="0" noProof="0" dirty="0">
                <a:solidFill>
                  <a:schemeClr val="tx1"/>
                </a:solidFill>
                <a:latin typeface="Calibri"/>
                <a:cs typeface="Arial"/>
              </a:rPr>
              <a:t>The terminological differences of the trade and technical schools and universities of applied sciences have become very unclear:</a:t>
            </a:r>
          </a:p>
          <a:p>
            <a:pPr marL="171450" indent="-171450">
              <a:buFont typeface="Arial"/>
              <a:buChar char="•"/>
              <a:defRPr/>
            </a:pPr>
            <a:r>
              <a:rPr lang="en-GB" sz="1100" b="0" i="0" noProof="0" dirty="0">
                <a:solidFill>
                  <a:schemeClr val="tx1"/>
                </a:solidFill>
                <a:latin typeface="Calibri"/>
                <a:cs typeface="Arial"/>
              </a:rPr>
              <a:t>Fachhochschule / FH (trade and technical school) = </a:t>
            </a:r>
            <a:r>
              <a:rPr lang="en-GB" sz="1100" b="0" i="0" noProof="0" dirty="0">
                <a:solidFill>
                  <a:schemeClr val="tx1"/>
                </a:solidFill>
                <a:latin typeface="Calibri"/>
                <a:ea typeface="Arial"/>
                <a:cs typeface="Arial"/>
              </a:rPr>
              <a:t>Hochschulen für Angewandte Wissenschaften / HAW = University of Applied Sciences </a:t>
            </a:r>
          </a:p>
          <a:p>
            <a:pPr marL="628650" marR="0" lvl="1" indent="-171450" algn="l"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b="0" i="0" noProof="0" dirty="0">
                <a:solidFill>
                  <a:schemeClr val="tx1"/>
                </a:solidFill>
                <a:latin typeface="Calibri"/>
                <a:cs typeface="Arial"/>
              </a:rPr>
              <a:t>Usually a wider range of subjects</a:t>
            </a:r>
            <a:endParaRPr lang="en-GB" sz="1100" b="0" i="0" noProof="0" dirty="0">
              <a:solidFill>
                <a:schemeClr val="tx1"/>
              </a:solidFill>
              <a:latin typeface="Calibri"/>
              <a:ea typeface="Arial"/>
              <a:cs typeface="Arial"/>
            </a:endParaRPr>
          </a:p>
          <a:p>
            <a:pPr marL="171450" indent="-171450">
              <a:buFont typeface="Arial"/>
              <a:buChar char="•"/>
              <a:defRPr/>
            </a:pPr>
            <a:r>
              <a:rPr lang="en-GB" sz="1100" b="0" i="0" noProof="0" dirty="0">
                <a:solidFill>
                  <a:schemeClr val="tx1"/>
                </a:solidFill>
                <a:latin typeface="Calibri"/>
                <a:ea typeface="Arial"/>
                <a:cs typeface="Arial"/>
              </a:rPr>
              <a:t>Other “Hochschulen” = universities</a:t>
            </a:r>
          </a:p>
          <a:p>
            <a:pPr marL="171450" indent="-171450">
              <a:buFont typeface="Arial"/>
              <a:buChar char="•"/>
              <a:defRPr/>
            </a:pPr>
            <a:r>
              <a:rPr lang="en-GB" sz="1100" b="0" i="0" noProof="0" dirty="0">
                <a:solidFill>
                  <a:schemeClr val="tx1"/>
                </a:solidFill>
                <a:latin typeface="Calibri"/>
                <a:ea typeface="Arial"/>
                <a:cs typeface="Arial"/>
              </a:rPr>
              <a:t>Main difference in legal terms is the right to award doctorates</a:t>
            </a:r>
          </a:p>
          <a:p>
            <a:pPr marL="628650" lvl="1" indent="-171450">
              <a:buFont typeface="Arial"/>
              <a:buChar char="•"/>
              <a:defRPr/>
            </a:pPr>
            <a:endParaRPr lang="de-DE" sz="1100" b="0" i="0" dirty="0">
              <a:solidFill>
                <a:schemeClr val="tx1"/>
              </a:solidFill>
              <a:latin typeface="Calibri"/>
              <a:cs typeface="Arial"/>
            </a:endParaRP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u="sng" noProof="0" dirty="0"/>
              <a:t>DQR – General educational qualifications:</a:t>
            </a:r>
            <a:endParaRPr lang="en-GB" noProof="0" dirty="0"/>
          </a:p>
          <a:p>
            <a:pPr>
              <a:defRPr/>
            </a:pPr>
            <a:endParaRPr lang="en-GB" sz="1200" u="sng" noProof="0" dirty="0"/>
          </a:p>
          <a:p>
            <a:pPr marL="171450" indent="-171450">
              <a:buFont typeface="Arial"/>
              <a:buChar char="•"/>
              <a:defRPr/>
            </a:pPr>
            <a:r>
              <a:rPr lang="en-GB" sz="1200" u="none" noProof="0" dirty="0"/>
              <a:t>Lower secondary school leaving certificate – DQR 2</a:t>
            </a:r>
            <a:endParaRPr lang="en-GB" noProof="0" dirty="0"/>
          </a:p>
          <a:p>
            <a:pPr marL="171450" indent="-171450">
              <a:buFont typeface="Arial"/>
              <a:buChar char="•"/>
              <a:defRPr/>
            </a:pPr>
            <a:r>
              <a:rPr lang="en-GB" sz="1200" u="none" noProof="0" dirty="0"/>
              <a:t>Intermediate secondary school leaving certificate – DQR 3</a:t>
            </a:r>
            <a:endParaRPr lang="en-GB" noProof="0" dirty="0"/>
          </a:p>
          <a:p>
            <a:pPr marL="171450" indent="-171450">
              <a:buFont typeface="Arial"/>
              <a:buChar char="•"/>
              <a:defRPr/>
            </a:pPr>
            <a:r>
              <a:rPr lang="en-GB" sz="1200" u="none" noProof="0" dirty="0"/>
              <a:t>University of applied sciences entrance qualification, </a:t>
            </a:r>
            <a:r>
              <a:rPr lang="en-GB" b="0" i="0" noProof="0" dirty="0">
                <a:solidFill>
                  <a:srgbClr val="4D5156"/>
                </a:solidFill>
                <a:effectLst/>
                <a:latin typeface="arial" panose="020B0604020202020204" pitchFamily="34" charset="0"/>
              </a:rPr>
              <a:t>subject-restricted higher education entrance qualification,</a:t>
            </a:r>
            <a:r>
              <a:rPr lang="en-GB" sz="1200" b="0" i="0" noProof="0" dirty="0">
                <a:solidFill>
                  <a:schemeClr val="tx1"/>
                </a:solidFill>
                <a:latin typeface="Calibri"/>
                <a:ea typeface="Arial"/>
                <a:cs typeface="Arial"/>
              </a:rPr>
              <a:t> </a:t>
            </a:r>
            <a:r>
              <a:rPr lang="en-GB" sz="1800" b="0" i="0" noProof="0" dirty="0">
                <a:solidFill>
                  <a:schemeClr val="tx1"/>
                </a:solidFill>
                <a:effectLst/>
                <a:latin typeface="Calibri" panose="020F0502020204030204" pitchFamily="34" charset="0"/>
                <a:ea typeface="Arial"/>
                <a:cs typeface="Arial" panose="020B0604020202020204" pitchFamily="34" charset="0"/>
              </a:rPr>
              <a:t>g</a:t>
            </a:r>
            <a:r>
              <a:rPr lang="en-GB" sz="1800" noProof="0" dirty="0">
                <a:effectLst/>
                <a:latin typeface="Calibri" panose="020F0502020204030204" pitchFamily="34" charset="0"/>
                <a:ea typeface="Calibri" panose="020F0502020204030204" pitchFamily="34" charset="0"/>
                <a:cs typeface="Arial" panose="020B0604020202020204" pitchFamily="34" charset="0"/>
              </a:rPr>
              <a:t>eneral higher education entrance qualification </a:t>
            </a:r>
            <a:r>
              <a:rPr lang="en-GB" sz="1200" b="0" i="0" noProof="0" dirty="0">
                <a:solidFill>
                  <a:schemeClr val="tx1"/>
                </a:solidFill>
                <a:latin typeface="Calibri"/>
                <a:ea typeface="Arial"/>
                <a:cs typeface="Arial"/>
              </a:rPr>
              <a:t>– DQR 4</a:t>
            </a:r>
            <a:endParaRPr lang="en-GB" noProof="0" dirty="0"/>
          </a:p>
          <a:p>
            <a:pPr marL="171450" indent="-171450">
              <a:buFont typeface="Arial"/>
              <a:buChar char="•"/>
              <a:defRPr/>
            </a:pPr>
            <a:r>
              <a:rPr lang="en-GB" sz="1200" b="0" i="0" u="none" noProof="0" dirty="0">
                <a:solidFill>
                  <a:schemeClr val="tx1"/>
                </a:solidFill>
                <a:latin typeface="Calibri"/>
                <a:ea typeface="Arial"/>
                <a:cs typeface="Arial"/>
              </a:rPr>
              <a:t>Bachelor‘s (degree from a university of applied sciences, state examination) – DQR 6</a:t>
            </a:r>
            <a:endParaRPr lang="en-GB" noProof="0" dirty="0"/>
          </a:p>
          <a:p>
            <a:pPr marL="171450" indent="-171450">
              <a:buFont typeface="Arial"/>
              <a:buChar char="•"/>
              <a:defRPr/>
            </a:pPr>
            <a:r>
              <a:rPr lang="en-GB" sz="1200" b="0" i="0" u="none" noProof="0" dirty="0">
                <a:solidFill>
                  <a:schemeClr val="tx1"/>
                </a:solidFill>
                <a:latin typeface="Calibri"/>
                <a:ea typeface="Arial"/>
                <a:cs typeface="Arial"/>
              </a:rPr>
              <a:t>Master‘s (degree from a university; Magister; state examination) – DQR 7</a:t>
            </a:r>
            <a:endParaRPr lang="en-GB" noProof="0" dirty="0"/>
          </a:p>
          <a:p>
            <a:pPr marL="171450" indent="-171450">
              <a:buFont typeface="Arial"/>
              <a:buChar char="•"/>
              <a:defRPr/>
            </a:pPr>
            <a:r>
              <a:rPr lang="en-GB" sz="1200" b="0" i="0" u="none" noProof="0" dirty="0">
                <a:solidFill>
                  <a:schemeClr val="tx1"/>
                </a:solidFill>
                <a:latin typeface="Calibri"/>
                <a:ea typeface="Arial"/>
                <a:cs typeface="Arial"/>
              </a:rPr>
              <a:t>Doctorate and equivalent arts qualifications – DQR 8</a:t>
            </a:r>
            <a:endParaRPr lang="en-GB" noProof="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53F02C0F-D2F6-DD5C-A5B9-FDDC09D47793}" type="slidenum">
              <a:rPr/>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mailto:govet@" TargetMode="Externa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hyperlink" Target="http://www.govet.international/" TargetMode="External"/><Relationship Id="rId9"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hyperlink" Target="http://www.govet.international/" TargetMode="External"/><Relationship Id="rId7" Type="http://schemas.openxmlformats.org/officeDocument/2006/relationships/image" Target="../media/image22.png"/><Relationship Id="rId2" Type="http://schemas.openxmlformats.org/officeDocument/2006/relationships/hyperlink" Target="mailto:govet@govet.international" TargetMode="External"/><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7.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Startfolie">
    <p:bg>
      <p:bgPr>
        <a:solidFill>
          <a:schemeClr val="accent1"/>
        </a:solidFill>
        <a:effectLst/>
      </p:bgPr>
    </p:bg>
    <p:spTree>
      <p:nvGrpSpPr>
        <p:cNvPr id="1" name=""/>
        <p:cNvGrpSpPr/>
        <p:nvPr/>
      </p:nvGrpSpPr>
      <p:grpSpPr bwMode="auto">
        <a:xfrm>
          <a:off x="0" y="0"/>
          <a:ext cx="0" cy="0"/>
          <a:chOff x="0" y="0"/>
          <a:chExt cx="0" cy="0"/>
        </a:xfrm>
      </p:grpSpPr>
      <p:sp>
        <p:nvSpPr>
          <p:cNvPr id="8" name="Rechteck 7"/>
          <p:cNvSpPr/>
          <p:nvPr userDrawn="1"/>
        </p:nvSpPr>
        <p:spPr bwMode="auto">
          <a:xfrm>
            <a:off x="1" y="5101388"/>
            <a:ext cx="12191999" cy="1756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tx2"/>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pic>
        <p:nvPicPr>
          <p:cNvPr id="12" name="Grafik 11"/>
          <p:cNvPicPr>
            <a:picLocks noChangeAspect="1"/>
          </p:cNvPicPr>
          <p:nvPr userDrawn="1"/>
        </p:nvPicPr>
        <p:blipFill>
          <a:blip r:embed="rId3">
            <a:extLst>
              <a:ext uri="{96DAC541-7B7A-43D3-8B79-37D633B846F1}">
                <asvg:svgBlip xmlns:asvg="http://schemas.microsoft.com/office/drawing/2016/SVG/main" r:embed="rId4"/>
              </a:ext>
            </a:extLst>
          </a:blip>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fach">
    <p:spTree>
      <p:nvGrpSpPr>
        <p:cNvPr id="1" name=""/>
        <p:cNvGrpSpPr/>
        <p:nvPr/>
      </p:nvGrpSpPr>
      <p:grpSpPr bwMode="auto">
        <a:xfrm>
          <a:off x="0" y="0"/>
          <a:ext cx="0" cy="0"/>
          <a:chOff x="0" y="0"/>
          <a:chExt cx="0" cy="0"/>
        </a:xfrm>
      </p:grpSpPr>
      <p:pic>
        <p:nvPicPr>
          <p:cNvPr id="15" name="Grafik 14"/>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3"/>
          <a:stretch/>
        </p:blipFill>
        <p:spPr bwMode="auto">
          <a:xfrm>
            <a:off x="9283348" y="5686778"/>
            <a:ext cx="3301025" cy="1080000"/>
          </a:xfrm>
          <a:prstGeom prst="rect">
            <a:avLst/>
          </a:prstGeom>
        </p:spPr>
      </p:pic>
      <p:pic>
        <p:nvPicPr>
          <p:cNvPr id="8" name="Grafik 7"/>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Schlussfolie">
    <p:spTree>
      <p:nvGrpSpPr>
        <p:cNvPr id="1" name=""/>
        <p:cNvGrpSpPr/>
        <p:nvPr/>
      </p:nvGrpSpPr>
      <p:grpSpPr bwMode="auto">
        <a:xfrm>
          <a:off x="0" y="0"/>
          <a:ext cx="0" cy="0"/>
          <a:chOff x="0" y="0"/>
          <a:chExt cx="0" cy="0"/>
        </a:xfrm>
      </p:grpSpPr>
      <p:sp>
        <p:nvSpPr>
          <p:cNvPr id="4" name="Rechteck 3"/>
          <p:cNvSpPr/>
          <p:nvPr userDrawn="1"/>
        </p:nvSpPr>
        <p:spPr bwMode="auto">
          <a:xfrm>
            <a:off x="0" y="1963554"/>
            <a:ext cx="12192000" cy="3137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ctrTitle"/>
          </p:nvPr>
        </p:nvSpPr>
        <p:spPr bwMode="auto">
          <a:xfrm>
            <a:off x="658813" y="1963555"/>
            <a:ext cx="11053762" cy="3137834"/>
          </a:xfrm>
        </p:spPr>
        <p:txBody>
          <a:bodyPr anchor="ctr">
            <a:normAutofit/>
          </a:bodyPr>
          <a:lstStyle>
            <a:lvl1pPr algn="ctr">
              <a:lnSpc>
                <a:spcPct val="100000"/>
              </a:lnSpc>
              <a:defRPr sz="2400">
                <a:solidFill>
                  <a:schemeClr val="bg1"/>
                </a:solidFill>
              </a:defRPr>
            </a:lvl1pPr>
          </a:lstStyle>
          <a:p>
            <a:pPr>
              <a:defRPr/>
            </a:pPr>
            <a:r>
              <a:rPr lang="de-DE"/>
              <a:t>Mastertitelformat bearbeiten</a:t>
            </a:r>
            <a:endParaRPr/>
          </a:p>
        </p:txBody>
      </p:sp>
      <p:pic>
        <p:nvPicPr>
          <p:cNvPr id="11" name="Grafik 10"/>
          <p:cNvPicPr>
            <a:picLocks noChangeAspect="1"/>
          </p:cNvPicPr>
          <p:nvPr userDrawn="1"/>
        </p:nvPicPr>
        <p:blipFill>
          <a:blip r:embed="rId2"/>
          <a:stretch/>
        </p:blipFill>
        <p:spPr bwMode="auto">
          <a:xfrm>
            <a:off x="3365617" y="296863"/>
            <a:ext cx="6346295" cy="1337738"/>
          </a:xfrm>
          <a:prstGeom prst="rect">
            <a:avLst/>
          </a:prstGeom>
        </p:spPr>
      </p:pic>
      <p:pic>
        <p:nvPicPr>
          <p:cNvPr id="12" name="Grafik 11"/>
          <p:cNvPicPr>
            <a:picLocks noChangeAspect="1"/>
          </p:cNvPicPr>
          <p:nvPr userDrawn="1"/>
        </p:nvPicPr>
        <p:blipFill>
          <a:blip r:embed="rId3"/>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4"/>
          <a:stretch/>
        </p:blipFill>
        <p:spPr bwMode="auto">
          <a:xfrm>
            <a:off x="658813" y="5371775"/>
            <a:ext cx="1117022" cy="12007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Startfolie">
    <p:bg>
      <p:bgRef idx="1001">
        <a:schemeClr val="bg1"/>
      </p:bgRef>
    </p:bg>
    <p:spTree>
      <p:nvGrpSpPr>
        <p:cNvPr id="1" name=""/>
        <p:cNvGrpSpPr/>
        <p:nvPr/>
      </p:nvGrpSpPr>
      <p:grpSpPr bwMode="auto">
        <a:xfrm>
          <a:off x="0" y="0"/>
          <a:ext cx="0" cy="0"/>
          <a:chOff x="0" y="0"/>
          <a:chExt cx="0" cy="0"/>
        </a:xfrm>
      </p:grpSpPr>
      <p:pic>
        <p:nvPicPr>
          <p:cNvPr id="22" name="Grafik 21"/>
          <p:cNvPicPr>
            <a:picLocks noChangeAspect="1"/>
          </p:cNvPicPr>
          <p:nvPr userDrawn="1"/>
        </p:nvPicPr>
        <p:blipFill>
          <a:blip r:embed="rId2"/>
          <a:srcRect l="2640" t="6646" r="5164" b="14435"/>
          <a:stretch/>
        </p:blipFill>
        <p:spPr bwMode="auto">
          <a:xfrm>
            <a:off x="-1" y="1052513"/>
            <a:ext cx="12192001"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pic>
        <p:nvPicPr>
          <p:cNvPr id="12" name="Grafik 11"/>
          <p:cNvPicPr>
            <a:picLocks noChangeAspect="1"/>
          </p:cNvPicPr>
          <p:nvPr userDrawn="1"/>
        </p:nvPicPr>
        <p:blipFill>
          <a:blip r:embed="rId4"/>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dirty="0"/>
              <a:t>VET in </a:t>
            </a:r>
            <a:br>
              <a:rPr lang="de-DE" dirty="0"/>
            </a:br>
            <a:r>
              <a:rPr lang="de-DE" dirty="0"/>
              <a:t>Germany</a:t>
            </a:r>
            <a:endParaRPr dirty="0"/>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German Office </a:t>
            </a:r>
            <a:r>
              <a:rPr lang="de-DE" sz="1800" b="0" i="0" u="none" strike="noStrike" cap="none" spc="0" dirty="0" err="1">
                <a:ln>
                  <a:noFill/>
                </a:ln>
                <a:solidFill>
                  <a:prstClr val="black"/>
                </a:solidFill>
                <a:latin typeface="Calibri"/>
                <a:ea typeface="Arial"/>
                <a:cs typeface="Arial"/>
              </a:rPr>
              <a:t>for</a:t>
            </a:r>
            <a:r>
              <a:rPr lang="de-DE" sz="1800" b="0" i="0" u="none" strike="noStrike" cap="none" spc="0" dirty="0">
                <a:ln>
                  <a:noFill/>
                </a:ln>
                <a:solidFill>
                  <a:prstClr val="black"/>
                </a:solidFill>
                <a:latin typeface="Calibri"/>
                <a:ea typeface="Arial"/>
                <a:cs typeface="Arial"/>
              </a:rPr>
              <a:t> international </a:t>
            </a:r>
            <a:r>
              <a:rPr lang="de-DE" sz="1800" b="0" i="0" u="none" strike="noStrike" cap="none" spc="0" dirty="0" err="1">
                <a:ln>
                  <a:noFill/>
                </a:ln>
                <a:solidFill>
                  <a:prstClr val="black"/>
                </a:solidFill>
                <a:latin typeface="Calibri"/>
                <a:ea typeface="Arial"/>
                <a:cs typeface="Arial"/>
              </a:rPr>
              <a:t>Cooperation</a:t>
            </a:r>
            <a:r>
              <a:rPr lang="de-DE" sz="1800" b="0" i="0" u="none" strike="noStrike" cap="none" spc="0" dirty="0">
                <a:ln>
                  <a:noFill/>
                </a:ln>
                <a:solidFill>
                  <a:prstClr val="black"/>
                </a:solidFill>
                <a:latin typeface="Calibri"/>
                <a:ea typeface="Arial"/>
                <a:cs typeface="Arial"/>
              </a:rPr>
              <a:t> in </a:t>
            </a:r>
            <a:r>
              <a:rPr lang="de-DE" sz="1800" b="0" i="0" u="none" strike="noStrike" cap="none" spc="0" dirty="0" err="1">
                <a:ln>
                  <a:noFill/>
                </a:ln>
                <a:solidFill>
                  <a:prstClr val="black"/>
                </a:solidFill>
                <a:latin typeface="Calibri"/>
                <a:ea typeface="Arial"/>
                <a:cs typeface="Arial"/>
              </a:rPr>
              <a:t>Vocational</a:t>
            </a:r>
            <a:r>
              <a:rPr lang="de-DE" sz="1800" b="0" i="0" u="none" strike="noStrike" cap="none" spc="0" dirty="0">
                <a:ln>
                  <a:noFill/>
                </a:ln>
                <a:solidFill>
                  <a:prstClr val="black"/>
                </a:solidFill>
                <a:latin typeface="Calibri"/>
                <a:ea typeface="Arial"/>
                <a:cs typeface="Arial"/>
              </a:rPr>
              <a:t> Education and Training</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4" name="Grafik 3">
            <a:extLst>
              <a:ext uri="{FF2B5EF4-FFF2-40B4-BE49-F238E27FC236}">
                <a16:creationId xmlns:a16="http://schemas.microsoft.com/office/drawing/2014/main" id="{C05B3938-875D-45AD-9420-D2CD0B8D85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1523" y="5164760"/>
            <a:ext cx="1636905" cy="1661949"/>
          </a:xfrm>
          <a:prstGeom prst="rect">
            <a:avLst/>
          </a:prstGeom>
        </p:spPr>
      </p:pic>
      <p:pic>
        <p:nvPicPr>
          <p:cNvPr id="6" name="Grafik 5">
            <a:extLst>
              <a:ext uri="{FF2B5EF4-FFF2-40B4-BE49-F238E27FC236}">
                <a16:creationId xmlns:a16="http://schemas.microsoft.com/office/drawing/2014/main" id="{03068002-EC44-4CC7-BB76-B22F034632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99303" y="5521567"/>
            <a:ext cx="2202582" cy="684000"/>
          </a:xfrm>
          <a:prstGeom prst="rect">
            <a:avLst/>
          </a:prstGeom>
        </p:spPr>
      </p:pic>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6" userDrawn="1">
          <p15:clr>
            <a:srgbClr val="FBAE40"/>
          </p15:clr>
        </p15:guide>
        <p15:guide id="2" pos="7378" userDrawn="1">
          <p15:clr>
            <a:srgbClr val="FBAE40"/>
          </p15:clr>
        </p15:guide>
        <p15:guide id="3" orient="horz" pos="379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Benutzerdefiniertes Layout">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tretch/>
        </p:blipFill>
        <p:spPr bwMode="auto">
          <a:xfrm>
            <a:off x="9824455" y="296863"/>
            <a:ext cx="2119238" cy="446715"/>
          </a:xfrm>
          <a:prstGeom prst="rect">
            <a:avLst/>
          </a:prstGeom>
        </p:spPr>
      </p:pic>
      <p:pic>
        <p:nvPicPr>
          <p:cNvPr id="9" name="Grafik 8"/>
          <p:cNvPicPr>
            <a:picLocks noChangeAspect="1"/>
          </p:cNvPicPr>
          <p:nvPr userDrawn="1"/>
        </p:nvPicPr>
        <p:blipFill>
          <a:blip r:embed="rId3"/>
          <a:srcRect l="3927" r="15010"/>
          <a:stretch/>
        </p:blipFill>
        <p:spPr bwMode="auto">
          <a:xfrm>
            <a:off x="0" y="1052514"/>
            <a:ext cx="12192000" cy="4105274"/>
          </a:xfrm>
          <a:prstGeom prst="rect">
            <a:avLst/>
          </a:prstGeom>
        </p:spPr>
      </p:pic>
      <p:sp>
        <p:nvSpPr>
          <p:cNvPr id="11" name="Textplatzhalter 1"/>
          <p:cNvSpPr>
            <a:spLocks noGrp="1"/>
          </p:cNvSpPr>
          <p:nvPr>
            <p:ph type="body" sz="quarter" idx="4294967295" hasCustomPrompt="1"/>
          </p:nvPr>
        </p:nvSpPr>
        <p:spPr bwMode="auto">
          <a:xfrm>
            <a:off x="658813" y="3274541"/>
            <a:ext cx="10066338" cy="650688"/>
          </a:xfrm>
        </p:spPr>
        <p:txBody>
          <a:bodyPr>
            <a:normAutofit/>
          </a:bodyPr>
          <a:lstStyle>
            <a:lvl1pPr>
              <a:lnSpc>
                <a:spcPct val="100000"/>
              </a:lnSpc>
              <a:spcBef>
                <a:spcPts val="0"/>
              </a:spcBef>
              <a:defRPr sz="2800"/>
            </a:lvl1pPr>
          </a:lstStyle>
          <a:p>
            <a:pPr marL="0" indent="0">
              <a:buNone/>
              <a:defRPr/>
            </a:pPr>
            <a:r>
              <a:rPr lang="de-DE">
                <a:solidFill>
                  <a:schemeClr val="bg1"/>
                </a:solidFill>
              </a:rPr>
              <a:t>Zusammenfassung – </a:t>
            </a:r>
            <a:endParaRPr/>
          </a:p>
          <a:p>
            <a:pPr marL="0" indent="0">
              <a:buNone/>
              <a:defRPr/>
            </a:pPr>
            <a:r>
              <a:rPr lang="de-DE">
                <a:solidFill>
                  <a:schemeClr val="bg1"/>
                </a:solidFill>
              </a:rPr>
              <a:t>Motor der Dualen Berufsausbildung</a:t>
            </a:r>
            <a:endParaRPr/>
          </a:p>
        </p:txBody>
      </p:sp>
      <p:sp>
        <p:nvSpPr>
          <p:cNvPr id="5" name="Textplatzhalter 1"/>
          <p:cNvSpPr>
            <a:spLocks noGrp="1"/>
          </p:cNvSpPr>
          <p:nvPr>
            <p:ph type="body" sz="quarter" idx="4294967295"/>
          </p:nvPr>
        </p:nvSpPr>
        <p:spPr bwMode="auto">
          <a:xfrm>
            <a:off x="658813" y="2750710"/>
            <a:ext cx="10066338" cy="295231"/>
          </a:xfrm>
        </p:spPr>
        <p:txBody>
          <a:bodyPr>
            <a:normAutofit/>
          </a:bodyPr>
          <a:lstStyle/>
          <a:p>
            <a:pPr marL="0" indent="0">
              <a:buNone/>
              <a:defRPr/>
            </a:pPr>
            <a:r>
              <a:rPr lang="de-DE" sz="1600">
                <a:solidFill>
                  <a:schemeClr val="bg1"/>
                </a:solidFill>
              </a:rPr>
              <a:t>Motor der Dualen Berufsausbildung</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53175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
                  <a:extLst>
                    <a:ext uri="{A12FA001-AC4F-418D-AE19-62706E023703}">
                      <ahyp:hlinkClr xmlns:ahyp="http://schemas.microsoft.com/office/drawing/2018/hyperlinkcolor" val="tx"/>
                    </a:ext>
                  </a:extLst>
                </a:hlinkClick>
              </a:rPr>
              <a:t>govet@</a:t>
            </a:r>
            <a:r>
              <a:rPr lang="de-DE" sz="2200" b="0" i="0" u="sng" strike="noStrike" cap="none" spc="0" dirty="0">
                <a:ln>
                  <a:noFill/>
                </a:ln>
                <a:solidFill>
                  <a:schemeClr val="bg1"/>
                </a:solidFill>
                <a:latin typeface="Calibri"/>
                <a:ea typeface="Arial"/>
                <a:cs typeface="Arial"/>
              </a:rPr>
              <a:t>bibb.de</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folie Orange">
    <p:bg>
      <p:bgRef idx="1001">
        <a:schemeClr val="bg1"/>
      </p:bgRef>
    </p:bg>
    <p:spTree>
      <p:nvGrpSpPr>
        <p:cNvPr id="1" name=""/>
        <p:cNvGrpSpPr/>
        <p:nvPr/>
      </p:nvGrpSpPr>
      <p:grpSpPr bwMode="auto">
        <a:xfrm>
          <a:off x="0" y="0"/>
          <a:ext cx="0" cy="0"/>
          <a:chOff x="0" y="0"/>
          <a:chExt cx="0" cy="0"/>
        </a:xfrm>
      </p:grpSpPr>
      <p:sp>
        <p:nvSpPr>
          <p:cNvPr id="39" name="Rechteck 38"/>
          <p:cNvSpPr/>
          <p:nvPr userDrawn="1"/>
        </p:nvSpPr>
        <p:spPr bwMode="auto">
          <a:xfrm>
            <a:off x="-1" y="1052513"/>
            <a:ext cx="14931483" cy="4105275"/>
          </a:xfrm>
          <a:prstGeom prst="rect">
            <a:avLst/>
          </a:prstGeom>
          <a:gradFill>
            <a:gsLst>
              <a:gs pos="0">
                <a:schemeClr val="accent1">
                  <a:lumMod val="6000"/>
                  <a:lumOff val="94000"/>
                </a:schemeClr>
              </a:gs>
              <a:gs pos="94000">
                <a:srgbClr val="BF5A08"/>
              </a:gs>
            </a:gsLst>
            <a:path path="circle"/>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1700212"/>
            <a:ext cx="3252487" cy="2554545"/>
          </a:xfrm>
          <a:prstGeom prst="rect">
            <a:avLst/>
          </a:prstGeom>
          <a:noFill/>
        </p:spPr>
        <p:txBody>
          <a:bodyPr wrap="square" rtlCol="0">
            <a:spAutoFit/>
          </a:bodyPr>
          <a:lstStyle/>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Robert-Schuman-Platz 3</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53175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2" tooltip="mailto:govet@govet.international"/>
              </a:rPr>
              <a:t>govet@govet.international</a:t>
            </a:r>
            <a:endParaRPr lang="de-DE" sz="2200" b="0" i="0" u="none" strike="noStrike" cap="none" spc="0" dirty="0">
              <a:ln>
                <a:noFill/>
              </a:ln>
              <a:solidFill>
                <a:schemeClr val="bg1"/>
              </a:solidFill>
              <a:latin typeface="Calibri"/>
              <a:ea typeface="Arial"/>
              <a:cs typeface="Aria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http://www.govet.international/"/>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4"/>
          <a:stretch/>
        </p:blipFill>
        <p:spPr bwMode="auto">
          <a:xfrm>
            <a:off x="730956" y="1739872"/>
            <a:ext cx="454995" cy="579652"/>
          </a:xfrm>
          <a:prstGeom prst="rect">
            <a:avLst/>
          </a:prstGeom>
        </p:spPr>
      </p:pic>
      <p:pic>
        <p:nvPicPr>
          <p:cNvPr id="36" name="Grafik 35"/>
          <p:cNvPicPr>
            <a:picLocks noChangeAspect="1"/>
          </p:cNvPicPr>
          <p:nvPr userDrawn="1"/>
        </p:nvPicPr>
        <p:blipFill>
          <a:blip r:embed="rId5"/>
          <a:stretch/>
        </p:blipFill>
        <p:spPr bwMode="auto">
          <a:xfrm>
            <a:off x="724767" y="2531761"/>
            <a:ext cx="467372" cy="467372"/>
          </a:xfrm>
          <a:prstGeom prst="rect">
            <a:avLst/>
          </a:prstGeom>
        </p:spPr>
      </p:pic>
      <p:pic>
        <p:nvPicPr>
          <p:cNvPr id="37" name="Grafik 36"/>
          <p:cNvPicPr>
            <a:picLocks noChangeAspect="1"/>
          </p:cNvPicPr>
          <p:nvPr userDrawn="1"/>
        </p:nvPicPr>
        <p:blipFill>
          <a:blip r:embed="rId6"/>
          <a:stretch/>
        </p:blipFill>
        <p:spPr bwMode="auto">
          <a:xfrm>
            <a:off x="750086" y="3176010"/>
            <a:ext cx="416735" cy="516253"/>
          </a:xfrm>
          <a:prstGeom prst="rect">
            <a:avLst/>
          </a:prstGeom>
        </p:spPr>
      </p:pic>
      <p:pic>
        <p:nvPicPr>
          <p:cNvPr id="38" name="Grafik 37"/>
          <p:cNvPicPr>
            <a:picLocks noChangeAspect="1"/>
          </p:cNvPicPr>
          <p:nvPr userDrawn="1"/>
        </p:nvPicPr>
        <p:blipFill>
          <a:blip r:embed="rId7"/>
          <a:stretch/>
        </p:blipFill>
        <p:spPr bwMode="auto">
          <a:xfrm>
            <a:off x="819423" y="3868280"/>
            <a:ext cx="278061" cy="390355"/>
          </a:xfrm>
          <a:prstGeom prst="rect">
            <a:avLst/>
          </a:prstGeom>
        </p:spPr>
      </p:pic>
      <p:pic>
        <p:nvPicPr>
          <p:cNvPr id="40" name="Grafik 39"/>
          <p:cNvPicPr>
            <a:picLocks noChangeAspect="1"/>
          </p:cNvPicPr>
          <p:nvPr userDrawn="1"/>
        </p:nvPicPr>
        <p:blipFill>
          <a:blip r:embed="rId8"/>
          <a:srcRect r="80272"/>
          <a:stretch/>
        </p:blipFill>
        <p:spPr bwMode="auto">
          <a:xfrm>
            <a:off x="1" y="5686778"/>
            <a:ext cx="9283348" cy="1080000"/>
          </a:xfrm>
          <a:prstGeom prst="rect">
            <a:avLst/>
          </a:prstGeom>
        </p:spPr>
      </p:pic>
      <p:pic>
        <p:nvPicPr>
          <p:cNvPr id="41" name="Grafik 40"/>
          <p:cNvPicPr>
            <a:picLocks noChangeAspect="1"/>
          </p:cNvPicPr>
          <p:nvPr userDrawn="1"/>
        </p:nvPicPr>
        <p:blipFill>
          <a:blip r:embed="rId8"/>
          <a:stretch/>
        </p:blipFill>
        <p:spPr bwMode="auto">
          <a:xfrm>
            <a:off x="9283348" y="5686778"/>
            <a:ext cx="3301025" cy="108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Grau">
    <p:bg>
      <p:bgPr>
        <a:solidFill>
          <a:schemeClr val="tx2"/>
        </a:solidFill>
        <a:effectLst/>
      </p:bgPr>
    </p:bg>
    <p:spTree>
      <p:nvGrpSpPr>
        <p:cNvPr id="1" name=""/>
        <p:cNvGrpSpPr/>
        <p:nvPr/>
      </p:nvGrpSpPr>
      <p:grpSpPr bwMode="auto">
        <a:xfrm>
          <a:off x="0" y="0"/>
          <a:ext cx="0" cy="0"/>
          <a:chOff x="0" y="0"/>
          <a:chExt cx="0" cy="0"/>
        </a:xfrm>
      </p:grpSpPr>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8" name="Rechteck 7"/>
          <p:cNvSpPr/>
          <p:nvPr userDrawn="1"/>
        </p:nvSpPr>
        <p:spPr bwMode="auto">
          <a:xfrm>
            <a:off x="0" y="6063528"/>
            <a:ext cx="12191999" cy="2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9" name="Grafik 8"/>
          <p:cNvPicPr>
            <a:picLocks noChangeAspect="1"/>
          </p:cNvPicPr>
          <p:nvPr userDrawn="1"/>
        </p:nvPicPr>
        <p:blipFill>
          <a:blip r:embed="rId3"/>
          <a:stretch/>
        </p:blipFill>
        <p:spPr bwMode="auto">
          <a:xfrm>
            <a:off x="10328423" y="5648096"/>
            <a:ext cx="1097857" cy="1096100"/>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accent1"/>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451675" y="5253524"/>
            <a:ext cx="1750394" cy="1351087"/>
          </a:xfrm>
          <a:prstGeom prst="rect">
            <a:avLst/>
          </a:prstGeom>
          <a:noFill/>
        </p:spPr>
      </p:pic>
      <p:pic>
        <p:nvPicPr>
          <p:cNvPr id="8" name="Grafik 7"/>
          <p:cNvPicPr>
            <a:picLocks noChangeAspect="1"/>
          </p:cNvPicPr>
          <p:nvPr userDrawn="1"/>
        </p:nvPicPr>
        <p:blipFill>
          <a:blip r:embed="rId3"/>
          <a:srcRect l="168" t="13830" b="21206"/>
          <a:stretch/>
        </p:blipFill>
        <p:spPr bwMode="auto">
          <a:xfrm>
            <a:off x="-17092" y="1052513"/>
            <a:ext cx="12226183" cy="4125416"/>
          </a:xfrm>
          <a:prstGeom prst="rect">
            <a:avLst/>
          </a:prstGeom>
        </p:spPr>
      </p:pic>
      <p:sp>
        <p:nvSpPr>
          <p:cNvPr id="3" name="Untertitel 2"/>
          <p:cNvSpPr>
            <a:spLocks noGrp="1"/>
          </p:cNvSpPr>
          <p:nvPr>
            <p:ph type="subTitle" idx="1"/>
          </p:nvPr>
        </p:nvSpPr>
        <p:spPr bwMode="auto">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12790" y="5522880"/>
            <a:ext cx="1974230" cy="658078"/>
          </a:xfrm>
          <a:prstGeom prst="rect">
            <a:avLst/>
          </a:prstGeom>
        </p:spPr>
      </p:pic>
      <p:sp>
        <p:nvSpPr>
          <p:cNvPr id="11" name="Textplatzhalter 10"/>
          <p:cNvSpPr>
            <a:spLocks noGrp="1"/>
          </p:cNvSpPr>
          <p:nvPr>
            <p:ph type="body" sz="quarter" idx="12" hasCustomPrompt="1"/>
          </p:nvPr>
        </p:nvSpPr>
        <p:spPr bwMode="auto">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0" name="Grafik 9"/>
          <p:cNvPicPr>
            <a:picLocks noChangeAspect="1"/>
          </p:cNvPicPr>
          <p:nvPr userDrawn="1"/>
        </p:nvPicPr>
        <p:blipFill>
          <a:blip r:embed="rId5"/>
          <a:stretch/>
        </p:blipFill>
        <p:spPr bwMode="auto">
          <a:xfrm>
            <a:off x="9593337" y="296863"/>
            <a:ext cx="2119238" cy="44671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bundesregierung.de/breg-de/aktuelles/aufstiegs-bafoeg-1674632"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hyperlink" Target="https://www.iwd.de/artikel/firmen-investieren-mehr-denn-je-in-qualifizierung-495833/"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hyperlink" Target="http://www.govet.international/" TargetMode="External"/><Relationship Id="rId7" Type="http://schemas.openxmlformats.org/officeDocument/2006/relationships/hyperlink" Target="https://www.destatis.de/DE/Publikationen/Thematisch/BildungForschungKultur/BeruflicheBildung/BerufsbildungBlick0110019129004.pdf?__blob=publicationFile"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www.datenportal.bmbf.de/" TargetMode="External"/><Relationship Id="rId5" Type="http://schemas.openxmlformats.org/officeDocument/2006/relationships/hyperlink" Target="https://www.kmk.org/" TargetMode="External"/><Relationship Id="rId4" Type="http://schemas.openxmlformats.org/officeDocument/2006/relationships/hyperlink" Target="https://www.bibb.de/datenreport/de/175452.ph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en-GB" dirty="0"/>
              <a:t> </a:t>
            </a:r>
          </a:p>
        </p:txBody>
      </p:sp>
      <p:sp>
        <p:nvSpPr>
          <p:cNvPr id="5" name="Untertitel 2"/>
          <p:cNvSpPr txBox="1"/>
          <p:nvPr/>
        </p:nvSpPr>
        <p:spPr bwMode="auto">
          <a:xfrm>
            <a:off x="658813" y="2997816"/>
            <a:ext cx="5437187"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en-GB" sz="2800" dirty="0"/>
              <a:t>Continuing professional education</a:t>
            </a:r>
            <a:br>
              <a:rPr lang="en-GB" sz="2800" dirty="0"/>
            </a:br>
            <a:r>
              <a:rPr lang="en-GB" sz="2800" dirty="0"/>
              <a:t>in Germany</a:t>
            </a:r>
          </a:p>
        </p:txBody>
      </p:sp>
      <p:sp>
        <p:nvSpPr>
          <p:cNvPr id="6" name="Textplatzhalter 5">
            <a:extLst>
              <a:ext uri="{FF2B5EF4-FFF2-40B4-BE49-F238E27FC236}">
                <a16:creationId xmlns:a16="http://schemas.microsoft.com/office/drawing/2014/main" id="{27DE4BB3-1E89-4BC7-8175-3792B5392FEA}"/>
              </a:ext>
            </a:extLst>
          </p:cNvPr>
          <p:cNvSpPr>
            <a:spLocks noGrp="1"/>
          </p:cNvSpPr>
          <p:nvPr>
            <p:ph type="body" sz="quarter" idx="12"/>
          </p:nvPr>
        </p:nvSpPr>
        <p:spPr/>
        <p:txBody>
          <a:bodyPr/>
          <a:lstStyle/>
          <a:p>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dirty="0"/>
              <a:t>Costs and benefits of continuing professional education</a:t>
            </a:r>
          </a:p>
        </p:txBody>
      </p:sp>
      <p:sp>
        <p:nvSpPr>
          <p:cNvPr id="3" name="Titel 2"/>
          <p:cNvSpPr>
            <a:spLocks noGrp="1"/>
          </p:cNvSpPr>
          <p:nvPr>
            <p:ph type="title"/>
          </p:nvPr>
        </p:nvSpPr>
        <p:spPr bwMode="auto"/>
        <p:txBody>
          <a:bodyPr/>
          <a:lstStyle/>
          <a:p>
            <a:pPr>
              <a:defRPr/>
            </a:pPr>
            <a:r>
              <a:rPr lang="en-GB" dirty="0"/>
              <a:t>6 Financing</a:t>
            </a:r>
          </a:p>
        </p:txBody>
      </p:sp>
      <p:sp>
        <p:nvSpPr>
          <p:cNvPr id="5" name="Inhaltsplatzhalter 4"/>
          <p:cNvSpPr txBox="1"/>
          <p:nvPr/>
        </p:nvSpPr>
        <p:spPr bwMode="auto">
          <a:xfrm>
            <a:off x="658812" y="2168524"/>
            <a:ext cx="11053762" cy="3767702"/>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en-GB" sz="1600" b="1" dirty="0">
                <a:latin typeface="Calibri"/>
              </a:rPr>
              <a:t>Economic: </a:t>
            </a:r>
            <a:r>
              <a:rPr lang="en-GB" sz="1600" dirty="0">
                <a:latin typeface="Calibri"/>
              </a:rPr>
              <a:t>positive effects on economic performance</a:t>
            </a:r>
            <a:br>
              <a:rPr lang="en-GB" sz="1600" dirty="0">
                <a:latin typeface="Calibri"/>
              </a:rPr>
            </a:br>
            <a:r>
              <a:rPr lang="en-GB" sz="1600" dirty="0">
                <a:latin typeface="Calibri"/>
              </a:rPr>
              <a:t>of companies in terms of:</a:t>
            </a:r>
          </a:p>
          <a:p>
            <a:pPr marL="540000" lvl="1" indent="-252000">
              <a:lnSpc>
                <a:spcPts val="2000"/>
              </a:lnSpc>
              <a:spcBef>
                <a:spcPts val="600"/>
              </a:spcBef>
              <a:buClr>
                <a:srgbClr val="D6851B"/>
              </a:buClr>
              <a:buSzPct val="65000"/>
              <a:buFont typeface="Wingdings 3"/>
              <a:buChar char=""/>
              <a:defRPr/>
            </a:pPr>
            <a:r>
              <a:rPr lang="en-GB" sz="1600" dirty="0">
                <a:latin typeface="Calibri"/>
              </a:rPr>
              <a:t>Productivity</a:t>
            </a:r>
          </a:p>
          <a:p>
            <a:pPr marL="540000" lvl="1" indent="-252000">
              <a:lnSpc>
                <a:spcPts val="2000"/>
              </a:lnSpc>
              <a:spcBef>
                <a:spcPts val="600"/>
              </a:spcBef>
              <a:buClr>
                <a:srgbClr val="D6851B"/>
              </a:buClr>
              <a:buSzPct val="65000"/>
              <a:buFont typeface="Wingdings 3"/>
              <a:buChar char=""/>
              <a:defRPr/>
            </a:pPr>
            <a:r>
              <a:rPr lang="en-GB" sz="1600" dirty="0">
                <a:latin typeface="Calibri"/>
              </a:rPr>
              <a:t>Quality </a:t>
            </a:r>
          </a:p>
          <a:p>
            <a:pPr marL="540000" lvl="1" indent="-252000">
              <a:lnSpc>
                <a:spcPts val="2000"/>
              </a:lnSpc>
              <a:spcBef>
                <a:spcPts val="600"/>
              </a:spcBef>
              <a:buClr>
                <a:srgbClr val="D6851B"/>
              </a:buClr>
              <a:buSzPct val="65000"/>
              <a:buFont typeface="Wingdings 3"/>
              <a:buChar char=""/>
              <a:defRPr/>
            </a:pPr>
            <a:r>
              <a:rPr lang="en-GB" sz="1600" dirty="0">
                <a:latin typeface="Calibri"/>
              </a:rPr>
              <a:t>Innovation in the workplace</a:t>
            </a:r>
          </a:p>
          <a:p>
            <a:pPr marL="540000" lvl="1" indent="-252000">
              <a:lnSpc>
                <a:spcPts val="2000"/>
              </a:lnSpc>
              <a:spcBef>
                <a:spcPts val="600"/>
              </a:spcBef>
              <a:buClr>
                <a:srgbClr val="D6851B"/>
              </a:buClr>
              <a:buSzPct val="65000"/>
              <a:buFont typeface="Wingdings 3"/>
              <a:buChar char=""/>
              <a:defRPr/>
            </a:pPr>
            <a:r>
              <a:rPr lang="en-GB" sz="1600" dirty="0">
                <a:latin typeface="Calibri"/>
              </a:rPr>
              <a:t>Extent of employment</a:t>
            </a:r>
          </a:p>
          <a:p>
            <a:pPr marL="540000" lvl="1" indent="-252000">
              <a:lnSpc>
                <a:spcPts val="2000"/>
              </a:lnSpc>
              <a:spcBef>
                <a:spcPts val="600"/>
              </a:spcBef>
              <a:buClr>
                <a:srgbClr val="D6851B"/>
              </a:buClr>
              <a:buSzPct val="65000"/>
              <a:buFont typeface="Wingdings 3"/>
              <a:buChar char=""/>
              <a:defRPr/>
            </a:pPr>
            <a:r>
              <a:rPr lang="en-GB" sz="1600" dirty="0">
                <a:latin typeface="Calibri"/>
              </a:rPr>
              <a:t>Future viability of the company with regard to technical progress and increasing globalisation</a:t>
            </a:r>
          </a:p>
          <a:p>
            <a:pPr marL="285750" indent="-285750">
              <a:lnSpc>
                <a:spcPts val="2000"/>
              </a:lnSpc>
              <a:spcBef>
                <a:spcPts val="1200"/>
              </a:spcBef>
              <a:buClr>
                <a:srgbClr val="D6851B"/>
              </a:buClr>
              <a:buSzPct val="65000"/>
              <a:buFont typeface="Wingdings 3"/>
              <a:buChar char=""/>
              <a:defRPr/>
            </a:pPr>
            <a:r>
              <a:rPr lang="en-GB" sz="1600" b="1" dirty="0">
                <a:latin typeface="Calibri"/>
              </a:rPr>
              <a:t>Social</a:t>
            </a:r>
          </a:p>
          <a:p>
            <a:pPr marL="540000" lvl="1" indent="-252000">
              <a:lnSpc>
                <a:spcPts val="1800"/>
              </a:lnSpc>
              <a:spcBef>
                <a:spcPts val="600"/>
              </a:spcBef>
              <a:buClr>
                <a:srgbClr val="D6851B"/>
              </a:buClr>
              <a:buSzPct val="65000"/>
              <a:buFont typeface="Wingdings 3"/>
              <a:buChar char=""/>
              <a:defRPr/>
            </a:pPr>
            <a:r>
              <a:rPr lang="en-GB" sz="1400" dirty="0">
                <a:latin typeface="Calibri"/>
              </a:rPr>
              <a:t>Greater employee satisfaction</a:t>
            </a:r>
          </a:p>
          <a:p>
            <a:pPr marL="540000" lvl="1" indent="-252000">
              <a:lnSpc>
                <a:spcPts val="1800"/>
              </a:lnSpc>
              <a:spcBef>
                <a:spcPts val="600"/>
              </a:spcBef>
              <a:buClr>
                <a:srgbClr val="D6851B"/>
              </a:buClr>
              <a:buSzPct val="65000"/>
              <a:buFont typeface="Wingdings 3"/>
              <a:buChar char=""/>
              <a:defRPr/>
            </a:pPr>
            <a:r>
              <a:rPr lang="en-GB" sz="1400" dirty="0">
                <a:latin typeface="Calibri"/>
              </a:rPr>
              <a:t>Loyalty to the business</a:t>
            </a:r>
          </a:p>
          <a:p>
            <a:pPr marL="285750" indent="-285750">
              <a:lnSpc>
                <a:spcPts val="2000"/>
              </a:lnSpc>
              <a:spcBef>
                <a:spcPts val="600"/>
              </a:spcBef>
              <a:buClr>
                <a:srgbClr val="D6851B"/>
              </a:buClr>
              <a:buSzPct val="65000"/>
              <a:buFont typeface="Wingdings 3"/>
              <a:buChar char=""/>
              <a:defRPr/>
            </a:pPr>
            <a:endParaRPr lang="de-DE" sz="1600" dirty="0">
              <a:latin typeface="Calibri"/>
            </a:endParaRP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dirty="0"/>
              <a:t>Benefits to businesses</a:t>
            </a:r>
          </a:p>
        </p:txBody>
      </p:sp>
      <p:pic>
        <p:nvPicPr>
          <p:cNvPr id="26" name="Grafik 25"/>
          <p:cNvPicPr>
            <a:picLocks noChangeAspect="1"/>
          </p:cNvPicPr>
          <p:nvPr/>
        </p:nvPicPr>
        <p:blipFill>
          <a:blip r:embed="rId3"/>
          <a:stretch/>
        </p:blipFill>
        <p:spPr bwMode="auto">
          <a:xfrm>
            <a:off x="6647310" y="2025337"/>
            <a:ext cx="3617543" cy="266413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dirty="0"/>
              <a:t>Costs and benefits of continuing professional education</a:t>
            </a:r>
          </a:p>
        </p:txBody>
      </p:sp>
      <p:sp>
        <p:nvSpPr>
          <p:cNvPr id="3" name="Titel 2"/>
          <p:cNvSpPr>
            <a:spLocks noGrp="1"/>
          </p:cNvSpPr>
          <p:nvPr>
            <p:ph type="title"/>
          </p:nvPr>
        </p:nvSpPr>
        <p:spPr bwMode="auto"/>
        <p:txBody>
          <a:bodyPr/>
          <a:lstStyle/>
          <a:p>
            <a:pPr>
              <a:defRPr/>
            </a:pPr>
            <a:r>
              <a:rPr lang="en-GB" dirty="0"/>
              <a:t>6 Financing</a:t>
            </a:r>
          </a:p>
        </p:txBody>
      </p:sp>
      <p:sp>
        <p:nvSpPr>
          <p:cNvPr id="5" name="Inhaltsplatzhalter 4"/>
          <p:cNvSpPr txBox="1"/>
          <p:nvPr/>
        </p:nvSpPr>
        <p:spPr bwMode="auto">
          <a:xfrm>
            <a:off x="658812" y="2168525"/>
            <a:ext cx="11053762" cy="3348038"/>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en-GB" sz="1600" dirty="0">
                <a:latin typeface="Calibri"/>
              </a:rPr>
              <a:t>Positive effects on:</a:t>
            </a:r>
          </a:p>
          <a:p>
            <a:pPr marL="540000" lvl="1" indent="-252000">
              <a:lnSpc>
                <a:spcPts val="1800"/>
              </a:lnSpc>
              <a:spcBef>
                <a:spcPts val="600"/>
              </a:spcBef>
              <a:buClr>
                <a:srgbClr val="D6851B"/>
              </a:buClr>
              <a:buSzPct val="65000"/>
              <a:buFont typeface="Wingdings 3"/>
              <a:buChar char=""/>
              <a:defRPr/>
            </a:pPr>
            <a:r>
              <a:rPr lang="en-GB" sz="1600" dirty="0">
                <a:latin typeface="Calibri"/>
              </a:rPr>
              <a:t>Income</a:t>
            </a:r>
          </a:p>
          <a:p>
            <a:pPr marL="540000" lvl="1" indent="-252000">
              <a:lnSpc>
                <a:spcPts val="1800"/>
              </a:lnSpc>
              <a:spcBef>
                <a:spcPts val="600"/>
              </a:spcBef>
              <a:buClr>
                <a:srgbClr val="D6851B"/>
              </a:buClr>
              <a:buSzPct val="65000"/>
              <a:buFont typeface="Wingdings 3"/>
              <a:buChar char=""/>
              <a:defRPr/>
            </a:pPr>
            <a:r>
              <a:rPr lang="en-GB" sz="1600" dirty="0">
                <a:latin typeface="Calibri"/>
              </a:rPr>
              <a:t>Employment</a:t>
            </a:r>
          </a:p>
          <a:p>
            <a:pPr marL="540000" lvl="1" indent="-252000">
              <a:lnSpc>
                <a:spcPts val="1800"/>
              </a:lnSpc>
              <a:spcBef>
                <a:spcPts val="600"/>
              </a:spcBef>
              <a:buClr>
                <a:srgbClr val="D6851B"/>
              </a:buClr>
              <a:buSzPct val="65000"/>
              <a:buFont typeface="Wingdings 3"/>
              <a:buChar char=""/>
              <a:defRPr/>
            </a:pPr>
            <a:r>
              <a:rPr lang="en-GB" sz="1600" dirty="0">
                <a:latin typeface="Calibri"/>
              </a:rPr>
              <a:t>Professional and personal development</a:t>
            </a:r>
          </a:p>
          <a:p>
            <a:pPr marL="540000" lvl="1" indent="-252000">
              <a:lnSpc>
                <a:spcPts val="1800"/>
              </a:lnSpc>
              <a:spcBef>
                <a:spcPts val="600"/>
              </a:spcBef>
              <a:buClr>
                <a:srgbClr val="D6851B"/>
              </a:buClr>
              <a:buSzPct val="65000"/>
              <a:buFont typeface="Wingdings 3"/>
              <a:buChar char=""/>
              <a:defRPr/>
            </a:pPr>
            <a:r>
              <a:rPr lang="en-GB" sz="1600" dirty="0">
                <a:latin typeface="Calibri"/>
              </a:rPr>
              <a:t>Health</a:t>
            </a:r>
          </a:p>
          <a:p>
            <a:pPr marL="540000" lvl="1" indent="-252000">
              <a:lnSpc>
                <a:spcPts val="1800"/>
              </a:lnSpc>
              <a:spcBef>
                <a:spcPts val="600"/>
              </a:spcBef>
              <a:buClr>
                <a:srgbClr val="D6851B"/>
              </a:buClr>
              <a:buSzPct val="65000"/>
              <a:buFont typeface="Wingdings 3"/>
              <a:buChar char=""/>
              <a:defRPr/>
            </a:pPr>
            <a:r>
              <a:rPr lang="en-GB" sz="1600" dirty="0">
                <a:latin typeface="Calibri"/>
              </a:rPr>
              <a:t>Work satisfaction and therefore life satisfaction</a:t>
            </a:r>
          </a:p>
          <a:p>
            <a:pPr marL="285750" indent="-285750">
              <a:lnSpc>
                <a:spcPts val="2000"/>
              </a:lnSpc>
              <a:spcBef>
                <a:spcPts val="1200"/>
              </a:spcBef>
              <a:buClr>
                <a:srgbClr val="D6851B"/>
              </a:buClr>
              <a:buSzPct val="65000"/>
              <a:buFont typeface="Wingdings 3"/>
              <a:buChar char=""/>
              <a:defRPr/>
            </a:pPr>
            <a:r>
              <a:rPr lang="en-GB" sz="1600" dirty="0">
                <a:latin typeface="Calibri"/>
              </a:rPr>
              <a:t>Unlocking an individual's potential for professional development</a:t>
            </a:r>
          </a:p>
          <a:p>
            <a:pPr marL="285750" indent="-285750">
              <a:lnSpc>
                <a:spcPts val="2000"/>
              </a:lnSpc>
              <a:spcBef>
                <a:spcPts val="1200"/>
              </a:spcBef>
              <a:buClr>
                <a:srgbClr val="D6851B"/>
              </a:buClr>
              <a:buSzPct val="65000"/>
              <a:buFont typeface="Wingdings 3"/>
              <a:buChar char=""/>
              <a:defRPr/>
            </a:pPr>
            <a:r>
              <a:rPr lang="en-GB" sz="1600" dirty="0">
                <a:latin typeface="Calibri"/>
              </a:rPr>
              <a:t>Becoming employable</a:t>
            </a: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dirty="0"/>
              <a:t>Benefits to individuals/employees</a:t>
            </a:r>
          </a:p>
        </p:txBody>
      </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416838" y="2025337"/>
            <a:ext cx="1575194" cy="3078241"/>
          </a:xfrm>
          <a:prstGeom prst="rect">
            <a:avLst/>
          </a:prstGeom>
        </p:spPr>
      </p:pic>
      <p:grpSp>
        <p:nvGrpSpPr>
          <p:cNvPr id="11" name="Gruppieren 10"/>
          <p:cNvGrpSpPr/>
          <p:nvPr/>
        </p:nvGrpSpPr>
        <p:grpSpPr bwMode="auto">
          <a:xfrm>
            <a:off x="6887496" y="1894989"/>
            <a:ext cx="1388971" cy="2999031"/>
            <a:chOff x="2466852" y="4726567"/>
            <a:chExt cx="535353" cy="1155921"/>
          </a:xfrm>
        </p:grpSpPr>
        <p:sp>
          <p:nvSpPr>
            <p:cNvPr id="1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13" name="Grafik 12"/>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dirty="0"/>
              <a:t> Who is permitted to offer continuing education? Who provides the accreditation?</a:t>
            </a:r>
          </a:p>
        </p:txBody>
      </p:sp>
      <p:sp>
        <p:nvSpPr>
          <p:cNvPr id="3" name="Titel 2"/>
          <p:cNvSpPr>
            <a:spLocks noGrp="1"/>
          </p:cNvSpPr>
          <p:nvPr>
            <p:ph type="title"/>
          </p:nvPr>
        </p:nvSpPr>
        <p:spPr bwMode="auto"/>
        <p:txBody>
          <a:bodyPr/>
          <a:lstStyle/>
          <a:p>
            <a:pPr>
              <a:defRPr/>
            </a:pPr>
            <a:r>
              <a:rPr lang="en-GB" dirty="0"/>
              <a:t>7 Non-formal continuing education: the provider market </a:t>
            </a:r>
          </a:p>
        </p:txBody>
      </p:sp>
      <p:sp>
        <p:nvSpPr>
          <p:cNvPr id="5" name="Inhaltsplatzhalter 4"/>
          <p:cNvSpPr txBox="1"/>
          <p:nvPr/>
        </p:nvSpPr>
        <p:spPr bwMode="auto">
          <a:xfrm>
            <a:off x="658812" y="1557339"/>
            <a:ext cx="11053762" cy="3873077"/>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200"/>
              </a:spcAft>
              <a:buClr>
                <a:srgbClr val="D6851B"/>
              </a:buClr>
              <a:buSzPct val="65000"/>
              <a:buFont typeface="Wingdings 3"/>
              <a:buChar char=""/>
              <a:defRPr/>
            </a:pPr>
            <a:r>
              <a:rPr lang="en-GB" sz="1600" dirty="0">
                <a:latin typeface="Calibri"/>
              </a:rPr>
              <a:t>Large companies organise over half of the continuing education events</a:t>
            </a:r>
          </a:p>
          <a:p>
            <a:pPr marL="285750" indent="-285750">
              <a:lnSpc>
                <a:spcPts val="2000"/>
              </a:lnSpc>
              <a:spcBef>
                <a:spcPts val="1200"/>
              </a:spcBef>
              <a:spcAft>
                <a:spcPts val="200"/>
              </a:spcAft>
              <a:buClr>
                <a:srgbClr val="D6851B"/>
              </a:buClr>
              <a:buSzPct val="65000"/>
              <a:buFont typeface="Wingdings 3"/>
              <a:buChar char=""/>
              <a:defRPr/>
            </a:pPr>
            <a:r>
              <a:rPr lang="en-GB" sz="1600" dirty="0">
                <a:latin typeface="Calibri"/>
              </a:rPr>
              <a:t>There are also more than 20,000 providers, e.g.:</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Public providers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Universities and research institutes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Churches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Chambers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Trade unions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Employer associations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Foundations and welfare organisations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Commercial private training providers (23% in 2021)</a:t>
            </a:r>
          </a:p>
          <a:p>
            <a:pPr marL="285750" indent="-285750">
              <a:lnSpc>
                <a:spcPts val="2000"/>
              </a:lnSpc>
              <a:spcBef>
                <a:spcPts val="600"/>
              </a:spcBef>
              <a:spcAft>
                <a:spcPts val="200"/>
              </a:spcAft>
              <a:buClr>
                <a:srgbClr val="D6851B"/>
              </a:buClr>
              <a:buSzPct val="65000"/>
              <a:buFont typeface="Wingdings 3"/>
              <a:buChar char=""/>
              <a:defRPr/>
            </a:pPr>
            <a:r>
              <a:rPr lang="en-GB" sz="1600" dirty="0">
                <a:latin typeface="Calibri"/>
              </a:rPr>
              <a:t>A distinction is made between public sector regulated and funded offers/public sector non-regulated, non-funded offers</a:t>
            </a:r>
          </a:p>
          <a:p>
            <a:pPr marL="285750" indent="-285750">
              <a:lnSpc>
                <a:spcPts val="2000"/>
              </a:lnSpc>
              <a:spcBef>
                <a:spcPts val="1200"/>
              </a:spcBef>
              <a:spcAft>
                <a:spcPts val="200"/>
              </a:spcAft>
              <a:buClr>
                <a:srgbClr val="D6851B"/>
              </a:buClr>
              <a:buSzPct val="65000"/>
              <a:buFont typeface="Wingdings 3"/>
              <a:buChar char=""/>
              <a:defRPr/>
            </a:pPr>
            <a:r>
              <a:rPr lang="en-GB" sz="1600" dirty="0">
                <a:latin typeface="Calibri"/>
              </a:rPr>
              <a:t>For offers in the funded sector, authorization by state institutions or Chambers is generally required (time-limited: providers 5 years, measures 3 years)</a:t>
            </a:r>
          </a:p>
          <a:p>
            <a:pPr marL="285750" indent="-285750">
              <a:lnSpc>
                <a:spcPts val="2000"/>
              </a:lnSpc>
              <a:spcBef>
                <a:spcPts val="1200"/>
              </a:spcBef>
              <a:spcAft>
                <a:spcPts val="200"/>
              </a:spcAft>
              <a:buClr>
                <a:srgbClr val="D6851B"/>
              </a:buClr>
              <a:buSzPct val="65000"/>
              <a:buFont typeface="Wingdings 3"/>
              <a:buChar char=""/>
              <a:defRPr/>
            </a:pPr>
            <a:r>
              <a:rPr lang="en-GB" sz="1600" dirty="0">
                <a:latin typeface="Calibri"/>
              </a:rPr>
              <a:t>Certification of the quality management system is generally not required, however is common, e.g. in accordance with ISO 9000 ff. or ISO 29990</a:t>
            </a:r>
          </a:p>
          <a:p>
            <a:pPr marL="285750" indent="-285750">
              <a:lnSpc>
                <a:spcPts val="2000"/>
              </a:lnSpc>
              <a:spcBef>
                <a:spcPts val="1200"/>
              </a:spcBef>
              <a:spcAft>
                <a:spcPts val="200"/>
              </a:spcAft>
              <a:buClr>
                <a:srgbClr val="D6851B"/>
              </a:buClr>
              <a:buSzPct val="65000"/>
              <a:buFont typeface="Wingdings 3"/>
              <a:buChar char=""/>
              <a:defRPr/>
            </a:pPr>
            <a:r>
              <a:rPr lang="en-GB" sz="1600" dirty="0"/>
              <a:t>Examination and certification by private providers, in the case of ISO standards accredited by the Deutsche Akkreditierungsstelle, DAkkS (the national accreditation body of the Federal Republic of Germany)</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 name="Textplatzhalter 3"/>
          <p:cNvSpPr txBox="1"/>
          <p:nvPr/>
        </p:nvSpPr>
        <p:spPr bwMode="auto">
          <a:xfrm>
            <a:off x="4824000" y="2519999"/>
            <a:ext cx="2520000" cy="1138241"/>
          </a:xfrm>
          <a:prstGeom prst="rect">
            <a:avLst/>
          </a:prstGeom>
          <a:solidFill>
            <a:srgbClr val="D6851B"/>
          </a:solidFill>
        </p:spPr>
        <p:txBody>
          <a:bodyPr vert="horz" wrap="square" lIns="108000" tIns="108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dirty="0"/>
              <a:t>State </a:t>
            </a:r>
            <a:br>
              <a:rPr lang="en-GB" dirty="0"/>
            </a:br>
            <a:r>
              <a:rPr lang="en-GB" sz="1600" dirty="0"/>
              <a:t>(Federal Government, federal states, local government authorities)</a:t>
            </a:r>
          </a:p>
        </p:txBody>
      </p:sp>
      <p:sp>
        <p:nvSpPr>
          <p:cNvPr id="3" name="Titel 2"/>
          <p:cNvSpPr>
            <a:spLocks noGrp="1"/>
          </p:cNvSpPr>
          <p:nvPr>
            <p:ph type="title"/>
          </p:nvPr>
        </p:nvSpPr>
        <p:spPr bwMode="auto"/>
        <p:txBody>
          <a:bodyPr/>
          <a:lstStyle/>
          <a:p>
            <a:pPr>
              <a:defRPr/>
            </a:pPr>
            <a:r>
              <a:rPr lang="en-GB" dirty="0"/>
              <a:t>8 Participation in continuing education </a:t>
            </a:r>
          </a:p>
        </p:txBody>
      </p:sp>
      <p:sp>
        <p:nvSpPr>
          <p:cNvPr id="13" name="Textplatzhalter 3"/>
          <p:cNvSpPr txBox="1"/>
          <p:nvPr/>
        </p:nvSpPr>
        <p:spPr bwMode="auto">
          <a:xfrm>
            <a:off x="658813" y="2031334"/>
            <a:ext cx="3600000" cy="688956"/>
          </a:xfrm>
          <a:prstGeom prst="rect">
            <a:avLst/>
          </a:prstGeom>
          <a:solidFill>
            <a:srgbClr val="FBF3E8"/>
          </a:solidFill>
        </p:spPr>
        <p:txBody>
          <a:bodyPr vert="horz" wrap="square" lIns="216000" tIns="180000" rIns="144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Precise data could not be determined</a:t>
            </a:r>
          </a:p>
        </p:txBody>
      </p:sp>
      <p:sp>
        <p:nvSpPr>
          <p:cNvPr id="16" name="Textplatzhalter 3"/>
          <p:cNvSpPr txBox="1"/>
          <p:nvPr/>
        </p:nvSpPr>
        <p:spPr bwMode="auto">
          <a:xfrm>
            <a:off x="6639864" y="3844376"/>
            <a:ext cx="4320000" cy="984061"/>
          </a:xfrm>
          <a:prstGeom prst="rect">
            <a:avLst/>
          </a:prstGeom>
          <a:solidFill>
            <a:srgbClr val="FBF3E8"/>
          </a:solidFill>
        </p:spPr>
        <p:txBody>
          <a:bodyPr vert="horz" wrap="square" lIns="216000" tIns="216000" rIns="144000" bIns="216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Funding of </a:t>
            </a:r>
            <a:r>
              <a:rPr lang="en-GB" sz="2800" dirty="0">
                <a:solidFill>
                  <a:schemeClr val="tx1"/>
                </a:solidFill>
              </a:rPr>
              <a:t>330,643</a:t>
            </a:r>
            <a:r>
              <a:rPr lang="en-GB" sz="1600" dirty="0">
                <a:solidFill>
                  <a:schemeClr val="tx1"/>
                </a:solidFill>
              </a:rPr>
              <a:t> admissions </a:t>
            </a:r>
            <a:br>
              <a:rPr lang="en-GB" sz="1600" dirty="0">
                <a:solidFill>
                  <a:schemeClr val="tx1"/>
                </a:solidFill>
              </a:rPr>
            </a:br>
            <a:r>
              <a:rPr lang="en-GB" sz="1600" dirty="0">
                <a:solidFill>
                  <a:schemeClr val="tx1"/>
                </a:solidFill>
              </a:rPr>
              <a:t>to continuing education measures in 2019*</a:t>
            </a:r>
          </a:p>
        </p:txBody>
      </p:sp>
      <p:sp>
        <p:nvSpPr>
          <p:cNvPr id="8" name="Inhaltsplatzhalter 4"/>
          <p:cNvSpPr txBox="1"/>
          <p:nvPr/>
        </p:nvSpPr>
        <p:spPr bwMode="auto">
          <a:xfrm>
            <a:off x="658812" y="1732935"/>
            <a:ext cx="3528000" cy="3783628"/>
          </a:xfrm>
          <a:prstGeom prst="rect">
            <a:avLst/>
          </a:prstGeom>
        </p:spPr>
        <p:txBody>
          <a:bodyPr vert="horz" lIns="0" tIns="0" rIns="0" bIns="0" numCol="1"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endParaRPr lang="de-DE" sz="1600" dirty="0">
              <a:latin typeface="Calibri"/>
            </a:endParaRPr>
          </a:p>
        </p:txBody>
      </p:sp>
      <p:sp>
        <p:nvSpPr>
          <p:cNvPr id="9" name="Textplatzhalter 3"/>
          <p:cNvSpPr txBox="1"/>
          <p:nvPr/>
        </p:nvSpPr>
        <p:spPr bwMode="auto">
          <a:xfrm>
            <a:off x="8073109" y="2006135"/>
            <a:ext cx="3174994" cy="1229838"/>
          </a:xfrm>
          <a:prstGeom prst="rect">
            <a:avLst/>
          </a:prstGeom>
          <a:solidFill>
            <a:srgbClr val="FBF3E8"/>
          </a:solidFill>
        </p:spPr>
        <p:txBody>
          <a:bodyPr vert="horz" wrap="square" lIns="216000" tIns="180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Numerous funding programmes for the purpose of occupational advancement</a:t>
            </a:r>
          </a:p>
        </p:txBody>
      </p:sp>
      <p:sp>
        <p:nvSpPr>
          <p:cNvPr id="11" name="Textplatzhalter 3"/>
          <p:cNvSpPr txBox="1"/>
          <p:nvPr/>
        </p:nvSpPr>
        <p:spPr bwMode="auto">
          <a:xfrm>
            <a:off x="1232136" y="3849278"/>
            <a:ext cx="4320000" cy="984061"/>
          </a:xfrm>
          <a:prstGeom prst="rect">
            <a:avLst/>
          </a:prstGeom>
          <a:solidFill>
            <a:srgbClr val="FBF3E8"/>
          </a:solidFill>
        </p:spPr>
        <p:txBody>
          <a:bodyPr vert="horz" wrap="square" lIns="216000" tIns="216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800" dirty="0">
                <a:solidFill>
                  <a:schemeClr val="tx1"/>
                </a:solidFill>
              </a:rPr>
              <a:t>€ 9.2 bn</a:t>
            </a:r>
            <a:r>
              <a:rPr lang="en-GB" sz="1000" dirty="0">
                <a:solidFill>
                  <a:schemeClr val="tx1"/>
                </a:solidFill>
              </a:rPr>
              <a:t> </a:t>
            </a:r>
            <a:r>
              <a:rPr lang="en-GB" sz="1600" dirty="0">
                <a:solidFill>
                  <a:schemeClr val="tx1"/>
                </a:solidFill>
              </a:rPr>
              <a:t>of funding for occupational advancement from 1996–2018</a:t>
            </a:r>
          </a:p>
        </p:txBody>
      </p:sp>
      <p:sp>
        <p:nvSpPr>
          <p:cNvPr id="12" name="Rechteck 11"/>
          <p:cNvSpPr/>
          <p:nvPr/>
        </p:nvSpPr>
        <p:spPr bwMode="auto">
          <a:xfrm>
            <a:off x="525582" y="5464202"/>
            <a:ext cx="7447740" cy="246221"/>
          </a:xfrm>
          <a:prstGeom prst="rect">
            <a:avLst/>
          </a:prstGeom>
        </p:spPr>
        <p:txBody>
          <a:bodyPr wrap="square">
            <a:spAutoFit/>
          </a:bodyPr>
          <a:lstStyle/>
          <a:p>
            <a:pPr>
              <a:defRPr/>
            </a:pPr>
            <a:r>
              <a:rPr lang="en-GB" sz="1000" dirty="0"/>
              <a:t>*  </a:t>
            </a:r>
            <a:r>
              <a:rPr lang="en-GB" sz="1000" u="sng" dirty="0">
                <a:hlinkClick r:id="rId3" tooltip="https://www,bundesregierung.de/breg-de/aktuelles/aufstiegs-bafoeg-1674632"/>
              </a:rPr>
              <a:t>https://www,bundesregierung.de/breg-de/aktuelles/aufstiegs-bafoeg-1674632</a:t>
            </a:r>
          </a:p>
        </p:txBody>
      </p:sp>
      <p:grpSp>
        <p:nvGrpSpPr>
          <p:cNvPr id="15" name="Gruppieren 14"/>
          <p:cNvGrpSpPr/>
          <p:nvPr/>
        </p:nvGrpSpPr>
        <p:grpSpPr bwMode="auto">
          <a:xfrm>
            <a:off x="5304136" y="1233018"/>
            <a:ext cx="1651649" cy="1393773"/>
            <a:chOff x="10867802" y="1247312"/>
            <a:chExt cx="970883" cy="819296"/>
          </a:xfrm>
        </p:grpSpPr>
        <p:grpSp>
          <p:nvGrpSpPr>
            <p:cNvPr id="18" name="Gruppieren 17"/>
            <p:cNvGrpSpPr/>
            <p:nvPr/>
          </p:nvGrpSpPr>
          <p:grpSpPr bwMode="auto">
            <a:xfrm>
              <a:off x="10960843" y="1394268"/>
              <a:ext cx="774057" cy="664270"/>
              <a:chOff x="10960845" y="1438275"/>
              <a:chExt cx="521493" cy="447529"/>
            </a:xfrm>
          </p:grpSpPr>
          <p:sp>
            <p:nvSpPr>
              <p:cNvPr id="20"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1" name="Rechteck 20"/>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2" name="Rechteck 21"/>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3" name="Rechteck 22"/>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4"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pic>
          <p:nvPicPr>
            <p:cNvPr id="19" name="Grafik 18"/>
            <p:cNvPicPr>
              <a:picLocks noChangeAspect="1"/>
            </p:cNvPicPr>
            <p:nvPr/>
          </p:nvPicPr>
          <p:blipFill>
            <a:blip r:embed="rId4"/>
            <a:stretch/>
          </p:blipFill>
          <p:spPr bwMode="auto">
            <a:xfrm>
              <a:off x="10867802" y="1247312"/>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2400" dirty="0"/>
              <a:t>Businesses</a:t>
            </a:r>
          </a:p>
        </p:txBody>
      </p:sp>
      <p:sp>
        <p:nvSpPr>
          <p:cNvPr id="3" name="Titel 2"/>
          <p:cNvSpPr>
            <a:spLocks noGrp="1"/>
          </p:cNvSpPr>
          <p:nvPr>
            <p:ph type="title"/>
          </p:nvPr>
        </p:nvSpPr>
        <p:spPr bwMode="auto"/>
        <p:txBody>
          <a:bodyPr/>
          <a:lstStyle/>
          <a:p>
            <a:pPr>
              <a:defRPr/>
            </a:pPr>
            <a:r>
              <a:rPr lang="en-GB" dirty="0"/>
              <a:t>8 Participation in continuing education </a:t>
            </a:r>
          </a:p>
        </p:txBody>
      </p:sp>
      <p:sp>
        <p:nvSpPr>
          <p:cNvPr id="13" name="Textplatzhalter 3"/>
          <p:cNvSpPr txBox="1"/>
          <p:nvPr/>
        </p:nvSpPr>
        <p:spPr bwMode="auto">
          <a:xfrm>
            <a:off x="661989" y="1056658"/>
            <a:ext cx="3600000" cy="947709"/>
          </a:xfrm>
          <a:prstGeom prst="rect">
            <a:avLst/>
          </a:prstGeom>
          <a:solidFill>
            <a:srgbClr val="FBF3E8"/>
          </a:solidFill>
        </p:spPr>
        <p:txBody>
          <a:bodyPr vert="horz" wrap="square" lIns="180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400" dirty="0">
                <a:solidFill>
                  <a:schemeClr val="tx1"/>
                </a:solidFill>
              </a:rPr>
              <a:t>€ 41.3 bn</a:t>
            </a:r>
            <a:r>
              <a:rPr lang="en-GB" sz="1600" dirty="0">
                <a:solidFill>
                  <a:schemeClr val="tx1"/>
                </a:solidFill>
              </a:rPr>
              <a:t> = total investment by business in 2019</a:t>
            </a:r>
          </a:p>
        </p:txBody>
      </p:sp>
      <p:sp>
        <p:nvSpPr>
          <p:cNvPr id="15" name="Textplatzhalter 3"/>
          <p:cNvSpPr txBox="1"/>
          <p:nvPr/>
        </p:nvSpPr>
        <p:spPr bwMode="auto">
          <a:xfrm>
            <a:off x="661990" y="2052618"/>
            <a:ext cx="1728000" cy="1118612"/>
          </a:xfrm>
          <a:prstGeom prst="rect">
            <a:avLst/>
          </a:prstGeom>
          <a:solidFill>
            <a:srgbClr val="FBF3E8"/>
          </a:solidFill>
        </p:spPr>
        <p:txBody>
          <a:bodyPr vert="horz" wrap="square" lIns="180000" tIns="36000" rIns="108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600"/>
              </a:spcBef>
              <a:defRPr/>
            </a:pPr>
            <a:r>
              <a:rPr lang="en-GB" sz="1600" dirty="0">
                <a:solidFill>
                  <a:schemeClr val="tx1"/>
                </a:solidFill>
              </a:rPr>
              <a:t>of which </a:t>
            </a:r>
            <a:br>
              <a:rPr lang="en-GB" sz="1600" dirty="0">
                <a:solidFill>
                  <a:schemeClr val="tx1"/>
                </a:solidFill>
              </a:rPr>
            </a:br>
            <a:r>
              <a:rPr lang="en-GB" sz="2400" dirty="0">
                <a:solidFill>
                  <a:schemeClr val="tx1"/>
                </a:solidFill>
              </a:rPr>
              <a:t>€ 21 bn</a:t>
            </a:r>
            <a:r>
              <a:rPr lang="en-GB" sz="1000" dirty="0">
                <a:solidFill>
                  <a:schemeClr val="tx1"/>
                </a:solidFill>
              </a:rPr>
              <a:t> </a:t>
            </a:r>
            <a:r>
              <a:rPr lang="en-GB" sz="2400" dirty="0">
                <a:solidFill>
                  <a:schemeClr val="tx1"/>
                </a:solidFill>
              </a:rPr>
              <a:t> </a:t>
            </a:r>
            <a:br>
              <a:rPr lang="en-GB" sz="2400" dirty="0">
                <a:solidFill>
                  <a:schemeClr val="tx1"/>
                </a:solidFill>
              </a:rPr>
            </a:br>
            <a:r>
              <a:rPr lang="en-GB" sz="1600" dirty="0">
                <a:solidFill>
                  <a:schemeClr val="tx1"/>
                </a:solidFill>
              </a:rPr>
              <a:t>was direct costs</a:t>
            </a:r>
          </a:p>
        </p:txBody>
      </p:sp>
      <p:sp>
        <p:nvSpPr>
          <p:cNvPr id="16" name="Textplatzhalter 3"/>
          <p:cNvSpPr txBox="1"/>
          <p:nvPr/>
        </p:nvSpPr>
        <p:spPr bwMode="auto">
          <a:xfrm>
            <a:off x="8107736" y="2048763"/>
            <a:ext cx="3600000" cy="1188499"/>
          </a:xfrm>
          <a:prstGeom prst="rect">
            <a:avLst/>
          </a:prstGeom>
          <a:solidFill>
            <a:srgbClr val="FBF3E8"/>
          </a:solidFill>
        </p:spPr>
        <p:txBody>
          <a:bodyPr vert="horz" wrap="square" lIns="216000" tIns="72000" rIns="144000" bIns="180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endParaRPr lang="en-GB" sz="1600" dirty="0">
              <a:solidFill>
                <a:schemeClr val="tx1"/>
              </a:solidFill>
            </a:endParaRPr>
          </a:p>
          <a:p>
            <a:pPr>
              <a:lnSpc>
                <a:spcPts val="2200"/>
              </a:lnSpc>
              <a:spcBef>
                <a:spcPts val="600"/>
              </a:spcBef>
              <a:defRPr/>
            </a:pPr>
            <a:r>
              <a:rPr lang="en-GB" sz="1600" dirty="0">
                <a:solidFill>
                  <a:schemeClr val="tx1"/>
                </a:solidFill>
              </a:rPr>
              <a:t>In pandemic-impacted 2020 just </a:t>
            </a:r>
            <a:r>
              <a:rPr lang="en-GB" sz="2400" dirty="0">
                <a:solidFill>
                  <a:schemeClr val="tx1"/>
                </a:solidFill>
              </a:rPr>
              <a:t>34%	 </a:t>
            </a:r>
          </a:p>
        </p:txBody>
      </p:sp>
      <p:sp>
        <p:nvSpPr>
          <p:cNvPr id="9" name="Textplatzhalter 3"/>
          <p:cNvSpPr txBox="1"/>
          <p:nvPr/>
        </p:nvSpPr>
        <p:spPr bwMode="auto">
          <a:xfrm>
            <a:off x="2461989" y="2052618"/>
            <a:ext cx="1800000" cy="1118612"/>
          </a:xfrm>
          <a:prstGeom prst="rect">
            <a:avLst/>
          </a:prstGeom>
          <a:solidFill>
            <a:srgbClr val="FBF3E8"/>
          </a:solidFill>
        </p:spPr>
        <p:txBody>
          <a:bodyPr vert="horz" wrap="square" lIns="180000" tIns="36000" rIns="108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600"/>
              </a:spcBef>
              <a:defRPr/>
            </a:pPr>
            <a:r>
              <a:rPr lang="en-GB" sz="1600" dirty="0">
                <a:solidFill>
                  <a:schemeClr val="tx1"/>
                </a:solidFill>
              </a:rPr>
              <a:t>of which </a:t>
            </a:r>
            <a:br>
              <a:rPr lang="en-GB" sz="1600" dirty="0">
                <a:solidFill>
                  <a:schemeClr val="tx1"/>
                </a:solidFill>
              </a:rPr>
            </a:br>
            <a:r>
              <a:rPr lang="en-GB" sz="2400" dirty="0">
                <a:solidFill>
                  <a:schemeClr val="tx1"/>
                </a:solidFill>
              </a:rPr>
              <a:t>€ 20.3 bn</a:t>
            </a:r>
            <a:r>
              <a:rPr lang="en-GB" sz="1000" dirty="0">
                <a:solidFill>
                  <a:schemeClr val="tx1"/>
                </a:solidFill>
              </a:rPr>
              <a:t> </a:t>
            </a:r>
            <a:r>
              <a:rPr lang="en-GB" sz="2400" dirty="0">
                <a:solidFill>
                  <a:schemeClr val="tx1"/>
                </a:solidFill>
              </a:rPr>
              <a:t> </a:t>
            </a:r>
            <a:br>
              <a:rPr lang="en-GB" sz="2400" dirty="0">
                <a:solidFill>
                  <a:schemeClr val="tx1"/>
                </a:solidFill>
              </a:rPr>
            </a:br>
            <a:r>
              <a:rPr lang="en-GB" sz="1600" dirty="0">
                <a:solidFill>
                  <a:schemeClr val="tx1"/>
                </a:solidFill>
              </a:rPr>
              <a:t>was indirect costs</a:t>
            </a:r>
          </a:p>
        </p:txBody>
      </p:sp>
      <p:sp>
        <p:nvSpPr>
          <p:cNvPr id="14" name="Textplatzhalter 3"/>
          <p:cNvSpPr txBox="1"/>
          <p:nvPr/>
        </p:nvSpPr>
        <p:spPr bwMode="auto">
          <a:xfrm>
            <a:off x="8107736" y="1058660"/>
            <a:ext cx="3600000" cy="1439263"/>
          </a:xfrm>
          <a:prstGeom prst="rect">
            <a:avLst/>
          </a:prstGeom>
          <a:solidFill>
            <a:srgbClr val="FBF3E8"/>
          </a:solidFill>
        </p:spPr>
        <p:txBody>
          <a:bodyPr vert="horz" wrap="square" lIns="216000" tIns="216000" rIns="144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400" dirty="0">
                <a:solidFill>
                  <a:schemeClr val="tx1"/>
                </a:solidFill>
              </a:rPr>
              <a:t>55% </a:t>
            </a:r>
            <a:r>
              <a:rPr lang="en-GB" sz="1600" dirty="0">
                <a:solidFill>
                  <a:schemeClr val="tx1"/>
                </a:solidFill>
              </a:rPr>
              <a:t> of German companies participated in continuing education in 2019 (by covering the costs and/or releasing employees)</a:t>
            </a:r>
          </a:p>
        </p:txBody>
      </p:sp>
      <p:sp>
        <p:nvSpPr>
          <p:cNvPr id="11" name="Textplatzhalter 3"/>
          <p:cNvSpPr txBox="1"/>
          <p:nvPr/>
        </p:nvSpPr>
        <p:spPr bwMode="auto">
          <a:xfrm>
            <a:off x="2136000" y="3772239"/>
            <a:ext cx="3960000" cy="1077425"/>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400"/>
              </a:spcBef>
              <a:spcAft>
                <a:spcPts val="400"/>
              </a:spcAft>
              <a:defRPr/>
            </a:pPr>
            <a:r>
              <a:rPr lang="en-GB" sz="2400" dirty="0">
                <a:solidFill>
                  <a:schemeClr val="tx1"/>
                </a:solidFill>
              </a:rPr>
              <a:t>98% </a:t>
            </a:r>
            <a:r>
              <a:rPr lang="en-GB" sz="1600" dirty="0">
                <a:solidFill>
                  <a:schemeClr val="tx1"/>
                </a:solidFill>
              </a:rPr>
              <a:t>of large businesses and </a:t>
            </a:r>
          </a:p>
          <a:p>
            <a:pPr>
              <a:lnSpc>
                <a:spcPts val="2200"/>
              </a:lnSpc>
              <a:spcBef>
                <a:spcPts val="400"/>
              </a:spcBef>
              <a:spcAft>
                <a:spcPts val="400"/>
              </a:spcAft>
              <a:defRPr/>
            </a:pPr>
            <a:r>
              <a:rPr lang="en-GB" sz="2400" dirty="0">
                <a:solidFill>
                  <a:schemeClr val="tx1"/>
                </a:solidFill>
              </a:rPr>
              <a:t>44% </a:t>
            </a:r>
            <a:r>
              <a:rPr lang="en-GB" sz="1600" dirty="0">
                <a:solidFill>
                  <a:schemeClr val="tx1"/>
                </a:solidFill>
              </a:rPr>
              <a:t>of micro businesses participated</a:t>
            </a:r>
          </a:p>
        </p:txBody>
      </p:sp>
      <p:sp>
        <p:nvSpPr>
          <p:cNvPr id="12" name="Textplatzhalter 3"/>
          <p:cNvSpPr txBox="1"/>
          <p:nvPr/>
        </p:nvSpPr>
        <p:spPr bwMode="auto">
          <a:xfrm>
            <a:off x="7356000" y="3772239"/>
            <a:ext cx="3600000" cy="947709"/>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buClr>
                <a:srgbClr val="D6851B"/>
              </a:buClr>
              <a:buSzPct val="65000"/>
              <a:defRPr/>
            </a:pPr>
            <a:r>
              <a:rPr lang="en-GB" sz="2400" dirty="0">
                <a:solidFill>
                  <a:schemeClr val="tx1"/>
                </a:solidFill>
              </a:rPr>
              <a:t>36% </a:t>
            </a:r>
            <a:r>
              <a:rPr lang="en-GB" sz="1600" dirty="0">
                <a:solidFill>
                  <a:schemeClr val="tx1"/>
                </a:solidFill>
              </a:rPr>
              <a:t>of employees participated in continuing education measures*</a:t>
            </a:r>
          </a:p>
        </p:txBody>
      </p:sp>
      <p:sp>
        <p:nvSpPr>
          <p:cNvPr id="18" name="Rechteck 17"/>
          <p:cNvSpPr/>
          <p:nvPr/>
        </p:nvSpPr>
        <p:spPr bwMode="auto">
          <a:xfrm>
            <a:off x="525582" y="5464202"/>
            <a:ext cx="7447740" cy="246221"/>
          </a:xfrm>
          <a:prstGeom prst="rect">
            <a:avLst/>
          </a:prstGeom>
        </p:spPr>
        <p:txBody>
          <a:bodyPr wrap="square">
            <a:spAutoFit/>
          </a:bodyPr>
          <a:lstStyle/>
          <a:p>
            <a:pPr>
              <a:defRPr/>
            </a:pPr>
            <a:r>
              <a:rPr lang="en-GB" sz="1000" dirty="0"/>
              <a:t>*  </a:t>
            </a:r>
            <a:r>
              <a:rPr lang="en-GB" sz="1000" u="sng" dirty="0">
                <a:hlinkClick r:id="rId3" tooltip="https://www.iwd.de/artikel/firmen-investieren-mehr-denn-je-in-qualifizierung-495833/"/>
              </a:rPr>
              <a:t>https://www.iwd.de/artikel/firmen-investieren-mehr-denn-je-in-qualifizierung-495833/</a:t>
            </a:r>
          </a:p>
        </p:txBody>
      </p:sp>
      <p:pic>
        <p:nvPicPr>
          <p:cNvPr id="19" name="Grafik 18"/>
          <p:cNvPicPr>
            <a:picLocks noChangeAspect="1"/>
          </p:cNvPicPr>
          <p:nvPr/>
        </p:nvPicPr>
        <p:blipFill>
          <a:blip r:embed="rId4"/>
          <a:stretch/>
        </p:blipFill>
        <p:spPr bwMode="auto">
          <a:xfrm>
            <a:off x="5209508" y="1320622"/>
            <a:ext cx="1977437" cy="14562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n-GB" dirty="0"/>
              <a:t>8 Participation in continuing education </a:t>
            </a:r>
          </a:p>
        </p:txBody>
      </p:sp>
      <p:sp>
        <p:nvSpPr>
          <p:cNvPr id="13" name="Textplatzhalter 3"/>
          <p:cNvSpPr txBox="1"/>
          <p:nvPr/>
        </p:nvSpPr>
        <p:spPr bwMode="auto">
          <a:xfrm>
            <a:off x="663659" y="1054511"/>
            <a:ext cx="4094568"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800" dirty="0">
                <a:solidFill>
                  <a:schemeClr val="tx1"/>
                </a:solidFill>
              </a:rPr>
              <a:t>54% </a:t>
            </a:r>
            <a:r>
              <a:rPr lang="en-GB" sz="1600" dirty="0">
                <a:solidFill>
                  <a:schemeClr val="tx1"/>
                </a:solidFill>
              </a:rPr>
              <a:t>of the adult population </a:t>
            </a:r>
            <a:br>
              <a:rPr lang="en-GB" sz="1600" dirty="0">
                <a:solidFill>
                  <a:schemeClr val="tx1"/>
                </a:solidFill>
              </a:rPr>
            </a:br>
            <a:r>
              <a:rPr lang="en-GB" sz="1600" dirty="0">
                <a:solidFill>
                  <a:schemeClr val="tx1"/>
                </a:solidFill>
              </a:rPr>
              <a:t>(18–64) participated in continuing professional education in 2020</a:t>
            </a:r>
          </a:p>
        </p:txBody>
      </p:sp>
      <p:sp>
        <p:nvSpPr>
          <p:cNvPr id="14" name="Textplatzhalter 3"/>
          <p:cNvSpPr txBox="1"/>
          <p:nvPr/>
        </p:nvSpPr>
        <p:spPr bwMode="auto">
          <a:xfrm>
            <a:off x="7585933" y="1327678"/>
            <a:ext cx="4140000"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400" dirty="0">
                <a:solidFill>
                  <a:schemeClr val="tx1"/>
                </a:solidFill>
              </a:rPr>
              <a:t>49% </a:t>
            </a:r>
            <a:r>
              <a:rPr lang="en-GB" sz="1600" dirty="0">
                <a:solidFill>
                  <a:schemeClr val="tx1"/>
                </a:solidFill>
              </a:rPr>
              <a:t>of the adult population participated in company-based continuing education</a:t>
            </a:r>
          </a:p>
        </p:txBody>
      </p:sp>
      <p:sp>
        <p:nvSpPr>
          <p:cNvPr id="15" name="Textplatzhalter 3"/>
          <p:cNvSpPr txBox="1"/>
          <p:nvPr/>
        </p:nvSpPr>
        <p:spPr bwMode="auto">
          <a:xfrm>
            <a:off x="688775" y="2580921"/>
            <a:ext cx="3600000"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The participation rate in individual occupationally related continuing education was </a:t>
            </a:r>
            <a:r>
              <a:rPr lang="en-GB" sz="2800" dirty="0">
                <a:solidFill>
                  <a:schemeClr val="tx1"/>
                </a:solidFill>
              </a:rPr>
              <a:t>15%</a:t>
            </a:r>
            <a:r>
              <a:rPr lang="en-GB" dirty="0">
                <a:solidFill>
                  <a:schemeClr val="tx1"/>
                </a:solidFill>
              </a:rPr>
              <a:t>.</a:t>
            </a:r>
          </a:p>
        </p:txBody>
      </p:sp>
      <p:sp>
        <p:nvSpPr>
          <p:cNvPr id="16" name="Textplatzhalter 3"/>
          <p:cNvSpPr txBox="1"/>
          <p:nvPr/>
        </p:nvSpPr>
        <p:spPr bwMode="auto">
          <a:xfrm>
            <a:off x="8112575" y="2580921"/>
            <a:ext cx="3600000" cy="838655"/>
          </a:xfrm>
          <a:prstGeom prst="rect">
            <a:avLst/>
          </a:prstGeom>
          <a:solidFill>
            <a:srgbClr val="FBF3E8"/>
          </a:solidFill>
        </p:spPr>
        <p:txBody>
          <a:bodyPr vert="horz" wrap="square" lIns="216000" tIns="144000" rIns="108000" bIns="144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Participation rises significantly in line with school-leaving certificate or training qualification	</a:t>
            </a:r>
          </a:p>
        </p:txBody>
      </p:sp>
      <p:sp>
        <p:nvSpPr>
          <p:cNvPr id="17" name="Textplatzhalter 3"/>
          <p:cNvSpPr txBox="1"/>
          <p:nvPr/>
        </p:nvSpPr>
        <p:spPr bwMode="auto">
          <a:xfrm>
            <a:off x="4360461" y="3994305"/>
            <a:ext cx="3600000"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800" dirty="0">
                <a:solidFill>
                  <a:schemeClr val="tx1"/>
                </a:solidFill>
              </a:rPr>
              <a:t>91,000</a:t>
            </a:r>
            <a:r>
              <a:rPr lang="en-GB" sz="1600" dirty="0">
                <a:solidFill>
                  <a:schemeClr val="tx1"/>
                </a:solidFill>
              </a:rPr>
              <a:t> vocational upskilling qualifications in 2019*</a:t>
            </a:r>
          </a:p>
        </p:txBody>
      </p:sp>
      <p:sp>
        <p:nvSpPr>
          <p:cNvPr id="19" name="Rechteck 18"/>
          <p:cNvSpPr/>
          <p:nvPr/>
        </p:nvSpPr>
        <p:spPr bwMode="auto">
          <a:xfrm>
            <a:off x="525582" y="5464202"/>
            <a:ext cx="7447740" cy="246221"/>
          </a:xfrm>
          <a:prstGeom prst="rect">
            <a:avLst/>
          </a:prstGeom>
        </p:spPr>
        <p:txBody>
          <a:bodyPr wrap="square">
            <a:spAutoFit/>
          </a:bodyPr>
          <a:lstStyle/>
          <a:p>
            <a:pPr>
              <a:defRPr/>
            </a:pPr>
            <a:r>
              <a:rPr lang="en-GB" sz="1000" dirty="0"/>
              <a:t>*  AES trend report 2020, p. 11 and BIBB Data Report 2020, p. 302 et seq.</a:t>
            </a:r>
          </a:p>
        </p:txBody>
      </p:sp>
      <p:sp>
        <p:nvSpPr>
          <p:cNvPr id="18"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2400" dirty="0"/>
              <a:t>Individuals</a:t>
            </a:r>
          </a:p>
        </p:txBody>
      </p:sp>
      <p:pic>
        <p:nvPicPr>
          <p:cNvPr id="20" name="Grafik 19"/>
          <p:cNvPicPr>
            <a:picLocks noChangeAspect="1"/>
          </p:cNvPicPr>
          <p:nvPr/>
        </p:nvPicPr>
        <p:blipFill>
          <a:blip r:embed="rId3"/>
          <a:stretch/>
        </p:blipFill>
        <p:spPr bwMode="auto">
          <a:xfrm>
            <a:off x="6053970" y="1082901"/>
            <a:ext cx="786285" cy="1536555"/>
          </a:xfrm>
          <a:prstGeom prst="rect">
            <a:avLst/>
          </a:prstGeom>
        </p:spPr>
      </p:pic>
      <p:grpSp>
        <p:nvGrpSpPr>
          <p:cNvPr id="21" name="Gruppieren 20"/>
          <p:cNvGrpSpPr/>
          <p:nvPr/>
        </p:nvGrpSpPr>
        <p:grpSpPr bwMode="auto">
          <a:xfrm>
            <a:off x="5442557" y="1118359"/>
            <a:ext cx="634274" cy="1369507"/>
            <a:chOff x="2466852" y="4726567"/>
            <a:chExt cx="535353" cy="1155921"/>
          </a:xfrm>
        </p:grpSpPr>
        <p:sp>
          <p:nvSpPr>
            <p:cNvPr id="2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23" name="Grafik 22"/>
            <p:cNvPicPr>
              <a:picLocks noChangeAspect="1"/>
            </p:cNvPicPr>
            <p:nvPr/>
          </p:nvPicPr>
          <p:blipFill>
            <a:blip r:embed="rId4"/>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dirty="0"/>
              <a:t>Further information</a:t>
            </a:r>
          </a:p>
        </p:txBody>
      </p:sp>
      <p:sp>
        <p:nvSpPr>
          <p:cNvPr id="7" name="Inhaltsplatzhalter 4"/>
          <p:cNvSpPr txBox="1"/>
          <p:nvPr/>
        </p:nvSpPr>
        <p:spPr bwMode="auto">
          <a:xfrm>
            <a:off x="836267" y="1686929"/>
            <a:ext cx="3261845" cy="4126642"/>
          </a:xfrm>
          <a:prstGeom prst="rect">
            <a:avLst/>
          </a:prstGeom>
        </p:spPr>
        <p:txBody>
          <a:bodyPr/>
          <a:lst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57187" lvl="1" indent="0">
              <a:buNone/>
              <a:defRPr/>
            </a:pPr>
            <a:endParaRPr lang="de-DE" dirty="0"/>
          </a:p>
        </p:txBody>
      </p:sp>
      <p:sp>
        <p:nvSpPr>
          <p:cNvPr id="16" name="Inhaltsplatzhalter 4"/>
          <p:cNvSpPr>
            <a:spLocks noGrp="1"/>
          </p:cNvSpPr>
          <p:nvPr>
            <p:ph idx="1"/>
          </p:nvPr>
        </p:nvSpPr>
        <p:spPr bwMode="auto">
          <a:xfrm>
            <a:off x="663823" y="1808163"/>
            <a:ext cx="6460877" cy="1620837"/>
          </a:xfrm>
        </p:spPr>
        <p:txBody>
          <a:bodyPr numCol="1">
            <a:noAutofit/>
          </a:bodyPr>
          <a:lstStyle/>
          <a:p>
            <a:pPr marL="0" indent="0">
              <a:buNone/>
              <a:defRPr/>
            </a:pPr>
            <a:r>
              <a:rPr lang="en-GB" sz="1800" dirty="0"/>
              <a:t>This presentation, further presentations and information on German vocational education and training and international VET cooperation are all available on our website at: </a:t>
            </a:r>
          </a:p>
          <a:p>
            <a:pPr marL="0" indent="0">
              <a:buNone/>
              <a:defRPr/>
            </a:pPr>
            <a:br>
              <a:rPr lang="en-GB" sz="1800" b="1" dirty="0">
                <a:hlinkClick r:id="rId3" tooltip="http://www.govet.international/"/>
              </a:rPr>
            </a:br>
            <a:r>
              <a:rPr lang="en-GB" sz="1800" b="1" u="sng" dirty="0">
                <a:solidFill>
                  <a:srgbClr val="E27F1C"/>
                </a:solidFill>
                <a:hlinkClick r:id="rId3" tooltip="http://www.govet.international/"/>
              </a:rPr>
              <a:t>www.govet.international</a:t>
            </a:r>
          </a:p>
          <a:p>
            <a:pPr marL="0" indent="0">
              <a:buNone/>
              <a:defRPr/>
            </a:pPr>
            <a:endParaRPr lang="de-DE" sz="1400" b="1" dirty="0"/>
          </a:p>
        </p:txBody>
      </p:sp>
      <p:sp>
        <p:nvSpPr>
          <p:cNvPr id="17" name="Inhaltsplatzhalter 4"/>
          <p:cNvSpPr txBox="1"/>
          <p:nvPr/>
        </p:nvSpPr>
        <p:spPr bwMode="auto">
          <a:xfrm>
            <a:off x="658813" y="4192735"/>
            <a:ext cx="11053762" cy="1034585"/>
          </a:xfrm>
          <a:prstGeom prst="rect">
            <a:avLst/>
          </a:prstGeom>
        </p:spPr>
        <p:txBody>
          <a:bodyPr vert="horz" lIns="91440" tIns="45720" rIns="91440" bIns="45720" numCol="2"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lang="en-GB" sz="1600" b="1" dirty="0">
                <a:latin typeface="Calibri"/>
              </a:rPr>
              <a:t>Sources</a:t>
            </a:r>
          </a:p>
          <a:p>
            <a:pPr marL="266700" indent="-266700">
              <a:defRPr/>
            </a:pPr>
            <a:r>
              <a:rPr lang="en-GB" sz="1600" dirty="0">
                <a:latin typeface="Calibri"/>
              </a:rPr>
              <a:t>BIBB Data Report (</a:t>
            </a:r>
            <a:r>
              <a:rPr lang="en-GB" sz="1600" u="sng" dirty="0">
                <a:solidFill>
                  <a:srgbClr val="E27F1C"/>
                </a:solidFill>
                <a:latin typeface="Calibri"/>
                <a:hlinkClick r:id="rId4" tooltip="https://www.bibb.de/datenreport/de/175452.php"/>
              </a:rPr>
              <a:t>link</a:t>
            </a:r>
            <a:r>
              <a:rPr lang="en-GB" sz="1600" dirty="0">
                <a:latin typeface="Calibri"/>
              </a:rPr>
              <a:t>)</a:t>
            </a:r>
          </a:p>
          <a:p>
            <a:pPr marL="266700" indent="-266700">
              <a:defRPr/>
            </a:pPr>
            <a:r>
              <a:rPr lang="en-GB" sz="1600" dirty="0">
                <a:latin typeface="Calibri"/>
              </a:rPr>
              <a:t>KMK (</a:t>
            </a:r>
            <a:r>
              <a:rPr lang="en-GB" sz="1600" u="sng" dirty="0">
                <a:solidFill>
                  <a:srgbClr val="E27F1C"/>
                </a:solidFill>
                <a:latin typeface="Calibri"/>
                <a:hlinkClick r:id="rId5" tooltip="https://www.kmk.org/"/>
              </a:rPr>
              <a:t>link</a:t>
            </a:r>
            <a:r>
              <a:rPr lang="en-GB" sz="1600" dirty="0">
                <a:latin typeface="Calibri"/>
              </a:rPr>
              <a:t>)</a:t>
            </a:r>
          </a:p>
          <a:p>
            <a:pPr marL="266700" indent="-266700">
              <a:defRPr/>
            </a:pPr>
            <a:endParaRPr lang="en-GB" sz="1600" dirty="0">
              <a:latin typeface="Calibri"/>
            </a:endParaRPr>
          </a:p>
          <a:p>
            <a:pPr marL="266700" indent="-266700">
              <a:defRPr/>
            </a:pPr>
            <a:r>
              <a:rPr lang="en-GB" sz="1600" dirty="0">
                <a:latin typeface="Calibri"/>
              </a:rPr>
              <a:t>BMBF Data Portal (</a:t>
            </a:r>
            <a:r>
              <a:rPr lang="en-GB" sz="1600" u="sng" dirty="0">
                <a:solidFill>
                  <a:srgbClr val="E27F1C"/>
                </a:solidFill>
                <a:latin typeface="Calibri"/>
                <a:hlinkClick r:id="rId6" tooltip="http://www.datenportal.bmbf.de/"/>
              </a:rPr>
              <a:t>link</a:t>
            </a:r>
            <a:r>
              <a:rPr lang="en-GB" sz="1600" dirty="0">
                <a:latin typeface="Calibri"/>
              </a:rPr>
              <a:t>)</a:t>
            </a:r>
          </a:p>
          <a:p>
            <a:pPr marL="266700" indent="-266700">
              <a:defRPr/>
            </a:pPr>
            <a:r>
              <a:rPr lang="en-GB" sz="1600" dirty="0">
                <a:latin typeface="Calibri"/>
              </a:rPr>
              <a:t>Destatis statistics on VET personnel (</a:t>
            </a:r>
            <a:r>
              <a:rPr lang="en-GB" sz="1600" u="sng" dirty="0">
                <a:solidFill>
                  <a:srgbClr val="E27F1C"/>
                </a:solidFill>
                <a:latin typeface="Calibri"/>
                <a:hlinkClick r:id="rId7" tooltip="https://www.destatis.de/DE/Publikationen/Thematisch/BildungForschungKultur/BeruflicheBildung/BerufsbildungBlick0110019129004.pdf?__blob=publicationFile"/>
              </a:rPr>
              <a:t>link</a:t>
            </a:r>
            <a:r>
              <a:rPr lang="en-GB" sz="1600" dirty="0">
                <a:latin typeface="Calibri"/>
              </a:rPr>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en-GB" b="1" dirty="0"/>
              <a:t>GOVET at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en-GB" sz="3600" dirty="0">
                <a:solidFill>
                  <a:srgbClr val="D6851B"/>
                </a:solidFill>
              </a:rPr>
              <a:t>Contents</a:t>
            </a:r>
          </a:p>
        </p:txBody>
      </p:sp>
      <p:sp>
        <p:nvSpPr>
          <p:cNvPr id="12" name="Textfeld 11"/>
          <p:cNvSpPr txBox="1"/>
          <p:nvPr/>
        </p:nvSpPr>
        <p:spPr bwMode="auto">
          <a:xfrm>
            <a:off x="658812" y="1573553"/>
            <a:ext cx="7528844" cy="3539430"/>
          </a:xfrm>
          <a:prstGeom prst="rect">
            <a:avLst/>
          </a:prstGeom>
          <a:noFill/>
        </p:spPr>
        <p:txBody>
          <a:bodyPr wrap="square" lIns="0" tIns="0" rIns="0" bIns="0" rtlCol="0">
            <a:spAutoFit/>
          </a:bodyPr>
          <a:lstStyle/>
          <a:p>
            <a:pPr indent="-360000">
              <a:lnSpc>
                <a:spcPts val="2400"/>
              </a:lnSpc>
              <a:spcAft>
                <a:spcPts val="1200"/>
              </a:spcAft>
              <a:buFont typeface="+mj-lt"/>
              <a:buAutoNum type="arabicPeriod"/>
              <a:defRPr/>
            </a:pPr>
            <a:r>
              <a:rPr lang="en-GB" sz="2000" dirty="0">
                <a:latin typeface="Calibri"/>
              </a:rPr>
              <a:t>Definition</a:t>
            </a:r>
          </a:p>
          <a:p>
            <a:pPr indent="-360000">
              <a:lnSpc>
                <a:spcPts val="2400"/>
              </a:lnSpc>
              <a:spcAft>
                <a:spcPts val="1200"/>
              </a:spcAft>
              <a:buFont typeface="+mj-lt"/>
              <a:buAutoNum type="arabicPeriod"/>
              <a:defRPr/>
            </a:pPr>
            <a:r>
              <a:rPr lang="en-GB" sz="2000" dirty="0">
                <a:latin typeface="Calibri"/>
              </a:rPr>
              <a:t>Forms of continuing professional education</a:t>
            </a:r>
          </a:p>
          <a:p>
            <a:pPr indent="-360000">
              <a:lnSpc>
                <a:spcPts val="2400"/>
              </a:lnSpc>
              <a:spcAft>
                <a:spcPts val="1200"/>
              </a:spcAft>
              <a:buFont typeface="+mj-lt"/>
              <a:buAutoNum type="arabicPeriod"/>
              <a:defRPr/>
            </a:pPr>
            <a:r>
              <a:rPr lang="en-GB" sz="2000" dirty="0">
                <a:latin typeface="Calibri"/>
              </a:rPr>
              <a:t>Formal offers as part of upgrading training</a:t>
            </a:r>
          </a:p>
          <a:p>
            <a:pPr indent="-360000">
              <a:lnSpc>
                <a:spcPts val="2400"/>
              </a:lnSpc>
              <a:spcAft>
                <a:spcPts val="1200"/>
              </a:spcAft>
              <a:buFont typeface="+mj-lt"/>
              <a:buAutoNum type="arabicPeriod"/>
              <a:defRPr/>
            </a:pPr>
            <a:r>
              <a:rPr lang="en-GB" sz="2000" dirty="0">
                <a:latin typeface="Calibri"/>
              </a:rPr>
              <a:t>Other formal offers</a:t>
            </a:r>
          </a:p>
          <a:p>
            <a:pPr indent="-360000">
              <a:lnSpc>
                <a:spcPts val="2400"/>
              </a:lnSpc>
              <a:spcAft>
                <a:spcPts val="1200"/>
              </a:spcAft>
              <a:buFont typeface="+mj-lt"/>
              <a:buAutoNum type="arabicPeriod"/>
              <a:defRPr/>
            </a:pPr>
            <a:r>
              <a:rPr lang="en-GB" sz="2000" dirty="0">
                <a:latin typeface="Calibri"/>
              </a:rPr>
              <a:t>Statutory regulations (the amended Vocational Training Act 2020)</a:t>
            </a:r>
          </a:p>
          <a:p>
            <a:pPr indent="-360000">
              <a:lnSpc>
                <a:spcPts val="2400"/>
              </a:lnSpc>
              <a:spcAft>
                <a:spcPts val="1200"/>
              </a:spcAft>
              <a:buFont typeface="+mj-lt"/>
              <a:buAutoNum type="arabicPeriod"/>
              <a:defRPr/>
            </a:pPr>
            <a:r>
              <a:rPr lang="en-GB" sz="2000" dirty="0">
                <a:latin typeface="Calibri"/>
              </a:rPr>
              <a:t>Funding (costs/benefits)</a:t>
            </a:r>
          </a:p>
          <a:p>
            <a:pPr indent="-360000">
              <a:lnSpc>
                <a:spcPts val="2400"/>
              </a:lnSpc>
              <a:spcAft>
                <a:spcPts val="1200"/>
              </a:spcAft>
              <a:buFont typeface="+mj-lt"/>
              <a:buAutoNum type="arabicPeriod"/>
              <a:defRPr/>
            </a:pPr>
            <a:r>
              <a:rPr lang="en-GB" sz="2000" dirty="0">
                <a:latin typeface="Calibri"/>
              </a:rPr>
              <a:t>Non-formal continuing education: the provider market </a:t>
            </a:r>
          </a:p>
          <a:p>
            <a:pPr indent="-360000">
              <a:lnSpc>
                <a:spcPts val="2400"/>
              </a:lnSpc>
              <a:spcAft>
                <a:spcPts val="1200"/>
              </a:spcAft>
              <a:buFont typeface="+mj-lt"/>
              <a:buAutoNum type="arabicPeriod"/>
              <a:defRPr/>
            </a:pPr>
            <a:r>
              <a:rPr lang="en-GB" sz="2000" dirty="0">
                <a:latin typeface="Calibri"/>
              </a:rPr>
              <a:t>Participation in continuing education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par>
                          <p:cTn id="28" fill="hold">
                            <p:stCondLst>
                              <p:cond delay="4500"/>
                            </p:stCondLst>
                            <p:childTnLst>
                              <p:par>
                                <p:cTn id="29" presetID="10" presetClass="entr" presetSubtype="0" fill="hold" nodeType="afterEffect">
                                  <p:stCondLst>
                                    <p:cond delay="25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fade">
                                      <p:cBhvr>
                                        <p:cTn id="31" dur="500"/>
                                        <p:tgtEl>
                                          <p:spTgt spid="12">
                                            <p:txEl>
                                              <p:pRg st="6" end="6"/>
                                            </p:txEl>
                                          </p:spTgt>
                                        </p:tgtEl>
                                      </p:cBhvr>
                                    </p:animEffect>
                                  </p:childTnLst>
                                </p:cTn>
                              </p:par>
                            </p:childTnLst>
                          </p:cTn>
                        </p:par>
                        <p:par>
                          <p:cTn id="32" fill="hold">
                            <p:stCondLst>
                              <p:cond delay="5250"/>
                            </p:stCondLst>
                            <p:childTnLst>
                              <p:par>
                                <p:cTn id="33" presetID="10" presetClass="entr" presetSubtype="0" fill="hold" nodeType="afterEffect">
                                  <p:stCondLst>
                                    <p:cond delay="25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dirty="0"/>
              <a:t>What is defined as continuing professional education?</a:t>
            </a:r>
          </a:p>
        </p:txBody>
      </p:sp>
      <p:sp>
        <p:nvSpPr>
          <p:cNvPr id="3" name="Titel 2"/>
          <p:cNvSpPr>
            <a:spLocks noGrp="1"/>
          </p:cNvSpPr>
          <p:nvPr>
            <p:ph type="title"/>
          </p:nvPr>
        </p:nvSpPr>
        <p:spPr bwMode="auto"/>
        <p:txBody>
          <a:bodyPr/>
          <a:lstStyle/>
          <a:p>
            <a:pPr>
              <a:defRPr/>
            </a:pPr>
            <a:r>
              <a:rPr lang="en-GB" dirty="0"/>
              <a:t>1 Definition</a:t>
            </a:r>
          </a:p>
        </p:txBody>
      </p:sp>
      <p:sp>
        <p:nvSpPr>
          <p:cNvPr id="18" name="Inhaltsplatzhalter 4"/>
          <p:cNvSpPr txBox="1"/>
          <p:nvPr/>
        </p:nvSpPr>
        <p:spPr bwMode="auto">
          <a:xfrm>
            <a:off x="658813" y="1557337"/>
            <a:ext cx="7958138" cy="3959225"/>
          </a:xfrm>
          <a:prstGeom prst="rect">
            <a:avLst/>
          </a:prstGeom>
        </p:spPr>
        <p:txBody>
          <a:bodyPr vert="horz" lIns="0" tIns="0" rIns="0" bIns="0" rtlCol="0">
            <a:norm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Any form of organised, occupationally related learning based on existing training;</a:t>
            </a:r>
          </a:p>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which consolidates, expands or updates knowledge, competencies, and skills;</a:t>
            </a:r>
          </a:p>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and which generally is completed by means of a certificate of participation or performance.</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a:p>
            <a:pPr marL="0" indent="0">
              <a:lnSpc>
                <a:spcPts val="2200"/>
              </a:lnSpc>
              <a:spcBef>
                <a:spcPts val="600"/>
              </a:spcBef>
              <a:spcAft>
                <a:spcPts val="600"/>
              </a:spcAft>
              <a:buClr>
                <a:srgbClr val="D6851B"/>
              </a:buClr>
              <a:buSzPct val="65000"/>
              <a:buNone/>
              <a:defRPr/>
            </a:pPr>
            <a:r>
              <a:rPr lang="en-GB" sz="1800" b="1" dirty="0">
                <a:latin typeface="Calibri"/>
              </a:rPr>
              <a:t>Continuation or resumption of professional learning following completion of an initial phase of education of varying duration.</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n-GB" dirty="0"/>
              <a:t>2 Forms of continuing professional education</a:t>
            </a:r>
          </a:p>
        </p:txBody>
      </p:sp>
      <p:sp>
        <p:nvSpPr>
          <p:cNvPr id="39" name="Inhaltsplatzhalter 4"/>
          <p:cNvSpPr txBox="1"/>
          <p:nvPr/>
        </p:nvSpPr>
        <p:spPr bwMode="auto">
          <a:xfrm>
            <a:off x="658813"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Specific programmes supporting further technical and vocational development within the state education system</a:t>
            </a:r>
          </a:p>
          <a:p>
            <a:pPr marL="576000" lvl="1">
              <a:lnSpc>
                <a:spcPts val="1800"/>
              </a:lnSpc>
              <a:spcBef>
                <a:spcPts val="600"/>
              </a:spcBef>
              <a:buClr>
                <a:srgbClr val="D6851B"/>
              </a:buClr>
              <a:buSzPct val="65000"/>
              <a:buFont typeface="Wingdings 3"/>
              <a:buChar char=""/>
              <a:defRPr/>
            </a:pPr>
            <a:r>
              <a:rPr lang="en-GB" sz="1400" dirty="0">
                <a:latin typeface="Calibri"/>
              </a:rPr>
              <a:t>Master craftsperson, technician and Bachelor Professional classes</a:t>
            </a:r>
          </a:p>
          <a:p>
            <a:pPr marL="576000" lvl="1">
              <a:lnSpc>
                <a:spcPts val="1800"/>
              </a:lnSpc>
              <a:spcBef>
                <a:spcPts val="600"/>
              </a:spcBef>
              <a:buClr>
                <a:srgbClr val="D6851B"/>
              </a:buClr>
              <a:buSzPct val="65000"/>
              <a:buFont typeface="Wingdings 3"/>
              <a:buChar char=""/>
              <a:defRPr/>
            </a:pPr>
            <a:r>
              <a:rPr lang="en-GB" sz="1400" dirty="0">
                <a:latin typeface="Calibri"/>
              </a:rPr>
              <a:t>Courses in the context of retraining</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
        <p:nvSpPr>
          <p:cNvPr id="40" name="Inhaltsplatzhalter 4"/>
          <p:cNvSpPr txBox="1"/>
          <p:nvPr/>
        </p:nvSpPr>
        <p:spPr bwMode="auto">
          <a:xfrm>
            <a:off x="4430251"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Training provision outside the formal curriculum to support personal and social education </a:t>
            </a:r>
          </a:p>
          <a:p>
            <a:pPr marL="576000" lvl="1">
              <a:lnSpc>
                <a:spcPts val="1800"/>
              </a:lnSpc>
              <a:spcBef>
                <a:spcPts val="600"/>
              </a:spcBef>
              <a:buClr>
                <a:srgbClr val="D6851B"/>
              </a:buClr>
              <a:buSzPct val="65000"/>
              <a:buFont typeface="Wingdings 3"/>
              <a:buChar char=""/>
              <a:defRPr/>
            </a:pPr>
            <a:r>
              <a:rPr lang="en-GB" sz="1400" dirty="0">
                <a:latin typeface="Calibri"/>
              </a:rPr>
              <a:t>Organised by the employer or on an individual basis</a:t>
            </a:r>
          </a:p>
          <a:p>
            <a:pPr marL="576000" lvl="1">
              <a:lnSpc>
                <a:spcPts val="1800"/>
              </a:lnSpc>
              <a:spcBef>
                <a:spcPts val="600"/>
              </a:spcBef>
              <a:buClr>
                <a:srgbClr val="D6851B"/>
              </a:buClr>
              <a:buSzPct val="65000"/>
              <a:buFont typeface="Wingdings 3"/>
              <a:buChar char=""/>
              <a:defRPr/>
            </a:pPr>
            <a:r>
              <a:rPr lang="en-GB" sz="1400" dirty="0">
                <a:latin typeface="Calibri"/>
              </a:rPr>
              <a:t>Classes and courses </a:t>
            </a:r>
          </a:p>
          <a:p>
            <a:pPr marL="576000" lvl="1">
              <a:lnSpc>
                <a:spcPts val="1800"/>
              </a:lnSpc>
              <a:spcBef>
                <a:spcPts val="600"/>
              </a:spcBef>
              <a:buClr>
                <a:srgbClr val="D6851B"/>
              </a:buClr>
              <a:buSzPct val="65000"/>
              <a:buFont typeface="Wingdings 3"/>
              <a:buChar char=""/>
              <a:defRPr/>
            </a:pPr>
            <a:r>
              <a:rPr lang="en-GB" sz="1400" dirty="0">
                <a:latin typeface="Calibri"/>
              </a:rPr>
              <a:t>Short-term events such as lectures, seminars, workshops, training courses, instruction</a:t>
            </a:r>
          </a:p>
          <a:p>
            <a:pPr marL="576000" lvl="1">
              <a:lnSpc>
                <a:spcPts val="1800"/>
              </a:lnSpc>
              <a:spcBef>
                <a:spcPts val="600"/>
              </a:spcBef>
              <a:buClr>
                <a:srgbClr val="D6851B"/>
              </a:buClr>
              <a:buSzPct val="65000"/>
              <a:buFont typeface="Wingdings 3"/>
              <a:buChar char=""/>
              <a:defRPr/>
            </a:pPr>
            <a:r>
              <a:rPr lang="en-GB" sz="1400" dirty="0">
                <a:latin typeface="Calibri"/>
              </a:rPr>
              <a:t>May take the form of specialist conferences / congresses / conferences</a:t>
            </a:r>
          </a:p>
        </p:txBody>
      </p:sp>
      <p:sp>
        <p:nvSpPr>
          <p:cNvPr id="47" name="Inhaltsplatzhalter 4"/>
          <p:cNvSpPr txBox="1"/>
          <p:nvPr/>
        </p:nvSpPr>
        <p:spPr bwMode="auto">
          <a:xfrm>
            <a:off x="8201695"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Throughout our lives as a result of influences and sources originating from our own environment and from our day-to-day experiences</a:t>
            </a:r>
          </a:p>
          <a:p>
            <a:pPr marL="576000" lvl="1">
              <a:lnSpc>
                <a:spcPts val="1800"/>
              </a:lnSpc>
              <a:spcBef>
                <a:spcPts val="600"/>
              </a:spcBef>
              <a:buClr>
                <a:srgbClr val="D6851B"/>
              </a:buClr>
              <a:buSzPct val="65000"/>
              <a:buFont typeface="Wingdings 3"/>
              <a:buChar char=""/>
              <a:defRPr/>
            </a:pPr>
            <a:r>
              <a:rPr lang="en-GB" sz="1400" dirty="0">
                <a:latin typeface="Calibri"/>
              </a:rPr>
              <a:t>Everyday work, work colleagues</a:t>
            </a:r>
          </a:p>
          <a:p>
            <a:pPr marL="576000" lvl="1">
              <a:lnSpc>
                <a:spcPts val="1800"/>
              </a:lnSpc>
              <a:spcBef>
                <a:spcPts val="600"/>
              </a:spcBef>
              <a:buClr>
                <a:srgbClr val="D6851B"/>
              </a:buClr>
              <a:buSzPct val="65000"/>
              <a:buFont typeface="Wingdings 3"/>
              <a:buChar char=""/>
              <a:defRPr/>
            </a:pPr>
            <a:r>
              <a:rPr lang="en-GB" sz="1400" dirty="0">
                <a:latin typeface="Calibri"/>
              </a:rPr>
              <a:t>Private contacts, media,</a:t>
            </a:r>
            <a:br>
              <a:rPr lang="en-GB" sz="1400" dirty="0">
                <a:latin typeface="Calibri"/>
              </a:rPr>
            </a:br>
            <a:r>
              <a:rPr lang="en-GB" sz="1400" dirty="0">
                <a:latin typeface="Calibri"/>
              </a:rPr>
              <a:t>reading of specialist literature, etc.</a:t>
            </a:r>
          </a:p>
        </p:txBody>
      </p:sp>
      <p:sp>
        <p:nvSpPr>
          <p:cNvPr id="48" name="Textplatzhalter 7"/>
          <p:cNvSpPr>
            <a:spLocks noGrp="1"/>
          </p:cNvSpPr>
          <p:nvPr>
            <p:ph type="body" sz="quarter" idx="10"/>
          </p:nvPr>
        </p:nvSpPr>
        <p:spPr bwMode="auto">
          <a:xfrm>
            <a:off x="658812" y="821140"/>
            <a:ext cx="11053762" cy="435462"/>
          </a:xfrm>
        </p:spPr>
        <p:txBody>
          <a:bodyPr>
            <a:normAutofit/>
          </a:bodyPr>
          <a:lstStyle/>
          <a:p>
            <a:pPr>
              <a:defRPr/>
            </a:pPr>
            <a:r>
              <a:rPr lang="en-GB" sz="2000" dirty="0"/>
              <a:t>How does continuing professional education occur?</a:t>
            </a:r>
          </a:p>
        </p:txBody>
      </p:sp>
      <p:sp>
        <p:nvSpPr>
          <p:cNvPr id="57" name="Textplatzhalter 3"/>
          <p:cNvSpPr txBox="1"/>
          <p:nvPr/>
        </p:nvSpPr>
        <p:spPr bwMode="auto">
          <a:xfrm>
            <a:off x="658813"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Formally</a:t>
            </a:r>
          </a:p>
        </p:txBody>
      </p:sp>
      <p:sp>
        <p:nvSpPr>
          <p:cNvPr id="58" name="Textplatzhalter 3"/>
          <p:cNvSpPr txBox="1"/>
          <p:nvPr/>
        </p:nvSpPr>
        <p:spPr bwMode="auto">
          <a:xfrm>
            <a:off x="4430245"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Non-formally</a:t>
            </a:r>
          </a:p>
        </p:txBody>
      </p:sp>
      <p:sp>
        <p:nvSpPr>
          <p:cNvPr id="59" name="Textplatzhalter 3"/>
          <p:cNvSpPr txBox="1"/>
          <p:nvPr/>
        </p:nvSpPr>
        <p:spPr bwMode="auto">
          <a:xfrm>
            <a:off x="8201671"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Informally</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dirty="0"/>
              <a:t>3 Formal offers as part of upgrading training</a:t>
            </a:r>
          </a:p>
        </p:txBody>
      </p:sp>
      <p:sp>
        <p:nvSpPr>
          <p:cNvPr id="6" name="Textplatzhalter 3"/>
          <p:cNvSpPr>
            <a:spLocks noGrp="1"/>
          </p:cNvSpPr>
          <p:nvPr>
            <p:ph type="body" idx="1"/>
          </p:nvPr>
        </p:nvSpPr>
        <p:spPr bwMode="auto">
          <a:xfrm>
            <a:off x="658814" y="2119242"/>
            <a:ext cx="2736000" cy="961014"/>
          </a:xfrm>
          <a:prstGeom prst="rect">
            <a:avLst/>
          </a:prstGeom>
          <a:solidFill>
            <a:srgbClr val="E2A95F"/>
          </a:solidFill>
        </p:spPr>
        <p:txBody>
          <a:bodyPr wrap="square" lIns="36000" tIns="72000" rIns="36000" bIns="72000">
            <a:spAutoFit/>
          </a:bodyPr>
          <a:lstStyle/>
          <a:p>
            <a:pPr algn="ctr">
              <a:lnSpc>
                <a:spcPct val="100000"/>
              </a:lnSpc>
              <a:spcBef>
                <a:spcPts val="600"/>
              </a:spcBef>
              <a:defRPr/>
            </a:pPr>
            <a:r>
              <a:rPr lang="en-GB" sz="1600" dirty="0"/>
              <a:t>Specialised</a:t>
            </a:r>
            <a:br>
              <a:rPr lang="en-GB" sz="1600" dirty="0"/>
            </a:br>
            <a:r>
              <a:rPr lang="en-GB" sz="1600" dirty="0"/>
              <a:t>higher qualification</a:t>
            </a:r>
          </a:p>
          <a:p>
            <a:pPr algn="ctr">
              <a:lnSpc>
                <a:spcPct val="100000"/>
              </a:lnSpc>
              <a:spcBef>
                <a:spcPts val="600"/>
              </a:spcBef>
              <a:defRPr/>
            </a:pPr>
            <a:endParaRPr lang="en-GB" sz="1600" dirty="0"/>
          </a:p>
        </p:txBody>
      </p:sp>
      <p:sp>
        <p:nvSpPr>
          <p:cNvPr id="7" name="Textplatzhalter 3"/>
          <p:cNvSpPr txBox="1"/>
          <p:nvPr/>
        </p:nvSpPr>
        <p:spPr bwMode="auto">
          <a:xfrm>
            <a:off x="658813" y="2999446"/>
            <a:ext cx="2736000" cy="1727103"/>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n-GB" sz="1400" dirty="0">
                <a:solidFill>
                  <a:schemeClr val="tx1"/>
                </a:solidFill>
              </a:rPr>
              <a:t>e.g. Certified professional specialist – IT specialist, service technician, dietary cook, service technician for wind turbine engineering, Interior design consultant (Chamber of Industry and Commerce, IHK)</a:t>
            </a:r>
          </a:p>
        </p:txBody>
      </p:sp>
      <p:sp>
        <p:nvSpPr>
          <p:cNvPr id="8" name="Textplatzhalter 3"/>
          <p:cNvSpPr txBox="1"/>
          <p:nvPr/>
        </p:nvSpPr>
        <p:spPr bwMode="auto">
          <a:xfrm>
            <a:off x="658813" y="1557337"/>
            <a:ext cx="2736000"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DQR 5</a:t>
            </a:r>
          </a:p>
        </p:txBody>
      </p:sp>
      <p:sp>
        <p:nvSpPr>
          <p:cNvPr id="9" name="Textplatzhalter 3"/>
          <p:cNvSpPr txBox="1"/>
          <p:nvPr/>
        </p:nvSpPr>
        <p:spPr bwMode="auto">
          <a:xfrm>
            <a:off x="3612144" y="2119242"/>
            <a:ext cx="2592000" cy="884070"/>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Upgrading training leading to a qualification at master craftsman level</a:t>
            </a:r>
          </a:p>
        </p:txBody>
      </p:sp>
      <p:sp>
        <p:nvSpPr>
          <p:cNvPr id="11" name="Textplatzhalter 3"/>
          <p:cNvSpPr txBox="1"/>
          <p:nvPr/>
        </p:nvSpPr>
        <p:spPr bwMode="auto">
          <a:xfrm>
            <a:off x="3612144" y="2999446"/>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n-GB" sz="1400" dirty="0">
                <a:solidFill>
                  <a:schemeClr val="tx1"/>
                </a:solidFill>
              </a:rPr>
              <a:t>e.g. Bachelor Professional*, </a:t>
            </a:r>
            <a:br>
              <a:rPr lang="en-GB" sz="1400" dirty="0">
                <a:solidFill>
                  <a:schemeClr val="tx1"/>
                </a:solidFill>
              </a:rPr>
            </a:br>
            <a:r>
              <a:rPr lang="en-GB" sz="1400" dirty="0">
                <a:solidFill>
                  <a:schemeClr val="tx1"/>
                </a:solidFill>
              </a:rPr>
              <a:t>agriculturalist (master craftsperson), </a:t>
            </a:r>
            <a:br>
              <a:rPr lang="en-GB" sz="1400" dirty="0">
                <a:solidFill>
                  <a:schemeClr val="tx1"/>
                </a:solidFill>
              </a:rPr>
            </a:br>
            <a:r>
              <a:rPr lang="en-GB" sz="1400" dirty="0">
                <a:solidFill>
                  <a:schemeClr val="tx1"/>
                </a:solidFill>
              </a:rPr>
              <a:t>master chef, restaurant supervisor (master craftsperson), electrics technician (master craftsperson)</a:t>
            </a:r>
          </a:p>
          <a:p>
            <a:pPr algn="ctr">
              <a:lnSpc>
                <a:spcPts val="1600"/>
              </a:lnSpc>
              <a:spcBef>
                <a:spcPts val="0"/>
              </a:spcBef>
              <a:defRPr/>
            </a:pPr>
            <a:endParaRPr lang="en-GB" sz="1400" dirty="0">
              <a:solidFill>
                <a:schemeClr val="tx1"/>
              </a:solidFill>
            </a:endParaRPr>
          </a:p>
          <a:p>
            <a:pPr algn="ctr">
              <a:lnSpc>
                <a:spcPts val="1600"/>
              </a:lnSpc>
              <a:spcBef>
                <a:spcPts val="0"/>
              </a:spcBef>
              <a:defRPr/>
            </a:pPr>
            <a:r>
              <a:rPr lang="en-GB" sz="1400" dirty="0">
                <a:solidFill>
                  <a:schemeClr val="tx1"/>
                </a:solidFill>
              </a:rPr>
              <a:t> </a:t>
            </a:r>
          </a:p>
        </p:txBody>
      </p:sp>
      <p:sp>
        <p:nvSpPr>
          <p:cNvPr id="12" name="Textplatzhalter 3"/>
          <p:cNvSpPr txBox="1"/>
          <p:nvPr/>
        </p:nvSpPr>
        <p:spPr bwMode="auto">
          <a:xfrm>
            <a:off x="3612575" y="1557337"/>
            <a:ext cx="8100000"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DQR 6</a:t>
            </a:r>
          </a:p>
        </p:txBody>
      </p:sp>
      <p:sp>
        <p:nvSpPr>
          <p:cNvPr id="13" name="Textplatzhalter 3"/>
          <p:cNvSpPr txBox="1"/>
          <p:nvPr/>
        </p:nvSpPr>
        <p:spPr bwMode="auto">
          <a:xfrm>
            <a:off x="6366359" y="2119242"/>
            <a:ext cx="2592000" cy="961014"/>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Technical </a:t>
            </a:r>
            <a:br>
              <a:rPr lang="en-GB" sz="1600" dirty="0"/>
            </a:br>
            <a:r>
              <a:rPr lang="en-GB" sz="1600" dirty="0"/>
              <a:t>upgrading training</a:t>
            </a:r>
          </a:p>
          <a:p>
            <a:pPr algn="ctr">
              <a:lnSpc>
                <a:spcPct val="100000"/>
              </a:lnSpc>
              <a:spcBef>
                <a:spcPts val="600"/>
              </a:spcBef>
              <a:defRPr/>
            </a:pPr>
            <a:r>
              <a:rPr lang="en-GB" sz="1600" dirty="0"/>
              <a:t> </a:t>
            </a:r>
          </a:p>
        </p:txBody>
      </p:sp>
      <p:sp>
        <p:nvSpPr>
          <p:cNvPr id="14" name="Textplatzhalter 3"/>
          <p:cNvSpPr txBox="1"/>
          <p:nvPr/>
        </p:nvSpPr>
        <p:spPr bwMode="auto">
          <a:xfrm>
            <a:off x="6366359" y="2999446"/>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n-GB" sz="1400" dirty="0">
                <a:solidFill>
                  <a:schemeClr val="tx1"/>
                </a:solidFill>
              </a:rPr>
              <a:t>e.g. Bachelor Professional*</a:t>
            </a:r>
            <a:br>
              <a:rPr lang="en-GB" sz="1400" dirty="0">
                <a:solidFill>
                  <a:schemeClr val="tx1"/>
                </a:solidFill>
              </a:rPr>
            </a:br>
            <a:r>
              <a:rPr lang="en-GB" sz="1400" dirty="0">
                <a:solidFill>
                  <a:schemeClr val="tx1"/>
                </a:solidFill>
              </a:rPr>
              <a:t>agricultural engineering, technician, </a:t>
            </a:r>
            <a:br>
              <a:rPr lang="en-GB" sz="1400" dirty="0">
                <a:solidFill>
                  <a:schemeClr val="tx1"/>
                </a:solidFill>
              </a:rPr>
            </a:br>
            <a:r>
              <a:rPr lang="en-GB" sz="1400" dirty="0">
                <a:solidFill>
                  <a:schemeClr val="tx1"/>
                </a:solidFill>
              </a:rPr>
              <a:t>food technology technician, </a:t>
            </a:r>
            <a:br>
              <a:rPr lang="en-GB" sz="1400" dirty="0">
                <a:solidFill>
                  <a:schemeClr val="tx1"/>
                </a:solidFill>
              </a:rPr>
            </a:br>
            <a:r>
              <a:rPr lang="en-GB" sz="1400" dirty="0">
                <a:solidFill>
                  <a:schemeClr val="tx1"/>
                </a:solidFill>
              </a:rPr>
              <a:t>building systems engineering technician</a:t>
            </a:r>
          </a:p>
        </p:txBody>
      </p:sp>
      <p:sp>
        <p:nvSpPr>
          <p:cNvPr id="16" name="Textplatzhalter 3"/>
          <p:cNvSpPr txBox="1"/>
          <p:nvPr/>
        </p:nvSpPr>
        <p:spPr bwMode="auto">
          <a:xfrm>
            <a:off x="9120573" y="2119242"/>
            <a:ext cx="2592000" cy="961014"/>
          </a:xfrm>
          <a:prstGeom prst="rect">
            <a:avLst/>
          </a:prstGeom>
          <a:solidFill>
            <a:srgbClr val="E2A95F"/>
          </a:solidFill>
        </p:spPr>
        <p:txBody>
          <a:bodyPr vert="horz" wrap="square" lIns="36000" tIns="72000" rIns="36000" bIns="72000" rtlCol="0" anchor="ctr">
            <a:spAutoFit/>
          </a:bodyPr>
          <a:lstStyle>
            <a:defPPr>
              <a:defRPr lang="de-DE"/>
            </a:defPPr>
            <a:lvl1pPr indent="0" algn="ctr" defTabSz="357188">
              <a:lnSpc>
                <a:spcPct val="100000"/>
              </a:lnSpc>
              <a:spcBef>
                <a:spcPts val="600"/>
              </a:spcBef>
              <a:buClr>
                <a:schemeClr val="accent1"/>
              </a:buClr>
              <a:buSzPct val="90000"/>
              <a:buFont typeface="Wingdings 3"/>
              <a:buNone/>
              <a:defRPr sz="1600" b="0">
                <a:solidFill>
                  <a:schemeClr val="bg1"/>
                </a:solidFill>
                <a:latin typeface="+mj-lt"/>
              </a:defRPr>
            </a:lvl1pPr>
            <a:lvl2pPr indent="0" defTabSz="536575">
              <a:lnSpc>
                <a:spcPct val="90000"/>
              </a:lnSpc>
              <a:spcBef>
                <a:spcPts val="500"/>
              </a:spcBef>
              <a:buClr>
                <a:schemeClr val="accent1"/>
              </a:buClr>
              <a:buSzPct val="90000"/>
              <a:buFont typeface="Wingdings 3"/>
              <a:buNone/>
              <a:defRPr sz="2000" b="1">
                <a:latin typeface="+mj-lt"/>
              </a:defRPr>
            </a:lvl2pPr>
            <a:lvl3pPr indent="0" defTabSz="479425">
              <a:lnSpc>
                <a:spcPct val="90000"/>
              </a:lnSpc>
              <a:spcBef>
                <a:spcPts val="500"/>
              </a:spcBef>
              <a:buClr>
                <a:schemeClr val="accent1"/>
              </a:buClr>
              <a:buSzPct val="90000"/>
              <a:buFont typeface="Wingdings 3"/>
              <a:buNone/>
              <a:defRPr b="1">
                <a:latin typeface="+mj-lt"/>
              </a:defRPr>
            </a:lvl3pPr>
            <a:lvl4pPr indent="0" defTabSz="357188">
              <a:lnSpc>
                <a:spcPct val="90000"/>
              </a:lnSpc>
              <a:spcBef>
                <a:spcPts val="500"/>
              </a:spcBef>
              <a:buClr>
                <a:schemeClr val="accent1"/>
              </a:buClr>
              <a:buSzPct val="90000"/>
              <a:buFont typeface="Wingdings 3"/>
              <a:buNone/>
              <a:defRPr sz="1600" b="1">
                <a:latin typeface="+mj-lt"/>
              </a:defRPr>
            </a:lvl4pPr>
            <a:lvl5pPr indent="0" defTabSz="360363">
              <a:lnSpc>
                <a:spcPct val="90000"/>
              </a:lnSpc>
              <a:spcBef>
                <a:spcPts val="500"/>
              </a:spcBef>
              <a:buClr>
                <a:schemeClr val="accent1"/>
              </a:buClr>
              <a:buSzPct val="90000"/>
              <a:buFont typeface="Wingdings 3"/>
              <a:buNone/>
              <a:defRPr sz="1600" b="1">
                <a:latin typeface="+mj-lt"/>
              </a:defRPr>
            </a:lvl5pPr>
            <a:lvl6pPr indent="0">
              <a:lnSpc>
                <a:spcPct val="90000"/>
              </a:lnSpc>
              <a:spcBef>
                <a:spcPts val="500"/>
              </a:spcBef>
              <a:buFont typeface="Arial"/>
              <a:buNone/>
              <a:defRPr sz="1600" b="1"/>
            </a:lvl6pPr>
            <a:lvl7pPr indent="0">
              <a:lnSpc>
                <a:spcPct val="90000"/>
              </a:lnSpc>
              <a:spcBef>
                <a:spcPts val="500"/>
              </a:spcBef>
              <a:buFont typeface="Arial"/>
              <a:buNone/>
              <a:defRPr sz="1600" b="1"/>
            </a:lvl7pPr>
            <a:lvl8pPr indent="0">
              <a:lnSpc>
                <a:spcPct val="90000"/>
              </a:lnSpc>
              <a:spcBef>
                <a:spcPts val="500"/>
              </a:spcBef>
              <a:buFont typeface="Arial"/>
              <a:buNone/>
              <a:defRPr sz="1600" b="1"/>
            </a:lvl8pPr>
            <a:lvl9pPr indent="0">
              <a:lnSpc>
                <a:spcPct val="90000"/>
              </a:lnSpc>
              <a:spcBef>
                <a:spcPts val="500"/>
              </a:spcBef>
              <a:buFont typeface="Arial"/>
              <a:buNone/>
              <a:defRPr sz="1600" b="1"/>
            </a:lvl9pPr>
          </a:lstStyle>
          <a:p>
            <a:r>
              <a:rPr lang="en-GB"/>
              <a:t>Commercial upgrading </a:t>
            </a:r>
            <a:r>
              <a:rPr lang="en-GB" dirty="0"/>
              <a:t>training</a:t>
            </a:r>
          </a:p>
          <a:p>
            <a:endParaRPr lang="en-GB" dirty="0"/>
          </a:p>
        </p:txBody>
      </p:sp>
      <p:sp>
        <p:nvSpPr>
          <p:cNvPr id="18" name="Textplatzhalter 3"/>
          <p:cNvSpPr txBox="1"/>
          <p:nvPr/>
        </p:nvSpPr>
        <p:spPr bwMode="auto">
          <a:xfrm>
            <a:off x="9120573" y="2999446"/>
            <a:ext cx="2592001" cy="1727103"/>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n-GB" sz="1400" dirty="0">
                <a:solidFill>
                  <a:schemeClr val="tx1"/>
                </a:solidFill>
              </a:rPr>
              <a:t>e.g. Bachelor Professional*, agricultural business economist—accounting, certified senior business specialist, industry specialist, </a:t>
            </a:r>
            <a:br>
              <a:rPr lang="en-GB" sz="1400" dirty="0">
                <a:solidFill>
                  <a:schemeClr val="tx1"/>
                </a:solidFill>
              </a:rPr>
            </a:br>
            <a:r>
              <a:rPr lang="en-GB" sz="1400" dirty="0">
                <a:solidFill>
                  <a:schemeClr val="tx1"/>
                </a:solidFill>
              </a:rPr>
              <a:t>media and publishing specialist, accountant</a:t>
            </a:r>
          </a:p>
        </p:txBody>
      </p:sp>
      <p:sp>
        <p:nvSpPr>
          <p:cNvPr id="15" name="Rechteck 14"/>
          <p:cNvSpPr/>
          <p:nvPr/>
        </p:nvSpPr>
        <p:spPr bwMode="auto">
          <a:xfrm>
            <a:off x="525582" y="5464202"/>
            <a:ext cx="7447740" cy="246221"/>
          </a:xfrm>
          <a:prstGeom prst="rect">
            <a:avLst/>
          </a:prstGeom>
        </p:spPr>
        <p:txBody>
          <a:bodyPr wrap="square">
            <a:spAutoFit/>
          </a:bodyPr>
          <a:lstStyle/>
          <a:p>
            <a:pPr>
              <a:defRPr/>
            </a:pPr>
            <a:r>
              <a:rPr lang="en-GB" sz="1000" dirty="0"/>
              <a:t> * may be used exclusively or with previous designation since end of 2020.</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dirty="0"/>
              <a:t>3 Formal offers as part of upgrading training</a:t>
            </a:r>
          </a:p>
        </p:txBody>
      </p:sp>
      <p:sp>
        <p:nvSpPr>
          <p:cNvPr id="6" name="Textplatzhalter 3"/>
          <p:cNvSpPr>
            <a:spLocks noGrp="1"/>
          </p:cNvSpPr>
          <p:nvPr>
            <p:ph type="body" idx="1"/>
          </p:nvPr>
        </p:nvSpPr>
        <p:spPr bwMode="auto">
          <a:xfrm>
            <a:off x="658812" y="2123425"/>
            <a:ext cx="3528000" cy="961014"/>
          </a:xfrm>
          <a:prstGeom prst="rect">
            <a:avLst/>
          </a:prstGeom>
          <a:solidFill>
            <a:srgbClr val="E2A95F"/>
          </a:solidFill>
        </p:spPr>
        <p:txBody>
          <a:bodyPr wrap="square" lIns="36000" tIns="72000" rIns="36000" bIns="72000">
            <a:spAutoFit/>
          </a:bodyPr>
          <a:lstStyle/>
          <a:p>
            <a:pPr algn="ctr">
              <a:lnSpc>
                <a:spcPct val="100000"/>
              </a:lnSpc>
              <a:spcBef>
                <a:spcPts val="600"/>
              </a:spcBef>
              <a:defRPr/>
            </a:pPr>
            <a:r>
              <a:rPr lang="en-GB" sz="1600" dirty="0"/>
              <a:t>Advanced </a:t>
            </a:r>
            <a:br>
              <a:rPr lang="en-GB" sz="1600" dirty="0"/>
            </a:br>
            <a:r>
              <a:rPr lang="en-GB" sz="1600" dirty="0"/>
              <a:t>upgrading training</a:t>
            </a:r>
          </a:p>
          <a:p>
            <a:pPr algn="ctr">
              <a:lnSpc>
                <a:spcPct val="100000"/>
              </a:lnSpc>
              <a:spcBef>
                <a:spcPts val="600"/>
              </a:spcBef>
              <a:defRPr/>
            </a:pPr>
            <a:endParaRPr lang="en-GB" sz="1600" dirty="0"/>
          </a:p>
        </p:txBody>
      </p:sp>
      <p:sp>
        <p:nvSpPr>
          <p:cNvPr id="7" name="Textplatzhalter 3"/>
          <p:cNvSpPr txBox="1"/>
          <p:nvPr/>
        </p:nvSpPr>
        <p:spPr bwMode="auto">
          <a:xfrm>
            <a:off x="658815" y="2989037"/>
            <a:ext cx="3527997" cy="1433902"/>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n-GB" sz="1400" dirty="0">
                <a:solidFill>
                  <a:schemeClr val="tx1"/>
                </a:solidFill>
              </a:rPr>
              <a:t>e.g. Master Professional*,</a:t>
            </a:r>
            <a:br>
              <a:rPr lang="en-GB" sz="1400" dirty="0">
                <a:solidFill>
                  <a:schemeClr val="tx1"/>
                </a:solidFill>
              </a:rPr>
            </a:br>
            <a:r>
              <a:rPr lang="en-GB" sz="1400" dirty="0">
                <a:solidFill>
                  <a:schemeClr val="tx1"/>
                </a:solidFill>
              </a:rPr>
              <a:t>Technical business management specialist, </a:t>
            </a:r>
            <a:br>
              <a:rPr lang="en-GB" sz="1400" dirty="0">
                <a:solidFill>
                  <a:schemeClr val="tx1"/>
                </a:solidFill>
              </a:rPr>
            </a:br>
            <a:r>
              <a:rPr lang="en-GB" sz="1400" dirty="0">
                <a:solidFill>
                  <a:schemeClr val="tx1"/>
                </a:solidFill>
              </a:rPr>
              <a:t>Commercial management business specialist, </a:t>
            </a:r>
            <a:br>
              <a:rPr lang="en-GB" sz="1400" dirty="0">
                <a:solidFill>
                  <a:schemeClr val="tx1"/>
                </a:solidFill>
              </a:rPr>
            </a:br>
            <a:r>
              <a:rPr lang="en-GB" sz="1400" dirty="0">
                <a:solidFill>
                  <a:schemeClr val="tx1"/>
                </a:solidFill>
              </a:rPr>
              <a:t>Certified vocational training specialist*</a:t>
            </a:r>
          </a:p>
        </p:txBody>
      </p:sp>
      <p:sp>
        <p:nvSpPr>
          <p:cNvPr id="8" name="Textplatzhalter 3"/>
          <p:cNvSpPr txBox="1"/>
          <p:nvPr/>
        </p:nvSpPr>
        <p:spPr bwMode="auto">
          <a:xfrm>
            <a:off x="658814" y="1559075"/>
            <a:ext cx="7261168"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DQR 7</a:t>
            </a:r>
          </a:p>
        </p:txBody>
      </p:sp>
      <p:sp>
        <p:nvSpPr>
          <p:cNvPr id="9" name="Textplatzhalter 3"/>
          <p:cNvSpPr txBox="1"/>
          <p:nvPr/>
        </p:nvSpPr>
        <p:spPr bwMode="auto">
          <a:xfrm>
            <a:off x="4398062" y="2122432"/>
            <a:ext cx="3521920" cy="884070"/>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Academic course of study leading to a master's degree at a university / </a:t>
            </a:r>
            <a:r>
              <a:rPr lang="en-GB" sz="1600" dirty="0" err="1"/>
              <a:t>uni-versity</a:t>
            </a:r>
            <a:r>
              <a:rPr lang="en-GB" sz="1600" dirty="0"/>
              <a:t> of applied sciences </a:t>
            </a:r>
          </a:p>
        </p:txBody>
      </p:sp>
      <p:sp>
        <p:nvSpPr>
          <p:cNvPr id="11" name="Textplatzhalter 3"/>
          <p:cNvSpPr txBox="1"/>
          <p:nvPr/>
        </p:nvSpPr>
        <p:spPr bwMode="auto">
          <a:xfrm>
            <a:off x="4398063" y="2989037"/>
            <a:ext cx="3521920" cy="1438049"/>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n-GB" sz="1400" dirty="0">
                <a:solidFill>
                  <a:schemeClr val="tx1"/>
                </a:solidFill>
              </a:rPr>
              <a:t>e.g. Master of Science (M. Sc.) Agricultural Engineering, M.Sc. Food Technology, </a:t>
            </a:r>
            <a:br>
              <a:rPr lang="en-GB" sz="1400" dirty="0">
                <a:solidFill>
                  <a:schemeClr val="tx1"/>
                </a:solidFill>
              </a:rPr>
            </a:br>
            <a:r>
              <a:rPr lang="en-GB" sz="1400" dirty="0">
                <a:solidFill>
                  <a:schemeClr val="tx1"/>
                </a:solidFill>
              </a:rPr>
              <a:t>M.Sc. Business Administration, </a:t>
            </a:r>
            <a:br>
              <a:rPr lang="en-GB" sz="1400" dirty="0">
                <a:solidFill>
                  <a:schemeClr val="tx1"/>
                </a:solidFill>
              </a:rPr>
            </a:br>
            <a:r>
              <a:rPr lang="en-GB" sz="1400" dirty="0">
                <a:solidFill>
                  <a:schemeClr val="tx1"/>
                </a:solidFill>
              </a:rPr>
              <a:t>M.Sc. Green Electronics</a:t>
            </a:r>
            <a:br>
              <a:rPr lang="en-GB" sz="1400" dirty="0">
                <a:solidFill>
                  <a:schemeClr val="tx1"/>
                </a:solidFill>
              </a:rPr>
            </a:br>
            <a:endParaRPr lang="en-US" sz="1200" spc="20" dirty="0">
              <a:solidFill>
                <a:schemeClr val="tx1"/>
              </a:solidFill>
            </a:endParaRPr>
          </a:p>
        </p:txBody>
      </p:sp>
      <p:sp>
        <p:nvSpPr>
          <p:cNvPr id="12" name="Textplatzhalter 3"/>
          <p:cNvSpPr txBox="1"/>
          <p:nvPr/>
        </p:nvSpPr>
        <p:spPr bwMode="auto">
          <a:xfrm>
            <a:off x="8137316" y="1559075"/>
            <a:ext cx="3575259"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DQR 8</a:t>
            </a:r>
          </a:p>
        </p:txBody>
      </p:sp>
      <p:sp>
        <p:nvSpPr>
          <p:cNvPr id="13" name="Textplatzhalter 3"/>
          <p:cNvSpPr txBox="1"/>
          <p:nvPr/>
        </p:nvSpPr>
        <p:spPr bwMode="auto">
          <a:xfrm>
            <a:off x="8137315" y="2123425"/>
            <a:ext cx="3575259" cy="961014"/>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Doctorate </a:t>
            </a:r>
            <a:br>
              <a:rPr lang="en-GB" sz="1600" dirty="0"/>
            </a:br>
            <a:r>
              <a:rPr lang="en-GB" sz="1600" dirty="0"/>
              <a:t>at an institute of higher education</a:t>
            </a:r>
          </a:p>
          <a:p>
            <a:pPr algn="ctr">
              <a:lnSpc>
                <a:spcPct val="100000"/>
              </a:lnSpc>
              <a:spcBef>
                <a:spcPts val="600"/>
              </a:spcBef>
              <a:defRPr/>
            </a:pPr>
            <a:r>
              <a:rPr lang="en-GB" sz="1600" dirty="0"/>
              <a:t> </a:t>
            </a:r>
          </a:p>
        </p:txBody>
      </p:sp>
      <p:sp>
        <p:nvSpPr>
          <p:cNvPr id="14" name="Textplatzhalter 3"/>
          <p:cNvSpPr txBox="1"/>
          <p:nvPr/>
        </p:nvSpPr>
        <p:spPr bwMode="auto">
          <a:xfrm>
            <a:off x="8137316" y="2989037"/>
            <a:ext cx="3575259" cy="1433901"/>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n-GB" sz="1400" dirty="0">
                <a:solidFill>
                  <a:schemeClr val="tx1"/>
                </a:solidFill>
              </a:rPr>
              <a:t>e.g. Doctor of Agricultural Sciences (Dr. agr.), Doctor of Economics (Dr. oec.), Doctor of Nutritional Science (Dr. oec. troph.), Doctor of Engineering (Dr. Ing.)</a:t>
            </a:r>
          </a:p>
          <a:p>
            <a:pPr algn="ctr">
              <a:lnSpc>
                <a:spcPts val="1500"/>
              </a:lnSpc>
              <a:spcBef>
                <a:spcPts val="0"/>
              </a:spcBef>
              <a:defRPr/>
            </a:pPr>
            <a:endParaRPr lang="de-DE" sz="1200" spc="-10" dirty="0">
              <a:solidFill>
                <a:schemeClr val="tx1"/>
              </a:solidFill>
            </a:endParaRPr>
          </a:p>
        </p:txBody>
      </p:sp>
      <p:sp>
        <p:nvSpPr>
          <p:cNvPr id="16" name="Rechteck 15"/>
          <p:cNvSpPr/>
          <p:nvPr/>
        </p:nvSpPr>
        <p:spPr bwMode="auto">
          <a:xfrm>
            <a:off x="525582" y="5464202"/>
            <a:ext cx="7447740" cy="246221"/>
          </a:xfrm>
          <a:prstGeom prst="rect">
            <a:avLst/>
          </a:prstGeom>
        </p:spPr>
        <p:txBody>
          <a:bodyPr wrap="square">
            <a:spAutoFit/>
          </a:bodyPr>
          <a:lstStyle/>
          <a:p>
            <a:pPr>
              <a:defRPr/>
            </a:pPr>
            <a:r>
              <a:rPr lang="en-GB" sz="1000" dirty="0"/>
              <a:t> * may be used exclusively or with previous designation since end of 2020.</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n-GB" dirty="0"/>
              <a:t>4 </a:t>
            </a:r>
            <a:r>
              <a:rPr lang="en-GB" sz="2700" dirty="0"/>
              <a:t>Other formal offers</a:t>
            </a:r>
            <a:br>
              <a:rPr lang="en-GB" dirty="0"/>
            </a:br>
            <a:endParaRPr lang="en-GB" dirty="0"/>
          </a:p>
        </p:txBody>
      </p:sp>
      <p:sp>
        <p:nvSpPr>
          <p:cNvPr id="8" name="Textplatzhalter 3"/>
          <p:cNvSpPr txBox="1"/>
          <p:nvPr/>
        </p:nvSpPr>
        <p:spPr bwMode="auto">
          <a:xfrm>
            <a:off x="658814" y="1559075"/>
            <a:ext cx="11053760"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DQR 3-6</a:t>
            </a:r>
          </a:p>
        </p:txBody>
      </p:sp>
      <p:sp>
        <p:nvSpPr>
          <p:cNvPr id="16" name="Rechteck 15"/>
          <p:cNvSpPr/>
          <p:nvPr/>
        </p:nvSpPr>
        <p:spPr bwMode="auto">
          <a:xfrm>
            <a:off x="525582" y="5464202"/>
            <a:ext cx="7447740" cy="246221"/>
          </a:xfrm>
          <a:prstGeom prst="rect">
            <a:avLst/>
          </a:prstGeom>
        </p:spPr>
        <p:txBody>
          <a:bodyPr wrap="square">
            <a:spAutoFit/>
          </a:bodyPr>
          <a:lstStyle/>
          <a:p>
            <a:pPr>
              <a:defRPr/>
            </a:pPr>
            <a:r>
              <a:rPr lang="en-GB" sz="1000" dirty="0"/>
              <a:t> * may be used exclusively or with previous designation since end of 2020.</a:t>
            </a:r>
          </a:p>
        </p:txBody>
      </p:sp>
      <p:sp>
        <p:nvSpPr>
          <p:cNvPr id="15" name="Textplatzhalter 3"/>
          <p:cNvSpPr txBox="1"/>
          <p:nvPr/>
        </p:nvSpPr>
        <p:spPr bwMode="auto">
          <a:xfrm>
            <a:off x="658814" y="2169050"/>
            <a:ext cx="2664000" cy="1130291"/>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Retraining: Training for an occupation other than the occupation previously trained for and practised</a:t>
            </a:r>
          </a:p>
        </p:txBody>
      </p:sp>
      <p:sp>
        <p:nvSpPr>
          <p:cNvPr id="18" name="Textplatzhalter 3"/>
          <p:cNvSpPr txBox="1"/>
          <p:nvPr/>
        </p:nvSpPr>
        <p:spPr bwMode="auto">
          <a:xfrm>
            <a:off x="3455401"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Obtaining school and vocational qualifications via the second-chance route</a:t>
            </a:r>
          </a:p>
        </p:txBody>
      </p:sp>
      <p:sp>
        <p:nvSpPr>
          <p:cNvPr id="20" name="Textplatzhalter 3"/>
          <p:cNvSpPr txBox="1"/>
          <p:nvPr/>
        </p:nvSpPr>
        <p:spPr bwMode="auto">
          <a:xfrm>
            <a:off x="6251988"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Acquiring partial qualifications</a:t>
            </a:r>
          </a:p>
        </p:txBody>
      </p:sp>
      <p:sp>
        <p:nvSpPr>
          <p:cNvPr id="22" name="Textplatzhalter 3"/>
          <p:cNvSpPr txBox="1"/>
          <p:nvPr/>
        </p:nvSpPr>
        <p:spPr bwMode="auto">
          <a:xfrm>
            <a:off x="9048574"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Academic continuing education at institutions of higher education and research institutions</a:t>
            </a:r>
          </a:p>
        </p:txBody>
      </p:sp>
      <p:sp>
        <p:nvSpPr>
          <p:cNvPr id="25" name="Inhaltsplatzhalter 4"/>
          <p:cNvSpPr txBox="1"/>
          <p:nvPr/>
        </p:nvSpPr>
        <p:spPr bwMode="auto">
          <a:xfrm>
            <a:off x="384535" y="3429000"/>
            <a:ext cx="2938279"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n-GB" sz="1400" dirty="0">
                <a:latin typeface="Calibri"/>
              </a:rPr>
              <a:t>for health or labour market-related reasons</a:t>
            </a:r>
          </a:p>
          <a:p>
            <a:pPr marL="504000" lvl="1" indent="-216000">
              <a:lnSpc>
                <a:spcPts val="2000"/>
              </a:lnSpc>
              <a:spcBef>
                <a:spcPts val="600"/>
              </a:spcBef>
              <a:buClr>
                <a:srgbClr val="D6851B"/>
              </a:buClr>
              <a:buSzPct val="65000"/>
              <a:buFont typeface="Wingdings 3"/>
              <a:buChar char=""/>
              <a:defRPr/>
            </a:pPr>
            <a:r>
              <a:rPr lang="en-GB" sz="1400" dirty="0">
                <a:latin typeface="Calibri"/>
              </a:rPr>
              <a:t>usually reduces the duration of training by one third </a:t>
            </a:r>
          </a:p>
        </p:txBody>
      </p:sp>
      <p:sp>
        <p:nvSpPr>
          <p:cNvPr id="28" name="Inhaltsplatzhalter 4"/>
          <p:cNvSpPr txBox="1"/>
          <p:nvPr/>
        </p:nvSpPr>
        <p:spPr bwMode="auto">
          <a:xfrm>
            <a:off x="3182041" y="3429000"/>
            <a:ext cx="2938280"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n-GB" sz="1400" dirty="0">
                <a:latin typeface="Calibri"/>
              </a:rPr>
              <a:t>alongside work or full time</a:t>
            </a:r>
          </a:p>
          <a:p>
            <a:pPr marL="504000" lvl="1" indent="-216000">
              <a:lnSpc>
                <a:spcPts val="2000"/>
              </a:lnSpc>
              <a:spcBef>
                <a:spcPts val="600"/>
              </a:spcBef>
              <a:buClr>
                <a:srgbClr val="D6851B"/>
              </a:buClr>
              <a:buSzPct val="65000"/>
              <a:buFont typeface="Wingdings 3"/>
              <a:buChar char=""/>
              <a:defRPr/>
            </a:pPr>
            <a:r>
              <a:rPr lang="en-GB" sz="1400" dirty="0">
                <a:latin typeface="Calibri"/>
              </a:rPr>
              <a:t>also possible to acquire higher education entrance qualification ( = upper secondary school-leaving certificate)</a:t>
            </a:r>
          </a:p>
        </p:txBody>
      </p:sp>
      <p:sp>
        <p:nvSpPr>
          <p:cNvPr id="29" name="Inhaltsplatzhalter 4"/>
          <p:cNvSpPr txBox="1"/>
          <p:nvPr/>
        </p:nvSpPr>
        <p:spPr bwMode="auto">
          <a:xfrm>
            <a:off x="5980011"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n-GB" sz="1400" dirty="0">
                <a:latin typeface="Calibri"/>
              </a:rPr>
              <a:t>Possible to sit final examination with the Chamber following multiple partial qualifications</a:t>
            </a:r>
          </a:p>
        </p:txBody>
      </p:sp>
      <p:sp>
        <p:nvSpPr>
          <p:cNvPr id="30" name="Inhaltsplatzhalter 4"/>
          <p:cNvSpPr txBox="1"/>
          <p:nvPr/>
        </p:nvSpPr>
        <p:spPr bwMode="auto">
          <a:xfrm>
            <a:off x="8783406"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n-GB" sz="1400" dirty="0">
                <a:latin typeface="Calibri"/>
              </a:rPr>
              <a:t>Follows on from an initial vocational qualification and a period of occupational practice</a:t>
            </a:r>
          </a:p>
          <a:p>
            <a:pPr marL="504000" lvl="1" indent="-216000">
              <a:lnSpc>
                <a:spcPts val="2000"/>
              </a:lnSpc>
              <a:spcBef>
                <a:spcPts val="600"/>
              </a:spcBef>
              <a:buClr>
                <a:srgbClr val="D6851B"/>
              </a:buClr>
              <a:buSzPct val="65000"/>
              <a:buFont typeface="Wingdings 3"/>
              <a:buChar char=""/>
              <a:defRPr/>
            </a:pPr>
            <a:r>
              <a:rPr lang="en-GB" sz="1400" dirty="0">
                <a:latin typeface="Calibri"/>
              </a:rPr>
              <a:t>Is targeted at employed persons</a:t>
            </a:r>
            <a:br>
              <a:rPr lang="en-GB" sz="1400" dirty="0">
                <a:latin typeface="Calibri"/>
              </a:rPr>
            </a:br>
            <a:r>
              <a:rPr lang="en-GB" sz="1400" dirty="0">
                <a:latin typeface="Calibri"/>
              </a:rPr>
              <a:t>and builds on professional experience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b="1" dirty="0"/>
              <a:t>Vocational Training Act amendment (2020)</a:t>
            </a:r>
          </a:p>
        </p:txBody>
      </p:sp>
      <p:sp>
        <p:nvSpPr>
          <p:cNvPr id="3" name="Titel 2"/>
          <p:cNvSpPr>
            <a:spLocks noGrp="1"/>
          </p:cNvSpPr>
          <p:nvPr>
            <p:ph type="title"/>
          </p:nvPr>
        </p:nvSpPr>
        <p:spPr bwMode="auto"/>
        <p:txBody>
          <a:bodyPr/>
          <a:lstStyle/>
          <a:p>
            <a:pPr>
              <a:defRPr/>
            </a:pPr>
            <a:r>
              <a:rPr lang="en-GB" dirty="0"/>
              <a:t>5 Statutory regulations</a:t>
            </a:r>
          </a:p>
        </p:txBody>
      </p:sp>
      <p:sp>
        <p:nvSpPr>
          <p:cNvPr id="18" name="Inhaltsplatzhalter 4"/>
          <p:cNvSpPr txBox="1"/>
          <p:nvPr/>
        </p:nvSpPr>
        <p:spPr bwMode="auto">
          <a:xfrm>
            <a:off x="658812" y="1557337"/>
            <a:ext cx="9074151" cy="431958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0" indent="0">
              <a:lnSpc>
                <a:spcPts val="2000"/>
              </a:lnSpc>
              <a:spcBef>
                <a:spcPts val="600"/>
              </a:spcBef>
              <a:spcAft>
                <a:spcPts val="600"/>
              </a:spcAft>
              <a:buClr>
                <a:srgbClr val="D6851B"/>
              </a:buClr>
              <a:buSzPct val="65000"/>
              <a:buNone/>
              <a:defRPr/>
            </a:pPr>
            <a:r>
              <a:rPr lang="en-GB" sz="1800" dirty="0">
                <a:latin typeface="Calibri"/>
              </a:rPr>
              <a:t>Introduction of more transparent further training levels:</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In order to achieve</a:t>
            </a:r>
          </a:p>
          <a:p>
            <a:pPr marL="540000" lvl="1" indent="-252000">
              <a:lnSpc>
                <a:spcPts val="2000"/>
              </a:lnSpc>
              <a:spcBef>
                <a:spcPts val="600"/>
              </a:spcBef>
              <a:spcAft>
                <a:spcPts val="600"/>
              </a:spcAft>
              <a:buClr>
                <a:srgbClr val="D6851B"/>
              </a:buClr>
              <a:buSzPct val="65000"/>
              <a:buFont typeface="Wingdings 3"/>
              <a:buChar char=""/>
              <a:defRPr/>
            </a:pPr>
            <a:r>
              <a:rPr lang="en-GB" sz="1400" b="1" dirty="0">
                <a:solidFill>
                  <a:srgbClr val="D6851B"/>
                </a:solidFill>
                <a:latin typeface="Calibri"/>
              </a:rPr>
              <a:t>DQR 5: </a:t>
            </a:r>
            <a:r>
              <a:rPr lang="en-GB" sz="1400" dirty="0">
                <a:latin typeface="Calibri"/>
              </a:rPr>
              <a:t>Time frame of at least 400 hours, admission after achieving DQR 4</a:t>
            </a:r>
            <a:br>
              <a:rPr lang="en-GB" sz="1400" dirty="0">
                <a:latin typeface="Calibri"/>
              </a:rPr>
            </a:br>
            <a:r>
              <a:rPr lang="en-GB" sz="1400" dirty="0">
                <a:latin typeface="Calibri"/>
              </a:rPr>
              <a:t>Evidence of consolidation/adding to existing competencies</a:t>
            </a:r>
          </a:p>
          <a:p>
            <a:pPr marL="540000" lvl="1" indent="-252000">
              <a:lnSpc>
                <a:spcPts val="2000"/>
              </a:lnSpc>
              <a:spcBef>
                <a:spcPts val="600"/>
              </a:spcBef>
              <a:spcAft>
                <a:spcPts val="600"/>
              </a:spcAft>
              <a:buClr>
                <a:srgbClr val="D6851B"/>
              </a:buClr>
              <a:buSzPct val="65000"/>
              <a:buFont typeface="Wingdings 3"/>
              <a:buChar char=""/>
              <a:defRPr/>
            </a:pPr>
            <a:r>
              <a:rPr lang="en-GB" sz="1400" b="1" dirty="0">
                <a:solidFill>
                  <a:srgbClr val="D6851B"/>
                </a:solidFill>
                <a:latin typeface="Calibri"/>
              </a:rPr>
              <a:t>DQR 6: </a:t>
            </a:r>
            <a:r>
              <a:rPr lang="en-GB" sz="1400" dirty="0">
                <a:latin typeface="Calibri"/>
              </a:rPr>
              <a:t>Time frame of at least 1200 hours, admission after achieving DQR 4</a:t>
            </a:r>
            <a:br>
              <a:rPr lang="en-GB" sz="1400" dirty="0">
                <a:latin typeface="Calibri"/>
              </a:rPr>
            </a:br>
            <a:r>
              <a:rPr lang="en-GB" sz="1400" dirty="0">
                <a:latin typeface="Calibri"/>
              </a:rPr>
              <a:t>Evidence of ability to take on leadership and management tasks </a:t>
            </a:r>
          </a:p>
          <a:p>
            <a:pPr marL="540000" lvl="1" indent="-252000">
              <a:lnSpc>
                <a:spcPts val="2000"/>
              </a:lnSpc>
              <a:spcBef>
                <a:spcPts val="600"/>
              </a:spcBef>
              <a:spcAft>
                <a:spcPts val="600"/>
              </a:spcAft>
              <a:buClr>
                <a:srgbClr val="D6851B"/>
              </a:buClr>
              <a:buSzPct val="65000"/>
              <a:buFont typeface="Wingdings 3"/>
              <a:buChar char=""/>
              <a:defRPr/>
            </a:pPr>
            <a:r>
              <a:rPr lang="en-GB" sz="1400" b="1" dirty="0">
                <a:solidFill>
                  <a:srgbClr val="D6851B"/>
                </a:solidFill>
                <a:latin typeface="Calibri"/>
              </a:rPr>
              <a:t>DQR 7: </a:t>
            </a:r>
            <a:r>
              <a:rPr lang="en-GB" sz="1400" dirty="0">
                <a:latin typeface="Calibri"/>
              </a:rPr>
              <a:t>Time frame of at least 1600 hours, admission after achieving DQR 6</a:t>
            </a:r>
            <a:br>
              <a:rPr lang="en-GB" sz="1400" dirty="0">
                <a:latin typeface="Calibri"/>
              </a:rPr>
            </a:br>
            <a:r>
              <a:rPr lang="en-GB" sz="1400" dirty="0">
                <a:latin typeface="Calibri"/>
              </a:rPr>
              <a:t>Evidence of ability to responsibly manage organisations, to handle new, complex tasks and </a:t>
            </a:r>
            <a:br>
              <a:rPr lang="en-GB" sz="1400" dirty="0">
                <a:latin typeface="Calibri"/>
              </a:rPr>
            </a:br>
            <a:r>
              <a:rPr lang="en-GB" sz="1400" dirty="0">
                <a:latin typeface="Calibri"/>
              </a:rPr>
              <a:t>problems, development of processes and products.</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Creation of examination provisions for vocational upskilling</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Referencing of relevant qualifications to the German qualification framework</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Comparability of vocational and academic qualifications</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739145" y="1813357"/>
            <a:ext cx="671558" cy="1289391"/>
          </a:xfrm>
          <a:prstGeom prst="rect">
            <a:avLst/>
          </a:prstGeom>
        </p:spPr>
      </p:pic>
      <p:pic>
        <p:nvPicPr>
          <p:cNvPr id="6" name="Grafik 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9742363" y="1179713"/>
            <a:ext cx="789511" cy="1515861"/>
          </a:xfrm>
          <a:prstGeom prst="rect">
            <a:avLst/>
          </a:prstGeom>
        </p:spPr>
      </p:pic>
      <p:pic>
        <p:nvPicPr>
          <p:cNvPr id="9" name="Grafik 8"/>
          <p:cNvPicPr>
            <a:picLocks noChangeAspect="1"/>
          </p:cNvPicPr>
          <p:nvPr/>
        </p:nvPicPr>
        <p:blipFill>
          <a:blip r:embed="rId7"/>
          <a:stretch/>
        </p:blipFill>
        <p:spPr bwMode="auto">
          <a:xfrm>
            <a:off x="9074923" y="2627116"/>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dirty="0"/>
              <a:t>Costs and benefits of continuing professional education</a:t>
            </a:r>
          </a:p>
        </p:txBody>
      </p:sp>
      <p:sp>
        <p:nvSpPr>
          <p:cNvPr id="3" name="Titel 2"/>
          <p:cNvSpPr>
            <a:spLocks noGrp="1"/>
          </p:cNvSpPr>
          <p:nvPr>
            <p:ph type="title"/>
          </p:nvPr>
        </p:nvSpPr>
        <p:spPr bwMode="auto"/>
        <p:txBody>
          <a:bodyPr/>
          <a:lstStyle/>
          <a:p>
            <a:pPr>
              <a:defRPr/>
            </a:pPr>
            <a:r>
              <a:rPr lang="en-GB" dirty="0"/>
              <a:t>6 Financing</a:t>
            </a:r>
          </a:p>
        </p:txBody>
      </p:sp>
      <p:sp>
        <p:nvSpPr>
          <p:cNvPr id="18" name="Inhaltsplatzhalter 4"/>
          <p:cNvSpPr txBox="1"/>
          <p:nvPr/>
        </p:nvSpPr>
        <p:spPr bwMode="auto">
          <a:xfrm>
            <a:off x="658813" y="2168525"/>
            <a:ext cx="5437187" cy="3708400"/>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Since both individuals and businesses as well as government and society benefit, one third of the funding is provided by each of these stakeholders (mixed financing)</a:t>
            </a:r>
          </a:p>
          <a:p>
            <a:pPr marL="285750" indent="-285750">
              <a:lnSpc>
                <a:spcPts val="2000"/>
              </a:lnSpc>
              <a:spcBef>
                <a:spcPts val="600"/>
              </a:spcBef>
              <a:spcAft>
                <a:spcPts val="600"/>
              </a:spcAft>
              <a:buClr>
                <a:srgbClr val="D6851B"/>
              </a:buClr>
              <a:buSzPct val="65000"/>
              <a:buFont typeface="Wingdings 3"/>
              <a:buChar char=""/>
              <a:defRPr/>
            </a:pPr>
            <a:r>
              <a:rPr lang="en-GB" sz="1600" dirty="0"/>
              <a:t>Numerous government funding programmes, particularly in the area of new technologies.</a:t>
            </a: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p:txBody>
      </p:sp>
      <p:sp>
        <p:nvSpPr>
          <p:cNvPr id="5" name="Inhaltsplatzhalter 4"/>
          <p:cNvSpPr txBox="1"/>
          <p:nvPr/>
        </p:nvSpPr>
        <p:spPr bwMode="auto">
          <a:xfrm>
            <a:off x="6240463" y="2168525"/>
            <a:ext cx="5437187" cy="3192719"/>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Positive effects on economic growth, technical advancement and employment</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This leads to a rise in tax revenues and a fall in social expenditure</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Increase in international economic competitiveness, including against the background of the skilled worker shortage, demographic change and digitalisation.</a:t>
            </a:r>
          </a:p>
        </p:txBody>
      </p:sp>
      <p:sp>
        <p:nvSpPr>
          <p:cNvPr id="6" name="Textplatzhalter 3"/>
          <p:cNvSpPr txBox="1"/>
          <p:nvPr/>
        </p:nvSpPr>
        <p:spPr bwMode="auto">
          <a:xfrm>
            <a:off x="658812"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dirty="0"/>
              <a:t>Costs</a:t>
            </a:r>
          </a:p>
        </p:txBody>
      </p:sp>
      <p:sp>
        <p:nvSpPr>
          <p:cNvPr id="7" name="Textplatzhalter 3"/>
          <p:cNvSpPr txBox="1"/>
          <p:nvPr/>
        </p:nvSpPr>
        <p:spPr bwMode="auto">
          <a:xfrm>
            <a:off x="6240464"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dirty="0"/>
              <a:t>Benefits to state and society</a:t>
            </a:r>
          </a:p>
        </p:txBody>
      </p:sp>
      <p:grpSp>
        <p:nvGrpSpPr>
          <p:cNvPr id="4" name="Gruppieren 3"/>
          <p:cNvGrpSpPr/>
          <p:nvPr/>
        </p:nvGrpSpPr>
        <p:grpSpPr bwMode="auto">
          <a:xfrm>
            <a:off x="10875787" y="1241417"/>
            <a:ext cx="970883" cy="819296"/>
            <a:chOff x="10875787" y="1241417"/>
            <a:chExt cx="970883" cy="819296"/>
          </a:xfrm>
        </p:grpSpPr>
        <p:grpSp>
          <p:nvGrpSpPr>
            <p:cNvPr id="13" name="Gruppieren 12"/>
            <p:cNvGrpSpPr/>
            <p:nvPr/>
          </p:nvGrpSpPr>
          <p:grpSpPr bwMode="auto">
            <a:xfrm>
              <a:off x="10960843" y="1394268"/>
              <a:ext cx="774057" cy="664270"/>
              <a:chOff x="10960845" y="1438275"/>
              <a:chExt cx="521493" cy="447529"/>
            </a:xfrm>
          </p:grpSpPr>
          <p:sp>
            <p:nvSpPr>
              <p:cNvPr id="11"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2" name="Rechteck 11"/>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4" name="Rechteck 13"/>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5" name="Rechteck 14"/>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6"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875787" y="1241417"/>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1808</Words>
  <Application>Microsoft Office PowerPoint</Application>
  <DocSecurity>0</DocSecurity>
  <PresentationFormat>Breitbild</PresentationFormat>
  <Paragraphs>203</Paragraphs>
  <Slides>17</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Courier New</vt:lpstr>
      <vt:lpstr>Calibri</vt:lpstr>
      <vt:lpstr>arial</vt:lpstr>
      <vt:lpstr>arial</vt:lpstr>
      <vt:lpstr>Wingdings 3</vt:lpstr>
      <vt:lpstr>Office</vt:lpstr>
      <vt:lpstr> </vt:lpstr>
      <vt:lpstr>Contents</vt:lpstr>
      <vt:lpstr>1 Definition</vt:lpstr>
      <vt:lpstr>2 Forms of continuing professional education</vt:lpstr>
      <vt:lpstr>3 Formal offers as part of upgrading training</vt:lpstr>
      <vt:lpstr>3 Formal offers as part of upgrading training</vt:lpstr>
      <vt:lpstr>4 Other formal offers </vt:lpstr>
      <vt:lpstr>5 Statutory regulations</vt:lpstr>
      <vt:lpstr>6 Financing</vt:lpstr>
      <vt:lpstr>6 Financing</vt:lpstr>
      <vt:lpstr>6 Financing</vt:lpstr>
      <vt:lpstr>7 Non-formal continuing education: the provider market </vt:lpstr>
      <vt:lpstr>8 Participation in continuing education </vt:lpstr>
      <vt:lpstr>8 Participation in continuing education </vt:lpstr>
      <vt:lpstr>8 Participation in continuing education </vt:lpstr>
      <vt:lpstr>Further information</vt:lpstr>
      <vt:lpstr>GOVET at BIBB</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danyel</dc:creator>
  <cp:keywords/>
  <dc:description/>
  <cp:lastModifiedBy>Wilkes, Maria</cp:lastModifiedBy>
  <cp:revision>401</cp:revision>
  <dcterms:created xsi:type="dcterms:W3CDTF">2020-12-18T10:19:10Z</dcterms:created>
  <dcterms:modified xsi:type="dcterms:W3CDTF">2024-03-18T11:41:58Z</dcterms:modified>
  <cp:category/>
  <dc:identifier/>
  <cp:contentStatus/>
  <dc:language/>
  <cp:version/>
</cp:coreProperties>
</file>