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56" r:id="rId2"/>
    <p:sldId id="257" r:id="rId3"/>
    <p:sldId id="258" r:id="rId4"/>
    <p:sldId id="259" r:id="rId5"/>
    <p:sldId id="273"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Wingdings 3" panose="05040102010807070707" pitchFamily="18" charset="2"/>
      <p:regular r:id="rId25"/>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931">
          <p15:clr>
            <a:srgbClr val="A4A3A4"/>
          </p15:clr>
        </p15:guide>
        <p15:guide id="3" orient="horz" pos="2863">
          <p15:clr>
            <a:srgbClr val="A4A3A4"/>
          </p15:clr>
        </p15:guide>
        <p15:guide id="4" orient="horz" pos="3543">
          <p15:clr>
            <a:srgbClr val="A4A3A4"/>
          </p15:clr>
        </p15:guide>
        <p15:guide id="5" orient="horz" pos="3475">
          <p15:clr>
            <a:srgbClr val="A4A3A4"/>
          </p15:clr>
        </p15:guide>
        <p15:guide id="6" pos="6607">
          <p15:clr>
            <a:srgbClr val="A4A3A4"/>
          </p15:clr>
        </p15:guide>
        <p15:guide id="7" pos="6131">
          <p15:clr>
            <a:srgbClr val="A4A3A4"/>
          </p15:clr>
        </p15:guide>
        <p15:guide id="8" orient="horz" pos="3045">
          <p15:clr>
            <a:srgbClr val="A4A3A4"/>
          </p15:clr>
        </p15:guide>
        <p15:guide id="9" orient="horz" pos="2183">
          <p15:clr>
            <a:srgbClr val="A4A3A4"/>
          </p15:clr>
        </p15:guide>
        <p15:guide id="10" pos="642">
          <p15:clr>
            <a:srgbClr val="A4A3A4"/>
          </p15:clr>
        </p15:guide>
        <p15:guide id="11" orient="horz" pos="2092">
          <p15:clr>
            <a:srgbClr val="A4A3A4"/>
          </p15:clr>
        </p15:guide>
        <p15:guide id="12" orient="horz" pos="981">
          <p15:clr>
            <a:srgbClr val="A4A3A4"/>
          </p15:clr>
        </p15:guide>
        <p15:guide id="13" pos="5428">
          <p15:clr>
            <a:srgbClr val="A4A3A4"/>
          </p15:clr>
        </p15:guide>
        <p15:guide id="14" orient="horz" pos="3702">
          <p15:clr>
            <a:srgbClr val="A4A3A4"/>
          </p15:clr>
        </p15:guide>
        <p15:guide id="15" orient="horz" pos="27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esslerU" initials="R" lastIdx="7" clrIdx="0">
    <p:extLst>
      <p:ext uri="{19B8F6BF-5375-455C-9EA6-DF929625EA0E}">
        <p15:presenceInfo xmlns:p15="http://schemas.microsoft.com/office/powerpoint/2012/main" userId="RoesslerU" providerId="None"/>
      </p:ext>
    </p:extLst>
  </p:cmAuthor>
  <p:cmAuthor id="2" name="Olesen, Julia" initials="OJ" lastIdx="6" clrIdx="1">
    <p:extLst>
      <p:ext uri="{19B8F6BF-5375-455C-9EA6-DF929625EA0E}">
        <p15:presenceInfo xmlns:p15="http://schemas.microsoft.com/office/powerpoint/2012/main" userId="Olesen,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74" autoAdjust="0"/>
  </p:normalViewPr>
  <p:slideViewPr>
    <p:cSldViewPr snapToGrid="0" showGuides="1">
      <p:cViewPr varScale="1">
        <p:scale>
          <a:sx n="51" d="100"/>
          <a:sy n="51" d="100"/>
        </p:scale>
        <p:origin x="700" y="52"/>
      </p:cViewPr>
      <p:guideLst>
        <p:guide orient="horz" pos="1366"/>
        <p:guide pos="3931"/>
        <p:guide orient="horz" pos="2863"/>
        <p:guide orient="horz" pos="3543"/>
        <p:guide orient="horz" pos="3475"/>
        <p:guide pos="6607"/>
        <p:guide pos="6131"/>
        <p:guide orient="horz" pos="3045"/>
        <p:guide orient="horz" pos="2183"/>
        <p:guide pos="642"/>
        <p:guide orient="horz" pos="2092"/>
        <p:guide orient="horz" pos="981"/>
        <p:guide pos="5428"/>
        <p:guide orient="horz" pos="3702"/>
        <p:guide orient="horz" pos="27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18.03.2024</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2B07333-0B67-EFD9-BFE7-99BD38495993}"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B75B025-F53A-0D11-CB56-14341CAEF174}" type="slidenum">
              <a:rP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0C0CFCE-1D2C-CB40-DFB3-6CF12CD5AEBD}" type="slidenum">
              <a:rPr/>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68D6E60-FAB6-3428-7C98-3A6D05067F86}" type="slidenum">
              <a:rP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AB05316-7FDC-D1C9-29AD-C3E959766215}" type="slidenum">
              <a:rPr/>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41BDF0A-357E-2E6C-A16C-46F16FAE0444}" type="slidenum">
              <a:rPr/>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0AE5F35-9660-0D44-5CBD-04FC5E5FA9BC}" type="slidenum">
              <a:rP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31F99B8-4FEE-FC7B-4C7F-3CC8B3303B1A}" type="slidenum">
              <a:rPr/>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5B8B730-51A4-A563-DC8F-4303A0180EE0}" type="slidenum">
              <a:rPr/>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B4759A5-98B9-2DD6-2BA7-EB336B2DDFA5}"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72DE3F0-A186-BD78-721F-3C387F769B82}"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000" b="0" i="0" noProof="0" dirty="0">
                <a:solidFill>
                  <a:schemeClr val="tx1"/>
                </a:solidFill>
                <a:latin typeface="+mn-lt"/>
                <a:cs typeface="+mn-cs"/>
              </a:rPr>
              <a:t>The advanced training levels of vocational upskilling were reformed with the new Vocational Training Act (</a:t>
            </a:r>
            <a:r>
              <a:rPr lang="en-GB" sz="1000" b="0" i="0" noProof="0" dirty="0" err="1">
                <a:solidFill>
                  <a:schemeClr val="tx1"/>
                </a:solidFill>
                <a:latin typeface="+mn-lt"/>
                <a:cs typeface="+mn-cs"/>
              </a:rPr>
              <a:t>BBiG</a:t>
            </a:r>
            <a:r>
              <a:rPr lang="en-GB" sz="1000" b="0" i="0" noProof="0" dirty="0">
                <a:solidFill>
                  <a:schemeClr val="tx1"/>
                </a:solidFill>
                <a:latin typeface="+mn-lt"/>
                <a:cs typeface="+mn-cs"/>
              </a:rPr>
              <a:t>) that came into force in 2020.</a:t>
            </a:r>
          </a:p>
          <a:p>
            <a:pPr marL="171450" indent="-171450">
              <a:buFont typeface="Arial"/>
              <a:buChar char="•"/>
              <a:defRPr/>
            </a:pPr>
            <a:r>
              <a:rPr lang="en-GB" sz="1000" b="0" i="0" noProof="0" dirty="0">
                <a:solidFill>
                  <a:schemeClr val="tx1"/>
                </a:solidFill>
                <a:latin typeface="+mn-lt"/>
                <a:cs typeface="+mn-cs"/>
              </a:rPr>
              <a:t>Qualifications such as “Bachelor Professional” and “Master Professional” were introduced.</a:t>
            </a:r>
          </a:p>
          <a:p>
            <a:pPr marL="171450" indent="-171450">
              <a:buFont typeface="Arial"/>
              <a:buChar char="•"/>
              <a:defRPr/>
            </a:pPr>
            <a:r>
              <a:rPr lang="en-GB" sz="1000" b="0" i="0" noProof="0" dirty="0">
                <a:solidFill>
                  <a:schemeClr val="tx1"/>
                </a:solidFill>
                <a:latin typeface="+mn-lt"/>
                <a:cs typeface="+mn-cs"/>
              </a:rPr>
              <a:t>The new titles emphasise the equivalence of advanced vocational training and courses of higher education study and at the same time foster international mobility for professionals as the terminology can also be understood in other countries</a:t>
            </a:r>
          </a:p>
          <a:p>
            <a:pPr marL="171450" indent="-171450">
              <a:buFont typeface="Arial"/>
              <a:buChar char="•"/>
              <a:defRPr/>
            </a:pPr>
            <a:r>
              <a:rPr lang="en-GB" sz="1000" b="0" i="0" noProof="0" dirty="0">
                <a:solidFill>
                  <a:schemeClr val="tx1"/>
                </a:solidFill>
                <a:latin typeface="+mn-lt"/>
                <a:cs typeface="+mn-cs"/>
              </a:rPr>
              <a:t>The previous qualification titles such as “Meister” have not been repealed by the updated law, but strengthened via the connection with the uniform and internationally compatible qualification titles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100" b="0" i="0" noProof="0" dirty="0">
                <a:solidFill>
                  <a:schemeClr val="tx1"/>
                </a:solidFill>
                <a:latin typeface="+mn-lt"/>
                <a:cs typeface="+mn-cs"/>
              </a:rPr>
              <a:t>The terminological differences of the trade and technical schools and universities of applied sciences have become very unclear:</a:t>
            </a:r>
          </a:p>
          <a:p>
            <a:pPr marL="171450" indent="-171450">
              <a:buFont typeface="Arial"/>
              <a:buChar char="•"/>
              <a:defRPr/>
            </a:pPr>
            <a:r>
              <a:rPr lang="en-GB" sz="1100" b="0" i="0" noProof="0" dirty="0" err="1">
                <a:solidFill>
                  <a:schemeClr val="tx1"/>
                </a:solidFill>
                <a:latin typeface="+mn-lt"/>
                <a:cs typeface="+mn-cs"/>
              </a:rPr>
              <a:t>Fachhochschule</a:t>
            </a:r>
            <a:r>
              <a:rPr lang="en-GB" sz="1100" b="0" i="0" noProof="0" dirty="0">
                <a:solidFill>
                  <a:schemeClr val="tx1"/>
                </a:solidFill>
                <a:latin typeface="+mn-lt"/>
                <a:cs typeface="+mn-cs"/>
              </a:rPr>
              <a:t> / FH (trade and technical school) = </a:t>
            </a:r>
            <a:r>
              <a:rPr lang="en-GB" sz="1100" b="0" i="0" noProof="0" dirty="0" err="1">
                <a:solidFill>
                  <a:schemeClr val="tx1"/>
                </a:solidFill>
                <a:latin typeface="+mn-lt"/>
                <a:ea typeface="+mn-ea"/>
                <a:cs typeface="+mn-cs"/>
              </a:rPr>
              <a:t>Hochschulen</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für</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Angewandte</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Wissenschaften</a:t>
            </a:r>
            <a:r>
              <a:rPr lang="en-GB" sz="1100" b="0" i="0" noProof="0" dirty="0">
                <a:solidFill>
                  <a:schemeClr val="tx1"/>
                </a:solidFill>
                <a:latin typeface="+mn-lt"/>
                <a:ea typeface="+mn-ea"/>
                <a:cs typeface="+mn-cs"/>
              </a:rPr>
              <a:t> / HAW = University of Applied Sciences </a:t>
            </a:r>
          </a:p>
          <a:p>
            <a:pPr marL="628650" marR="0" lvl="1" indent="-171450" algn="l"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i="0" noProof="0" dirty="0">
                <a:solidFill>
                  <a:schemeClr val="tx1"/>
                </a:solidFill>
                <a:latin typeface="+mn-lt"/>
                <a:cs typeface="+mn-cs"/>
              </a:rPr>
              <a:t>Usually a wider range of subjects</a:t>
            </a:r>
            <a:endParaRPr lang="en-GB" sz="1100" b="0" i="0" noProof="0" dirty="0">
              <a:solidFill>
                <a:schemeClr val="tx1"/>
              </a:solidFill>
              <a:latin typeface="+mn-lt"/>
              <a:ea typeface="+mn-ea"/>
              <a:cs typeface="+mn-cs"/>
            </a:endParaRPr>
          </a:p>
          <a:p>
            <a:pPr marL="171450" indent="-171450">
              <a:buFont typeface="Arial"/>
              <a:buChar char="•"/>
              <a:defRPr/>
            </a:pPr>
            <a:r>
              <a:rPr lang="en-GB" sz="1100" b="0" i="0" noProof="0" dirty="0">
                <a:solidFill>
                  <a:schemeClr val="tx1"/>
                </a:solidFill>
                <a:latin typeface="+mn-lt"/>
                <a:ea typeface="+mn-ea"/>
                <a:cs typeface="+mn-cs"/>
              </a:rPr>
              <a:t>Other “</a:t>
            </a:r>
            <a:r>
              <a:rPr lang="en-GB" sz="1100" b="0" i="0" noProof="0" dirty="0" err="1">
                <a:solidFill>
                  <a:schemeClr val="tx1"/>
                </a:solidFill>
                <a:latin typeface="+mn-lt"/>
                <a:ea typeface="+mn-ea"/>
                <a:cs typeface="+mn-cs"/>
              </a:rPr>
              <a:t>Hochschulen</a:t>
            </a:r>
            <a:r>
              <a:rPr lang="en-GB" sz="1100" b="0" i="0" noProof="0" dirty="0">
                <a:solidFill>
                  <a:schemeClr val="tx1"/>
                </a:solidFill>
                <a:latin typeface="+mn-lt"/>
                <a:ea typeface="+mn-ea"/>
                <a:cs typeface="+mn-cs"/>
              </a:rPr>
              <a:t>” = universities</a:t>
            </a:r>
          </a:p>
          <a:p>
            <a:pPr marL="171450" indent="-171450">
              <a:buFont typeface="Arial"/>
              <a:buChar char="•"/>
              <a:defRPr/>
            </a:pPr>
            <a:r>
              <a:rPr lang="en-GB" sz="1100" b="0" i="0" noProof="0" dirty="0">
                <a:solidFill>
                  <a:schemeClr val="tx1"/>
                </a:solidFill>
                <a:latin typeface="+mn-lt"/>
                <a:ea typeface="+mn-ea"/>
                <a:cs typeface="+mn-cs"/>
              </a:rPr>
              <a:t>Main difference in legal terms is the right to award doctorates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u="sng" noProof="0" dirty="0"/>
              <a:t>DQR – General educational qualifications:</a:t>
            </a:r>
            <a:endParaRPr lang="en-GB" noProof="0" dirty="0"/>
          </a:p>
          <a:p>
            <a:pPr>
              <a:defRPr/>
            </a:pPr>
            <a:endParaRPr lang="en-GB" sz="1200" u="sng" noProof="0" dirty="0"/>
          </a:p>
          <a:p>
            <a:pPr marL="171450" indent="-171450">
              <a:buFont typeface="Arial"/>
              <a:buChar char="•"/>
              <a:defRPr/>
            </a:pPr>
            <a:r>
              <a:rPr lang="en-GB" sz="1200" u="none" noProof="0" dirty="0"/>
              <a:t>Lower secondary school leaving certificate – DQR 2</a:t>
            </a:r>
            <a:endParaRPr lang="en-GB" noProof="0" dirty="0"/>
          </a:p>
          <a:p>
            <a:pPr marL="171450" indent="-171450">
              <a:buFont typeface="Arial"/>
              <a:buChar char="•"/>
              <a:defRPr/>
            </a:pPr>
            <a:r>
              <a:rPr lang="en-GB" sz="1200" u="none" noProof="0" dirty="0"/>
              <a:t>Intermediate secondary school leaving certificate – DQR 3</a:t>
            </a:r>
            <a:endParaRPr lang="en-GB" noProof="0" dirty="0"/>
          </a:p>
          <a:p>
            <a:pPr marL="171450" indent="-171450">
              <a:buFont typeface="Arial"/>
              <a:buChar char="•"/>
              <a:defRPr/>
            </a:pPr>
            <a:r>
              <a:rPr lang="en-GB" sz="1200" u="none" noProof="0" dirty="0"/>
              <a:t>University of applied sciences entrance qualification, </a:t>
            </a:r>
            <a:r>
              <a:rPr lang="en-GB" b="0" i="0" noProof="0" dirty="0">
                <a:solidFill>
                  <a:srgbClr val="4D5156"/>
                </a:solidFill>
                <a:effectLst/>
                <a:latin typeface="arial" panose="020B0604020202020204" pitchFamily="34" charset="0"/>
              </a:rPr>
              <a:t>subject-restricted higher education entrance qualification,</a:t>
            </a:r>
            <a:r>
              <a:rPr lang="en-GB" sz="1200" b="0" i="0" noProof="0" dirty="0">
                <a:solidFill>
                  <a:schemeClr val="tx1"/>
                </a:solidFill>
                <a:latin typeface="+mn-lt"/>
                <a:ea typeface="+mn-ea"/>
                <a:cs typeface="+mn-cs"/>
              </a:rPr>
              <a:t> </a:t>
            </a:r>
            <a:r>
              <a:rPr lang="en-GB" sz="1800" b="0" i="0" noProof="0" dirty="0">
                <a:solidFill>
                  <a:schemeClr val="tx1"/>
                </a:solidFill>
                <a:effectLst/>
                <a:latin typeface="Calibri" panose="020F0502020204030204" pitchFamily="34" charset="0"/>
                <a:ea typeface="+mn-ea"/>
                <a:cs typeface="Arial" panose="020B0604020202020204" pitchFamily="34" charset="0"/>
              </a:rPr>
              <a:t>g</a:t>
            </a:r>
            <a:r>
              <a:rPr lang="en-GB" sz="1800" noProof="0" dirty="0">
                <a:effectLst/>
                <a:latin typeface="Calibri" panose="020F0502020204030204" pitchFamily="34" charset="0"/>
                <a:ea typeface="Calibri" panose="020F0502020204030204" pitchFamily="34" charset="0"/>
                <a:cs typeface="Arial" panose="020B0604020202020204" pitchFamily="34" charset="0"/>
              </a:rPr>
              <a:t>eneral higher education entrance qualification </a:t>
            </a:r>
            <a:r>
              <a:rPr lang="en-GB" sz="1200" b="0" i="0" noProof="0" dirty="0">
                <a:solidFill>
                  <a:schemeClr val="tx1"/>
                </a:solidFill>
                <a:latin typeface="+mn-lt"/>
                <a:ea typeface="+mn-ea"/>
                <a:cs typeface="+mn-cs"/>
              </a:rPr>
              <a:t>– DQR 4</a:t>
            </a:r>
            <a:endParaRPr lang="en-GB" noProof="0" dirty="0"/>
          </a:p>
          <a:p>
            <a:pPr marL="171450" indent="-171450">
              <a:buFont typeface="Arial"/>
              <a:buChar char="•"/>
              <a:defRPr/>
            </a:pPr>
            <a:r>
              <a:rPr lang="en-GB" sz="1200" b="0" i="0" u="none" noProof="0" dirty="0">
                <a:solidFill>
                  <a:schemeClr val="tx1"/>
                </a:solidFill>
                <a:latin typeface="+mn-lt"/>
                <a:ea typeface="+mn-ea"/>
                <a:cs typeface="+mn-cs"/>
              </a:rPr>
              <a:t>Bachelor‘s (degree from a university of applied sciences, state examination) – DQR 6</a:t>
            </a:r>
            <a:endParaRPr lang="en-GB" noProof="0" dirty="0"/>
          </a:p>
          <a:p>
            <a:pPr marL="171450" indent="-171450">
              <a:buFont typeface="Arial"/>
              <a:buChar char="•"/>
              <a:defRPr/>
            </a:pPr>
            <a:r>
              <a:rPr lang="en-GB" sz="1200" b="0" i="0" u="none" noProof="0" dirty="0">
                <a:solidFill>
                  <a:schemeClr val="tx1"/>
                </a:solidFill>
                <a:latin typeface="+mn-lt"/>
                <a:ea typeface="+mn-ea"/>
                <a:cs typeface="+mn-cs"/>
              </a:rPr>
              <a:t>Master‘s (degree from a university; Magister; state examination) – DQR 7</a:t>
            </a:r>
            <a:endParaRPr lang="en-GB" noProof="0" dirty="0"/>
          </a:p>
          <a:p>
            <a:pPr marL="171450" indent="-171450">
              <a:buFont typeface="Arial"/>
              <a:buChar char="•"/>
              <a:defRPr/>
            </a:pPr>
            <a:r>
              <a:rPr lang="en-GB" sz="1200" b="0" i="0" u="none" noProof="0">
                <a:solidFill>
                  <a:schemeClr val="tx1"/>
                </a:solidFill>
                <a:latin typeface="+mn-lt"/>
                <a:ea typeface="+mn-ea"/>
                <a:cs typeface="+mn-cs"/>
              </a:rPr>
              <a:t>Doctorate and equivalent arts qualifications – DQR 8</a:t>
            </a:r>
            <a:endParaRPr lang="en-GB" noProof="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3F02C0F-D2F6-DD5C-A5B9-FDDC09D47793}" type="slidenum">
              <a:r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mailto:govet@" TargetMode="Externa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hyperlink" Target="http://www.govet.international/" TargetMode="External"/><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hyperlink" Target="http://www.govet.international/" TargetMode="External"/><Relationship Id="rId7" Type="http://schemas.openxmlformats.org/officeDocument/2006/relationships/image" Target="../media/image22.png"/><Relationship Id="rId2" Type="http://schemas.openxmlformats.org/officeDocument/2006/relationships/hyperlink" Target="mailto:govet@govet.international"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7.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Startfolie">
    <p:bg>
      <p:bgPr>
        <a:solidFill>
          <a:schemeClr val="accent1"/>
        </a:solidFill>
        <a:effectLst/>
      </p:bgPr>
    </p:bg>
    <p:spTree>
      <p:nvGrpSpPr>
        <p:cNvPr id="1" name=""/>
        <p:cNvGrpSpPr/>
        <p:nvPr/>
      </p:nvGrpSpPr>
      <p:grpSpPr bwMode="auto">
        <a:xfrm>
          <a:off x="0" y="0"/>
          <a:ext cx="0" cy="0"/>
          <a:chOff x="0" y="0"/>
          <a:chExt cx="0" cy="0"/>
        </a:xfrm>
      </p:grpSpPr>
      <p:sp>
        <p:nvSpPr>
          <p:cNvPr id="8" name="Rechteck 7"/>
          <p:cNvSpPr/>
          <p:nvPr userDrawn="1"/>
        </p:nvSpPr>
        <p:spPr bwMode="auto">
          <a:xfrm>
            <a:off x="1" y="5101388"/>
            <a:ext cx="12191999"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tx2"/>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12" name="Grafik 11"/>
          <p:cNvPicPr>
            <a:picLocks noChangeAspect="1"/>
          </p:cNvPicPr>
          <p:nvPr userDrawn="1"/>
        </p:nvPicPr>
        <p:blipFill>
          <a:blip r:embed="rId3">
            <a:extLst>
              <a:ext uri="{96DAC541-7B7A-43D3-8B79-37D633B846F1}">
                <asvg:svgBlip xmlns:asvg="http://schemas.microsoft.com/office/drawing/2016/SVG/main" r:embed="rId4"/>
              </a:ext>
            </a:extLst>
          </a:blip>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Schlussfolie">
    <p:spTree>
      <p:nvGrpSpPr>
        <p:cNvPr id="1" name=""/>
        <p:cNvGrpSpPr/>
        <p:nvPr/>
      </p:nvGrpSpPr>
      <p:grpSpPr bwMode="auto">
        <a:xfrm>
          <a:off x="0" y="0"/>
          <a:ext cx="0" cy="0"/>
          <a:chOff x="0" y="0"/>
          <a:chExt cx="0" cy="0"/>
        </a:xfrm>
      </p:grpSpPr>
      <p:sp>
        <p:nvSpPr>
          <p:cNvPr id="4" name="Rechteck 3"/>
          <p:cNvSpPr/>
          <p:nvPr userDrawn="1"/>
        </p:nvSpPr>
        <p:spPr bwMode="auto">
          <a:xfrm>
            <a:off x="0" y="1963554"/>
            <a:ext cx="12192000" cy="3137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 1"/>
          <p:cNvSpPr>
            <a:spLocks noGrp="1"/>
          </p:cNvSpPr>
          <p:nvPr>
            <p:ph type="ctrTitle"/>
          </p:nvPr>
        </p:nvSpPr>
        <p:spPr bwMode="auto">
          <a:xfrm>
            <a:off x="658813" y="1963555"/>
            <a:ext cx="11053762" cy="3137834"/>
          </a:xfrm>
        </p:spPr>
        <p:txBody>
          <a:bodyPr anchor="ctr">
            <a:normAutofit/>
          </a:bodyPr>
          <a:lstStyle>
            <a:lvl1pPr algn="ctr">
              <a:lnSpc>
                <a:spcPct val="100000"/>
              </a:lnSpc>
              <a:defRPr sz="2400">
                <a:solidFill>
                  <a:schemeClr val="bg1"/>
                </a:solidFill>
              </a:defRPr>
            </a:lvl1pPr>
          </a:lstStyle>
          <a:p>
            <a:pPr>
              <a:defRPr/>
            </a:pPr>
            <a:r>
              <a:rPr lang="de-DE"/>
              <a:t>Mastertitelformat bearbeiten</a:t>
            </a:r>
            <a:endParaRPr/>
          </a:p>
        </p:txBody>
      </p:sp>
      <p:pic>
        <p:nvPicPr>
          <p:cNvPr id="11" name="Grafik 10"/>
          <p:cNvPicPr>
            <a:picLocks noChangeAspect="1"/>
          </p:cNvPicPr>
          <p:nvPr userDrawn="1"/>
        </p:nvPicPr>
        <p:blipFill>
          <a:blip r:embed="rId2"/>
          <a:stretch/>
        </p:blipFill>
        <p:spPr bwMode="auto">
          <a:xfrm>
            <a:off x="3365617" y="296863"/>
            <a:ext cx="6346295" cy="1337738"/>
          </a:xfrm>
          <a:prstGeom prst="rect">
            <a:avLst/>
          </a:prstGeom>
        </p:spPr>
      </p:pic>
      <p:pic>
        <p:nvPicPr>
          <p:cNvPr id="12" name="Grafik 11"/>
          <p:cNvPicPr>
            <a:picLocks noChangeAspect="1"/>
          </p:cNvPicPr>
          <p:nvPr userDrawn="1"/>
        </p:nvPicPr>
        <p:blipFill>
          <a:blip r:embed="rId3"/>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4"/>
          <a:stretch/>
        </p:blipFill>
        <p:spPr bwMode="auto">
          <a:xfrm>
            <a:off x="658813" y="5371775"/>
            <a:ext cx="1117022" cy="12007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Startfolie">
    <p:bg>
      <p:bgRef idx="1001">
        <a:schemeClr val="bg1"/>
      </p:bgRef>
    </p:bg>
    <p:spTree>
      <p:nvGrpSpPr>
        <p:cNvPr id="1" name=""/>
        <p:cNvGrpSpPr/>
        <p:nvPr/>
      </p:nvGrpSpPr>
      <p:grpSpPr bwMode="auto">
        <a:xfrm>
          <a:off x="0" y="0"/>
          <a:ext cx="0" cy="0"/>
          <a:chOff x="0" y="0"/>
          <a:chExt cx="0" cy="0"/>
        </a:xfrm>
      </p:grpSpPr>
      <p:pic>
        <p:nvPicPr>
          <p:cNvPr id="22" name="Grafik 21"/>
          <p:cNvPicPr>
            <a:picLocks noChangeAspect="1"/>
          </p:cNvPicPr>
          <p:nvPr userDrawn="1"/>
        </p:nvPicPr>
        <p:blipFill>
          <a:blip r:embed="rId2"/>
          <a:srcRect l="2640" t="6646" r="5164" b="14435"/>
          <a:stretch/>
        </p:blipFill>
        <p:spPr bwMode="auto">
          <a:xfrm>
            <a:off x="-1" y="1052513"/>
            <a:ext cx="12192001"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pic>
        <p:nvPicPr>
          <p:cNvPr id="12" name="Grafik 11"/>
          <p:cNvPicPr>
            <a:picLocks noChangeAspect="1"/>
          </p:cNvPicPr>
          <p:nvPr userDrawn="1"/>
        </p:nvPicPr>
        <p:blipFill>
          <a:blip r:embed="rId4"/>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prstClr val="black"/>
                </a:solidFill>
                <a:latin typeface="Calibri"/>
                <a:ea typeface="Arial"/>
                <a:cs typeface="Arial"/>
              </a:rPr>
              <a:t>Zentralstelle der Bundesregierung für internationale Berufsbildungszusammenarbeit</a:t>
            </a:r>
            <a:endParaRPr/>
          </a:p>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prstClr val="black"/>
              </a:solidFill>
              <a:latin typeface="Calibri"/>
              <a:ea typeface="Arial"/>
              <a:cs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es-ES" sz="1800" b="0" i="0" u="none" strike="noStrike" cap="none" spc="0" noProof="0" dirty="0">
                <a:ln>
                  <a:noFill/>
                </a:ln>
                <a:solidFill>
                  <a:prstClr val="black"/>
                </a:solidFill>
                <a:latin typeface="Calibri"/>
                <a:ea typeface="Arial"/>
                <a:cs typeface="Arial"/>
              </a:rPr>
              <a:t>Oficina Central del Gobierno Federal para la Cooperación Internacional en Materia de Formación Profesional</a:t>
            </a:r>
          </a:p>
        </p:txBody>
      </p:sp>
      <p:sp>
        <p:nvSpPr>
          <p:cNvPr id="8" name="Textplatzhalter 10">
            <a:extLst>
              <a:ext uri="{FF2B5EF4-FFF2-40B4-BE49-F238E27FC236}">
                <a16:creationId xmlns:a16="http://schemas.microsoft.com/office/drawing/2014/main" id="{E2E495E7-F050-4600-B1C2-E9F84DC80C26}"/>
              </a:ext>
            </a:extLst>
          </p:cNvPr>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dirty="0"/>
              <a:t>VET in </a:t>
            </a:r>
            <a:br>
              <a:rPr lang="de-DE" dirty="0"/>
            </a:br>
            <a:r>
              <a:rPr lang="de-DE" dirty="0"/>
              <a:t>Germany</a:t>
            </a:r>
            <a:endParaRPr dirty="0"/>
          </a:p>
        </p:txBody>
      </p:sp>
      <p:pic>
        <p:nvPicPr>
          <p:cNvPr id="9" name="Grafik 8">
            <a:extLst>
              <a:ext uri="{FF2B5EF4-FFF2-40B4-BE49-F238E27FC236}">
                <a16:creationId xmlns:a16="http://schemas.microsoft.com/office/drawing/2014/main" id="{F5E0415D-2702-4705-A359-E713CAC96C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61523" y="5164760"/>
            <a:ext cx="1636905" cy="1661949"/>
          </a:xfrm>
          <a:prstGeom prst="rect">
            <a:avLst/>
          </a:prstGeom>
        </p:spPr>
      </p:pic>
      <p:pic>
        <p:nvPicPr>
          <p:cNvPr id="10" name="Grafik 9">
            <a:extLst>
              <a:ext uri="{FF2B5EF4-FFF2-40B4-BE49-F238E27FC236}">
                <a16:creationId xmlns:a16="http://schemas.microsoft.com/office/drawing/2014/main" id="{944DC9A3-44C5-4FA2-9B1C-25B503F2E4F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9699303" y="5521567"/>
            <a:ext cx="2202582" cy="684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Benutzerdefiniertes Layout">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tretch/>
        </p:blipFill>
        <p:spPr bwMode="auto">
          <a:xfrm>
            <a:off x="9824455" y="296863"/>
            <a:ext cx="2119238" cy="446715"/>
          </a:xfrm>
          <a:prstGeom prst="rect">
            <a:avLst/>
          </a:prstGeom>
        </p:spPr>
      </p:pic>
      <p:pic>
        <p:nvPicPr>
          <p:cNvPr id="9" name="Grafik 8"/>
          <p:cNvPicPr>
            <a:picLocks noChangeAspect="1"/>
          </p:cNvPicPr>
          <p:nvPr userDrawn="1"/>
        </p:nvPicPr>
        <p:blipFill>
          <a:blip r:embed="rId3"/>
          <a:srcRect l="3927" r="15010"/>
          <a:stretch/>
        </p:blipFill>
        <p:spPr bwMode="auto">
          <a:xfrm>
            <a:off x="0" y="1052514"/>
            <a:ext cx="12192000" cy="4105274"/>
          </a:xfrm>
          <a:prstGeom prst="rect">
            <a:avLst/>
          </a:prstGeom>
        </p:spPr>
      </p:pic>
      <p:sp>
        <p:nvSpPr>
          <p:cNvPr id="11" name="Textplatzhalter 1"/>
          <p:cNvSpPr>
            <a:spLocks noGrp="1"/>
          </p:cNvSpPr>
          <p:nvPr>
            <p:ph type="body" sz="quarter" idx="4294967295" hasCustomPrompt="1"/>
          </p:nvPr>
        </p:nvSpPr>
        <p:spPr bwMode="auto">
          <a:xfrm>
            <a:off x="658813" y="3274541"/>
            <a:ext cx="10066338" cy="650688"/>
          </a:xfrm>
        </p:spPr>
        <p:txBody>
          <a:bodyPr>
            <a:normAutofit/>
          </a:bodyPr>
          <a:lstStyle>
            <a:lvl1pPr>
              <a:lnSpc>
                <a:spcPct val="100000"/>
              </a:lnSpc>
              <a:spcBef>
                <a:spcPts val="0"/>
              </a:spcBef>
              <a:defRPr sz="2800"/>
            </a:lvl1pPr>
          </a:lstStyle>
          <a:p>
            <a:pPr marL="0" indent="0">
              <a:buNone/>
              <a:defRPr/>
            </a:pPr>
            <a:r>
              <a:rPr lang="de-DE">
                <a:solidFill>
                  <a:schemeClr val="bg1"/>
                </a:solidFill>
              </a:rPr>
              <a:t>Zusammenfassung – </a:t>
            </a:r>
            <a:endParaRPr/>
          </a:p>
          <a:p>
            <a:pPr marL="0" indent="0">
              <a:buNone/>
              <a:defRPr/>
            </a:pPr>
            <a:r>
              <a:rPr lang="de-DE">
                <a:solidFill>
                  <a:schemeClr val="bg1"/>
                </a:solidFill>
              </a:rPr>
              <a:t>Motor der Dualen Berufsausbildung</a:t>
            </a:r>
            <a:endParaRPr/>
          </a:p>
        </p:txBody>
      </p:sp>
      <p:sp>
        <p:nvSpPr>
          <p:cNvPr id="5" name="Textplatzhalter 1"/>
          <p:cNvSpPr>
            <a:spLocks noGrp="1"/>
          </p:cNvSpPr>
          <p:nvPr>
            <p:ph type="body" sz="quarter" idx="4294967295"/>
          </p:nvPr>
        </p:nvSpPr>
        <p:spPr bwMode="auto">
          <a:xfrm>
            <a:off x="658813" y="2750710"/>
            <a:ext cx="10066338" cy="295231"/>
          </a:xfrm>
        </p:spPr>
        <p:txBody>
          <a:bodyPr>
            <a:normAutofit/>
          </a:bodyPr>
          <a:lstStyle/>
          <a:p>
            <a:pPr marL="0" indent="0">
              <a:buNone/>
              <a:defRPr/>
            </a:pPr>
            <a:r>
              <a:rPr lang="de-DE" sz="1600">
                <a:solidFill>
                  <a:schemeClr val="bg1"/>
                </a:solidFill>
              </a:rPr>
              <a:t>Motor der Dualen Berufsausbildung</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53175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
                  <a:extLst>
                    <a:ext uri="{A12FA001-AC4F-418D-AE19-62706E023703}">
                      <ahyp:hlinkClr xmlns:ahyp="http://schemas.microsoft.com/office/drawing/2018/hyperlinkcolor" val="tx"/>
                    </a:ext>
                  </a:extLst>
                </a:hlinkClick>
              </a:rPr>
              <a:t>govet@</a:t>
            </a:r>
            <a:r>
              <a:rPr lang="de-DE" sz="2200" b="0" i="0" u="sng" strike="noStrike" cap="none" spc="0" dirty="0">
                <a:ln>
                  <a:noFill/>
                </a:ln>
                <a:solidFill>
                  <a:schemeClr val="bg1"/>
                </a:solidFill>
                <a:latin typeface="Calibri"/>
                <a:ea typeface="Arial"/>
                <a:cs typeface="Arial"/>
              </a:rPr>
              <a:t>bibb.de</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folie Orange">
    <p:bg>
      <p:bgRef idx="1001">
        <a:schemeClr val="bg1"/>
      </p:bgRef>
    </p:bg>
    <p:spTree>
      <p:nvGrpSpPr>
        <p:cNvPr id="1" name=""/>
        <p:cNvGrpSpPr/>
        <p:nvPr/>
      </p:nvGrpSpPr>
      <p:grpSpPr bwMode="auto">
        <a:xfrm>
          <a:off x="0" y="0"/>
          <a:ext cx="0" cy="0"/>
          <a:chOff x="0" y="0"/>
          <a:chExt cx="0" cy="0"/>
        </a:xfrm>
      </p:grpSpPr>
      <p:sp>
        <p:nvSpPr>
          <p:cNvPr id="39" name="Rechteck 38"/>
          <p:cNvSpPr/>
          <p:nvPr userDrawn="1"/>
        </p:nvSpPr>
        <p:spPr bwMode="auto">
          <a:xfrm>
            <a:off x="-1" y="1052513"/>
            <a:ext cx="14931483" cy="4105275"/>
          </a:xfrm>
          <a:prstGeom prst="rect">
            <a:avLst/>
          </a:prstGeom>
          <a:gradFill>
            <a:gsLst>
              <a:gs pos="0">
                <a:schemeClr val="accent1">
                  <a:lumMod val="6000"/>
                  <a:lumOff val="94000"/>
                </a:schemeClr>
              </a:gs>
              <a:gs pos="94000">
                <a:srgbClr val="BF5A08"/>
              </a:gs>
            </a:gsLst>
            <a:path path="circle"/>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1700212"/>
            <a:ext cx="3252487" cy="2554545"/>
          </a:xfrm>
          <a:prstGeom prst="rect">
            <a:avLst/>
          </a:prstGeom>
          <a:noFill/>
        </p:spPr>
        <p:txBody>
          <a:bodyPr wrap="square" rtlCol="0">
            <a:spAutoFit/>
          </a:bodyPr>
          <a:lstStyle/>
          <a:p>
            <a:pPr marL="0" marR="0" lvl="0" indent="0" algn="l" defTabSz="914400">
              <a:lnSpc>
                <a:spcPct val="100000"/>
              </a:lnSpc>
              <a:spcBef>
                <a:spcPts val="0"/>
              </a:spcBef>
              <a:spcAft>
                <a:spcPts val="2000"/>
              </a:spcAft>
              <a:buClrTx/>
              <a:buSzTx/>
              <a:buFontTx/>
              <a:buNone/>
              <a:defRPr/>
            </a:pPr>
            <a:r>
              <a:rPr lang="de-DE" sz="2200" b="0" i="0" u="none" strike="noStrike" cap="none" spc="0">
                <a:ln>
                  <a:noFill/>
                </a:ln>
                <a:solidFill>
                  <a:schemeClr val="bg1"/>
                </a:solidFill>
                <a:latin typeface="Calibri"/>
                <a:ea typeface="Arial"/>
                <a:cs typeface="Arial"/>
              </a:rPr>
              <a:t>Robert-Schuman-Platz 3</a:t>
            </a:r>
            <a:br>
              <a:rPr lang="de-DE" sz="2200" b="0" i="0" u="none" strike="noStrike" cap="none" spc="0">
                <a:ln>
                  <a:noFill/>
                </a:ln>
                <a:solidFill>
                  <a:schemeClr val="bg1"/>
                </a:solidFill>
                <a:latin typeface="Calibri"/>
                <a:ea typeface="Arial"/>
                <a:cs typeface="Arial"/>
              </a:rPr>
            </a:br>
            <a:r>
              <a:rPr lang="de-DE" sz="2200" b="0" i="0" u="none" strike="noStrike" cap="none" spc="0">
                <a:ln>
                  <a:noFill/>
                </a:ln>
                <a:solidFill>
                  <a:schemeClr val="bg1"/>
                </a:solidFill>
                <a:latin typeface="Calibri"/>
                <a:ea typeface="Arial"/>
                <a:cs typeface="Arial"/>
              </a:rPr>
              <a:t>53175 Bonn, Germany</a:t>
            </a:r>
            <a:endParaRPr/>
          </a:p>
          <a:p>
            <a:pPr marL="0" marR="0" lvl="0" indent="0" algn="l" defTabSz="914400">
              <a:lnSpc>
                <a:spcPct val="100000"/>
              </a:lnSpc>
              <a:spcBef>
                <a:spcPts val="0"/>
              </a:spcBef>
              <a:spcAft>
                <a:spcPts val="2000"/>
              </a:spcAft>
              <a:buClrTx/>
              <a:buSzTx/>
              <a:buFontTx/>
              <a:buNone/>
              <a:defRPr/>
            </a:pPr>
            <a:r>
              <a:rPr lang="de-DE" sz="2200" b="0" i="0" u="sng" strike="noStrike" cap="none" spc="0">
                <a:ln>
                  <a:noFill/>
                </a:ln>
                <a:solidFill>
                  <a:schemeClr val="bg1"/>
                </a:solidFill>
                <a:latin typeface="Calibri"/>
                <a:ea typeface="Arial"/>
                <a:cs typeface="Arial"/>
                <a:hlinkClick r:id="rId2" tooltip="mailto:govet@govet.international"/>
              </a:rPr>
              <a:t>govet@govet.international</a:t>
            </a:r>
            <a:endParaRPr lang="de-DE" sz="2200" b="0" i="0" u="none" strike="noStrike" cap="none" spc="0">
              <a:ln>
                <a:noFill/>
              </a:ln>
              <a:solidFill>
                <a:schemeClr val="bg1"/>
              </a:solidFill>
              <a:latin typeface="Calibri"/>
              <a:ea typeface="Arial"/>
              <a:cs typeface="Arial"/>
            </a:endParaRPr>
          </a:p>
          <a:p>
            <a:pPr marL="0" marR="0" lvl="0" indent="0" algn="l" defTabSz="914400">
              <a:lnSpc>
                <a:spcPct val="100000"/>
              </a:lnSpc>
              <a:spcBef>
                <a:spcPts val="0"/>
              </a:spcBef>
              <a:spcAft>
                <a:spcPts val="2000"/>
              </a:spcAft>
              <a:buClrTx/>
              <a:buSzTx/>
              <a:buFontTx/>
              <a:buNone/>
              <a:defRPr/>
            </a:pPr>
            <a:r>
              <a:rPr lang="de-DE" sz="2200" b="0" i="0" u="none" strike="noStrike" cap="none" spc="0">
                <a:ln>
                  <a:noFill/>
                </a:ln>
                <a:solidFill>
                  <a:schemeClr val="bg1"/>
                </a:solidFill>
                <a:latin typeface="Calibri"/>
                <a:ea typeface="Arial"/>
                <a:cs typeface="Arial"/>
              </a:rPr>
              <a:t>+49 228 107 1818</a:t>
            </a:r>
            <a:endParaRPr/>
          </a:p>
          <a:p>
            <a:pPr marL="0" marR="0" lvl="0" indent="0" algn="l" defTabSz="914400">
              <a:lnSpc>
                <a:spcPct val="100000"/>
              </a:lnSpc>
              <a:spcBef>
                <a:spcPts val="0"/>
              </a:spcBef>
              <a:spcAft>
                <a:spcPts val="2000"/>
              </a:spcAft>
              <a:buClrTx/>
              <a:buSzTx/>
              <a:buFontTx/>
              <a:buNone/>
              <a:defRPr/>
            </a:pPr>
            <a:r>
              <a:rPr lang="de-DE" sz="2200" b="0" i="0" u="sng" strike="noStrike" cap="none" spc="0">
                <a:ln>
                  <a:noFill/>
                </a:ln>
                <a:solidFill>
                  <a:schemeClr val="bg1"/>
                </a:solidFill>
                <a:latin typeface="Calibri"/>
                <a:ea typeface="Arial"/>
                <a:cs typeface="Arial"/>
                <a:hlinkClick r:id="rId3" tooltip="http://www.govet.international/"/>
              </a:rPr>
              <a:t>www.govet.international</a:t>
            </a:r>
            <a:endParaRPr lang="de-DE" sz="2200" b="0" i="0" u="none" strike="noStrike" cap="none" spc="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4"/>
          <a:stretch/>
        </p:blipFill>
        <p:spPr bwMode="auto">
          <a:xfrm>
            <a:off x="730956" y="1739872"/>
            <a:ext cx="454995" cy="579652"/>
          </a:xfrm>
          <a:prstGeom prst="rect">
            <a:avLst/>
          </a:prstGeom>
        </p:spPr>
      </p:pic>
      <p:pic>
        <p:nvPicPr>
          <p:cNvPr id="36" name="Grafik 35"/>
          <p:cNvPicPr>
            <a:picLocks noChangeAspect="1"/>
          </p:cNvPicPr>
          <p:nvPr userDrawn="1"/>
        </p:nvPicPr>
        <p:blipFill>
          <a:blip r:embed="rId5"/>
          <a:stretch/>
        </p:blipFill>
        <p:spPr bwMode="auto">
          <a:xfrm>
            <a:off x="724767" y="2531761"/>
            <a:ext cx="467372" cy="467372"/>
          </a:xfrm>
          <a:prstGeom prst="rect">
            <a:avLst/>
          </a:prstGeom>
        </p:spPr>
      </p:pic>
      <p:pic>
        <p:nvPicPr>
          <p:cNvPr id="37" name="Grafik 36"/>
          <p:cNvPicPr>
            <a:picLocks noChangeAspect="1"/>
          </p:cNvPicPr>
          <p:nvPr userDrawn="1"/>
        </p:nvPicPr>
        <p:blipFill>
          <a:blip r:embed="rId6"/>
          <a:stretch/>
        </p:blipFill>
        <p:spPr bwMode="auto">
          <a:xfrm>
            <a:off x="750086" y="3176010"/>
            <a:ext cx="416735" cy="516253"/>
          </a:xfrm>
          <a:prstGeom prst="rect">
            <a:avLst/>
          </a:prstGeom>
        </p:spPr>
      </p:pic>
      <p:pic>
        <p:nvPicPr>
          <p:cNvPr id="38" name="Grafik 37"/>
          <p:cNvPicPr>
            <a:picLocks noChangeAspect="1"/>
          </p:cNvPicPr>
          <p:nvPr userDrawn="1"/>
        </p:nvPicPr>
        <p:blipFill>
          <a:blip r:embed="rId7"/>
          <a:stretch/>
        </p:blipFill>
        <p:spPr bwMode="auto">
          <a:xfrm>
            <a:off x="819423" y="3868280"/>
            <a:ext cx="278061" cy="390355"/>
          </a:xfrm>
          <a:prstGeom prst="rect">
            <a:avLst/>
          </a:prstGeom>
        </p:spPr>
      </p:pic>
      <p:pic>
        <p:nvPicPr>
          <p:cNvPr id="40" name="Grafik 39"/>
          <p:cNvPicPr>
            <a:picLocks noChangeAspect="1"/>
          </p:cNvPicPr>
          <p:nvPr userDrawn="1"/>
        </p:nvPicPr>
        <p:blipFill>
          <a:blip r:embed="rId8"/>
          <a:srcRect r="80272"/>
          <a:stretch/>
        </p:blipFill>
        <p:spPr bwMode="auto">
          <a:xfrm>
            <a:off x="1" y="5686778"/>
            <a:ext cx="9283348" cy="1080000"/>
          </a:xfrm>
          <a:prstGeom prst="rect">
            <a:avLst/>
          </a:prstGeom>
        </p:spPr>
      </p:pic>
      <p:pic>
        <p:nvPicPr>
          <p:cNvPr id="41" name="Grafik 40"/>
          <p:cNvPicPr>
            <a:picLocks noChangeAspect="1"/>
          </p:cNvPicPr>
          <p:nvPr userDrawn="1"/>
        </p:nvPicPr>
        <p:blipFill>
          <a:blip r:embed="rId8"/>
          <a:stretch/>
        </p:blipFill>
        <p:spPr bwMode="auto">
          <a:xfrm>
            <a:off x="9283348" y="5686778"/>
            <a:ext cx="3301025" cy="108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Grau">
    <p:bg>
      <p:bgPr>
        <a:solidFill>
          <a:schemeClr val="tx2"/>
        </a:solidFill>
        <a:effectLst/>
      </p:bgPr>
    </p:bg>
    <p:spTree>
      <p:nvGrpSpPr>
        <p:cNvPr id="1" name=""/>
        <p:cNvGrpSpPr/>
        <p:nvPr/>
      </p:nvGrpSpPr>
      <p:grpSpPr bwMode="auto">
        <a:xfrm>
          <a:off x="0" y="0"/>
          <a:ext cx="0" cy="0"/>
          <a:chOff x="0" y="0"/>
          <a:chExt cx="0" cy="0"/>
        </a:xfrm>
      </p:grpSpPr>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8" name="Rechteck 7"/>
          <p:cNvSpPr/>
          <p:nvPr userDrawn="1"/>
        </p:nvSpPr>
        <p:spPr bwMode="auto">
          <a:xfrm>
            <a:off x="0" y="6063528"/>
            <a:ext cx="12191999" cy="2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9" name="Grafik 8"/>
          <p:cNvPicPr>
            <a:picLocks noChangeAspect="1"/>
          </p:cNvPicPr>
          <p:nvPr userDrawn="1"/>
        </p:nvPicPr>
        <p:blipFill>
          <a:blip r:embed="rId3"/>
          <a:stretch/>
        </p:blipFill>
        <p:spPr bwMode="auto">
          <a:xfrm>
            <a:off x="10328423" y="5648096"/>
            <a:ext cx="1097857" cy="1096100"/>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accent1"/>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prstClr val="black"/>
                </a:solidFill>
                <a:latin typeface="Calibri"/>
                <a:ea typeface="Arial"/>
                <a:cs typeface="Arial"/>
              </a:rPr>
              <a:t>Zentralstelle der Bundesregierung für internationale Berufsbildungszusammenarbeit</a:t>
            </a:r>
            <a:endParaRPr/>
          </a:p>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bundesregierung.de/breg-de/aktuelles/aufstiegs-bafoeg-1674632"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hyperlink" Target="https://www.iwd.de/artikel/firmen-investieren-mehr-denn-je-in-qualifizierung-495833/"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hyperlink" Target="http://www.govet.international/" TargetMode="External"/><Relationship Id="rId7" Type="http://schemas.openxmlformats.org/officeDocument/2006/relationships/hyperlink" Target="https://www.destatis.de/DE/Publikationen/Thematisch/BildungForschungKultur/BeruflicheBildung/BerufsbildungBlick0110019129004.pdf?__blob=publicationFile"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www.datenportal.bmbf.de/" TargetMode="External"/><Relationship Id="rId5" Type="http://schemas.openxmlformats.org/officeDocument/2006/relationships/hyperlink" Target="https://www.kmk.org/" TargetMode="External"/><Relationship Id="rId4" Type="http://schemas.openxmlformats.org/officeDocument/2006/relationships/hyperlink" Target="https://www.bibb.de/datenreport/de/175452.php"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Untertitel 2"/>
          <p:cNvSpPr txBox="1"/>
          <p:nvPr/>
        </p:nvSpPr>
        <p:spPr bwMode="auto">
          <a:xfrm>
            <a:off x="658813" y="2997816"/>
            <a:ext cx="5437187"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es-ES" sz="2800"/>
              <a:t>Formación profesional continua </a:t>
            </a:r>
            <a:br>
              <a:rPr lang="es-ES" sz="2800"/>
            </a:br>
            <a:r>
              <a:rPr lang="es-ES" sz="2800"/>
              <a:t>en Alemania</a:t>
            </a:r>
          </a:p>
        </p:txBody>
      </p:sp>
      <p:sp>
        <p:nvSpPr>
          <p:cNvPr id="8" name="Textplatzhalter 7">
            <a:extLst>
              <a:ext uri="{FF2B5EF4-FFF2-40B4-BE49-F238E27FC236}">
                <a16:creationId xmlns:a16="http://schemas.microsoft.com/office/drawing/2014/main" id="{4F63C10B-FEAC-4278-9ADB-1CA381E390F7}"/>
              </a:ext>
            </a:extLst>
          </p:cNvPr>
          <p:cNvSpPr>
            <a:spLocks noGrp="1"/>
          </p:cNvSpPr>
          <p:nvPr>
            <p:ph type="body" sz="quarter" idx="12"/>
          </p:nvPr>
        </p:nvSpPr>
        <p:spPr/>
        <p:txBody>
          <a:bodyPr/>
          <a:lstStyle/>
          <a:p>
            <a:endParaRPr lang="de-DE"/>
          </a:p>
        </p:txBody>
      </p:sp>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es-ES"/>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a:t>Costes y beneficios de la formación profesional continua</a:t>
            </a:r>
          </a:p>
        </p:txBody>
      </p:sp>
      <p:sp>
        <p:nvSpPr>
          <p:cNvPr id="3" name="Titel 2"/>
          <p:cNvSpPr>
            <a:spLocks noGrp="1"/>
          </p:cNvSpPr>
          <p:nvPr>
            <p:ph type="title"/>
          </p:nvPr>
        </p:nvSpPr>
        <p:spPr bwMode="auto"/>
        <p:txBody>
          <a:bodyPr/>
          <a:lstStyle/>
          <a:p>
            <a:pPr>
              <a:defRPr/>
            </a:pPr>
            <a:r>
              <a:rPr lang="es-ES"/>
              <a:t>6. Financiación</a:t>
            </a:r>
          </a:p>
        </p:txBody>
      </p:sp>
      <p:sp>
        <p:nvSpPr>
          <p:cNvPr id="18" name="Inhaltsplatzhalter 4"/>
          <p:cNvSpPr txBox="1"/>
          <p:nvPr/>
        </p:nvSpPr>
        <p:spPr bwMode="auto">
          <a:xfrm>
            <a:off x="658813" y="2168525"/>
            <a:ext cx="5437187" cy="3708400"/>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Al beneficiarse tanto los individuos y las empresas como el Estado y la sociedad, la financiación se realiza por estos tres agentes a partes iguales (= financiación mixta)</a:t>
            </a:r>
          </a:p>
          <a:p>
            <a:pPr marL="285750" indent="-285750">
              <a:lnSpc>
                <a:spcPts val="2000"/>
              </a:lnSpc>
              <a:spcBef>
                <a:spcPts val="600"/>
              </a:spcBef>
              <a:spcAft>
                <a:spcPts val="600"/>
              </a:spcAft>
              <a:buClr>
                <a:srgbClr val="D6851B"/>
              </a:buClr>
              <a:buSzPct val="65000"/>
              <a:buFont typeface="Wingdings 3"/>
              <a:buChar char=""/>
              <a:defRPr/>
            </a:pPr>
            <a:r>
              <a:rPr lang="es-ES" sz="1600" dirty="0"/>
              <a:t>Numerosos programas estatales de ayuda, sobre todo en el ámbito de las nuevas tecnologías</a:t>
            </a: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p:txBody>
      </p:sp>
      <p:sp>
        <p:nvSpPr>
          <p:cNvPr id="5" name="Inhaltsplatzhalter 4"/>
          <p:cNvSpPr txBox="1"/>
          <p:nvPr/>
        </p:nvSpPr>
        <p:spPr bwMode="auto">
          <a:xfrm>
            <a:off x="6240463" y="2168525"/>
            <a:ext cx="5437187" cy="3192719"/>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Repercusiones positivas en el crecimiento económico, el progreso técnico y el empleo</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Como resultado, aumentan los ingresos fiscales y disminuyen los gastos sociales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Aumento de la competitividad económica internacional, también en el contexto de la escasez de trabajadores cualificados, el cambio demográfico o la digitalización</a:t>
            </a:r>
          </a:p>
        </p:txBody>
      </p:sp>
      <p:sp>
        <p:nvSpPr>
          <p:cNvPr id="6" name="Textplatzhalter 3"/>
          <p:cNvSpPr txBox="1"/>
          <p:nvPr/>
        </p:nvSpPr>
        <p:spPr bwMode="auto">
          <a:xfrm>
            <a:off x="658812"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a:t>Costes</a:t>
            </a:r>
          </a:p>
        </p:txBody>
      </p:sp>
      <p:sp>
        <p:nvSpPr>
          <p:cNvPr id="7" name="Textplatzhalter 3"/>
          <p:cNvSpPr txBox="1"/>
          <p:nvPr/>
        </p:nvSpPr>
        <p:spPr bwMode="auto">
          <a:xfrm>
            <a:off x="6240464"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a:t>Beneficios para el Estado y la sociedad</a:t>
            </a:r>
          </a:p>
        </p:txBody>
      </p:sp>
      <p:grpSp>
        <p:nvGrpSpPr>
          <p:cNvPr id="4" name="Gruppieren 3"/>
          <p:cNvGrpSpPr/>
          <p:nvPr/>
        </p:nvGrpSpPr>
        <p:grpSpPr bwMode="auto">
          <a:xfrm>
            <a:off x="10875787" y="1241417"/>
            <a:ext cx="970883" cy="819296"/>
            <a:chOff x="10875787" y="1241417"/>
            <a:chExt cx="970883" cy="819296"/>
          </a:xfrm>
        </p:grpSpPr>
        <p:grpSp>
          <p:nvGrpSpPr>
            <p:cNvPr id="13" name="Gruppieren 12"/>
            <p:cNvGrpSpPr/>
            <p:nvPr/>
          </p:nvGrpSpPr>
          <p:grpSpPr bwMode="auto">
            <a:xfrm>
              <a:off x="10960843" y="1394268"/>
              <a:ext cx="774057" cy="664270"/>
              <a:chOff x="10960845" y="1438275"/>
              <a:chExt cx="521493" cy="447529"/>
            </a:xfrm>
          </p:grpSpPr>
          <p:sp>
            <p:nvSpPr>
              <p:cNvPr id="11"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 name="Rechteck 11"/>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 name="Rechteck 13"/>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5" name="Rechteck 14"/>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6"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875787" y="1241417"/>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a:t>Costes y beneficios de la formación profesional continua</a:t>
            </a:r>
          </a:p>
        </p:txBody>
      </p:sp>
      <p:sp>
        <p:nvSpPr>
          <p:cNvPr id="3" name="Titel 2"/>
          <p:cNvSpPr>
            <a:spLocks noGrp="1"/>
          </p:cNvSpPr>
          <p:nvPr>
            <p:ph type="title"/>
          </p:nvPr>
        </p:nvSpPr>
        <p:spPr bwMode="auto"/>
        <p:txBody>
          <a:bodyPr/>
          <a:lstStyle/>
          <a:p>
            <a:pPr>
              <a:defRPr/>
            </a:pPr>
            <a:r>
              <a:rPr lang="es-ES"/>
              <a:t>6. Financiación</a:t>
            </a:r>
          </a:p>
        </p:txBody>
      </p:sp>
      <p:sp>
        <p:nvSpPr>
          <p:cNvPr id="5" name="Inhaltsplatzhalter 4"/>
          <p:cNvSpPr txBox="1"/>
          <p:nvPr/>
        </p:nvSpPr>
        <p:spPr bwMode="auto">
          <a:xfrm>
            <a:off x="658812" y="2168524"/>
            <a:ext cx="11053762" cy="3767702"/>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s-ES" sz="1600" b="1" dirty="0">
                <a:latin typeface="Calibri"/>
              </a:rPr>
              <a:t>A nivel económico: </a:t>
            </a:r>
            <a:r>
              <a:rPr lang="es-ES" sz="1600" dirty="0">
                <a:latin typeface="Calibri"/>
              </a:rPr>
              <a:t>repercusiones positivas en los resultados económicos de las empresas en cuanto a:</a:t>
            </a:r>
          </a:p>
          <a:p>
            <a:pPr marL="540000" lvl="1" indent="-252000">
              <a:lnSpc>
                <a:spcPts val="2000"/>
              </a:lnSpc>
              <a:spcBef>
                <a:spcPts val="600"/>
              </a:spcBef>
              <a:buClr>
                <a:srgbClr val="D6851B"/>
              </a:buClr>
              <a:buSzPct val="65000"/>
              <a:buFont typeface="Wingdings 3"/>
              <a:buChar char=""/>
              <a:defRPr/>
            </a:pPr>
            <a:r>
              <a:rPr lang="es-ES" sz="1600" dirty="0">
                <a:latin typeface="Calibri"/>
              </a:rPr>
              <a:t>Productividad</a:t>
            </a:r>
          </a:p>
          <a:p>
            <a:pPr marL="540000" lvl="1" indent="-252000">
              <a:lnSpc>
                <a:spcPts val="2000"/>
              </a:lnSpc>
              <a:spcBef>
                <a:spcPts val="600"/>
              </a:spcBef>
              <a:buClr>
                <a:srgbClr val="D6851B"/>
              </a:buClr>
              <a:buSzPct val="65000"/>
              <a:buFont typeface="Wingdings 3"/>
              <a:buChar char=""/>
              <a:defRPr/>
            </a:pPr>
            <a:r>
              <a:rPr lang="es-ES" sz="1600" dirty="0">
                <a:latin typeface="Calibri"/>
              </a:rPr>
              <a:t>Calidad </a:t>
            </a:r>
          </a:p>
          <a:p>
            <a:pPr marL="540000" lvl="1" indent="-252000">
              <a:lnSpc>
                <a:spcPts val="2000"/>
              </a:lnSpc>
              <a:spcBef>
                <a:spcPts val="600"/>
              </a:spcBef>
              <a:buClr>
                <a:srgbClr val="D6851B"/>
              </a:buClr>
              <a:buSzPct val="65000"/>
              <a:buFont typeface="Wingdings 3"/>
              <a:buChar char=""/>
              <a:defRPr/>
            </a:pPr>
            <a:r>
              <a:rPr lang="es-ES" sz="1600" dirty="0">
                <a:latin typeface="Calibri"/>
              </a:rPr>
              <a:t>Innovación en el lugar de trabajo</a:t>
            </a:r>
          </a:p>
          <a:p>
            <a:pPr marL="540000" lvl="1" indent="-252000">
              <a:lnSpc>
                <a:spcPts val="2000"/>
              </a:lnSpc>
              <a:spcBef>
                <a:spcPts val="600"/>
              </a:spcBef>
              <a:buClr>
                <a:srgbClr val="D6851B"/>
              </a:buClr>
              <a:buSzPct val="65000"/>
              <a:buFont typeface="Wingdings 3"/>
              <a:buChar char=""/>
              <a:defRPr/>
            </a:pPr>
            <a:r>
              <a:rPr lang="es-ES" sz="1600" dirty="0">
                <a:latin typeface="Calibri"/>
              </a:rPr>
              <a:t>Nivel de ocupación</a:t>
            </a:r>
          </a:p>
          <a:p>
            <a:pPr marL="540000" lvl="1" indent="-252000">
              <a:lnSpc>
                <a:spcPts val="2000"/>
              </a:lnSpc>
              <a:spcBef>
                <a:spcPts val="600"/>
              </a:spcBef>
              <a:buClr>
                <a:srgbClr val="D6851B"/>
              </a:buClr>
              <a:buSzPct val="65000"/>
              <a:buFont typeface="Wingdings 3"/>
              <a:buChar char=""/>
              <a:defRPr/>
            </a:pPr>
            <a:r>
              <a:rPr lang="es-ES" sz="1600" dirty="0">
                <a:latin typeface="Calibri"/>
              </a:rPr>
              <a:t>Viabilidad futura de la empresa ante el progreso </a:t>
            </a:r>
            <a:br>
              <a:rPr lang="es-ES" sz="1600" dirty="0">
                <a:latin typeface="Calibri"/>
              </a:rPr>
            </a:br>
            <a:r>
              <a:rPr lang="es-ES" sz="1600" dirty="0">
                <a:latin typeface="Calibri"/>
              </a:rPr>
              <a:t>tecnológico y la creciente globalización</a:t>
            </a:r>
          </a:p>
          <a:p>
            <a:pPr marL="285750" indent="-285750">
              <a:lnSpc>
                <a:spcPts val="2000"/>
              </a:lnSpc>
              <a:spcBef>
                <a:spcPts val="1200"/>
              </a:spcBef>
              <a:buClr>
                <a:srgbClr val="D6851B"/>
              </a:buClr>
              <a:buSzPct val="65000"/>
              <a:buFont typeface="Wingdings 3"/>
              <a:buChar char=""/>
              <a:defRPr/>
            </a:pPr>
            <a:r>
              <a:rPr lang="es-ES" sz="1600" b="1" dirty="0">
                <a:latin typeface="Calibri"/>
              </a:rPr>
              <a:t>A nivel social:</a:t>
            </a:r>
          </a:p>
          <a:p>
            <a:pPr marL="540000" lvl="1" indent="-252000">
              <a:lnSpc>
                <a:spcPts val="1800"/>
              </a:lnSpc>
              <a:spcBef>
                <a:spcPts val="600"/>
              </a:spcBef>
              <a:buClr>
                <a:srgbClr val="D6851B"/>
              </a:buClr>
              <a:buSzPct val="65000"/>
              <a:buFont typeface="Wingdings 3"/>
              <a:buChar char=""/>
              <a:defRPr/>
            </a:pPr>
            <a:r>
              <a:rPr lang="es-ES" sz="1400" dirty="0">
                <a:latin typeface="Calibri"/>
              </a:rPr>
              <a:t>Mayor satisfacción de los empleados y las empleadas</a:t>
            </a:r>
          </a:p>
          <a:p>
            <a:pPr marL="540000" lvl="1" indent="-252000">
              <a:lnSpc>
                <a:spcPts val="1800"/>
              </a:lnSpc>
              <a:spcBef>
                <a:spcPts val="600"/>
              </a:spcBef>
              <a:buClr>
                <a:srgbClr val="D6851B"/>
              </a:buClr>
              <a:buSzPct val="65000"/>
              <a:buFont typeface="Wingdings 3"/>
              <a:buChar char=""/>
              <a:defRPr/>
            </a:pPr>
            <a:r>
              <a:rPr lang="es-ES" sz="1400" dirty="0">
                <a:latin typeface="Calibri"/>
              </a:rPr>
              <a:t>Lealtad a la empresa</a:t>
            </a:r>
          </a:p>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a:t>Beneficios para las empresas</a:t>
            </a:r>
          </a:p>
        </p:txBody>
      </p:sp>
      <p:pic>
        <p:nvPicPr>
          <p:cNvPr id="26" name="Grafik 25"/>
          <p:cNvPicPr>
            <a:picLocks noChangeAspect="1"/>
          </p:cNvPicPr>
          <p:nvPr/>
        </p:nvPicPr>
        <p:blipFill>
          <a:blip r:embed="rId3"/>
          <a:stretch/>
        </p:blipFill>
        <p:spPr bwMode="auto">
          <a:xfrm>
            <a:off x="6647310" y="2025337"/>
            <a:ext cx="3617543" cy="26641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a:t>Costes y beneficios de la formación profesional continua</a:t>
            </a:r>
          </a:p>
        </p:txBody>
      </p:sp>
      <p:sp>
        <p:nvSpPr>
          <p:cNvPr id="3" name="Titel 2"/>
          <p:cNvSpPr>
            <a:spLocks noGrp="1"/>
          </p:cNvSpPr>
          <p:nvPr>
            <p:ph type="title"/>
          </p:nvPr>
        </p:nvSpPr>
        <p:spPr bwMode="auto"/>
        <p:txBody>
          <a:bodyPr/>
          <a:lstStyle/>
          <a:p>
            <a:pPr>
              <a:defRPr/>
            </a:pPr>
            <a:r>
              <a:rPr lang="es-ES"/>
              <a:t>6. Financiación</a:t>
            </a:r>
          </a:p>
        </p:txBody>
      </p:sp>
      <p:sp>
        <p:nvSpPr>
          <p:cNvPr id="5" name="Inhaltsplatzhalter 4"/>
          <p:cNvSpPr txBox="1"/>
          <p:nvPr/>
        </p:nvSpPr>
        <p:spPr bwMode="auto">
          <a:xfrm>
            <a:off x="658812" y="2168525"/>
            <a:ext cx="11053762" cy="3348038"/>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s-ES" sz="1600">
                <a:latin typeface="Calibri"/>
              </a:rPr>
              <a:t>Repercusiones positivas en:</a:t>
            </a:r>
          </a:p>
          <a:p>
            <a:pPr marL="540000" lvl="1" indent="-252000">
              <a:lnSpc>
                <a:spcPts val="1800"/>
              </a:lnSpc>
              <a:spcBef>
                <a:spcPts val="600"/>
              </a:spcBef>
              <a:buClr>
                <a:srgbClr val="D6851B"/>
              </a:buClr>
              <a:buSzPct val="65000"/>
              <a:buFont typeface="Wingdings 3"/>
              <a:buChar char=""/>
              <a:defRPr/>
            </a:pPr>
            <a:r>
              <a:rPr lang="es-ES" sz="1600">
                <a:latin typeface="Calibri"/>
              </a:rPr>
              <a:t>Ingresos</a:t>
            </a:r>
          </a:p>
          <a:p>
            <a:pPr marL="540000" lvl="1" indent="-252000">
              <a:lnSpc>
                <a:spcPts val="1800"/>
              </a:lnSpc>
              <a:spcBef>
                <a:spcPts val="600"/>
              </a:spcBef>
              <a:buClr>
                <a:srgbClr val="D6851B"/>
              </a:buClr>
              <a:buSzPct val="65000"/>
              <a:buFont typeface="Wingdings 3"/>
              <a:buChar char=""/>
              <a:defRPr/>
            </a:pPr>
            <a:r>
              <a:rPr lang="es-ES" sz="1600">
                <a:latin typeface="Calibri"/>
              </a:rPr>
              <a:t>Empleo</a:t>
            </a:r>
          </a:p>
          <a:p>
            <a:pPr marL="540000" lvl="1" indent="-252000">
              <a:lnSpc>
                <a:spcPts val="1800"/>
              </a:lnSpc>
              <a:spcBef>
                <a:spcPts val="600"/>
              </a:spcBef>
              <a:buClr>
                <a:srgbClr val="D6851B"/>
              </a:buClr>
              <a:buSzPct val="65000"/>
              <a:buFont typeface="Wingdings 3"/>
              <a:buChar char=""/>
              <a:defRPr/>
            </a:pPr>
            <a:r>
              <a:rPr lang="es-ES" sz="1600">
                <a:latin typeface="Calibri"/>
              </a:rPr>
              <a:t>Desarrollo profesional y personal</a:t>
            </a:r>
          </a:p>
          <a:p>
            <a:pPr marL="540000" lvl="1" indent="-252000">
              <a:lnSpc>
                <a:spcPts val="1800"/>
              </a:lnSpc>
              <a:spcBef>
                <a:spcPts val="600"/>
              </a:spcBef>
              <a:buClr>
                <a:srgbClr val="D6851B"/>
              </a:buClr>
              <a:buSzPct val="65000"/>
              <a:buFont typeface="Wingdings 3"/>
              <a:buChar char=""/>
              <a:defRPr/>
            </a:pPr>
            <a:r>
              <a:rPr lang="es-ES" sz="1600">
                <a:latin typeface="Calibri"/>
              </a:rPr>
              <a:t>Salud</a:t>
            </a:r>
          </a:p>
          <a:p>
            <a:pPr marL="540000" lvl="1" indent="-252000">
              <a:lnSpc>
                <a:spcPts val="1800"/>
              </a:lnSpc>
              <a:spcBef>
                <a:spcPts val="600"/>
              </a:spcBef>
              <a:buClr>
                <a:srgbClr val="D6851B"/>
              </a:buClr>
              <a:buSzPct val="65000"/>
              <a:buFont typeface="Wingdings 3"/>
              <a:buChar char=""/>
              <a:defRPr/>
            </a:pPr>
            <a:r>
              <a:rPr lang="es-ES" sz="1600">
                <a:latin typeface="Calibri"/>
              </a:rPr>
              <a:t>Satisfacción laboral y por lo tanto personal</a:t>
            </a:r>
          </a:p>
          <a:p>
            <a:pPr marL="285750" indent="-285750">
              <a:lnSpc>
                <a:spcPts val="2000"/>
              </a:lnSpc>
              <a:spcBef>
                <a:spcPts val="1200"/>
              </a:spcBef>
              <a:buClr>
                <a:srgbClr val="D6851B"/>
              </a:buClr>
              <a:buSzPct val="65000"/>
              <a:buFont typeface="Wingdings 3"/>
              <a:buChar char=""/>
              <a:defRPr/>
            </a:pPr>
            <a:r>
              <a:rPr lang="es-ES" sz="1600">
                <a:latin typeface="Calibri"/>
              </a:rPr>
              <a:t>Realización del potencial de desarrollo profesional individual</a:t>
            </a:r>
          </a:p>
          <a:p>
            <a:pPr marL="285750" indent="-285750">
              <a:lnSpc>
                <a:spcPts val="2000"/>
              </a:lnSpc>
              <a:spcBef>
                <a:spcPts val="1200"/>
              </a:spcBef>
              <a:buClr>
                <a:srgbClr val="D6851B"/>
              </a:buClr>
              <a:buSzPct val="65000"/>
              <a:buFont typeface="Wingdings 3"/>
              <a:buChar char=""/>
              <a:defRPr/>
            </a:pPr>
            <a:r>
              <a:rPr lang="es-ES" sz="1600">
                <a:latin typeface="Calibri"/>
              </a:rPr>
              <a:t>Mantenimiento de la empleabilidad</a:t>
            </a: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dirty="0"/>
              <a:t>Beneficios para los individuos/ personas empleadas</a:t>
            </a:r>
          </a:p>
        </p:txBody>
      </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416838" y="2025337"/>
            <a:ext cx="1575194" cy="3078241"/>
          </a:xfrm>
          <a:prstGeom prst="rect">
            <a:avLst/>
          </a:prstGeom>
        </p:spPr>
      </p:pic>
      <p:grpSp>
        <p:nvGrpSpPr>
          <p:cNvPr id="11" name="Gruppieren 10"/>
          <p:cNvGrpSpPr/>
          <p:nvPr/>
        </p:nvGrpSpPr>
        <p:grpSpPr bwMode="auto">
          <a:xfrm>
            <a:off x="6887496" y="1894989"/>
            <a:ext cx="1388971" cy="2999031"/>
            <a:chOff x="2466852" y="4726567"/>
            <a:chExt cx="535353" cy="1155921"/>
          </a:xfrm>
        </p:grpSpPr>
        <p:sp>
          <p:nvSpPr>
            <p:cNvPr id="1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3" name="Grafik 12"/>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a:t> ¿Quién puede ofrecer formación continua? ¿Quién la acredita?</a:t>
            </a:r>
          </a:p>
        </p:txBody>
      </p:sp>
      <p:sp>
        <p:nvSpPr>
          <p:cNvPr id="3" name="Titel 2"/>
          <p:cNvSpPr>
            <a:spLocks noGrp="1"/>
          </p:cNvSpPr>
          <p:nvPr>
            <p:ph type="title"/>
          </p:nvPr>
        </p:nvSpPr>
        <p:spPr bwMode="auto"/>
        <p:txBody>
          <a:bodyPr/>
          <a:lstStyle/>
          <a:p>
            <a:pPr>
              <a:defRPr/>
            </a:pPr>
            <a:r>
              <a:rPr lang="es-ES" dirty="0"/>
              <a:t>7. Formación continua no formal: el mercado de proveedores </a:t>
            </a:r>
          </a:p>
        </p:txBody>
      </p:sp>
      <p:sp>
        <p:nvSpPr>
          <p:cNvPr id="5" name="Inhaltsplatzhalter 4"/>
          <p:cNvSpPr txBox="1"/>
          <p:nvPr/>
        </p:nvSpPr>
        <p:spPr bwMode="auto">
          <a:xfrm>
            <a:off x="658812" y="1557339"/>
            <a:ext cx="11053762" cy="3873077"/>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200"/>
              </a:spcAft>
              <a:buClr>
                <a:srgbClr val="D6851B"/>
              </a:buClr>
              <a:buSzPct val="65000"/>
              <a:buFont typeface="Wingdings 3"/>
              <a:buChar char=""/>
              <a:defRPr/>
            </a:pPr>
            <a:r>
              <a:rPr lang="es-ES" sz="1600" dirty="0">
                <a:latin typeface="Calibri"/>
              </a:rPr>
              <a:t>Las grandes empresas organizan más de la mitad </a:t>
            </a:r>
            <a:br>
              <a:rPr lang="es-ES" sz="1600" dirty="0">
                <a:latin typeface="Calibri"/>
              </a:rPr>
            </a:br>
            <a:r>
              <a:rPr lang="es-ES" sz="1600" dirty="0">
                <a:latin typeface="Calibri"/>
              </a:rPr>
              <a:t>de los eventos de formación continua</a:t>
            </a:r>
          </a:p>
          <a:p>
            <a:pPr marL="285750" indent="-285750">
              <a:lnSpc>
                <a:spcPts val="2000"/>
              </a:lnSpc>
              <a:spcBef>
                <a:spcPts val="1200"/>
              </a:spcBef>
              <a:spcAft>
                <a:spcPts val="200"/>
              </a:spcAft>
              <a:buClr>
                <a:srgbClr val="D6851B"/>
              </a:buClr>
              <a:buSzPct val="65000"/>
              <a:buFont typeface="Wingdings 3"/>
              <a:buChar char=""/>
              <a:defRPr/>
            </a:pPr>
            <a:r>
              <a:rPr lang="es-ES" sz="1600" dirty="0">
                <a:latin typeface="Calibri"/>
              </a:rPr>
              <a:t>Además hay más de 20.000 proveedores: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Instituciones públicas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Universidades e institutos de investigación</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La Iglesia</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Las Cámaras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Los sindicatos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Organizaciones empresariales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Fundaciones y organizaciones benéficas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Entidades de formación comerciales/privados (23% en 2021) y otros</a:t>
            </a:r>
          </a:p>
          <a:p>
            <a:pPr marL="285750" indent="-285750">
              <a:lnSpc>
                <a:spcPts val="2000"/>
              </a:lnSpc>
              <a:spcBef>
                <a:spcPts val="600"/>
              </a:spcBef>
              <a:spcAft>
                <a:spcPts val="200"/>
              </a:spcAft>
              <a:buClr>
                <a:srgbClr val="D6851B"/>
              </a:buClr>
              <a:buSzPct val="65000"/>
              <a:buFont typeface="Wingdings 3"/>
              <a:buChar char=""/>
              <a:defRPr/>
            </a:pPr>
            <a:r>
              <a:rPr lang="es-ES" sz="1600" dirty="0">
                <a:latin typeface="Calibri"/>
              </a:rPr>
              <a:t>Diferenciación: ofertas públicas reguladas y subvencionadas / ofertas no reguladas, no subvencionadas</a:t>
            </a:r>
          </a:p>
          <a:p>
            <a:pPr marL="285750" indent="-285750">
              <a:lnSpc>
                <a:spcPts val="2000"/>
              </a:lnSpc>
              <a:spcBef>
                <a:spcPts val="1200"/>
              </a:spcBef>
              <a:spcAft>
                <a:spcPts val="200"/>
              </a:spcAft>
              <a:buClr>
                <a:srgbClr val="D6851B"/>
              </a:buClr>
              <a:buSzPct val="65000"/>
              <a:buFont typeface="Wingdings 3"/>
              <a:buChar char=""/>
              <a:defRPr/>
            </a:pPr>
            <a:r>
              <a:rPr lang="es-ES" sz="1600" dirty="0">
                <a:latin typeface="Calibri"/>
              </a:rPr>
              <a:t>Para las ofertas del ámbito subvencionado, suele exigirse una licencia de las instituciones estatales o Cámaras (limitada: para la entidad 5 años, para la medida de formación 3 años)</a:t>
            </a:r>
          </a:p>
          <a:p>
            <a:pPr marL="285750" indent="-285750">
              <a:lnSpc>
                <a:spcPts val="2000"/>
              </a:lnSpc>
              <a:spcBef>
                <a:spcPts val="1200"/>
              </a:spcBef>
              <a:spcAft>
                <a:spcPts val="200"/>
              </a:spcAft>
              <a:buClr>
                <a:srgbClr val="D6851B"/>
              </a:buClr>
              <a:buSzPct val="65000"/>
              <a:buFont typeface="Wingdings 3"/>
              <a:buChar char=""/>
              <a:defRPr/>
            </a:pPr>
            <a:r>
              <a:rPr lang="es-ES" sz="1600" dirty="0">
                <a:latin typeface="Calibri"/>
              </a:rPr>
              <a:t>Por lo general, no se exige la certificación del sistema de gestión de la calidad, pero está muy extendida, p. ej. según las normas ISO 9000 y siguientes o ISO 29990</a:t>
            </a:r>
          </a:p>
          <a:p>
            <a:pPr marL="285750" indent="-285750">
              <a:lnSpc>
                <a:spcPts val="2000"/>
              </a:lnSpc>
              <a:spcBef>
                <a:spcPts val="1200"/>
              </a:spcBef>
              <a:spcAft>
                <a:spcPts val="200"/>
              </a:spcAft>
              <a:buClr>
                <a:srgbClr val="D6851B"/>
              </a:buClr>
              <a:buSzPct val="65000"/>
              <a:buFont typeface="Wingdings 3"/>
              <a:buChar char=""/>
              <a:defRPr/>
            </a:pPr>
            <a:r>
              <a:rPr lang="es-ES" sz="1600" dirty="0"/>
              <a:t>Pruebas y certificación por entidades privadas, en el caso de las normas ISO acreditadas por el Organismo Alemán de Acreditación (</a:t>
            </a:r>
            <a:r>
              <a:rPr lang="es-ES" sz="1600" dirty="0" err="1"/>
              <a:t>DAkks</a:t>
            </a:r>
            <a:r>
              <a:rPr lang="es-ES" sz="1600" dirty="0"/>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Textplatzhalter 3"/>
          <p:cNvSpPr txBox="1"/>
          <p:nvPr/>
        </p:nvSpPr>
        <p:spPr bwMode="auto">
          <a:xfrm>
            <a:off x="4824000" y="2520000"/>
            <a:ext cx="2520000" cy="900000"/>
          </a:xfrm>
          <a:prstGeom prst="rect">
            <a:avLst/>
          </a:prstGeom>
          <a:solidFill>
            <a:srgbClr val="D6851B"/>
          </a:solidFill>
        </p:spPr>
        <p:txBody>
          <a:bodyPr vert="horz" wrap="square" lIns="108000" tIns="108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Estado (Gobierno Federal, estados federados, municipios)</a:t>
            </a:r>
          </a:p>
        </p:txBody>
      </p:sp>
      <p:sp>
        <p:nvSpPr>
          <p:cNvPr id="3" name="Titel 2"/>
          <p:cNvSpPr>
            <a:spLocks noGrp="1"/>
          </p:cNvSpPr>
          <p:nvPr>
            <p:ph type="title"/>
          </p:nvPr>
        </p:nvSpPr>
        <p:spPr bwMode="auto"/>
        <p:txBody>
          <a:bodyPr/>
          <a:lstStyle/>
          <a:p>
            <a:pPr>
              <a:defRPr/>
            </a:pPr>
            <a:r>
              <a:rPr lang="es-ES"/>
              <a:t>8. Participación en la formación continua </a:t>
            </a:r>
          </a:p>
        </p:txBody>
      </p:sp>
      <p:sp>
        <p:nvSpPr>
          <p:cNvPr id="13" name="Textplatzhalter 3"/>
          <p:cNvSpPr txBox="1"/>
          <p:nvPr/>
        </p:nvSpPr>
        <p:spPr bwMode="auto">
          <a:xfrm>
            <a:off x="658813" y="2031333"/>
            <a:ext cx="3600000" cy="828587"/>
          </a:xfrm>
          <a:prstGeom prst="rect">
            <a:avLst/>
          </a:prstGeom>
          <a:solidFill>
            <a:srgbClr val="FBF3E8"/>
          </a:solidFill>
        </p:spPr>
        <p:txBody>
          <a:bodyPr vert="horz" wrap="square" lIns="216000" tIns="180000" rIns="144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No se pueden determinar las cifras exactas</a:t>
            </a:r>
          </a:p>
        </p:txBody>
      </p:sp>
      <p:sp>
        <p:nvSpPr>
          <p:cNvPr id="16" name="Textplatzhalter 3"/>
          <p:cNvSpPr txBox="1"/>
          <p:nvPr/>
        </p:nvSpPr>
        <p:spPr bwMode="auto">
          <a:xfrm>
            <a:off x="6639864" y="3844376"/>
            <a:ext cx="4320000" cy="984061"/>
          </a:xfrm>
          <a:prstGeom prst="rect">
            <a:avLst/>
          </a:prstGeom>
          <a:solidFill>
            <a:srgbClr val="FBF3E8"/>
          </a:solidFill>
        </p:spPr>
        <p:txBody>
          <a:bodyPr vert="horz" wrap="square" lIns="216000" tIns="216000" rIns="144000" bIns="216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a:solidFill>
                  <a:schemeClr val="tx1"/>
                </a:solidFill>
              </a:rPr>
              <a:t>2019: promoción de </a:t>
            </a:r>
            <a:r>
              <a:rPr lang="es-ES" sz="2800">
                <a:solidFill>
                  <a:schemeClr val="tx1"/>
                </a:solidFill>
              </a:rPr>
              <a:t>330.643</a:t>
            </a:r>
            <a:r>
              <a:rPr lang="es-ES" sz="1600">
                <a:solidFill>
                  <a:schemeClr val="tx1"/>
                </a:solidFill>
              </a:rPr>
              <a:t> admisiones en medidas de formación profesional continua*</a:t>
            </a:r>
          </a:p>
        </p:txBody>
      </p:sp>
      <p:sp>
        <p:nvSpPr>
          <p:cNvPr id="8" name="Inhaltsplatzhalter 4"/>
          <p:cNvSpPr txBox="1"/>
          <p:nvPr/>
        </p:nvSpPr>
        <p:spPr bwMode="auto">
          <a:xfrm>
            <a:off x="658812" y="1732935"/>
            <a:ext cx="3528000" cy="3783628"/>
          </a:xfrm>
          <a:prstGeom prst="rect">
            <a:avLst/>
          </a:prstGeom>
        </p:spPr>
        <p:txBody>
          <a:bodyPr vert="horz" lIns="0" tIns="0" rIns="0" bIns="0" numCol="1"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endParaRPr lang="de-DE" sz="1600">
              <a:latin typeface="Calibri"/>
            </a:endParaRPr>
          </a:p>
        </p:txBody>
      </p:sp>
      <p:sp>
        <p:nvSpPr>
          <p:cNvPr id="9" name="Textplatzhalter 3"/>
          <p:cNvSpPr txBox="1"/>
          <p:nvPr/>
        </p:nvSpPr>
        <p:spPr bwMode="auto">
          <a:xfrm>
            <a:off x="8103342" y="2031334"/>
            <a:ext cx="3600000" cy="947709"/>
          </a:xfrm>
          <a:prstGeom prst="rect">
            <a:avLst/>
          </a:prstGeom>
          <a:solidFill>
            <a:srgbClr val="FBF3E8"/>
          </a:solidFill>
        </p:spPr>
        <p:txBody>
          <a:bodyPr vert="horz" wrap="square" lIns="216000" tIns="180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a:solidFill>
                  <a:schemeClr val="tx1"/>
                </a:solidFill>
              </a:rPr>
              <a:t>Numerosos programas de fomento para ascender profesionalmente</a:t>
            </a:r>
          </a:p>
        </p:txBody>
      </p:sp>
      <p:sp>
        <p:nvSpPr>
          <p:cNvPr id="11" name="Textplatzhalter 3"/>
          <p:cNvSpPr txBox="1"/>
          <p:nvPr/>
        </p:nvSpPr>
        <p:spPr bwMode="auto">
          <a:xfrm>
            <a:off x="1232135" y="3849278"/>
            <a:ext cx="4470917" cy="984061"/>
          </a:xfrm>
          <a:prstGeom prst="rect">
            <a:avLst/>
          </a:prstGeom>
          <a:solidFill>
            <a:srgbClr val="FBF3E8"/>
          </a:solidFill>
        </p:spPr>
        <p:txBody>
          <a:bodyPr vert="horz" wrap="square" lIns="216000" tIns="216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800" dirty="0">
                <a:solidFill>
                  <a:schemeClr val="tx1"/>
                </a:solidFill>
              </a:rPr>
              <a:t>9.200 millones</a:t>
            </a:r>
            <a:r>
              <a:rPr lang="es-ES" sz="1000" dirty="0">
                <a:solidFill>
                  <a:schemeClr val="tx1"/>
                </a:solidFill>
              </a:rPr>
              <a:t> </a:t>
            </a:r>
            <a:r>
              <a:rPr lang="es-ES" sz="2800" dirty="0">
                <a:solidFill>
                  <a:schemeClr val="tx1"/>
                </a:solidFill>
              </a:rPr>
              <a:t>€</a:t>
            </a:r>
            <a:r>
              <a:rPr lang="es-ES" sz="1600" dirty="0">
                <a:solidFill>
                  <a:schemeClr val="tx1"/>
                </a:solidFill>
              </a:rPr>
              <a:t> Subvenciones para apoyar al acsenso profesional entre 1996 y 2018</a:t>
            </a:r>
          </a:p>
        </p:txBody>
      </p:sp>
      <p:sp>
        <p:nvSpPr>
          <p:cNvPr id="12" name="Rechteck 11"/>
          <p:cNvSpPr/>
          <p:nvPr/>
        </p:nvSpPr>
        <p:spPr bwMode="auto">
          <a:xfrm>
            <a:off x="525582" y="5464202"/>
            <a:ext cx="7447740" cy="246221"/>
          </a:xfrm>
          <a:prstGeom prst="rect">
            <a:avLst/>
          </a:prstGeom>
        </p:spPr>
        <p:txBody>
          <a:bodyPr wrap="square">
            <a:spAutoFit/>
          </a:bodyPr>
          <a:lstStyle/>
          <a:p>
            <a:pPr>
              <a:defRPr/>
            </a:pPr>
            <a:r>
              <a:rPr lang="es-ES" sz="1000"/>
              <a:t>*  </a:t>
            </a:r>
            <a:r>
              <a:rPr lang="es-ES" sz="1000" u="sng">
                <a:hlinkClick r:id="rId3" tooltip="https://www.bundesregierung.de/breg-de/aktuelles/aufstiegs-bafoeg-1674632"/>
              </a:rPr>
              <a:t>https://www.bundesregierung.de/breg-de/aktuelles/aufstiegs-bafoeg-1674632</a:t>
            </a:r>
          </a:p>
        </p:txBody>
      </p:sp>
      <p:grpSp>
        <p:nvGrpSpPr>
          <p:cNvPr id="15" name="Gruppieren 14"/>
          <p:cNvGrpSpPr/>
          <p:nvPr/>
        </p:nvGrpSpPr>
        <p:grpSpPr bwMode="auto">
          <a:xfrm>
            <a:off x="5304136" y="1233018"/>
            <a:ext cx="1651649" cy="1393773"/>
            <a:chOff x="10867802" y="1247312"/>
            <a:chExt cx="970883" cy="819296"/>
          </a:xfrm>
        </p:grpSpPr>
        <p:grpSp>
          <p:nvGrpSpPr>
            <p:cNvPr id="18" name="Gruppieren 17"/>
            <p:cNvGrpSpPr/>
            <p:nvPr/>
          </p:nvGrpSpPr>
          <p:grpSpPr bwMode="auto">
            <a:xfrm>
              <a:off x="10960843" y="1394268"/>
              <a:ext cx="774057" cy="664270"/>
              <a:chOff x="10960845" y="1438275"/>
              <a:chExt cx="521493" cy="447529"/>
            </a:xfrm>
          </p:grpSpPr>
          <p:sp>
            <p:nvSpPr>
              <p:cNvPr id="20"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Rechteck 20"/>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2" name="Rechteck 21"/>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4"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pic>
          <p:nvPicPr>
            <p:cNvPr id="19" name="Grafik 18"/>
            <p:cNvPicPr>
              <a:picLocks noChangeAspect="1"/>
            </p:cNvPicPr>
            <p:nvPr/>
          </p:nvPicPr>
          <p:blipFill>
            <a:blip r:embed="rId4"/>
            <a:stretch/>
          </p:blipFill>
          <p:spPr bwMode="auto">
            <a:xfrm>
              <a:off x="10867802" y="1247312"/>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2400"/>
              <a:t>Empresas</a:t>
            </a:r>
          </a:p>
        </p:txBody>
      </p:sp>
      <p:sp>
        <p:nvSpPr>
          <p:cNvPr id="3" name="Titel 2"/>
          <p:cNvSpPr>
            <a:spLocks noGrp="1"/>
          </p:cNvSpPr>
          <p:nvPr>
            <p:ph type="title"/>
          </p:nvPr>
        </p:nvSpPr>
        <p:spPr bwMode="auto"/>
        <p:txBody>
          <a:bodyPr/>
          <a:lstStyle/>
          <a:p>
            <a:pPr>
              <a:defRPr/>
            </a:pPr>
            <a:r>
              <a:rPr lang="es-ES"/>
              <a:t>8. Participación en la formación continua </a:t>
            </a:r>
          </a:p>
        </p:txBody>
      </p:sp>
      <p:sp>
        <p:nvSpPr>
          <p:cNvPr id="13" name="Textplatzhalter 3"/>
          <p:cNvSpPr txBox="1"/>
          <p:nvPr/>
        </p:nvSpPr>
        <p:spPr bwMode="auto">
          <a:xfrm>
            <a:off x="661989" y="1056658"/>
            <a:ext cx="3600000" cy="947709"/>
          </a:xfrm>
          <a:prstGeom prst="rect">
            <a:avLst/>
          </a:prstGeom>
          <a:solidFill>
            <a:srgbClr val="FBF3E8"/>
          </a:solidFill>
        </p:spPr>
        <p:txBody>
          <a:bodyPr vert="horz" wrap="square" lIns="180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400" dirty="0">
                <a:solidFill>
                  <a:schemeClr val="tx1"/>
                </a:solidFill>
              </a:rPr>
              <a:t>41.300 millones €</a:t>
            </a:r>
            <a:r>
              <a:rPr lang="es-ES" sz="1600" dirty="0">
                <a:solidFill>
                  <a:schemeClr val="tx1"/>
                </a:solidFill>
              </a:rPr>
              <a:t> Inversiones totales del sector privado en 2019</a:t>
            </a:r>
          </a:p>
        </p:txBody>
      </p:sp>
      <p:sp>
        <p:nvSpPr>
          <p:cNvPr id="15" name="Textplatzhalter 3"/>
          <p:cNvSpPr txBox="1"/>
          <p:nvPr/>
        </p:nvSpPr>
        <p:spPr bwMode="auto">
          <a:xfrm>
            <a:off x="661990" y="2052618"/>
            <a:ext cx="1728000" cy="1426389"/>
          </a:xfrm>
          <a:prstGeom prst="rect">
            <a:avLst/>
          </a:prstGeom>
          <a:solidFill>
            <a:srgbClr val="FBF3E8"/>
          </a:solidFill>
        </p:spPr>
        <p:txBody>
          <a:bodyPr vert="horz" wrap="square" lIns="180000" tIns="36000" rIns="108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s-ES" sz="1600" dirty="0">
                <a:solidFill>
                  <a:schemeClr val="tx1"/>
                </a:solidFill>
              </a:rPr>
              <a:t>De los cuales </a:t>
            </a:r>
            <a:br>
              <a:rPr lang="es-ES" sz="1600" dirty="0">
                <a:solidFill>
                  <a:schemeClr val="tx1"/>
                </a:solidFill>
              </a:rPr>
            </a:br>
            <a:r>
              <a:rPr lang="es-ES" sz="2400" dirty="0">
                <a:solidFill>
                  <a:schemeClr val="tx1"/>
                </a:solidFill>
              </a:rPr>
              <a:t>21.000 millones</a:t>
            </a:r>
            <a:r>
              <a:rPr lang="es-ES" sz="1000" dirty="0">
                <a:solidFill>
                  <a:schemeClr val="tx1"/>
                </a:solidFill>
              </a:rPr>
              <a:t> </a:t>
            </a:r>
            <a:r>
              <a:rPr lang="es-ES" sz="2400" dirty="0">
                <a:solidFill>
                  <a:schemeClr val="tx1"/>
                </a:solidFill>
              </a:rPr>
              <a:t>€ </a:t>
            </a:r>
            <a:br>
              <a:rPr lang="es-ES" sz="2400" dirty="0">
                <a:solidFill>
                  <a:schemeClr val="tx1"/>
                </a:solidFill>
              </a:rPr>
            </a:br>
            <a:r>
              <a:rPr lang="es-ES" sz="1600" dirty="0">
                <a:solidFill>
                  <a:schemeClr val="tx1"/>
                </a:solidFill>
              </a:rPr>
              <a:t>costes directos</a:t>
            </a:r>
          </a:p>
        </p:txBody>
      </p:sp>
      <p:sp>
        <p:nvSpPr>
          <p:cNvPr id="16" name="Textplatzhalter 3"/>
          <p:cNvSpPr txBox="1"/>
          <p:nvPr/>
        </p:nvSpPr>
        <p:spPr bwMode="auto">
          <a:xfrm>
            <a:off x="8107736" y="2496363"/>
            <a:ext cx="3600000" cy="829427"/>
          </a:xfrm>
          <a:prstGeom prst="rect">
            <a:avLst/>
          </a:prstGeom>
          <a:solidFill>
            <a:srgbClr val="FBF3E8"/>
          </a:solidFill>
        </p:spPr>
        <p:txBody>
          <a:bodyPr vert="horz" wrap="square" lIns="216000" tIns="72000" rIns="144000" bIns="180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en el año del </a:t>
            </a:r>
            <a:r>
              <a:rPr lang="es-ES" sz="1600" dirty="0" err="1">
                <a:solidFill>
                  <a:schemeClr val="tx1"/>
                </a:solidFill>
              </a:rPr>
              <a:t>Covid</a:t>
            </a:r>
            <a:r>
              <a:rPr lang="es-ES" sz="1600" dirty="0">
                <a:solidFill>
                  <a:schemeClr val="tx1"/>
                </a:solidFill>
              </a:rPr>
              <a:t> 2020 solo participaron el</a:t>
            </a:r>
            <a:r>
              <a:rPr lang="es-ES" sz="2400" dirty="0">
                <a:solidFill>
                  <a:schemeClr val="tx1"/>
                </a:solidFill>
              </a:rPr>
              <a:t> 34%	 </a:t>
            </a:r>
          </a:p>
        </p:txBody>
      </p:sp>
      <p:sp>
        <p:nvSpPr>
          <p:cNvPr id="9" name="Textplatzhalter 3"/>
          <p:cNvSpPr txBox="1"/>
          <p:nvPr/>
        </p:nvSpPr>
        <p:spPr bwMode="auto">
          <a:xfrm>
            <a:off x="2461989" y="2052618"/>
            <a:ext cx="1800000" cy="1426388"/>
          </a:xfrm>
          <a:prstGeom prst="rect">
            <a:avLst/>
          </a:prstGeom>
          <a:solidFill>
            <a:srgbClr val="FBF3E8"/>
          </a:solidFill>
        </p:spPr>
        <p:txBody>
          <a:bodyPr vert="horz" wrap="square" lIns="180000" tIns="36000" rIns="108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s-ES" sz="1600" dirty="0">
                <a:solidFill>
                  <a:schemeClr val="tx1"/>
                </a:solidFill>
              </a:rPr>
              <a:t>y</a:t>
            </a:r>
            <a:r>
              <a:rPr lang="es-ES" sz="2400" dirty="0">
                <a:solidFill>
                  <a:schemeClr val="tx1"/>
                </a:solidFill>
              </a:rPr>
              <a:t> </a:t>
            </a:r>
            <a:br>
              <a:rPr lang="es-ES" sz="2400" dirty="0">
                <a:solidFill>
                  <a:schemeClr val="tx1"/>
                </a:solidFill>
              </a:rPr>
            </a:br>
            <a:r>
              <a:rPr lang="es-ES" sz="2400" dirty="0">
                <a:solidFill>
                  <a:schemeClr val="tx1"/>
                </a:solidFill>
              </a:rPr>
              <a:t>20.300 millones</a:t>
            </a:r>
            <a:r>
              <a:rPr lang="es-ES" sz="1000" dirty="0">
                <a:solidFill>
                  <a:schemeClr val="tx1"/>
                </a:solidFill>
              </a:rPr>
              <a:t> </a:t>
            </a:r>
            <a:r>
              <a:rPr lang="es-ES" sz="2400" dirty="0">
                <a:solidFill>
                  <a:schemeClr val="tx1"/>
                </a:solidFill>
              </a:rPr>
              <a:t>€ </a:t>
            </a:r>
            <a:br>
              <a:rPr lang="es-ES" dirty="0">
                <a:solidFill>
                  <a:schemeClr val="tx1"/>
                </a:solidFill>
              </a:rPr>
            </a:br>
            <a:r>
              <a:rPr lang="es-ES" sz="1600" dirty="0">
                <a:solidFill>
                  <a:schemeClr val="tx1"/>
                </a:solidFill>
              </a:rPr>
              <a:t>costes indirectos</a:t>
            </a:r>
          </a:p>
        </p:txBody>
      </p:sp>
      <p:sp>
        <p:nvSpPr>
          <p:cNvPr id="14" name="Textplatzhalter 3"/>
          <p:cNvSpPr txBox="1"/>
          <p:nvPr/>
        </p:nvSpPr>
        <p:spPr bwMode="auto">
          <a:xfrm>
            <a:off x="8107736" y="1058660"/>
            <a:ext cx="3600000" cy="1439263"/>
          </a:xfrm>
          <a:prstGeom prst="rect">
            <a:avLst/>
          </a:prstGeom>
          <a:solidFill>
            <a:srgbClr val="FBF3E8"/>
          </a:solidFill>
        </p:spPr>
        <p:txBody>
          <a:bodyPr vert="horz" wrap="square" lIns="216000" tIns="216000" rIns="144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400">
                <a:solidFill>
                  <a:schemeClr val="tx1"/>
                </a:solidFill>
              </a:rPr>
              <a:t>55% </a:t>
            </a:r>
            <a:r>
              <a:rPr lang="es-ES" sz="1600">
                <a:solidFill>
                  <a:schemeClr val="tx1"/>
                </a:solidFill>
              </a:rPr>
              <a:t>de las empresas alemanas participaron en formación continua en 2019 (asumiendo costes y/o concediendo una dispensa laboral), </a:t>
            </a:r>
          </a:p>
        </p:txBody>
      </p:sp>
      <p:sp>
        <p:nvSpPr>
          <p:cNvPr id="11" name="Textplatzhalter 3"/>
          <p:cNvSpPr txBox="1"/>
          <p:nvPr/>
        </p:nvSpPr>
        <p:spPr bwMode="auto">
          <a:xfrm>
            <a:off x="1381856" y="3780789"/>
            <a:ext cx="4594738" cy="974833"/>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400"/>
              </a:spcBef>
              <a:spcAft>
                <a:spcPts val="400"/>
              </a:spcAft>
              <a:defRPr/>
            </a:pPr>
            <a:r>
              <a:rPr lang="es-ES" sz="1600" dirty="0">
                <a:solidFill>
                  <a:schemeClr val="tx1"/>
                </a:solidFill>
              </a:rPr>
              <a:t>Participaron el</a:t>
            </a:r>
            <a:r>
              <a:rPr lang="es-ES" dirty="0">
                <a:solidFill>
                  <a:schemeClr val="tx1"/>
                </a:solidFill>
              </a:rPr>
              <a:t> </a:t>
            </a:r>
            <a:r>
              <a:rPr lang="es-ES" sz="2400" dirty="0">
                <a:solidFill>
                  <a:schemeClr val="tx1"/>
                </a:solidFill>
              </a:rPr>
              <a:t>98% </a:t>
            </a:r>
            <a:r>
              <a:rPr lang="es-ES" sz="1600" dirty="0">
                <a:solidFill>
                  <a:schemeClr val="tx1"/>
                </a:solidFill>
              </a:rPr>
              <a:t>de las grandes empresas y el</a:t>
            </a:r>
            <a:r>
              <a:rPr lang="es-ES" dirty="0">
                <a:solidFill>
                  <a:schemeClr val="tx1"/>
                </a:solidFill>
              </a:rPr>
              <a:t> </a:t>
            </a:r>
            <a:r>
              <a:rPr lang="es-ES" sz="2400" dirty="0">
                <a:solidFill>
                  <a:schemeClr val="tx1"/>
                </a:solidFill>
              </a:rPr>
              <a:t>44% </a:t>
            </a:r>
            <a:r>
              <a:rPr lang="es-ES" sz="1600" dirty="0">
                <a:solidFill>
                  <a:schemeClr val="tx1"/>
                </a:solidFill>
              </a:rPr>
              <a:t>de las microempresas</a:t>
            </a:r>
          </a:p>
        </p:txBody>
      </p:sp>
      <p:sp>
        <p:nvSpPr>
          <p:cNvPr id="12" name="Textplatzhalter 3"/>
          <p:cNvSpPr txBox="1"/>
          <p:nvPr/>
        </p:nvSpPr>
        <p:spPr bwMode="auto">
          <a:xfrm>
            <a:off x="7186945" y="3772239"/>
            <a:ext cx="4520791" cy="947709"/>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buClr>
                <a:srgbClr val="D6851B"/>
              </a:buClr>
              <a:buSzPct val="65000"/>
              <a:defRPr/>
            </a:pPr>
            <a:r>
              <a:rPr lang="es-ES" sz="2000" dirty="0">
                <a:solidFill>
                  <a:schemeClr val="tx1"/>
                </a:solidFill>
              </a:rPr>
              <a:t>El</a:t>
            </a:r>
            <a:r>
              <a:rPr lang="es-ES" dirty="0">
                <a:solidFill>
                  <a:schemeClr val="tx1"/>
                </a:solidFill>
              </a:rPr>
              <a:t> </a:t>
            </a:r>
            <a:r>
              <a:rPr lang="es-ES" sz="2400" dirty="0">
                <a:solidFill>
                  <a:schemeClr val="tx1"/>
                </a:solidFill>
              </a:rPr>
              <a:t>36% </a:t>
            </a:r>
            <a:r>
              <a:rPr lang="es-ES" sz="1600" dirty="0">
                <a:solidFill>
                  <a:schemeClr val="tx1"/>
                </a:solidFill>
              </a:rPr>
              <a:t>de las personas empleadas participaron en programas de formación continua*</a:t>
            </a:r>
          </a:p>
        </p:txBody>
      </p:sp>
      <p:sp>
        <p:nvSpPr>
          <p:cNvPr id="18" name="Rechteck 17"/>
          <p:cNvSpPr/>
          <p:nvPr/>
        </p:nvSpPr>
        <p:spPr bwMode="auto">
          <a:xfrm>
            <a:off x="525582" y="5464202"/>
            <a:ext cx="7447740" cy="246221"/>
          </a:xfrm>
          <a:prstGeom prst="rect">
            <a:avLst/>
          </a:prstGeom>
        </p:spPr>
        <p:txBody>
          <a:bodyPr wrap="square">
            <a:spAutoFit/>
          </a:bodyPr>
          <a:lstStyle/>
          <a:p>
            <a:pPr>
              <a:defRPr/>
            </a:pPr>
            <a:r>
              <a:rPr lang="es-ES" sz="1000"/>
              <a:t>*  </a:t>
            </a:r>
            <a:r>
              <a:rPr lang="es-ES" sz="1000" u="sng">
                <a:hlinkClick r:id="rId3" tooltip="https://www.iwd.de/artikel/firmen-investieren-mehr-denn-je-in-qualifizierung-495833/"/>
              </a:rPr>
              <a:t>https://www.iwd.de/artikel/firmen-investieren-mehr-denn-je-in-qualifizierung-495833/</a:t>
            </a:r>
          </a:p>
        </p:txBody>
      </p:sp>
      <p:pic>
        <p:nvPicPr>
          <p:cNvPr id="19" name="Grafik 18"/>
          <p:cNvPicPr>
            <a:picLocks noChangeAspect="1"/>
          </p:cNvPicPr>
          <p:nvPr/>
        </p:nvPicPr>
        <p:blipFill>
          <a:blip r:embed="rId4"/>
          <a:stretch/>
        </p:blipFill>
        <p:spPr bwMode="auto">
          <a:xfrm>
            <a:off x="5209508" y="1320622"/>
            <a:ext cx="1977437" cy="14562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s-ES"/>
              <a:t>8. Participación en la formación continua </a:t>
            </a:r>
          </a:p>
        </p:txBody>
      </p:sp>
      <p:sp>
        <p:nvSpPr>
          <p:cNvPr id="13" name="Textplatzhalter 3"/>
          <p:cNvSpPr txBox="1"/>
          <p:nvPr/>
        </p:nvSpPr>
        <p:spPr bwMode="auto">
          <a:xfrm>
            <a:off x="663659" y="1054511"/>
            <a:ext cx="4094568"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El</a:t>
            </a:r>
            <a:r>
              <a:rPr lang="es-ES" dirty="0">
                <a:solidFill>
                  <a:schemeClr val="tx1"/>
                </a:solidFill>
              </a:rPr>
              <a:t> </a:t>
            </a:r>
            <a:r>
              <a:rPr lang="es-ES" sz="2800" dirty="0">
                <a:solidFill>
                  <a:schemeClr val="tx1"/>
                </a:solidFill>
              </a:rPr>
              <a:t>54% </a:t>
            </a:r>
            <a:r>
              <a:rPr lang="es-ES" sz="1600" dirty="0">
                <a:solidFill>
                  <a:schemeClr val="tx1"/>
                </a:solidFill>
              </a:rPr>
              <a:t>de la población adulta </a:t>
            </a:r>
            <a:br>
              <a:rPr lang="es-ES" sz="1600" dirty="0">
                <a:solidFill>
                  <a:schemeClr val="tx1"/>
                </a:solidFill>
              </a:rPr>
            </a:br>
            <a:r>
              <a:rPr lang="es-ES" sz="1600" dirty="0">
                <a:solidFill>
                  <a:schemeClr val="tx1"/>
                </a:solidFill>
              </a:rPr>
              <a:t>(18-64) participó en formación profesional continua en 2020</a:t>
            </a:r>
          </a:p>
        </p:txBody>
      </p:sp>
      <p:sp>
        <p:nvSpPr>
          <p:cNvPr id="14" name="Textplatzhalter 3"/>
          <p:cNvSpPr txBox="1"/>
          <p:nvPr/>
        </p:nvSpPr>
        <p:spPr bwMode="auto">
          <a:xfrm>
            <a:off x="7585933" y="1327678"/>
            <a:ext cx="414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El</a:t>
            </a:r>
            <a:r>
              <a:rPr lang="es-ES" dirty="0">
                <a:solidFill>
                  <a:schemeClr val="tx1"/>
                </a:solidFill>
              </a:rPr>
              <a:t> </a:t>
            </a:r>
            <a:r>
              <a:rPr lang="es-ES" sz="2400" dirty="0">
                <a:solidFill>
                  <a:schemeClr val="tx1"/>
                </a:solidFill>
              </a:rPr>
              <a:t>49% </a:t>
            </a:r>
            <a:r>
              <a:rPr lang="es-ES" sz="1600" dirty="0">
                <a:solidFill>
                  <a:schemeClr val="tx1"/>
                </a:solidFill>
              </a:rPr>
              <a:t>de la población adulta participó en formación continua en la empresa</a:t>
            </a:r>
          </a:p>
        </p:txBody>
      </p:sp>
      <p:sp>
        <p:nvSpPr>
          <p:cNvPr id="15" name="Textplatzhalter 3"/>
          <p:cNvSpPr txBox="1"/>
          <p:nvPr/>
        </p:nvSpPr>
        <p:spPr bwMode="auto">
          <a:xfrm>
            <a:off x="688775" y="2580921"/>
            <a:ext cx="3600000"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800" dirty="0">
                <a:solidFill>
                  <a:schemeClr val="tx1"/>
                </a:solidFill>
              </a:rPr>
              <a:t>15% </a:t>
            </a:r>
            <a:r>
              <a:rPr lang="es-ES" sz="1600" dirty="0">
                <a:solidFill>
                  <a:schemeClr val="tx1"/>
                </a:solidFill>
              </a:rPr>
              <a:t>Tasa de participación en formación continua individual relacionada con el empleo</a:t>
            </a:r>
          </a:p>
        </p:txBody>
      </p:sp>
      <p:sp>
        <p:nvSpPr>
          <p:cNvPr id="16" name="Textplatzhalter 3"/>
          <p:cNvSpPr txBox="1"/>
          <p:nvPr/>
        </p:nvSpPr>
        <p:spPr bwMode="auto">
          <a:xfrm>
            <a:off x="8112575" y="2580920"/>
            <a:ext cx="3600000" cy="1008000"/>
          </a:xfrm>
          <a:prstGeom prst="rect">
            <a:avLst/>
          </a:prstGeom>
          <a:solidFill>
            <a:srgbClr val="FBF3E8"/>
          </a:solidFill>
        </p:spPr>
        <p:txBody>
          <a:bodyPr vert="horz" wrap="square" lIns="216000" tIns="144000" rIns="108000" bIns="144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La participación aumenta considerablemente con el nivel escolar o de formación	</a:t>
            </a:r>
          </a:p>
        </p:txBody>
      </p:sp>
      <p:sp>
        <p:nvSpPr>
          <p:cNvPr id="17" name="Textplatzhalter 3"/>
          <p:cNvSpPr txBox="1"/>
          <p:nvPr/>
        </p:nvSpPr>
        <p:spPr bwMode="auto">
          <a:xfrm>
            <a:off x="4360460" y="3994305"/>
            <a:ext cx="3612861"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800" dirty="0">
                <a:solidFill>
                  <a:schemeClr val="tx1"/>
                </a:solidFill>
              </a:rPr>
              <a:t>91.000</a:t>
            </a:r>
            <a:r>
              <a:rPr lang="es-ES" sz="1600" dirty="0">
                <a:solidFill>
                  <a:schemeClr val="tx1"/>
                </a:solidFill>
              </a:rPr>
              <a:t> títulos de formación profesional de cualificación superior </a:t>
            </a:r>
            <a:br>
              <a:rPr lang="es-ES" sz="1600" dirty="0">
                <a:solidFill>
                  <a:schemeClr val="tx1"/>
                </a:solidFill>
              </a:rPr>
            </a:br>
            <a:r>
              <a:rPr lang="es-ES" sz="1600" dirty="0">
                <a:solidFill>
                  <a:schemeClr val="tx1"/>
                </a:solidFill>
              </a:rPr>
              <a:t>en 2019*</a:t>
            </a:r>
          </a:p>
        </p:txBody>
      </p:sp>
      <p:sp>
        <p:nvSpPr>
          <p:cNvPr id="19" name="Rechteck 18"/>
          <p:cNvSpPr/>
          <p:nvPr/>
        </p:nvSpPr>
        <p:spPr bwMode="auto">
          <a:xfrm>
            <a:off x="525582" y="5464202"/>
            <a:ext cx="7447740" cy="246221"/>
          </a:xfrm>
          <a:prstGeom prst="rect">
            <a:avLst/>
          </a:prstGeom>
        </p:spPr>
        <p:txBody>
          <a:bodyPr wrap="square">
            <a:spAutoFit/>
          </a:bodyPr>
          <a:lstStyle/>
          <a:p>
            <a:pPr>
              <a:defRPr/>
            </a:pPr>
            <a:r>
              <a:rPr lang="es-ES" sz="1000"/>
              <a:t>* Informe de Tendencias 2020 de AES, p. 11, e Informe de Datos 2020 de BIBB, p. 302 y ss.</a:t>
            </a:r>
          </a:p>
        </p:txBody>
      </p:sp>
      <p:sp>
        <p:nvSpPr>
          <p:cNvPr id="18"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2400"/>
              <a:t>Individuos</a:t>
            </a:r>
          </a:p>
        </p:txBody>
      </p:sp>
      <p:pic>
        <p:nvPicPr>
          <p:cNvPr id="20" name="Grafik 19"/>
          <p:cNvPicPr>
            <a:picLocks noChangeAspect="1"/>
          </p:cNvPicPr>
          <p:nvPr/>
        </p:nvPicPr>
        <p:blipFill>
          <a:blip r:embed="rId3"/>
          <a:stretch/>
        </p:blipFill>
        <p:spPr bwMode="auto">
          <a:xfrm>
            <a:off x="6053970" y="1082901"/>
            <a:ext cx="786285" cy="1536555"/>
          </a:xfrm>
          <a:prstGeom prst="rect">
            <a:avLst/>
          </a:prstGeom>
        </p:spPr>
      </p:pic>
      <p:grpSp>
        <p:nvGrpSpPr>
          <p:cNvPr id="21" name="Gruppieren 20"/>
          <p:cNvGrpSpPr/>
          <p:nvPr/>
        </p:nvGrpSpPr>
        <p:grpSpPr bwMode="auto">
          <a:xfrm>
            <a:off x="5442557" y="1118359"/>
            <a:ext cx="634274" cy="1369507"/>
            <a:chOff x="2466852" y="4726567"/>
            <a:chExt cx="535353" cy="1155921"/>
          </a:xfrm>
        </p:grpSpPr>
        <p:sp>
          <p:nvSpPr>
            <p:cNvPr id="2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3" name="Grafik 22"/>
            <p:cNvPicPr>
              <a:picLocks noChangeAspect="1"/>
            </p:cNvPicPr>
            <p:nvPr/>
          </p:nvPicPr>
          <p:blipFill>
            <a:blip r:embed="rId4"/>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s-ES"/>
              <a:t>Más información</a:t>
            </a:r>
          </a:p>
        </p:txBody>
      </p:sp>
      <p:sp>
        <p:nvSpPr>
          <p:cNvPr id="7" name="Inhaltsplatzhalter 4"/>
          <p:cNvSpPr txBox="1"/>
          <p:nvPr/>
        </p:nvSpPr>
        <p:spPr bwMode="auto">
          <a:xfrm>
            <a:off x="836267" y="1686929"/>
            <a:ext cx="3261845" cy="4126642"/>
          </a:xfrm>
          <a:prstGeom prst="rect">
            <a:avLst/>
          </a:prstGeom>
        </p:spPr>
        <p:txBody>
          <a:bodyPr/>
          <a:lst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57187" lvl="1" indent="0">
              <a:buNone/>
              <a:defRPr/>
            </a:pPr>
            <a:endParaRPr lang="de-DE"/>
          </a:p>
        </p:txBody>
      </p:sp>
      <p:sp>
        <p:nvSpPr>
          <p:cNvPr id="16" name="Inhaltsplatzhalter 4"/>
          <p:cNvSpPr>
            <a:spLocks noGrp="1"/>
          </p:cNvSpPr>
          <p:nvPr>
            <p:ph idx="1"/>
          </p:nvPr>
        </p:nvSpPr>
        <p:spPr bwMode="auto">
          <a:xfrm>
            <a:off x="663823" y="1808163"/>
            <a:ext cx="6460877" cy="1620837"/>
          </a:xfrm>
        </p:spPr>
        <p:txBody>
          <a:bodyPr numCol="1">
            <a:noAutofit/>
          </a:bodyPr>
          <a:lstStyle/>
          <a:p>
            <a:pPr marL="0" indent="0">
              <a:buNone/>
              <a:defRPr/>
            </a:pPr>
            <a:r>
              <a:rPr lang="es-ES" sz="1800"/>
              <a:t>Esta presentación y otras, así como información sobre la formación profesional alemana y la cooperación internacional en materia de formación profesional, están disponibles en nuestro sitio web: </a:t>
            </a:r>
          </a:p>
          <a:p>
            <a:pPr marL="0" indent="0">
              <a:buNone/>
              <a:defRPr/>
            </a:pPr>
            <a:br>
              <a:rPr lang="es-ES" sz="1800" b="1">
                <a:hlinkClick r:id="rId3" tooltip="http://www.govet.international/"/>
              </a:rPr>
            </a:br>
            <a:r>
              <a:rPr lang="es-ES" sz="1800" b="1" u="sng">
                <a:solidFill>
                  <a:srgbClr val="E27F1C"/>
                </a:solidFill>
                <a:hlinkClick r:id="rId3" tooltip="http://www.govet.international/"/>
              </a:rPr>
              <a:t>www.govet.international</a:t>
            </a:r>
          </a:p>
          <a:p>
            <a:pPr marL="0" indent="0">
              <a:buNone/>
              <a:defRPr/>
            </a:pPr>
            <a:endParaRPr lang="de-DE" sz="1400" b="1"/>
          </a:p>
        </p:txBody>
      </p:sp>
      <p:sp>
        <p:nvSpPr>
          <p:cNvPr id="17" name="Inhaltsplatzhalter 4"/>
          <p:cNvSpPr txBox="1"/>
          <p:nvPr/>
        </p:nvSpPr>
        <p:spPr bwMode="auto">
          <a:xfrm>
            <a:off x="658813" y="4192735"/>
            <a:ext cx="11053762" cy="1034585"/>
          </a:xfrm>
          <a:prstGeom prst="rect">
            <a:avLst/>
          </a:prstGeom>
        </p:spPr>
        <p:txBody>
          <a:bodyPr vert="horz" lIns="91440" tIns="45720" rIns="91440" bIns="45720" numCol="2"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es-ES" sz="1600" b="1" dirty="0">
                <a:latin typeface="Calibri"/>
              </a:rPr>
              <a:t>Fuentes</a:t>
            </a:r>
          </a:p>
          <a:p>
            <a:pPr marL="266700" indent="-266700">
              <a:defRPr/>
            </a:pPr>
            <a:r>
              <a:rPr lang="es-ES" sz="1600" dirty="0">
                <a:latin typeface="Calibri"/>
              </a:rPr>
              <a:t>Informe de Datos de BIBB (</a:t>
            </a:r>
            <a:r>
              <a:rPr lang="es-ES" sz="1600" u="sng" dirty="0">
                <a:solidFill>
                  <a:srgbClr val="E27F1C"/>
                </a:solidFill>
                <a:latin typeface="Calibri"/>
                <a:hlinkClick r:id="rId4" tooltip="https://www.bibb.de/datenreport/de/175452.php"/>
              </a:rPr>
              <a:t>link</a:t>
            </a:r>
            <a:r>
              <a:rPr lang="es-ES" sz="1600" dirty="0">
                <a:latin typeface="Calibri"/>
              </a:rPr>
              <a:t>)</a:t>
            </a:r>
          </a:p>
          <a:p>
            <a:pPr marL="266700" indent="-266700">
              <a:defRPr/>
            </a:pPr>
            <a:r>
              <a:rPr lang="es-ES" sz="1600" dirty="0">
                <a:latin typeface="Calibri"/>
              </a:rPr>
              <a:t>KMK – Conferencia Permanente de los Ministros de </a:t>
            </a:r>
            <a:br>
              <a:rPr lang="es-ES" sz="1600" dirty="0">
                <a:latin typeface="Calibri"/>
              </a:rPr>
            </a:br>
            <a:r>
              <a:rPr lang="es-ES" sz="1600" dirty="0">
                <a:latin typeface="Calibri"/>
              </a:rPr>
              <a:t>Educación de los Estados Federados (</a:t>
            </a:r>
            <a:r>
              <a:rPr lang="es-ES" sz="1600" u="sng" dirty="0">
                <a:solidFill>
                  <a:srgbClr val="E27F1C"/>
                </a:solidFill>
                <a:latin typeface="Calibri"/>
                <a:hlinkClick r:id="rId5" tooltip="https://www.kmk.org/"/>
              </a:rPr>
              <a:t>link</a:t>
            </a:r>
            <a:r>
              <a:rPr lang="es-ES" sz="1600" dirty="0">
                <a:latin typeface="Calibri"/>
              </a:rPr>
              <a:t>)</a:t>
            </a:r>
          </a:p>
          <a:p>
            <a:pPr marL="266700" indent="-266700">
              <a:defRPr/>
            </a:pPr>
            <a:endParaRPr lang="en-GB" sz="1600" dirty="0">
              <a:latin typeface="Calibri"/>
            </a:endParaRPr>
          </a:p>
          <a:p>
            <a:pPr marL="266700" indent="-266700">
              <a:defRPr/>
            </a:pPr>
            <a:r>
              <a:rPr lang="es-ES" sz="1600" dirty="0">
                <a:latin typeface="Calibri"/>
              </a:rPr>
              <a:t>Portal de datos del Ministerio Federal de Educación e Investigación (BMBF) (</a:t>
            </a:r>
            <a:r>
              <a:rPr lang="es-ES" sz="1600" u="sng" dirty="0">
                <a:solidFill>
                  <a:srgbClr val="E27F1C"/>
                </a:solidFill>
                <a:latin typeface="Calibri"/>
                <a:hlinkClick r:id="rId6" tooltip="http://www.datenportal.bmbf.de/"/>
              </a:rPr>
              <a:t>link</a:t>
            </a:r>
            <a:r>
              <a:rPr lang="es-ES" sz="1600" dirty="0">
                <a:latin typeface="Calibri"/>
              </a:rPr>
              <a:t>)</a:t>
            </a:r>
          </a:p>
          <a:p>
            <a:pPr marL="266700" indent="-266700">
              <a:defRPr/>
            </a:pPr>
            <a:r>
              <a:rPr lang="es-ES" sz="1600" dirty="0" err="1">
                <a:latin typeface="Calibri"/>
              </a:rPr>
              <a:t>Destatis</a:t>
            </a:r>
            <a:r>
              <a:rPr lang="es-ES" sz="1600" dirty="0">
                <a:latin typeface="Calibri"/>
              </a:rPr>
              <a:t> </a:t>
            </a:r>
            <a:r>
              <a:rPr lang="es-ES" sz="1600" dirty="0" err="1">
                <a:latin typeface="Calibri"/>
              </a:rPr>
              <a:t>Statistik</a:t>
            </a:r>
            <a:r>
              <a:rPr lang="es-ES" sz="1600" dirty="0">
                <a:latin typeface="Calibri"/>
              </a:rPr>
              <a:t> </a:t>
            </a:r>
            <a:r>
              <a:rPr lang="es-ES" sz="1600" dirty="0" err="1">
                <a:latin typeface="Calibri"/>
              </a:rPr>
              <a:t>zu</a:t>
            </a:r>
            <a:r>
              <a:rPr lang="es-ES" sz="1600" dirty="0">
                <a:latin typeface="Calibri"/>
              </a:rPr>
              <a:t> </a:t>
            </a:r>
            <a:r>
              <a:rPr lang="es-ES" sz="1600" dirty="0" err="1">
                <a:latin typeface="Calibri"/>
              </a:rPr>
              <a:t>Berufsbildungspersonal</a:t>
            </a:r>
            <a:r>
              <a:rPr lang="es-ES" sz="1600" dirty="0">
                <a:latin typeface="Calibri"/>
              </a:rPr>
              <a:t> (estadísticas sobre el personal de formación profesional) (</a:t>
            </a:r>
            <a:r>
              <a:rPr lang="es-ES" sz="1600" u="sng" dirty="0">
                <a:solidFill>
                  <a:srgbClr val="E27F1C"/>
                </a:solidFill>
                <a:latin typeface="Calibri"/>
                <a:hlinkClick r:id="rId7" tooltip="https://www.destatis.de/DE/Publikationen/Thematisch/BildungForschungKultur/BeruflicheBildung/BerufsbildungBlick0110019129004.pdf?__blob=publicationFile"/>
              </a:rPr>
              <a:t>link</a:t>
            </a:r>
            <a:r>
              <a:rPr lang="es-ES" sz="1600" dirty="0">
                <a:latin typeface="Calibri"/>
              </a:rPr>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es-ES" b="1"/>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es-ES" sz="3600">
                <a:solidFill>
                  <a:srgbClr val="D6851B"/>
                </a:solidFill>
              </a:rPr>
              <a:t>Índice</a:t>
            </a:r>
          </a:p>
        </p:txBody>
      </p:sp>
      <p:sp>
        <p:nvSpPr>
          <p:cNvPr id="12" name="Textfeld 11"/>
          <p:cNvSpPr txBox="1"/>
          <p:nvPr/>
        </p:nvSpPr>
        <p:spPr bwMode="auto">
          <a:xfrm>
            <a:off x="658812" y="1573553"/>
            <a:ext cx="7528844" cy="3847207"/>
          </a:xfrm>
          <a:prstGeom prst="rect">
            <a:avLst/>
          </a:prstGeom>
          <a:noFill/>
        </p:spPr>
        <p:txBody>
          <a:bodyPr wrap="square" lIns="0" tIns="0" rIns="0" bIns="0" rtlCol="0">
            <a:spAutoFit/>
          </a:bodyPr>
          <a:lstStyle/>
          <a:p>
            <a:pPr indent="-360000">
              <a:lnSpc>
                <a:spcPts val="2400"/>
              </a:lnSpc>
              <a:spcAft>
                <a:spcPts val="1200"/>
              </a:spcAft>
              <a:buFont typeface="+mj-lt"/>
              <a:buAutoNum type="arabicPeriod"/>
              <a:defRPr/>
            </a:pPr>
            <a:r>
              <a:rPr lang="es-ES" sz="2000" dirty="0">
                <a:latin typeface="Calibri"/>
              </a:rPr>
              <a:t>Definición</a:t>
            </a:r>
          </a:p>
          <a:p>
            <a:pPr indent="-360000">
              <a:lnSpc>
                <a:spcPts val="2400"/>
              </a:lnSpc>
              <a:spcAft>
                <a:spcPts val="1200"/>
              </a:spcAft>
              <a:buFont typeface="+mj-lt"/>
              <a:buAutoNum type="arabicPeriod"/>
              <a:defRPr/>
            </a:pPr>
            <a:r>
              <a:rPr lang="es-ES" sz="2000" dirty="0">
                <a:latin typeface="Calibri"/>
              </a:rPr>
              <a:t>Tipos de formación profesional continua</a:t>
            </a:r>
          </a:p>
          <a:p>
            <a:pPr indent="-360000">
              <a:lnSpc>
                <a:spcPts val="2400"/>
              </a:lnSpc>
              <a:spcAft>
                <a:spcPts val="1200"/>
              </a:spcAft>
              <a:buFont typeface="+mj-lt"/>
              <a:buAutoNum type="arabicPeriod"/>
              <a:defRPr/>
            </a:pPr>
            <a:r>
              <a:rPr lang="es-ES" sz="2000" dirty="0">
                <a:latin typeface="Calibri"/>
              </a:rPr>
              <a:t>Ofertas de formación formal en el ámbito de la formación continua </a:t>
            </a:r>
            <a:br>
              <a:rPr lang="es-ES" sz="2000" dirty="0">
                <a:latin typeface="Calibri"/>
              </a:rPr>
            </a:br>
            <a:r>
              <a:rPr lang="es-ES" sz="2000" dirty="0">
                <a:latin typeface="Calibri"/>
              </a:rPr>
              <a:t>      para ascender profesionalmente</a:t>
            </a:r>
          </a:p>
          <a:p>
            <a:pPr indent="-360000">
              <a:lnSpc>
                <a:spcPts val="2400"/>
              </a:lnSpc>
              <a:spcAft>
                <a:spcPts val="1200"/>
              </a:spcAft>
              <a:buFont typeface="+mj-lt"/>
              <a:buAutoNum type="arabicPeriod"/>
              <a:defRPr/>
            </a:pPr>
            <a:r>
              <a:rPr lang="es-ES" sz="2000" dirty="0">
                <a:latin typeface="Calibri"/>
              </a:rPr>
              <a:t>Otros programas de formación formal</a:t>
            </a:r>
          </a:p>
          <a:p>
            <a:pPr indent="-360000">
              <a:lnSpc>
                <a:spcPts val="2400"/>
              </a:lnSpc>
              <a:spcAft>
                <a:spcPts val="1200"/>
              </a:spcAft>
              <a:buFont typeface="+mj-lt"/>
              <a:buAutoNum type="arabicPeriod"/>
              <a:defRPr/>
            </a:pPr>
            <a:r>
              <a:rPr lang="es-ES" sz="2000" dirty="0">
                <a:latin typeface="Calibri"/>
              </a:rPr>
              <a:t>Normativa legal (Ley de Formación Profesional modificada de 2020)</a:t>
            </a:r>
          </a:p>
          <a:p>
            <a:pPr indent="-360000">
              <a:lnSpc>
                <a:spcPts val="2400"/>
              </a:lnSpc>
              <a:spcAft>
                <a:spcPts val="1200"/>
              </a:spcAft>
              <a:buFont typeface="+mj-lt"/>
              <a:buAutoNum type="arabicPeriod"/>
              <a:defRPr/>
            </a:pPr>
            <a:r>
              <a:rPr lang="es-ES" sz="2000" dirty="0">
                <a:latin typeface="Calibri"/>
              </a:rPr>
              <a:t>Financiación (costes/beneficios)</a:t>
            </a:r>
          </a:p>
          <a:p>
            <a:pPr indent="-360000">
              <a:lnSpc>
                <a:spcPts val="2400"/>
              </a:lnSpc>
              <a:spcAft>
                <a:spcPts val="1200"/>
              </a:spcAft>
              <a:buFont typeface="+mj-lt"/>
              <a:buAutoNum type="arabicPeriod"/>
              <a:defRPr/>
            </a:pPr>
            <a:r>
              <a:rPr lang="es-ES" sz="2000" dirty="0">
                <a:latin typeface="Calibri"/>
              </a:rPr>
              <a:t>Formación continua no formal: el mercado de proveedores </a:t>
            </a:r>
          </a:p>
          <a:p>
            <a:pPr indent="-360000">
              <a:lnSpc>
                <a:spcPts val="2400"/>
              </a:lnSpc>
              <a:spcAft>
                <a:spcPts val="1200"/>
              </a:spcAft>
              <a:buFont typeface="+mj-lt"/>
              <a:buAutoNum type="arabicPeriod"/>
              <a:defRPr/>
            </a:pPr>
            <a:r>
              <a:rPr lang="es-ES" sz="2000" dirty="0">
                <a:latin typeface="Calibri"/>
              </a:rPr>
              <a:t>Participación en la formación continua</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500"/>
                                        <p:tgtEl>
                                          <p:spTgt spid="12">
                                            <p:txEl>
                                              <p:pRg st="6" end="6"/>
                                            </p:txEl>
                                          </p:spTgt>
                                        </p:tgtEl>
                                      </p:cBhvr>
                                    </p:animEffect>
                                  </p:childTnLst>
                                </p:cTn>
                              </p:par>
                            </p:childTnLst>
                          </p:cTn>
                        </p:par>
                        <p:par>
                          <p:cTn id="32" fill="hold">
                            <p:stCondLst>
                              <p:cond delay="5250"/>
                            </p:stCondLst>
                            <p:childTnLst>
                              <p:par>
                                <p:cTn id="33" presetID="10" presetClass="entr" presetSubtype="0" fill="hold" nodeType="afterEffect">
                                  <p:stCondLst>
                                    <p:cond delay="25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a:t>¿Qué se entiende por formación profesional continua?</a:t>
            </a:r>
          </a:p>
        </p:txBody>
      </p:sp>
      <p:sp>
        <p:nvSpPr>
          <p:cNvPr id="3" name="Titel 2"/>
          <p:cNvSpPr>
            <a:spLocks noGrp="1"/>
          </p:cNvSpPr>
          <p:nvPr>
            <p:ph type="title"/>
          </p:nvPr>
        </p:nvSpPr>
        <p:spPr bwMode="auto"/>
        <p:txBody>
          <a:bodyPr/>
          <a:lstStyle/>
          <a:p>
            <a:pPr>
              <a:defRPr/>
            </a:pPr>
            <a:r>
              <a:rPr lang="es-ES"/>
              <a:t>1. Definición</a:t>
            </a:r>
          </a:p>
        </p:txBody>
      </p:sp>
      <p:sp>
        <p:nvSpPr>
          <p:cNvPr id="18" name="Inhaltsplatzhalter 4"/>
          <p:cNvSpPr txBox="1"/>
          <p:nvPr/>
        </p:nvSpPr>
        <p:spPr bwMode="auto">
          <a:xfrm>
            <a:off x="658813" y="1557337"/>
            <a:ext cx="7958138" cy="3959225"/>
          </a:xfrm>
          <a:prstGeom prst="rect">
            <a:avLst/>
          </a:prstGeom>
        </p:spPr>
        <p:txBody>
          <a:bodyPr vert="horz" lIns="0" tIns="0" rIns="0" bIns="0" rtlCol="0">
            <a:norm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a:latin typeface="Calibri"/>
              </a:rPr>
              <a:t>Cualquier forma de aprendizaje organizado relacionado con el trabajo y que se basa en una formación profesional previa,</a:t>
            </a:r>
          </a:p>
          <a:p>
            <a:pPr marL="285750" indent="-285750">
              <a:lnSpc>
                <a:spcPts val="2200"/>
              </a:lnSpc>
              <a:spcBef>
                <a:spcPts val="600"/>
              </a:spcBef>
              <a:spcAft>
                <a:spcPts val="600"/>
              </a:spcAft>
              <a:buClr>
                <a:srgbClr val="D6851B"/>
              </a:buClr>
              <a:buSzPct val="65000"/>
              <a:buFont typeface="Wingdings 3"/>
              <a:buChar char=""/>
              <a:defRPr/>
            </a:pPr>
            <a:r>
              <a:rPr lang="es-ES" sz="1800">
                <a:latin typeface="Calibri"/>
              </a:rPr>
              <a:t>cuyo objetivo es profundizar, ampliar o actualizar conocimientos, destrezas y habilidades, y</a:t>
            </a:r>
          </a:p>
          <a:p>
            <a:pPr marL="285750" indent="-285750">
              <a:lnSpc>
                <a:spcPts val="2200"/>
              </a:lnSpc>
              <a:spcBef>
                <a:spcPts val="600"/>
              </a:spcBef>
              <a:spcAft>
                <a:spcPts val="600"/>
              </a:spcAft>
              <a:buClr>
                <a:srgbClr val="D6851B"/>
              </a:buClr>
              <a:buSzPct val="65000"/>
              <a:buFont typeface="Wingdings 3"/>
              <a:buChar char=""/>
              <a:defRPr/>
            </a:pPr>
            <a:r>
              <a:rPr lang="es-ES" sz="1800">
                <a:latin typeface="Calibri"/>
              </a:rPr>
              <a:t>que generalmente concluye con un certificado o diploma.</a:t>
            </a:r>
          </a:p>
          <a:p>
            <a:pPr marL="285750" indent="-285750">
              <a:lnSpc>
                <a:spcPts val="2200"/>
              </a:lnSpc>
              <a:spcBef>
                <a:spcPts val="600"/>
              </a:spcBef>
              <a:spcAft>
                <a:spcPts val="600"/>
              </a:spcAft>
              <a:buClr>
                <a:srgbClr val="D6851B"/>
              </a:buClr>
              <a:buSzPct val="65000"/>
              <a:buFont typeface="Wingdings 3"/>
              <a:buChar char=""/>
              <a:defRPr/>
            </a:pPr>
            <a:endParaRPr lang="de-DE" sz="1800">
              <a:latin typeface="Calibri"/>
            </a:endParaRPr>
          </a:p>
          <a:p>
            <a:pPr marL="0" indent="0">
              <a:lnSpc>
                <a:spcPts val="2200"/>
              </a:lnSpc>
              <a:spcBef>
                <a:spcPts val="600"/>
              </a:spcBef>
              <a:spcAft>
                <a:spcPts val="600"/>
              </a:spcAft>
              <a:buClr>
                <a:srgbClr val="D6851B"/>
              </a:buClr>
              <a:buSzPct val="65000"/>
              <a:buNone/>
              <a:defRPr/>
            </a:pPr>
            <a:r>
              <a:rPr lang="es-ES" sz="1800" b="1">
                <a:latin typeface="Calibri"/>
              </a:rPr>
              <a:t>Continuación o reinicio del aprendizaje profesional tras la finalización de una primera fase de formación de duración variable.</a:t>
            </a:r>
          </a:p>
          <a:p>
            <a:pPr marL="285750" indent="-285750">
              <a:lnSpc>
                <a:spcPts val="2200"/>
              </a:lnSpc>
              <a:spcBef>
                <a:spcPts val="600"/>
              </a:spcBef>
              <a:spcAft>
                <a:spcPts val="600"/>
              </a:spcAft>
              <a:buClr>
                <a:srgbClr val="D6851B"/>
              </a:buClr>
              <a:buSzPct val="65000"/>
              <a:buFont typeface="Wingdings 3"/>
              <a:buChar char=""/>
              <a:defRPr/>
            </a:pPr>
            <a:endParaRPr lang="de-DE" sz="1800">
              <a:latin typeface="Calibri"/>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s-ES"/>
              <a:t>2. Tipos de formación profesional continua</a:t>
            </a:r>
          </a:p>
        </p:txBody>
      </p:sp>
      <p:sp>
        <p:nvSpPr>
          <p:cNvPr id="39" name="Inhaltsplatzhalter 4"/>
          <p:cNvSpPr txBox="1"/>
          <p:nvPr/>
        </p:nvSpPr>
        <p:spPr bwMode="auto">
          <a:xfrm>
            <a:off x="658813"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Programas especiales para el desarrollo técnico y profesional dentro del sistema educativo estatal:</a:t>
            </a:r>
          </a:p>
          <a:p>
            <a:pPr marL="576000" lvl="1">
              <a:lnSpc>
                <a:spcPts val="1800"/>
              </a:lnSpc>
              <a:spcBef>
                <a:spcPts val="600"/>
              </a:spcBef>
              <a:buClr>
                <a:srgbClr val="D6851B"/>
              </a:buClr>
              <a:buSzPct val="65000"/>
              <a:buFont typeface="Wingdings 3"/>
              <a:buChar char=""/>
              <a:defRPr/>
            </a:pPr>
            <a:r>
              <a:rPr lang="es-ES" sz="1400" dirty="0">
                <a:latin typeface="Calibri"/>
              </a:rPr>
              <a:t>Cursos de maestro artesano/técnico, maestra artesana/técnica y especialista</a:t>
            </a:r>
          </a:p>
          <a:p>
            <a:pPr marL="576000" lvl="1">
              <a:lnSpc>
                <a:spcPts val="1800"/>
              </a:lnSpc>
              <a:spcBef>
                <a:spcPts val="600"/>
              </a:spcBef>
              <a:buClr>
                <a:srgbClr val="D6851B"/>
              </a:buClr>
              <a:buSzPct val="65000"/>
              <a:buFont typeface="Wingdings 3"/>
              <a:buChar char=""/>
              <a:defRPr/>
            </a:pPr>
            <a:r>
              <a:rPr lang="es-ES" sz="1400" dirty="0">
                <a:latin typeface="Calibri"/>
              </a:rPr>
              <a:t>Cursos en el marco de un programa de reconversión profesional</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
        <p:nvSpPr>
          <p:cNvPr id="40" name="Inhaltsplatzhalter 4"/>
          <p:cNvSpPr txBox="1"/>
          <p:nvPr/>
        </p:nvSpPr>
        <p:spPr bwMode="auto">
          <a:xfrm>
            <a:off x="4430251"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Programas de formación fuera del currículo formal para el desarrollo personal y social </a:t>
            </a:r>
          </a:p>
          <a:p>
            <a:pPr marL="576000" lvl="1">
              <a:lnSpc>
                <a:spcPts val="1800"/>
              </a:lnSpc>
              <a:spcBef>
                <a:spcPts val="600"/>
              </a:spcBef>
              <a:buClr>
                <a:srgbClr val="D6851B"/>
              </a:buClr>
              <a:buSzPct val="65000"/>
              <a:buFont typeface="Wingdings 3"/>
              <a:buChar char=""/>
              <a:defRPr/>
            </a:pPr>
            <a:r>
              <a:rPr lang="es-ES" sz="1400" dirty="0">
                <a:latin typeface="Calibri"/>
              </a:rPr>
              <a:t>Organizados por la empresa o de forma individual</a:t>
            </a:r>
          </a:p>
          <a:p>
            <a:pPr marL="576000" lvl="1">
              <a:lnSpc>
                <a:spcPts val="1800"/>
              </a:lnSpc>
              <a:spcBef>
                <a:spcPts val="600"/>
              </a:spcBef>
              <a:buClr>
                <a:srgbClr val="D6851B"/>
              </a:buClr>
              <a:buSzPct val="65000"/>
              <a:buFont typeface="Wingdings 3"/>
              <a:buChar char=""/>
              <a:defRPr/>
            </a:pPr>
            <a:r>
              <a:rPr lang="es-ES" sz="1400" dirty="0">
                <a:latin typeface="Calibri"/>
              </a:rPr>
              <a:t>Cursos y programas de formación </a:t>
            </a:r>
          </a:p>
          <a:p>
            <a:pPr marL="576000" lvl="1">
              <a:lnSpc>
                <a:spcPts val="1800"/>
              </a:lnSpc>
              <a:spcBef>
                <a:spcPts val="600"/>
              </a:spcBef>
              <a:buClr>
                <a:srgbClr val="D6851B"/>
              </a:buClr>
              <a:buSzPct val="65000"/>
              <a:buFont typeface="Wingdings 3"/>
              <a:buChar char=""/>
              <a:defRPr/>
            </a:pPr>
            <a:r>
              <a:rPr lang="es-ES" sz="1400" dirty="0">
                <a:latin typeface="Calibri"/>
              </a:rPr>
              <a:t>Eventos de corta duración como conferencias, seminarios, talleres, sesiones de instrucción y capacitación</a:t>
            </a:r>
          </a:p>
          <a:p>
            <a:pPr marL="576000" lvl="1">
              <a:lnSpc>
                <a:spcPts val="1800"/>
              </a:lnSpc>
              <a:spcBef>
                <a:spcPts val="600"/>
              </a:spcBef>
              <a:buClr>
                <a:srgbClr val="D6851B"/>
              </a:buClr>
              <a:buSzPct val="65000"/>
              <a:buFont typeface="Wingdings 3"/>
              <a:buChar char=""/>
              <a:defRPr/>
            </a:pPr>
            <a:r>
              <a:rPr lang="es-ES" sz="1400" dirty="0">
                <a:latin typeface="Calibri"/>
              </a:rPr>
              <a:t>Jornadas/congresos/conferencias, si procede</a:t>
            </a:r>
          </a:p>
        </p:txBody>
      </p:sp>
      <p:sp>
        <p:nvSpPr>
          <p:cNvPr id="47" name="Inhaltsplatzhalter 4"/>
          <p:cNvSpPr txBox="1"/>
          <p:nvPr/>
        </p:nvSpPr>
        <p:spPr bwMode="auto">
          <a:xfrm>
            <a:off x="8201695"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Durante toda la vida aprendiendo de las influencias y recursos del entorno personal y de la experiencia cotidiana</a:t>
            </a:r>
          </a:p>
          <a:p>
            <a:pPr marL="576000" lvl="1">
              <a:lnSpc>
                <a:spcPts val="1800"/>
              </a:lnSpc>
              <a:spcBef>
                <a:spcPts val="600"/>
              </a:spcBef>
              <a:buClr>
                <a:srgbClr val="D6851B"/>
              </a:buClr>
              <a:buSzPct val="65000"/>
              <a:buFont typeface="Wingdings 3"/>
              <a:buChar char=""/>
              <a:defRPr/>
            </a:pPr>
            <a:r>
              <a:rPr lang="es-ES" sz="1400" dirty="0">
                <a:latin typeface="Calibri"/>
              </a:rPr>
              <a:t>Rutina laboral cotidiana, compañeros y compañeras de trabajo</a:t>
            </a:r>
          </a:p>
          <a:p>
            <a:pPr marL="576000" lvl="1">
              <a:lnSpc>
                <a:spcPts val="1800"/>
              </a:lnSpc>
              <a:spcBef>
                <a:spcPts val="600"/>
              </a:spcBef>
              <a:buClr>
                <a:srgbClr val="D6851B"/>
              </a:buClr>
              <a:buSzPct val="65000"/>
              <a:buFont typeface="Wingdings 3"/>
              <a:buChar char=""/>
              <a:defRPr/>
            </a:pPr>
            <a:r>
              <a:rPr lang="es-ES" sz="1400" dirty="0">
                <a:latin typeface="Calibri"/>
              </a:rPr>
              <a:t>Contactos privados, medios de comunicación, lectura de literatura especializada, etc.</a:t>
            </a:r>
          </a:p>
        </p:txBody>
      </p:sp>
      <p:sp>
        <p:nvSpPr>
          <p:cNvPr id="48" name="Textplatzhalter 7"/>
          <p:cNvSpPr>
            <a:spLocks noGrp="1"/>
          </p:cNvSpPr>
          <p:nvPr>
            <p:ph type="body" sz="quarter" idx="10"/>
          </p:nvPr>
        </p:nvSpPr>
        <p:spPr bwMode="auto">
          <a:xfrm>
            <a:off x="658812" y="821140"/>
            <a:ext cx="11053762" cy="435462"/>
          </a:xfrm>
        </p:spPr>
        <p:txBody>
          <a:bodyPr>
            <a:normAutofit/>
          </a:bodyPr>
          <a:lstStyle/>
          <a:p>
            <a:pPr>
              <a:defRPr/>
            </a:pPr>
            <a:r>
              <a:rPr lang="es-ES" sz="2000" dirty="0"/>
              <a:t>¿Cómo puede ser la formación profesional continua?</a:t>
            </a:r>
          </a:p>
        </p:txBody>
      </p:sp>
      <p:sp>
        <p:nvSpPr>
          <p:cNvPr id="57" name="Textplatzhalter 3"/>
          <p:cNvSpPr txBox="1"/>
          <p:nvPr/>
        </p:nvSpPr>
        <p:spPr bwMode="auto">
          <a:xfrm>
            <a:off x="658813"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a:t>Formal</a:t>
            </a:r>
          </a:p>
        </p:txBody>
      </p:sp>
      <p:sp>
        <p:nvSpPr>
          <p:cNvPr id="58" name="Textplatzhalter 3"/>
          <p:cNvSpPr txBox="1"/>
          <p:nvPr/>
        </p:nvSpPr>
        <p:spPr bwMode="auto">
          <a:xfrm>
            <a:off x="4430245"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a:t>No formal</a:t>
            </a:r>
          </a:p>
        </p:txBody>
      </p:sp>
      <p:sp>
        <p:nvSpPr>
          <p:cNvPr id="59" name="Textplatzhalter 3"/>
          <p:cNvSpPr txBox="1"/>
          <p:nvPr/>
        </p:nvSpPr>
        <p:spPr bwMode="auto">
          <a:xfrm>
            <a:off x="8201671"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a:t>Informal</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F01E004-2291-4B5C-880E-CC00A7D3E262}"/>
              </a:ext>
            </a:extLst>
          </p:cNvPr>
          <p:cNvSpPr>
            <a:spLocks noGrp="1"/>
          </p:cNvSpPr>
          <p:nvPr>
            <p:ph type="title"/>
          </p:nvPr>
        </p:nvSpPr>
        <p:spPr/>
        <p:txBody>
          <a:bodyPr/>
          <a:lstStyle/>
          <a:p>
            <a:r>
              <a:rPr lang="de-DE" dirty="0"/>
              <a:t>2. Marco </a:t>
            </a:r>
            <a:r>
              <a:rPr lang="de-DE" dirty="0" err="1"/>
              <a:t>nacional</a:t>
            </a:r>
            <a:r>
              <a:rPr lang="de-DE" dirty="0"/>
              <a:t> de </a:t>
            </a:r>
            <a:r>
              <a:rPr lang="de-DE" dirty="0" err="1"/>
              <a:t>cualificaciones</a:t>
            </a:r>
            <a:r>
              <a:rPr lang="de-DE" dirty="0"/>
              <a:t> </a:t>
            </a:r>
            <a:r>
              <a:rPr lang="de-DE" dirty="0" err="1"/>
              <a:t>Alemania</a:t>
            </a:r>
            <a:endParaRPr lang="de-DE" dirty="0"/>
          </a:p>
        </p:txBody>
      </p:sp>
      <p:sp>
        <p:nvSpPr>
          <p:cNvPr id="12" name="Gleichschenkliges Dreieck 11">
            <a:extLst>
              <a:ext uri="{FF2B5EF4-FFF2-40B4-BE49-F238E27FC236}">
                <a16:creationId xmlns:a16="http://schemas.microsoft.com/office/drawing/2014/main" id="{9D077D07-A5F4-43B7-A83C-C4419D2E2E47}"/>
              </a:ext>
            </a:extLst>
          </p:cNvPr>
          <p:cNvSpPr/>
          <p:nvPr/>
        </p:nvSpPr>
        <p:spPr>
          <a:xfrm>
            <a:off x="507981" y="1052513"/>
            <a:ext cx="3107978" cy="4608512"/>
          </a:xfrm>
          <a:prstGeom prst="triangle">
            <a:avLst/>
          </a:prstGeom>
          <a:solidFill>
            <a:schemeClr val="accent1"/>
          </a:solidFill>
          <a:ln>
            <a:solidFill>
              <a:schemeClr val="accen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Freihandform: Form 12">
            <a:extLst>
              <a:ext uri="{FF2B5EF4-FFF2-40B4-BE49-F238E27FC236}">
                <a16:creationId xmlns:a16="http://schemas.microsoft.com/office/drawing/2014/main" id="{B0D7AF77-8933-48A3-BC52-5768C5E9333F}"/>
              </a:ext>
            </a:extLst>
          </p:cNvPr>
          <p:cNvSpPr/>
          <p:nvPr/>
        </p:nvSpPr>
        <p:spPr>
          <a:xfrm>
            <a:off x="2054756" y="1261147"/>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lvl="0" defTabSz="755650">
              <a:lnSpc>
                <a:spcPct val="90000"/>
              </a:lnSpc>
              <a:spcBef>
                <a:spcPct val="0"/>
              </a:spcBef>
              <a:spcAft>
                <a:spcPct val="35000"/>
              </a:spcAft>
            </a:pPr>
            <a:r>
              <a:rPr lang="de-DE" sz="1600" kern="1200" dirty="0"/>
              <a:t>DQR 8	</a:t>
            </a:r>
            <a:r>
              <a:rPr lang="de-DE" sz="1600" kern="1200" dirty="0" err="1"/>
              <a:t>Doctorado</a:t>
            </a:r>
            <a:endParaRPr lang="de-DE" sz="1600" kern="1200" dirty="0"/>
          </a:p>
        </p:txBody>
      </p:sp>
      <p:sp>
        <p:nvSpPr>
          <p:cNvPr id="14" name="Freihandform: Form 13">
            <a:extLst>
              <a:ext uri="{FF2B5EF4-FFF2-40B4-BE49-F238E27FC236}">
                <a16:creationId xmlns:a16="http://schemas.microsoft.com/office/drawing/2014/main" id="{2EB1F7B5-9A47-4C20-A8BC-517C88EC4288}"/>
              </a:ext>
            </a:extLst>
          </p:cNvPr>
          <p:cNvSpPr/>
          <p:nvPr/>
        </p:nvSpPr>
        <p:spPr>
          <a:xfrm>
            <a:off x="2054756" y="1797514"/>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439196"/>
              <a:satOff val="0"/>
              <a:lumOff val="414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kern="1200" dirty="0"/>
              <a:t>DQR 7	</a:t>
            </a:r>
            <a:r>
              <a:rPr lang="en-US" sz="1600" dirty="0" err="1"/>
              <a:t>Formación</a:t>
            </a:r>
            <a:r>
              <a:rPr lang="en-US" sz="1600" dirty="0"/>
              <a:t> continua: Master professional,  Universidad: Master</a:t>
            </a:r>
            <a:endParaRPr lang="de-DE" sz="1600" dirty="0"/>
          </a:p>
        </p:txBody>
      </p:sp>
      <p:sp>
        <p:nvSpPr>
          <p:cNvPr id="15" name="Freihandform: Form 14">
            <a:extLst>
              <a:ext uri="{FF2B5EF4-FFF2-40B4-BE49-F238E27FC236}">
                <a16:creationId xmlns:a16="http://schemas.microsoft.com/office/drawing/2014/main" id="{4FD2465F-74C0-4742-9315-661B3BFF61CF}"/>
              </a:ext>
            </a:extLst>
          </p:cNvPr>
          <p:cNvSpPr/>
          <p:nvPr/>
        </p:nvSpPr>
        <p:spPr>
          <a:xfrm>
            <a:off x="2054756" y="2333881"/>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2878391"/>
              <a:satOff val="0"/>
              <a:lumOff val="829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kern="1200" dirty="0"/>
              <a:t>DQR 6 	</a:t>
            </a:r>
            <a:r>
              <a:rPr lang="en-US" sz="1600" dirty="0" err="1"/>
              <a:t>Formación</a:t>
            </a:r>
            <a:r>
              <a:rPr lang="en-US" sz="1600" dirty="0"/>
              <a:t> continua </a:t>
            </a:r>
            <a:r>
              <a:rPr lang="en-US" sz="1600" dirty="0" err="1"/>
              <a:t>nivel</a:t>
            </a:r>
            <a:r>
              <a:rPr lang="en-US" sz="1600" dirty="0"/>
              <a:t> maestro/a, </a:t>
            </a:r>
            <a:r>
              <a:rPr lang="en-US" sz="1600" b="1" dirty="0"/>
              <a:t>“Meister” </a:t>
            </a:r>
            <a:r>
              <a:rPr lang="en-US" sz="1600" dirty="0"/>
              <a:t>y Bachelor professional,  Universidad: Bachelor</a:t>
            </a:r>
            <a:endParaRPr lang="de-DE" sz="1600" dirty="0"/>
          </a:p>
        </p:txBody>
      </p:sp>
      <p:sp>
        <p:nvSpPr>
          <p:cNvPr id="16" name="Freihandform: Form 15">
            <a:extLst>
              <a:ext uri="{FF2B5EF4-FFF2-40B4-BE49-F238E27FC236}">
                <a16:creationId xmlns:a16="http://schemas.microsoft.com/office/drawing/2014/main" id="{86E8BFF5-0BBB-475E-8026-06379DB6890E}"/>
              </a:ext>
            </a:extLst>
          </p:cNvPr>
          <p:cNvSpPr/>
          <p:nvPr/>
        </p:nvSpPr>
        <p:spPr>
          <a:xfrm>
            <a:off x="2054756" y="2870248"/>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4317587"/>
              <a:satOff val="0"/>
              <a:lumOff val="124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kern="1200" dirty="0"/>
              <a:t>DQR 5	</a:t>
            </a:r>
            <a:r>
              <a:rPr lang="en-US" sz="1600" dirty="0" err="1"/>
              <a:t>Formación</a:t>
            </a:r>
            <a:r>
              <a:rPr lang="en-US" sz="1600" dirty="0"/>
              <a:t> continua, por </a:t>
            </a:r>
            <a:r>
              <a:rPr lang="en-US" sz="1600" dirty="0" err="1"/>
              <a:t>ejemplo</a:t>
            </a:r>
            <a:r>
              <a:rPr lang="en-US" sz="1600" dirty="0"/>
              <a:t> </a:t>
            </a:r>
            <a:r>
              <a:rPr lang="en-US" sz="1600" dirty="0" err="1"/>
              <a:t>Especialista</a:t>
            </a:r>
            <a:r>
              <a:rPr lang="en-US" sz="1600" dirty="0"/>
              <a:t> </a:t>
            </a:r>
            <a:r>
              <a:rPr lang="en-US" sz="1600" dirty="0" err="1"/>
              <a:t>en</a:t>
            </a:r>
            <a:r>
              <a:rPr lang="en-US" sz="1600" dirty="0"/>
              <a:t> </a:t>
            </a:r>
            <a:r>
              <a:rPr lang="en-US" sz="1600" dirty="0" err="1"/>
              <a:t>Informática</a:t>
            </a:r>
            <a:r>
              <a:rPr lang="en-US" sz="1600" dirty="0"/>
              <a:t> (</a:t>
            </a:r>
            <a:r>
              <a:rPr lang="en-US" sz="1600" dirty="0" err="1"/>
              <a:t>certificado</a:t>
            </a:r>
            <a:r>
              <a:rPr lang="en-US" sz="1600" dirty="0"/>
              <a:t>), </a:t>
            </a:r>
            <a:r>
              <a:rPr lang="en-US" sz="1600" dirty="0" err="1"/>
              <a:t>técnico</a:t>
            </a:r>
            <a:r>
              <a:rPr lang="en-US" sz="1600" dirty="0"/>
              <a:t>/a de </a:t>
            </a:r>
            <a:r>
              <a:rPr lang="en-US" sz="1600" dirty="0" err="1"/>
              <a:t>servicio</a:t>
            </a:r>
            <a:r>
              <a:rPr lang="en-US" sz="1600" dirty="0"/>
              <a:t> 	(</a:t>
            </a:r>
            <a:r>
              <a:rPr lang="en-US" sz="1600" dirty="0" err="1"/>
              <a:t>certificado</a:t>
            </a:r>
            <a:r>
              <a:rPr lang="en-US" sz="1600" dirty="0"/>
              <a:t>). </a:t>
            </a:r>
            <a:r>
              <a:rPr lang="en-US" sz="1600" dirty="0" err="1"/>
              <a:t>Especialista</a:t>
            </a:r>
            <a:r>
              <a:rPr lang="en-US" sz="1600" dirty="0"/>
              <a:t> </a:t>
            </a:r>
            <a:r>
              <a:rPr lang="en-US" sz="1600" dirty="0" err="1"/>
              <a:t>ocupacional</a:t>
            </a:r>
            <a:r>
              <a:rPr lang="en-US" sz="1600" dirty="0"/>
              <a:t> </a:t>
            </a:r>
            <a:r>
              <a:rPr lang="en-US" sz="1600" dirty="0" err="1"/>
              <a:t>certificado</a:t>
            </a:r>
            <a:r>
              <a:rPr lang="en-US" sz="1600" dirty="0"/>
              <a:t>.</a:t>
            </a:r>
          </a:p>
        </p:txBody>
      </p:sp>
      <p:sp>
        <p:nvSpPr>
          <p:cNvPr id="17" name="Freihandform: Form 16">
            <a:extLst>
              <a:ext uri="{FF2B5EF4-FFF2-40B4-BE49-F238E27FC236}">
                <a16:creationId xmlns:a16="http://schemas.microsoft.com/office/drawing/2014/main" id="{3AF39967-8B0F-4A06-8D24-F41454610908}"/>
              </a:ext>
            </a:extLst>
          </p:cNvPr>
          <p:cNvSpPr/>
          <p:nvPr/>
        </p:nvSpPr>
        <p:spPr>
          <a:xfrm>
            <a:off x="2054756" y="3406615"/>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5756782"/>
              <a:satOff val="0"/>
              <a:lumOff val="1658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kern="1200" dirty="0"/>
              <a:t>DQR 4	</a:t>
            </a:r>
            <a:r>
              <a:rPr lang="de-DE" sz="1600" b="1" dirty="0" err="1"/>
              <a:t>Formación</a:t>
            </a:r>
            <a:r>
              <a:rPr lang="de-DE" sz="1600" b="1" dirty="0"/>
              <a:t> </a:t>
            </a:r>
            <a:r>
              <a:rPr lang="de-DE" sz="1600" b="1" dirty="0" err="1"/>
              <a:t>profesional</a:t>
            </a:r>
            <a:r>
              <a:rPr lang="de-DE" sz="1600" b="1" dirty="0"/>
              <a:t> dual de 3 -3,5 </a:t>
            </a:r>
            <a:r>
              <a:rPr lang="de-DE" sz="1600" b="1" dirty="0" err="1"/>
              <a:t>año</a:t>
            </a:r>
            <a:r>
              <a:rPr lang="de-DE" sz="1600" b="1" dirty="0"/>
              <a:t> </a:t>
            </a:r>
            <a:r>
              <a:rPr lang="de-DE" sz="1600" dirty="0"/>
              <a:t>o </a:t>
            </a:r>
            <a:r>
              <a:rPr lang="es-ES" sz="1600" dirty="0"/>
              <a:t>certificado de fin de estudios con acceso a la universidad 	(Abitur)</a:t>
            </a:r>
          </a:p>
        </p:txBody>
      </p:sp>
      <p:sp>
        <p:nvSpPr>
          <p:cNvPr id="18" name="Freihandform: Form 17">
            <a:extLst>
              <a:ext uri="{FF2B5EF4-FFF2-40B4-BE49-F238E27FC236}">
                <a16:creationId xmlns:a16="http://schemas.microsoft.com/office/drawing/2014/main" id="{6B679323-AB1C-4088-AF26-C966204A9EF6}"/>
              </a:ext>
            </a:extLst>
          </p:cNvPr>
          <p:cNvSpPr/>
          <p:nvPr/>
        </p:nvSpPr>
        <p:spPr>
          <a:xfrm>
            <a:off x="2054756" y="3942982"/>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0074369"/>
              <a:satOff val="0"/>
              <a:lumOff val="290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dirty="0"/>
              <a:t>DQR 3	</a:t>
            </a:r>
            <a:r>
              <a:rPr lang="de-DE" sz="1600" b="1" dirty="0" err="1"/>
              <a:t>Formación</a:t>
            </a:r>
            <a:r>
              <a:rPr lang="de-DE" sz="1600" b="1" dirty="0"/>
              <a:t> </a:t>
            </a:r>
            <a:r>
              <a:rPr lang="de-DE" sz="1600" b="1" dirty="0" err="1"/>
              <a:t>profesional</a:t>
            </a:r>
            <a:r>
              <a:rPr lang="de-DE" sz="1600" b="1" dirty="0"/>
              <a:t> dual de 2 </a:t>
            </a:r>
            <a:r>
              <a:rPr lang="de-DE" sz="1600" b="1" dirty="0" err="1"/>
              <a:t>años</a:t>
            </a:r>
            <a:r>
              <a:rPr lang="de-DE" sz="1600" dirty="0"/>
              <a:t>, </a:t>
            </a:r>
            <a:r>
              <a:rPr lang="de-DE" sz="1600" dirty="0" err="1"/>
              <a:t>certificado</a:t>
            </a:r>
            <a:r>
              <a:rPr lang="de-DE" sz="1600" dirty="0"/>
              <a:t> de </a:t>
            </a:r>
            <a:r>
              <a:rPr lang="de-DE" sz="1600" dirty="0" err="1"/>
              <a:t>escuela</a:t>
            </a:r>
            <a:r>
              <a:rPr lang="de-DE" sz="1600" dirty="0"/>
              <a:t> </a:t>
            </a:r>
            <a:r>
              <a:rPr lang="de-DE" sz="1600" dirty="0" err="1"/>
              <a:t>después</a:t>
            </a:r>
            <a:r>
              <a:rPr lang="de-DE" sz="1600" dirty="0"/>
              <a:t> de la </a:t>
            </a:r>
            <a:r>
              <a:rPr lang="de-DE" sz="1600" dirty="0" err="1"/>
              <a:t>clase</a:t>
            </a:r>
            <a:r>
              <a:rPr lang="de-DE" sz="1600" dirty="0"/>
              <a:t> 10 (Realschule)</a:t>
            </a:r>
          </a:p>
        </p:txBody>
      </p:sp>
      <p:sp>
        <p:nvSpPr>
          <p:cNvPr id="19" name="Freihandform: Form 18">
            <a:extLst>
              <a:ext uri="{FF2B5EF4-FFF2-40B4-BE49-F238E27FC236}">
                <a16:creationId xmlns:a16="http://schemas.microsoft.com/office/drawing/2014/main" id="{61643D73-B88D-45E1-A17B-EA4200165B8F}"/>
              </a:ext>
            </a:extLst>
          </p:cNvPr>
          <p:cNvSpPr/>
          <p:nvPr/>
        </p:nvSpPr>
        <p:spPr>
          <a:xfrm>
            <a:off x="2054756" y="4479349"/>
            <a:ext cx="9879579"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0074369"/>
              <a:satOff val="0"/>
              <a:lumOff val="290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dirty="0"/>
              <a:t>DQR 2 	</a:t>
            </a:r>
            <a:r>
              <a:rPr lang="de-DE" sz="1600" dirty="0" err="1"/>
              <a:t>Preparación</a:t>
            </a:r>
            <a:r>
              <a:rPr lang="de-DE" sz="1600" dirty="0"/>
              <a:t> </a:t>
            </a:r>
            <a:r>
              <a:rPr lang="de-DE" sz="1600" dirty="0" err="1"/>
              <a:t>vocacional</a:t>
            </a:r>
            <a:r>
              <a:rPr lang="de-DE" sz="1600" dirty="0"/>
              <a:t>, </a:t>
            </a:r>
            <a:r>
              <a:rPr lang="de-DE" sz="1600" dirty="0" err="1"/>
              <a:t>programas</a:t>
            </a:r>
            <a:r>
              <a:rPr lang="de-DE" sz="1600" dirty="0"/>
              <a:t> de la </a:t>
            </a:r>
            <a:r>
              <a:rPr lang="de-DE" sz="1600" dirty="0" err="1"/>
              <a:t>agencia</a:t>
            </a:r>
            <a:r>
              <a:rPr lang="de-DE" sz="1600" dirty="0"/>
              <a:t> de </a:t>
            </a:r>
            <a:r>
              <a:rPr lang="de-DE" sz="1600" dirty="0" err="1"/>
              <a:t>empleo</a:t>
            </a:r>
            <a:r>
              <a:rPr lang="de-DE" sz="1600" dirty="0"/>
              <a:t>, </a:t>
            </a:r>
            <a:r>
              <a:rPr lang="de-DE" sz="1600" dirty="0" err="1"/>
              <a:t>certificado</a:t>
            </a:r>
            <a:r>
              <a:rPr lang="de-DE" sz="1600" dirty="0"/>
              <a:t> de </a:t>
            </a:r>
            <a:r>
              <a:rPr lang="de-DE" sz="1600" dirty="0" err="1"/>
              <a:t>escuela</a:t>
            </a:r>
            <a:r>
              <a:rPr lang="de-DE" sz="1600" dirty="0"/>
              <a:t> </a:t>
            </a:r>
            <a:r>
              <a:rPr lang="de-DE" sz="1600" dirty="0" err="1"/>
              <a:t>después</a:t>
            </a:r>
            <a:r>
              <a:rPr lang="de-DE" sz="1600" dirty="0"/>
              <a:t> de la </a:t>
            </a:r>
            <a:r>
              <a:rPr lang="de-DE" sz="1600" dirty="0" err="1"/>
              <a:t>clase</a:t>
            </a:r>
            <a:r>
              <a:rPr lang="de-DE" sz="1600" dirty="0"/>
              <a:t> 9 	(Hauptschule)</a:t>
            </a:r>
          </a:p>
        </p:txBody>
      </p:sp>
      <p:sp>
        <p:nvSpPr>
          <p:cNvPr id="20" name="Freihandform: Form 19">
            <a:extLst>
              <a:ext uri="{FF2B5EF4-FFF2-40B4-BE49-F238E27FC236}">
                <a16:creationId xmlns:a16="http://schemas.microsoft.com/office/drawing/2014/main" id="{60CC3A42-C2E8-42B0-BF1F-CE97CDD2EDF6}"/>
              </a:ext>
            </a:extLst>
          </p:cNvPr>
          <p:cNvSpPr/>
          <p:nvPr/>
        </p:nvSpPr>
        <p:spPr>
          <a:xfrm>
            <a:off x="2054756" y="5015717"/>
            <a:ext cx="9879580"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0074369"/>
              <a:satOff val="0"/>
              <a:lumOff val="290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de-DE" sz="1600" kern="1200" dirty="0"/>
              <a:t>DQR 1	</a:t>
            </a:r>
            <a:r>
              <a:rPr lang="de-DE" sz="1600" dirty="0" err="1"/>
              <a:t>Preparación</a:t>
            </a:r>
            <a:r>
              <a:rPr lang="de-DE" sz="1600" dirty="0"/>
              <a:t> </a:t>
            </a:r>
            <a:r>
              <a:rPr lang="de-DE" sz="1600" dirty="0" err="1"/>
              <a:t>vocacional</a:t>
            </a:r>
            <a:r>
              <a:rPr lang="de-DE" sz="1600" dirty="0"/>
              <a:t>, </a:t>
            </a:r>
            <a:r>
              <a:rPr lang="de-DE" sz="1600" dirty="0" err="1"/>
              <a:t>programas</a:t>
            </a:r>
            <a:r>
              <a:rPr lang="de-DE" sz="1600" dirty="0"/>
              <a:t> de la </a:t>
            </a:r>
            <a:r>
              <a:rPr lang="de-DE" sz="1600" dirty="0" err="1"/>
              <a:t>agencia</a:t>
            </a:r>
            <a:r>
              <a:rPr lang="de-DE" sz="1600" dirty="0"/>
              <a:t> de </a:t>
            </a:r>
            <a:r>
              <a:rPr lang="de-DE" sz="1600" dirty="0" err="1"/>
              <a:t>empleo</a:t>
            </a:r>
            <a:endParaRPr lang="de-DE" sz="1600" dirty="0"/>
          </a:p>
        </p:txBody>
      </p:sp>
    </p:spTree>
    <p:extLst>
      <p:ext uri="{BB962C8B-B14F-4D97-AF65-F5344CB8AC3E}">
        <p14:creationId xmlns:p14="http://schemas.microsoft.com/office/powerpoint/2010/main" val="3448977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dirty="0"/>
              <a:t>3. Ofertas de formación formal en el ámbito de la formación continua para ascender profesionalmente</a:t>
            </a:r>
          </a:p>
        </p:txBody>
      </p:sp>
      <p:sp>
        <p:nvSpPr>
          <p:cNvPr id="6" name="Textplatzhalter 3"/>
          <p:cNvSpPr>
            <a:spLocks noGrp="1"/>
          </p:cNvSpPr>
          <p:nvPr>
            <p:ph type="body" idx="1"/>
          </p:nvPr>
        </p:nvSpPr>
        <p:spPr bwMode="auto">
          <a:xfrm>
            <a:off x="658814" y="2091739"/>
            <a:ext cx="2763556" cy="1130291"/>
          </a:xfrm>
          <a:prstGeom prst="rect">
            <a:avLst/>
          </a:prstGeom>
          <a:solidFill>
            <a:srgbClr val="E2A95F"/>
          </a:solidFill>
        </p:spPr>
        <p:txBody>
          <a:bodyPr wrap="square" lIns="36000" tIns="72000" rIns="36000" bIns="72000" anchor="t" anchorCtr="0">
            <a:noAutofit/>
          </a:bodyPr>
          <a:lstStyle/>
          <a:p>
            <a:pPr algn="ctr">
              <a:lnSpc>
                <a:spcPct val="100000"/>
              </a:lnSpc>
              <a:spcBef>
                <a:spcPts val="600"/>
              </a:spcBef>
              <a:defRPr/>
            </a:pPr>
            <a:r>
              <a:rPr lang="es-ES" sz="1600" dirty="0"/>
              <a:t>Cualificación superior especializada</a:t>
            </a:r>
          </a:p>
          <a:p>
            <a:pPr algn="ctr">
              <a:lnSpc>
                <a:spcPct val="100000"/>
              </a:lnSpc>
              <a:spcBef>
                <a:spcPts val="600"/>
              </a:spcBef>
              <a:defRPr/>
            </a:pPr>
            <a:endParaRPr lang="es-ES" sz="1600" dirty="0"/>
          </a:p>
          <a:p>
            <a:pPr algn="ctr">
              <a:lnSpc>
                <a:spcPct val="100000"/>
              </a:lnSpc>
              <a:spcBef>
                <a:spcPts val="600"/>
              </a:spcBef>
              <a:defRPr/>
            </a:pPr>
            <a:endParaRPr lang="es-ES" sz="1600" dirty="0"/>
          </a:p>
        </p:txBody>
      </p:sp>
      <p:sp>
        <p:nvSpPr>
          <p:cNvPr id="7" name="Textplatzhalter 3"/>
          <p:cNvSpPr txBox="1"/>
          <p:nvPr/>
        </p:nvSpPr>
        <p:spPr bwMode="auto">
          <a:xfrm>
            <a:off x="658812" y="3332040"/>
            <a:ext cx="2736000" cy="1932288"/>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Especialista Profesional Certificado – Especialista en TI, Técnico/a de Servicio, Cocinero/a Dietético/a, Instalador/a de Tecnología de Turbinas Eólicas, </a:t>
            </a:r>
            <a:br>
              <a:rPr lang="es-ES" sz="1400" dirty="0">
                <a:solidFill>
                  <a:schemeClr val="tx1"/>
                </a:solidFill>
              </a:rPr>
            </a:br>
            <a:r>
              <a:rPr lang="es-ES" sz="1400" dirty="0">
                <a:solidFill>
                  <a:schemeClr val="tx1"/>
                </a:solidFill>
              </a:rPr>
              <a:t>Asesor/a de Adaptación de Viviendas (IHK – Cámara de Comercio e Industria)</a:t>
            </a:r>
          </a:p>
        </p:txBody>
      </p:sp>
      <p:sp>
        <p:nvSpPr>
          <p:cNvPr id="8" name="Textplatzhalter 3"/>
          <p:cNvSpPr txBox="1"/>
          <p:nvPr/>
        </p:nvSpPr>
        <p:spPr bwMode="auto">
          <a:xfrm>
            <a:off x="658813" y="1387488"/>
            <a:ext cx="2736000" cy="637849"/>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5</a:t>
            </a:r>
            <a:br>
              <a:rPr lang="es-ES" sz="1800" b="1" dirty="0"/>
            </a:br>
            <a:r>
              <a:rPr lang="es-ES" sz="1400" dirty="0"/>
              <a:t>(Marco Alemán de Cualificaciones)</a:t>
            </a:r>
          </a:p>
        </p:txBody>
      </p:sp>
      <p:sp>
        <p:nvSpPr>
          <p:cNvPr id="9" name="Textplatzhalter 3"/>
          <p:cNvSpPr txBox="1"/>
          <p:nvPr/>
        </p:nvSpPr>
        <p:spPr bwMode="auto">
          <a:xfrm>
            <a:off x="3612144" y="2091739"/>
            <a:ext cx="2564441" cy="1130291"/>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continua para ascender profesionalmente y obtener el título de maestro o maestra (Meister) </a:t>
            </a:r>
          </a:p>
        </p:txBody>
      </p:sp>
      <p:sp>
        <p:nvSpPr>
          <p:cNvPr id="11" name="Textplatzhalter 3"/>
          <p:cNvSpPr txBox="1"/>
          <p:nvPr/>
        </p:nvSpPr>
        <p:spPr bwMode="auto">
          <a:xfrm>
            <a:off x="3584585" y="3318891"/>
            <a:ext cx="2592000" cy="1945437"/>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Bachelor Professional*, </a:t>
            </a:r>
            <a:br>
              <a:rPr lang="es-ES" sz="1400" dirty="0">
                <a:solidFill>
                  <a:schemeClr val="tx1"/>
                </a:solidFill>
              </a:rPr>
            </a:br>
            <a:r>
              <a:rPr lang="es-ES" sz="1400" dirty="0">
                <a:solidFill>
                  <a:schemeClr val="tx1"/>
                </a:solidFill>
              </a:rPr>
              <a:t>Maestro/a Agrícola, Maestro/a de Cocina, Maestro/a Hostelero, Maestro/a Electricista </a:t>
            </a:r>
          </a:p>
        </p:txBody>
      </p:sp>
      <p:sp>
        <p:nvSpPr>
          <p:cNvPr id="12" name="Textplatzhalter 3"/>
          <p:cNvSpPr txBox="1"/>
          <p:nvPr/>
        </p:nvSpPr>
        <p:spPr bwMode="auto">
          <a:xfrm>
            <a:off x="3612575" y="1387488"/>
            <a:ext cx="8100000" cy="637849"/>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6</a:t>
            </a:r>
            <a:br>
              <a:rPr lang="es-ES" sz="1800" b="1" dirty="0"/>
            </a:br>
            <a:r>
              <a:rPr lang="es-ES" sz="1400" dirty="0"/>
              <a:t>(Marco Alemán de Cualificaciones)</a:t>
            </a:r>
          </a:p>
        </p:txBody>
      </p:sp>
      <p:sp>
        <p:nvSpPr>
          <p:cNvPr id="13" name="Textplatzhalter 3"/>
          <p:cNvSpPr txBox="1"/>
          <p:nvPr/>
        </p:nvSpPr>
        <p:spPr bwMode="auto">
          <a:xfrm>
            <a:off x="6366359" y="2101680"/>
            <a:ext cx="2564441" cy="112035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continua técnica para ascender profesionalmente</a:t>
            </a:r>
          </a:p>
          <a:p>
            <a:pPr algn="ctr">
              <a:lnSpc>
                <a:spcPct val="100000"/>
              </a:lnSpc>
              <a:spcBef>
                <a:spcPts val="600"/>
              </a:spcBef>
              <a:defRPr/>
            </a:pPr>
            <a:endParaRPr lang="es-ES" sz="1600" dirty="0"/>
          </a:p>
        </p:txBody>
      </p:sp>
      <p:sp>
        <p:nvSpPr>
          <p:cNvPr id="14" name="Textplatzhalter 3"/>
          <p:cNvSpPr txBox="1"/>
          <p:nvPr/>
        </p:nvSpPr>
        <p:spPr bwMode="auto">
          <a:xfrm>
            <a:off x="6366359" y="3318891"/>
            <a:ext cx="2592000" cy="1945437"/>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Bachelor Professional*, </a:t>
            </a:r>
            <a:br>
              <a:rPr lang="es-ES" sz="1400" dirty="0">
                <a:solidFill>
                  <a:schemeClr val="tx1"/>
                </a:solidFill>
              </a:rPr>
            </a:br>
            <a:r>
              <a:rPr lang="es-ES" sz="1400" dirty="0">
                <a:solidFill>
                  <a:schemeClr val="tx1"/>
                </a:solidFill>
              </a:rPr>
              <a:t>Técnico/a en Tecnología Agrícola, </a:t>
            </a:r>
            <a:br>
              <a:rPr lang="es-ES" sz="1400" dirty="0">
                <a:solidFill>
                  <a:schemeClr val="tx1"/>
                </a:solidFill>
              </a:rPr>
            </a:br>
            <a:r>
              <a:rPr lang="es-ES" sz="1400" dirty="0">
                <a:solidFill>
                  <a:schemeClr val="tx1"/>
                </a:solidFill>
              </a:rPr>
              <a:t>Técnico/a en Tecnología de los Alimentos, </a:t>
            </a:r>
            <a:br>
              <a:rPr lang="es-ES" sz="1400" dirty="0">
                <a:solidFill>
                  <a:schemeClr val="tx1"/>
                </a:solidFill>
              </a:rPr>
            </a:br>
            <a:r>
              <a:rPr lang="es-ES" sz="1400" dirty="0">
                <a:solidFill>
                  <a:schemeClr val="tx1"/>
                </a:solidFill>
              </a:rPr>
              <a:t>Técnico/a en Sistemas de Gestión de Edificios</a:t>
            </a:r>
          </a:p>
        </p:txBody>
      </p:sp>
      <p:sp>
        <p:nvSpPr>
          <p:cNvPr id="16" name="Textplatzhalter 3"/>
          <p:cNvSpPr txBox="1"/>
          <p:nvPr/>
        </p:nvSpPr>
        <p:spPr bwMode="auto">
          <a:xfrm>
            <a:off x="9107485" y="2101680"/>
            <a:ext cx="2592000" cy="112035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continua comercial para ascender profesionalmente </a:t>
            </a:r>
          </a:p>
        </p:txBody>
      </p:sp>
      <p:sp>
        <p:nvSpPr>
          <p:cNvPr id="18" name="Textplatzhalter 3"/>
          <p:cNvSpPr txBox="1"/>
          <p:nvPr/>
        </p:nvSpPr>
        <p:spPr bwMode="auto">
          <a:xfrm>
            <a:off x="9120573" y="3332040"/>
            <a:ext cx="2592001" cy="1932288"/>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Bachelor Professional*, Especialista en Contabilidad Agrícola, Administrador/a de Empresas, Administrador/a de Empresas Industriales, </a:t>
            </a:r>
            <a:br>
              <a:rPr lang="es-ES" sz="1400" dirty="0">
                <a:solidFill>
                  <a:schemeClr val="tx1"/>
                </a:solidFill>
              </a:rPr>
            </a:br>
            <a:r>
              <a:rPr lang="es-ES" sz="1400" dirty="0">
                <a:solidFill>
                  <a:schemeClr val="tx1"/>
                </a:solidFill>
              </a:rPr>
              <a:t>Especialista en Medios de Comunicación y Edición de Publicaciones, Contable</a:t>
            </a:r>
          </a:p>
        </p:txBody>
      </p:sp>
      <p:sp>
        <p:nvSpPr>
          <p:cNvPr id="15" name="Rechteck 14"/>
          <p:cNvSpPr/>
          <p:nvPr/>
        </p:nvSpPr>
        <p:spPr bwMode="auto">
          <a:xfrm>
            <a:off x="525582" y="5464202"/>
            <a:ext cx="7447740" cy="246221"/>
          </a:xfrm>
          <a:prstGeom prst="rect">
            <a:avLst/>
          </a:prstGeom>
        </p:spPr>
        <p:txBody>
          <a:bodyPr wrap="square">
            <a:spAutoFit/>
          </a:bodyPr>
          <a:lstStyle/>
          <a:p>
            <a:pPr>
              <a:defRPr/>
            </a:pPr>
            <a:r>
              <a:rPr lang="es-ES" sz="1000"/>
              <a:t> * desde finales de 2020 puede utilizarse solo o junto con la antigua denominación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3. Ofertas de formación formal en el ámbito de la formación continua para ascender profesionalmente</a:t>
            </a:r>
          </a:p>
        </p:txBody>
      </p:sp>
      <p:sp>
        <p:nvSpPr>
          <p:cNvPr id="6" name="Textplatzhalter 3"/>
          <p:cNvSpPr>
            <a:spLocks noGrp="1"/>
          </p:cNvSpPr>
          <p:nvPr>
            <p:ph type="body" idx="1"/>
          </p:nvPr>
        </p:nvSpPr>
        <p:spPr bwMode="auto">
          <a:xfrm>
            <a:off x="658812" y="2144900"/>
            <a:ext cx="3528000" cy="884070"/>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es-ES" sz="1600" dirty="0"/>
              <a:t>Formación continua superior </a:t>
            </a:r>
            <a:br>
              <a:rPr lang="es-ES" sz="1600" dirty="0"/>
            </a:br>
            <a:r>
              <a:rPr lang="es-ES" sz="1600" dirty="0"/>
              <a:t>para ascender profesionalmente</a:t>
            </a:r>
            <a:br>
              <a:rPr lang="es-ES" sz="1600" dirty="0"/>
            </a:br>
            <a:r>
              <a:rPr lang="es-ES" sz="1600" dirty="0"/>
              <a:t> </a:t>
            </a:r>
          </a:p>
        </p:txBody>
      </p:sp>
      <p:sp>
        <p:nvSpPr>
          <p:cNvPr id="7" name="Textplatzhalter 3"/>
          <p:cNvSpPr txBox="1"/>
          <p:nvPr/>
        </p:nvSpPr>
        <p:spPr bwMode="auto">
          <a:xfrm>
            <a:off x="652733" y="3144494"/>
            <a:ext cx="3527997" cy="1433902"/>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s-ES" sz="1400" dirty="0">
                <a:solidFill>
                  <a:schemeClr val="tx1"/>
                </a:solidFill>
              </a:rPr>
              <a:t>p. ej. Master Professional*, </a:t>
            </a:r>
            <a:br>
              <a:rPr lang="es-ES" sz="1400" dirty="0">
                <a:solidFill>
                  <a:schemeClr val="tx1"/>
                </a:solidFill>
              </a:rPr>
            </a:br>
            <a:r>
              <a:rPr lang="es-ES" sz="1400" dirty="0">
                <a:solidFill>
                  <a:schemeClr val="tx1"/>
                </a:solidFill>
              </a:rPr>
              <a:t>Economista Técnico de Empresa, </a:t>
            </a:r>
            <a:br>
              <a:rPr lang="es-ES" sz="1400" dirty="0">
                <a:solidFill>
                  <a:schemeClr val="tx1"/>
                </a:solidFill>
              </a:rPr>
            </a:br>
            <a:r>
              <a:rPr lang="es-ES" sz="1400" dirty="0">
                <a:solidFill>
                  <a:schemeClr val="tx1"/>
                </a:solidFill>
              </a:rPr>
              <a:t>Economista Comercial, </a:t>
            </a:r>
            <a:br>
              <a:rPr lang="es-ES" sz="1400" dirty="0">
                <a:solidFill>
                  <a:schemeClr val="tx1"/>
                </a:solidFill>
              </a:rPr>
            </a:br>
            <a:r>
              <a:rPr lang="es-ES" sz="1400" dirty="0">
                <a:solidFill>
                  <a:schemeClr val="tx1"/>
                </a:solidFill>
              </a:rPr>
              <a:t>Educador/a Profesional Certificado*</a:t>
            </a:r>
          </a:p>
        </p:txBody>
      </p:sp>
      <p:sp>
        <p:nvSpPr>
          <p:cNvPr id="8" name="Textplatzhalter 3"/>
          <p:cNvSpPr txBox="1"/>
          <p:nvPr/>
        </p:nvSpPr>
        <p:spPr bwMode="auto">
          <a:xfrm>
            <a:off x="658814" y="1559075"/>
            <a:ext cx="7261168"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7</a:t>
            </a:r>
            <a:br>
              <a:rPr lang="es-ES" sz="1800" b="1" dirty="0"/>
            </a:br>
            <a:r>
              <a:rPr lang="es-ES" sz="1400" dirty="0"/>
              <a:t>(Marco Alemán de Cualificaciones)</a:t>
            </a:r>
          </a:p>
        </p:txBody>
      </p:sp>
      <p:sp>
        <p:nvSpPr>
          <p:cNvPr id="9" name="Textplatzhalter 3"/>
          <p:cNvSpPr txBox="1"/>
          <p:nvPr/>
        </p:nvSpPr>
        <p:spPr bwMode="auto">
          <a:xfrm>
            <a:off x="4391982" y="2144900"/>
            <a:ext cx="3521920" cy="884070"/>
          </a:xfrm>
          <a:prstGeom prst="rect">
            <a:avLst/>
          </a:prstGeom>
          <a:solidFill>
            <a:srgbClr val="E2A95F"/>
          </a:solidFill>
        </p:spPr>
        <p:txBody>
          <a:bodyPr vert="horz" wrap="square" lIns="36000" tIns="72000" rIns="36000" bIns="72000" rtlCol="0" anchor="ctr">
            <a:spAutoFit/>
          </a:bodyPr>
          <a:lstStyle>
            <a:lvl1pPr indent="0" algn="ctr" defTabSz="357188">
              <a:lnSpc>
                <a:spcPct val="100000"/>
              </a:lnSpc>
              <a:spcBef>
                <a:spcPts val="600"/>
              </a:spcBef>
              <a:buClr>
                <a:schemeClr val="accent1"/>
              </a:buClr>
              <a:buSzPct val="90000"/>
              <a:buFont typeface="Wingdings 3"/>
              <a:buNone/>
              <a:defRPr sz="1600" b="0">
                <a:solidFill>
                  <a:schemeClr val="bg1"/>
                </a:solidFill>
                <a:latin typeface="+mj-lt"/>
              </a:defRPr>
            </a:lvl1pPr>
            <a:lvl2pPr indent="0" defTabSz="536575">
              <a:lnSpc>
                <a:spcPct val="90000"/>
              </a:lnSpc>
              <a:spcBef>
                <a:spcPts val="500"/>
              </a:spcBef>
              <a:buClr>
                <a:schemeClr val="accent1"/>
              </a:buClr>
              <a:buSzPct val="90000"/>
              <a:buFont typeface="Wingdings 3"/>
              <a:buNone/>
              <a:defRPr sz="2000" b="1">
                <a:latin typeface="+mj-lt"/>
              </a:defRPr>
            </a:lvl2pPr>
            <a:lvl3pPr indent="0" defTabSz="479425">
              <a:lnSpc>
                <a:spcPct val="90000"/>
              </a:lnSpc>
              <a:spcBef>
                <a:spcPts val="500"/>
              </a:spcBef>
              <a:buClr>
                <a:schemeClr val="accent1"/>
              </a:buClr>
              <a:buSzPct val="90000"/>
              <a:buFont typeface="Wingdings 3"/>
              <a:buNone/>
              <a:defRPr b="1">
                <a:latin typeface="+mj-lt"/>
              </a:defRPr>
            </a:lvl3pPr>
            <a:lvl4pPr indent="0" defTabSz="357188">
              <a:lnSpc>
                <a:spcPct val="90000"/>
              </a:lnSpc>
              <a:spcBef>
                <a:spcPts val="500"/>
              </a:spcBef>
              <a:buClr>
                <a:schemeClr val="accent1"/>
              </a:buClr>
              <a:buSzPct val="90000"/>
              <a:buFont typeface="Wingdings 3"/>
              <a:buNone/>
              <a:defRPr sz="1600" b="1">
                <a:latin typeface="+mj-lt"/>
              </a:defRPr>
            </a:lvl4pPr>
            <a:lvl5pPr indent="0" defTabSz="360363">
              <a:lnSpc>
                <a:spcPct val="90000"/>
              </a:lnSpc>
              <a:spcBef>
                <a:spcPts val="500"/>
              </a:spcBef>
              <a:buClr>
                <a:schemeClr val="accent1"/>
              </a:buClr>
              <a:buSzPct val="90000"/>
              <a:buFont typeface="Wingdings 3"/>
              <a:buNone/>
              <a:defRPr sz="1600" b="1">
                <a:latin typeface="+mj-lt"/>
              </a:defRPr>
            </a:lvl5pPr>
            <a:lvl6pPr indent="0">
              <a:lnSpc>
                <a:spcPct val="90000"/>
              </a:lnSpc>
              <a:spcBef>
                <a:spcPts val="500"/>
              </a:spcBef>
              <a:buFont typeface="Arial"/>
              <a:buNone/>
              <a:defRPr sz="1600" b="1"/>
            </a:lvl6pPr>
            <a:lvl7pPr indent="0">
              <a:lnSpc>
                <a:spcPct val="90000"/>
              </a:lnSpc>
              <a:spcBef>
                <a:spcPts val="500"/>
              </a:spcBef>
              <a:buFont typeface="Arial"/>
              <a:buNone/>
              <a:defRPr sz="1600" b="1"/>
            </a:lvl7pPr>
            <a:lvl8pPr indent="0">
              <a:lnSpc>
                <a:spcPct val="90000"/>
              </a:lnSpc>
              <a:spcBef>
                <a:spcPts val="500"/>
              </a:spcBef>
              <a:buFont typeface="Arial"/>
              <a:buNone/>
              <a:defRPr sz="1600" b="1"/>
            </a:lvl8pPr>
            <a:lvl9pPr indent="0">
              <a:lnSpc>
                <a:spcPct val="90000"/>
              </a:lnSpc>
              <a:spcBef>
                <a:spcPts val="500"/>
              </a:spcBef>
              <a:buFont typeface="Arial"/>
              <a:buNone/>
              <a:defRPr sz="1600" b="1"/>
            </a:lvl9pPr>
          </a:lstStyle>
          <a:p>
            <a:r>
              <a:rPr lang="es-ES" dirty="0"/>
              <a:t>Estudios académicos de Master en una Universidad de Ciencias Aplicadas/Escuela Superior </a:t>
            </a:r>
          </a:p>
        </p:txBody>
      </p:sp>
      <p:sp>
        <p:nvSpPr>
          <p:cNvPr id="11" name="Textplatzhalter 3"/>
          <p:cNvSpPr txBox="1"/>
          <p:nvPr/>
        </p:nvSpPr>
        <p:spPr bwMode="auto">
          <a:xfrm>
            <a:off x="4391982" y="3137381"/>
            <a:ext cx="3521920" cy="1438049"/>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s-ES" sz="1400" dirty="0">
                <a:solidFill>
                  <a:schemeClr val="tx1"/>
                </a:solidFill>
              </a:rPr>
              <a:t>Master </a:t>
            </a:r>
            <a:r>
              <a:rPr lang="es-ES" sz="1400" dirty="0" err="1">
                <a:solidFill>
                  <a:schemeClr val="tx1"/>
                </a:solidFill>
              </a:rPr>
              <a:t>of</a:t>
            </a:r>
            <a:r>
              <a:rPr lang="es-ES" sz="1400" dirty="0">
                <a:solidFill>
                  <a:schemeClr val="tx1"/>
                </a:solidFill>
              </a:rPr>
              <a:t> </a:t>
            </a:r>
            <a:r>
              <a:rPr lang="es-ES" sz="1400" dirty="0" err="1">
                <a:solidFill>
                  <a:schemeClr val="tx1"/>
                </a:solidFill>
              </a:rPr>
              <a:t>Science</a:t>
            </a:r>
            <a:r>
              <a:rPr lang="es-ES" sz="1400" dirty="0">
                <a:solidFill>
                  <a:schemeClr val="tx1"/>
                </a:solidFill>
              </a:rPr>
              <a:t> (M. Sc.) en Ingeniería Agrícola, </a:t>
            </a:r>
            <a:br>
              <a:rPr lang="es-ES" sz="1400" dirty="0">
                <a:solidFill>
                  <a:schemeClr val="tx1"/>
                </a:solidFill>
              </a:rPr>
            </a:br>
            <a:r>
              <a:rPr lang="es-ES" sz="1400" dirty="0" err="1">
                <a:solidFill>
                  <a:schemeClr val="tx1"/>
                </a:solidFill>
              </a:rPr>
              <a:t>M.Sc</a:t>
            </a:r>
            <a:r>
              <a:rPr lang="es-ES" sz="1400" dirty="0">
                <a:solidFill>
                  <a:schemeClr val="tx1"/>
                </a:solidFill>
              </a:rPr>
              <a:t>. en Tecnología de los Alimentos, </a:t>
            </a:r>
            <a:br>
              <a:rPr lang="es-ES" sz="1400" dirty="0">
                <a:solidFill>
                  <a:schemeClr val="tx1"/>
                </a:solidFill>
              </a:rPr>
            </a:br>
            <a:r>
              <a:rPr lang="es-ES" sz="1400" dirty="0" err="1">
                <a:solidFill>
                  <a:schemeClr val="tx1"/>
                </a:solidFill>
              </a:rPr>
              <a:t>M.Sc</a:t>
            </a:r>
            <a:r>
              <a:rPr lang="es-ES" sz="1400" dirty="0">
                <a:solidFill>
                  <a:schemeClr val="tx1"/>
                </a:solidFill>
              </a:rPr>
              <a:t>. en Administración de Empresas, </a:t>
            </a:r>
            <a:br>
              <a:rPr lang="es-ES" sz="1400" dirty="0">
                <a:solidFill>
                  <a:schemeClr val="tx1"/>
                </a:solidFill>
              </a:rPr>
            </a:br>
            <a:r>
              <a:rPr lang="es-ES" sz="1400" dirty="0" err="1">
                <a:solidFill>
                  <a:schemeClr val="tx1"/>
                </a:solidFill>
              </a:rPr>
              <a:t>M.Sc</a:t>
            </a:r>
            <a:r>
              <a:rPr lang="es-ES" sz="1400" dirty="0">
                <a:solidFill>
                  <a:schemeClr val="tx1"/>
                </a:solidFill>
              </a:rPr>
              <a:t>. en Green </a:t>
            </a:r>
            <a:r>
              <a:rPr lang="es-ES" sz="1400" dirty="0" err="1">
                <a:solidFill>
                  <a:schemeClr val="tx1"/>
                </a:solidFill>
              </a:rPr>
              <a:t>Electronics</a:t>
            </a:r>
            <a:endParaRPr lang="es-ES" sz="1400" dirty="0">
              <a:solidFill>
                <a:schemeClr val="tx1"/>
              </a:solidFill>
            </a:endParaRPr>
          </a:p>
          <a:p>
            <a:pPr algn="ctr">
              <a:lnSpc>
                <a:spcPts val="1500"/>
              </a:lnSpc>
              <a:spcBef>
                <a:spcPts val="0"/>
              </a:spcBef>
              <a:defRPr/>
            </a:pPr>
            <a:endParaRPr lang="en-US" sz="1200" spc="20" dirty="0">
              <a:solidFill>
                <a:schemeClr val="tx1"/>
              </a:solidFill>
            </a:endParaRPr>
          </a:p>
        </p:txBody>
      </p:sp>
      <p:sp>
        <p:nvSpPr>
          <p:cNvPr id="12" name="Textplatzhalter 3"/>
          <p:cNvSpPr txBox="1"/>
          <p:nvPr/>
        </p:nvSpPr>
        <p:spPr bwMode="auto">
          <a:xfrm>
            <a:off x="8137316" y="1559075"/>
            <a:ext cx="3575259"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8</a:t>
            </a:r>
            <a:br>
              <a:rPr lang="es-ES" sz="1800" b="1" dirty="0"/>
            </a:br>
            <a:r>
              <a:rPr lang="es-ES" sz="1400" dirty="0"/>
              <a:t>(Marco Alemán de Cualificaciones)</a:t>
            </a:r>
          </a:p>
        </p:txBody>
      </p:sp>
      <p:sp>
        <p:nvSpPr>
          <p:cNvPr id="13" name="Textplatzhalter 3"/>
          <p:cNvSpPr txBox="1"/>
          <p:nvPr/>
        </p:nvSpPr>
        <p:spPr bwMode="auto">
          <a:xfrm>
            <a:off x="8137315" y="2144900"/>
            <a:ext cx="3575259" cy="884070"/>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Doctorado </a:t>
            </a:r>
            <a:br>
              <a:rPr lang="es-ES" sz="1600" dirty="0"/>
            </a:br>
            <a:r>
              <a:rPr lang="es-ES" sz="1600" dirty="0"/>
              <a:t>en una universidad</a:t>
            </a:r>
            <a:br>
              <a:rPr lang="es-ES" sz="1600" dirty="0"/>
            </a:br>
            <a:endParaRPr lang="es-ES" sz="1600" dirty="0"/>
          </a:p>
        </p:txBody>
      </p:sp>
      <p:sp>
        <p:nvSpPr>
          <p:cNvPr id="14" name="Textplatzhalter 3"/>
          <p:cNvSpPr txBox="1"/>
          <p:nvPr/>
        </p:nvSpPr>
        <p:spPr bwMode="auto">
          <a:xfrm>
            <a:off x="8137315" y="3144494"/>
            <a:ext cx="3575259" cy="1433901"/>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s-ES" sz="1400" dirty="0">
                <a:solidFill>
                  <a:schemeClr val="tx1"/>
                </a:solidFill>
              </a:rPr>
              <a:t>p. ej. Doctor/a en Ciencias Agrarias (Dr agr.), Doctor/a en Economía (Dr oec.) </a:t>
            </a:r>
            <a:br>
              <a:rPr lang="es-ES" sz="1400" dirty="0">
                <a:solidFill>
                  <a:schemeClr val="tx1"/>
                </a:solidFill>
              </a:rPr>
            </a:br>
            <a:r>
              <a:rPr lang="es-ES" sz="1400" dirty="0">
                <a:solidFill>
                  <a:schemeClr val="tx1"/>
                </a:solidFill>
              </a:rPr>
              <a:t>Doctor/a en Ciencias de la Nutrición </a:t>
            </a:r>
            <a:br>
              <a:rPr lang="es-ES" sz="1400" dirty="0">
                <a:solidFill>
                  <a:schemeClr val="tx1"/>
                </a:solidFill>
              </a:rPr>
            </a:br>
            <a:r>
              <a:rPr lang="es-ES" sz="1400" dirty="0">
                <a:solidFill>
                  <a:schemeClr val="tx1"/>
                </a:solidFill>
              </a:rPr>
              <a:t>(Dr oec. troph.), </a:t>
            </a:r>
            <a:br>
              <a:rPr lang="es-ES" sz="1400" dirty="0">
                <a:solidFill>
                  <a:schemeClr val="tx1"/>
                </a:solidFill>
              </a:rPr>
            </a:br>
            <a:r>
              <a:rPr lang="es-ES" sz="1400" dirty="0">
                <a:solidFill>
                  <a:schemeClr val="tx1"/>
                </a:solidFill>
              </a:rPr>
              <a:t>Doctor/a en Ingeniería (Dr Ing.)</a:t>
            </a:r>
          </a:p>
          <a:p>
            <a:pPr algn="ctr">
              <a:lnSpc>
                <a:spcPts val="1500"/>
              </a:lnSpc>
              <a:spcBef>
                <a:spcPts val="0"/>
              </a:spcBef>
              <a:defRPr/>
            </a:pPr>
            <a:endParaRPr lang="de-DE" sz="1200" spc="-10" dirty="0">
              <a:solidFill>
                <a:schemeClr val="tx1"/>
              </a:solidFill>
            </a:endParaRPr>
          </a:p>
        </p:txBody>
      </p:sp>
      <p:sp>
        <p:nvSpPr>
          <p:cNvPr id="16" name="Rechteck 15"/>
          <p:cNvSpPr/>
          <p:nvPr/>
        </p:nvSpPr>
        <p:spPr bwMode="auto">
          <a:xfrm>
            <a:off x="525582" y="5464202"/>
            <a:ext cx="7447740" cy="246221"/>
          </a:xfrm>
          <a:prstGeom prst="rect">
            <a:avLst/>
          </a:prstGeom>
        </p:spPr>
        <p:txBody>
          <a:bodyPr wrap="square">
            <a:spAutoFit/>
          </a:bodyPr>
          <a:lstStyle/>
          <a:p>
            <a:pPr>
              <a:defRPr/>
            </a:pPr>
            <a:r>
              <a:rPr lang="es-ES" sz="1000"/>
              <a:t> * desde finales de 2020 puede utilizarse solo o junto con la antigua denominación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446715"/>
          </a:xfrm>
        </p:spPr>
        <p:txBody>
          <a:bodyPr>
            <a:noAutofit/>
          </a:bodyPr>
          <a:lstStyle/>
          <a:p>
            <a:pPr>
              <a:defRPr/>
            </a:pPr>
            <a:r>
              <a:rPr lang="es-ES" dirty="0"/>
              <a:t>4. Otros programas de formación formal</a:t>
            </a:r>
            <a:br>
              <a:rPr lang="es-ES" dirty="0"/>
            </a:br>
            <a:endParaRPr lang="es-ES" dirty="0"/>
          </a:p>
        </p:txBody>
      </p:sp>
      <p:sp>
        <p:nvSpPr>
          <p:cNvPr id="8" name="Textplatzhalter 3"/>
          <p:cNvSpPr txBox="1"/>
          <p:nvPr/>
        </p:nvSpPr>
        <p:spPr bwMode="auto">
          <a:xfrm>
            <a:off x="658814" y="1559075"/>
            <a:ext cx="11053760"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a:t>DQR 3-6</a:t>
            </a:r>
            <a:br>
              <a:rPr lang="es-ES" sz="1800" b="1"/>
            </a:br>
            <a:r>
              <a:rPr lang="es-ES" sz="1800" b="1"/>
              <a:t>(Marco Alemán de Cualificaciones)</a:t>
            </a:r>
          </a:p>
        </p:txBody>
      </p:sp>
      <p:sp>
        <p:nvSpPr>
          <p:cNvPr id="16" name="Rechteck 15"/>
          <p:cNvSpPr/>
          <p:nvPr/>
        </p:nvSpPr>
        <p:spPr bwMode="auto">
          <a:xfrm>
            <a:off x="525582" y="5464202"/>
            <a:ext cx="7447740" cy="246221"/>
          </a:xfrm>
          <a:prstGeom prst="rect">
            <a:avLst/>
          </a:prstGeom>
        </p:spPr>
        <p:txBody>
          <a:bodyPr wrap="square">
            <a:spAutoFit/>
          </a:bodyPr>
          <a:lstStyle/>
          <a:p>
            <a:pPr>
              <a:defRPr/>
            </a:pPr>
            <a:r>
              <a:rPr lang="es-ES" sz="1000"/>
              <a:t> * desde finales de 2020 puede utilizarse solo o junto con la antigua denominación</a:t>
            </a:r>
          </a:p>
        </p:txBody>
      </p:sp>
      <p:sp>
        <p:nvSpPr>
          <p:cNvPr id="15" name="Textplatzhalter 3"/>
          <p:cNvSpPr txBox="1"/>
          <p:nvPr/>
        </p:nvSpPr>
        <p:spPr bwMode="auto">
          <a:xfrm>
            <a:off x="658814" y="2169050"/>
            <a:ext cx="2664000" cy="1130291"/>
          </a:xfrm>
          <a:prstGeom prst="rect">
            <a:avLst/>
          </a:prstGeom>
          <a:solidFill>
            <a:srgbClr val="E2A95F"/>
          </a:solidFill>
        </p:spPr>
        <p:txBody>
          <a:bodyPr vert="horz" wrap="square" lIns="36000" tIns="72000" rIns="36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Reconversión profesional: </a:t>
            </a:r>
            <a:br>
              <a:rPr lang="es-ES" sz="1600" dirty="0"/>
            </a:br>
            <a:r>
              <a:rPr lang="es-ES" sz="1600" dirty="0"/>
              <a:t>Cualificación para una profesión distinta de la aprendida y ejercida</a:t>
            </a:r>
          </a:p>
        </p:txBody>
      </p:sp>
      <p:sp>
        <p:nvSpPr>
          <p:cNvPr id="18" name="Textplatzhalter 3"/>
          <p:cNvSpPr txBox="1"/>
          <p:nvPr/>
        </p:nvSpPr>
        <p:spPr bwMode="auto">
          <a:xfrm>
            <a:off x="3455401" y="2169050"/>
            <a:ext cx="2664000" cy="115200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Recuperación de los títulos escolares y profesionales (= educación de segunda oportunidad)</a:t>
            </a:r>
          </a:p>
        </p:txBody>
      </p:sp>
      <p:sp>
        <p:nvSpPr>
          <p:cNvPr id="20" name="Textplatzhalter 3"/>
          <p:cNvSpPr txBox="1"/>
          <p:nvPr/>
        </p:nvSpPr>
        <p:spPr bwMode="auto">
          <a:xfrm>
            <a:off x="6251988" y="2169050"/>
            <a:ext cx="2664000" cy="115200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Adquisición de </a:t>
            </a:r>
            <a:br>
              <a:rPr lang="es-ES" sz="1600" dirty="0"/>
            </a:br>
            <a:r>
              <a:rPr lang="es-ES" sz="1600" dirty="0"/>
              <a:t>cualificaciones parciales</a:t>
            </a:r>
          </a:p>
        </p:txBody>
      </p:sp>
      <p:sp>
        <p:nvSpPr>
          <p:cNvPr id="22" name="Textplatzhalter 3"/>
          <p:cNvSpPr txBox="1"/>
          <p:nvPr/>
        </p:nvSpPr>
        <p:spPr bwMode="auto">
          <a:xfrm>
            <a:off x="9048574" y="2169050"/>
            <a:ext cx="2664000" cy="115200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científica continua en universidades e institutos de investigación</a:t>
            </a:r>
          </a:p>
        </p:txBody>
      </p:sp>
      <p:sp>
        <p:nvSpPr>
          <p:cNvPr id="25" name="Inhaltsplatzhalter 4"/>
          <p:cNvSpPr txBox="1"/>
          <p:nvPr/>
        </p:nvSpPr>
        <p:spPr bwMode="auto">
          <a:xfrm>
            <a:off x="384535" y="3429000"/>
            <a:ext cx="2938279"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dirty="0">
                <a:latin typeface="Calibri"/>
              </a:rPr>
              <a:t>Por motivos de salud o relacionados con el mercado laboral</a:t>
            </a:r>
          </a:p>
          <a:p>
            <a:pPr marL="504000" lvl="1" indent="-216000">
              <a:lnSpc>
                <a:spcPts val="2000"/>
              </a:lnSpc>
              <a:spcBef>
                <a:spcPts val="600"/>
              </a:spcBef>
              <a:buClr>
                <a:srgbClr val="D6851B"/>
              </a:buClr>
              <a:buSzPct val="65000"/>
              <a:buFont typeface="Wingdings 3"/>
              <a:buChar char=""/>
              <a:defRPr/>
            </a:pPr>
            <a:r>
              <a:rPr lang="es-ES" sz="1400" dirty="0">
                <a:latin typeface="Calibri"/>
              </a:rPr>
              <a:t>Normalmente reduciendo el periodo de formación por un tercio </a:t>
            </a:r>
          </a:p>
        </p:txBody>
      </p:sp>
      <p:sp>
        <p:nvSpPr>
          <p:cNvPr id="28" name="Inhaltsplatzhalter 4"/>
          <p:cNvSpPr txBox="1"/>
          <p:nvPr/>
        </p:nvSpPr>
        <p:spPr bwMode="auto">
          <a:xfrm>
            <a:off x="3182041" y="3429000"/>
            <a:ext cx="2938280"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a:latin typeface="Calibri"/>
              </a:rPr>
              <a:t>A tiempo parcial, compaginado con una actividad profesional o a tiempo completo</a:t>
            </a:r>
          </a:p>
          <a:p>
            <a:pPr marL="504000" lvl="1" indent="-216000">
              <a:lnSpc>
                <a:spcPts val="2000"/>
              </a:lnSpc>
              <a:spcBef>
                <a:spcPts val="600"/>
              </a:spcBef>
              <a:buClr>
                <a:srgbClr val="D6851B"/>
              </a:buClr>
              <a:buSzPct val="65000"/>
              <a:buFont typeface="Wingdings 3"/>
              <a:buChar char=""/>
              <a:defRPr/>
            </a:pPr>
            <a:r>
              <a:rPr lang="es-ES" sz="1400">
                <a:latin typeface="Calibri"/>
              </a:rPr>
              <a:t>También es posible obtener un título de acceso a la universidad (= Abitur)</a:t>
            </a:r>
          </a:p>
        </p:txBody>
      </p:sp>
      <p:sp>
        <p:nvSpPr>
          <p:cNvPr id="29" name="Inhaltsplatzhalter 4"/>
          <p:cNvSpPr txBox="1"/>
          <p:nvPr/>
        </p:nvSpPr>
        <p:spPr bwMode="auto">
          <a:xfrm>
            <a:off x="5980011"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a:latin typeface="Calibri"/>
              </a:rPr>
              <a:t>Tras varias cualificaciones parciales se puede realizar </a:t>
            </a:r>
            <a:br>
              <a:rPr lang="es-ES" sz="1400">
                <a:latin typeface="Calibri"/>
              </a:rPr>
            </a:br>
            <a:r>
              <a:rPr lang="es-ES" sz="1400">
                <a:latin typeface="Calibri"/>
              </a:rPr>
              <a:t>un examen final ante la Cámara competente.</a:t>
            </a:r>
          </a:p>
        </p:txBody>
      </p:sp>
      <p:sp>
        <p:nvSpPr>
          <p:cNvPr id="30" name="Inhaltsplatzhalter 4"/>
          <p:cNvSpPr txBox="1"/>
          <p:nvPr/>
        </p:nvSpPr>
        <p:spPr bwMode="auto">
          <a:xfrm>
            <a:off x="8783406"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a:latin typeface="Calibri"/>
              </a:rPr>
              <a:t>Tras un primer título de cualificación profesional y una primera fase de actividad profesional</a:t>
            </a:r>
          </a:p>
          <a:p>
            <a:pPr marL="504000" lvl="1" indent="-216000">
              <a:lnSpc>
                <a:spcPts val="2000"/>
              </a:lnSpc>
              <a:spcBef>
                <a:spcPts val="600"/>
              </a:spcBef>
              <a:buClr>
                <a:srgbClr val="D6851B"/>
              </a:buClr>
              <a:buSzPct val="65000"/>
              <a:buFont typeface="Wingdings 3"/>
              <a:buChar char=""/>
              <a:defRPr/>
            </a:pPr>
            <a:r>
              <a:rPr lang="es-ES" sz="1400">
                <a:latin typeface="Calibri"/>
              </a:rPr>
              <a:t>Dirigida a profesionales </a:t>
            </a:r>
            <a:br>
              <a:rPr lang="es-ES" sz="1400">
                <a:latin typeface="Calibri"/>
              </a:rPr>
            </a:br>
            <a:r>
              <a:rPr lang="es-ES" sz="1400">
                <a:latin typeface="Calibri"/>
              </a:rPr>
              <a:t>y se basa en la experiencia profesional</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b="1"/>
              <a:t>Modificación de la Ley de Formación Profesional (2020)</a:t>
            </a:r>
          </a:p>
        </p:txBody>
      </p:sp>
      <p:sp>
        <p:nvSpPr>
          <p:cNvPr id="3" name="Titel 2"/>
          <p:cNvSpPr>
            <a:spLocks noGrp="1"/>
          </p:cNvSpPr>
          <p:nvPr>
            <p:ph type="title"/>
          </p:nvPr>
        </p:nvSpPr>
        <p:spPr bwMode="auto"/>
        <p:txBody>
          <a:bodyPr/>
          <a:lstStyle/>
          <a:p>
            <a:pPr>
              <a:defRPr/>
            </a:pPr>
            <a:r>
              <a:rPr lang="es-ES"/>
              <a:t>5. Normativa legal</a:t>
            </a:r>
          </a:p>
        </p:txBody>
      </p:sp>
      <p:sp>
        <p:nvSpPr>
          <p:cNvPr id="18" name="Inhaltsplatzhalter 4"/>
          <p:cNvSpPr txBox="1"/>
          <p:nvPr/>
        </p:nvSpPr>
        <p:spPr bwMode="auto">
          <a:xfrm>
            <a:off x="658812" y="1557337"/>
            <a:ext cx="9074151" cy="431958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0" indent="0">
              <a:lnSpc>
                <a:spcPts val="2000"/>
              </a:lnSpc>
              <a:spcBef>
                <a:spcPts val="600"/>
              </a:spcBef>
              <a:spcAft>
                <a:spcPts val="600"/>
              </a:spcAft>
              <a:buClr>
                <a:srgbClr val="D6851B"/>
              </a:buClr>
              <a:buSzPct val="65000"/>
              <a:buNone/>
              <a:defRPr/>
            </a:pPr>
            <a:r>
              <a:rPr lang="es-ES" sz="1800" dirty="0">
                <a:latin typeface="Calibri"/>
              </a:rPr>
              <a:t>Introducción de niveles de formación continua transparentes: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Para alcanzar</a:t>
            </a:r>
          </a:p>
          <a:p>
            <a:pPr marL="540000" lvl="1" indent="-252000">
              <a:lnSpc>
                <a:spcPts val="2000"/>
              </a:lnSpc>
              <a:spcBef>
                <a:spcPts val="600"/>
              </a:spcBef>
              <a:spcAft>
                <a:spcPts val="600"/>
              </a:spcAft>
              <a:buClr>
                <a:srgbClr val="D6851B"/>
              </a:buClr>
              <a:buSzPct val="65000"/>
              <a:buFont typeface="Wingdings 3"/>
              <a:buChar char=""/>
              <a:defRPr/>
            </a:pPr>
            <a:r>
              <a:rPr lang="es-ES" sz="1400" b="1" dirty="0">
                <a:solidFill>
                  <a:srgbClr val="D6851B"/>
                </a:solidFill>
                <a:latin typeface="Calibri"/>
              </a:rPr>
              <a:t>DQR 5: </a:t>
            </a:r>
            <a:r>
              <a:rPr lang="es-ES" sz="1400" dirty="0">
                <a:latin typeface="Calibri"/>
              </a:rPr>
              <a:t>Carga lectiva mínima de 400 horas, admisión tras obtener el DQR 4 </a:t>
            </a:r>
            <a:br>
              <a:rPr lang="es-ES" sz="1400" dirty="0">
                <a:latin typeface="Calibri"/>
              </a:rPr>
            </a:br>
            <a:r>
              <a:rPr lang="es-ES" sz="1400" dirty="0">
                <a:latin typeface="Calibri"/>
              </a:rPr>
              <a:t>Prueba de profundización/ampliación de las competencias existentes</a:t>
            </a:r>
          </a:p>
          <a:p>
            <a:pPr marL="540000" lvl="1" indent="-252000">
              <a:lnSpc>
                <a:spcPts val="2000"/>
              </a:lnSpc>
              <a:spcBef>
                <a:spcPts val="600"/>
              </a:spcBef>
              <a:spcAft>
                <a:spcPts val="600"/>
              </a:spcAft>
              <a:buClr>
                <a:srgbClr val="D6851B"/>
              </a:buClr>
              <a:buSzPct val="65000"/>
              <a:buFont typeface="Wingdings 3"/>
              <a:buChar char=""/>
              <a:defRPr/>
            </a:pPr>
            <a:r>
              <a:rPr lang="es-ES" sz="1400" b="1" dirty="0">
                <a:solidFill>
                  <a:srgbClr val="D6851B"/>
                </a:solidFill>
                <a:latin typeface="Calibri"/>
              </a:rPr>
              <a:t>DQR 6: </a:t>
            </a:r>
            <a:r>
              <a:rPr lang="es-ES" sz="1400" dirty="0">
                <a:latin typeface="Calibri"/>
              </a:rPr>
              <a:t>Carga lectiva mínima de 1.200 horas, admisión tras obtener el DQR 4 </a:t>
            </a:r>
            <a:br>
              <a:rPr lang="es-ES" sz="1400" dirty="0">
                <a:latin typeface="Calibri"/>
              </a:rPr>
            </a:br>
            <a:r>
              <a:rPr lang="es-ES" sz="1400" dirty="0">
                <a:latin typeface="Calibri"/>
              </a:rPr>
              <a:t>Prueba de aptitud para asumir tareas de gestión y liderazgo </a:t>
            </a:r>
          </a:p>
          <a:p>
            <a:pPr marL="540000" lvl="1" indent="-252000">
              <a:lnSpc>
                <a:spcPts val="2000"/>
              </a:lnSpc>
              <a:spcBef>
                <a:spcPts val="600"/>
              </a:spcBef>
              <a:spcAft>
                <a:spcPts val="600"/>
              </a:spcAft>
              <a:buClr>
                <a:srgbClr val="D6851B"/>
              </a:buClr>
              <a:buSzPct val="65000"/>
              <a:buFont typeface="Wingdings 3"/>
              <a:buChar char=""/>
              <a:defRPr/>
            </a:pPr>
            <a:r>
              <a:rPr lang="es-ES" sz="1400" b="1" dirty="0">
                <a:solidFill>
                  <a:srgbClr val="D6851B"/>
                </a:solidFill>
                <a:latin typeface="Calibri"/>
              </a:rPr>
              <a:t>DQR 7: </a:t>
            </a:r>
            <a:r>
              <a:rPr lang="es-ES" sz="1400" dirty="0">
                <a:latin typeface="Calibri"/>
              </a:rPr>
              <a:t>Carga lectiva de 1.600 horas más, admisión tras obtener el DQR 6</a:t>
            </a:r>
            <a:br>
              <a:rPr lang="es-ES" sz="1400" dirty="0">
                <a:latin typeface="Calibri"/>
              </a:rPr>
            </a:br>
            <a:r>
              <a:rPr lang="es-ES" sz="1400" dirty="0">
                <a:latin typeface="Calibri"/>
              </a:rPr>
              <a:t>Prueba de aptitud para gestionar organizaciones de forma responsable, </a:t>
            </a:r>
            <a:br>
              <a:rPr lang="es-ES" sz="1400" dirty="0">
                <a:latin typeface="Calibri"/>
              </a:rPr>
            </a:br>
            <a:r>
              <a:rPr lang="es-ES" sz="1400" dirty="0">
                <a:latin typeface="Calibri"/>
              </a:rPr>
              <a:t>para abordar problemas nuevos y complejos, desarrollar procedimientos y productos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Elaboración de la normativa de exámenes para los cursos de formación profesional </a:t>
            </a:r>
            <a:br>
              <a:rPr lang="es-ES" sz="1600" dirty="0">
                <a:latin typeface="Calibri"/>
              </a:rPr>
            </a:br>
            <a:r>
              <a:rPr lang="es-ES" sz="1600" dirty="0">
                <a:latin typeface="Calibri"/>
              </a:rPr>
              <a:t>de cualificación superior</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Asignación de las cualificaciones correspondientes al Marco Alemán de Cualificaciones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Equiparación de títulos profesionales y universitarios</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739145" y="1813357"/>
            <a:ext cx="671558" cy="1289391"/>
          </a:xfrm>
          <a:prstGeom prst="rect">
            <a:avLst/>
          </a:prstGeom>
        </p:spPr>
      </p:pic>
      <p:pic>
        <p:nvPicPr>
          <p:cNvPr id="6" name="Grafik 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9742363" y="1179713"/>
            <a:ext cx="789511" cy="1515861"/>
          </a:xfrm>
          <a:prstGeom prst="rect">
            <a:avLst/>
          </a:prstGeom>
        </p:spPr>
      </p:pic>
      <p:pic>
        <p:nvPicPr>
          <p:cNvPr id="9" name="Grafik 8"/>
          <p:cNvPicPr>
            <a:picLocks noChangeAspect="1"/>
          </p:cNvPicPr>
          <p:nvPr/>
        </p:nvPicPr>
        <p:blipFill>
          <a:blip r:embed="rId7"/>
          <a:stretch/>
        </p:blipFill>
        <p:spPr bwMode="auto">
          <a:xfrm>
            <a:off x="9074923" y="2627116"/>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2273</Words>
  <Application>Microsoft Office PowerPoint</Application>
  <DocSecurity>0</DocSecurity>
  <PresentationFormat>Breitbild</PresentationFormat>
  <Paragraphs>206</Paragraphs>
  <Slides>18</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Courier New</vt:lpstr>
      <vt:lpstr>Calibri</vt:lpstr>
      <vt:lpstr>Arial</vt:lpstr>
      <vt:lpstr>Wingdings 3</vt:lpstr>
      <vt:lpstr>Office</vt:lpstr>
      <vt:lpstr> </vt:lpstr>
      <vt:lpstr>Índice</vt:lpstr>
      <vt:lpstr>1. Definición</vt:lpstr>
      <vt:lpstr>2. Tipos de formación profesional continua</vt:lpstr>
      <vt:lpstr>2. Marco nacional de cualificaciones Alemania</vt:lpstr>
      <vt:lpstr>3. Ofertas de formación formal en el ámbito de la formación continua para ascender profesionalmente</vt:lpstr>
      <vt:lpstr>3. Ofertas de formación formal en el ámbito de la formación continua para ascender profesionalmente</vt:lpstr>
      <vt:lpstr>4. Otros programas de formación formal </vt:lpstr>
      <vt:lpstr>5. Normativa legal</vt:lpstr>
      <vt:lpstr>6. Financiación</vt:lpstr>
      <vt:lpstr>6. Financiación</vt:lpstr>
      <vt:lpstr>6. Financiación</vt:lpstr>
      <vt:lpstr>7. Formación continua no formal: el mercado de proveedores </vt:lpstr>
      <vt:lpstr>8. Participación en la formación continua </vt:lpstr>
      <vt:lpstr>8. Participación en la formación continua </vt:lpstr>
      <vt:lpstr>8. Participación en la formación continua </vt:lpstr>
      <vt:lpstr>Más información</vt:lpstr>
      <vt:lpstr>GOVET at BIBB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danyel</dc:creator>
  <cp:keywords/>
  <dc:description/>
  <cp:lastModifiedBy>Wilkes, Maria</cp:lastModifiedBy>
  <cp:revision>401</cp:revision>
  <dcterms:created xsi:type="dcterms:W3CDTF">2020-12-18T10:19:10Z</dcterms:created>
  <dcterms:modified xsi:type="dcterms:W3CDTF">2024-03-18T11:04:41Z</dcterms:modified>
  <cp:category/>
  <dc:identifier/>
  <cp:contentStatus/>
  <dc:language/>
  <cp:version/>
</cp:coreProperties>
</file>