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Arial" panose="020B0604020202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3998" autoAdjust="0"/>
  </p:normalViewPr>
  <p:slideViewPr>
    <p:cSldViewPr snapToGrid="0" showGuides="1">
      <p:cViewPr varScale="1">
        <p:scale>
          <a:sx n="81" d="100"/>
          <a:sy n="81" d="100"/>
        </p:scale>
        <p:origin x="1140" y="96"/>
      </p:cViewPr>
      <p:guideLst>
        <p:guide orient="horz" pos="1366"/>
        <p:guide pos="3931"/>
        <p:guide orient="horz" pos="2863"/>
        <p:guide orient="horz" pos="3543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Mit dem neuen Berufsbildungsgesetz (BBiG), das Anfang 2020 in Kraft getreten ist, wurden die Fortbildungsstufen für die höherqualifizierende Berufsbildung reformiert.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Unter anderem wurden die Abschlussbezeichnungen „Bachelor Professional“ und „Master Professional“ eingeführt.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neuen Bezeichnungen unterstreichen die Gleichwertigkeit von beruflicher Fortbildung und Studium und fördern gleichzeitig die internationale Mobilität für berufliche Aufsteiger/-innen, da die Begrifflichkeiten auch in anderen Ländern verstanden werden.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bisherigen Abschlussbezeichnungen wie u.a. der „Meister“ werden durch die Novellierung nicht abgeschafft, sondern durch die Verbindung mit den einheitlichen, international anschlussfähigen Abschlussbezeichnungen gestärkt.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sz="1100" dirty="0"/>
              <a:t>Die </a:t>
            </a:r>
            <a:r>
              <a:rPr lang="de-DE" sz="1100" u="sng" dirty="0"/>
              <a:t>begrifflichen Unterscheidungen</a:t>
            </a:r>
            <a:r>
              <a:rPr lang="de-DE" sz="1100" u="none" dirty="0"/>
              <a:t> </a:t>
            </a:r>
            <a:r>
              <a:rPr lang="de-DE" sz="1100" dirty="0"/>
              <a:t>der Fach- und Hochschulen sind mittlerweile recht unübersichtlich: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Fachhochschule / FH = 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Hochschulen für Angewandte Wissenschaften / HAW = University </a:t>
            </a:r>
            <a:r>
              <a:rPr lang="de-DE" sz="1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Applied Sciences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 breiterer Fächerkanon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 „Hochschulen“ = Universitäten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Hauptunterschied ist rechtlich das Promotionsrecht</a:t>
            </a: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dirty="0"/>
              <a:t>DQR - Allgemeinbildende Abschlüsse: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Hauptschulabschluss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Mittlerer Schulabschluss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Fachhochschulreife, 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achgebundene Hochschulreife, Allgemeine Hochschulreife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(Diplom FH, Staatsexamen)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(Diplom Univ.; Magister; Staatsexamen)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Doktorat und äquivalente künstlerische Abschlüsse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wkoeln.de/studien/susanne-seyda-sabine-koehne-finster-thomas-schleiermacher-investitionsvolumen-auf-hoechststand.html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127731"/>
            <a:ext cx="2493994" cy="675563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Berufliche Weiterbildung </a:t>
            </a:r>
            <a:br>
              <a:rPr lang="de-DE" sz="2800" dirty="0"/>
            </a:br>
            <a:r>
              <a:rPr lang="de-DE" sz="2800" dirty="0"/>
              <a:t>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Ökonomisch: </a:t>
            </a:r>
            <a:r>
              <a:rPr lang="de-DE" sz="1600" dirty="0">
                <a:latin typeface="+mj-lt"/>
              </a:rPr>
              <a:t>Positive Effekte auf die Wirtschaftsleistung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von Unternehmen bei: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Produktivität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Qualität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Innovationsleistung am Arbeitsplatz</a:t>
            </a:r>
            <a:endParaRPr lang="de-DE" sz="1600" dirty="0">
              <a:highlight>
                <a:srgbClr val="FFFF00"/>
              </a:highlight>
              <a:latin typeface="+mj-lt"/>
            </a:endParaRP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Beschäftigungsumfang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Zukunftsfähigkeit des Unternehmens bei technischem Fortschritt und zunehmender Globalisierung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Sozial: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Größere </a:t>
            </a:r>
            <a:r>
              <a:rPr lang="de-DE" sz="1400" dirty="0" err="1">
                <a:latin typeface="+mj-lt"/>
              </a:rPr>
              <a:t>Arbeitnehmendenzufriedenheit</a:t>
            </a:r>
            <a:endParaRPr lang="de-DE" sz="1400" dirty="0">
              <a:latin typeface="+mj-lt"/>
            </a:endParaRP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Loyalität zum Betrieb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Betriebe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Einkommen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berufliche und persönliche Entwicklung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Gesundheit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Arbeits- und damit Lebenszufriedenheit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Entfaltung individueller beruflicher Entwicklungspotentiale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Erhalt der Beschäftigungsfähigkeit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Individuen/Arbeitnehmende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 Wer darf Weiterbildung anbieten? Wer akkreditiert?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Non-formale Weiterbildung: Der Anbietermarkt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3873077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Große Unternehmen organisieren mehr als die Hälfte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der Weiterbildungsveranstaltungen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Darüber hinaus gibt es mehr als 20.000 Anbieter: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Öffentliche Träger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Hochschulen und Forschungseinrichtungen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Kirchen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Kammern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Gewerkschaften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Arbeitgeberverbände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Stiftungen und Wohlfahrtsorganisationen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latin typeface="+mj-lt"/>
              </a:rPr>
              <a:t>kommerziell-private Bildungsträger (20 % im Jahr 2023) u. a.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Unterscheidung: öffentlich-rechtlich regulierte und geförderte/nicht regulierte, nicht geförderte Angebote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Für Angebote im geförderten Bereich ist in der Regel eine Zulassung bei staatlichen Einrichtungen oder Kammern erforderlich (Befristet: Träger 5 Jahre, Maßnahme 3 Jahre)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Zertifizierung des Qualitätsmanagementsystems in der Regel nicht erforderlich, aber weit verbreitet, z. B. nach ISO 9000 ff. oder ISO 29990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Prüfung und Zertifizierung durch private Anbieter, im Falle von ISO-Normen akkreditiert bei der Deutschen Akkreditierungsstelle (</a:t>
            </a:r>
            <a:r>
              <a:rPr lang="de-DE" sz="1600" dirty="0" err="1"/>
              <a:t>DAkks</a:t>
            </a:r>
            <a:r>
              <a:rPr lang="de-DE" sz="1600" dirty="0"/>
              <a:t>)</a:t>
            </a:r>
            <a:endParaRPr lang="de-D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Staat </a:t>
            </a:r>
            <a:br>
              <a:rPr lang="de-DE" sz="2400" dirty="0"/>
            </a:br>
            <a:r>
              <a:rPr lang="de-DE" sz="1600" dirty="0"/>
              <a:t>(Bund, Länder, Kommunen)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genaue Zahlen nicht zu ermitteln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639864" y="3844376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2022 Förderung von </a:t>
            </a:r>
            <a:r>
              <a:rPr lang="de-DE" sz="2800" spc="50" dirty="0">
                <a:solidFill>
                  <a:schemeClr val="tx1"/>
                </a:solidFill>
              </a:rPr>
              <a:t>260.678</a:t>
            </a:r>
            <a:r>
              <a:rPr lang="de-DE" sz="1600" dirty="0">
                <a:solidFill>
                  <a:schemeClr val="tx1"/>
                </a:solidFill>
              </a:rPr>
              <a:t> Eintritten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in Maßnahmen der beruflichen Weiterbildung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Zahlreiche Förderprogramme zum Zwecke des beruflichen Aufstiegs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9278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spc="50" dirty="0">
                <a:solidFill>
                  <a:schemeClr val="tx1"/>
                </a:solidFill>
              </a:rPr>
              <a:t>Knapp</a:t>
            </a:r>
            <a:r>
              <a:rPr lang="de-DE" sz="2800" spc="50" dirty="0">
                <a:solidFill>
                  <a:schemeClr val="tx1"/>
                </a:solidFill>
              </a:rPr>
              <a:t> 980 Mio.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8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Förderung für berufliche Aufstiege 2022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Betriebe</a:t>
            </a:r>
            <a:endParaRPr lang="de-DE" sz="1600" spc="2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9" y="1056658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46,4 Mrd. € </a:t>
            </a:r>
            <a:r>
              <a:rPr lang="de-DE" sz="1600" dirty="0">
                <a:solidFill>
                  <a:schemeClr val="tx1"/>
                </a:solidFill>
              </a:rPr>
              <a:t>Gesamt-investitionen der Wirtschaft 2022*</a:t>
            </a:r>
            <a:endParaRPr lang="de-DE" sz="2800" spc="50" dirty="0">
              <a:solidFill>
                <a:schemeClr val="tx1"/>
              </a:solidFill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89" y="2052618"/>
            <a:ext cx="1799999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Davon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24,4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direkte Kosten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07736" y="2423273"/>
            <a:ext cx="3600000" cy="5608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44000" bIns="180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im Corona-Jahr 2020 nur </a:t>
            </a:r>
            <a:r>
              <a:rPr lang="de-DE" sz="2400" spc="50" dirty="0">
                <a:solidFill>
                  <a:schemeClr val="tx1"/>
                </a:solidFill>
              </a:rPr>
              <a:t>34 %	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550695" y="2052618"/>
            <a:ext cx="1711294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und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22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indirekte Kosten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143926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42 % </a:t>
            </a:r>
            <a:r>
              <a:rPr lang="de-DE" sz="1600" dirty="0">
                <a:solidFill>
                  <a:schemeClr val="tx1"/>
                </a:solidFill>
              </a:rPr>
              <a:t>der deutschen Unternehmen beteiligten sich 2022 an Weiterbildung (durch Kostenübernahme und/oder Freistellung),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2135999" y="3772239"/>
            <a:ext cx="4505433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93 % </a:t>
            </a:r>
            <a:r>
              <a:rPr lang="de-DE" sz="1600" dirty="0">
                <a:solidFill>
                  <a:schemeClr val="tx1"/>
                </a:solidFill>
              </a:rPr>
              <a:t>der Großbetriebe und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33 % </a:t>
            </a:r>
            <a:r>
              <a:rPr lang="de-DE" sz="1600" dirty="0">
                <a:solidFill>
                  <a:schemeClr val="tx1"/>
                </a:solidFill>
              </a:rPr>
              <a:t>der Kleinstbetriebe beteiligten sich 2022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5999" y="3772239"/>
            <a:ext cx="3821337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de-DE" sz="2400" spc="50" dirty="0">
                <a:solidFill>
                  <a:schemeClr val="tx1"/>
                </a:solidFill>
              </a:rPr>
              <a:t>29 % </a:t>
            </a:r>
            <a:r>
              <a:rPr lang="de-DE" sz="1600" dirty="0">
                <a:solidFill>
                  <a:schemeClr val="tx1"/>
                </a:solidFill>
              </a:rPr>
              <a:t>der Beschäftigten nahmen 2022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Weiterbildungsmaßnahmen teil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33C7B7A-1070-4720-9D47-CAA55E3AE14C}"/>
              </a:ext>
            </a:extLst>
          </p:cNvPr>
          <p:cNvSpPr/>
          <p:nvPr/>
        </p:nvSpPr>
        <p:spPr>
          <a:xfrm>
            <a:off x="525581" y="5464202"/>
            <a:ext cx="7776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</a:t>
            </a:r>
            <a:r>
              <a:rPr lang="de-DE" sz="1000" dirty="0">
                <a:hlinkClick r:id="rId2"/>
              </a:rPr>
              <a:t>https://www.iwkoeln.de/studien/susanne-seyda-sabine-koehne-finster-thomas-schleiermacher-investitionsvolumen-auf-hoechststand.html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9" y="1054511"/>
            <a:ext cx="4094568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58 % </a:t>
            </a:r>
            <a:r>
              <a:rPr lang="de-DE" sz="1600" dirty="0">
                <a:solidFill>
                  <a:schemeClr val="tx1"/>
                </a:solidFill>
              </a:rPr>
              <a:t>der erwachsenen Bevölkerung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(</a:t>
            </a:r>
            <a:r>
              <a:rPr lang="de-DE" sz="1600" spc="60" dirty="0">
                <a:solidFill>
                  <a:schemeClr val="tx1"/>
                </a:solidFill>
              </a:rPr>
              <a:t>18–64</a:t>
            </a:r>
            <a:r>
              <a:rPr lang="de-DE" sz="1600" dirty="0">
                <a:solidFill>
                  <a:schemeClr val="tx1"/>
                </a:solidFill>
              </a:rPr>
              <a:t>) nahmen 2022 an Weiterbildung teil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438310" y="1374820"/>
            <a:ext cx="4274265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48 % </a:t>
            </a:r>
            <a:r>
              <a:rPr lang="de-DE" sz="1600" dirty="0">
                <a:solidFill>
                  <a:schemeClr val="tx1"/>
                </a:solidFill>
              </a:rPr>
              <a:t>der erwachsenen Bevölkerung nahmen 2022 an betrieblicher Weiterbildung teil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88775" y="2580921"/>
            <a:ext cx="3600000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8 % </a:t>
            </a:r>
            <a:r>
              <a:rPr lang="de-DE" sz="1600" dirty="0">
                <a:solidFill>
                  <a:schemeClr val="tx1"/>
                </a:solidFill>
              </a:rPr>
              <a:t>betrug die Teilnahmequote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individueller berufsbezogener Weiterbildung 2022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580921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Beteiligung steigt signifikant mit Schul-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bzw. Bildungsabschluss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82.511</a:t>
            </a:r>
            <a:r>
              <a:rPr lang="de-DE" sz="1600" dirty="0">
                <a:solidFill>
                  <a:schemeClr val="tx1"/>
                </a:solidFill>
              </a:rPr>
              <a:t> Abschlüsse der höherqualifizieren Berufsbildung 2022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Individuen</a:t>
            </a:r>
            <a:endParaRPr lang="de-DE" sz="1600" spc="2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Statistiken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Definition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Formen der beruflichen Weiterbildung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Formale Angebote im Rahmen der Aufstiegsfortbildung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Weitere formale Angebote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Gesetzliche Regelungen (das novellierte Berufsbildungsgesetz 2020)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Finanzierung (Kosten/Nutzen)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Non-formale Weiterbildung: Der Anbietermarkt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Weiterbildungsbeteiligung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Was wird als berufliche Weiterbildung bezeichnet?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Definition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Jegliche Form des organisierten berufsbezogenen Lernens, die auf einer vorhandenen Ausbildung aufbaut,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Kenntnisse, Fähigkeiten und Fertigkeiten vertieft, erweitert oder erneuert und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zumeist mit einem Zertifikat oder einer Bescheinigung abschließt.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b="1" dirty="0">
                <a:latin typeface="+mj-lt"/>
              </a:rPr>
              <a:t>Fortsetzung oder Wiederaufnahme des beruflichen Lernens nach Abschluss einer verschiedenartig ausgedehnten ersten Bildungsphase.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Formen der beruflichen Weiterbildung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Spezielle Programme zur technischen und beruflichen Fortentwicklung innerhalb des staatlichen Bildungssystems: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Meister-/Techniker und Fachwirtkurse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Lehrgänge im Rahmen einer Umschulung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Bildungsangebote außerhalb des formalen Curriculums zur persönlichen und sozialen Bildung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durch den Arbeitgeber oder individuell organisiert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Kurse und Lehrgänge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Kurzzeitige Veranstaltungen wie Vorträge, Seminare, Workshops, Schulungen und Unterweisungen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Evtl. Fachtagungen/Kongresse/ Konferenzen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Lebenslang durch Einflüsse und Quellen der eigenen Umgebung und aus der täglichen Erfahrung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Arbeitsalltag, Arbeitskollegen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Private Kontakte, Medien,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Lektüre von Fachliteratur u. Ä.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Wie findet berufliche Weiterbildung statt?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Formal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Non-Formal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Informell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7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Spezialisierende </a:t>
            </a:r>
            <a:br>
              <a:rPr lang="de-DE" sz="1600" dirty="0"/>
            </a:br>
            <a:r>
              <a:rPr lang="de-DE" sz="1600" dirty="0"/>
              <a:t>Höherqualifizierung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91524"/>
            <a:ext cx="2736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Geprüfte/r Berufsspezialist/in – IT-Spezialist/in, Servicetechniker/in, Diätkoch/Diätköchin, Servicemonteur/in für Windenergieanlagentechnik,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Wohnraumberater/in IHK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61214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Aufstiegsfortbildung </a:t>
            </a:r>
            <a:br>
              <a:rPr lang="de-DE" sz="1600" dirty="0"/>
            </a:br>
            <a:r>
              <a:rPr lang="de-DE" sz="1600" spc="-10" dirty="0"/>
              <a:t>zum Meister/zur Meisterin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612144" y="2890586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Landwirtschaftsmeister/in,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Küchenmeister/in,  Restaurantmeister/in, Elektrotechnikermeister/in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612575" y="1557338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6366359" y="2168525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Technische </a:t>
            </a:r>
            <a:br>
              <a:rPr lang="de-DE" sz="1600" dirty="0"/>
            </a:br>
            <a:r>
              <a:rPr lang="de-DE" sz="1600" dirty="0"/>
              <a:t>Aufstiegsfortbildung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66359" y="2890587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-1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-10" dirty="0">
                <a:solidFill>
                  <a:schemeClr val="tx1"/>
                </a:solidFill>
              </a:rPr>
              <a:t>Techniker/in Agrartechnik,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Lebensmitteltechnik,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Gebäudesystemtechnik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Kaufmännische Aufstiegsfortbildung </a:t>
            </a:r>
            <a:endParaRPr lang="de-DE" sz="1600" spc="20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120573" y="2891524"/>
            <a:ext cx="2592001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Fachagrarwirt/in Rechnungswesen, Wirtschaftsfachwirt/in, Industriefachwirt/in,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Medien- und Verlagsfachwirt/in, Bilanzbuchhalter/in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Fortgeschrittene </a:t>
            </a:r>
            <a:br>
              <a:rPr lang="de-DE" sz="1600" dirty="0"/>
            </a:br>
            <a:r>
              <a:rPr lang="de-DE" sz="1600" dirty="0"/>
              <a:t>Aufstiegsfortbildung 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27997" cy="143390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Master Professional*,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 Technische/r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Kaufmännische/r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Geprüfte/r Berufspädagoge/in*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Akademisches Masterstudium </a:t>
            </a:r>
            <a:br>
              <a:rPr lang="de-DE" sz="1600" dirty="0"/>
            </a:br>
            <a:r>
              <a:rPr lang="de-DE" sz="1600" dirty="0"/>
              <a:t>an einer (Fach-/) Hochschule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1438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400" spc="20" dirty="0">
                <a:solidFill>
                  <a:schemeClr val="tx1"/>
                </a:solidFill>
              </a:rPr>
              <a:t>z. B. Master of Science (M. Sc.) </a:t>
            </a:r>
            <a:r>
              <a:rPr lang="en-US" sz="1400" spc="20" dirty="0" err="1">
                <a:solidFill>
                  <a:schemeClr val="tx1"/>
                </a:solidFill>
              </a:rPr>
              <a:t>Agrartechnik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</a:t>
            </a:r>
            <a:r>
              <a:rPr lang="en-US" sz="1400" spc="20" dirty="0" err="1">
                <a:solidFill>
                  <a:schemeClr val="tx1"/>
                </a:solidFill>
              </a:rPr>
              <a:t>Lebensmitteltechnologie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Business Administration,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Green Electronics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Promotion </a:t>
            </a:r>
            <a:br>
              <a:rPr lang="de-DE" sz="1600" dirty="0"/>
            </a:br>
            <a:r>
              <a:rPr lang="de-DE" sz="1600" dirty="0"/>
              <a:t>an einer Hochschule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1433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Promovierte/r Agrarwissenschaftler/in (Dr. </a:t>
            </a:r>
            <a:r>
              <a:rPr lang="de-DE" sz="1400" spc="20" dirty="0" err="1">
                <a:solidFill>
                  <a:schemeClr val="tx1"/>
                </a:solidFill>
              </a:rPr>
              <a:t>agr</a:t>
            </a:r>
            <a:r>
              <a:rPr lang="de-DE" sz="1400" spc="20" dirty="0">
                <a:solidFill>
                  <a:schemeClr val="tx1"/>
                </a:solidFill>
              </a:rPr>
              <a:t>.), Promovierte/r Ökonom/in (Dr. oec.),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Ernährungswissen-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 err="1">
                <a:solidFill>
                  <a:schemeClr val="tx1"/>
                </a:solidFill>
              </a:rPr>
              <a:t>schaftler</a:t>
            </a:r>
            <a:r>
              <a:rPr lang="de-DE" sz="1400" spc="20" dirty="0">
                <a:solidFill>
                  <a:schemeClr val="tx1"/>
                </a:solidFill>
              </a:rPr>
              <a:t>/in (Dr. oec. </a:t>
            </a:r>
            <a:r>
              <a:rPr lang="de-DE" sz="1400" spc="20" dirty="0" err="1">
                <a:solidFill>
                  <a:schemeClr val="tx1"/>
                </a:solidFill>
              </a:rPr>
              <a:t>troph</a:t>
            </a:r>
            <a:r>
              <a:rPr lang="de-DE" sz="1400" spc="20" dirty="0">
                <a:solidFill>
                  <a:schemeClr val="tx1"/>
                </a:solidFill>
              </a:rPr>
              <a:t>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Ingenieur/in (Dr. Ing.)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</a:t>
            </a:r>
            <a:r>
              <a:rPr lang="de-DE" sz="2700" dirty="0"/>
              <a:t>Weitere formale Angebote</a:t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3-6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4" y="2169050"/>
            <a:ext cx="2664000" cy="113029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Umschulung: </a:t>
            </a:r>
            <a:br>
              <a:rPr lang="de-DE" sz="1600" dirty="0"/>
            </a:br>
            <a:r>
              <a:rPr lang="de-DE" sz="1600" dirty="0"/>
              <a:t>Qualifizierung für eine andere als die zuvor erlernte </a:t>
            </a:r>
            <a:br>
              <a:rPr lang="de-DE" sz="1600" dirty="0"/>
            </a:br>
            <a:r>
              <a:rPr lang="de-DE" sz="1600" dirty="0"/>
              <a:t>und ausgeübte Tätigkeit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Nachholen von schulischen und beruflichen Abschlüssen </a:t>
            </a:r>
            <a:br>
              <a:rPr lang="de-DE" sz="1600" dirty="0"/>
            </a:br>
            <a:r>
              <a:rPr lang="de-DE" sz="1600" dirty="0"/>
              <a:t>(= Zweiter Bildungsweg)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Erwerb von </a:t>
            </a:r>
            <a:br>
              <a:rPr lang="de-DE" sz="1600" dirty="0"/>
            </a:br>
            <a:r>
              <a:rPr lang="de-DE" sz="1600" dirty="0"/>
              <a:t>Teilqualifikationen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Wissenschaftliche Weiterbildung an Hochschulen und Forschungseinrichtungen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84535" y="3429000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aus gesundheitlichen oder arbeitsmarktbezogenen Gründen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in der Regel Verkürzung der Ausbildungszeit um ein Drittel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82041" y="3429000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berufsbegleitend oder in Vollzeit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auch Erwerb der Hochschulzugangsberechtigung (= Abitur) möglich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80011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nach mehreren </a:t>
            </a:r>
            <a:r>
              <a:rPr lang="de-DE" sz="1400" dirty="0" err="1">
                <a:latin typeface="+mj-lt"/>
              </a:rPr>
              <a:t>Teilquali-fizierungen</a:t>
            </a:r>
            <a:r>
              <a:rPr lang="de-DE" sz="1400" dirty="0">
                <a:latin typeface="+mj-lt"/>
              </a:rPr>
              <a:t>: Abschlussprüfung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vor der Kammer möglich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83406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Schließt an einen ersten berufsqualifizierenden Abschluss </a:t>
            </a:r>
            <a:r>
              <a:rPr lang="de-DE" sz="1400" spc="-20" dirty="0">
                <a:latin typeface="+mj-lt"/>
              </a:rPr>
              <a:t>an eine berufspraktische Phase an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Richtet sich an Berufstätige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und knüpft an berufliche Erfahrungen an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b="1" dirty="0"/>
              <a:t>Novelle des Berufsbildungsgesetzes (2020)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Gesetzliche Regelungen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dirty="0">
                <a:latin typeface="+mj-lt"/>
              </a:rPr>
              <a:t>Einführung transparenter Fortbildungsstufen: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Zum Erreichen von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de-DE" sz="1400" dirty="0">
                <a:latin typeface="+mj-lt"/>
              </a:rPr>
              <a:t>Lernumfang mindestens 400 Stunden, Zulassung nach Erreichen des DQR 4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Vertiefung/Erweiterung vorhandener Kompetenzen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de-DE" sz="1400" dirty="0">
                <a:latin typeface="+mj-lt"/>
              </a:rPr>
              <a:t>Lernumfang mindestens 1.200 Stunden, Zulassung nach Erreichen des DQR 4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Übernahme von Leitungs- und Führungsaufgaben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de-DE" sz="1400" dirty="0">
                <a:latin typeface="+mj-lt"/>
              </a:rPr>
              <a:t>Lernumfang weitere 1.600 Stunden, Zulassung nach Erreichen des DQR 6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verantwortlichen Führung von Organisationen,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zur Bearbeitung neuer, komplexer Problemstellungen, Entwicklung von Verfahren und Produkten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Schaffung von Prüfungsregelungen für Lehrgänge der höherqualifizierenden Berufsbildung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Zuordnung von entsprechenden Abschlüssen zum Deutschen Qualifikationsrahmen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Vergleichbarkeit beruflicher und akademischer Abschlüsse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 sowohl Individuen und Betriebe als auch Staat und Gesellschaft profitieren, Finanzierung durch diese drei Akteure zu jeweils einem Drittel (</a:t>
            </a:r>
            <a:r>
              <a:rPr lang="de-DE" sz="12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latin typeface="+mj-lt"/>
              </a:rPr>
              <a:t> Mischfinanzierung)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Zahlreiche Förderprogramme des Staates, besonders im Bereich neuer Technologien.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 Wirtschaftswachstum, technischen Fortschritt und Beschäftigung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Dadurch steigende Steuereinnahmen und sinkende Sozialausgaben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Steigerung der internationalen wirtschaftlichen Wettbewerbsfähigkeit, auch vor dem Hintergrund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des Fachkräftemangels, des demographischen Wandels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oder der Digitalisierung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Kosten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Staat und Gesellschaft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1519</Words>
  <Application>Microsoft Office PowerPoint</Application>
  <PresentationFormat>Breitbild</PresentationFormat>
  <Paragraphs>184</Paragraphs>
  <Slides>17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Wingdings</vt:lpstr>
      <vt:lpstr>Courier New</vt:lpstr>
      <vt:lpstr>Calibri</vt:lpstr>
      <vt:lpstr>Wingdings 3</vt:lpstr>
      <vt:lpstr>Arial</vt:lpstr>
      <vt:lpstr>Office</vt:lpstr>
      <vt:lpstr>1_Office</vt:lpstr>
      <vt:lpstr> </vt:lpstr>
      <vt:lpstr>Inhalt</vt:lpstr>
      <vt:lpstr>1. Definition</vt:lpstr>
      <vt:lpstr>2. Formen der beruflichen Weiterbildung</vt:lpstr>
      <vt:lpstr>3. Formale Angebote im Rahmen der Aufstiegsfortbildung</vt:lpstr>
      <vt:lpstr>3. Formale Angebote im Rahmen der Aufstiegsfortbildung</vt:lpstr>
      <vt:lpstr>4. Weitere formale Angebote </vt:lpstr>
      <vt:lpstr>5. Gesetzliche Regelungen</vt:lpstr>
      <vt:lpstr>6. Finanzierung</vt:lpstr>
      <vt:lpstr>6. Finanzierung</vt:lpstr>
      <vt:lpstr>6. Finanzierung</vt:lpstr>
      <vt:lpstr>7. Non-formale Weiterbildung: Der Anbietermarkt </vt:lpstr>
      <vt:lpstr>8. Weiterbildungsbeteiligung </vt:lpstr>
      <vt:lpstr>8. Weiterbildungsbeteiligung </vt:lpstr>
      <vt:lpstr>8. Weiterbildungsbeteiligung 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410</cp:revision>
  <dcterms:created xsi:type="dcterms:W3CDTF">2020-12-18T10:19:10Z</dcterms:created>
  <dcterms:modified xsi:type="dcterms:W3CDTF">2024-08-30T07:37:10Z</dcterms:modified>
</cp:coreProperties>
</file>