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4" clrIdx="0">
    <p:extLst>
      <p:ext uri="{19B8F6BF-5375-455C-9EA6-DF929625EA0E}">
        <p15:presenceInfo xmlns:p15="http://schemas.microsoft.com/office/powerpoint/2012/main" userId="User" providerId="None"/>
      </p:ext>
    </p:extLst>
  </p:cmAuthor>
  <p:cmAuthor id="2" name="Peter Rechmann" initials="PR" lastIdx="6" clrIdx="1">
    <p:extLst>
      <p:ext uri="{19B8F6BF-5375-455C-9EA6-DF929625EA0E}">
        <p15:presenceInfo xmlns:p15="http://schemas.microsoft.com/office/powerpoint/2012/main" userId="Peter Rec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snapToGrid="0" showGuides="1">
      <p:cViewPr varScale="1">
        <p:scale>
          <a:sx n="101" d="100"/>
          <a:sy n="101" d="100"/>
        </p:scale>
        <p:origin x="348" y="114"/>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30.08.2024</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Calibri"/>
                <a:cs typeface="Arial"/>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Calibri"/>
                <a:cs typeface="Arial"/>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Calibri"/>
                <a:cs typeface="Arial"/>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Calibri"/>
                <a:cs typeface="Arial"/>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Calibri"/>
                <a:cs typeface="Arial"/>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Calibri"/>
                <a:cs typeface="Arial"/>
              </a:rPr>
              <a:t>Fachhochschule / FH (trade and technical school) = </a:t>
            </a:r>
            <a:r>
              <a:rPr lang="en-GB" sz="1100" b="0" i="0" noProof="0" dirty="0">
                <a:solidFill>
                  <a:schemeClr val="tx1"/>
                </a:solidFill>
                <a:latin typeface="Calibri"/>
                <a:ea typeface="Arial"/>
                <a:cs typeface="Arial"/>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Calibri"/>
                <a:cs typeface="Arial"/>
              </a:rPr>
              <a:t>Usually a wider range of subjects</a:t>
            </a:r>
            <a:endParaRPr lang="en-GB" sz="1100" b="0" i="0" noProof="0" dirty="0">
              <a:solidFill>
                <a:schemeClr val="tx1"/>
              </a:solidFill>
              <a:latin typeface="Calibri"/>
              <a:ea typeface="Arial"/>
              <a:cs typeface="Arial"/>
            </a:endParaRPr>
          </a:p>
          <a:p>
            <a:pPr marL="171450" indent="-171450">
              <a:buFont typeface="Arial"/>
              <a:buChar char="•"/>
              <a:defRPr/>
            </a:pPr>
            <a:r>
              <a:rPr lang="en-GB" sz="1100" b="0" i="0" noProof="0" dirty="0">
                <a:solidFill>
                  <a:schemeClr val="tx1"/>
                </a:solidFill>
                <a:latin typeface="Calibri"/>
                <a:ea typeface="Arial"/>
                <a:cs typeface="Arial"/>
              </a:rPr>
              <a:t>Other “Hochschulen” = universities</a:t>
            </a:r>
          </a:p>
          <a:p>
            <a:pPr marL="171450" indent="-171450">
              <a:buFont typeface="Arial"/>
              <a:buChar char="•"/>
              <a:defRPr/>
            </a:pPr>
            <a:r>
              <a:rPr lang="en-GB" sz="1100" b="0" i="0" noProof="0" dirty="0">
                <a:solidFill>
                  <a:schemeClr val="tx1"/>
                </a:solidFill>
                <a:latin typeface="Calibri"/>
                <a:ea typeface="Arial"/>
                <a:cs typeface="Arial"/>
              </a:rPr>
              <a:t>Main difference in legal terms is the right to award doctorates</a:t>
            </a:r>
          </a:p>
          <a:p>
            <a:pPr marL="628650" lvl="1" indent="-171450">
              <a:buFont typeface="Arial"/>
              <a:buChar char="•"/>
              <a:defRPr/>
            </a:pPr>
            <a:endParaRPr lang="de-DE" sz="1100" b="0" i="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Calibri"/>
                <a:ea typeface="Arial"/>
                <a:cs typeface="Arial"/>
              </a:rPr>
              <a:t> </a:t>
            </a:r>
            <a:r>
              <a:rPr lang="en-GB" sz="1800" b="0" i="0" noProof="0" dirty="0">
                <a:solidFill>
                  <a:schemeClr val="tx1"/>
                </a:solidFill>
                <a:effectLst/>
                <a:latin typeface="Calibri" panose="020F0502020204030204" pitchFamily="34" charset="0"/>
                <a:ea typeface="Arial"/>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Calibri"/>
                <a:ea typeface="Arial"/>
                <a:cs typeface="Arial"/>
              </a:rPr>
              <a:t>– DQR 4</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govet.international"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a:t>
            </a:r>
            <a:r>
              <a:rPr lang="de-DE" sz="1800" b="0" i="0" u="none" strike="noStrike" cap="none" spc="0" dirty="0" err="1">
                <a:ln>
                  <a:noFill/>
                </a:ln>
                <a:solidFill>
                  <a:prstClr val="black"/>
                </a:solidFill>
                <a:latin typeface="Calibri"/>
                <a:ea typeface="Arial"/>
                <a:cs typeface="Arial"/>
              </a:rPr>
              <a:t>for</a:t>
            </a:r>
            <a:r>
              <a:rPr lang="de-DE" sz="1800" b="0" i="0" u="none" strike="noStrike" cap="none" spc="0" dirty="0">
                <a:ln>
                  <a:noFill/>
                </a:ln>
                <a:solidFill>
                  <a:prstClr val="black"/>
                </a:solidFill>
                <a:latin typeface="Calibri"/>
                <a:ea typeface="Arial"/>
                <a:cs typeface="Arial"/>
              </a:rPr>
              <a:t> international </a:t>
            </a:r>
            <a:r>
              <a:rPr lang="de-DE" sz="1800" b="0" i="0" u="none" strike="noStrike" cap="none" spc="0" dirty="0" err="1">
                <a:ln>
                  <a:noFill/>
                </a:ln>
                <a:solidFill>
                  <a:prstClr val="black"/>
                </a:solidFill>
                <a:latin typeface="Calibri"/>
                <a:ea typeface="Arial"/>
                <a:cs typeface="Arial"/>
              </a:rPr>
              <a:t>Cooperation</a:t>
            </a:r>
            <a:r>
              <a:rPr lang="de-DE" sz="1800" b="0" i="0" u="none" strike="noStrike" cap="none" spc="0" dirty="0">
                <a:ln>
                  <a:noFill/>
                </a:ln>
                <a:solidFill>
                  <a:prstClr val="black"/>
                </a:solidFill>
                <a:latin typeface="Calibri"/>
                <a:ea typeface="Arial"/>
                <a:cs typeface="Arial"/>
              </a:rPr>
              <a:t> in </a:t>
            </a:r>
            <a:r>
              <a:rPr lang="de-DE" sz="1800" b="0" i="0" u="none" strike="noStrike" cap="none" spc="0" dirty="0" err="1">
                <a:ln>
                  <a:noFill/>
                </a:ln>
                <a:solidFill>
                  <a:prstClr val="black"/>
                </a:solidFill>
                <a:latin typeface="Calibri"/>
                <a:ea typeface="Arial"/>
                <a:cs typeface="Arial"/>
              </a:rPr>
              <a:t>Vocational</a:t>
            </a:r>
            <a:r>
              <a:rPr lang="de-DE" sz="1800" b="0" i="0" u="none" strike="noStrike" cap="none" spc="0" dirty="0">
                <a:ln>
                  <a:noFill/>
                </a:ln>
                <a:solidFill>
                  <a:prstClr val="black"/>
                </a:solidFill>
                <a:latin typeface="Calibri"/>
                <a:ea typeface="Arial"/>
                <a:cs typeface="Arial"/>
              </a:rPr>
              <a:t>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C05B3938-875D-45AD-9420-D2CD0B8D8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1523" y="5164760"/>
            <a:ext cx="1636905" cy="1661949"/>
          </a:xfrm>
          <a:prstGeom prst="rect">
            <a:avLst/>
          </a:prstGeom>
        </p:spPr>
      </p:pic>
      <p:pic>
        <p:nvPicPr>
          <p:cNvPr id="6" name="Grafik 5">
            <a:extLst>
              <a:ext uri="{FF2B5EF4-FFF2-40B4-BE49-F238E27FC236}">
                <a16:creationId xmlns:a16="http://schemas.microsoft.com/office/drawing/2014/main" id="{03068002-EC44-4CC7-BB76-B22F034632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6" userDrawn="1">
          <p15:clr>
            <a:srgbClr val="FBAE40"/>
          </p15:clr>
        </p15:guide>
        <p15:guide id="2" pos="7378" userDrawn="1">
          <p15:clr>
            <a:srgbClr val="FBAE40"/>
          </p15:clr>
        </p15:guide>
        <p15:guide id="3" orient="horz" pos="37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252487"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Robert-Schuman-Platz 3</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govet.international"/>
              </a:rPr>
              <a:t>govet@govet.international</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vet.international/" TargetMode="External"/><Relationship Id="rId7" Type="http://schemas.openxmlformats.org/officeDocument/2006/relationships/hyperlink" Target="https://www.destatis.de/DE/Publikationen/Thematisch/BildungForschungKultur/BeruflicheBildung/BerufsbildungBlick0110019129004.pdf?__blob=publicationFil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www.datenportal.bmbf.de/" TargetMode="External"/><Relationship Id="rId5" Type="http://schemas.openxmlformats.org/officeDocument/2006/relationships/hyperlink" Target="https://www.kmk.org/" TargetMode="External"/><Relationship Id="rId4" Type="http://schemas.openxmlformats.org/officeDocument/2006/relationships/hyperlink" Target="https://www.bibb.de/datenreport/de/189191.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GB" sz="2800" dirty="0"/>
              <a:t>Continuing professional education</a:t>
            </a:r>
            <a:br>
              <a:rPr lang="en-GB" sz="2800" dirty="0"/>
            </a:br>
            <a:r>
              <a:rPr lang="en-GB" sz="2800" dirty="0"/>
              <a:t>in Germany</a:t>
            </a:r>
          </a:p>
        </p:txBody>
      </p:sp>
      <p:sp>
        <p:nvSpPr>
          <p:cNvPr id="6" name="Textplatzhalter 5">
            <a:extLst>
              <a:ext uri="{FF2B5EF4-FFF2-40B4-BE49-F238E27FC236}">
                <a16:creationId xmlns:a16="http://schemas.microsoft.com/office/drawing/2014/main" id="{27DE4BB3-1E89-4BC7-8175-3792B5392FEA}"/>
              </a:ext>
            </a:extLst>
          </p:cNvPr>
          <p:cNvSpPr>
            <a:spLocks noGrp="1"/>
          </p:cNvSpPr>
          <p:nvPr>
            <p:ph type="body" sz="quarter" idx="12"/>
          </p:nvPr>
        </p:nvSpPr>
        <p:spPr/>
        <p:txBody>
          <a:bodyPr/>
          <a:lstStyle/>
          <a:p>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b="1" dirty="0">
                <a:latin typeface="Calibri"/>
              </a:rPr>
              <a:t>Economic: </a:t>
            </a:r>
            <a:r>
              <a:rPr lang="en-GB" sz="1600" dirty="0">
                <a:latin typeface="Calibri"/>
              </a:rPr>
              <a:t>positive effects on economic performance</a:t>
            </a:r>
            <a:br>
              <a:rPr lang="en-GB" sz="1600" dirty="0">
                <a:latin typeface="Calibri"/>
              </a:rPr>
            </a:br>
            <a:r>
              <a:rPr lang="en-GB" sz="1600" dirty="0">
                <a:latin typeface="Calibri"/>
              </a:rPr>
              <a:t>of companies in terms of:</a:t>
            </a:r>
          </a:p>
          <a:p>
            <a:pPr marL="540000" lvl="1" indent="-252000">
              <a:lnSpc>
                <a:spcPts val="2000"/>
              </a:lnSpc>
              <a:spcBef>
                <a:spcPts val="600"/>
              </a:spcBef>
              <a:buClr>
                <a:srgbClr val="D6851B"/>
              </a:buClr>
              <a:buSzPct val="65000"/>
              <a:buFont typeface="Wingdings 3"/>
              <a:buChar char=""/>
              <a:defRPr/>
            </a:pPr>
            <a:r>
              <a:rPr lang="en-GB" sz="1600" dirty="0">
                <a:latin typeface="Calibri"/>
              </a:rPr>
              <a:t>Productivity</a:t>
            </a:r>
          </a:p>
          <a:p>
            <a:pPr marL="540000" lvl="1" indent="-252000">
              <a:lnSpc>
                <a:spcPts val="2000"/>
              </a:lnSpc>
              <a:spcBef>
                <a:spcPts val="600"/>
              </a:spcBef>
              <a:buClr>
                <a:srgbClr val="D6851B"/>
              </a:buClr>
              <a:buSzPct val="65000"/>
              <a:buFont typeface="Wingdings 3"/>
              <a:buChar char=""/>
              <a:defRPr/>
            </a:pPr>
            <a:r>
              <a:rPr lang="en-GB" sz="1600" dirty="0">
                <a:latin typeface="Calibri"/>
              </a:rPr>
              <a:t>Quality </a:t>
            </a:r>
          </a:p>
          <a:p>
            <a:pPr marL="540000" lvl="1" indent="-252000">
              <a:lnSpc>
                <a:spcPts val="2000"/>
              </a:lnSpc>
              <a:spcBef>
                <a:spcPts val="600"/>
              </a:spcBef>
              <a:buClr>
                <a:srgbClr val="D6851B"/>
              </a:buClr>
              <a:buSzPct val="65000"/>
              <a:buFont typeface="Wingdings 3"/>
              <a:buChar char=""/>
              <a:defRPr/>
            </a:pPr>
            <a:r>
              <a:rPr lang="en-GB" sz="1600" dirty="0">
                <a:latin typeface="Calibri"/>
              </a:rPr>
              <a:t>Innovation in the workplace</a:t>
            </a:r>
          </a:p>
          <a:p>
            <a:pPr marL="540000" lvl="1" indent="-252000">
              <a:lnSpc>
                <a:spcPts val="2000"/>
              </a:lnSpc>
              <a:spcBef>
                <a:spcPts val="600"/>
              </a:spcBef>
              <a:buClr>
                <a:srgbClr val="D6851B"/>
              </a:buClr>
              <a:buSzPct val="65000"/>
              <a:buFont typeface="Wingdings 3"/>
              <a:buChar char=""/>
              <a:defRPr/>
            </a:pPr>
            <a:r>
              <a:rPr lang="en-GB" sz="1600" dirty="0">
                <a:latin typeface="Calibri"/>
              </a:rPr>
              <a:t>Extent of employment</a:t>
            </a:r>
          </a:p>
          <a:p>
            <a:pPr marL="540000" lvl="1" indent="-252000">
              <a:lnSpc>
                <a:spcPts val="2000"/>
              </a:lnSpc>
              <a:spcBef>
                <a:spcPts val="600"/>
              </a:spcBef>
              <a:buClr>
                <a:srgbClr val="D6851B"/>
              </a:buClr>
              <a:buSzPct val="65000"/>
              <a:buFont typeface="Wingdings 3"/>
              <a:buChar char=""/>
              <a:defRPr/>
            </a:pPr>
            <a:r>
              <a:rPr lang="en-GB" sz="1600" dirty="0">
                <a:latin typeface="Calibri"/>
              </a:rPr>
              <a:t>Future viability of the company with regard to technical progress and increasing globalisation</a:t>
            </a:r>
          </a:p>
          <a:p>
            <a:pPr marL="285750" indent="-285750">
              <a:lnSpc>
                <a:spcPts val="2000"/>
              </a:lnSpc>
              <a:spcBef>
                <a:spcPts val="1200"/>
              </a:spcBef>
              <a:buClr>
                <a:srgbClr val="D6851B"/>
              </a:buClr>
              <a:buSzPct val="65000"/>
              <a:buFont typeface="Wingdings 3"/>
              <a:buChar char=""/>
              <a:defRPr/>
            </a:pPr>
            <a:r>
              <a:rPr lang="en-GB" sz="1600" b="1" dirty="0">
                <a:latin typeface="Calibri"/>
              </a:rPr>
              <a:t>Social</a:t>
            </a:r>
          </a:p>
          <a:p>
            <a:pPr marL="540000" lvl="1" indent="-252000">
              <a:lnSpc>
                <a:spcPts val="1800"/>
              </a:lnSpc>
              <a:spcBef>
                <a:spcPts val="600"/>
              </a:spcBef>
              <a:buClr>
                <a:srgbClr val="D6851B"/>
              </a:buClr>
              <a:buSzPct val="65000"/>
              <a:buFont typeface="Wingdings 3"/>
              <a:buChar char=""/>
              <a:defRPr/>
            </a:pPr>
            <a:r>
              <a:rPr lang="en-GB" sz="1400" dirty="0">
                <a:latin typeface="Calibri"/>
              </a:rPr>
              <a:t>Greater employee satisfaction</a:t>
            </a:r>
          </a:p>
          <a:p>
            <a:pPr marL="540000" lvl="1" indent="-252000">
              <a:lnSpc>
                <a:spcPts val="1800"/>
              </a:lnSpc>
              <a:spcBef>
                <a:spcPts val="600"/>
              </a:spcBef>
              <a:buClr>
                <a:srgbClr val="D6851B"/>
              </a:buClr>
              <a:buSzPct val="65000"/>
              <a:buFont typeface="Wingdings 3"/>
              <a:buChar char=""/>
              <a:defRPr/>
            </a:pPr>
            <a:r>
              <a:rPr lang="en-GB" sz="1400" dirty="0">
                <a:latin typeface="Calibri"/>
              </a:rPr>
              <a:t>Loyalty to the business</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businesses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dirty="0">
                <a:latin typeface="Calibri"/>
              </a:rPr>
              <a:t>Positive effects on:</a:t>
            </a:r>
          </a:p>
          <a:p>
            <a:pPr marL="540000" lvl="1" indent="-252000">
              <a:lnSpc>
                <a:spcPts val="1800"/>
              </a:lnSpc>
              <a:spcBef>
                <a:spcPts val="600"/>
              </a:spcBef>
              <a:buClr>
                <a:srgbClr val="D6851B"/>
              </a:buClr>
              <a:buSzPct val="65000"/>
              <a:buFont typeface="Wingdings 3"/>
              <a:buChar char=""/>
              <a:defRPr/>
            </a:pPr>
            <a:r>
              <a:rPr lang="en-GB" sz="1600" dirty="0">
                <a:latin typeface="Calibri"/>
              </a:rPr>
              <a:t>Income</a:t>
            </a:r>
          </a:p>
          <a:p>
            <a:pPr marL="540000" lvl="1" indent="-252000">
              <a:lnSpc>
                <a:spcPts val="1800"/>
              </a:lnSpc>
              <a:spcBef>
                <a:spcPts val="600"/>
              </a:spcBef>
              <a:buClr>
                <a:srgbClr val="D6851B"/>
              </a:buClr>
              <a:buSzPct val="65000"/>
              <a:buFont typeface="Wingdings 3"/>
              <a:buChar char=""/>
              <a:defRPr/>
            </a:pPr>
            <a:r>
              <a:rPr lang="en-GB" sz="1600" dirty="0">
                <a:latin typeface="Calibri"/>
              </a:rPr>
              <a:t>Employment</a:t>
            </a:r>
          </a:p>
          <a:p>
            <a:pPr marL="540000" lvl="1" indent="-252000">
              <a:lnSpc>
                <a:spcPts val="1800"/>
              </a:lnSpc>
              <a:spcBef>
                <a:spcPts val="600"/>
              </a:spcBef>
              <a:buClr>
                <a:srgbClr val="D6851B"/>
              </a:buClr>
              <a:buSzPct val="65000"/>
              <a:buFont typeface="Wingdings 3"/>
              <a:buChar char=""/>
              <a:defRPr/>
            </a:pPr>
            <a:r>
              <a:rPr lang="en-GB" sz="1600" dirty="0">
                <a:latin typeface="Calibri"/>
              </a:rPr>
              <a:t>Professional and personal development</a:t>
            </a:r>
          </a:p>
          <a:p>
            <a:pPr marL="540000" lvl="1" indent="-252000">
              <a:lnSpc>
                <a:spcPts val="1800"/>
              </a:lnSpc>
              <a:spcBef>
                <a:spcPts val="600"/>
              </a:spcBef>
              <a:buClr>
                <a:srgbClr val="D6851B"/>
              </a:buClr>
              <a:buSzPct val="65000"/>
              <a:buFont typeface="Wingdings 3"/>
              <a:buChar char=""/>
              <a:defRPr/>
            </a:pPr>
            <a:r>
              <a:rPr lang="en-GB" sz="1600" dirty="0">
                <a:latin typeface="Calibri"/>
              </a:rPr>
              <a:t>Health</a:t>
            </a:r>
          </a:p>
          <a:p>
            <a:pPr marL="540000" lvl="1" indent="-252000">
              <a:lnSpc>
                <a:spcPts val="1800"/>
              </a:lnSpc>
              <a:spcBef>
                <a:spcPts val="600"/>
              </a:spcBef>
              <a:buClr>
                <a:srgbClr val="D6851B"/>
              </a:buClr>
              <a:buSzPct val="65000"/>
              <a:buFont typeface="Wingdings 3"/>
              <a:buChar char=""/>
              <a:defRPr/>
            </a:pPr>
            <a:r>
              <a:rPr lang="en-GB" sz="1600" dirty="0">
                <a:latin typeface="Calibri"/>
              </a:rPr>
              <a:t>Work satisfaction and therefore life satisfaction</a:t>
            </a:r>
          </a:p>
          <a:p>
            <a:pPr marL="285750" indent="-285750">
              <a:lnSpc>
                <a:spcPts val="2000"/>
              </a:lnSpc>
              <a:spcBef>
                <a:spcPts val="1200"/>
              </a:spcBef>
              <a:buClr>
                <a:srgbClr val="D6851B"/>
              </a:buClr>
              <a:buSzPct val="65000"/>
              <a:buFont typeface="Wingdings 3"/>
              <a:buChar char=""/>
              <a:defRPr/>
            </a:pPr>
            <a:r>
              <a:rPr lang="en-GB" sz="1600" dirty="0">
                <a:latin typeface="Calibri"/>
              </a:rPr>
              <a:t>Unlocking an individual's potential for professional development</a:t>
            </a:r>
          </a:p>
          <a:p>
            <a:pPr marL="285750" indent="-285750">
              <a:lnSpc>
                <a:spcPts val="2000"/>
              </a:lnSpc>
              <a:spcBef>
                <a:spcPts val="1200"/>
              </a:spcBef>
              <a:buClr>
                <a:srgbClr val="D6851B"/>
              </a:buClr>
              <a:buSzPct val="65000"/>
              <a:buFont typeface="Wingdings 3"/>
              <a:buChar char=""/>
              <a:defRPr/>
            </a:pPr>
            <a:r>
              <a:rPr lang="en-GB" sz="1600" dirty="0">
                <a:latin typeface="Calibri"/>
              </a:rPr>
              <a:t>Staying employable</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individuals/employees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 Who is permitted to offer continuing education? Who provides the accreditation?</a:t>
            </a:r>
          </a:p>
        </p:txBody>
      </p:sp>
      <p:sp>
        <p:nvSpPr>
          <p:cNvPr id="3" name="Titel 2"/>
          <p:cNvSpPr>
            <a:spLocks noGrp="1"/>
          </p:cNvSpPr>
          <p:nvPr>
            <p:ph type="title"/>
          </p:nvPr>
        </p:nvSpPr>
        <p:spPr bwMode="auto"/>
        <p:txBody>
          <a:bodyPr/>
          <a:lstStyle/>
          <a:p>
            <a:pPr>
              <a:defRPr/>
            </a:pPr>
            <a:r>
              <a:rPr lang="en-GB" dirty="0"/>
              <a:t>7 Non-formal continuing education: the provider market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Large companies organise over half of the continuing education events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There are also more than 20,000 providers, e.g.:</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Public providers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Universities and research institutes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Churches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Chambers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Trade unions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Employer associations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Foundations and welfare organisations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Commercial private training providers (20% in 2023)</a:t>
            </a:r>
          </a:p>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A distinction is made between public sector regulated and funded offers/public sector non-regulated, non-funded offers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For offers in the funded sector, authorization by state institutions or Chambers is generally required (time-limited: providers 5 years, measures 3 years)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Certification of the quality management system is generally not required, however is common, e.g. in accordance with ISO 9000 ff. or ISO 29990</a:t>
            </a:r>
          </a:p>
          <a:p>
            <a:pPr marL="285750" indent="-285750">
              <a:lnSpc>
                <a:spcPts val="2000"/>
              </a:lnSpc>
              <a:spcBef>
                <a:spcPts val="1200"/>
              </a:spcBef>
              <a:spcAft>
                <a:spcPts val="200"/>
              </a:spcAft>
              <a:buClr>
                <a:srgbClr val="D6851B"/>
              </a:buClr>
              <a:buSzPct val="65000"/>
              <a:buFont typeface="Wingdings 3"/>
              <a:buChar char=""/>
              <a:defRPr/>
            </a:pPr>
            <a:r>
              <a:rPr lang="en-GB" sz="1600" dirty="0"/>
              <a:t>Examination and certification by private providers, in the case of ISO standards accredited by the Deutsche Akkreditierungsstelle, DAkkS (the national accreditation body of the Federal Republic of Germany)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19999"/>
            <a:ext cx="2520000" cy="1138241"/>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dirty="0"/>
              <a:t>State </a:t>
            </a:r>
            <a:br>
              <a:rPr lang="en-GB" dirty="0"/>
            </a:br>
            <a:r>
              <a:rPr lang="en-GB" sz="1600" dirty="0"/>
              <a:t>(Federal Government, federal states, local government authorities)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58813" y="2031334"/>
            <a:ext cx="3600000" cy="688956"/>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Precise data could not be determined</a:t>
            </a:r>
          </a:p>
        </p:txBody>
      </p:sp>
      <p:sp>
        <p:nvSpPr>
          <p:cNvPr id="16" name="Textplatzhalter 3"/>
          <p:cNvSpPr txBox="1"/>
          <p:nvPr/>
        </p:nvSpPr>
        <p:spPr bwMode="auto">
          <a:xfrm>
            <a:off x="6639864" y="3844376"/>
            <a:ext cx="4320000" cy="984061"/>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Funding of </a:t>
            </a:r>
            <a:r>
              <a:rPr lang="en-GB" sz="2800" dirty="0">
                <a:solidFill>
                  <a:schemeClr val="tx1"/>
                </a:solidFill>
              </a:rPr>
              <a:t>260,678</a:t>
            </a:r>
            <a:r>
              <a:rPr lang="en-GB" sz="1600" dirty="0">
                <a:solidFill>
                  <a:schemeClr val="tx1"/>
                </a:solidFill>
              </a:rPr>
              <a:t> admissions </a:t>
            </a:r>
            <a:br>
              <a:rPr lang="en-GB" sz="1600" dirty="0">
                <a:solidFill>
                  <a:schemeClr val="tx1"/>
                </a:solidFill>
              </a:rPr>
            </a:br>
            <a:r>
              <a:rPr lang="en-GB" sz="1600" dirty="0">
                <a:solidFill>
                  <a:schemeClr val="tx1"/>
                </a:solidFill>
              </a:rPr>
              <a:t>to continuing education measures in 2022</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8073109" y="2006135"/>
            <a:ext cx="3174994"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Numerous funding programmes for the purpose of occupational advancement</a:t>
            </a:r>
          </a:p>
        </p:txBody>
      </p:sp>
      <p:sp>
        <p:nvSpPr>
          <p:cNvPr id="11" name="Textplatzhalter 3"/>
          <p:cNvSpPr txBox="1"/>
          <p:nvPr/>
        </p:nvSpPr>
        <p:spPr bwMode="auto">
          <a:xfrm>
            <a:off x="1232136" y="3849278"/>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About</a:t>
            </a:r>
            <a:r>
              <a:rPr lang="en-GB" sz="2800" dirty="0">
                <a:solidFill>
                  <a:schemeClr val="tx1"/>
                </a:solidFill>
              </a:rPr>
              <a:t> € 980 million </a:t>
            </a:r>
            <a:r>
              <a:rPr lang="en-GB" sz="1600" dirty="0">
                <a:solidFill>
                  <a:schemeClr val="tx1"/>
                </a:solidFill>
              </a:rPr>
              <a:t>of funding for occupational advancement in 2022</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Businesses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€ 46.4 bn</a:t>
            </a:r>
            <a:r>
              <a:rPr lang="en-GB" sz="1600" dirty="0">
                <a:solidFill>
                  <a:schemeClr val="tx1"/>
                </a:solidFill>
              </a:rPr>
              <a:t> = total investment by business in 2022*</a:t>
            </a:r>
          </a:p>
        </p:txBody>
      </p:sp>
      <p:sp>
        <p:nvSpPr>
          <p:cNvPr id="15" name="Textplatzhalter 3"/>
          <p:cNvSpPr txBox="1"/>
          <p:nvPr/>
        </p:nvSpPr>
        <p:spPr bwMode="auto">
          <a:xfrm>
            <a:off x="661990" y="2052618"/>
            <a:ext cx="1728000" cy="1118612"/>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€ 24,4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direct costs</a:t>
            </a:r>
          </a:p>
        </p:txBody>
      </p:sp>
      <p:sp>
        <p:nvSpPr>
          <p:cNvPr id="9" name="Textplatzhalter 3"/>
          <p:cNvSpPr txBox="1"/>
          <p:nvPr/>
        </p:nvSpPr>
        <p:spPr bwMode="auto">
          <a:xfrm>
            <a:off x="2461989" y="2052618"/>
            <a:ext cx="1800000" cy="1118612"/>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€ 22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indirect costs</a:t>
            </a:r>
          </a:p>
        </p:txBody>
      </p:sp>
      <p:sp>
        <p:nvSpPr>
          <p:cNvPr id="14" name="Textplatzhalter 3"/>
          <p:cNvSpPr txBox="1"/>
          <p:nvPr/>
        </p:nvSpPr>
        <p:spPr bwMode="auto">
          <a:xfrm>
            <a:off x="8107736" y="1058660"/>
            <a:ext cx="3600000" cy="2030644"/>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42% </a:t>
            </a:r>
            <a:r>
              <a:rPr lang="en-GB" sz="1600" dirty="0">
                <a:solidFill>
                  <a:schemeClr val="tx1"/>
                </a:solidFill>
              </a:rPr>
              <a:t> of German companies participated in continuing education in 2022 (by covering the costs and/or releasing employees)</a:t>
            </a:r>
            <a:br>
              <a:rPr lang="en-GB" sz="1600" dirty="0">
                <a:solidFill>
                  <a:schemeClr val="tx1"/>
                </a:solidFill>
              </a:rPr>
            </a:br>
            <a:br>
              <a:rPr lang="en-GB" sz="1600" dirty="0">
                <a:solidFill>
                  <a:schemeClr val="tx1"/>
                </a:solidFill>
              </a:rPr>
            </a:br>
            <a:r>
              <a:rPr lang="en-GB" sz="1600" dirty="0">
                <a:solidFill>
                  <a:schemeClr val="tx1"/>
                </a:solidFill>
              </a:rPr>
              <a:t>In pandemic-impacted 2020 just </a:t>
            </a:r>
            <a:r>
              <a:rPr lang="en-GB" sz="2400" dirty="0">
                <a:solidFill>
                  <a:schemeClr val="tx1"/>
                </a:solidFill>
              </a:rPr>
              <a:t>34%</a:t>
            </a:r>
            <a:endParaRPr lang="en-GB" sz="1600" dirty="0">
              <a:solidFill>
                <a:schemeClr val="tx1"/>
              </a:solidFill>
            </a:endParaRPr>
          </a:p>
        </p:txBody>
      </p:sp>
      <p:sp>
        <p:nvSpPr>
          <p:cNvPr id="11" name="Textplatzhalter 3"/>
          <p:cNvSpPr txBox="1"/>
          <p:nvPr/>
        </p:nvSpPr>
        <p:spPr bwMode="auto">
          <a:xfrm>
            <a:off x="1811745" y="3758626"/>
            <a:ext cx="4284255"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n-GB" sz="2400" dirty="0">
                <a:solidFill>
                  <a:schemeClr val="tx1"/>
                </a:solidFill>
              </a:rPr>
              <a:t>93% </a:t>
            </a:r>
            <a:r>
              <a:rPr lang="en-GB" sz="1600" dirty="0">
                <a:solidFill>
                  <a:schemeClr val="tx1"/>
                </a:solidFill>
              </a:rPr>
              <a:t>of large businesses and </a:t>
            </a:r>
          </a:p>
          <a:p>
            <a:pPr>
              <a:lnSpc>
                <a:spcPts val="2200"/>
              </a:lnSpc>
              <a:spcBef>
                <a:spcPts val="400"/>
              </a:spcBef>
              <a:spcAft>
                <a:spcPts val="400"/>
              </a:spcAft>
              <a:defRPr/>
            </a:pPr>
            <a:r>
              <a:rPr lang="en-GB" sz="2400" dirty="0">
                <a:solidFill>
                  <a:schemeClr val="tx1"/>
                </a:solidFill>
              </a:rPr>
              <a:t>33% </a:t>
            </a:r>
            <a:r>
              <a:rPr lang="en-GB" sz="1600" dirty="0">
                <a:solidFill>
                  <a:schemeClr val="tx1"/>
                </a:solidFill>
              </a:rPr>
              <a:t>of micro businesses participated in 2022</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n-GB" sz="2400" dirty="0">
                <a:solidFill>
                  <a:schemeClr val="tx1"/>
                </a:solidFill>
              </a:rPr>
              <a:t>29% </a:t>
            </a:r>
            <a:r>
              <a:rPr lang="en-GB" sz="1600" dirty="0">
                <a:solidFill>
                  <a:schemeClr val="tx1"/>
                </a:solidFill>
              </a:rPr>
              <a:t>of employees participated in continuing education measures in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BF4849F6-0B04-40E8-935A-5A6C755CB473}"/>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58% </a:t>
            </a:r>
            <a:r>
              <a:rPr lang="en-GB" sz="1600" dirty="0">
                <a:solidFill>
                  <a:schemeClr val="tx1"/>
                </a:solidFill>
              </a:rPr>
              <a:t>of the adult population </a:t>
            </a:r>
            <a:br>
              <a:rPr lang="en-GB" sz="1600" dirty="0">
                <a:solidFill>
                  <a:schemeClr val="tx1"/>
                </a:solidFill>
              </a:rPr>
            </a:br>
            <a:r>
              <a:rPr lang="en-GB" sz="1600" dirty="0">
                <a:solidFill>
                  <a:schemeClr val="tx1"/>
                </a:solidFill>
              </a:rPr>
              <a:t>(18–64) participated in continuing education in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48% </a:t>
            </a:r>
            <a:r>
              <a:rPr lang="en-GB" sz="1600" dirty="0">
                <a:solidFill>
                  <a:schemeClr val="tx1"/>
                </a:solidFill>
              </a:rPr>
              <a:t>of the adult population participated in company-based continuing education</a:t>
            </a:r>
          </a:p>
        </p:txBody>
      </p:sp>
      <p:sp>
        <p:nvSpPr>
          <p:cNvPr id="15" name="Textplatzhalter 3"/>
          <p:cNvSpPr txBox="1"/>
          <p:nvPr/>
        </p:nvSpPr>
        <p:spPr bwMode="auto">
          <a:xfrm>
            <a:off x="688775" y="2580921"/>
            <a:ext cx="3600000" cy="116143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The participation rate in individual occupationally related continuing education was </a:t>
            </a:r>
            <a:r>
              <a:rPr lang="en-GB" sz="2800" dirty="0">
                <a:solidFill>
                  <a:schemeClr val="tx1"/>
                </a:solidFill>
              </a:rPr>
              <a:t>8% </a:t>
            </a:r>
            <a:r>
              <a:rPr lang="en-GB" sz="2400" dirty="0">
                <a:solidFill>
                  <a:schemeClr val="tx1"/>
                </a:solidFill>
              </a:rPr>
              <a:t>in 2022</a:t>
            </a:r>
            <a:endParaRPr lang="en-GB"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Participation rises significantly in line with school-leaving certificate or training qualification	</a:t>
            </a:r>
          </a:p>
        </p:txBody>
      </p:sp>
      <p:sp>
        <p:nvSpPr>
          <p:cNvPr id="17" name="Textplatzhalter 3"/>
          <p:cNvSpPr txBox="1"/>
          <p:nvPr/>
        </p:nvSpPr>
        <p:spPr bwMode="auto">
          <a:xfrm>
            <a:off x="4360461" y="3994305"/>
            <a:ext cx="360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82,511</a:t>
            </a:r>
            <a:r>
              <a:rPr lang="en-GB" sz="1600" dirty="0">
                <a:solidFill>
                  <a:schemeClr val="tx1"/>
                </a:solidFill>
              </a:rPr>
              <a:t> vocational upskilling qualifications </a:t>
            </a:r>
            <a:r>
              <a:rPr lang="en-GB" sz="1600">
                <a:solidFill>
                  <a:schemeClr val="tx1"/>
                </a:solidFill>
              </a:rPr>
              <a:t>in 2022</a:t>
            </a:r>
            <a:endParaRPr lang="en-GB" sz="1600" dirty="0">
              <a:solidFill>
                <a:schemeClr val="tx1"/>
              </a:solidFill>
            </a:endParaRP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Individuals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Further information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 </a:t>
            </a:r>
          </a:p>
          <a:p>
            <a:pPr marL="0" indent="0">
              <a:buNone/>
              <a:defRPr/>
            </a:pPr>
            <a:br>
              <a:rPr lang="en-GB" sz="1800" b="1" dirty="0">
                <a:hlinkClick r:id="rId3" tooltip="http://www.govet.international/"/>
              </a:rPr>
            </a:br>
            <a:r>
              <a:rPr lang="en-GB" sz="1800" b="1" u="sng" dirty="0">
                <a:solidFill>
                  <a:srgbClr val="E27F1C"/>
                </a:solidFill>
                <a:hlinkClick r:id="rId3" tooltip="http://www.govet.international/"/>
              </a:rPr>
              <a:t>www.govet.international</a:t>
            </a:r>
          </a:p>
          <a:p>
            <a:pPr marL="0" indent="0">
              <a:buNone/>
              <a:defRPr/>
            </a:pPr>
            <a:endParaRPr lang="de-DE" sz="1400" b="1" dirty="0"/>
          </a:p>
        </p:txBody>
      </p:sp>
      <p:sp>
        <p:nvSpPr>
          <p:cNvPr id="17" name="Inhaltsplatzhalter 4"/>
          <p:cNvSpPr txBox="1"/>
          <p:nvPr/>
        </p:nvSpPr>
        <p:spPr bwMode="auto">
          <a:xfrm>
            <a:off x="658813" y="4192735"/>
            <a:ext cx="11053762" cy="1034585"/>
          </a:xfrm>
          <a:prstGeom prst="rect">
            <a:avLst/>
          </a:prstGeom>
        </p:spPr>
        <p:txBody>
          <a:bodyPr vert="horz" lIns="91440" tIns="45720" rIns="91440" bIns="45720" numCol="2"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en-GB" sz="1600" b="1" dirty="0">
                <a:latin typeface="Calibri"/>
              </a:rPr>
              <a:t>Sources</a:t>
            </a:r>
          </a:p>
          <a:p>
            <a:pPr marL="266700" indent="-266700">
              <a:defRPr/>
            </a:pPr>
            <a:r>
              <a:rPr lang="en-GB" sz="1600" dirty="0">
                <a:latin typeface="Calibri"/>
              </a:rPr>
              <a:t>BIBB Data Report (</a:t>
            </a:r>
            <a:r>
              <a:rPr lang="en-GB" sz="1600" u="sng" dirty="0">
                <a:solidFill>
                  <a:srgbClr val="E27F1C"/>
                </a:solidFill>
                <a:latin typeface="Calibri"/>
                <a:hlinkClick r:id="rId4" tooltip="https://www.bibb.de/datenreport/de/175452.php"/>
              </a:rPr>
              <a:t>link</a:t>
            </a:r>
            <a:r>
              <a:rPr lang="en-GB" sz="1600" dirty="0">
                <a:latin typeface="Calibri"/>
              </a:rPr>
              <a:t>)</a:t>
            </a:r>
          </a:p>
          <a:p>
            <a:pPr marL="266700" indent="-266700">
              <a:defRPr/>
            </a:pPr>
            <a:r>
              <a:rPr lang="en-GB" sz="1600" dirty="0">
                <a:latin typeface="Calibri"/>
              </a:rPr>
              <a:t>KMK (</a:t>
            </a:r>
            <a:r>
              <a:rPr lang="en-GB" sz="1600" u="sng" dirty="0">
                <a:solidFill>
                  <a:srgbClr val="E27F1C"/>
                </a:solidFill>
                <a:latin typeface="Calibri"/>
                <a:hlinkClick r:id="rId5" tooltip="https://www.kmk.org/"/>
              </a:rPr>
              <a:t>link</a:t>
            </a:r>
            <a:r>
              <a:rPr lang="en-GB" sz="1600" dirty="0">
                <a:latin typeface="Calibri"/>
              </a:rPr>
              <a:t>)</a:t>
            </a:r>
          </a:p>
          <a:p>
            <a:pPr marL="266700" indent="-266700">
              <a:defRPr/>
            </a:pPr>
            <a:endParaRPr lang="en-GB" sz="1600" dirty="0">
              <a:latin typeface="Calibri"/>
            </a:endParaRPr>
          </a:p>
          <a:p>
            <a:pPr marL="266700" indent="-266700">
              <a:defRPr/>
            </a:pPr>
            <a:r>
              <a:rPr lang="en-GB" sz="1600" dirty="0">
                <a:latin typeface="Calibri"/>
              </a:rPr>
              <a:t>BMBF Data Portal (</a:t>
            </a:r>
            <a:r>
              <a:rPr lang="en-GB" sz="1600" u="sng" dirty="0">
                <a:solidFill>
                  <a:srgbClr val="E27F1C"/>
                </a:solidFill>
                <a:latin typeface="Calibri"/>
                <a:hlinkClick r:id="rId6" tooltip="http://www.datenportal.bmbf.de/"/>
              </a:rPr>
              <a:t>link</a:t>
            </a:r>
            <a:r>
              <a:rPr lang="en-GB" sz="1600" dirty="0">
                <a:latin typeface="Calibri"/>
              </a:rPr>
              <a:t>)</a:t>
            </a:r>
          </a:p>
          <a:p>
            <a:pPr marL="266700" indent="-266700">
              <a:defRPr/>
            </a:pPr>
            <a:r>
              <a:rPr lang="en-GB" sz="1600" dirty="0">
                <a:latin typeface="Calibri"/>
              </a:rPr>
              <a:t>Destatis statistics on VET (</a:t>
            </a:r>
            <a:r>
              <a:rPr lang="en-GB" sz="1600" u="sng" dirty="0">
                <a:solidFill>
                  <a:srgbClr val="E27F1C"/>
                </a:solidFill>
                <a:latin typeface="Calibri"/>
                <a:hlinkClick r:id="rId7" tooltip="https://www.destatis.de/DE/Publikationen/Thematisch/BildungForschungKultur/BeruflicheBildung/BerufsbildungBlick0110019129004.pdf?__blob=publicationFile"/>
              </a:rPr>
              <a:t>link</a:t>
            </a:r>
            <a:r>
              <a:rPr lang="en-GB" sz="1600" dirty="0">
                <a:latin typeface="Calibri"/>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n-GB" sz="2000" dirty="0">
                <a:latin typeface="Calibri"/>
              </a:rPr>
              <a:t>Definition</a:t>
            </a:r>
          </a:p>
          <a:p>
            <a:pPr indent="-360000">
              <a:lnSpc>
                <a:spcPts val="2400"/>
              </a:lnSpc>
              <a:spcAft>
                <a:spcPts val="1200"/>
              </a:spcAft>
              <a:buFont typeface="+mj-lt"/>
              <a:buAutoNum type="arabicPeriod"/>
              <a:defRPr/>
            </a:pPr>
            <a:r>
              <a:rPr lang="en-GB" sz="2000" dirty="0">
                <a:latin typeface="Calibri"/>
              </a:rPr>
              <a:t>Forms of continuing professional education</a:t>
            </a:r>
          </a:p>
          <a:p>
            <a:pPr indent="-360000">
              <a:lnSpc>
                <a:spcPts val="2400"/>
              </a:lnSpc>
              <a:spcAft>
                <a:spcPts val="1200"/>
              </a:spcAft>
              <a:buFont typeface="+mj-lt"/>
              <a:buAutoNum type="arabicPeriod"/>
              <a:defRPr/>
            </a:pPr>
            <a:r>
              <a:rPr lang="en-GB" sz="2000" dirty="0">
                <a:latin typeface="Calibri"/>
              </a:rPr>
              <a:t>Formal offers as part of upgrading training</a:t>
            </a:r>
          </a:p>
          <a:p>
            <a:pPr indent="-360000">
              <a:lnSpc>
                <a:spcPts val="2400"/>
              </a:lnSpc>
              <a:spcAft>
                <a:spcPts val="1200"/>
              </a:spcAft>
              <a:buFont typeface="+mj-lt"/>
              <a:buAutoNum type="arabicPeriod"/>
              <a:defRPr/>
            </a:pPr>
            <a:r>
              <a:rPr lang="en-GB" sz="2000" dirty="0">
                <a:latin typeface="Calibri"/>
              </a:rPr>
              <a:t>Other formal offers</a:t>
            </a:r>
          </a:p>
          <a:p>
            <a:pPr indent="-360000">
              <a:lnSpc>
                <a:spcPts val="2400"/>
              </a:lnSpc>
              <a:spcAft>
                <a:spcPts val="1200"/>
              </a:spcAft>
              <a:buFont typeface="+mj-lt"/>
              <a:buAutoNum type="arabicPeriod"/>
              <a:defRPr/>
            </a:pPr>
            <a:r>
              <a:rPr lang="en-GB" sz="2000" dirty="0">
                <a:latin typeface="Calibri"/>
              </a:rPr>
              <a:t>Statutory regulations (the amended Vocational Training Act 2020)</a:t>
            </a:r>
          </a:p>
          <a:p>
            <a:pPr indent="-360000">
              <a:lnSpc>
                <a:spcPts val="2400"/>
              </a:lnSpc>
              <a:spcAft>
                <a:spcPts val="1200"/>
              </a:spcAft>
              <a:buFont typeface="+mj-lt"/>
              <a:buAutoNum type="arabicPeriod"/>
              <a:defRPr/>
            </a:pPr>
            <a:r>
              <a:rPr lang="en-GB" sz="2000" dirty="0">
                <a:latin typeface="Calibri"/>
              </a:rPr>
              <a:t>Funding (costs/benefits)</a:t>
            </a:r>
          </a:p>
          <a:p>
            <a:pPr indent="-360000">
              <a:lnSpc>
                <a:spcPts val="2400"/>
              </a:lnSpc>
              <a:spcAft>
                <a:spcPts val="1200"/>
              </a:spcAft>
              <a:buFont typeface="+mj-lt"/>
              <a:buAutoNum type="arabicPeriod"/>
              <a:defRPr/>
            </a:pPr>
            <a:r>
              <a:rPr lang="en-GB" sz="2000" dirty="0">
                <a:latin typeface="Calibri"/>
              </a:rPr>
              <a:t>Non-formal continuing education: the provider market </a:t>
            </a:r>
          </a:p>
          <a:p>
            <a:pPr indent="-360000">
              <a:lnSpc>
                <a:spcPts val="2400"/>
              </a:lnSpc>
              <a:spcAft>
                <a:spcPts val="1200"/>
              </a:spcAft>
              <a:buFont typeface="+mj-lt"/>
              <a:buAutoNum type="arabicPeriod"/>
              <a:defRPr/>
            </a:pPr>
            <a:r>
              <a:rPr lang="en-GB" sz="2000" dirty="0">
                <a:latin typeface="Calibri"/>
              </a:rPr>
              <a:t>Participation in continuing education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What is defined as continuing professional education?</a:t>
            </a:r>
          </a:p>
        </p:txBody>
      </p:sp>
      <p:sp>
        <p:nvSpPr>
          <p:cNvPr id="3" name="Titel 2"/>
          <p:cNvSpPr>
            <a:spLocks noGrp="1"/>
          </p:cNvSpPr>
          <p:nvPr>
            <p:ph type="title"/>
          </p:nvPr>
        </p:nvSpPr>
        <p:spPr bwMode="auto"/>
        <p:txBody>
          <a:bodyPr/>
          <a:lstStyle/>
          <a:p>
            <a:pPr>
              <a:defRPr/>
            </a:pPr>
            <a:r>
              <a:rPr lang="en-GB" dirty="0"/>
              <a:t>1 Definition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Any form of organised, occupationally related learning based on existing training;</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which consolidates, expands or updates knowledge, competencies, and skills;</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and which generally is completed by means of a certificate of participation or performance.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n-GB" sz="1800" b="1" dirty="0">
                <a:latin typeface="Calibri"/>
              </a:rPr>
              <a:t>Continuation or resumption of professional learning following completion of an initial phase of education of varying duration.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2 Forms of continuing professional education</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Specific programmes supporting further technical and vocational development within the state education system</a:t>
            </a:r>
          </a:p>
          <a:p>
            <a:pPr marL="576000" lvl="1">
              <a:lnSpc>
                <a:spcPts val="1800"/>
              </a:lnSpc>
              <a:spcBef>
                <a:spcPts val="600"/>
              </a:spcBef>
              <a:buClr>
                <a:srgbClr val="D6851B"/>
              </a:buClr>
              <a:buSzPct val="65000"/>
              <a:buFont typeface="Wingdings 3"/>
              <a:buChar char=""/>
              <a:defRPr/>
            </a:pPr>
            <a:r>
              <a:rPr lang="en-GB" sz="1400" dirty="0">
                <a:latin typeface="Calibri"/>
              </a:rPr>
              <a:t>Master craftsperson, technician and Bachelor Professional classes</a:t>
            </a:r>
          </a:p>
          <a:p>
            <a:pPr marL="576000" lvl="1">
              <a:lnSpc>
                <a:spcPts val="1800"/>
              </a:lnSpc>
              <a:spcBef>
                <a:spcPts val="600"/>
              </a:spcBef>
              <a:buClr>
                <a:srgbClr val="D6851B"/>
              </a:buClr>
              <a:buSzPct val="65000"/>
              <a:buFont typeface="Wingdings 3"/>
              <a:buChar char=""/>
              <a:defRPr/>
            </a:pPr>
            <a:r>
              <a:rPr lang="en-GB" sz="1400" dirty="0">
                <a:latin typeface="Calibri"/>
              </a:rPr>
              <a:t>Courses in the context of retraining</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Training provision outside the formal curriculum to support personal and social education </a:t>
            </a:r>
          </a:p>
          <a:p>
            <a:pPr marL="576000" lvl="1">
              <a:lnSpc>
                <a:spcPts val="1800"/>
              </a:lnSpc>
              <a:spcBef>
                <a:spcPts val="600"/>
              </a:spcBef>
              <a:buClr>
                <a:srgbClr val="D6851B"/>
              </a:buClr>
              <a:buSzPct val="65000"/>
              <a:buFont typeface="Wingdings 3"/>
              <a:buChar char=""/>
              <a:defRPr/>
            </a:pPr>
            <a:r>
              <a:rPr lang="en-GB" sz="1400" dirty="0">
                <a:latin typeface="Calibri"/>
              </a:rPr>
              <a:t>Organised by the employer or on an individual basis</a:t>
            </a:r>
          </a:p>
          <a:p>
            <a:pPr marL="576000" lvl="1">
              <a:lnSpc>
                <a:spcPts val="1800"/>
              </a:lnSpc>
              <a:spcBef>
                <a:spcPts val="600"/>
              </a:spcBef>
              <a:buClr>
                <a:srgbClr val="D6851B"/>
              </a:buClr>
              <a:buSzPct val="65000"/>
              <a:buFont typeface="Wingdings 3"/>
              <a:buChar char=""/>
              <a:defRPr/>
            </a:pPr>
            <a:r>
              <a:rPr lang="en-GB" sz="1400" dirty="0">
                <a:latin typeface="Calibri"/>
              </a:rPr>
              <a:t>Classes and courses </a:t>
            </a:r>
          </a:p>
          <a:p>
            <a:pPr marL="576000" lvl="1">
              <a:lnSpc>
                <a:spcPts val="1800"/>
              </a:lnSpc>
              <a:spcBef>
                <a:spcPts val="600"/>
              </a:spcBef>
              <a:buClr>
                <a:srgbClr val="D6851B"/>
              </a:buClr>
              <a:buSzPct val="65000"/>
              <a:buFont typeface="Wingdings 3"/>
              <a:buChar char=""/>
              <a:defRPr/>
            </a:pPr>
            <a:r>
              <a:rPr lang="en-GB" sz="1400" dirty="0">
                <a:latin typeface="Calibri"/>
              </a:rPr>
              <a:t>Short-term events such as lectures, seminars, workshops, training courses, instruction</a:t>
            </a:r>
          </a:p>
          <a:p>
            <a:pPr marL="576000" lvl="1">
              <a:lnSpc>
                <a:spcPts val="1800"/>
              </a:lnSpc>
              <a:spcBef>
                <a:spcPts val="600"/>
              </a:spcBef>
              <a:buClr>
                <a:srgbClr val="D6851B"/>
              </a:buClr>
              <a:buSzPct val="65000"/>
              <a:buFont typeface="Wingdings 3"/>
              <a:buChar char=""/>
              <a:defRPr/>
            </a:pPr>
            <a:r>
              <a:rPr lang="en-GB" sz="1400" dirty="0">
                <a:latin typeface="Calibri"/>
              </a:rPr>
              <a:t>May take the form of specialist conferences / congresses / conferences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Throughout our lives as a result of influences and sources originating from our own environment and from our day-to-day experiences</a:t>
            </a:r>
          </a:p>
          <a:p>
            <a:pPr marL="576000" lvl="1">
              <a:lnSpc>
                <a:spcPts val="1800"/>
              </a:lnSpc>
              <a:spcBef>
                <a:spcPts val="600"/>
              </a:spcBef>
              <a:buClr>
                <a:srgbClr val="D6851B"/>
              </a:buClr>
              <a:buSzPct val="65000"/>
              <a:buFont typeface="Wingdings 3"/>
              <a:buChar char=""/>
              <a:defRPr/>
            </a:pPr>
            <a:r>
              <a:rPr lang="en-GB" sz="1400" dirty="0">
                <a:latin typeface="Calibri"/>
              </a:rPr>
              <a:t>Everyday work, work colleagues</a:t>
            </a:r>
          </a:p>
          <a:p>
            <a:pPr marL="576000" lvl="1">
              <a:lnSpc>
                <a:spcPts val="1800"/>
              </a:lnSpc>
              <a:spcBef>
                <a:spcPts val="600"/>
              </a:spcBef>
              <a:buClr>
                <a:srgbClr val="D6851B"/>
              </a:buClr>
              <a:buSzPct val="65000"/>
              <a:buFont typeface="Wingdings 3"/>
              <a:buChar char=""/>
              <a:defRPr/>
            </a:pPr>
            <a:r>
              <a:rPr lang="en-GB" sz="1400" dirty="0">
                <a:latin typeface="Calibri"/>
              </a:rPr>
              <a:t>Private contacts, media,</a:t>
            </a:r>
            <a:br>
              <a:rPr lang="en-GB" sz="1400" dirty="0">
                <a:latin typeface="Calibri"/>
              </a:rPr>
            </a:br>
            <a:r>
              <a:rPr lang="en-GB" sz="1400" dirty="0">
                <a:latin typeface="Calibri"/>
              </a:rPr>
              <a:t>reading of specialist literature,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n-GB" sz="2000" dirty="0"/>
              <a:t>How does continuing professional education occur?</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Formally</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Non-formally</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Informally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4" y="2119242"/>
            <a:ext cx="2736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Specialised</a:t>
            </a:r>
            <a:br>
              <a:rPr lang="en-GB" sz="1600" dirty="0"/>
            </a:br>
            <a:r>
              <a:rPr lang="en-GB" sz="1600" dirty="0"/>
              <a:t>higher qualification</a:t>
            </a:r>
          </a:p>
          <a:p>
            <a:pPr algn="ctr">
              <a:lnSpc>
                <a:spcPct val="100000"/>
              </a:lnSpc>
              <a:spcBef>
                <a:spcPts val="600"/>
              </a:spcBef>
              <a:defRPr/>
            </a:pPr>
            <a:endParaRPr lang="en-GB" sz="1600" dirty="0"/>
          </a:p>
        </p:txBody>
      </p:sp>
      <p:sp>
        <p:nvSpPr>
          <p:cNvPr id="7" name="Textplatzhalter 3"/>
          <p:cNvSpPr txBox="1"/>
          <p:nvPr/>
        </p:nvSpPr>
        <p:spPr bwMode="auto">
          <a:xfrm>
            <a:off x="658813" y="2999446"/>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5</a:t>
            </a:r>
          </a:p>
        </p:txBody>
      </p:sp>
      <p:sp>
        <p:nvSpPr>
          <p:cNvPr id="9" name="Textplatzhalter 3"/>
          <p:cNvSpPr txBox="1"/>
          <p:nvPr/>
        </p:nvSpPr>
        <p:spPr bwMode="auto">
          <a:xfrm>
            <a:off x="3612144" y="2119242"/>
            <a:ext cx="259200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Upgrading training leading to a qualification at master craftsman level</a:t>
            </a:r>
          </a:p>
        </p:txBody>
      </p:sp>
      <p:sp>
        <p:nvSpPr>
          <p:cNvPr id="11" name="Textplatzhalter 3"/>
          <p:cNvSpPr txBox="1"/>
          <p:nvPr/>
        </p:nvSpPr>
        <p:spPr bwMode="auto">
          <a:xfrm>
            <a:off x="3612144"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t>
            </a:r>
            <a:br>
              <a:rPr lang="en-GB" sz="1400" dirty="0">
                <a:solidFill>
                  <a:schemeClr val="tx1"/>
                </a:solidFill>
              </a:rPr>
            </a:br>
            <a:r>
              <a:rPr lang="en-GB" sz="1400" dirty="0">
                <a:solidFill>
                  <a:schemeClr val="tx1"/>
                </a:solidFill>
              </a:rPr>
              <a:t>agriculturalist (master craftsperson), </a:t>
            </a:r>
            <a:br>
              <a:rPr lang="en-GB" sz="1400" dirty="0">
                <a:solidFill>
                  <a:schemeClr val="tx1"/>
                </a:solidFill>
              </a:rPr>
            </a:br>
            <a:r>
              <a:rPr lang="en-GB" sz="1400" dirty="0">
                <a:solidFill>
                  <a:schemeClr val="tx1"/>
                </a:solidFill>
              </a:rPr>
              <a:t>master chef, restaurant supervisor (master craftsperson), electrics technician (master craftsperson)</a:t>
            </a:r>
          </a:p>
          <a:p>
            <a:pPr algn="ctr">
              <a:lnSpc>
                <a:spcPts val="1600"/>
              </a:lnSpc>
              <a:spcBef>
                <a:spcPts val="0"/>
              </a:spcBef>
              <a:defRPr/>
            </a:pPr>
            <a:endParaRPr lang="en-GB" sz="1400" dirty="0">
              <a:solidFill>
                <a:schemeClr val="tx1"/>
              </a:solidFill>
            </a:endParaRPr>
          </a:p>
          <a:p>
            <a:pPr algn="ctr">
              <a:lnSpc>
                <a:spcPts val="1600"/>
              </a:lnSpc>
              <a:spcBef>
                <a:spcPts val="0"/>
              </a:spcBef>
              <a:defRPr/>
            </a:pPr>
            <a:r>
              <a:rPr lang="en-GB" sz="1400" dirty="0">
                <a:solidFill>
                  <a:schemeClr val="tx1"/>
                </a:solidFill>
              </a:rPr>
              <a:t>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6</a:t>
            </a:r>
          </a:p>
        </p:txBody>
      </p:sp>
      <p:sp>
        <p:nvSpPr>
          <p:cNvPr id="13" name="Textplatzhalter 3"/>
          <p:cNvSpPr txBox="1"/>
          <p:nvPr/>
        </p:nvSpPr>
        <p:spPr bwMode="auto">
          <a:xfrm>
            <a:off x="6366359" y="2119242"/>
            <a:ext cx="2592000"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Technical </a:t>
            </a:r>
            <a:br>
              <a:rPr lang="en-GB" sz="1600" dirty="0"/>
            </a:br>
            <a:r>
              <a:rPr lang="en-GB" sz="1600" dirty="0"/>
              <a:t>upgrading training</a:t>
            </a:r>
          </a:p>
          <a:p>
            <a:pPr algn="ctr">
              <a:lnSpc>
                <a:spcPct val="100000"/>
              </a:lnSpc>
              <a:spcBef>
                <a:spcPts val="600"/>
              </a:spcBef>
              <a:defRPr/>
            </a:pPr>
            <a:r>
              <a:rPr lang="en-GB" sz="1600" dirty="0"/>
              <a:t> </a:t>
            </a:r>
          </a:p>
        </p:txBody>
      </p:sp>
      <p:sp>
        <p:nvSpPr>
          <p:cNvPr id="14" name="Textplatzhalter 3"/>
          <p:cNvSpPr txBox="1"/>
          <p:nvPr/>
        </p:nvSpPr>
        <p:spPr bwMode="auto">
          <a:xfrm>
            <a:off x="6366359"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a:t>
            </a:r>
            <a:br>
              <a:rPr lang="en-GB" sz="1400" dirty="0">
                <a:solidFill>
                  <a:schemeClr val="tx1"/>
                </a:solidFill>
              </a:rPr>
            </a:br>
            <a:r>
              <a:rPr lang="en-GB" sz="1400" dirty="0">
                <a:solidFill>
                  <a:schemeClr val="tx1"/>
                </a:solidFill>
              </a:rPr>
              <a:t>agricultural engineering, technician, </a:t>
            </a:r>
            <a:br>
              <a:rPr lang="en-GB" sz="1400" dirty="0">
                <a:solidFill>
                  <a:schemeClr val="tx1"/>
                </a:solidFill>
              </a:rPr>
            </a:br>
            <a:r>
              <a:rPr lang="en-GB" sz="1400" dirty="0">
                <a:solidFill>
                  <a:schemeClr val="tx1"/>
                </a:solidFill>
              </a:rPr>
              <a:t>food technology technician, </a:t>
            </a:r>
            <a:br>
              <a:rPr lang="en-GB" sz="1400" dirty="0">
                <a:solidFill>
                  <a:schemeClr val="tx1"/>
                </a:solidFill>
              </a:rPr>
            </a:br>
            <a:r>
              <a:rPr lang="en-GB" sz="1400" dirty="0">
                <a:solidFill>
                  <a:schemeClr val="tx1"/>
                </a:solidFill>
              </a:rPr>
              <a:t>building systems engineering technician</a:t>
            </a:r>
          </a:p>
        </p:txBody>
      </p:sp>
      <p:sp>
        <p:nvSpPr>
          <p:cNvPr id="16" name="Textplatzhalter 3"/>
          <p:cNvSpPr txBox="1"/>
          <p:nvPr/>
        </p:nvSpPr>
        <p:spPr bwMode="auto">
          <a:xfrm>
            <a:off x="9120573" y="2119242"/>
            <a:ext cx="2592000" cy="961014"/>
          </a:xfrm>
          <a:prstGeom prst="rect">
            <a:avLst/>
          </a:prstGeom>
          <a:solidFill>
            <a:srgbClr val="E2A95F"/>
          </a:solidFill>
        </p:spPr>
        <p:txBody>
          <a:bodyPr vert="horz" wrap="square" lIns="36000" tIns="72000" rIns="36000" bIns="72000" rtlCol="0" anchor="ctr">
            <a:spAutoFit/>
          </a:bodyPr>
          <a:lstStyle>
            <a:defPPr>
              <a:defRPr lang="de-DE"/>
            </a:defPPr>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n-GB"/>
              <a:t>Commercial upgrading </a:t>
            </a:r>
            <a:r>
              <a:rPr lang="en-GB" dirty="0"/>
              <a:t>training</a:t>
            </a:r>
          </a:p>
          <a:p>
            <a:endParaRPr lang="en-GB" dirty="0"/>
          </a:p>
        </p:txBody>
      </p:sp>
      <p:sp>
        <p:nvSpPr>
          <p:cNvPr id="18" name="Textplatzhalter 3"/>
          <p:cNvSpPr txBox="1"/>
          <p:nvPr/>
        </p:nvSpPr>
        <p:spPr bwMode="auto">
          <a:xfrm>
            <a:off x="9120573" y="2999446"/>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agricultural business economist—accounting, certified senior business specialist, industry specialist, </a:t>
            </a:r>
            <a:br>
              <a:rPr lang="en-GB" sz="1400" dirty="0">
                <a:solidFill>
                  <a:schemeClr val="tx1"/>
                </a:solidFill>
              </a:rPr>
            </a:br>
            <a:r>
              <a:rPr lang="en-GB" sz="1400" dirty="0">
                <a:solidFill>
                  <a:schemeClr val="tx1"/>
                </a:solidFill>
              </a:rPr>
              <a:t>media and publishing specialist, accountant</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2" y="2123425"/>
            <a:ext cx="3528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Advanced </a:t>
            </a:r>
            <a:br>
              <a:rPr lang="en-GB" sz="1600" dirty="0"/>
            </a:br>
            <a:r>
              <a:rPr lang="en-GB" sz="1600" dirty="0"/>
              <a:t>upgrading training</a:t>
            </a:r>
          </a:p>
          <a:p>
            <a:pPr algn="ctr">
              <a:lnSpc>
                <a:spcPct val="100000"/>
              </a:lnSpc>
              <a:spcBef>
                <a:spcPts val="600"/>
              </a:spcBef>
              <a:defRPr/>
            </a:pPr>
            <a:endParaRPr lang="en-GB" sz="1600" dirty="0"/>
          </a:p>
        </p:txBody>
      </p:sp>
      <p:sp>
        <p:nvSpPr>
          <p:cNvPr id="7" name="Textplatzhalter 3"/>
          <p:cNvSpPr txBox="1"/>
          <p:nvPr/>
        </p:nvSpPr>
        <p:spPr bwMode="auto">
          <a:xfrm>
            <a:off x="658815" y="2989037"/>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Professional*,</a:t>
            </a:r>
            <a:br>
              <a:rPr lang="en-GB" sz="1400" dirty="0">
                <a:solidFill>
                  <a:schemeClr val="tx1"/>
                </a:solidFill>
              </a:rPr>
            </a:br>
            <a:r>
              <a:rPr lang="en-GB" sz="1400" dirty="0">
                <a:solidFill>
                  <a:schemeClr val="tx1"/>
                </a:solidFill>
              </a:rPr>
              <a:t>Technical business management specialist, </a:t>
            </a:r>
            <a:br>
              <a:rPr lang="en-GB" sz="1400" dirty="0">
                <a:solidFill>
                  <a:schemeClr val="tx1"/>
                </a:solidFill>
              </a:rPr>
            </a:br>
            <a:r>
              <a:rPr lang="en-GB" sz="1400" dirty="0">
                <a:solidFill>
                  <a:schemeClr val="tx1"/>
                </a:solidFill>
              </a:rPr>
              <a:t>Commercial management business specialist, </a:t>
            </a:r>
            <a:br>
              <a:rPr lang="en-GB" sz="1400" dirty="0">
                <a:solidFill>
                  <a:schemeClr val="tx1"/>
                </a:solidFill>
              </a:rPr>
            </a:br>
            <a:r>
              <a:rPr lang="en-GB" sz="1400" dirty="0">
                <a:solidFill>
                  <a:schemeClr val="tx1"/>
                </a:solidFill>
              </a:rPr>
              <a:t>Certified vocational training specialist*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7</a:t>
            </a:r>
          </a:p>
        </p:txBody>
      </p:sp>
      <p:sp>
        <p:nvSpPr>
          <p:cNvPr id="9" name="Textplatzhalter 3"/>
          <p:cNvSpPr txBox="1"/>
          <p:nvPr/>
        </p:nvSpPr>
        <p:spPr bwMode="auto">
          <a:xfrm>
            <a:off x="4398062" y="2122432"/>
            <a:ext cx="352192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course of study leading to a master's degree at a university / </a:t>
            </a:r>
            <a:r>
              <a:rPr lang="en-GB" sz="1600" dirty="0" err="1"/>
              <a:t>uni-versity</a:t>
            </a:r>
            <a:r>
              <a:rPr lang="en-GB" sz="1600" dirty="0"/>
              <a:t> of applied sciences </a:t>
            </a:r>
          </a:p>
        </p:txBody>
      </p:sp>
      <p:sp>
        <p:nvSpPr>
          <p:cNvPr id="11" name="Textplatzhalter 3"/>
          <p:cNvSpPr txBox="1"/>
          <p:nvPr/>
        </p:nvSpPr>
        <p:spPr bwMode="auto">
          <a:xfrm>
            <a:off x="4398063" y="2989037"/>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of Science (M. Sc.) Agricultural Engineering, M.Sc. Food Technology, </a:t>
            </a:r>
            <a:br>
              <a:rPr lang="en-GB" sz="1400" dirty="0">
                <a:solidFill>
                  <a:schemeClr val="tx1"/>
                </a:solidFill>
              </a:rPr>
            </a:br>
            <a:r>
              <a:rPr lang="en-GB" sz="1400" dirty="0">
                <a:solidFill>
                  <a:schemeClr val="tx1"/>
                </a:solidFill>
              </a:rPr>
              <a:t>M.Sc. Business Administration, </a:t>
            </a:r>
            <a:br>
              <a:rPr lang="en-GB" sz="1400" dirty="0">
                <a:solidFill>
                  <a:schemeClr val="tx1"/>
                </a:solidFill>
              </a:rPr>
            </a:br>
            <a:r>
              <a:rPr lang="en-GB" sz="1400" dirty="0">
                <a:solidFill>
                  <a:schemeClr val="tx1"/>
                </a:solidFill>
              </a:rPr>
              <a:t>M.Sc. Green Electronics</a:t>
            </a:r>
            <a:br>
              <a:rPr lang="en-GB" sz="1400" dirty="0">
                <a:solidFill>
                  <a:schemeClr val="tx1"/>
                </a:solidFill>
              </a:rPr>
            </a:b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8</a:t>
            </a:r>
          </a:p>
        </p:txBody>
      </p:sp>
      <p:sp>
        <p:nvSpPr>
          <p:cNvPr id="13" name="Textplatzhalter 3"/>
          <p:cNvSpPr txBox="1"/>
          <p:nvPr/>
        </p:nvSpPr>
        <p:spPr bwMode="auto">
          <a:xfrm>
            <a:off x="8137315" y="2123425"/>
            <a:ext cx="3575259"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Doctorate </a:t>
            </a:r>
            <a:br>
              <a:rPr lang="en-GB" sz="1600" dirty="0"/>
            </a:br>
            <a:r>
              <a:rPr lang="en-GB" sz="1600" dirty="0"/>
              <a:t>at an institute of higher education</a:t>
            </a:r>
          </a:p>
          <a:p>
            <a:pPr algn="ctr">
              <a:lnSpc>
                <a:spcPct val="100000"/>
              </a:lnSpc>
              <a:spcBef>
                <a:spcPts val="600"/>
              </a:spcBef>
              <a:defRPr/>
            </a:pPr>
            <a:r>
              <a:rPr lang="en-GB" sz="1600" dirty="0"/>
              <a:t> </a:t>
            </a:r>
          </a:p>
        </p:txBody>
      </p:sp>
      <p:sp>
        <p:nvSpPr>
          <p:cNvPr id="14" name="Textplatzhalter 3"/>
          <p:cNvSpPr txBox="1"/>
          <p:nvPr/>
        </p:nvSpPr>
        <p:spPr bwMode="auto">
          <a:xfrm>
            <a:off x="8137316" y="2989037"/>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Doctor of Agricultural Sciences (Dr. agr.), Doctor of Economics (Dr. oec.), Doctor of Nutritional Science (Dr. oec. troph.), Doctor of Engineering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n-GB" dirty="0"/>
              <a:t>4 </a:t>
            </a:r>
            <a:r>
              <a:rPr lang="en-GB" sz="2700" dirty="0"/>
              <a:t>Other formal offers</a:t>
            </a:r>
            <a:br>
              <a:rPr lang="en-GB" dirty="0"/>
            </a:br>
            <a:endParaRPr lang="en-GB"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Retraining: Training for an occupation other than the occupation previously trained for and practised</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Obtaining school and vocational qualifications via the second-chance route</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Acquiring partial qualifications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continuing education at institutions of higher education and research institutions</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for health or labour market-related reasons</a:t>
            </a:r>
          </a:p>
          <a:p>
            <a:pPr marL="504000" lvl="1" indent="-216000">
              <a:lnSpc>
                <a:spcPts val="2000"/>
              </a:lnSpc>
              <a:spcBef>
                <a:spcPts val="600"/>
              </a:spcBef>
              <a:buClr>
                <a:srgbClr val="D6851B"/>
              </a:buClr>
              <a:buSzPct val="65000"/>
              <a:buFont typeface="Wingdings 3"/>
              <a:buChar char=""/>
              <a:defRPr/>
            </a:pPr>
            <a:r>
              <a:rPr lang="en-GB" sz="1400" dirty="0">
                <a:latin typeface="Calibri"/>
              </a:rPr>
              <a:t>usually reduces the duration of training by one third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alongside work or full time</a:t>
            </a:r>
          </a:p>
          <a:p>
            <a:pPr marL="504000" lvl="1" indent="-216000">
              <a:lnSpc>
                <a:spcPts val="2000"/>
              </a:lnSpc>
              <a:spcBef>
                <a:spcPts val="600"/>
              </a:spcBef>
              <a:buClr>
                <a:srgbClr val="D6851B"/>
              </a:buClr>
              <a:buSzPct val="65000"/>
              <a:buFont typeface="Wingdings 3"/>
              <a:buChar char=""/>
              <a:defRPr/>
            </a:pPr>
            <a:r>
              <a:rPr lang="en-GB" sz="1400" dirty="0">
                <a:latin typeface="Calibri"/>
              </a:rPr>
              <a:t>also possible to acquire higher education entrance qualification ( = upper secondary school-leaving certificate)</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Possible to sit final examination with the Chamber following multiple partial qualifications</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Follows on from an initial vocational qualification and a period of occupational practice</a:t>
            </a:r>
          </a:p>
          <a:p>
            <a:pPr marL="504000" lvl="1" indent="-216000">
              <a:lnSpc>
                <a:spcPts val="2000"/>
              </a:lnSpc>
              <a:spcBef>
                <a:spcPts val="600"/>
              </a:spcBef>
              <a:buClr>
                <a:srgbClr val="D6851B"/>
              </a:buClr>
              <a:buSzPct val="65000"/>
              <a:buFont typeface="Wingdings 3"/>
              <a:buChar char=""/>
              <a:defRPr/>
            </a:pPr>
            <a:r>
              <a:rPr lang="en-GB" sz="1400" dirty="0">
                <a:latin typeface="Calibri"/>
              </a:rPr>
              <a:t>Is targeted at employed persons</a:t>
            </a:r>
            <a:br>
              <a:rPr lang="en-GB" sz="1400" dirty="0">
                <a:latin typeface="Calibri"/>
              </a:rPr>
            </a:br>
            <a:r>
              <a:rPr lang="en-GB" sz="1400" dirty="0">
                <a:latin typeface="Calibri"/>
              </a:rPr>
              <a:t>and builds on professional experience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b="1" dirty="0"/>
              <a:t>Vocational Training Act amendment (2020)</a:t>
            </a:r>
          </a:p>
        </p:txBody>
      </p:sp>
      <p:sp>
        <p:nvSpPr>
          <p:cNvPr id="3" name="Titel 2"/>
          <p:cNvSpPr>
            <a:spLocks noGrp="1"/>
          </p:cNvSpPr>
          <p:nvPr>
            <p:ph type="title"/>
          </p:nvPr>
        </p:nvSpPr>
        <p:spPr bwMode="auto"/>
        <p:txBody>
          <a:bodyPr/>
          <a:lstStyle/>
          <a:p>
            <a:pPr>
              <a:defRPr/>
            </a:pPr>
            <a:r>
              <a:rPr lang="en-GB" dirty="0"/>
              <a:t>5 Statutory regulations</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n-GB" sz="1800" dirty="0">
                <a:latin typeface="Calibri"/>
              </a:rPr>
              <a:t>Introduction of more transparent further training levels: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 order to achieve</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5: </a:t>
            </a:r>
            <a:r>
              <a:rPr lang="en-GB" sz="1400" dirty="0">
                <a:latin typeface="Calibri"/>
              </a:rPr>
              <a:t>Time frame of at least 400 hours, admission after achieving DQR 4</a:t>
            </a:r>
            <a:br>
              <a:rPr lang="en-GB" sz="1400" dirty="0">
                <a:latin typeface="Calibri"/>
              </a:rPr>
            </a:br>
            <a:r>
              <a:rPr lang="en-GB" sz="1400" dirty="0">
                <a:latin typeface="Calibri"/>
              </a:rPr>
              <a:t>Evidence of consolidation/adding to existing competencies</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6: </a:t>
            </a:r>
            <a:r>
              <a:rPr lang="en-GB" sz="1400" dirty="0">
                <a:latin typeface="Calibri"/>
              </a:rPr>
              <a:t>Time frame of at least 1200 hours, admission after achieving DQR 4</a:t>
            </a:r>
            <a:br>
              <a:rPr lang="en-GB" sz="1400" dirty="0">
                <a:latin typeface="Calibri"/>
              </a:rPr>
            </a:br>
            <a:r>
              <a:rPr lang="en-GB" sz="1400" dirty="0">
                <a:latin typeface="Calibri"/>
              </a:rPr>
              <a:t>Evidence of ability to take on leadership and management tasks </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7: </a:t>
            </a:r>
            <a:r>
              <a:rPr lang="en-GB" sz="1400" dirty="0">
                <a:latin typeface="Calibri"/>
              </a:rPr>
              <a:t>Time frame of at least 1600 hours, admission after achieving DQR 6</a:t>
            </a:r>
            <a:br>
              <a:rPr lang="en-GB" sz="1400" dirty="0">
                <a:latin typeface="Calibri"/>
              </a:rPr>
            </a:br>
            <a:r>
              <a:rPr lang="en-GB" sz="1400" dirty="0">
                <a:latin typeface="Calibri"/>
              </a:rPr>
              <a:t>Evidence of ability to responsibly manage organisations, to handle new, complex tasks and </a:t>
            </a:r>
            <a:br>
              <a:rPr lang="en-GB" sz="1400" dirty="0">
                <a:latin typeface="Calibri"/>
              </a:rPr>
            </a:br>
            <a:r>
              <a:rPr lang="en-GB" sz="1400" dirty="0">
                <a:latin typeface="Calibri"/>
              </a:rPr>
              <a:t>problems, development of processes and products.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Creation of examination provisions for vocational upskilling</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Referencing of relevant qualifications to the German qualification framework</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Comparability of vocational and academic qualifications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Since both individuals and businesses as well as government and society benefit, one third of the funding is provided by each of these stakeholders (mixed financing)</a:t>
            </a:r>
          </a:p>
          <a:p>
            <a:pPr marL="285750" indent="-285750">
              <a:lnSpc>
                <a:spcPts val="2000"/>
              </a:lnSpc>
              <a:spcBef>
                <a:spcPts val="600"/>
              </a:spcBef>
              <a:spcAft>
                <a:spcPts val="600"/>
              </a:spcAft>
              <a:buClr>
                <a:srgbClr val="D6851B"/>
              </a:buClr>
              <a:buSzPct val="65000"/>
              <a:buFont typeface="Wingdings 3"/>
              <a:buChar char=""/>
              <a:defRPr/>
            </a:pPr>
            <a:r>
              <a:rPr lang="en-GB" sz="1600" dirty="0"/>
              <a:t>Numerous government funding programmes, particularly in the area of new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Positive effects on economic growth, technical advancement and employment</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This leads to a rise in tax revenues and a fall in social expenditure</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Increase in international economic competitiveness, including against the background of the skilled worker shortage, demographic change and digitalisation.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Costs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state and society</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1762</Words>
  <Application>Microsoft Office PowerPoint</Application>
  <DocSecurity>0</DocSecurity>
  <PresentationFormat>Breitbild</PresentationFormat>
  <Paragraphs>198</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Courier New</vt:lpstr>
      <vt:lpstr>Calibri</vt:lpstr>
      <vt:lpstr>arial</vt:lpstr>
      <vt:lpstr>Wingdings 3</vt:lpstr>
      <vt:lpstr>Office</vt:lpstr>
      <vt:lpstr> </vt:lpstr>
      <vt:lpstr>Contents</vt:lpstr>
      <vt:lpstr>1 Definition</vt:lpstr>
      <vt:lpstr>2 Forms of continuing professional education</vt:lpstr>
      <vt:lpstr>3 Formal offers as part of upgrading training</vt:lpstr>
      <vt:lpstr>3 Formal offers as part of upgrading training</vt:lpstr>
      <vt:lpstr>4 Other formal offers </vt:lpstr>
      <vt:lpstr>5 Statutory regulations</vt:lpstr>
      <vt:lpstr>6 Financing</vt:lpstr>
      <vt:lpstr>6 Financing</vt:lpstr>
      <vt:lpstr>6 Financing</vt:lpstr>
      <vt:lpstr>7 Non-formal continuing education: the provider market </vt:lpstr>
      <vt:lpstr>8 Participation in continuing education </vt:lpstr>
      <vt:lpstr>8 Participation in continuing education </vt:lpstr>
      <vt:lpstr>8 Participation in continuing education </vt:lpstr>
      <vt:lpstr>Further information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405</cp:revision>
  <dcterms:created xsi:type="dcterms:W3CDTF">2020-12-18T10:19:10Z</dcterms:created>
  <dcterms:modified xsi:type="dcterms:W3CDTF">2024-08-30T07:40:45Z</dcterms:modified>
  <cp:category/>
  <dc:identifier/>
  <cp:contentStatus/>
  <dc:language/>
  <cp:version/>
</cp:coreProperties>
</file>