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326" r:id="rId4"/>
    <p:sldId id="329" r:id="rId5"/>
    <p:sldId id="330" r:id="rId6"/>
    <p:sldId id="340" r:id="rId7"/>
    <p:sldId id="333" r:id="rId8"/>
    <p:sldId id="319" r:id="rId9"/>
    <p:sldId id="332" r:id="rId10"/>
    <p:sldId id="338" r:id="rId11"/>
    <p:sldId id="335" r:id="rId12"/>
    <p:sldId id="336" r:id="rId13"/>
    <p:sldId id="334" r:id="rId14"/>
    <p:sldId id="339" r:id="rId15"/>
    <p:sldId id="323" r:id="rId16"/>
    <p:sldId id="337" r:id="rId17"/>
    <p:sldId id="317" r:id="rId18"/>
    <p:sldId id="291" r:id="rId19"/>
    <p:sldId id="275" r:id="rId20"/>
    <p:sldId id="307" r:id="rId21"/>
    <p:sldId id="258" r:id="rId22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113">
          <p15:clr>
            <a:srgbClr val="A4A3A4"/>
          </p15:clr>
        </p15:guide>
        <p15:guide id="4" orient="horz" pos="1207">
          <p15:clr>
            <a:srgbClr val="A4A3A4"/>
          </p15:clr>
        </p15:guide>
        <p15:guide id="5" orient="horz" pos="1570">
          <p15:clr>
            <a:srgbClr val="A4A3A4"/>
          </p15:clr>
        </p15:guide>
        <p15:guide id="6" orient="horz" pos="70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hilipp Lassig" initials="PL" lastIdx="7" clrIdx="0">
    <p:extLst/>
  </p:cmAuthor>
  <p:cmAuthor id="2" name="Schlich, Thorsten" initials="TS" lastIdx="15" clrIdx="1"/>
  <p:cmAuthor id="3" name="Grollmann, Dr. Philipp Christian" initials="GDPC" lastIdx="9" clrIdx="2"/>
  <p:cmAuthor id="4" name="*" initials="*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851B"/>
    <a:srgbClr val="FF3300"/>
    <a:srgbClr val="6B6B6B"/>
    <a:srgbClr val="DD0000"/>
    <a:srgbClr val="FF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65" autoAdjust="0"/>
    <p:restoredTop sz="66907" autoAdjust="0"/>
  </p:normalViewPr>
  <p:slideViewPr>
    <p:cSldViewPr showGuides="1">
      <p:cViewPr varScale="1">
        <p:scale>
          <a:sx n="50" d="100"/>
          <a:sy n="50" d="100"/>
        </p:scale>
        <p:origin x="1580" y="40"/>
      </p:cViewPr>
      <p:guideLst>
        <p:guide orient="horz" pos="2160"/>
        <p:guide pos="2880"/>
        <p:guide orient="horz" pos="3113"/>
        <p:guide orient="horz" pos="1207"/>
        <p:guide orient="horz" pos="1570"/>
        <p:guide orient="horz" pos="7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-1484" y="-8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3A106-F91B-4C8F-B645-FF4D2976F544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A121F-AC36-4300-9B21-50C4D442AB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3584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AB4EEB-2D78-44BD-9F65-F27353983D63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00E79B-7A3D-4728-8EAA-1040FFB333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073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1" dirty="0" smtClean="0"/>
              <a:t>Message</a:t>
            </a:r>
            <a:r>
              <a:rPr lang="de-DE" b="1" baseline="0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b="0" dirty="0" err="1" smtClean="0"/>
              <a:t>Presentation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is</a:t>
            </a:r>
            <a:r>
              <a:rPr lang="de-DE" b="0" baseline="0" dirty="0" smtClean="0"/>
              <a:t> </a:t>
            </a:r>
            <a:r>
              <a:rPr lang="de-DE" b="0" dirty="0" err="1" smtClean="0"/>
              <a:t>to</a:t>
            </a:r>
            <a:r>
              <a:rPr lang="de-DE" b="0" dirty="0" smtClean="0"/>
              <a:t> </a:t>
            </a:r>
            <a:r>
              <a:rPr lang="de-DE" b="0" dirty="0" err="1" smtClean="0"/>
              <a:t>provide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insights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into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why</a:t>
            </a:r>
            <a:r>
              <a:rPr lang="de-DE" b="0" baseline="0" dirty="0" smtClean="0"/>
              <a:t> VET </a:t>
            </a:r>
            <a:r>
              <a:rPr lang="de-DE" b="0" baseline="0" dirty="0" err="1" smtClean="0"/>
              <a:t>personnel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is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important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for</a:t>
            </a:r>
            <a:r>
              <a:rPr lang="de-DE" b="0" baseline="0" dirty="0" smtClean="0"/>
              <a:t> German VET, </a:t>
            </a:r>
            <a:r>
              <a:rPr lang="de-DE" b="0" baseline="0" dirty="0" err="1" smtClean="0"/>
              <a:t>and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hence</a:t>
            </a:r>
            <a:r>
              <a:rPr lang="de-DE" b="0" baseline="0" dirty="0" smtClean="0"/>
              <a:t>, a </a:t>
            </a:r>
            <a:r>
              <a:rPr lang="de-DE" b="0" baseline="0" dirty="0" err="1" smtClean="0"/>
              <a:t>success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factor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for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any</a:t>
            </a:r>
            <a:r>
              <a:rPr lang="de-DE" b="0" baseline="0" dirty="0" smtClean="0"/>
              <a:t> VET </a:t>
            </a:r>
            <a:r>
              <a:rPr lang="de-DE" b="0" baseline="0" dirty="0" err="1" smtClean="0"/>
              <a:t>cooperation</a:t>
            </a:r>
            <a:endParaRPr lang="de-DE" b="0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e-DE" b="0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Die hier bereitgestellten Präsentationen bieten einen Überblick zum</a:t>
            </a:r>
            <a:r>
              <a:rPr lang="de-DE" baseline="0" dirty="0" smtClean="0"/>
              <a:t> Thema</a:t>
            </a:r>
            <a:r>
              <a:rPr lang="de-DE" dirty="0" smtClean="0"/>
              <a:t>. </a:t>
            </a:r>
            <a:br>
              <a:rPr lang="de-DE" dirty="0" smtClean="0"/>
            </a:br>
            <a:r>
              <a:rPr lang="de-DE" dirty="0" smtClean="0"/>
              <a:t>Sie sind konzipiert für Interessenten aus dem Ausland, so dass die Komplexität des Systems bewusst reduziert dargestellt wird. </a:t>
            </a:r>
            <a:br>
              <a:rPr lang="de-DE" dirty="0" smtClean="0"/>
            </a:br>
            <a:r>
              <a:rPr lang="de-DE" dirty="0" smtClean="0"/>
              <a:t>Sie dienen als Einführung in das Thema und sollen Interesse zur Vertiefung wecken. </a:t>
            </a:r>
            <a:br>
              <a:rPr lang="de-DE" dirty="0" smtClean="0"/>
            </a:br>
            <a:r>
              <a:rPr lang="de-DE" dirty="0" smtClean="0"/>
              <a:t>Die Präsentationen sollen von </a:t>
            </a:r>
            <a:r>
              <a:rPr lang="de-DE" dirty="0" err="1" smtClean="0"/>
              <a:t>Mittlern</a:t>
            </a:r>
            <a:r>
              <a:rPr lang="de-DE" dirty="0" smtClean="0"/>
              <a:t>,</a:t>
            </a:r>
            <a:r>
              <a:rPr lang="de-DE" baseline="0" dirty="0" smtClean="0"/>
              <a:t> die keine Experten sind, präsentierbar sein.</a:t>
            </a:r>
            <a:endParaRPr lang="de-DE" b="0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b="0" baseline="0" dirty="0" smtClean="0"/>
          </a:p>
          <a:p>
            <a:pPr marL="0" indent="0">
              <a:buNone/>
            </a:pPr>
            <a:r>
              <a:rPr lang="de-DE" baseline="0" dirty="0" smtClean="0"/>
              <a:t>Aus Darstellungsgründen wird in Einzelfällen bei der Bezeichnung von Personen lediglich die männliche Form genannt. </a:t>
            </a:r>
            <a:br>
              <a:rPr lang="de-DE" baseline="0" dirty="0" smtClean="0"/>
            </a:br>
            <a:r>
              <a:rPr lang="de-DE" baseline="0" dirty="0" smtClean="0"/>
              <a:t>In diesen Fällen ist damit auch die weibliche Form gemeint.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63769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75732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Botschaft</a:t>
            </a:r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Qualifikation</a:t>
            </a:r>
            <a:r>
              <a:rPr lang="en-GB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von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Berufsschullehrkräften</a:t>
            </a:r>
            <a:r>
              <a:rPr lang="en-GB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wird</a:t>
            </a:r>
            <a:r>
              <a:rPr lang="en-GB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intensiv</a:t>
            </a:r>
            <a:r>
              <a:rPr lang="en-GB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investiert</a:t>
            </a:r>
            <a:r>
              <a:rPr lang="en-GB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en-GB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insb</a:t>
            </a:r>
            <a:r>
              <a:rPr lang="en-GB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en-GB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Fachtheorie</a:t>
            </a:r>
            <a:r>
              <a:rPr lang="en-GB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und </a:t>
            </a:r>
            <a:r>
              <a:rPr lang="en-GB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Pädagogik</a:t>
            </a:r>
            <a:r>
              <a:rPr lang="en-GB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weltweit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einzigartig</a:t>
            </a:r>
            <a:endParaRPr lang="en-GB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GB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GB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Zusätzliche</a:t>
            </a:r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Infos</a:t>
            </a:r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171450" indent="-171450">
              <a:buFontTx/>
              <a:buChar char="-"/>
            </a:pP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Quer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und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Seiteneinstieg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vermehrt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möglich</a:t>
            </a:r>
            <a:endParaRPr lang="en-GB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buFontTx/>
              <a:buChar char="-"/>
            </a:pP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Referendariat</a:t>
            </a:r>
            <a:r>
              <a:rPr lang="en-GB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= </a:t>
            </a:r>
            <a:r>
              <a:rPr lang="de-DE" sz="1200" dirty="0" smtClean="0">
                <a:solidFill>
                  <a:schemeClr val="bg1"/>
                </a:solidFill>
              </a:rPr>
              <a:t>Berufseingangsphase</a:t>
            </a:r>
            <a:endParaRPr lang="en-GB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GB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GB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Welche</a:t>
            </a:r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Abschlüsse</a:t>
            </a:r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gibt</a:t>
            </a:r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</a:t>
            </a:r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  <a:p>
            <a:endParaRPr lang="en-GB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Master </a:t>
            </a:r>
            <a:r>
              <a:rPr lang="en-US" altLang="de-DE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bzw</a:t>
            </a:r>
            <a:r>
              <a:rPr lang="en-US" alt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en-US" altLang="de-DE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Staatsexamen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Lehramt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(1.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Staatsexamen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nach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Studienphase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2.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Staatsexamen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nach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Praxisphase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endParaRPr lang="en-GB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Wer entwickelt Lehrkräfte?</a:t>
            </a:r>
            <a:endParaRPr lang="de-DE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Universitäten und Wirtschaft (Berufspädagogik, zwei  Lehrfächer)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Praxisphase 6 Monate in der Berufsschule </a:t>
            </a:r>
            <a:b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(inkl. Fortbildung an Akademien für Weiterbildung)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b="0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de-DE" b="0" baseline="0" dirty="0" smtClean="0"/>
              <a:t>Praxisphasen während BA und Master = </a:t>
            </a:r>
            <a:r>
              <a:rPr lang="de-DE" b="0" baseline="0" dirty="0" err="1" smtClean="0"/>
              <a:t>Plichtpraktikum</a:t>
            </a:r>
            <a:r>
              <a:rPr lang="de-DE" b="0" baseline="0" dirty="0" smtClean="0"/>
              <a:t> in Berufsschule (1 Woche) und Praxissemester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http://www.kmk.org/fileadmin/Dateien/pdf/PresseUndAktuelles/Beschluesse_Veroeffentlichungen/allg_Schulwesen/071025-ausbildung-lehrer-sek2.pdf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b="0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5382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Botschaft:</a:t>
            </a:r>
            <a:r>
              <a:rPr lang="de-DE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zahlreiche fachliche und pädagogische Aufgaben der Berufsschullehrer – für berufliche Bildung Schwerpunkt auf Fachtheorie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Zusätzliche Infos: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Bei der Vermittlung</a:t>
            </a:r>
            <a:r>
              <a:rPr lang="de-DE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von fachpraktischen Grundlagen wird häufig mit </a:t>
            </a:r>
            <a:r>
              <a:rPr lang="de-DE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Lehrkräften</a:t>
            </a:r>
            <a:r>
              <a:rPr lang="de-DE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für die Fachpraxis zusammengearbeitet. Dies sind in der Regel berufserfahrene Quereinsteiger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Beispiel</a:t>
            </a: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für</a:t>
            </a: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Austausch</a:t>
            </a: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von </a:t>
            </a: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Lehrkräften</a:t>
            </a: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mit</a:t>
            </a: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Betrieben</a:t>
            </a: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“</a:t>
            </a: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Kann</a:t>
            </a: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z.B</a:t>
            </a: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ein</a:t>
            </a: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Azubi</a:t>
            </a: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dem</a:t>
            </a: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Unterricht</a:t>
            </a: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nicht</a:t>
            </a: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folgen</a:t>
            </a: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versuche</a:t>
            </a: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ich</a:t>
            </a: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das Problem </a:t>
            </a: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gemeinsam</a:t>
            </a: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mit</a:t>
            </a: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dem</a:t>
            </a: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ausbildenden</a:t>
            </a: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Betrieb</a:t>
            </a: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zu</a:t>
            </a: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lösen</a:t>
            </a: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.”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Was leisten Lehrkräfte?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Schülern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Fachtheorie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Grundlagen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Fachpraxis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und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Allgemeinwissen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vermitteln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Lehre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planen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durchführen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bewerten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und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weiterentwickeln</a:t>
            </a:r>
            <a:endParaRPr lang="en-GB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Austausch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mit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Betrieb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Eltern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Kammern</a:t>
            </a:r>
            <a:endParaRPr lang="en-GB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GB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DE" b="0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71982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smtClean="0"/>
              <a:t>Botschaft: </a:t>
            </a:r>
          </a:p>
          <a:p>
            <a:r>
              <a:rPr lang="de-DE" b="0" baseline="0" dirty="0" smtClean="0"/>
              <a:t>- Staat investiert massiv in Berufsbildungspersonal (am Lernort Berufsschule)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e-DE" b="0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b="0" baseline="0" dirty="0" smtClean="0"/>
              <a:t>Zusätzliche Infos: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b="0" baseline="0" dirty="0" smtClean="0"/>
              <a:t>In Deutschland Lehrkraft ein relativ attraktiver Beruf (Gehalt, Anstellungsverhältnis)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Quelle des Zitats: Rahmenvereinbarung über die Berufsschule (Beschluss der Kultusministerkonferenz vom 12.03.2015)</a:t>
            </a:r>
            <a:endParaRPr lang="de-DE" b="0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43235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Was leisten Lehrkräfte?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Schülern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Fachtheorie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Grundlagen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Fachpraxis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und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Allgemeinwissen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vermitteln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Lehre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planen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durchführen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bewerten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und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weiterentwickeln</a:t>
            </a:r>
            <a:endParaRPr lang="en-GB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Austausch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mit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Betrieb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Eltern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Kammern</a:t>
            </a:r>
            <a:endParaRPr lang="en-GB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GB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DE" b="0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71982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smtClean="0"/>
              <a:t>Messages</a:t>
            </a:r>
            <a:endParaRPr lang="de-DE" b="0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baseline="0" dirty="0" smtClean="0"/>
              <a:t>Fokus der Präsentation aus Personal in Ausbildung, Lehre, Betreuung</a:t>
            </a:r>
            <a:endParaRPr lang="en-US" altLang="de-DE" sz="12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de-DE" b="0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de-DE" b="0" baseline="0" dirty="0" smtClean="0"/>
              <a:t>Zusätzliche Infos: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b="0" baseline="0" dirty="0" smtClean="0"/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b="0" baseline="0" dirty="0" smtClean="0"/>
              <a:t>- Beispiel für Ergänzung Ausbilder und Lehrkräfte: </a:t>
            </a: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Betrieblicher Ausbilder bildet Azubis zu Konstruktionsmechanikern aus, Berufsschullehrkraft vermittelt Grundlagen Metalltechnik.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b="0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3471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e-DE" b="0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3471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smtClean="0"/>
              <a:t>Botschaft: </a:t>
            </a:r>
            <a:r>
              <a:rPr lang="de-DE" b="1" baseline="0" dirty="0" smtClean="0"/>
              <a:t>Berufsbildungspersonal wird umfangreich gefördert – von Staat und Wirtschaft</a:t>
            </a:r>
            <a:endParaRPr lang="de-DE" b="0" baseline="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de-DE" b="0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de-DE" b="0" baseline="0" dirty="0" smtClean="0"/>
              <a:t>Zusätzliche Infos: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b="0" baseline="0" dirty="0" smtClean="0"/>
          </a:p>
          <a:p>
            <a:pPr marL="171450" indent="-171450">
              <a:buFontTx/>
              <a:buChar char="-"/>
            </a:pPr>
            <a:r>
              <a:rPr lang="de-DE" dirty="0" smtClean="0"/>
              <a:t>In beruflichen Schulen wurden im Rahmen der dualen Ausbildung 2400 € je Schülerin bzw. Schüler ausgegeben (</a:t>
            </a:r>
            <a:r>
              <a:rPr lang="de-DE" dirty="0" err="1" smtClean="0"/>
              <a:t>öffentl</a:t>
            </a:r>
            <a:r>
              <a:rPr lang="de-DE" dirty="0" smtClean="0"/>
              <a:t>.</a:t>
            </a:r>
            <a:r>
              <a:rPr lang="de-DE" baseline="0" dirty="0" smtClean="0"/>
              <a:t> Ausgaben) - </a:t>
            </a:r>
            <a:r>
              <a:rPr lang="de-DE" baseline="0" dirty="0" err="1" smtClean="0"/>
              <a:t>Destatis</a:t>
            </a:r>
            <a:endParaRPr lang="de-DE" baseline="0" dirty="0" smtClean="0"/>
          </a:p>
          <a:p>
            <a:pPr marL="171450" indent="-171450">
              <a:buFontTx/>
              <a:buChar char="-"/>
            </a:pPr>
            <a:r>
              <a:rPr lang="de-DE" dirty="0" smtClean="0"/>
              <a:t>Eine Auszubildende bzw. ein Auszubildender kostete den Betrieb demzufolge netto 3596 € jährlich (</a:t>
            </a:r>
            <a:r>
              <a:rPr lang="de-DE" dirty="0" err="1" smtClean="0"/>
              <a:t>Destatis</a:t>
            </a:r>
            <a:r>
              <a:rPr lang="de-DE" dirty="0" smtClean="0"/>
              <a:t>)</a:t>
            </a:r>
          </a:p>
          <a:p>
            <a:pPr marL="171450" indent="-171450">
              <a:buFontTx/>
              <a:buChar char="-"/>
            </a:pP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Attraktive</a:t>
            </a: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Rahmenbedingungen</a:t>
            </a: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r>
              <a:rPr lang="en-GB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Jobsicherheit</a:t>
            </a:r>
            <a:r>
              <a:rPr lang="en-GB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Gehaltseinstufung öffentlicher Dienst</a:t>
            </a:r>
            <a:endParaRPr lang="de-DE" b="0" baseline="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de-DE" b="0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de-DE" b="0" baseline="0" dirty="0" smtClean="0"/>
              <a:t>Info:</a:t>
            </a:r>
          </a:p>
          <a:p>
            <a:pPr marL="171450" indent="-171450">
              <a:buFontTx/>
              <a:buChar char="-"/>
            </a:pPr>
            <a:r>
              <a:rPr lang="de-DE" b="0" baseline="0" dirty="0" smtClean="0"/>
              <a:t>Gehaltsniveau BB-Lehrkräfte wie Gymnasium </a:t>
            </a:r>
          </a:p>
          <a:p>
            <a:pPr marL="171450" indent="-171450">
              <a:buFontTx/>
              <a:buChar char="-"/>
            </a:pPr>
            <a:r>
              <a:rPr lang="de-DE" b="0" baseline="0" dirty="0" smtClean="0"/>
              <a:t>Ressourcen heißt auch, Forschung zum Thema </a:t>
            </a:r>
            <a:r>
              <a:rPr lang="de-DE" b="0" baseline="0" dirty="0" err="1" smtClean="0"/>
              <a:t>Bbpersonal</a:t>
            </a:r>
            <a:r>
              <a:rPr lang="de-DE" b="0" baseline="0" dirty="0" smtClean="0"/>
              <a:t> fördern (BIBB, Hochschulen)</a:t>
            </a:r>
          </a:p>
          <a:p>
            <a:pPr marL="171450" indent="-171450">
              <a:buFontTx/>
              <a:buChar char="-"/>
            </a:pPr>
            <a:r>
              <a:rPr lang="de-DE" b="0" baseline="0" dirty="0" smtClean="0"/>
              <a:t>„Rahmen“ heißt vor allem: gesetzliche Rahmenbedingungen, auch Qualifikationsrahmen, etc.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b="0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de-DE" b="0" baseline="0" dirty="0" smtClean="0"/>
              <a:t>Staat fördert Personal durch: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b="0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verankert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Rolle des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Ausbilders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Gesetz</a:t>
            </a:r>
            <a:endParaRPr lang="en-GB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finanziert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Lehrkräfte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Berufsschulen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und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Lehrkräfteausbildung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Hochschulen</a:t>
            </a:r>
            <a:endParaRPr lang="en-GB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erforscht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Berufsbildungspersonal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(BIBB)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eröffnet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Ausbildungspersonal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Zukunftswege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BA/MA (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Durchlässigkeit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b="0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de-DE" b="0" baseline="0" dirty="0" smtClean="0"/>
              <a:t>Wirtschaft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Setzt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Fachkräfte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als</a:t>
            </a:r>
            <a:r>
              <a:rPr lang="en-GB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Ausbilder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ein</a:t>
            </a:r>
            <a:endParaRPr lang="en-GB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fördert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Fortbildung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der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Fachkräfte</a:t>
            </a:r>
            <a:r>
              <a:rPr lang="en-GB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zum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Ausbilder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Finanzierung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der</a:t>
            </a:r>
            <a:r>
              <a:rPr lang="en-GB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Fortbildung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Finanziert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Kammerangebote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Bereich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Ausbilderfortbildung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mit</a:t>
            </a:r>
            <a:endParaRPr lang="en-GB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Ermöglicht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Ausbilder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Karriere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Unternehmen</a:t>
            </a:r>
            <a:endParaRPr lang="en-GB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DE" b="0" baseline="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de-DE" b="0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3471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smtClean="0"/>
              <a:t>Messages</a:t>
            </a:r>
            <a:endParaRPr lang="de-DE" b="0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baseline="0" dirty="0" smtClean="0"/>
              <a:t>Berufsbildungspersonal ist einer von 5 Erfolgsfaktoren der dualen Berufsausbildung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baseline="0" dirty="0" smtClean="0"/>
              <a:t>Berufsbildungspersonal ist eng verknüpft mit den anderen Erfolgsfaktoren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b="0" baseline="0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3471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9480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99641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94800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4103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smtClean="0"/>
              <a:t>Botschaft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dirty="0" smtClean="0"/>
              <a:t>Viele verschiedene Personen sind auf unterschiedlichen Ebenen</a:t>
            </a:r>
            <a:r>
              <a:rPr lang="de-DE" b="0" baseline="0" dirty="0" smtClean="0"/>
              <a:t> der dualen BB aktiv</a:t>
            </a:r>
            <a:endParaRPr lang="de-DE" b="0" dirty="0" smtClean="0"/>
          </a:p>
          <a:p>
            <a:endParaRPr lang="de-DE" b="1" dirty="0" smtClean="0"/>
          </a:p>
          <a:p>
            <a:r>
              <a:rPr lang="de-DE" b="1" dirty="0" smtClean="0"/>
              <a:t>Zusätzlich</a:t>
            </a:r>
            <a:r>
              <a:rPr lang="de-DE" b="1" baseline="0" dirty="0" smtClean="0"/>
              <a:t> Infos</a:t>
            </a:r>
            <a:endParaRPr lang="de-DE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baseline="0" dirty="0" smtClean="0"/>
              <a:t>Personal auf Ebenen der Steuerung, Organisation und Umsetzung von Berufsbildung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baseline="0" dirty="0" smtClean="0"/>
              <a:t>Es gibt weitere Personengruppen, die in der Berufsbildung aktiv sind (z.B. Sozialpädagogen an Berufsschulen)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baseline="0" dirty="0" smtClean="0"/>
              <a:t>Vertreter des Staates umfasst auch Personal, die in der BB-Forschung aktiv sind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baseline="0" dirty="0" smtClean="0"/>
              <a:t>Insbesondere in Kleinstbetrieben befinden sich Unternehmensleitung und Ausbildungspersonal in der Hand einer Person (</a:t>
            </a:r>
            <a:r>
              <a:rPr lang="de-DE" b="0" baseline="0" dirty="0" err="1" smtClean="0"/>
              <a:t>Bsp</a:t>
            </a:r>
            <a:r>
              <a:rPr lang="de-DE" b="0" baseline="0" dirty="0" smtClean="0"/>
              <a:t>: Meister)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baseline="0" dirty="0" smtClean="0"/>
              <a:t>Vertretung Staat umfasst neben Personal der Bundesregierung auch Personal der Regierungen auf Ebene der Kommunen und Bundesländer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2442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smtClean="0"/>
              <a:t>Botschaft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dirty="0" smtClean="0"/>
              <a:t>Berufsbildungspersonal erfüllt zentrale Aufgaben im</a:t>
            </a:r>
            <a:r>
              <a:rPr lang="de-DE" b="0" baseline="0" dirty="0" smtClean="0"/>
              <a:t> gesamten Berufsbildungssystem</a:t>
            </a:r>
            <a:endParaRPr lang="de-DE" b="0" dirty="0" smtClean="0"/>
          </a:p>
          <a:p>
            <a:endParaRPr lang="de-DE" b="1" dirty="0" smtClean="0"/>
          </a:p>
          <a:p>
            <a:r>
              <a:rPr lang="de-DE" b="1" dirty="0" smtClean="0"/>
              <a:t>Zusätzliche</a:t>
            </a:r>
            <a:r>
              <a:rPr lang="de-DE" b="1" baseline="0" dirty="0" smtClean="0"/>
              <a:t> Infos:</a:t>
            </a:r>
            <a:endParaRPr lang="de-DE" b="1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b="0" baseline="0" dirty="0" smtClean="0"/>
              <a:t>Ausbildung/Lehrpersonal an den Lernorten Betrieb und Berufsschule besonders wichtig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b="0" baseline="0" dirty="0" smtClean="0"/>
              <a:t>Staat bei Rahmen/Standards umfasst insbesondere zuständige Bundesressorts, BIBB, KMK, Bundesländer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b="0" baseline="0" dirty="0" smtClean="0"/>
              <a:t>Beispiel bei „Prüfen und Zertifizieren“ ist betriebliches Ausbildungspersonal sowie Lehrkräfte der Berufsschulen, die in Prüfungsausschüssen ehrenamtlich tätig sind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270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smtClean="0"/>
              <a:t>Botschaften</a:t>
            </a:r>
          </a:p>
          <a:p>
            <a:endParaRPr lang="de-DE" b="1" dirty="0" smtClean="0"/>
          </a:p>
          <a:p>
            <a:pPr marL="171450" indent="-171450">
              <a:buFontTx/>
              <a:buChar char="-"/>
            </a:pPr>
            <a:r>
              <a:rPr lang="de-DE" b="0" dirty="0" smtClean="0"/>
              <a:t>Berufsausbildung an beiden Lernorten wird von zahlreichen Personen umgesetzt</a:t>
            </a:r>
          </a:p>
          <a:p>
            <a:pPr marL="171450" indent="-171450">
              <a:buFontTx/>
              <a:buChar char="-"/>
            </a:pPr>
            <a:r>
              <a:rPr lang="de-DE" b="0" dirty="0" smtClean="0"/>
              <a:t>Reflektiert</a:t>
            </a:r>
            <a:r>
              <a:rPr lang="de-DE" b="0" baseline="0" dirty="0" smtClean="0"/>
              <a:t> auch die  starke „</a:t>
            </a:r>
            <a:r>
              <a:rPr lang="de-DE" b="0" dirty="0" smtClean="0"/>
              <a:t>Ausbildungskultur</a:t>
            </a:r>
            <a:r>
              <a:rPr lang="de-DE" b="0" baseline="0" dirty="0" smtClean="0"/>
              <a:t>“ in Deutschland </a:t>
            </a:r>
            <a:endParaRPr lang="de-DE" b="0" dirty="0" smtClean="0"/>
          </a:p>
          <a:p>
            <a:pPr marL="171450" indent="-171450">
              <a:buFontTx/>
              <a:buChar char="-"/>
            </a:pPr>
            <a:endParaRPr lang="de-DE" b="0" dirty="0" smtClean="0"/>
          </a:p>
          <a:p>
            <a:pPr marL="0" indent="0">
              <a:buFontTx/>
              <a:buNone/>
            </a:pPr>
            <a:r>
              <a:rPr lang="de-DE" b="0" dirty="0" smtClean="0"/>
              <a:t>Zusätzliche</a:t>
            </a:r>
            <a:r>
              <a:rPr lang="de-DE" b="0" baseline="0" dirty="0" smtClean="0"/>
              <a:t> Infos:</a:t>
            </a:r>
          </a:p>
          <a:p>
            <a:pPr marL="0" indent="0">
              <a:buFontTx/>
              <a:buNone/>
            </a:pPr>
            <a:endParaRPr lang="de-DE" b="0" baseline="0" dirty="0" smtClean="0"/>
          </a:p>
          <a:p>
            <a:pPr marL="171450" indent="-171450">
              <a:buFontTx/>
              <a:buChar char="-"/>
            </a:pPr>
            <a:r>
              <a:rPr lang="de-DE" b="0" baseline="0" dirty="0" smtClean="0"/>
              <a:t>Registrierung von Ausbildungspersonal bei zuständiger Stelle, in der Regel Kammer</a:t>
            </a:r>
          </a:p>
          <a:p>
            <a:pPr marL="171450" indent="-171450">
              <a:buFontTx/>
              <a:buChar char="-"/>
            </a:pPr>
            <a:r>
              <a:rPr lang="de-DE" b="0" baseline="0" dirty="0" smtClean="0"/>
              <a:t>Dritter Lernort überbetriebliche Ausbildung nicht abgebildet, aber durchaus wichtig</a:t>
            </a:r>
          </a:p>
          <a:p>
            <a:pPr marL="171450" indent="-171450">
              <a:buFontTx/>
              <a:buChar char="-"/>
            </a:pPr>
            <a:r>
              <a:rPr lang="de-DE" b="0" baseline="0" dirty="0" smtClean="0"/>
              <a:t>Ausbildende Fachkräfte arbeiten im Betrieb und übernehmen nebenher Ausbildungsaufgaben</a:t>
            </a:r>
          </a:p>
          <a:p>
            <a:pPr marL="171450" indent="-171450">
              <a:buFontTx/>
              <a:buChar char="-"/>
            </a:pPr>
            <a:r>
              <a:rPr lang="de-DE" b="0" dirty="0" err="1" smtClean="0"/>
              <a:t>AusbildungsberaterInnen</a:t>
            </a:r>
            <a:r>
              <a:rPr lang="de-DE" b="0" dirty="0" smtClean="0"/>
              <a:t> bei Kammern: 1900 (2011)</a:t>
            </a:r>
          </a:p>
          <a:p>
            <a:pPr marL="171450" indent="-171450">
              <a:buFontTx/>
              <a:buChar char="-"/>
            </a:pPr>
            <a:r>
              <a:rPr lang="de-DE" b="0" dirty="0" smtClean="0"/>
              <a:t>Ausbilder Eignungsprüfung</a:t>
            </a:r>
            <a:r>
              <a:rPr lang="de-DE" b="0" baseline="0" dirty="0" smtClean="0"/>
              <a:t> (Industrie und Handel und weitere) sowie Meisterprüfung (Handwerk) berechtigen zur Ausbildung im Betrieb. Meisterprüfung hingegen umfasst wesentlich mehr (Aufstiegsfortbildung – Unternehmensgründung, </a:t>
            </a:r>
            <a:r>
              <a:rPr lang="de-DE" b="0" baseline="0" dirty="0" err="1" smtClean="0"/>
              <a:t>etc</a:t>
            </a:r>
            <a:r>
              <a:rPr lang="de-DE" b="0" baseline="0" dirty="0" smtClean="0"/>
              <a:t>) </a:t>
            </a:r>
          </a:p>
          <a:p>
            <a:pPr marL="171450" indent="-171450">
              <a:buFontTx/>
              <a:buChar char="-"/>
            </a:pPr>
            <a:r>
              <a:rPr lang="de-DE" b="0" dirty="0" smtClean="0"/>
              <a:t>Hauptberufliche</a:t>
            </a:r>
            <a:r>
              <a:rPr lang="de-DE" b="0" baseline="0" dirty="0" smtClean="0"/>
              <a:t>s Ausbildungspersonal übernimmt offiziell im Betrieb die Aufgabe in innerbetrieblichen Lehrwerkstätten in Vollzeit auszubilden.</a:t>
            </a:r>
          </a:p>
          <a:p>
            <a:pPr marL="171450" indent="-171450">
              <a:buFontTx/>
              <a:buChar char="-"/>
            </a:pPr>
            <a:r>
              <a:rPr lang="de-DE" b="0" baseline="0" dirty="0" smtClean="0"/>
              <a:t>„Vollzeitlehrkräfte“ umfasst „volle Stellen“. Das heißt, die tatsächliche Anzahl der Lehrkräfte ist höher. Denn auch Teilzeitlehrkräfte werden dazugezählt (2 Teilzeitkräfte = 1 Vollzeitlehrkraft“). Die Zahl bezieht sich auf „Teilzeit-Berufsschulen“, beinhaltet damit nicht andere Formen von Berufsschulen (z.B. Berufsfachschulen)</a:t>
            </a:r>
          </a:p>
          <a:p>
            <a:pPr marL="171450" indent="-171450">
              <a:buFontTx/>
              <a:buChar char="-"/>
            </a:pPr>
            <a:r>
              <a:rPr lang="de-DE" b="0" baseline="0" dirty="0" smtClean="0"/>
              <a:t>Die Relation von Ausbildenden zu Auszubildenden variiert erheblich je nach Betriebsgröße. In Großbetrieben Relation größer. </a:t>
            </a:r>
          </a:p>
          <a:p>
            <a:pPr marL="171450" indent="-171450">
              <a:buFontTx/>
              <a:buChar char="-"/>
            </a:pPr>
            <a:r>
              <a:rPr lang="de-DE" b="0" baseline="0" dirty="0" smtClean="0"/>
              <a:t>Lehrkräfte für Fachpraxis haben in der Regel ebenfalls eine Lehrbefähigung für Fachtheorie</a:t>
            </a:r>
          </a:p>
          <a:p>
            <a:pPr marL="171450" indent="-171450">
              <a:buFontTx/>
              <a:buChar char="-"/>
            </a:pPr>
            <a:endParaRPr lang="de-DE" b="0" baseline="0" dirty="0" smtClean="0"/>
          </a:p>
          <a:p>
            <a:pPr marL="171450" indent="-171450">
              <a:buFontTx/>
              <a:buChar char="-"/>
            </a:pPr>
            <a:r>
              <a:rPr lang="de-DE" b="0" baseline="0" dirty="0" smtClean="0"/>
              <a:t>Quellen: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b="0" dirty="0" smtClean="0"/>
              <a:t>https://datenreport.bibb.de/html/5782.htm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b="0" dirty="0" smtClean="0"/>
              <a:t>https://www.destatis.de/DE/Publikationen/Thematisch/BildungForschungKultur/BeruflicheBildung/BerufsbildungBlick0110019129004.pdf?__blob=publicationFile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b="0" dirty="0" smtClean="0"/>
              <a:t>https://www.kmk.org/fileadmin/Dateien/pdf/Statistik/Dokumentationen/Dok_209_SKL_2014.pdf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b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="0" dirty="0" smtClean="0"/>
          </a:p>
          <a:p>
            <a:pPr marL="171450" indent="-171450">
              <a:buFontTx/>
              <a:buChar char="-"/>
            </a:pPr>
            <a:endParaRPr lang="de-DE" b="0" baseline="0" dirty="0" smtClean="0"/>
          </a:p>
          <a:p>
            <a:pPr marL="171450" indent="-171450">
              <a:buFontTx/>
              <a:buChar char="-"/>
            </a:pPr>
            <a:endParaRPr lang="de-DE" b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87930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smtClean="0"/>
              <a:t>Botschaften</a:t>
            </a:r>
          </a:p>
          <a:p>
            <a:endParaRPr lang="de-DE" b="1" dirty="0" smtClean="0"/>
          </a:p>
          <a:p>
            <a:pPr marL="171450" indent="-171450">
              <a:buFontTx/>
              <a:buChar char="-"/>
            </a:pPr>
            <a:r>
              <a:rPr lang="de-DE" b="0" dirty="0" smtClean="0"/>
              <a:t>Berufsausbildung an beiden Lernorten wird von zahlreichen Personen umgesetzt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12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Fokus</a:t>
            </a:r>
            <a:r>
              <a:rPr lang="en-GB" sz="12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der </a:t>
            </a:r>
            <a:r>
              <a:rPr lang="en-GB" sz="12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Präsentation</a:t>
            </a:r>
            <a:r>
              <a:rPr lang="en-GB" sz="1200" baseline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ab </a:t>
            </a:r>
            <a:r>
              <a:rPr lang="en-GB" sz="1200" baseline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hier</a:t>
            </a:r>
            <a:r>
              <a:rPr lang="en-GB" sz="12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: (</a:t>
            </a:r>
            <a:r>
              <a:rPr lang="en-GB" sz="12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offiz</a:t>
            </a:r>
            <a:r>
              <a:rPr lang="en-GB" sz="12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.) </a:t>
            </a:r>
            <a:r>
              <a:rPr lang="en-GB" sz="12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anerkannte</a:t>
            </a:r>
            <a:r>
              <a:rPr lang="en-GB" sz="12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GB" sz="12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Ausbildungspersonal</a:t>
            </a:r>
            <a:r>
              <a:rPr lang="en-GB" sz="12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und </a:t>
            </a:r>
            <a:r>
              <a:rPr lang="en-GB" sz="12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Lehrkräfte</a:t>
            </a:r>
            <a:r>
              <a:rPr lang="en-GB" sz="12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GB" sz="12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für</a:t>
            </a:r>
            <a:r>
              <a:rPr lang="en-GB" sz="12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GB" sz="12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Fachtheorie</a:t>
            </a:r>
            <a:r>
              <a:rPr lang="en-GB" sz="12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und </a:t>
            </a:r>
            <a:r>
              <a:rPr lang="en-GB" sz="12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Allg.bildung</a:t>
            </a:r>
            <a:endParaRPr lang="en-GB" sz="1200" dirty="0" smtClean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171450" indent="-171450">
              <a:buFontTx/>
              <a:buChar char="-"/>
            </a:pPr>
            <a:endParaRPr lang="de-DE" b="0" dirty="0" smtClean="0"/>
          </a:p>
          <a:p>
            <a:pPr marL="171450" indent="-171450">
              <a:buFontTx/>
              <a:buChar char="-"/>
            </a:pPr>
            <a:endParaRPr lang="de-DE" b="0" dirty="0" smtClean="0"/>
          </a:p>
          <a:p>
            <a:pPr marL="0" indent="0">
              <a:buFontTx/>
              <a:buNone/>
            </a:pPr>
            <a:r>
              <a:rPr lang="de-DE" b="1" dirty="0" smtClean="0"/>
              <a:t>Zusätzliche</a:t>
            </a:r>
            <a:r>
              <a:rPr lang="de-DE" b="1" baseline="0" dirty="0" smtClean="0"/>
              <a:t> Infos</a:t>
            </a:r>
            <a:r>
              <a:rPr lang="de-DE" b="0" baseline="0" dirty="0" smtClean="0"/>
              <a:t>:</a:t>
            </a:r>
          </a:p>
          <a:p>
            <a:pPr marL="0" indent="0">
              <a:buFontTx/>
              <a:buNone/>
            </a:pPr>
            <a:endParaRPr lang="de-DE" b="0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baseline="0" dirty="0" smtClean="0"/>
              <a:t>„Ausbildungspersonal“ generell umfasst: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Ausbildende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Fachkräfte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en-GB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zertifizierte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AusbilderInnen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en-GB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MeisterInnen</a:t>
            </a:r>
            <a:endParaRPr lang="en-GB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Lehrkräfte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”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umfasst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Lehrkräfte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für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Fachtheorie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und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Allgemeinbildung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en-GB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Lehrkräfte für Fachpraxis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Lernortkoordination: Gesetze,</a:t>
            </a:r>
            <a:r>
              <a:rPr lang="de-D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Standards, Institutionen (Kammern, </a:t>
            </a:r>
            <a:r>
              <a:rPr lang="de-DE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etc</a:t>
            </a:r>
            <a:r>
              <a:rPr lang="de-D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ermöglichen eine inhaltlich zwischen den Lernorten abgestimmte duale Berufsausbildung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Beispiel für „Verhaltensweisen“ – Pünktlichkeit, Ordnung und Sauberkeit am Arbeitsplatz, Höflichkeit etc.</a:t>
            </a:r>
            <a:br>
              <a:rPr lang="de-D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e-D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Beispiel für Soft Skills: Teamfähigkeit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Ausbildungspersonal und Lehrkräfte übernehmen auch „Vorbildfunktion“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Definition Personale Kompetenz: Sozialkompetenz + Selbständigkeit (nach DQR)</a:t>
            </a:r>
            <a:endParaRPr lang="de-DE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FontTx/>
              <a:buNone/>
            </a:pPr>
            <a:endParaRPr lang="de-DE" b="0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787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1" dirty="0" smtClean="0"/>
              <a:t>Botschaft: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0" dirty="0" smtClean="0"/>
              <a:t>Qualifikation</a:t>
            </a:r>
            <a:r>
              <a:rPr lang="de-DE" b="0" baseline="0" dirty="0" smtClean="0"/>
              <a:t> wird </a:t>
            </a:r>
            <a:r>
              <a:rPr lang="de-DE" b="0" dirty="0" smtClean="0"/>
              <a:t>parallel</a:t>
            </a:r>
            <a:r>
              <a:rPr lang="de-DE" b="0" baseline="0" dirty="0" smtClean="0"/>
              <a:t> und integriert zum Arbeitsprozess erworben (Fortbildung) und fokussiert primär auf allgemeine pädagogische Kompetenzen</a:t>
            </a:r>
            <a:endParaRPr lang="de-DE" b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1" dirty="0" smtClean="0"/>
              <a:t>Zusätzliche Infos: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Die </a:t>
            </a:r>
            <a:r>
              <a:rPr lang="en-GB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Berechtigung</a:t>
            </a:r>
            <a:r>
              <a:rPr lang="en-GB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zur</a:t>
            </a:r>
            <a:r>
              <a:rPr lang="en-GB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Ausbildung</a:t>
            </a:r>
            <a:r>
              <a:rPr lang="en-GB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(AEVO) </a:t>
            </a:r>
            <a:r>
              <a:rPr lang="en-GB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wird</a:t>
            </a:r>
            <a:r>
              <a:rPr lang="en-GB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durch</a:t>
            </a:r>
            <a:r>
              <a:rPr lang="en-GB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eine</a:t>
            </a:r>
            <a:r>
              <a:rPr lang="en-GB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staatlich</a:t>
            </a: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anerkannte</a:t>
            </a: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Prüfung</a:t>
            </a: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erworben</a:t>
            </a:r>
            <a:endParaRPr lang="de-DE" b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b="0" dirty="0" smtClean="0"/>
              <a:t>Der aufgezeichnete</a:t>
            </a:r>
            <a:r>
              <a:rPr lang="de-DE" b="0" baseline="0" dirty="0" smtClean="0"/>
              <a:t> Werdegang ist einer von vielen Möglichkeiten. Dies ist kein automatischer „Aufstieg“. Er hängt signifikant von den Bedingungen und Anforderungen des Betriebs ab. Die Qualifikationen sind demgegenüber nachrangig.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b="0" baseline="0" dirty="0" smtClean="0"/>
              <a:t>Eine Ausbildungstätigkeit als betrieblicher Ausbilder wird in der Regel nicht extra durch den Betrieb vergütet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Ausbildungsberechtigung durch Prüfung auf Grundlage von Standard (AEVO/Meister)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 existieren oberhalb der AEVO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auch</a:t>
            </a:r>
            <a:r>
              <a:rPr lang="de-DE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Aufstiegsfortbildungen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auf Bachelor-Niveau (Berufspädagoge / </a:t>
            </a:r>
            <a:r>
              <a:rPr lang="de-DE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Aus- und Weiterbildungspädagoge </a:t>
            </a:r>
            <a:r>
              <a:rPr lang="de-DE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de-DE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="1" dirty="0" smtClean="0"/>
          </a:p>
          <a:p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Welche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gesetzlich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geregelten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Abschlüsse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gibt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Ausbilder/in gemäß AEVO bzw. Meister/in 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Aus- und Weiterbildungspädagoge </a:t>
            </a: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Berufspädagoge</a:t>
            </a:r>
            <a:endParaRPr lang="en-GB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Warum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ist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qualifiziertes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Ausbildungspersonal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wichtig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Auszubildende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erhalten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bessere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betriebliche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Ausbildung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lernen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die Welt der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Arbeit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besser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kennen</a:t>
            </a:r>
            <a:endParaRPr lang="en-GB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Betriebe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entwickeln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Fachkräfte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die optimal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passen</a:t>
            </a:r>
            <a:endParaRPr lang="en-GB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Staat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hat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Einfluss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auf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Qualität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betrieblicher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Ausbildung</a:t>
            </a:r>
            <a:endParaRPr lang="en-GB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Ausbildungspersonal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hat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bessere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berufliche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Aufstiegschancen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und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Zugang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zur</a:t>
            </a:r>
            <a:r>
              <a:rPr lang="en-GB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b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Hochschulbildung</a:t>
            </a:r>
            <a:endParaRPr lang="de-DE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de-DE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Wer qualifiziert Ausbildungspersonal?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Betriebe setzen Fachkräfte in der Ausbildung ein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Kammern bilden fort und prüfen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Hochschulen bieten Aufstiegsfortbildungen an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de-DE" b="0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75732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smtClean="0"/>
              <a:t>Botschaft</a:t>
            </a:r>
          </a:p>
          <a:p>
            <a:r>
              <a:rPr lang="de-DE" b="0" baseline="0" dirty="0" smtClean="0"/>
              <a:t>- Ausbilder haben fachliche und pädagogische Aufgaben im Betrieb</a:t>
            </a:r>
          </a:p>
          <a:p>
            <a:endParaRPr lang="de-DE" b="0" baseline="0" dirty="0" smtClean="0"/>
          </a:p>
          <a:p>
            <a:r>
              <a:rPr lang="de-DE" b="1" baseline="0" dirty="0" smtClean="0"/>
              <a:t>Zusätzliche Infos: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baseline="0" dirty="0" err="1" smtClean="0"/>
              <a:t>Here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focus</a:t>
            </a:r>
            <a:r>
              <a:rPr lang="de-DE" b="0" baseline="0" dirty="0" smtClean="0"/>
              <a:t> on </a:t>
            </a:r>
            <a:r>
              <a:rPr lang="de-DE" b="0" baseline="0" dirty="0" err="1" smtClean="0"/>
              <a:t>two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common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types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of</a:t>
            </a:r>
            <a:r>
              <a:rPr lang="de-DE" b="0" baseline="0" dirty="0" smtClean="0"/>
              <a:t> TVET </a:t>
            </a:r>
            <a:r>
              <a:rPr lang="de-DE" b="0" baseline="0" dirty="0" err="1" smtClean="0"/>
              <a:t>personnel</a:t>
            </a:r>
            <a:r>
              <a:rPr lang="de-DE" b="0" baseline="0" dirty="0" smtClean="0"/>
              <a:t>, </a:t>
            </a:r>
            <a:r>
              <a:rPr lang="de-DE" b="0" baseline="0" dirty="0" err="1" smtClean="0"/>
              <a:t>workplace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trainer</a:t>
            </a:r>
            <a:r>
              <a:rPr lang="de-DE" b="0" baseline="0" dirty="0" smtClean="0"/>
              <a:t> </a:t>
            </a:r>
            <a:r>
              <a:rPr lang="de-DE" b="0" baseline="0" dirty="0" err="1" smtClean="0"/>
              <a:t>and</a:t>
            </a:r>
            <a:r>
              <a:rPr lang="de-DE" b="0" baseline="0" dirty="0" smtClean="0"/>
              <a:t> VET </a:t>
            </a:r>
            <a:r>
              <a:rPr lang="de-DE" b="0" baseline="0" dirty="0" err="1" smtClean="0"/>
              <a:t>teacher</a:t>
            </a:r>
            <a:endParaRPr lang="de-DE" b="0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="0" baseline="0" dirty="0" smtClean="0"/>
              <a:t>Betrieb spielt wichtige Rolle als Bildungseinrichtung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e-DE" b="0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b="0" baseline="0" dirty="0" smtClean="0"/>
              <a:t>Infos: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Was leistet (Teilzeit)-Ausbildungspersonal?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ausüben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Hauptaufgabe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Berufspraxis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und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angewandte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Berufstheorie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vermitteln</a:t>
            </a:r>
            <a:endParaRPr lang="en-GB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Auszubildende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betriebliche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Abläufe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integrieren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sozialisieren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Ausbildung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planen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und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weiterentwickeln</a:t>
            </a:r>
            <a:endParaRPr lang="en-GB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Austausch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mit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Betriebsleitung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Eltern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Kammern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Berufsschule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, Betriebsrat</a:t>
            </a:r>
            <a:r>
              <a:rPr lang="en-GB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Arbeitsagentur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GB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DE" b="0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3471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smtClean="0"/>
              <a:t>Botschaft: 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Unternehmen fördern Ausbildungspersonal,</a:t>
            </a:r>
            <a:r>
              <a:rPr lang="de-DE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wenn Sie selbst ausbilden wollen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de-DE" b="0" baseline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de-DE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Zusätzliche Infos: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de-DE" b="0" baseline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de-DE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Staat hat auch Interesse an Ausbildungspersonal – Förderung durch Standards, etc.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Um </a:t>
            </a: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</a:t>
            </a:r>
            <a:r>
              <a:rPr lang="en-GB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dualen</a:t>
            </a:r>
            <a:r>
              <a:rPr lang="en-GB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System </a:t>
            </a:r>
            <a:r>
              <a:rPr lang="en-GB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ausbilden</a:t>
            </a:r>
            <a:r>
              <a:rPr lang="en-GB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zu</a:t>
            </a:r>
            <a:r>
              <a:rPr lang="en-GB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können</a:t>
            </a:r>
            <a:r>
              <a:rPr lang="en-GB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muss </a:t>
            </a:r>
            <a:r>
              <a:rPr lang="en-GB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Betireb</a:t>
            </a: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als</a:t>
            </a: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“</a:t>
            </a: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Ausbildungsbetrieb</a:t>
            </a:r>
            <a:r>
              <a:rPr lang="en-GB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” </a:t>
            </a:r>
            <a:r>
              <a:rPr lang="en-GB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durch</a:t>
            </a:r>
            <a:r>
              <a:rPr lang="en-GB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Kammer</a:t>
            </a:r>
            <a:r>
              <a:rPr lang="en-GB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anerkannt</a:t>
            </a:r>
            <a:r>
              <a:rPr lang="en-GB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sein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GB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Qualifizierte</a:t>
            </a:r>
            <a:r>
              <a:rPr lang="en-GB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Mitarbeiter</a:t>
            </a:r>
            <a:r>
              <a:rPr lang="en-GB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sind</a:t>
            </a:r>
            <a:r>
              <a:rPr lang="en-GB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der </a:t>
            </a:r>
            <a:r>
              <a:rPr lang="en-GB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Kernfaktor</a:t>
            </a:r>
            <a:r>
              <a:rPr lang="en-GB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für</a:t>
            </a:r>
            <a:r>
              <a:rPr lang="en-GB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Einsparung</a:t>
            </a:r>
            <a:r>
              <a:rPr lang="en-GB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von </a:t>
            </a:r>
            <a:r>
              <a:rPr lang="en-GB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Rekrutierungskosten</a:t>
            </a:r>
            <a:endParaRPr lang="en-GB" sz="1200" b="0" baseline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GB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Unternehmen</a:t>
            </a:r>
            <a:r>
              <a:rPr lang="en-GB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hält</a:t>
            </a:r>
            <a:r>
              <a:rPr lang="en-GB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sich</a:t>
            </a:r>
            <a:r>
              <a:rPr lang="en-GB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selbst</a:t>
            </a:r>
            <a:r>
              <a:rPr lang="en-GB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“fit” </a:t>
            </a:r>
            <a:r>
              <a:rPr lang="en-GB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durch</a:t>
            </a:r>
            <a:r>
              <a:rPr lang="en-GB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die </a:t>
            </a:r>
            <a:r>
              <a:rPr lang="en-GB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Fortbildung</a:t>
            </a:r>
            <a:r>
              <a:rPr lang="en-GB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der </a:t>
            </a:r>
            <a:r>
              <a:rPr lang="en-GB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Mitarbeiter</a:t>
            </a:r>
            <a:r>
              <a:rPr lang="en-GB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zu</a:t>
            </a:r>
            <a:r>
              <a:rPr lang="en-GB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Ausbildungspersonal</a:t>
            </a:r>
            <a:endParaRPr lang="en-GB" sz="1200" b="0" baseline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GB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Die </a:t>
            </a:r>
            <a:r>
              <a:rPr lang="en-GB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Ausbildertätigkeit</a:t>
            </a:r>
            <a:r>
              <a:rPr lang="en-GB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hat </a:t>
            </a:r>
            <a:r>
              <a:rPr lang="en-GB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Berufliche</a:t>
            </a:r>
            <a:r>
              <a:rPr lang="en-GB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Aufstiegsmöglichkeiten</a:t>
            </a:r>
            <a:r>
              <a:rPr lang="en-GB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</a:t>
            </a:r>
            <a:r>
              <a:rPr lang="en-GB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Betrieb</a:t>
            </a:r>
            <a:r>
              <a:rPr lang="en-GB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nicht</a:t>
            </a:r>
            <a:r>
              <a:rPr lang="en-GB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als</a:t>
            </a:r>
            <a:r>
              <a:rPr lang="en-GB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zwingende</a:t>
            </a:r>
            <a:r>
              <a:rPr lang="en-GB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200" b="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Konsequenz</a:t>
            </a:r>
            <a:endParaRPr lang="en-GB" sz="1200" b="0" baseline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de-DE" b="0" baseline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0E79B-7A3D-4728-8EAA-1040FFB33322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2422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6">
                    <a:lumMod val="75000"/>
                  </a:schemeClr>
                </a:solidFill>
              </a:rPr>
              <a:t>VET in Germany</a:t>
            </a:r>
          </a:p>
          <a:p>
            <a:endParaRPr lang="de-DE" dirty="0"/>
          </a:p>
        </p:txBody>
      </p:sp>
      <p:pic>
        <p:nvPicPr>
          <p:cNvPr id="1026" name="Picture 2" descr="O:\Zentralstelle\05 Kommunikation\07 Corporate Design\Logo\BReg_Foerderzusatz\BReg_Web_Master_de_WBZ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76" t="8376" r="8376" b="8376"/>
          <a:stretch/>
        </p:blipFill>
        <p:spPr bwMode="auto">
          <a:xfrm>
            <a:off x="233510" y="5661248"/>
            <a:ext cx="1317135" cy="1092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Grafik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278" y="6021288"/>
            <a:ext cx="1518956" cy="584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4953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9523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5921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6">
                    <a:lumMod val="75000"/>
                  </a:schemeClr>
                </a:solidFill>
              </a:rPr>
              <a:t>VET in Germany</a:t>
            </a:r>
          </a:p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3570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4786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7884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251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3958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8964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5294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D1B0E7-1107-4225-8AAF-546B4F3B5E54}" type="datetimeFigureOut">
              <a:rPr lang="de-DE" smtClean="0"/>
              <a:t>11.11.2019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57C19A3-3D92-468D-8F0E-ADECBD3B97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114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07692" y="745502"/>
            <a:ext cx="5652308" cy="4369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387914"/>
            <a:ext cx="8229600" cy="4489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0" y="0"/>
            <a:ext cx="5760000" cy="540000"/>
          </a:xfrm>
          <a:prstGeom prst="rect">
            <a:avLst/>
          </a:prstGeom>
          <a:gradFill flip="none" rotWithShape="1">
            <a:gsLst>
              <a:gs pos="74000">
                <a:schemeClr val="accent6"/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pic>
        <p:nvPicPr>
          <p:cNvPr id="8" name="Picture 3" descr="O:\Zentralstelle\05 Kommunikation\07 Corporate Design\Logo\Logo\Logo_Go-VET_RGB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91616"/>
            <a:ext cx="2951928" cy="6212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39799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.VnArial Narrow" panose="020B7200000000000000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7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8.png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38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39.png"/><Relationship Id="rId4" Type="http://schemas.openxmlformats.org/officeDocument/2006/relationships/image" Target="../media/image17.png"/><Relationship Id="rId9" Type="http://schemas.openxmlformats.org/officeDocument/2006/relationships/image" Target="../media/image2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oraus.de/" TargetMode="External"/><Relationship Id="rId3" Type="http://schemas.openxmlformats.org/officeDocument/2006/relationships/hyperlink" Target="http://www.govet.international/" TargetMode="External"/><Relationship Id="rId7" Type="http://schemas.openxmlformats.org/officeDocument/2006/relationships/hyperlink" Target="https://www.destatis.de/DE/Publikationen/Thematisch/BildungForschungKultur/BeruflicheBildung/BerufsbildungBlick0110019129004.pdf?__blob=publicationFile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atenportal.bmbf.de/" TargetMode="External"/><Relationship Id="rId5" Type="http://schemas.openxmlformats.org/officeDocument/2006/relationships/hyperlink" Target="https://www.kmk.org/" TargetMode="External"/><Relationship Id="rId4" Type="http://schemas.openxmlformats.org/officeDocument/2006/relationships/hyperlink" Target="https://www.bibb.de/datenreport/de/datenreport2015.php" TargetMode="External"/><Relationship Id="rId9" Type="http://schemas.openxmlformats.org/officeDocument/2006/relationships/hyperlink" Target="mailto:govet@govet.internationa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49.png"/><Relationship Id="rId3" Type="http://schemas.openxmlformats.org/officeDocument/2006/relationships/image" Target="../media/image41.png"/><Relationship Id="rId7" Type="http://schemas.openxmlformats.org/officeDocument/2006/relationships/image" Target="../media/image44.png"/><Relationship Id="rId12" Type="http://schemas.openxmlformats.org/officeDocument/2006/relationships/image" Target="../media/image48.png"/><Relationship Id="rId2" Type="http://schemas.openxmlformats.org/officeDocument/2006/relationships/notesSlide" Target="../notesSlides/notesSlide20.xml"/><Relationship Id="rId16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47.png"/><Relationship Id="rId5" Type="http://schemas.openxmlformats.org/officeDocument/2006/relationships/image" Target="../media/image18.png"/><Relationship Id="rId15" Type="http://schemas.openxmlformats.org/officeDocument/2006/relationships/image" Target="../media/image51.png"/><Relationship Id="rId10" Type="http://schemas.openxmlformats.org/officeDocument/2006/relationships/image" Target="../media/image17.png"/><Relationship Id="rId4" Type="http://schemas.openxmlformats.org/officeDocument/2006/relationships/image" Target="../media/image42.png"/><Relationship Id="rId9" Type="http://schemas.openxmlformats.org/officeDocument/2006/relationships/image" Target="../media/image46.png"/><Relationship Id="rId14" Type="http://schemas.openxmlformats.org/officeDocument/2006/relationships/image" Target="../media/image5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mailto:govet@govet.international" TargetMode="External"/><Relationship Id="rId4" Type="http://schemas.openxmlformats.org/officeDocument/2006/relationships/hyperlink" Target="http://www.govet.international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9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7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22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895320"/>
            <a:ext cx="7772400" cy="1470025"/>
          </a:xfrm>
        </p:spPr>
        <p:txBody>
          <a:bodyPr/>
          <a:lstStyle/>
          <a:p>
            <a:pPr algn="ctr"/>
            <a:r>
              <a:rPr lang="en-GB" sz="3600" b="1" noProof="0" dirty="0" err="1" smtClean="0">
                <a:latin typeface="+mj-lt"/>
              </a:rPr>
              <a:t>Berufsbildungspersonal</a:t>
            </a:r>
            <a:r>
              <a:rPr lang="en-GB" sz="3600" dirty="0">
                <a:latin typeface="+mj-lt"/>
              </a:rPr>
              <a:t/>
            </a:r>
            <a:br>
              <a:rPr lang="en-GB" sz="3600" dirty="0">
                <a:latin typeface="+mj-lt"/>
              </a:rPr>
            </a:br>
            <a:r>
              <a:rPr lang="en-GB" sz="3600" dirty="0" smtClean="0">
                <a:latin typeface="+mj-lt"/>
              </a:rPr>
              <a:t>in </a:t>
            </a:r>
            <a:r>
              <a:rPr lang="en-GB" sz="3600" dirty="0" err="1" smtClean="0">
                <a:latin typeface="+mj-lt"/>
              </a:rPr>
              <a:t>Betrieb</a:t>
            </a:r>
            <a:r>
              <a:rPr lang="en-GB" sz="3600" dirty="0" smtClean="0">
                <a:latin typeface="+mj-lt"/>
              </a:rPr>
              <a:t> und </a:t>
            </a:r>
            <a:r>
              <a:rPr lang="en-GB" sz="3600" dirty="0" err="1" smtClean="0">
                <a:latin typeface="+mj-lt"/>
              </a:rPr>
              <a:t>Berufsschule</a:t>
            </a:r>
            <a:r>
              <a:rPr lang="en-GB" sz="3600" b="1" noProof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/>
            </a:r>
            <a:br>
              <a:rPr lang="en-GB" sz="3600" b="1" noProof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</a:br>
            <a:r>
              <a:rPr lang="en-GB" sz="3600" b="1" noProof="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Das </a:t>
            </a:r>
            <a:r>
              <a:rPr lang="en-GB" sz="36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Herz</a:t>
            </a:r>
            <a:r>
              <a:rPr lang="en-GB" sz="36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der </a:t>
            </a:r>
            <a:r>
              <a:rPr lang="en-GB" sz="36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Dualen</a:t>
            </a:r>
            <a:r>
              <a:rPr lang="en-GB" sz="36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GB" sz="36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Berufsausbildung</a:t>
            </a:r>
            <a:r>
              <a:rPr lang="en-GB" sz="3600" b="1" noProof="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/>
            </a:r>
            <a:br>
              <a:rPr lang="en-GB" sz="3600" b="1" noProof="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</a:br>
            <a:endParaRPr lang="en-GB" sz="3600" b="1" noProof="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" name="Rechteck 3"/>
          <p:cNvSpPr/>
          <p:nvPr/>
        </p:nvSpPr>
        <p:spPr>
          <a:xfrm>
            <a:off x="2411759" y="4838448"/>
            <a:ext cx="43204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Berufsbildung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</a:p>
          <a:p>
            <a:pPr algn="ctr"/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“made in Germany”</a:t>
            </a:r>
            <a:endParaRPr lang="en-GB" sz="24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5394" y="3356992"/>
            <a:ext cx="1213209" cy="1481456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>
            <a:off x="107504" y="5589240"/>
            <a:ext cx="1656184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7164288" y="6021288"/>
            <a:ext cx="1656184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517232"/>
            <a:ext cx="2160000" cy="1180603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4645" y="5636081"/>
            <a:ext cx="216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76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8712781" cy="436910"/>
          </a:xfrm>
        </p:spPr>
        <p:txBody>
          <a:bodyPr/>
          <a:lstStyle/>
          <a:p>
            <a:pPr marL="182563" indent="-182563"/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III.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Lernort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Betrieb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–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Ausbildungspersonal</a:t>
            </a:r>
            <a:endParaRPr lang="en-GB" noProof="0" dirty="0">
              <a:latin typeface="Frutiger 57Cn" panose="020B0500000000000000" pitchFamily="34" charset="0"/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395652" y="1159043"/>
            <a:ext cx="79207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Vorteile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für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alle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Beteiligten</a:t>
            </a:r>
            <a:endParaRPr lang="en-GB" sz="2000" dirty="0"/>
          </a:p>
        </p:txBody>
      </p:sp>
      <p:pic>
        <p:nvPicPr>
          <p:cNvPr id="11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438" y="1795460"/>
            <a:ext cx="554170" cy="562284"/>
          </a:xfrm>
          <a:prstGeom prst="rect">
            <a:avLst/>
          </a:prstGeom>
        </p:spPr>
      </p:pic>
      <p:sp>
        <p:nvSpPr>
          <p:cNvPr id="51" name="Rectangle 50"/>
          <p:cNvSpPr/>
          <p:nvPr/>
        </p:nvSpPr>
        <p:spPr>
          <a:xfrm>
            <a:off x="-3451329" y="4379420"/>
            <a:ext cx="6547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2200" b="1" dirty="0" smtClean="0">
                <a:solidFill>
                  <a:schemeClr val="bg1"/>
                </a:solidFill>
              </a:rPr>
              <a:t>7</a:t>
            </a:r>
            <a:endParaRPr lang="en-GB" sz="2200" b="1" dirty="0">
              <a:solidFill>
                <a:schemeClr val="bg1"/>
              </a:solidFill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1979712" y="1805329"/>
            <a:ext cx="7056784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Auszubildende</a:t>
            </a:r>
            <a:endParaRPr lang="en-GB" sz="16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6700" lvl="1" indent="-1809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erhalten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fundierte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betriebliche</a:t>
            </a: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Ausbildung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und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lernen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Welt der </a:t>
            </a:r>
            <a:r>
              <a:rPr lang="en-GB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Arbeit</a:t>
            </a: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kennen</a:t>
            </a:r>
            <a:endParaRPr lang="en-GB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spcAft>
                <a:spcPts val="1200"/>
              </a:spcAft>
            </a:pPr>
            <a:r>
              <a:rPr lang="en-GB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Facharbeiter</a:t>
            </a:r>
            <a:r>
              <a: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en-GB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Ausbildungspersonal</a:t>
            </a:r>
            <a:endParaRPr lang="en-GB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6700" lvl="1" indent="-1809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hat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bessere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berufliche</a:t>
            </a: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Aufstiegschancen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6700" lvl="1" indent="-1809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hat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Zugang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zu</a:t>
            </a: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Fortbildungsmöglichkeiten</a:t>
            </a: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(Meister,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Anpassungs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und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Aufstiegsfortbildungen</a:t>
            </a: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Hochschulbildung</a:t>
            </a: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>
              <a:spcAft>
                <a:spcPts val="1200"/>
              </a:spcAft>
            </a:pPr>
            <a:r>
              <a:rPr lang="en-GB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Betriebe</a:t>
            </a:r>
            <a:endParaRPr lang="en-GB" sz="16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6700" lvl="1" indent="-1809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gewinnen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und </a:t>
            </a:r>
            <a:r>
              <a:rPr lang="en-GB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sichern</a:t>
            </a: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Fachkräfte</a:t>
            </a: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die gut ins </a:t>
            </a:r>
            <a:r>
              <a:rPr lang="en-GB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Unternehmen</a:t>
            </a: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passen</a:t>
            </a:r>
            <a:endParaRPr lang="en-GB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6700" lvl="1" indent="-1809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können Rolle </a:t>
            </a:r>
            <a:r>
              <a:rPr lang="de-DE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als Bildungseinrichtung im Dualen 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Berufsbildungssystem </a:t>
            </a:r>
            <a:r>
              <a:rPr lang="de-DE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besser 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umsetzen 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spcAft>
                <a:spcPts val="1200"/>
              </a:spcAft>
            </a:pP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Staat</a:t>
            </a:r>
          </a:p>
          <a:p>
            <a:pPr marL="266700" lvl="1" indent="-1809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Qualität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und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bildungspolitische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Rolle </a:t>
            </a: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der </a:t>
            </a:r>
            <a:r>
              <a:rPr lang="en-GB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betrieblichen</a:t>
            </a: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Ausbildung</a:t>
            </a: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sind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gestärkt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7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53717" y="2852936"/>
            <a:ext cx="410930" cy="996649"/>
          </a:xfrm>
          <a:prstGeom prst="rect">
            <a:avLst/>
          </a:prstGeom>
        </p:spPr>
      </p:pic>
      <p:pic>
        <p:nvPicPr>
          <p:cNvPr id="8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638" y="4190956"/>
            <a:ext cx="312272" cy="806114"/>
          </a:xfrm>
          <a:prstGeom prst="rect">
            <a:avLst/>
          </a:prstGeom>
        </p:spPr>
      </p:pic>
      <p:pic>
        <p:nvPicPr>
          <p:cNvPr id="9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07" y="5558693"/>
            <a:ext cx="547170" cy="606611"/>
          </a:xfrm>
          <a:prstGeom prst="rect">
            <a:avLst/>
          </a:prstGeom>
        </p:spPr>
      </p:pic>
      <p:pic>
        <p:nvPicPr>
          <p:cNvPr id="10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87624" y="1795460"/>
            <a:ext cx="331140" cy="867523"/>
          </a:xfrm>
          <a:prstGeom prst="rect">
            <a:avLst/>
          </a:prstGeom>
        </p:spPr>
      </p:pic>
      <p:pic>
        <p:nvPicPr>
          <p:cNvPr id="12" name="Pictur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33192" y="1811926"/>
            <a:ext cx="369778" cy="851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698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9144829" cy="436910"/>
          </a:xfrm>
        </p:spPr>
        <p:txBody>
          <a:bodyPr/>
          <a:lstStyle/>
          <a:p>
            <a:pPr marL="182563" indent="-182563"/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IV.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Lernort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Berufsschule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–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Fokus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Lehrpersonal</a:t>
            </a:r>
            <a:endParaRPr lang="en-GB" noProof="0" dirty="0">
              <a:latin typeface="Frutiger 57Cn" panose="020B0500000000000000" pitchFamily="34" charset="0"/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395652" y="1159043"/>
            <a:ext cx="79207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Wie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man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Lehrkraft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für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Fachtheorie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und </a:t>
            </a:r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Allgemeinbildung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wird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–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ein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möglicher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Weg</a:t>
            </a:r>
            <a:endParaRPr lang="en-GB" sz="2000" dirty="0"/>
          </a:p>
        </p:txBody>
      </p:sp>
      <p:sp>
        <p:nvSpPr>
          <p:cNvPr id="46" name="Rectangle 45"/>
          <p:cNvSpPr/>
          <p:nvPr/>
        </p:nvSpPr>
        <p:spPr>
          <a:xfrm>
            <a:off x="1375989" y="2120057"/>
            <a:ext cx="6547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2200" b="1" dirty="0" smtClean="0">
                <a:solidFill>
                  <a:schemeClr val="bg1"/>
                </a:solidFill>
              </a:rPr>
              <a:t>1</a:t>
            </a:r>
            <a:endParaRPr lang="en-GB" sz="2200" b="1" dirty="0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81735" y="3923942"/>
            <a:ext cx="6547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2200" b="1" dirty="0" smtClean="0">
                <a:solidFill>
                  <a:schemeClr val="bg1"/>
                </a:solidFill>
              </a:rPr>
              <a:t>4</a:t>
            </a:r>
            <a:endParaRPr lang="en-GB" sz="2200" b="1" dirty="0">
              <a:solidFill>
                <a:schemeClr val="bg1"/>
              </a:solidFill>
            </a:endParaRPr>
          </a:p>
        </p:txBody>
      </p:sp>
      <p:pic>
        <p:nvPicPr>
          <p:cNvPr id="32" name="Picture 2" descr="C:\Users\Lassig\Desktop\Schoo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704" y="1722326"/>
            <a:ext cx="923488" cy="584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ichtungspfeil 33"/>
          <p:cNvSpPr/>
          <p:nvPr/>
        </p:nvSpPr>
        <p:spPr>
          <a:xfrm>
            <a:off x="2052155" y="4313287"/>
            <a:ext cx="2733202" cy="1169551"/>
          </a:xfrm>
          <a:prstGeom prst="homePlate">
            <a:avLst>
              <a:gd name="adj" fmla="val 30039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ichtungspfeil 37"/>
          <p:cNvSpPr/>
          <p:nvPr/>
        </p:nvSpPr>
        <p:spPr>
          <a:xfrm>
            <a:off x="517477" y="4623251"/>
            <a:ext cx="1507969" cy="808522"/>
          </a:xfrm>
          <a:prstGeom prst="homePlate">
            <a:avLst>
              <a:gd name="adj" fmla="val 34278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9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934" y="3906682"/>
            <a:ext cx="427976" cy="609930"/>
          </a:xfrm>
          <a:prstGeom prst="rect">
            <a:avLst/>
          </a:prstGeom>
        </p:spPr>
      </p:pic>
      <p:pic>
        <p:nvPicPr>
          <p:cNvPr id="40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7310" y="3704729"/>
            <a:ext cx="377708" cy="869311"/>
          </a:xfrm>
          <a:prstGeom prst="rect">
            <a:avLst/>
          </a:prstGeom>
        </p:spPr>
      </p:pic>
      <p:sp>
        <p:nvSpPr>
          <p:cNvPr id="42" name="Rectangle 4"/>
          <p:cNvSpPr/>
          <p:nvPr/>
        </p:nvSpPr>
        <p:spPr>
          <a:xfrm>
            <a:off x="469606" y="4618482"/>
            <a:ext cx="24507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600" b="1" dirty="0" err="1" smtClean="0">
                <a:solidFill>
                  <a:schemeClr val="bg1"/>
                </a:solidFill>
              </a:rPr>
              <a:t>Hochschul</a:t>
            </a:r>
            <a:r>
              <a:rPr lang="en-GB" sz="1600" b="1" dirty="0" smtClean="0">
                <a:solidFill>
                  <a:schemeClr val="bg1"/>
                </a:solidFill>
              </a:rPr>
              <a:t>-</a:t>
            </a:r>
            <a:br>
              <a:rPr lang="en-GB" sz="1600" b="1" dirty="0" smtClean="0">
                <a:solidFill>
                  <a:schemeClr val="bg1"/>
                </a:solidFill>
              </a:rPr>
            </a:br>
            <a:r>
              <a:rPr lang="en-GB" sz="1600" b="1" dirty="0" err="1" smtClean="0">
                <a:solidFill>
                  <a:schemeClr val="bg1"/>
                </a:solidFill>
              </a:rPr>
              <a:t>zugangs</a:t>
            </a:r>
            <a:r>
              <a:rPr lang="en-GB" sz="1600" b="1" dirty="0" smtClean="0">
                <a:solidFill>
                  <a:schemeClr val="bg1"/>
                </a:solidFill>
              </a:rPr>
              <a:t>- </a:t>
            </a:r>
            <a:br>
              <a:rPr lang="en-GB" sz="1600" b="1" dirty="0" smtClean="0">
                <a:solidFill>
                  <a:schemeClr val="bg1"/>
                </a:solidFill>
              </a:rPr>
            </a:br>
            <a:r>
              <a:rPr lang="en-GB" sz="1600" b="1" dirty="0" err="1" smtClean="0">
                <a:solidFill>
                  <a:schemeClr val="bg1"/>
                </a:solidFill>
              </a:rPr>
              <a:t>berechtigung</a:t>
            </a:r>
            <a:r>
              <a:rPr lang="en-GB" sz="1600" b="1" dirty="0" smtClean="0">
                <a:solidFill>
                  <a:schemeClr val="bg1"/>
                </a:solidFill>
              </a:rPr>
              <a:t> 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52" name="Richtungspfeil 51"/>
          <p:cNvSpPr/>
          <p:nvPr/>
        </p:nvSpPr>
        <p:spPr>
          <a:xfrm>
            <a:off x="7505912" y="3863415"/>
            <a:ext cx="1529990" cy="1644351"/>
          </a:xfrm>
          <a:prstGeom prst="homePlate">
            <a:avLst>
              <a:gd name="adj" fmla="val 1490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tangle 5"/>
          <p:cNvSpPr/>
          <p:nvPr/>
        </p:nvSpPr>
        <p:spPr>
          <a:xfrm>
            <a:off x="2087750" y="4482563"/>
            <a:ext cx="25604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600" b="1" dirty="0" err="1" smtClean="0">
                <a:solidFill>
                  <a:schemeClr val="bg1"/>
                </a:solidFill>
              </a:rPr>
              <a:t>Studium</a:t>
            </a:r>
            <a:r>
              <a:rPr lang="en-GB" sz="1600" b="1" dirty="0" smtClean="0">
                <a:solidFill>
                  <a:schemeClr val="bg1"/>
                </a:solidFill>
              </a:rPr>
              <a:t> Bachelor + Master </a:t>
            </a:r>
            <a:br>
              <a:rPr lang="en-GB" sz="1600" b="1" dirty="0" smtClean="0">
                <a:solidFill>
                  <a:schemeClr val="bg1"/>
                </a:solidFill>
              </a:rPr>
            </a:br>
            <a:r>
              <a:rPr lang="en-US" altLang="de-DE" sz="1600" dirty="0" err="1" smtClean="0">
                <a:solidFill>
                  <a:schemeClr val="bg1"/>
                </a:solidFill>
              </a:rPr>
              <a:t>inkl</a:t>
            </a:r>
            <a:r>
              <a:rPr lang="en-US" altLang="de-DE" sz="1600" dirty="0" smtClean="0">
                <a:solidFill>
                  <a:schemeClr val="bg1"/>
                </a:solidFill>
              </a:rPr>
              <a:t>. </a:t>
            </a:r>
            <a:r>
              <a:rPr lang="en-US" altLang="de-DE" sz="1600" dirty="0" err="1" smtClean="0">
                <a:solidFill>
                  <a:schemeClr val="bg1"/>
                </a:solidFill>
              </a:rPr>
              <a:t>Praxisphasen</a:t>
            </a:r>
            <a:r>
              <a:rPr lang="en-US" altLang="de-DE" sz="1600" dirty="0" smtClean="0">
                <a:solidFill>
                  <a:schemeClr val="bg1"/>
                </a:solidFill>
              </a:rPr>
              <a:t> in der </a:t>
            </a:r>
            <a:r>
              <a:rPr lang="en-US" altLang="de-DE" sz="1600" dirty="0" err="1" smtClean="0">
                <a:solidFill>
                  <a:schemeClr val="bg1"/>
                </a:solidFill>
              </a:rPr>
              <a:t>Berufsschule</a:t>
            </a:r>
            <a:r>
              <a:rPr lang="en-US" altLang="de-DE" sz="1600" dirty="0" smtClean="0">
                <a:solidFill>
                  <a:schemeClr val="bg1"/>
                </a:solidFill>
              </a:rPr>
              <a:t> (ca</a:t>
            </a:r>
            <a:r>
              <a:rPr lang="en-US" altLang="de-DE" sz="1600" dirty="0">
                <a:solidFill>
                  <a:schemeClr val="bg1"/>
                </a:solidFill>
              </a:rPr>
              <a:t>. 5 </a:t>
            </a:r>
            <a:r>
              <a:rPr lang="en-US" altLang="de-DE" sz="1600" dirty="0" err="1">
                <a:solidFill>
                  <a:schemeClr val="bg1"/>
                </a:solidFill>
              </a:rPr>
              <a:t>Jahre</a:t>
            </a:r>
            <a:r>
              <a:rPr lang="en-US" altLang="de-DE" sz="1600" dirty="0">
                <a:solidFill>
                  <a:schemeClr val="bg1"/>
                </a:solidFill>
              </a:rPr>
              <a:t>) </a:t>
            </a:r>
            <a:endParaRPr lang="en-GB" sz="1600" dirty="0">
              <a:solidFill>
                <a:schemeClr val="bg1"/>
              </a:solidFill>
            </a:endParaRPr>
          </a:p>
        </p:txBody>
      </p:sp>
      <p:pic>
        <p:nvPicPr>
          <p:cNvPr id="57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380" y="3558450"/>
            <a:ext cx="427976" cy="609930"/>
          </a:xfrm>
          <a:prstGeom prst="rect">
            <a:avLst/>
          </a:prstGeom>
        </p:spPr>
      </p:pic>
      <p:sp>
        <p:nvSpPr>
          <p:cNvPr id="59" name="Rectangle 4"/>
          <p:cNvSpPr/>
          <p:nvPr/>
        </p:nvSpPr>
        <p:spPr>
          <a:xfrm>
            <a:off x="7577769" y="4376633"/>
            <a:ext cx="14401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600" b="1" dirty="0" err="1" smtClean="0">
                <a:solidFill>
                  <a:schemeClr val="bg1"/>
                </a:solidFill>
              </a:rPr>
              <a:t>Arbeit</a:t>
            </a:r>
            <a:r>
              <a:rPr lang="en-GB" sz="1600" b="1" dirty="0" smtClean="0">
                <a:solidFill>
                  <a:schemeClr val="bg1"/>
                </a:solidFill>
              </a:rPr>
              <a:t> in der </a:t>
            </a:r>
            <a:r>
              <a:rPr lang="en-GB" sz="1600" b="1" dirty="0" err="1" smtClean="0">
                <a:solidFill>
                  <a:schemeClr val="bg1"/>
                </a:solidFill>
              </a:rPr>
              <a:t>Berufsschule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66" name="Rechteck 65"/>
          <p:cNvSpPr/>
          <p:nvPr/>
        </p:nvSpPr>
        <p:spPr>
          <a:xfrm>
            <a:off x="1202488" y="5703051"/>
            <a:ext cx="776200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Berufsschullehrkraft wird, wer sich </a:t>
            </a: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Theorie und Praxis der Berufspädagogik sowie </a:t>
            </a:r>
            <a:b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eine berufliche und eine allgemeinbildende Fachrichtung 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aneignet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Masterabschluss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nötig, um an Berufsschule zu lehren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Staat investiert umfangreich 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 Qualifizierung der Berufsschullehrkräfte </a:t>
            </a:r>
          </a:p>
        </p:txBody>
      </p:sp>
      <p:sp>
        <p:nvSpPr>
          <p:cNvPr id="67" name="Right Arrow 84"/>
          <p:cNvSpPr/>
          <p:nvPr/>
        </p:nvSpPr>
        <p:spPr>
          <a:xfrm>
            <a:off x="535831" y="5706193"/>
            <a:ext cx="616055" cy="595468"/>
          </a:xfrm>
          <a:prstGeom prst="rightArrow">
            <a:avLst>
              <a:gd name="adj1" fmla="val 62664"/>
              <a:gd name="adj2" fmla="val 3417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Cloud 27"/>
          <p:cNvSpPr/>
          <p:nvPr/>
        </p:nvSpPr>
        <p:spPr>
          <a:xfrm>
            <a:off x="156361" y="2658677"/>
            <a:ext cx="1560173" cy="8255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0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28075" y="3395622"/>
            <a:ext cx="377708" cy="869311"/>
          </a:xfrm>
          <a:prstGeom prst="rect">
            <a:avLst/>
          </a:prstGeom>
        </p:spPr>
      </p:pic>
      <p:sp>
        <p:nvSpPr>
          <p:cNvPr id="31" name="Rectangle 43"/>
          <p:cNvSpPr/>
          <p:nvPr/>
        </p:nvSpPr>
        <p:spPr>
          <a:xfrm>
            <a:off x="395652" y="2795672"/>
            <a:ext cx="15307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Ich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mache</a:t>
            </a: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mein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Abitur</a:t>
            </a:r>
            <a:endParaRPr lang="en-GB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5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476" y="3487707"/>
            <a:ext cx="427976" cy="609930"/>
          </a:xfrm>
          <a:prstGeom prst="rect">
            <a:avLst/>
          </a:prstGeom>
        </p:spPr>
      </p:pic>
      <p:pic>
        <p:nvPicPr>
          <p:cNvPr id="36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9435" y="3195518"/>
            <a:ext cx="603645" cy="901395"/>
          </a:xfrm>
          <a:prstGeom prst="rect">
            <a:avLst/>
          </a:prstGeom>
        </p:spPr>
      </p:pic>
      <p:sp>
        <p:nvSpPr>
          <p:cNvPr id="37" name="Oval 36"/>
          <p:cNvSpPr/>
          <p:nvPr/>
        </p:nvSpPr>
        <p:spPr>
          <a:xfrm>
            <a:off x="985018" y="3704729"/>
            <a:ext cx="242303" cy="1021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2968631" y="3381269"/>
            <a:ext cx="242303" cy="9358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1381817" y="1618727"/>
            <a:ext cx="3393344" cy="1644610"/>
            <a:chOff x="1381817" y="1618727"/>
            <a:chExt cx="3393344" cy="1644610"/>
          </a:xfrm>
        </p:grpSpPr>
        <p:sp>
          <p:nvSpPr>
            <p:cNvPr id="64" name="Cloud 27"/>
            <p:cNvSpPr/>
            <p:nvPr/>
          </p:nvSpPr>
          <p:spPr>
            <a:xfrm>
              <a:off x="1564463" y="1658814"/>
              <a:ext cx="2605116" cy="1566423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5" name="Rectangle 43"/>
            <p:cNvSpPr/>
            <p:nvPr/>
          </p:nvSpPr>
          <p:spPr>
            <a:xfrm>
              <a:off x="1381817" y="1618727"/>
              <a:ext cx="3393344" cy="1644610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Ich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studiere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an der Hoch-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schule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Berufspädagogik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Zudem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spezialisiere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ich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mich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z.B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 auf die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Fächer</a:t>
              </a:r>
              <a:r>
                <a:rPr lang="en-GB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Kfz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-</a:t>
              </a:r>
              <a:b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</a:b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Technik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und Geschichte. </a:t>
              </a:r>
              <a:endPara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538267" y="2220489"/>
              <a:ext cx="654713" cy="476071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GB" sz="16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48" name="Rectangle 47"/>
          <p:cNvSpPr/>
          <p:nvPr/>
        </p:nvSpPr>
        <p:spPr>
          <a:xfrm>
            <a:off x="147347" y="2887446"/>
            <a:ext cx="6547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600" b="1" dirty="0" smtClean="0">
                <a:solidFill>
                  <a:schemeClr val="bg1"/>
                </a:solidFill>
              </a:rPr>
              <a:t>1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62" name="Cloud 27"/>
          <p:cNvSpPr/>
          <p:nvPr/>
        </p:nvSpPr>
        <p:spPr>
          <a:xfrm>
            <a:off x="4283968" y="1559151"/>
            <a:ext cx="2648508" cy="142664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Rectangle 43"/>
          <p:cNvSpPr/>
          <p:nvPr/>
        </p:nvSpPr>
        <p:spPr>
          <a:xfrm>
            <a:off x="4175896" y="1440688"/>
            <a:ext cx="3284708" cy="1644610"/>
          </a:xfrm>
          <a:prstGeom prst="ellipse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Nach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dem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Studium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b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erwerbe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ich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einer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Berufs-schule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Lehrpraxis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und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berufs-begleitend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die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dafür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nötige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pädagogische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Theorie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sp>
        <p:nvSpPr>
          <p:cNvPr id="43" name="Oval 42"/>
          <p:cNvSpPr/>
          <p:nvPr/>
        </p:nvSpPr>
        <p:spPr>
          <a:xfrm>
            <a:off x="5796136" y="3047386"/>
            <a:ext cx="242303" cy="9358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Rectangle 48"/>
          <p:cNvSpPr/>
          <p:nvPr/>
        </p:nvSpPr>
        <p:spPr>
          <a:xfrm>
            <a:off x="4283968" y="2016825"/>
            <a:ext cx="654713" cy="476071"/>
          </a:xfrm>
          <a:prstGeom prst="ellipse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600" b="1" dirty="0" smtClean="0">
                <a:solidFill>
                  <a:schemeClr val="bg1"/>
                </a:solidFill>
              </a:rPr>
              <a:t>3</a:t>
            </a:r>
            <a:endParaRPr lang="en-GB" sz="1600" b="1" dirty="0">
              <a:solidFill>
                <a:schemeClr val="bg1"/>
              </a:solidFill>
            </a:endParaRPr>
          </a:p>
        </p:txBody>
      </p:sp>
      <p:grpSp>
        <p:nvGrpSpPr>
          <p:cNvPr id="9" name="Gruppieren 8"/>
          <p:cNvGrpSpPr/>
          <p:nvPr/>
        </p:nvGrpSpPr>
        <p:grpSpPr>
          <a:xfrm>
            <a:off x="4854387" y="4168153"/>
            <a:ext cx="2618248" cy="1314685"/>
            <a:chOff x="4854387" y="4168153"/>
            <a:chExt cx="2618248" cy="1314685"/>
          </a:xfrm>
        </p:grpSpPr>
        <p:sp>
          <p:nvSpPr>
            <p:cNvPr id="45" name="Richtungspfeil 44"/>
            <p:cNvSpPr/>
            <p:nvPr/>
          </p:nvSpPr>
          <p:spPr>
            <a:xfrm>
              <a:off x="4882763" y="4172743"/>
              <a:ext cx="2479213" cy="1310095"/>
            </a:xfrm>
            <a:prstGeom prst="homePlate">
              <a:avLst>
                <a:gd name="adj" fmla="val 11236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8" name="Rectangle 5"/>
            <p:cNvSpPr/>
            <p:nvPr/>
          </p:nvSpPr>
          <p:spPr>
            <a:xfrm>
              <a:off x="4854387" y="4168153"/>
              <a:ext cx="261824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de-DE" sz="1600" b="1" dirty="0" smtClean="0">
                  <a:solidFill>
                    <a:schemeClr val="bg1"/>
                  </a:solidFill>
                </a:rPr>
                <a:t>Praxisphase </a:t>
              </a:r>
              <a:r>
                <a:rPr lang="de-DE" sz="1600" dirty="0" smtClean="0">
                  <a:solidFill>
                    <a:schemeClr val="bg1"/>
                  </a:solidFill>
                </a:rPr>
                <a:t>(Referendariat)</a:t>
              </a:r>
              <a:br>
                <a:rPr lang="de-DE" sz="1600" dirty="0" smtClean="0">
                  <a:solidFill>
                    <a:schemeClr val="bg1"/>
                  </a:solidFill>
                </a:rPr>
              </a:br>
              <a:r>
                <a:rPr lang="de-DE" sz="1600" dirty="0" smtClean="0">
                  <a:solidFill>
                    <a:schemeClr val="bg1"/>
                  </a:solidFill>
                </a:rPr>
                <a:t>Berufsschule (1-2 Jahre)</a:t>
              </a:r>
            </a:p>
          </p:txBody>
        </p:sp>
        <p:sp>
          <p:nvSpPr>
            <p:cNvPr id="44" name="Richtungspfeil 37"/>
            <p:cNvSpPr/>
            <p:nvPr/>
          </p:nvSpPr>
          <p:spPr>
            <a:xfrm>
              <a:off x="4957731" y="4827727"/>
              <a:ext cx="2222131" cy="588922"/>
            </a:xfrm>
            <a:prstGeom prst="homePlate">
              <a:avLst>
                <a:gd name="adj" fmla="val 34278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Rectangle 2"/>
            <p:cNvSpPr/>
            <p:nvPr/>
          </p:nvSpPr>
          <p:spPr>
            <a:xfrm>
              <a:off x="4938682" y="4869046"/>
              <a:ext cx="224118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400" dirty="0" smtClean="0">
                  <a:solidFill>
                    <a:schemeClr val="bg1"/>
                  </a:solidFill>
                </a:rPr>
                <a:t>Fortbildung am </a:t>
              </a:r>
              <a:r>
                <a:rPr lang="de-DE" sz="1400" dirty="0" err="1" smtClean="0">
                  <a:solidFill>
                    <a:schemeClr val="bg1"/>
                  </a:solidFill>
                </a:rPr>
                <a:t>pädagog</a:t>
              </a:r>
              <a:r>
                <a:rPr lang="de-DE" sz="1400" dirty="0" smtClean="0">
                  <a:solidFill>
                    <a:schemeClr val="bg1"/>
                  </a:solidFill>
                </a:rPr>
                <a:t>. </a:t>
              </a:r>
              <a:r>
                <a:rPr lang="de-DE" sz="1400" dirty="0">
                  <a:solidFill>
                    <a:schemeClr val="bg1"/>
                  </a:solidFill>
                </a:rPr>
                <a:t>Landesinstitut </a:t>
              </a:r>
              <a:endParaRPr lang="de-DE" sz="1400" dirty="0"/>
            </a:p>
          </p:txBody>
        </p:sp>
      </p:grpSp>
      <p:sp>
        <p:nvSpPr>
          <p:cNvPr id="51" name="Cloud 27"/>
          <p:cNvSpPr/>
          <p:nvPr/>
        </p:nvSpPr>
        <p:spPr>
          <a:xfrm>
            <a:off x="7034621" y="1510484"/>
            <a:ext cx="2082046" cy="143273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tangle 52"/>
          <p:cNvSpPr/>
          <p:nvPr/>
        </p:nvSpPr>
        <p:spPr>
          <a:xfrm>
            <a:off x="7034620" y="2039927"/>
            <a:ext cx="6547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6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4" name="Rectangle 3"/>
          <p:cNvSpPr/>
          <p:nvPr/>
        </p:nvSpPr>
        <p:spPr>
          <a:xfrm>
            <a:off x="7283875" y="1763462"/>
            <a:ext cx="17924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Nach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Abschluss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der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Prüfung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kann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ich</a:t>
            </a: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eine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Stelle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als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Lehrkraft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antreten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GB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4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314" y="2813730"/>
            <a:ext cx="676593" cy="1010324"/>
          </a:xfrm>
          <a:prstGeom prst="rect">
            <a:avLst/>
          </a:prstGeom>
        </p:spPr>
      </p:pic>
      <p:sp>
        <p:nvSpPr>
          <p:cNvPr id="55" name="Rectangle 2"/>
          <p:cNvSpPr/>
          <p:nvPr/>
        </p:nvSpPr>
        <p:spPr>
          <a:xfrm>
            <a:off x="7577769" y="5065439"/>
            <a:ext cx="217526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Fortbildungen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1529201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52" grpId="0" animBg="1"/>
      <p:bldP spid="6" grpId="0"/>
      <p:bldP spid="59" grpId="0"/>
      <p:bldP spid="66" grpId="0"/>
      <p:bldP spid="67" grpId="0" animBg="1"/>
      <p:bldP spid="41" grpId="0" animBg="1"/>
      <p:bldP spid="51" grpId="0" animBg="1"/>
      <p:bldP spid="5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Ellipse 38"/>
          <p:cNvSpPr/>
          <p:nvPr/>
        </p:nvSpPr>
        <p:spPr>
          <a:xfrm>
            <a:off x="4764763" y="4816475"/>
            <a:ext cx="3551653" cy="108099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5592443" y="3532596"/>
            <a:ext cx="2964785" cy="124924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/>
          <p:cNvSpPr/>
          <p:nvPr/>
        </p:nvSpPr>
        <p:spPr>
          <a:xfrm>
            <a:off x="5378602" y="1801844"/>
            <a:ext cx="3084013" cy="16205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1995194" y="1585820"/>
            <a:ext cx="3197734" cy="90261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8" name="Ellipse 37"/>
          <p:cNvSpPr/>
          <p:nvPr/>
        </p:nvSpPr>
        <p:spPr>
          <a:xfrm>
            <a:off x="539552" y="4441708"/>
            <a:ext cx="3384000" cy="1366669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179512" y="2780928"/>
            <a:ext cx="3240360" cy="150333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9216837" cy="436910"/>
          </a:xfrm>
        </p:spPr>
        <p:txBody>
          <a:bodyPr/>
          <a:lstStyle/>
          <a:p>
            <a:pPr marL="182563" indent="-182563"/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IV.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Lernort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Berufsschule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-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Lehrpersonal</a:t>
            </a:r>
            <a:endParaRPr lang="en-GB" noProof="0" dirty="0">
              <a:latin typeface="Frutiger 57Cn" panose="020B0500000000000000" pitchFamily="34" charset="0"/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395652" y="1159043"/>
            <a:ext cx="79207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Kernaufgaben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–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ein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Beispiel</a:t>
            </a:r>
            <a:endParaRPr lang="en-GB" sz="2000" dirty="0"/>
          </a:p>
        </p:txBody>
      </p:sp>
      <p:sp>
        <p:nvSpPr>
          <p:cNvPr id="21" name="Rechteck 20"/>
          <p:cNvSpPr/>
          <p:nvPr/>
        </p:nvSpPr>
        <p:spPr>
          <a:xfrm>
            <a:off x="1160123" y="5995175"/>
            <a:ext cx="79146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Lehrkräfte vermitteln </a:t>
            </a:r>
            <a:r>
              <a:rPr lang="de-DE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Fachtheorie, Grundlagen der Fachpraxis sowie Allgemeinbildung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Aufgaben gehen über reine Lehrtätigkeit hinaus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Grundlage für die Tätigkeit ist der </a:t>
            </a:r>
            <a:r>
              <a:rPr lang="de-DE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staatliche </a:t>
            </a: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Bildungsauftrag</a:t>
            </a:r>
            <a:endParaRPr lang="de-DE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Right Arrow 84"/>
          <p:cNvSpPr/>
          <p:nvPr/>
        </p:nvSpPr>
        <p:spPr>
          <a:xfrm>
            <a:off x="465590" y="6009573"/>
            <a:ext cx="616055" cy="595468"/>
          </a:xfrm>
          <a:prstGeom prst="rightArrow">
            <a:avLst>
              <a:gd name="adj1" fmla="val 62664"/>
              <a:gd name="adj2" fmla="val 3417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Oval 19"/>
          <p:cNvSpPr/>
          <p:nvPr/>
        </p:nvSpPr>
        <p:spPr>
          <a:xfrm>
            <a:off x="3686943" y="2732034"/>
            <a:ext cx="242303" cy="9358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tangle 2"/>
          <p:cNvSpPr/>
          <p:nvPr/>
        </p:nvSpPr>
        <p:spPr>
          <a:xfrm>
            <a:off x="2259726" y="1740592"/>
            <a:ext cx="26968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Ich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lehre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 der </a:t>
            </a: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Berufsschule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z.B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b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Kfz-Technik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und Geschichte.</a:t>
            </a:r>
            <a:endParaRPr lang="en-GB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042701" y="1844824"/>
            <a:ext cx="6547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600" b="1" dirty="0" smtClean="0">
                <a:solidFill>
                  <a:schemeClr val="bg1"/>
                </a:solidFill>
              </a:rPr>
              <a:t>1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919799" y="3638828"/>
            <a:ext cx="263742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Ich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schaffe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Praxisgrundlagen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Auszubildende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lernen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man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Teile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fertigt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montiert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und was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dabei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zu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beachten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ist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endParaRPr lang="en-GB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592443" y="3990398"/>
            <a:ext cx="6547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600" b="1" dirty="0" smtClean="0">
                <a:solidFill>
                  <a:schemeClr val="bg1"/>
                </a:solidFill>
              </a:rPr>
              <a:t>3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2503" y="3031900"/>
            <a:ext cx="304538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Ich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bin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Austausch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mit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Berufsschulleitung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Ausbildungs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-personal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Betrieb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Eltern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Kammer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und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Arbeitsagentur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endParaRPr lang="en-GB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68332" y="3341528"/>
            <a:ext cx="6547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600" b="1" dirty="0" smtClean="0">
                <a:solidFill>
                  <a:schemeClr val="bg1"/>
                </a:solidFill>
              </a:rPr>
              <a:t>6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435538" y="2464986"/>
            <a:ext cx="6547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6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" name="Rectangle 3"/>
          <p:cNvSpPr/>
          <p:nvPr/>
        </p:nvSpPr>
        <p:spPr>
          <a:xfrm>
            <a:off x="5757233" y="2028916"/>
            <a:ext cx="276024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 der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Kfz-Technik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bringe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ich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Auszubildenden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für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Berufspraxis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relevantes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Fachwissen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bei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z.B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ein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Motor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aufgebaut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ist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und </a:t>
            </a:r>
            <a:b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funktioniert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GB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729293" y="2947369"/>
            <a:ext cx="16854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Lehrkraft</a:t>
            </a:r>
            <a:r>
              <a:rPr lang="en-GB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für</a:t>
            </a:r>
            <a:r>
              <a:rPr lang="en-GB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Fachtheorie</a:t>
            </a:r>
            <a:r>
              <a:rPr lang="en-GB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und </a:t>
            </a:r>
            <a:r>
              <a:rPr lang="en-GB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Allgemeinbildung</a:t>
            </a:r>
            <a:endParaRPr lang="en-GB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5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5007" y="3717852"/>
            <a:ext cx="1047921" cy="1564812"/>
          </a:xfrm>
          <a:prstGeom prst="rect">
            <a:avLst/>
          </a:prstGeom>
        </p:spPr>
      </p:pic>
      <p:pic>
        <p:nvPicPr>
          <p:cNvPr id="37" name="Picture 2" descr="C:\Users\Lassig\Desktop\Schoo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74" y="1680451"/>
            <a:ext cx="923488" cy="584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Rectangle 48"/>
          <p:cNvSpPr/>
          <p:nvPr/>
        </p:nvSpPr>
        <p:spPr>
          <a:xfrm>
            <a:off x="4838153" y="5199250"/>
            <a:ext cx="6547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600" b="1" dirty="0" smtClean="0">
                <a:solidFill>
                  <a:schemeClr val="bg1"/>
                </a:solidFill>
              </a:rPr>
              <a:t>4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080916" y="4995984"/>
            <a:ext cx="313502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Ich</a:t>
            </a: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vermittle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den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Schülern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“soft skills” und bin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für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Jugendliche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auch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Ansprechpartner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für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soziale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Belange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GB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886997" y="4781839"/>
            <a:ext cx="3144294" cy="628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Den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Unterricht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plane und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evaluiere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ich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selbständig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Dabei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orientiere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ich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mich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am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staatlichen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Rahmenlehrplan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endParaRPr lang="en-GB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36382" y="4980506"/>
            <a:ext cx="654713" cy="28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600" b="1" dirty="0" smtClean="0">
                <a:solidFill>
                  <a:schemeClr val="bg1"/>
                </a:solidFill>
              </a:rPr>
              <a:t>5</a:t>
            </a:r>
            <a:endParaRPr lang="en-GB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811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9144829" cy="436910"/>
          </a:xfrm>
        </p:spPr>
        <p:txBody>
          <a:bodyPr/>
          <a:lstStyle/>
          <a:p>
            <a:pPr marL="182563" indent="-182563"/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IV.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Lernort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Berufsschule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-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Lehrpersonal</a:t>
            </a:r>
            <a:endParaRPr lang="en-GB" noProof="0" dirty="0">
              <a:latin typeface="Frutiger 57Cn" panose="020B0500000000000000" pitchFamily="34" charset="0"/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395652" y="1159043"/>
            <a:ext cx="79207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Warum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wichtig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für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den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Staat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endParaRPr lang="en-GB" sz="2000" dirty="0"/>
          </a:p>
        </p:txBody>
      </p:sp>
      <p:sp>
        <p:nvSpPr>
          <p:cNvPr id="21" name="Rechteck 20"/>
          <p:cNvSpPr/>
          <p:nvPr/>
        </p:nvSpPr>
        <p:spPr>
          <a:xfrm>
            <a:off x="1239368" y="5805264"/>
            <a:ext cx="75090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Lehrkräfte für Fachtheorie und Allgemeinbildung sind wichtig: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Vermitteln jungen Menschen </a:t>
            </a: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solide fachliche Grundlagen und Allgemeinbildung</a:t>
            </a:r>
            <a:endParaRPr lang="de-DE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Setzen damit an </a:t>
            </a:r>
            <a:r>
              <a:rPr lang="de-DE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der Berufsschule </a:t>
            </a:r>
            <a:r>
              <a:rPr lang="de-DE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bildungspolitische Ziele 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um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3889265" y="3585944"/>
            <a:ext cx="106671" cy="5908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Oval 19"/>
          <p:cNvSpPr/>
          <p:nvPr/>
        </p:nvSpPr>
        <p:spPr>
          <a:xfrm>
            <a:off x="3555336" y="3391350"/>
            <a:ext cx="242303" cy="9358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Cloud 21"/>
          <p:cNvSpPr/>
          <p:nvPr/>
        </p:nvSpPr>
        <p:spPr>
          <a:xfrm>
            <a:off x="1258754" y="1680451"/>
            <a:ext cx="3169230" cy="1710899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tangle 29"/>
          <p:cNvSpPr/>
          <p:nvPr/>
        </p:nvSpPr>
        <p:spPr>
          <a:xfrm>
            <a:off x="1666234" y="1856568"/>
            <a:ext cx="265814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Wir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wollen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j</a:t>
            </a: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unge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Menschen </a:t>
            </a: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beruflich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handlungsfähig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machen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und </a:t>
            </a: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sie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 die </a:t>
            </a: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Gesellschaft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integrieren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Wir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benötigen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gute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Fachkräfte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für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eine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starke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Volkswirtschaft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GB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313387" y="2276872"/>
            <a:ext cx="6547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b="1" dirty="0" smtClean="0">
                <a:solidFill>
                  <a:schemeClr val="bg1"/>
                </a:solidFill>
              </a:rPr>
              <a:t>1</a:t>
            </a:r>
            <a:endParaRPr lang="en-GB" b="1" dirty="0">
              <a:solidFill>
                <a:schemeClr val="bg1"/>
              </a:solidFill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5114420" y="3556837"/>
            <a:ext cx="4608000" cy="2250519"/>
            <a:chOff x="5067394" y="3247110"/>
            <a:chExt cx="4570147" cy="2552677"/>
          </a:xfrm>
        </p:grpSpPr>
        <p:sp>
          <p:nvSpPr>
            <p:cNvPr id="36" name="Cloud 35"/>
            <p:cNvSpPr/>
            <p:nvPr/>
          </p:nvSpPr>
          <p:spPr>
            <a:xfrm>
              <a:off x="5283540" y="3386825"/>
              <a:ext cx="3600399" cy="224723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067394" y="3247110"/>
              <a:ext cx="4570147" cy="2552677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 marL="85725"/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Dafür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stellen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wir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den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Lernort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Berufsschule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samt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qualifizierter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Lehrkräfte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bereit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 An der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Berufsschule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wird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zum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Zweck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des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Erwerbs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beruflicher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Handlungskompetenz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insbesondere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Fachtheorie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und </a:t>
              </a:r>
              <a:r>
                <a:rPr lang="en-GB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Allgemeinbildung</a:t>
              </a:r>
              <a:r>
                <a:rPr lang="en-GB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vermittelt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</a:t>
              </a:r>
              <a:endPara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364088" y="4199423"/>
              <a:ext cx="654713" cy="519351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GB" b="1" dirty="0" smtClean="0">
                  <a:solidFill>
                    <a:schemeClr val="bg1"/>
                  </a:solidFill>
                </a:rPr>
                <a:t>3</a:t>
              </a:r>
              <a:endParaRPr lang="en-GB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2" name="Rectangle 41"/>
          <p:cNvSpPr/>
          <p:nvPr/>
        </p:nvSpPr>
        <p:spPr>
          <a:xfrm>
            <a:off x="424889" y="3898546"/>
            <a:ext cx="6547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2200" b="1" dirty="0" smtClean="0">
                <a:solidFill>
                  <a:schemeClr val="bg1"/>
                </a:solidFill>
              </a:rPr>
              <a:t>4</a:t>
            </a:r>
            <a:endParaRPr lang="en-GB" sz="2200" b="1" dirty="0">
              <a:solidFill>
                <a:schemeClr val="bg1"/>
              </a:solidFill>
            </a:endParaRP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3596" y="3377030"/>
            <a:ext cx="940825" cy="1043031"/>
          </a:xfrm>
          <a:prstGeom prst="rect">
            <a:avLst/>
          </a:prstGeom>
        </p:spPr>
      </p:pic>
      <p:pic>
        <p:nvPicPr>
          <p:cNvPr id="34" name="Picture 2" descr="C:\Users\Lassig\Desktop\Schoo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74" y="1680451"/>
            <a:ext cx="923488" cy="584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283" y="5586088"/>
            <a:ext cx="603645" cy="901395"/>
          </a:xfrm>
          <a:prstGeom prst="rect">
            <a:avLst/>
          </a:prstGeom>
        </p:spPr>
      </p:pic>
      <p:grpSp>
        <p:nvGrpSpPr>
          <p:cNvPr id="3" name="Gruppieren 2"/>
          <p:cNvGrpSpPr/>
          <p:nvPr/>
        </p:nvGrpSpPr>
        <p:grpSpPr>
          <a:xfrm>
            <a:off x="4355976" y="1250336"/>
            <a:ext cx="4680520" cy="2250519"/>
            <a:chOff x="4355976" y="1250336"/>
            <a:chExt cx="4680520" cy="2250519"/>
          </a:xfrm>
        </p:grpSpPr>
        <p:sp>
          <p:nvSpPr>
            <p:cNvPr id="28" name="Cloud 27"/>
            <p:cNvSpPr/>
            <p:nvPr/>
          </p:nvSpPr>
          <p:spPr>
            <a:xfrm>
              <a:off x="4537145" y="1289672"/>
              <a:ext cx="3937802" cy="202959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605970" y="1973545"/>
              <a:ext cx="654713" cy="519351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GB" b="1" dirty="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4" name="Rechteck 3"/>
            <p:cNvSpPr/>
            <p:nvPr/>
          </p:nvSpPr>
          <p:spPr>
            <a:xfrm>
              <a:off x="4355976" y="1250336"/>
              <a:ext cx="4680520" cy="2250519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 defTabSz="714375">
                <a:spcBef>
                  <a:spcPts val="300"/>
                </a:spcBef>
                <a:spcAft>
                  <a:spcPts val="300"/>
                </a:spcAft>
              </a:pP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Um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diese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wirtschaftlichen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und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gesell-schaftlichen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Ziele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zu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erfüllen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soll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Berufs-bildung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zur</a:t>
              </a:r>
              <a:r>
                <a:rPr lang="en-GB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“</a:t>
              </a:r>
              <a:r>
                <a:rPr lang="de-DE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Ausübung </a:t>
              </a:r>
              <a:r>
                <a:rPr lang="de-DE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eines Berufes </a:t>
              </a:r>
              <a:r>
                <a:rPr lang="de-DE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und zur Mitgestaltung der Arbeitswelt und Gesellschaft in sozialer, ökonomischer und ökologischer Verantwortung befähigen</a:t>
              </a:r>
              <a:r>
                <a:rPr lang="de-DE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.“ 	(Quelle: KMK)</a:t>
              </a:r>
              <a:endPara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6" name="Gruppieren 5"/>
          <p:cNvGrpSpPr/>
          <p:nvPr/>
        </p:nvGrpSpPr>
        <p:grpSpPr>
          <a:xfrm>
            <a:off x="323528" y="3556833"/>
            <a:ext cx="3960426" cy="1540421"/>
            <a:chOff x="323528" y="3553074"/>
            <a:chExt cx="3960426" cy="1300800"/>
          </a:xfrm>
        </p:grpSpPr>
        <p:sp>
          <p:nvSpPr>
            <p:cNvPr id="43" name="Cloud 42"/>
            <p:cNvSpPr/>
            <p:nvPr/>
          </p:nvSpPr>
          <p:spPr>
            <a:xfrm>
              <a:off x="504283" y="3553074"/>
              <a:ext cx="3312250" cy="13008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22494" y="3943798"/>
              <a:ext cx="654713" cy="519351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GB" b="1" dirty="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23528" y="3627546"/>
              <a:ext cx="3960426" cy="1132953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Das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dafür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nötige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Lehrpersonal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qualifizieren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wir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an der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Hochschule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und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beschäftigen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es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an der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Berufs-schule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im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öffentlichen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Dienst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</a:t>
              </a:r>
              <a:endPara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79633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9216837" cy="436910"/>
          </a:xfrm>
        </p:spPr>
        <p:txBody>
          <a:bodyPr/>
          <a:lstStyle/>
          <a:p>
            <a:pPr marL="182563" indent="-182563"/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IV.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Lernort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Berufsschule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-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Lehrkraft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für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Fachtheorie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und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Allgemeinbildung</a:t>
            </a:r>
            <a:endParaRPr lang="en-GB" noProof="0" dirty="0">
              <a:latin typeface="Frutiger 57Cn" panose="020B0500000000000000" pitchFamily="34" charset="0"/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395652" y="1159043"/>
            <a:ext cx="79207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Vorteile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für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alle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Beteiligten</a:t>
            </a:r>
            <a:endParaRPr lang="en-GB" sz="2000" dirty="0"/>
          </a:p>
        </p:txBody>
      </p:sp>
      <p:pic>
        <p:nvPicPr>
          <p:cNvPr id="37" name="Picture 2" descr="C:\Users\Lassig\Desktop\Schoo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44735"/>
            <a:ext cx="923488" cy="584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001" y="4905264"/>
            <a:ext cx="602710" cy="900000"/>
          </a:xfrm>
          <a:prstGeom prst="rect">
            <a:avLst/>
          </a:prstGeom>
        </p:spPr>
      </p:pic>
      <p:sp>
        <p:nvSpPr>
          <p:cNvPr id="30" name="Rechteck 29"/>
          <p:cNvSpPr/>
          <p:nvPr/>
        </p:nvSpPr>
        <p:spPr>
          <a:xfrm>
            <a:off x="2580736" y="1886629"/>
            <a:ext cx="638375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Schüler</a:t>
            </a:r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n-GB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erwerben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betriebsübergreifende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formal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anerkannte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berufliche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Kompetenzen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Fachtheorie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Grundlagen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Fachpraxis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erhalten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Allgemeinbildung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erwerben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Grundlagen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für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Weiterbildung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>
              <a:spcAft>
                <a:spcPts val="1200"/>
              </a:spcAft>
            </a:pPr>
            <a:r>
              <a:rPr lang="en-GB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Betriebe</a:t>
            </a:r>
            <a:endParaRPr lang="en-GB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erhalten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Auszubildende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die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auch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über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weitergehende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fachtheoretische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Kenntnisse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und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Allgemeinbildung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verfügen</a:t>
            </a:r>
            <a:endParaRPr lang="en-GB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spcAft>
                <a:spcPts val="1200"/>
              </a:spcAft>
            </a:pPr>
            <a:r>
              <a:rPr lang="en-GB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Staat</a:t>
            </a:r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/ </a:t>
            </a:r>
            <a:r>
              <a:rPr lang="en-GB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Berufsschule</a:t>
            </a:r>
            <a:endParaRPr lang="en-GB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Erfüllt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staatlichen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Bildungsauftrag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mit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umfassend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hochschulisch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qualifiziertem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en-GB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Lehrpersonal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520" y="3444184"/>
            <a:ext cx="348644" cy="900000"/>
          </a:xfrm>
          <a:prstGeom prst="rect">
            <a:avLst/>
          </a:prstGeom>
        </p:spPr>
      </p:pic>
      <p:pic>
        <p:nvPicPr>
          <p:cNvPr id="8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313" y="4971232"/>
            <a:ext cx="649447" cy="720000"/>
          </a:xfrm>
          <a:prstGeom prst="rect">
            <a:avLst/>
          </a:prstGeom>
        </p:spPr>
      </p:pic>
      <p:pic>
        <p:nvPicPr>
          <p:cNvPr id="9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61531" y="1759209"/>
            <a:ext cx="343537" cy="900000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07098" y="1772815"/>
            <a:ext cx="391042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835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8712781" cy="436910"/>
          </a:xfrm>
        </p:spPr>
        <p:txBody>
          <a:bodyPr/>
          <a:lstStyle/>
          <a:p>
            <a:pPr marL="182563" indent="-182563"/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V.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Zusammenfassung</a:t>
            </a:r>
            <a:endParaRPr lang="en-GB" noProof="0" dirty="0">
              <a:latin typeface="Frutiger 57Cn" panose="020B0500000000000000" pitchFamily="34" charset="0"/>
            </a:endParaRPr>
          </a:p>
        </p:txBody>
      </p:sp>
      <p:sp>
        <p:nvSpPr>
          <p:cNvPr id="8" name="Right Arrow 84"/>
          <p:cNvSpPr/>
          <p:nvPr/>
        </p:nvSpPr>
        <p:spPr>
          <a:xfrm>
            <a:off x="525659" y="5448936"/>
            <a:ext cx="558066" cy="595468"/>
          </a:xfrm>
          <a:prstGeom prst="rightArrow">
            <a:avLst>
              <a:gd name="adj1" fmla="val 62664"/>
              <a:gd name="adj2" fmla="val 3417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2"/>
          <p:cNvSpPr/>
          <p:nvPr/>
        </p:nvSpPr>
        <p:spPr>
          <a:xfrm>
            <a:off x="1170607" y="5382685"/>
            <a:ext cx="72178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Berufsbildungspersonal in Betrieb und Berufsschule erfüllt zentrale Aufgaben in der Dualen Ausbildung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Leistungen entsprechen den Anforderungen und Zielen dieser beiden Lernorte, daher: Berufsbildungspersonal an beiden Lernorten („dual“)</a:t>
            </a:r>
          </a:p>
        </p:txBody>
      </p:sp>
      <p:sp>
        <p:nvSpPr>
          <p:cNvPr id="11" name="Rechteck 32"/>
          <p:cNvSpPr/>
          <p:nvPr/>
        </p:nvSpPr>
        <p:spPr>
          <a:xfrm>
            <a:off x="395652" y="1159043"/>
            <a:ext cx="66246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Leistungen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von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Berufsbildungspersonal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in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Betrieb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und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Berufsschule</a:t>
            </a:r>
            <a:endParaRPr lang="en-GB" sz="2000" dirty="0"/>
          </a:p>
        </p:txBody>
      </p:sp>
      <p:grpSp>
        <p:nvGrpSpPr>
          <p:cNvPr id="19" name="Group 11"/>
          <p:cNvGrpSpPr/>
          <p:nvPr/>
        </p:nvGrpSpPr>
        <p:grpSpPr>
          <a:xfrm>
            <a:off x="219774" y="1859854"/>
            <a:ext cx="2225496" cy="2044125"/>
            <a:chOff x="2466737" y="1300765"/>
            <a:chExt cx="2995044" cy="2750956"/>
          </a:xfrm>
        </p:grpSpPr>
        <p:sp>
          <p:nvSpPr>
            <p:cNvPr id="20" name="Oval 46"/>
            <p:cNvSpPr/>
            <p:nvPr/>
          </p:nvSpPr>
          <p:spPr>
            <a:xfrm rot="2700000">
              <a:off x="2425660" y="1341842"/>
              <a:ext cx="2750956" cy="2668802"/>
            </a:xfrm>
            <a:prstGeom prst="pi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58"/>
            <p:cNvSpPr/>
            <p:nvPr/>
          </p:nvSpPr>
          <p:spPr>
            <a:xfrm rot="8115584">
              <a:off x="2881174" y="1452292"/>
              <a:ext cx="2556689" cy="2504176"/>
            </a:xfrm>
            <a:prstGeom prst="pie">
              <a:avLst>
                <a:gd name="adj1" fmla="val 10792305"/>
                <a:gd name="adj2" fmla="val 16199999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2" name="Picture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586344" y="2037801"/>
              <a:ext cx="605857" cy="1469413"/>
            </a:xfrm>
            <a:prstGeom prst="rect">
              <a:avLst/>
            </a:prstGeom>
          </p:spPr>
        </p:pic>
        <p:pic>
          <p:nvPicPr>
            <p:cNvPr id="23" name="Picture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4809" y="1397300"/>
              <a:ext cx="657345" cy="666971"/>
            </a:xfrm>
            <a:prstGeom prst="rect">
              <a:avLst/>
            </a:prstGeom>
          </p:spPr>
        </p:pic>
        <p:pic>
          <p:nvPicPr>
            <p:cNvPr id="24" name="Picture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366" y="2127819"/>
              <a:ext cx="786415" cy="1174318"/>
            </a:xfrm>
            <a:prstGeom prst="rect">
              <a:avLst/>
            </a:prstGeom>
          </p:spPr>
        </p:pic>
        <p:sp>
          <p:nvSpPr>
            <p:cNvPr id="25" name="Oval 9"/>
            <p:cNvSpPr/>
            <p:nvPr/>
          </p:nvSpPr>
          <p:spPr>
            <a:xfrm>
              <a:off x="3296653" y="2127819"/>
              <a:ext cx="1241769" cy="1241769"/>
            </a:xfrm>
            <a:prstGeom prst="ellipse">
              <a:avLst/>
            </a:pr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6" name="Picture 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511076" y="2248223"/>
              <a:ext cx="392791" cy="1029038"/>
            </a:xfrm>
            <a:prstGeom prst="rect">
              <a:avLst/>
            </a:prstGeom>
          </p:spPr>
        </p:pic>
        <p:pic>
          <p:nvPicPr>
            <p:cNvPr id="27" name="Picture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920980" y="2267754"/>
              <a:ext cx="438623" cy="1009508"/>
            </a:xfrm>
            <a:prstGeom prst="rect">
              <a:avLst/>
            </a:prstGeom>
          </p:spPr>
        </p:pic>
      </p:grpSp>
      <p:sp>
        <p:nvSpPr>
          <p:cNvPr id="28" name="Rechteck 27"/>
          <p:cNvSpPr/>
          <p:nvPr/>
        </p:nvSpPr>
        <p:spPr>
          <a:xfrm>
            <a:off x="2569801" y="1883147"/>
            <a:ext cx="5970425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spcAft>
                <a:spcPts val="1200"/>
              </a:spcAft>
            </a:pP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Berufsbildungspersonal</a:t>
            </a:r>
          </a:p>
          <a:p>
            <a:pPr marL="171450" lvl="2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Vermittelt 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Berufstheorie, Berufspraxis und Allgemeinbildung sowie </a:t>
            </a: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Werte und Verhaltensweisen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lvl="2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Übernimmt vielfältige Aufgaben, innerhalb und jenseits der </a:t>
            </a: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Ausbildung 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(Sozialisation, Betreuung, Abstimmung, Förderung, </a:t>
            </a: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Verwaltung, Motivation) 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lvl="2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Ausbilder und Lehrkräfte ergänzen sich in der beruflichen Ausbildung. 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71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8712781" cy="436910"/>
          </a:xfrm>
        </p:spPr>
        <p:txBody>
          <a:bodyPr/>
          <a:lstStyle/>
          <a:p>
            <a:pPr marL="182563" indent="-182563"/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V.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Zusammenfassung</a:t>
            </a:r>
            <a:endParaRPr lang="en-GB" noProof="0" dirty="0">
              <a:latin typeface="Frutiger 57Cn" panose="020B0500000000000000" pitchFamily="34" charset="0"/>
            </a:endParaRPr>
          </a:p>
        </p:txBody>
      </p:sp>
      <p:sp>
        <p:nvSpPr>
          <p:cNvPr id="11" name="Rechteck 32"/>
          <p:cNvSpPr/>
          <p:nvPr/>
        </p:nvSpPr>
        <p:spPr>
          <a:xfrm>
            <a:off x="395652" y="1159043"/>
            <a:ext cx="56165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Professionalisierung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-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duale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Qualifikationen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endParaRPr lang="en-GB" sz="2000" dirty="0"/>
          </a:p>
        </p:txBody>
      </p:sp>
      <p:sp>
        <p:nvSpPr>
          <p:cNvPr id="13" name="Rechteck 2"/>
          <p:cNvSpPr/>
          <p:nvPr/>
        </p:nvSpPr>
        <p:spPr>
          <a:xfrm>
            <a:off x="1463498" y="1840521"/>
            <a:ext cx="7109781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„Duale“ Qualifikationen für Berufsbildungspersonal </a:t>
            </a:r>
          </a:p>
          <a:p>
            <a:pPr marL="171450" lvl="1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</a:t>
            </a: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tärken das Personal bei Erfüllung berufsbildender Aufgaben</a:t>
            </a:r>
          </a:p>
          <a:p>
            <a:pPr marL="171450" lvl="1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helfen, die Qualität 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der Lehre in Betrieb und Berufsschule zu </a:t>
            </a: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sichern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lvl="1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stärken Anerkennung des Berufsbildungspersonals in der </a:t>
            </a: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Gesellschaft</a:t>
            </a:r>
          </a:p>
          <a:p>
            <a:pPr marL="0" lvl="1">
              <a:spcAft>
                <a:spcPts val="300"/>
              </a:spcAft>
            </a:pP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Qualifikationen</a:t>
            </a:r>
          </a:p>
          <a:p>
            <a:pPr marL="171450" lvl="1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kombinieren Theorie und Praxis</a:t>
            </a:r>
          </a:p>
          <a:p>
            <a:pPr marL="171450" lvl="1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</a:t>
            </a: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ind 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rechtlich verankert </a:t>
            </a:r>
          </a:p>
          <a:p>
            <a:pPr marL="171450" lvl="1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werden von Staat und Wirtschaft gefördert</a:t>
            </a:r>
          </a:p>
          <a:p>
            <a:pPr marL="171450" lvl="1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</a:t>
            </a: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ielen auf berufsbildende Tätigkeit ab </a:t>
            </a:r>
            <a:b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(„Ausbilder/in“, „Berufsschullehrer/in“) </a:t>
            </a:r>
          </a:p>
        </p:txBody>
      </p:sp>
      <p:sp>
        <p:nvSpPr>
          <p:cNvPr id="3" name="Rectangle 2"/>
          <p:cNvSpPr/>
          <p:nvPr/>
        </p:nvSpPr>
        <p:spPr>
          <a:xfrm>
            <a:off x="1127170" y="5301208"/>
            <a:ext cx="80050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Qualifikationen sind </a:t>
            </a:r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 Anforderungen 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beider Lernorte orientiert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Qualifikationen machen deutlich: im dualen Berufsbildungssystem ist  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Professionalisierung </a:t>
            </a:r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von Berufsbildungspersonal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institutionalisiert</a:t>
            </a: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  <p:sp>
        <p:nvSpPr>
          <p:cNvPr id="15" name="Right Arrow 84"/>
          <p:cNvSpPr/>
          <p:nvPr/>
        </p:nvSpPr>
        <p:spPr>
          <a:xfrm>
            <a:off x="403585" y="5301208"/>
            <a:ext cx="558066" cy="595468"/>
          </a:xfrm>
          <a:prstGeom prst="rightArrow">
            <a:avLst>
              <a:gd name="adj1" fmla="val 62664"/>
              <a:gd name="adj2" fmla="val 3417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6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671" y="1944901"/>
            <a:ext cx="461649" cy="657919"/>
          </a:xfrm>
          <a:prstGeom prst="rect">
            <a:avLst/>
          </a:prstGeom>
        </p:spPr>
      </p:pic>
      <p:pic>
        <p:nvPicPr>
          <p:cNvPr id="8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99" y="1940391"/>
            <a:ext cx="464814" cy="662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900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8712781" cy="436910"/>
          </a:xfrm>
        </p:spPr>
        <p:txBody>
          <a:bodyPr/>
          <a:lstStyle/>
          <a:p>
            <a:pPr marL="182563" indent="-182563"/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V.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Zusammenfassung</a:t>
            </a:r>
            <a:endParaRPr lang="en-GB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9"/>
          <p:cNvSpPr/>
          <p:nvPr/>
        </p:nvSpPr>
        <p:spPr>
          <a:xfrm>
            <a:off x="107503" y="1787742"/>
            <a:ext cx="3343611" cy="3470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Wirtschaft</a:t>
            </a:r>
            <a:r>
              <a:rPr lang="en-GB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br>
              <a:rPr lang="en-GB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GB" sz="16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setzt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Fachkräfte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als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Ausbildungspersonal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ein</a:t>
            </a:r>
            <a:endParaRPr lang="en-GB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unterstützt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Qualifizierung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von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Fachkräften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zu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Ausbildungspersonal</a:t>
            </a:r>
            <a:endParaRPr lang="en-GB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ermöglicht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Ausbildungspersonal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Aufstieg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im</a:t>
            </a: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Unternehmen</a:t>
            </a:r>
            <a:endParaRPr lang="en-GB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erkennt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Bedeutung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der</a:t>
            </a:r>
            <a:b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Ausbildungstätigkeit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sichert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Qualität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des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Ausbildungs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-personals (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Kammern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</p:txBody>
      </p:sp>
      <p:sp>
        <p:nvSpPr>
          <p:cNvPr id="12" name="Right Arrow 84"/>
          <p:cNvSpPr/>
          <p:nvPr/>
        </p:nvSpPr>
        <p:spPr>
          <a:xfrm>
            <a:off x="553420" y="6021288"/>
            <a:ext cx="634204" cy="595468"/>
          </a:xfrm>
          <a:prstGeom prst="rightArrow">
            <a:avLst>
              <a:gd name="adj1" fmla="val 62664"/>
              <a:gd name="adj2" fmla="val 3417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1432189" y="6021288"/>
            <a:ext cx="66682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Für das duale Berufsbildungspersonal schaffen Wirtschaft und Staat Qualifikationen, Rahmen und Ressourcen</a:t>
            </a:r>
          </a:p>
        </p:txBody>
      </p:sp>
      <p:sp>
        <p:nvSpPr>
          <p:cNvPr id="3" name="Rechteck 2"/>
          <p:cNvSpPr/>
          <p:nvPr/>
        </p:nvSpPr>
        <p:spPr>
          <a:xfrm>
            <a:off x="5625926" y="2008964"/>
            <a:ext cx="3518073" cy="3547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Staat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inanziert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Lehrkräfte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Berufsschulen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bietet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Berufsbildungslehrkräften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attraktive</a:t>
            </a: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Rahmenbedingungen</a:t>
            </a:r>
            <a:endParaRPr lang="en-GB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bildet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Lehrkräfte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Hochschulen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regelt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Qualifikationen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von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Aus-bildungspersonal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gesetzlich</a:t>
            </a:r>
            <a:endParaRPr lang="en-GB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sichert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Qualität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der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Lehrkräfte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Schulinspektion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etc.)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ichert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durch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Berufsschulpflicht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Stellung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der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Berufsschule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 der 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Gesellschaft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179" y="3576332"/>
            <a:ext cx="549871" cy="720338"/>
          </a:xfrm>
          <a:prstGeom prst="rect">
            <a:avLst/>
          </a:prstGeom>
        </p:spPr>
      </p:pic>
      <p:pic>
        <p:nvPicPr>
          <p:cNvPr id="11" name="Picture 1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382" y="1931736"/>
            <a:ext cx="725651" cy="4418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1466" y="4573106"/>
            <a:ext cx="754396" cy="631171"/>
          </a:xfrm>
          <a:prstGeom prst="rect">
            <a:avLst/>
          </a:prstGeom>
        </p:spPr>
      </p:pic>
      <p:pic>
        <p:nvPicPr>
          <p:cNvPr id="16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665504"/>
            <a:ext cx="547170" cy="606611"/>
          </a:xfrm>
          <a:prstGeom prst="rect">
            <a:avLst/>
          </a:prstGeom>
        </p:spPr>
      </p:pic>
      <p:grpSp>
        <p:nvGrpSpPr>
          <p:cNvPr id="10" name="Gruppieren 9"/>
          <p:cNvGrpSpPr/>
          <p:nvPr/>
        </p:nvGrpSpPr>
        <p:grpSpPr>
          <a:xfrm>
            <a:off x="3719816" y="2819528"/>
            <a:ext cx="1369049" cy="1313992"/>
            <a:chOff x="3623636" y="3271465"/>
            <a:chExt cx="1369049" cy="1313992"/>
          </a:xfrm>
        </p:grpSpPr>
        <p:sp>
          <p:nvSpPr>
            <p:cNvPr id="8" name="Oval 7"/>
            <p:cNvSpPr/>
            <p:nvPr/>
          </p:nvSpPr>
          <p:spPr>
            <a:xfrm>
              <a:off x="3623636" y="3271465"/>
              <a:ext cx="1313992" cy="1313992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0" name="Picture 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849497" y="3485298"/>
              <a:ext cx="356278" cy="864097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06680" y="3338539"/>
              <a:ext cx="686005" cy="1024380"/>
            </a:xfrm>
            <a:prstGeom prst="rect">
              <a:avLst/>
            </a:prstGeom>
          </p:spPr>
        </p:pic>
      </p:grpSp>
      <p:sp>
        <p:nvSpPr>
          <p:cNvPr id="23" name="Rechteck 32"/>
          <p:cNvSpPr/>
          <p:nvPr/>
        </p:nvSpPr>
        <p:spPr>
          <a:xfrm>
            <a:off x="395652" y="1159043"/>
            <a:ext cx="58325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Förderung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durch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Staat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und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Wirtschaft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endParaRPr lang="en-GB" sz="2000" dirty="0"/>
          </a:p>
        </p:txBody>
      </p:sp>
      <p:pic>
        <p:nvPicPr>
          <p:cNvPr id="25" name="Picture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9928" y="2471787"/>
            <a:ext cx="427976" cy="609930"/>
          </a:xfrm>
          <a:prstGeom prst="rect">
            <a:avLst/>
          </a:prstGeom>
        </p:spPr>
      </p:pic>
      <p:pic>
        <p:nvPicPr>
          <p:cNvPr id="21" name="Picture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820" y="2430697"/>
            <a:ext cx="427976" cy="60993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595750"/>
            <a:ext cx="549871" cy="720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608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2" grpId="0" animBg="1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8712781" cy="436910"/>
          </a:xfrm>
        </p:spPr>
        <p:txBody>
          <a:bodyPr/>
          <a:lstStyle/>
          <a:p>
            <a:pPr marL="182563" indent="-182563"/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VI.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Fazit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-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Erfolgsfaktor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Berufsbildungspersonal</a:t>
            </a:r>
            <a:endParaRPr lang="en-GB" noProof="0" dirty="0">
              <a:latin typeface="Frutiger 57Cn" panose="020B0500000000000000" pitchFamily="34" charset="0"/>
            </a:endParaRPr>
          </a:p>
        </p:txBody>
      </p:sp>
      <p:sp>
        <p:nvSpPr>
          <p:cNvPr id="35" name="Rectangle 9"/>
          <p:cNvSpPr/>
          <p:nvPr/>
        </p:nvSpPr>
        <p:spPr>
          <a:xfrm>
            <a:off x="1187624" y="5524396"/>
            <a:ext cx="734481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Gute</a:t>
            </a:r>
            <a:r>
              <a: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Berufsbildung</a:t>
            </a:r>
            <a:r>
              <a: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braucht</a:t>
            </a:r>
            <a:r>
              <a: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kompetentes</a:t>
            </a:r>
            <a:r>
              <a: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und </a:t>
            </a:r>
            <a:r>
              <a:rPr lang="en-GB" sz="16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engagiertes</a:t>
            </a:r>
            <a:r>
              <a: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Personal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Berufsbildungspersonal</a:t>
            </a:r>
            <a:r>
              <a:rPr lang="en-GB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ist</a:t>
            </a:r>
            <a:r>
              <a:rPr lang="en-GB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ein</a:t>
            </a:r>
            <a:r>
              <a:rPr lang="en-GB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Erfolgsfaktor</a:t>
            </a:r>
            <a:r>
              <a:rPr lang="en-GB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der </a:t>
            </a:r>
            <a:r>
              <a:rPr lang="en-GB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deutschen</a:t>
            </a:r>
            <a:r>
              <a:rPr lang="en-GB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Berufsbildung</a:t>
            </a:r>
            <a:endParaRPr lang="en-GB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Right Arrow 84"/>
          <p:cNvSpPr/>
          <p:nvPr/>
        </p:nvSpPr>
        <p:spPr>
          <a:xfrm>
            <a:off x="455970" y="5609449"/>
            <a:ext cx="616055" cy="595468"/>
          </a:xfrm>
          <a:prstGeom prst="rightArrow">
            <a:avLst>
              <a:gd name="adj1" fmla="val 62664"/>
              <a:gd name="adj2" fmla="val 3417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Box 3"/>
          <p:cNvSpPr txBox="1"/>
          <p:nvPr/>
        </p:nvSpPr>
        <p:spPr>
          <a:xfrm>
            <a:off x="252958" y="2321585"/>
            <a:ext cx="28718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i="1" dirty="0" smtClean="0">
                <a:solidFill>
                  <a:schemeClr val="bg1">
                    <a:lumMod val="50000"/>
                  </a:schemeClr>
                </a:solidFill>
              </a:rPr>
              <a:t>Zusammenarbeit von Staat, Wirtschaft und Gesellschaft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i="1" dirty="0" err="1" smtClean="0">
                <a:solidFill>
                  <a:schemeClr val="bg1">
                    <a:lumMod val="50000"/>
                  </a:schemeClr>
                </a:solidFill>
              </a:rPr>
              <a:t>Bsp</a:t>
            </a:r>
            <a:r>
              <a:rPr lang="de-DE" sz="1600" i="1" dirty="0" smtClean="0">
                <a:solidFill>
                  <a:schemeClr val="bg1">
                    <a:lumMod val="50000"/>
                  </a:schemeClr>
                </a:solidFill>
              </a:rPr>
              <a:t>: Förderung von Personal durch Staat </a:t>
            </a:r>
            <a:r>
              <a:rPr lang="de-DE" sz="1600" i="1" u="sng" dirty="0" smtClean="0">
                <a:solidFill>
                  <a:schemeClr val="bg1">
                    <a:lumMod val="50000"/>
                  </a:schemeClr>
                </a:solidFill>
              </a:rPr>
              <a:t>und</a:t>
            </a:r>
            <a:r>
              <a:rPr lang="de-DE" sz="1600" i="1" dirty="0" smtClean="0">
                <a:solidFill>
                  <a:schemeClr val="bg1">
                    <a:lumMod val="50000"/>
                  </a:schemeClr>
                </a:solidFill>
              </a:rPr>
              <a:t> Wirtschaft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sz="16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80911" y="2321585"/>
            <a:ext cx="29835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i="1" dirty="0" smtClean="0">
                <a:solidFill>
                  <a:schemeClr val="bg1">
                    <a:lumMod val="50000"/>
                  </a:schemeClr>
                </a:solidFill>
              </a:rPr>
              <a:t>Institutionalisierte </a:t>
            </a:r>
          </a:p>
          <a:p>
            <a:r>
              <a:rPr lang="de-DE" sz="1600" b="1" i="1" dirty="0" smtClean="0">
                <a:solidFill>
                  <a:schemeClr val="bg1">
                    <a:lumMod val="50000"/>
                  </a:schemeClr>
                </a:solidFill>
              </a:rPr>
              <a:t>Forschung und Beratung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i="1" dirty="0" err="1">
                <a:solidFill>
                  <a:schemeClr val="bg1">
                    <a:lumMod val="50000"/>
                  </a:schemeClr>
                </a:solidFill>
              </a:rPr>
              <a:t>Bsp</a:t>
            </a:r>
            <a:r>
              <a:rPr lang="de-DE" sz="1600" i="1" dirty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de-DE" sz="1600" i="1" dirty="0" smtClean="0">
                <a:solidFill>
                  <a:schemeClr val="bg1">
                    <a:lumMod val="50000"/>
                  </a:schemeClr>
                </a:solidFill>
              </a:rPr>
              <a:t>Forschung und Daten zu Ausbildungspersonal (Kammern und BIBB)</a:t>
            </a:r>
            <a:endParaRPr lang="de-DE" sz="16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13800" y="4038163"/>
            <a:ext cx="3250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i="1" dirty="0" smtClean="0">
                <a:solidFill>
                  <a:schemeClr val="bg1">
                    <a:lumMod val="50000"/>
                  </a:schemeClr>
                </a:solidFill>
              </a:rPr>
              <a:t>Anerkannte Standards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i="1" dirty="0" err="1" smtClean="0">
                <a:solidFill>
                  <a:schemeClr val="bg1">
                    <a:lumMod val="50000"/>
                  </a:schemeClr>
                </a:solidFill>
              </a:rPr>
              <a:t>Bsp</a:t>
            </a:r>
            <a:r>
              <a:rPr lang="de-DE" sz="1600" i="1" dirty="0" smtClean="0">
                <a:solidFill>
                  <a:schemeClr val="bg1">
                    <a:lumMod val="50000"/>
                  </a:schemeClr>
                </a:solidFill>
              </a:rPr>
              <a:t>: Standards für Ausbildereignung (AEVO)</a:t>
            </a:r>
            <a:endParaRPr lang="de-DE" sz="16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49356" y="4038163"/>
            <a:ext cx="26722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i="1" dirty="0" smtClean="0">
                <a:solidFill>
                  <a:schemeClr val="bg1">
                    <a:lumMod val="50000"/>
                  </a:schemeClr>
                </a:solidFill>
              </a:rPr>
              <a:t>Arbeitsbasiertes Lernen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i="1" dirty="0" err="1" smtClean="0">
                <a:solidFill>
                  <a:schemeClr val="bg1">
                    <a:lumMod val="50000"/>
                  </a:schemeClr>
                </a:solidFill>
              </a:rPr>
              <a:t>Bsp</a:t>
            </a:r>
            <a:r>
              <a:rPr lang="de-DE" sz="1600" i="1" dirty="0" smtClean="0">
                <a:solidFill>
                  <a:schemeClr val="bg1">
                    <a:lumMod val="50000"/>
                  </a:schemeClr>
                </a:solidFill>
              </a:rPr>
              <a:t>: Praxisorientierte </a:t>
            </a:r>
            <a:br>
              <a:rPr lang="de-DE" sz="1600" i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de-DE" sz="1600" i="1" dirty="0" smtClean="0">
                <a:solidFill>
                  <a:schemeClr val="bg1">
                    <a:lumMod val="50000"/>
                  </a:schemeClr>
                </a:solidFill>
              </a:rPr>
              <a:t>Ausbildung des Personals</a:t>
            </a:r>
            <a:endParaRPr lang="de-DE" sz="16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89684" y="1551889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Berufsbildungspersonal</a:t>
            </a:r>
          </a:p>
          <a:p>
            <a:pPr algn="ctr"/>
            <a:r>
              <a:rPr lang="de-DE" sz="1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Profis mit viel Engagement</a:t>
            </a:r>
            <a:endParaRPr lang="de-DE" sz="16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798" y="2276872"/>
            <a:ext cx="2705304" cy="29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400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2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noProof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VI. </a:t>
            </a:r>
            <a:r>
              <a:rPr lang="en-GB" noProof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Weitere</a:t>
            </a:r>
            <a:r>
              <a:rPr lang="en-GB" noProof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GB" noProof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Informationen</a:t>
            </a:r>
            <a:endParaRPr lang="en-GB" noProof="0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Inhaltsplatzhalter 4"/>
          <p:cNvSpPr>
            <a:spLocks noGrp="1"/>
          </p:cNvSpPr>
          <p:nvPr>
            <p:ph idx="1"/>
          </p:nvPr>
        </p:nvSpPr>
        <p:spPr>
          <a:xfrm>
            <a:off x="457200" y="1532451"/>
            <a:ext cx="8229600" cy="1104461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GB" sz="1600" noProof="0" dirty="0" smtClean="0"/>
              <a:t>Die </a:t>
            </a:r>
            <a:r>
              <a:rPr lang="en-GB" sz="1600" noProof="0" dirty="0" err="1" smtClean="0"/>
              <a:t>Präsentation</a:t>
            </a:r>
            <a:r>
              <a:rPr lang="en-GB" sz="1600" noProof="0" dirty="0" smtClean="0"/>
              <a:t> und </a:t>
            </a:r>
            <a:r>
              <a:rPr lang="en-GB" sz="1600" noProof="0" dirty="0" err="1" smtClean="0"/>
              <a:t>weitere</a:t>
            </a:r>
            <a:r>
              <a:rPr lang="en-GB" sz="1600" noProof="0" dirty="0" smtClean="0"/>
              <a:t> </a:t>
            </a:r>
            <a:r>
              <a:rPr lang="en-GB" sz="1600" noProof="0" dirty="0" err="1" smtClean="0"/>
              <a:t>Präsentationen</a:t>
            </a:r>
            <a:r>
              <a:rPr lang="en-GB" sz="1600" noProof="0" dirty="0" smtClean="0"/>
              <a:t> </a:t>
            </a:r>
            <a:r>
              <a:rPr lang="en-GB" sz="1600" noProof="0" dirty="0" err="1" smtClean="0"/>
              <a:t>sowie</a:t>
            </a:r>
            <a:r>
              <a:rPr lang="en-GB" sz="1600" noProof="0" dirty="0" smtClean="0"/>
              <a:t> </a:t>
            </a:r>
            <a:r>
              <a:rPr lang="en-GB" sz="1600" noProof="0" dirty="0" err="1" smtClean="0"/>
              <a:t>Informationen</a:t>
            </a:r>
            <a:r>
              <a:rPr lang="en-GB" sz="1600" noProof="0" dirty="0" smtClean="0"/>
              <a:t> </a:t>
            </a:r>
            <a:r>
              <a:rPr lang="en-GB" sz="1600" noProof="0" dirty="0" err="1" smtClean="0"/>
              <a:t>zur</a:t>
            </a:r>
            <a:r>
              <a:rPr lang="en-GB" sz="1600" noProof="0" dirty="0" smtClean="0"/>
              <a:t> </a:t>
            </a:r>
            <a:r>
              <a:rPr lang="en-GB" sz="1600" noProof="0" dirty="0" err="1" smtClean="0"/>
              <a:t>deutschen</a:t>
            </a:r>
            <a:r>
              <a:rPr lang="en-GB" sz="1600" noProof="0" dirty="0" smtClean="0"/>
              <a:t> </a:t>
            </a:r>
            <a:r>
              <a:rPr lang="en-GB" sz="1600" noProof="0" dirty="0" err="1" smtClean="0"/>
              <a:t>Berufsbildung</a:t>
            </a:r>
            <a:r>
              <a:rPr lang="en-GB" sz="1600" noProof="0" dirty="0" smtClean="0"/>
              <a:t> und </a:t>
            </a:r>
            <a:r>
              <a:rPr lang="en-GB" sz="1600" noProof="0" dirty="0" err="1" smtClean="0"/>
              <a:t>internationalen</a:t>
            </a:r>
            <a:r>
              <a:rPr lang="en-GB" sz="1600" noProof="0" dirty="0" smtClean="0"/>
              <a:t> </a:t>
            </a:r>
            <a:r>
              <a:rPr lang="en-GB" sz="1600" noProof="0" dirty="0" err="1" smtClean="0"/>
              <a:t>Berufsbildungszusammenarbeit</a:t>
            </a:r>
            <a:r>
              <a:rPr lang="en-GB" sz="1600" noProof="0" dirty="0" smtClean="0"/>
              <a:t> </a:t>
            </a:r>
            <a:r>
              <a:rPr lang="en-GB" sz="1600" noProof="0" dirty="0" err="1" smtClean="0"/>
              <a:t>erhalten</a:t>
            </a:r>
            <a:r>
              <a:rPr lang="en-GB" sz="1600" noProof="0" dirty="0" smtClean="0"/>
              <a:t> </a:t>
            </a:r>
            <a:r>
              <a:rPr lang="en-GB" sz="1600" noProof="0" dirty="0" err="1" smtClean="0"/>
              <a:t>Sie</a:t>
            </a:r>
            <a:r>
              <a:rPr lang="en-GB" sz="1600" noProof="0" dirty="0" smtClean="0"/>
              <a:t> auf </a:t>
            </a:r>
            <a:r>
              <a:rPr lang="en-GB" sz="1600" noProof="0" dirty="0" err="1" smtClean="0"/>
              <a:t>unserer</a:t>
            </a:r>
            <a:r>
              <a:rPr lang="en-GB" sz="1600" noProof="0" dirty="0" smtClean="0"/>
              <a:t> </a:t>
            </a:r>
            <a:r>
              <a:rPr lang="en-GB" sz="1600" noProof="0" dirty="0" err="1" smtClean="0"/>
              <a:t>Webseite</a:t>
            </a:r>
            <a:r>
              <a:rPr lang="en-GB" sz="1600" noProof="0" dirty="0" smtClean="0"/>
              <a:t>: </a:t>
            </a:r>
          </a:p>
          <a:p>
            <a:pPr marL="0" indent="0">
              <a:buNone/>
            </a:pPr>
            <a:r>
              <a:rPr lang="en-GB" sz="1400" b="1" noProof="0" dirty="0" smtClean="0">
                <a:hlinkClick r:id="rId3"/>
              </a:rPr>
              <a:t/>
            </a:r>
            <a:br>
              <a:rPr lang="en-GB" sz="1400" b="1" noProof="0" dirty="0" smtClean="0">
                <a:hlinkClick r:id="rId3"/>
              </a:rPr>
            </a:br>
            <a:r>
              <a:rPr lang="en-GB" sz="1800" b="1" noProof="0" dirty="0" smtClean="0">
                <a:hlinkClick r:id="rId3"/>
              </a:rPr>
              <a:t>www.govet.international</a:t>
            </a:r>
            <a:endParaRPr lang="en-GB" sz="1800" b="1" noProof="0" dirty="0" smtClean="0"/>
          </a:p>
          <a:p>
            <a:pPr marL="0" indent="0">
              <a:buNone/>
            </a:pPr>
            <a:endParaRPr lang="en-GB" sz="1400" b="1" dirty="0"/>
          </a:p>
        </p:txBody>
      </p:sp>
      <p:sp>
        <p:nvSpPr>
          <p:cNvPr id="4" name="Inhaltsplatzhalter 4"/>
          <p:cNvSpPr txBox="1">
            <a:spLocks/>
          </p:cNvSpPr>
          <p:nvPr/>
        </p:nvSpPr>
        <p:spPr>
          <a:xfrm>
            <a:off x="462211" y="3429000"/>
            <a:ext cx="8229600" cy="1872208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400" b="1" dirty="0" err="1" smtClean="0"/>
              <a:t>Quellen</a:t>
            </a:r>
            <a:endParaRPr lang="en-GB" sz="1400" b="1" dirty="0" smtClean="0"/>
          </a:p>
          <a:p>
            <a:pPr marL="266700" indent="-266700"/>
            <a:r>
              <a:rPr lang="en-GB" sz="1400" dirty="0" smtClean="0"/>
              <a:t>BIBB </a:t>
            </a:r>
            <a:r>
              <a:rPr lang="en-GB" sz="1400" dirty="0" err="1" smtClean="0"/>
              <a:t>Datenreport</a:t>
            </a:r>
            <a:r>
              <a:rPr lang="en-GB" sz="1400" dirty="0" smtClean="0"/>
              <a:t> (</a:t>
            </a:r>
            <a:r>
              <a:rPr lang="en-GB" sz="1400" dirty="0" smtClean="0">
                <a:hlinkClick r:id="rId4"/>
              </a:rPr>
              <a:t>link</a:t>
            </a:r>
            <a:r>
              <a:rPr lang="en-GB" sz="1400" dirty="0" smtClean="0"/>
              <a:t>)</a:t>
            </a:r>
          </a:p>
          <a:p>
            <a:pPr marL="266700" indent="-266700"/>
            <a:r>
              <a:rPr lang="en-GB" sz="1400" dirty="0" smtClean="0"/>
              <a:t>KMK (</a:t>
            </a:r>
            <a:r>
              <a:rPr lang="en-GB" sz="1400" dirty="0" smtClean="0">
                <a:hlinkClick r:id="rId5"/>
              </a:rPr>
              <a:t>link</a:t>
            </a:r>
            <a:r>
              <a:rPr lang="en-GB" sz="1400" dirty="0" smtClean="0"/>
              <a:t>)</a:t>
            </a:r>
          </a:p>
          <a:p>
            <a:pPr marL="266700" indent="-266700"/>
            <a:r>
              <a:rPr lang="en-GB" sz="1400" dirty="0" smtClean="0"/>
              <a:t>BMBF </a:t>
            </a:r>
            <a:r>
              <a:rPr lang="en-GB" sz="1400" dirty="0" err="1" smtClean="0"/>
              <a:t>Datenportal</a:t>
            </a:r>
            <a:r>
              <a:rPr lang="en-GB" sz="1400" dirty="0" smtClean="0"/>
              <a:t> (</a:t>
            </a:r>
            <a:r>
              <a:rPr lang="en-GB" sz="1400" dirty="0" smtClean="0">
                <a:hlinkClick r:id="rId6"/>
              </a:rPr>
              <a:t>link</a:t>
            </a:r>
            <a:r>
              <a:rPr lang="en-GB" sz="1400" dirty="0" smtClean="0"/>
              <a:t>)</a:t>
            </a:r>
          </a:p>
          <a:p>
            <a:pPr marL="266700" indent="-266700"/>
            <a:r>
              <a:rPr lang="en-GB" sz="1400" dirty="0" err="1" smtClean="0"/>
              <a:t>Destatis</a:t>
            </a:r>
            <a:r>
              <a:rPr lang="en-GB" sz="1400" dirty="0" smtClean="0"/>
              <a:t> </a:t>
            </a:r>
            <a:r>
              <a:rPr lang="en-GB" sz="1400" dirty="0" err="1" smtClean="0"/>
              <a:t>Statistik</a:t>
            </a:r>
            <a:r>
              <a:rPr lang="en-GB" sz="1400" dirty="0" smtClean="0"/>
              <a:t> </a:t>
            </a:r>
            <a:r>
              <a:rPr lang="en-GB" sz="1400" dirty="0" err="1" smtClean="0"/>
              <a:t>zu</a:t>
            </a:r>
            <a:r>
              <a:rPr lang="en-GB" sz="1400" dirty="0" smtClean="0"/>
              <a:t> </a:t>
            </a:r>
            <a:r>
              <a:rPr lang="en-GB" sz="1400" dirty="0" err="1" smtClean="0"/>
              <a:t>Berufsbildungspersonal</a:t>
            </a:r>
            <a:r>
              <a:rPr lang="en-GB" sz="1400" dirty="0" smtClean="0"/>
              <a:t> (</a:t>
            </a:r>
            <a:r>
              <a:rPr lang="en-GB" sz="1400" dirty="0" smtClean="0">
                <a:hlinkClick r:id="rId7"/>
              </a:rPr>
              <a:t>link</a:t>
            </a:r>
            <a:r>
              <a:rPr lang="en-GB" sz="1400" dirty="0" smtClean="0"/>
              <a:t>)</a:t>
            </a:r>
          </a:p>
          <a:p>
            <a:pPr marL="0" indent="0">
              <a:buNone/>
            </a:pPr>
            <a:endParaRPr lang="en-GB" sz="1400" b="1" dirty="0" smtClean="0"/>
          </a:p>
          <a:p>
            <a:pPr marL="0" indent="0">
              <a:buNone/>
            </a:pPr>
            <a:endParaRPr lang="en-GB" sz="1400" b="1" dirty="0"/>
          </a:p>
          <a:p>
            <a:pPr marL="361950" indent="-276225">
              <a:buNone/>
            </a:pPr>
            <a:r>
              <a:rPr lang="en-GB" sz="1400" b="1" dirty="0" err="1" smtClean="0"/>
              <a:t>Weitere</a:t>
            </a:r>
            <a:r>
              <a:rPr lang="en-GB" sz="1400" b="1" dirty="0" smtClean="0"/>
              <a:t> </a:t>
            </a:r>
            <a:r>
              <a:rPr lang="en-GB" sz="1400" b="1" dirty="0" err="1"/>
              <a:t>Informationen</a:t>
            </a:r>
            <a:r>
              <a:rPr lang="en-GB" sz="1400" b="1" dirty="0"/>
              <a:t> </a:t>
            </a:r>
            <a:r>
              <a:rPr lang="en-GB" sz="1400" b="1" dirty="0" err="1"/>
              <a:t>im</a:t>
            </a:r>
            <a:r>
              <a:rPr lang="en-GB" sz="1400" b="1" dirty="0"/>
              <a:t> Internet</a:t>
            </a:r>
          </a:p>
          <a:p>
            <a:pPr marL="361950" indent="-276225"/>
            <a:r>
              <a:rPr lang="en-GB" sz="1400" dirty="0" smtClean="0"/>
              <a:t>www.lehrer-werden.de</a:t>
            </a:r>
            <a:endParaRPr lang="en-GB" sz="1400" b="1" dirty="0" smtClean="0"/>
          </a:p>
          <a:p>
            <a:pPr marL="361950" indent="-276225"/>
            <a:r>
              <a:rPr lang="en-GB" sz="1400" dirty="0" smtClean="0">
                <a:hlinkClick r:id="rId8"/>
              </a:rPr>
              <a:t>www.foraus.de</a:t>
            </a:r>
            <a:endParaRPr lang="en-GB" sz="1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sz="1400" b="1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sz="1600" dirty="0" smtClean="0"/>
          </a:p>
        </p:txBody>
      </p:sp>
      <p:sp>
        <p:nvSpPr>
          <p:cNvPr id="3" name="Textfeld 2"/>
          <p:cNvSpPr txBox="1"/>
          <p:nvPr/>
        </p:nvSpPr>
        <p:spPr>
          <a:xfrm>
            <a:off x="462211" y="5436513"/>
            <a:ext cx="7638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err="1"/>
              <a:t>Kontakt</a:t>
            </a:r>
            <a:r>
              <a:rPr lang="en-GB" sz="1400" b="1" dirty="0"/>
              <a:t> </a:t>
            </a:r>
            <a:r>
              <a:rPr lang="en-GB" sz="1400" b="1" dirty="0" err="1"/>
              <a:t>bei</a:t>
            </a:r>
            <a:r>
              <a:rPr lang="en-GB" sz="1400" b="1" dirty="0"/>
              <a:t> </a:t>
            </a:r>
            <a:r>
              <a:rPr lang="en-GB" sz="1400" b="1" dirty="0" err="1"/>
              <a:t>weiteren</a:t>
            </a:r>
            <a:r>
              <a:rPr lang="en-GB" sz="1400" b="1" dirty="0"/>
              <a:t> </a:t>
            </a:r>
            <a:r>
              <a:rPr lang="en-GB" sz="1400" b="1" dirty="0" err="1" smtClean="0"/>
              <a:t>Fragen</a:t>
            </a:r>
            <a:r>
              <a:rPr lang="en-GB" sz="1400" b="1" dirty="0" smtClean="0"/>
              <a:t>: </a:t>
            </a:r>
            <a:r>
              <a:rPr lang="en-GB" sz="1400" b="1" dirty="0" err="1" smtClean="0">
                <a:hlinkClick r:id="rId9"/>
              </a:rPr>
              <a:t>govet@govet.international</a:t>
            </a:r>
            <a:endParaRPr lang="en-GB" sz="1400" b="1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0966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Inhalt</a:t>
            </a:r>
            <a:endParaRPr lang="en-GB" noProof="0" dirty="0">
              <a:latin typeface="Frutiger 57Cn" panose="020B0500000000000000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560" y="1747953"/>
            <a:ext cx="6768752" cy="4489359"/>
          </a:xfrm>
        </p:spPr>
        <p:txBody>
          <a:bodyPr>
            <a:normAutofit/>
          </a:bodyPr>
          <a:lstStyle/>
          <a:p>
            <a:pPr marL="571500" indent="-571500">
              <a:spcBef>
                <a:spcPts val="800"/>
              </a:spcBef>
              <a:spcAft>
                <a:spcPts val="400"/>
              </a:spcAft>
              <a:buFont typeface="+mj-lt"/>
              <a:buAutoNum type="romanUcPeriod"/>
            </a:pPr>
            <a:r>
              <a:rPr lang="en-GB" sz="2400" noProof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Wer</a:t>
            </a:r>
            <a:r>
              <a:rPr lang="en-GB" sz="2400" noProof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400" noProof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arbeitet</a:t>
            </a:r>
            <a:r>
              <a:rPr lang="en-GB" sz="2400" noProof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 der </a:t>
            </a:r>
            <a:r>
              <a:rPr lang="en-GB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dualen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400" noProof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Berufsausbildung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  <a:endParaRPr lang="en-GB" sz="2400" noProof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71500" indent="-571500">
              <a:spcBef>
                <a:spcPts val="800"/>
              </a:spcBef>
              <a:spcAft>
                <a:spcPts val="400"/>
              </a:spcAft>
              <a:buFont typeface="+mj-lt"/>
              <a:buAutoNum type="romanUcPeriod"/>
            </a:pPr>
            <a:r>
              <a:rPr lang="en-GB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Aufgaben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Berufsbildungssystem</a:t>
            </a: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71500" indent="-571500">
              <a:spcBef>
                <a:spcPts val="800"/>
              </a:spcBef>
              <a:spcAft>
                <a:spcPts val="400"/>
              </a:spcAft>
              <a:buFont typeface="+mj-lt"/>
              <a:buAutoNum type="romanUcPeriod"/>
            </a:pPr>
            <a:r>
              <a:rPr lang="en-GB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Lernort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Betrieb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– </a:t>
            </a:r>
            <a:r>
              <a:rPr lang="en-GB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Fokus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en-GB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Ausbildungspersonal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71500" indent="-571500">
              <a:spcBef>
                <a:spcPts val="800"/>
              </a:spcBef>
              <a:spcAft>
                <a:spcPts val="400"/>
              </a:spcAft>
              <a:buFont typeface="+mj-lt"/>
              <a:buAutoNum type="romanUcPeriod"/>
            </a:pPr>
            <a:r>
              <a:rPr lang="en-GB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Lernort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Berufsschule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– </a:t>
            </a:r>
            <a:r>
              <a:rPr lang="en-GB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Fokus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en-GB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Lehrpersonal</a:t>
            </a: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71500" indent="-571500">
              <a:spcBef>
                <a:spcPts val="800"/>
              </a:spcBef>
              <a:spcAft>
                <a:spcPts val="400"/>
              </a:spcAft>
              <a:buFont typeface="+mj-lt"/>
              <a:buAutoNum type="romanUcPeriod"/>
            </a:pPr>
            <a:r>
              <a:rPr lang="en-GB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Zusammenfassung</a:t>
            </a:r>
            <a:endParaRPr lang="en-GB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71500" indent="-571500">
              <a:spcBef>
                <a:spcPts val="800"/>
              </a:spcBef>
              <a:spcAft>
                <a:spcPts val="400"/>
              </a:spcAft>
              <a:buFont typeface="+mj-lt"/>
              <a:buAutoNum type="romanUcPeriod"/>
            </a:pPr>
            <a:r>
              <a:rPr lang="en-GB" sz="2400" noProof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Weitere</a:t>
            </a:r>
            <a:r>
              <a:rPr lang="en-GB" sz="2400" noProof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400" noProof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Informationen</a:t>
            </a:r>
            <a:endParaRPr lang="en-GB" sz="2400" noProof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spcBef>
                <a:spcPts val="800"/>
              </a:spcBef>
              <a:spcAft>
                <a:spcPts val="400"/>
              </a:spcAft>
              <a:buNone/>
            </a:pPr>
            <a:endParaRPr lang="en-GB" sz="2600" noProof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87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feld 24"/>
          <p:cNvSpPr txBox="1"/>
          <p:nvPr/>
        </p:nvSpPr>
        <p:spPr>
          <a:xfrm>
            <a:off x="3059832" y="2492896"/>
            <a:ext cx="2952328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2800"/>
              </a:spcBef>
              <a:spcAft>
                <a:spcPts val="2800"/>
              </a:spcAft>
            </a:pPr>
            <a:r>
              <a:rPr lang="de-DE" b="1" dirty="0"/>
              <a:t>Politik </a:t>
            </a:r>
            <a:r>
              <a:rPr lang="de-DE" dirty="0"/>
              <a:t>(Bund und Länder)</a:t>
            </a:r>
          </a:p>
          <a:p>
            <a:pPr algn="ctr">
              <a:spcBef>
                <a:spcPts val="2800"/>
              </a:spcBef>
              <a:spcAft>
                <a:spcPts val="2800"/>
              </a:spcAft>
            </a:pPr>
            <a:r>
              <a:rPr lang="de-DE" b="1" dirty="0" smtClean="0"/>
              <a:t>Prüfungsausschuss</a:t>
            </a:r>
          </a:p>
          <a:p>
            <a:pPr algn="ctr">
              <a:spcBef>
                <a:spcPts val="2800"/>
              </a:spcBef>
              <a:spcAft>
                <a:spcPts val="2800"/>
              </a:spcAft>
            </a:pPr>
            <a:r>
              <a:rPr lang="de-DE" b="1" dirty="0" smtClean="0"/>
              <a:t>Abschlusszeugnis </a:t>
            </a:r>
            <a:r>
              <a:rPr lang="de-DE" b="1" dirty="0"/>
              <a:t>/ </a:t>
            </a:r>
            <a:r>
              <a:rPr lang="de-DE" b="1" dirty="0" smtClean="0"/>
              <a:t>Zertifikat</a:t>
            </a:r>
          </a:p>
          <a:p>
            <a:pPr algn="ctr">
              <a:spcBef>
                <a:spcPts val="2800"/>
              </a:spcBef>
              <a:spcAft>
                <a:spcPts val="2800"/>
              </a:spcAft>
            </a:pPr>
            <a:r>
              <a:rPr lang="de-DE" b="1" dirty="0"/>
              <a:t>Sozialpartner </a:t>
            </a:r>
            <a:r>
              <a:rPr lang="de-DE" dirty="0"/>
              <a:t>(Gewerkschaften und  Arbeitgeberverbände)</a:t>
            </a:r>
          </a:p>
          <a:p>
            <a:pPr algn="ctr">
              <a:spcBef>
                <a:spcPts val="2800"/>
              </a:spcBef>
              <a:spcAft>
                <a:spcPts val="2800"/>
              </a:spcAft>
            </a:pPr>
            <a:endParaRPr lang="de-DE" dirty="0"/>
          </a:p>
          <a:p>
            <a:pPr algn="ctr">
              <a:spcBef>
                <a:spcPts val="2800"/>
              </a:spcBef>
              <a:spcAft>
                <a:spcPts val="2800"/>
              </a:spcAft>
            </a:pPr>
            <a:endParaRPr lang="de-DE" b="1" dirty="0"/>
          </a:p>
          <a:p>
            <a:pPr algn="ctr">
              <a:spcBef>
                <a:spcPts val="2800"/>
              </a:spcBef>
              <a:spcAft>
                <a:spcPts val="2800"/>
              </a:spcAft>
            </a:pP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5753156" y="1430950"/>
            <a:ext cx="2952328" cy="10064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3000"/>
              </a:spcBef>
              <a:spcAft>
                <a:spcPts val="3000"/>
              </a:spcAft>
            </a:pPr>
            <a:r>
              <a:rPr lang="de-DE" b="1" dirty="0" smtClean="0"/>
              <a:t>Bildungswesen</a:t>
            </a:r>
          </a:p>
          <a:p>
            <a:pPr algn="r">
              <a:spcBef>
                <a:spcPts val="3000"/>
              </a:spcBef>
              <a:spcAft>
                <a:spcPts val="3000"/>
              </a:spcAft>
            </a:pPr>
            <a:r>
              <a:rPr lang="de-DE" b="1" dirty="0" smtClean="0"/>
              <a:t>Jugendliche</a:t>
            </a:r>
          </a:p>
          <a:p>
            <a:pPr algn="r">
              <a:spcBef>
                <a:spcPts val="3000"/>
              </a:spcBef>
              <a:spcAft>
                <a:spcPts val="3000"/>
              </a:spcAft>
            </a:pPr>
            <a:r>
              <a:rPr lang="de-DE" b="1" dirty="0"/>
              <a:t>Schulleitung </a:t>
            </a:r>
            <a:endParaRPr lang="de-DE" b="1" dirty="0" smtClean="0"/>
          </a:p>
          <a:p>
            <a:pPr algn="r">
              <a:spcBef>
                <a:spcPts val="3000"/>
              </a:spcBef>
              <a:spcAft>
                <a:spcPts val="3000"/>
              </a:spcAft>
            </a:pPr>
            <a:r>
              <a:rPr lang="de-DE" b="1" dirty="0" smtClean="0"/>
              <a:t>Lehrkräfte </a:t>
            </a:r>
            <a:r>
              <a:rPr lang="de-DE" b="1" dirty="0"/>
              <a:t>in der Berufsschule</a:t>
            </a:r>
          </a:p>
          <a:p>
            <a:pPr algn="r">
              <a:spcBef>
                <a:spcPts val="3000"/>
              </a:spcBef>
              <a:spcAft>
                <a:spcPts val="3000"/>
              </a:spcAft>
            </a:pPr>
            <a:endParaRPr lang="de-DE" b="1" dirty="0" smtClean="0"/>
          </a:p>
          <a:p>
            <a:pPr algn="r">
              <a:spcBef>
                <a:spcPts val="3000"/>
              </a:spcBef>
              <a:spcAft>
                <a:spcPts val="3000"/>
              </a:spcAft>
            </a:pPr>
            <a:endParaRPr lang="de-DE" b="1" dirty="0"/>
          </a:p>
          <a:p>
            <a:pPr algn="r">
              <a:spcBef>
                <a:spcPts val="3000"/>
              </a:spcBef>
              <a:spcAft>
                <a:spcPts val="3000"/>
              </a:spcAft>
            </a:pPr>
            <a:endParaRPr lang="de-DE" b="1" dirty="0" smtClean="0"/>
          </a:p>
          <a:p>
            <a:pPr algn="r">
              <a:spcBef>
                <a:spcPts val="3000"/>
              </a:spcBef>
              <a:spcAft>
                <a:spcPts val="3000"/>
              </a:spcAft>
            </a:pPr>
            <a:endParaRPr lang="de-DE" b="1" dirty="0"/>
          </a:p>
          <a:p>
            <a:pPr algn="r">
              <a:spcBef>
                <a:spcPts val="3000"/>
              </a:spcBef>
              <a:spcAft>
                <a:spcPts val="3000"/>
              </a:spcAft>
            </a:pPr>
            <a:endParaRPr lang="de-DE" b="1" dirty="0"/>
          </a:p>
          <a:p>
            <a:pPr algn="r">
              <a:spcBef>
                <a:spcPts val="3000"/>
              </a:spcBef>
              <a:spcAft>
                <a:spcPts val="3000"/>
              </a:spcAft>
            </a:pP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395536" y="1484784"/>
            <a:ext cx="3662616" cy="11187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0"/>
              </a:spcBef>
              <a:spcAft>
                <a:spcPts val="3000"/>
              </a:spcAft>
            </a:pPr>
            <a:r>
              <a:rPr lang="de-DE" b="1" dirty="0" smtClean="0"/>
              <a:t>Arbeitswelt</a:t>
            </a:r>
            <a:endParaRPr lang="de-DE" sz="2900" dirty="0"/>
          </a:p>
          <a:p>
            <a:pPr>
              <a:spcBef>
                <a:spcPts val="3000"/>
              </a:spcBef>
              <a:spcAft>
                <a:spcPts val="3000"/>
              </a:spcAft>
            </a:pPr>
            <a:r>
              <a:rPr lang="de-DE" b="1" dirty="0" smtClean="0"/>
              <a:t>Auszubildende</a:t>
            </a:r>
            <a:endParaRPr lang="de-DE" sz="1400" dirty="0"/>
          </a:p>
          <a:p>
            <a:pPr>
              <a:spcBef>
                <a:spcPts val="3000"/>
              </a:spcBef>
              <a:spcAft>
                <a:spcPts val="3000"/>
              </a:spcAft>
            </a:pPr>
            <a:r>
              <a:rPr lang="de-DE" b="1" dirty="0" smtClean="0"/>
              <a:t>Arbeitgeber</a:t>
            </a:r>
            <a:endParaRPr lang="de-DE" b="1" dirty="0"/>
          </a:p>
          <a:p>
            <a:pPr>
              <a:spcBef>
                <a:spcPts val="3000"/>
              </a:spcBef>
              <a:spcAft>
                <a:spcPts val="3000"/>
              </a:spcAft>
            </a:pPr>
            <a:r>
              <a:rPr lang="de-DE" b="1" dirty="0" smtClean="0"/>
              <a:t>Ausbildungsleitung</a:t>
            </a:r>
            <a:endParaRPr lang="de-DE" b="1" dirty="0"/>
          </a:p>
          <a:p>
            <a:pPr>
              <a:spcBef>
                <a:spcPts val="3000"/>
              </a:spcBef>
              <a:spcAft>
                <a:spcPts val="3000"/>
              </a:spcAft>
            </a:pPr>
            <a:r>
              <a:rPr lang="de-DE" b="1" dirty="0" smtClean="0"/>
              <a:t>Betriebliches </a:t>
            </a:r>
            <a:br>
              <a:rPr lang="de-DE" b="1" dirty="0" smtClean="0"/>
            </a:br>
            <a:r>
              <a:rPr lang="de-DE" b="1" dirty="0" smtClean="0"/>
              <a:t>Ausbildungspersonal</a:t>
            </a:r>
            <a:endParaRPr lang="de-DE" b="1" dirty="0"/>
          </a:p>
          <a:p>
            <a:pPr>
              <a:spcBef>
                <a:spcPts val="3000"/>
              </a:spcBef>
              <a:spcAft>
                <a:spcPts val="3000"/>
              </a:spcAft>
            </a:pPr>
            <a:endParaRPr lang="de-DE" sz="1200" dirty="0" smtClean="0"/>
          </a:p>
          <a:p>
            <a:pPr>
              <a:spcBef>
                <a:spcPts val="3000"/>
              </a:spcBef>
              <a:spcAft>
                <a:spcPts val="3000"/>
              </a:spcAft>
            </a:pPr>
            <a:endParaRPr lang="de-DE" dirty="0"/>
          </a:p>
          <a:p>
            <a:pPr>
              <a:spcBef>
                <a:spcPts val="3000"/>
              </a:spcBef>
              <a:spcAft>
                <a:spcPts val="3000"/>
              </a:spcAft>
            </a:pPr>
            <a:endParaRPr lang="de-DE" sz="1100" dirty="0" smtClean="0"/>
          </a:p>
          <a:p>
            <a:pPr>
              <a:spcBef>
                <a:spcPts val="3000"/>
              </a:spcBef>
              <a:spcAft>
                <a:spcPts val="3000"/>
              </a:spcAft>
            </a:pPr>
            <a:endParaRPr lang="de-DE" b="1" dirty="0" smtClean="0"/>
          </a:p>
          <a:p>
            <a:pPr>
              <a:spcBef>
                <a:spcPts val="3000"/>
              </a:spcBef>
              <a:spcAft>
                <a:spcPts val="3000"/>
              </a:spcAft>
            </a:pPr>
            <a:r>
              <a:rPr lang="de-DE" b="1" dirty="0" smtClean="0"/>
              <a:t/>
            </a:r>
            <a:br>
              <a:rPr lang="de-DE" b="1" dirty="0" smtClean="0"/>
            </a:br>
            <a:endParaRPr lang="de-DE" dirty="0"/>
          </a:p>
          <a:p>
            <a:pPr>
              <a:spcBef>
                <a:spcPts val="3000"/>
              </a:spcBef>
              <a:spcAft>
                <a:spcPts val="3000"/>
              </a:spcAft>
            </a:pPr>
            <a:endParaRPr lang="de-DE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noProof="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VII. </a:t>
            </a:r>
            <a:r>
              <a:rPr lang="en-GB" noProof="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Legende</a:t>
            </a:r>
            <a:endParaRPr lang="en-GB" noProof="0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5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34" y="5020499"/>
            <a:ext cx="264189" cy="640749"/>
          </a:xfrm>
          <a:prstGeom prst="rect">
            <a:avLst/>
          </a:prstGeom>
        </p:spPr>
      </p:pic>
      <p:pic>
        <p:nvPicPr>
          <p:cNvPr id="6" name="Picture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344" y="3805543"/>
            <a:ext cx="471170" cy="703577"/>
          </a:xfrm>
          <a:prstGeom prst="rect">
            <a:avLst/>
          </a:prstGeom>
        </p:spPr>
      </p:pic>
      <p:pic>
        <p:nvPicPr>
          <p:cNvPr id="7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0994" y="1916832"/>
            <a:ext cx="547170" cy="606611"/>
          </a:xfrm>
          <a:prstGeom prst="rect">
            <a:avLst/>
          </a:prstGeom>
        </p:spPr>
      </p:pic>
      <p:pic>
        <p:nvPicPr>
          <p:cNvPr id="8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539" y="2955583"/>
            <a:ext cx="239181" cy="617433"/>
          </a:xfrm>
          <a:prstGeom prst="rect">
            <a:avLst/>
          </a:prstGeom>
        </p:spPr>
      </p:pic>
      <p:pic>
        <p:nvPicPr>
          <p:cNvPr id="9" name="Picture 2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3467" y="1938295"/>
            <a:ext cx="239181" cy="626609"/>
          </a:xfrm>
          <a:prstGeom prst="rect">
            <a:avLst/>
          </a:prstGeom>
          <a:ln>
            <a:noFill/>
          </a:ln>
        </p:spPr>
      </p:pic>
      <p:pic>
        <p:nvPicPr>
          <p:cNvPr id="10" name="Picture 2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099" y="1952481"/>
            <a:ext cx="252509" cy="612423"/>
          </a:xfrm>
          <a:prstGeom prst="rect">
            <a:avLst/>
          </a:prstGeom>
          <a:ln>
            <a:noFill/>
          </a:ln>
        </p:spPr>
      </p:pic>
      <p:pic>
        <p:nvPicPr>
          <p:cNvPr id="11" name="Picture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3573" y="3314421"/>
            <a:ext cx="682011" cy="258595"/>
          </a:xfrm>
          <a:prstGeom prst="rect">
            <a:avLst/>
          </a:prstGeom>
        </p:spPr>
      </p:pic>
      <p:pic>
        <p:nvPicPr>
          <p:cNvPr id="16" name="Picture 1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626" y="5085184"/>
            <a:ext cx="652747" cy="397421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395536" y="1246284"/>
            <a:ext cx="608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Blau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156" y="5049526"/>
            <a:ext cx="316499" cy="321133"/>
          </a:xfrm>
          <a:prstGeom prst="rect">
            <a:avLst/>
          </a:prstGeom>
        </p:spPr>
      </p:pic>
      <p:pic>
        <p:nvPicPr>
          <p:cNvPr id="22" name="Picture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071022" y="1857057"/>
            <a:ext cx="243777" cy="616890"/>
          </a:xfrm>
          <a:prstGeom prst="rect">
            <a:avLst/>
          </a:prstGeom>
        </p:spPr>
      </p:pic>
      <p:pic>
        <p:nvPicPr>
          <p:cNvPr id="23" name="Picture 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4304" y="1871243"/>
            <a:ext cx="269877" cy="621132"/>
          </a:xfrm>
          <a:prstGeom prst="rect">
            <a:avLst/>
          </a:prstGeom>
        </p:spPr>
      </p:pic>
      <p:pic>
        <p:nvPicPr>
          <p:cNvPr id="27" name="Picture 1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329" y="4009607"/>
            <a:ext cx="350498" cy="499513"/>
          </a:xfrm>
          <a:prstGeom prst="rect">
            <a:avLst/>
          </a:prstGeom>
        </p:spPr>
      </p:pic>
      <p:pic>
        <p:nvPicPr>
          <p:cNvPr id="19" name="Picture 23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387" y="3991462"/>
            <a:ext cx="207850" cy="589666"/>
          </a:xfrm>
          <a:prstGeom prst="rect">
            <a:avLst/>
          </a:prstGeom>
        </p:spPr>
      </p:pic>
      <p:pic>
        <p:nvPicPr>
          <p:cNvPr id="20" name="Picture 4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476" y="2977686"/>
            <a:ext cx="211705" cy="595330"/>
          </a:xfrm>
          <a:prstGeom prst="rect">
            <a:avLst/>
          </a:prstGeom>
        </p:spPr>
      </p:pic>
      <p:sp>
        <p:nvSpPr>
          <p:cNvPr id="24" name="Textfeld 23"/>
          <p:cNvSpPr txBox="1"/>
          <p:nvPr/>
        </p:nvSpPr>
        <p:spPr>
          <a:xfrm>
            <a:off x="8172400" y="1221676"/>
            <a:ext cx="608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Rot</a:t>
            </a:r>
            <a:endParaRPr lang="de-DE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2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67544" y="1944065"/>
            <a:ext cx="5184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solidFill>
                  <a:schemeClr val="bg1">
                    <a:lumMod val="50000"/>
                  </a:schemeClr>
                </a:solidFill>
              </a:rPr>
              <a:t>The </a:t>
            </a:r>
            <a:r>
              <a:rPr lang="de-DE" sz="1600" b="1" dirty="0" err="1" smtClean="0">
                <a:solidFill>
                  <a:schemeClr val="bg1">
                    <a:lumMod val="50000"/>
                  </a:schemeClr>
                </a:solidFill>
              </a:rPr>
              <a:t>one-stop</a:t>
            </a:r>
            <a:r>
              <a:rPr lang="de-DE" sz="16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bg1">
                    <a:lumMod val="50000"/>
                  </a:schemeClr>
                </a:solidFill>
              </a:rPr>
              <a:t>shop</a:t>
            </a:r>
            <a:r>
              <a:rPr lang="de-DE" sz="16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b="1" dirty="0" err="1" smtClean="0">
                <a:solidFill>
                  <a:schemeClr val="bg1">
                    <a:lumMod val="50000"/>
                  </a:schemeClr>
                </a:solidFill>
              </a:rPr>
              <a:t>for</a:t>
            </a:r>
            <a:r>
              <a:rPr lang="de-DE" sz="1600" b="1" dirty="0" smtClean="0">
                <a:solidFill>
                  <a:schemeClr val="bg1">
                    <a:lumMod val="50000"/>
                  </a:schemeClr>
                </a:solidFill>
              </a:rPr>
              <a:t> international </a:t>
            </a:r>
          </a:p>
          <a:p>
            <a:r>
              <a:rPr lang="de-DE" sz="1600" b="1" dirty="0" err="1" smtClean="0">
                <a:solidFill>
                  <a:schemeClr val="bg1">
                    <a:lumMod val="50000"/>
                  </a:schemeClr>
                </a:solidFill>
              </a:rPr>
              <a:t>Vocational</a:t>
            </a:r>
            <a:r>
              <a:rPr lang="de-DE" sz="1600" b="1" dirty="0" smtClean="0">
                <a:solidFill>
                  <a:schemeClr val="bg1">
                    <a:lumMod val="50000"/>
                  </a:schemeClr>
                </a:solidFill>
              </a:rPr>
              <a:t> Education </a:t>
            </a:r>
            <a:r>
              <a:rPr lang="de-DE" sz="1600" b="1" dirty="0" err="1" smtClean="0">
                <a:solidFill>
                  <a:schemeClr val="bg1">
                    <a:lumMod val="50000"/>
                  </a:schemeClr>
                </a:solidFill>
              </a:rPr>
              <a:t>and</a:t>
            </a:r>
            <a:r>
              <a:rPr lang="de-DE" sz="1600" b="1" dirty="0" smtClean="0">
                <a:solidFill>
                  <a:schemeClr val="bg1">
                    <a:lumMod val="50000"/>
                  </a:schemeClr>
                </a:solidFill>
              </a:rPr>
              <a:t> Training </a:t>
            </a:r>
            <a:r>
              <a:rPr lang="de-DE" sz="1600" b="1" dirty="0" err="1" smtClean="0">
                <a:solidFill>
                  <a:schemeClr val="bg1">
                    <a:lumMod val="50000"/>
                  </a:schemeClr>
                </a:solidFill>
              </a:rPr>
              <a:t>Cooperation</a:t>
            </a:r>
            <a:r>
              <a:rPr lang="de-DE" sz="16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de-DE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0" y="1988840"/>
            <a:ext cx="9144000" cy="2808312"/>
          </a:xfrm>
          <a:prstGeom prst="rect">
            <a:avLst/>
          </a:prstGeom>
          <a:gradFill flip="none" rotWithShape="1">
            <a:gsLst>
              <a:gs pos="74000">
                <a:schemeClr val="accent6"/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0" y="0"/>
            <a:ext cx="9144000" cy="9807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074" name="Picture 2" descr="C:\Users\Schlich\Desktop\Logo_Go-VET_RGB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286" y="603175"/>
            <a:ext cx="5557428" cy="1169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feld 7"/>
          <p:cNvSpPr txBox="1"/>
          <p:nvPr/>
        </p:nvSpPr>
        <p:spPr>
          <a:xfrm rot="21136406">
            <a:off x="711813" y="2663897"/>
            <a:ext cx="73448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bg1">
                    <a:lumMod val="50000"/>
                  </a:schemeClr>
                </a:solidFill>
                <a:latin typeface="Forte" panose="03060902040502070203" pitchFamily="66" charset="0"/>
              </a:rPr>
              <a:t>The one-stop shop for international </a:t>
            </a:r>
          </a:p>
          <a:p>
            <a:pPr algn="ctr"/>
            <a:r>
              <a:rPr lang="en-GB" sz="3200" b="1" dirty="0" smtClean="0">
                <a:solidFill>
                  <a:schemeClr val="bg1">
                    <a:lumMod val="50000"/>
                  </a:schemeClr>
                </a:solidFill>
                <a:latin typeface="Forte" panose="03060902040502070203" pitchFamily="66" charset="0"/>
              </a:rPr>
              <a:t>Vocational Education and Training Cooperation </a:t>
            </a:r>
            <a:endParaRPr lang="en-GB" sz="3200" b="1" dirty="0">
              <a:solidFill>
                <a:schemeClr val="bg1">
                  <a:lumMod val="50000"/>
                </a:schemeClr>
              </a:solidFill>
              <a:latin typeface="Forte" panose="03060902040502070203" pitchFamily="66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827937" y="5459740"/>
            <a:ext cx="51125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GOVET – Zentralstelle der Bundesregierung</a:t>
            </a:r>
            <a:br>
              <a:rPr lang="de-DE" sz="1200" dirty="0" smtClean="0"/>
            </a:br>
            <a:r>
              <a:rPr lang="de-DE" sz="1200" dirty="0" smtClean="0"/>
              <a:t>für internationale Berufsausbildungskooperation</a:t>
            </a:r>
          </a:p>
          <a:p>
            <a:pPr algn="ctr"/>
            <a:r>
              <a:rPr lang="de-DE" sz="1200" dirty="0" smtClean="0"/>
              <a:t>im Bundesinstitut für Berufsausbildung</a:t>
            </a:r>
          </a:p>
          <a:p>
            <a:pPr algn="ctr"/>
            <a:r>
              <a:rPr lang="de-DE" sz="1200" dirty="0" smtClean="0"/>
              <a:t>Robert Schuman-Platz 3 </a:t>
            </a:r>
          </a:p>
          <a:p>
            <a:pPr algn="ctr"/>
            <a:r>
              <a:rPr lang="de-DE" sz="1200" dirty="0" smtClean="0"/>
              <a:t>53175 Bonn</a:t>
            </a:r>
          </a:p>
          <a:p>
            <a:pPr algn="ctr"/>
            <a:r>
              <a:rPr lang="de-DE" sz="1200" dirty="0" smtClean="0">
                <a:hlinkClick r:id="rId4"/>
              </a:rPr>
              <a:t>www.govet.international</a:t>
            </a:r>
            <a:r>
              <a:rPr lang="de-DE" sz="1200" dirty="0" smtClean="0"/>
              <a:t> </a:t>
            </a:r>
          </a:p>
          <a:p>
            <a:pPr algn="ctr"/>
            <a:r>
              <a:rPr lang="de-DE" sz="1200" dirty="0" err="1" smtClean="0">
                <a:hlinkClick r:id="rId5"/>
              </a:rPr>
              <a:t>govet@govet.international</a:t>
            </a:r>
            <a:r>
              <a:rPr lang="de-DE" sz="1200" dirty="0" smtClean="0"/>
              <a:t> </a:t>
            </a:r>
          </a:p>
          <a:p>
            <a:pPr algn="ctr"/>
            <a:endParaRPr lang="de-DE" sz="1200" dirty="0"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517232"/>
            <a:ext cx="2160000" cy="1180603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4645" y="5636081"/>
            <a:ext cx="216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26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4568165" y="1764090"/>
            <a:ext cx="3888000" cy="3897158"/>
          </a:xfrm>
          <a:prstGeom prst="rect">
            <a:avLst/>
          </a:prstGeom>
          <a:solidFill>
            <a:schemeClr val="accent2">
              <a:lumMod val="20000"/>
              <a:lumOff val="8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tangle 19"/>
          <p:cNvSpPr/>
          <p:nvPr/>
        </p:nvSpPr>
        <p:spPr>
          <a:xfrm>
            <a:off x="674043" y="1764089"/>
            <a:ext cx="3888000" cy="3897159"/>
          </a:xfrm>
          <a:prstGeom prst="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8712781" cy="436910"/>
          </a:xfrm>
        </p:spPr>
        <p:txBody>
          <a:bodyPr/>
          <a:lstStyle/>
          <a:p>
            <a:pPr marL="182563" indent="-182563"/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I.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Wer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arbeitet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in der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ualen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Berufsausbildung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?</a:t>
            </a:r>
            <a:endParaRPr lang="en-GB" noProof="0" dirty="0">
              <a:latin typeface="Frutiger 57Cn" panose="020B0500000000000000" pitchFamily="34" charset="0"/>
            </a:endParaRPr>
          </a:p>
        </p:txBody>
      </p:sp>
      <p:sp>
        <p:nvSpPr>
          <p:cNvPr id="35" name="Rectangle 9"/>
          <p:cNvSpPr/>
          <p:nvPr/>
        </p:nvSpPr>
        <p:spPr>
          <a:xfrm>
            <a:off x="611560" y="1295650"/>
            <a:ext cx="17605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Arbeitswelt</a:t>
            </a:r>
            <a:endParaRPr lang="en-GB" sz="2000" b="1" dirty="0" smtClean="0"/>
          </a:p>
        </p:txBody>
      </p:sp>
      <p:sp>
        <p:nvSpPr>
          <p:cNvPr id="21" name="Right Arrow 84"/>
          <p:cNvSpPr/>
          <p:nvPr/>
        </p:nvSpPr>
        <p:spPr>
          <a:xfrm>
            <a:off x="700000" y="5763552"/>
            <a:ext cx="618840" cy="595468"/>
          </a:xfrm>
          <a:prstGeom prst="rightArrow">
            <a:avLst>
              <a:gd name="adj1" fmla="val 62664"/>
              <a:gd name="adj2" fmla="val 3417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aseline="-25000" dirty="0"/>
          </a:p>
        </p:txBody>
      </p:sp>
      <p:pic>
        <p:nvPicPr>
          <p:cNvPr id="22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841" y="2636912"/>
            <a:ext cx="644874" cy="654316"/>
          </a:xfrm>
          <a:prstGeom prst="rect">
            <a:avLst/>
          </a:prstGeom>
        </p:spPr>
      </p:pic>
      <p:pic>
        <p:nvPicPr>
          <p:cNvPr id="23" name="Picture 2" descr="C:\Users\Lassig\Desktop\Schoo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880" y="2595877"/>
            <a:ext cx="923488" cy="584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82070" y="4189485"/>
            <a:ext cx="497368" cy="1206291"/>
          </a:xfrm>
          <a:prstGeom prst="rect">
            <a:avLst/>
          </a:prstGeom>
        </p:spPr>
      </p:pic>
      <p:pic>
        <p:nvPicPr>
          <p:cNvPr id="26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0886" y="4067186"/>
            <a:ext cx="855989" cy="1278208"/>
          </a:xfrm>
          <a:prstGeom prst="rect">
            <a:avLst/>
          </a:prstGeom>
        </p:spPr>
      </p:pic>
      <p:pic>
        <p:nvPicPr>
          <p:cNvPr id="27" name="Picture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8170" y="2033021"/>
            <a:ext cx="886726" cy="336217"/>
          </a:xfrm>
          <a:prstGeom prst="rect">
            <a:avLst/>
          </a:prstGeom>
        </p:spPr>
      </p:pic>
      <p:pic>
        <p:nvPicPr>
          <p:cNvPr id="28" name="Picture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515" y="2993646"/>
            <a:ext cx="312272" cy="806114"/>
          </a:xfrm>
          <a:prstGeom prst="rect">
            <a:avLst/>
          </a:prstGeom>
        </p:spPr>
      </p:pic>
      <p:sp>
        <p:nvSpPr>
          <p:cNvPr id="29" name="Rectangle 9"/>
          <p:cNvSpPr/>
          <p:nvPr/>
        </p:nvSpPr>
        <p:spPr>
          <a:xfrm>
            <a:off x="4499992" y="1277808"/>
            <a:ext cx="30243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Staatliches</a:t>
            </a:r>
            <a:r>
              <a:rPr lang="en-GB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Bildungswesen</a:t>
            </a:r>
            <a:endParaRPr lang="en-GB" sz="2000" b="1" dirty="0" smtClean="0"/>
          </a:p>
        </p:txBody>
      </p:sp>
      <p:sp>
        <p:nvSpPr>
          <p:cNvPr id="38" name="Rectangle 37"/>
          <p:cNvSpPr/>
          <p:nvPr/>
        </p:nvSpPr>
        <p:spPr>
          <a:xfrm>
            <a:off x="6191309" y="3180363"/>
            <a:ext cx="18487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de-DE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Schulaufsicht </a:t>
            </a:r>
            <a:br>
              <a:rPr lang="de-DE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Schulleitung</a:t>
            </a:r>
            <a:b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Administration</a:t>
            </a:r>
          </a:p>
        </p:txBody>
      </p:sp>
      <p:sp>
        <p:nvSpPr>
          <p:cNvPr id="43" name="Rechteck 48"/>
          <p:cNvSpPr/>
          <p:nvPr/>
        </p:nvSpPr>
        <p:spPr>
          <a:xfrm>
            <a:off x="1350508" y="5763552"/>
            <a:ext cx="72530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Berufsbildungspersonal tätig u.a. in Ausbildung, Management und Koordination 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Duale Welten  </a:t>
            </a:r>
            <a:r>
              <a:rPr lang="de-DE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=  </a:t>
            </a:r>
            <a:r>
              <a:rPr lang="de-DE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„duales“ Personal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Gemeinsames Ziel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Qualifizierung von Auszubildenden/Schülern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>
          <a:xfrm>
            <a:off x="3770387" y="3379896"/>
            <a:ext cx="1584000" cy="1584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4" name="Picture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221684" y="3530987"/>
            <a:ext cx="331140" cy="867523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45" name="Picture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67252" y="3555593"/>
            <a:ext cx="369778" cy="851059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40" name="Rectangle 39"/>
          <p:cNvSpPr/>
          <p:nvPr/>
        </p:nvSpPr>
        <p:spPr>
          <a:xfrm>
            <a:off x="3583318" y="2453987"/>
            <a:ext cx="188365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300"/>
              </a:spcAft>
            </a:pP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Sozialpartner, Staat </a:t>
            </a:r>
            <a:b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und verfasste </a:t>
            </a:r>
            <a:b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Wirtschaft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137479" y="3401239"/>
            <a:ext cx="18149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300"/>
              </a:spcAft>
            </a:pP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Geschäftsführung,</a:t>
            </a:r>
            <a:b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Ausbildungsleitung</a:t>
            </a:r>
          </a:p>
        </p:txBody>
      </p:sp>
      <p:sp>
        <p:nvSpPr>
          <p:cNvPr id="46" name="Rectangle 45"/>
          <p:cNvSpPr/>
          <p:nvPr/>
        </p:nvSpPr>
        <p:spPr>
          <a:xfrm>
            <a:off x="1043608" y="4462095"/>
            <a:ext cx="18212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300"/>
              </a:spcAft>
            </a:pP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Ausbildungs-</a:t>
            </a:r>
            <a:b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personal </a:t>
            </a:r>
            <a:b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am Arbeitsplatz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156068" y="4725144"/>
            <a:ext cx="12962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300"/>
              </a:spcAft>
            </a:pP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Lehrpersonal</a:t>
            </a:r>
            <a:b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Berufsschule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4581" y="3137371"/>
            <a:ext cx="277169" cy="7863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8753" y="3003944"/>
            <a:ext cx="304518" cy="856328"/>
          </a:xfrm>
          <a:prstGeom prst="rect">
            <a:avLst/>
          </a:prstGeom>
        </p:spPr>
      </p:pic>
      <p:sp>
        <p:nvSpPr>
          <p:cNvPr id="31" name="Rectangle 40"/>
          <p:cNvSpPr/>
          <p:nvPr/>
        </p:nvSpPr>
        <p:spPr>
          <a:xfrm>
            <a:off x="3842395" y="4424776"/>
            <a:ext cx="14628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300"/>
              </a:spcAft>
            </a:pP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Azubis/Schüler</a:t>
            </a:r>
          </a:p>
        </p:txBody>
      </p:sp>
      <p:pic>
        <p:nvPicPr>
          <p:cNvPr id="30" name="Picture 1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0339" y="1988848"/>
            <a:ext cx="725651" cy="441808"/>
          </a:xfrm>
          <a:prstGeom prst="rect">
            <a:avLst/>
          </a:prstGeom>
        </p:spPr>
      </p:pic>
      <p:pic>
        <p:nvPicPr>
          <p:cNvPr id="32" name="Picture 1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3389" y="1819376"/>
            <a:ext cx="547170" cy="606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981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687532" y="3123672"/>
            <a:ext cx="1640017" cy="25423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430243" y="3123672"/>
            <a:ext cx="1795673" cy="25423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8712781" cy="436910"/>
          </a:xfrm>
        </p:spPr>
        <p:txBody>
          <a:bodyPr/>
          <a:lstStyle/>
          <a:p>
            <a:pPr marL="182563" indent="-182563"/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II.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Aufgaben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des Personals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im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Berufsbildungssystem</a:t>
            </a:r>
            <a:endParaRPr lang="en-GB" noProof="0" dirty="0">
              <a:latin typeface="Frutiger 57Cn" panose="020B0500000000000000" pitchFamily="34" charset="0"/>
            </a:endParaRPr>
          </a:p>
        </p:txBody>
      </p:sp>
      <p:sp>
        <p:nvSpPr>
          <p:cNvPr id="21" name="Right Arrow 84"/>
          <p:cNvSpPr/>
          <p:nvPr/>
        </p:nvSpPr>
        <p:spPr>
          <a:xfrm>
            <a:off x="420223" y="5877272"/>
            <a:ext cx="618840" cy="595468"/>
          </a:xfrm>
          <a:prstGeom prst="rightArrow">
            <a:avLst>
              <a:gd name="adj1" fmla="val 62664"/>
              <a:gd name="adj2" fmla="val 3417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aseline="-25000" dirty="0"/>
          </a:p>
        </p:txBody>
      </p:sp>
      <p:pic>
        <p:nvPicPr>
          <p:cNvPr id="2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040387" y="2292556"/>
            <a:ext cx="286870" cy="695760"/>
          </a:xfrm>
          <a:prstGeom prst="rect">
            <a:avLst/>
          </a:prstGeom>
        </p:spPr>
      </p:pic>
      <p:pic>
        <p:nvPicPr>
          <p:cNvPr id="26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236" y="2227122"/>
            <a:ext cx="507756" cy="758208"/>
          </a:xfrm>
          <a:prstGeom prst="rect">
            <a:avLst/>
          </a:prstGeom>
        </p:spPr>
      </p:pic>
      <p:pic>
        <p:nvPicPr>
          <p:cNvPr id="27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330" y="2458161"/>
            <a:ext cx="886726" cy="336217"/>
          </a:xfrm>
          <a:prstGeom prst="rect">
            <a:avLst/>
          </a:prstGeom>
        </p:spPr>
      </p:pic>
      <p:pic>
        <p:nvPicPr>
          <p:cNvPr id="28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475" y="2305863"/>
            <a:ext cx="268249" cy="692472"/>
          </a:xfrm>
          <a:prstGeom prst="rect">
            <a:avLst/>
          </a:prstGeom>
        </p:spPr>
      </p:pic>
      <p:grpSp>
        <p:nvGrpSpPr>
          <p:cNvPr id="9" name="Gruppieren 8"/>
          <p:cNvGrpSpPr/>
          <p:nvPr/>
        </p:nvGrpSpPr>
        <p:grpSpPr>
          <a:xfrm>
            <a:off x="2563638" y="3111490"/>
            <a:ext cx="3757603" cy="2554546"/>
            <a:chOff x="2563638" y="3232426"/>
            <a:chExt cx="3757603" cy="2554546"/>
          </a:xfrm>
        </p:grpSpPr>
        <p:sp>
          <p:nvSpPr>
            <p:cNvPr id="29" name="Rechteck 28"/>
            <p:cNvSpPr/>
            <p:nvPr/>
          </p:nvSpPr>
          <p:spPr>
            <a:xfrm>
              <a:off x="2563638" y="3244607"/>
              <a:ext cx="3757603" cy="169656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2563638" y="4941168"/>
              <a:ext cx="3757603" cy="84580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563639" y="3232426"/>
              <a:ext cx="3592538" cy="25545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de-DE" sz="1400" b="1" dirty="0"/>
                <a:t>Ausbildungspersonal im Betrieb</a:t>
              </a:r>
            </a:p>
            <a:p>
              <a:pPr marL="285750" indent="-2857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de-DE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Unternehmens-/Ausbildungsleitung</a:t>
              </a:r>
            </a:p>
            <a:p>
              <a:pPr marL="285750" indent="-2857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de-DE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Ausbildungsberater/innen</a:t>
              </a:r>
              <a:endParaRPr lang="de-DE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285750" indent="-2857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de-DE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Personal in der überbetrieblichen Ausbildung</a:t>
              </a:r>
            </a:p>
            <a:p>
              <a:pPr marL="285750" indent="-2857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de-DE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Berufseinstiegsbegleitung</a:t>
              </a:r>
            </a:p>
            <a:p>
              <a:pPr marL="285750" indent="-2857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de-DE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Etc.</a:t>
              </a:r>
              <a:endParaRPr lang="de-DE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285750" indent="-2857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de-DE" sz="1400" b="1" dirty="0" smtClean="0"/>
                <a:t>Berufsschullehrkräfte</a:t>
              </a:r>
            </a:p>
            <a:p>
              <a:pPr marL="285750" indent="-2857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de-DE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Schulmanagement</a:t>
              </a:r>
            </a:p>
            <a:p>
              <a:pPr marL="285750" indent="-2857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de-DE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Etc.</a:t>
              </a:r>
              <a:endParaRPr lang="de-DE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43" name="Rechteck 48"/>
          <p:cNvSpPr/>
          <p:nvPr/>
        </p:nvSpPr>
        <p:spPr>
          <a:xfrm>
            <a:off x="1153099" y="5887548"/>
            <a:ext cx="61552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Personal wirkt an </a:t>
            </a: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allen „Schaltstellen“ der Berufsbildung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Personal wird </a:t>
            </a: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von Staat und Wirtschaft unterstützt / finanziert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Zentrale Rolle des ausbildenden und lehrenden Personals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98520" y="3093776"/>
            <a:ext cx="150073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300"/>
              </a:spcAft>
            </a:pPr>
            <a:r>
              <a: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Vertreter: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Arbeitgeber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Arbeitnehmer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Staat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Kammern</a:t>
            </a:r>
          </a:p>
        </p:txBody>
      </p:sp>
      <p:sp>
        <p:nvSpPr>
          <p:cNvPr id="51" name="Pentagon 50"/>
          <p:cNvSpPr/>
          <p:nvPr/>
        </p:nvSpPr>
        <p:spPr>
          <a:xfrm>
            <a:off x="6695238" y="1418628"/>
            <a:ext cx="1981218" cy="677565"/>
          </a:xfrm>
          <a:prstGeom prst="homePlat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46" name="Rectangle 45"/>
          <p:cNvSpPr/>
          <p:nvPr/>
        </p:nvSpPr>
        <p:spPr>
          <a:xfrm>
            <a:off x="6706582" y="1518578"/>
            <a:ext cx="1700892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de-DE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Aufgabe: Prüfen und </a:t>
            </a:r>
            <a:br>
              <a:rPr lang="de-DE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e-DE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zertifizieren</a:t>
            </a:r>
          </a:p>
        </p:txBody>
      </p:sp>
      <p:grpSp>
        <p:nvGrpSpPr>
          <p:cNvPr id="3" name="Gruppieren 2"/>
          <p:cNvGrpSpPr/>
          <p:nvPr/>
        </p:nvGrpSpPr>
        <p:grpSpPr>
          <a:xfrm>
            <a:off x="438404" y="1418628"/>
            <a:ext cx="2045364" cy="675377"/>
            <a:chOff x="275869" y="1643759"/>
            <a:chExt cx="2205792" cy="942172"/>
          </a:xfrm>
          <a:solidFill>
            <a:schemeClr val="bg1">
              <a:lumMod val="85000"/>
            </a:schemeClr>
          </a:solidFill>
        </p:grpSpPr>
        <p:sp>
          <p:nvSpPr>
            <p:cNvPr id="5" name="Pentagon 4"/>
            <p:cNvSpPr/>
            <p:nvPr/>
          </p:nvSpPr>
          <p:spPr>
            <a:xfrm>
              <a:off x="275869" y="1643759"/>
              <a:ext cx="2205792" cy="942172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14581" y="1756617"/>
              <a:ext cx="1841490" cy="729908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de-DE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Aufgabe: Standards </a:t>
              </a:r>
              <a:r>
                <a:rPr lang="de-DE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/>
              </a:r>
              <a:br>
                <a:rPr lang="de-DE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</a:br>
              <a:r>
                <a:rPr lang="de-DE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entwickeln</a:t>
              </a:r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2526636" y="1418628"/>
            <a:ext cx="4024586" cy="683273"/>
            <a:chOff x="2507369" y="1633565"/>
            <a:chExt cx="2869131" cy="942172"/>
          </a:xfrm>
          <a:solidFill>
            <a:schemeClr val="accent6">
              <a:lumMod val="75000"/>
            </a:schemeClr>
          </a:solidFill>
        </p:grpSpPr>
        <p:sp>
          <p:nvSpPr>
            <p:cNvPr id="50" name="Pentagon 49"/>
            <p:cNvSpPr/>
            <p:nvPr/>
          </p:nvSpPr>
          <p:spPr>
            <a:xfrm>
              <a:off x="2507369" y="1633565"/>
              <a:ext cx="2869131" cy="942172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584690" y="1740602"/>
              <a:ext cx="2361820" cy="721473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de-DE" sz="1400" b="1" dirty="0" smtClean="0">
                  <a:solidFill>
                    <a:schemeClr val="bg1"/>
                  </a:solidFill>
                </a:rPr>
                <a:t>Aufgabe: Berufsausbildung organisieren, umsetzen, unterstützen</a:t>
              </a:r>
            </a:p>
          </p:txBody>
        </p:sp>
      </p:grpSp>
      <p:pic>
        <p:nvPicPr>
          <p:cNvPr id="48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4941" y="2483990"/>
            <a:ext cx="886726" cy="336217"/>
          </a:xfrm>
          <a:prstGeom prst="rect">
            <a:avLst/>
          </a:prstGeom>
        </p:spPr>
      </p:pic>
      <p:sp>
        <p:nvSpPr>
          <p:cNvPr id="49" name="Rectangle 48"/>
          <p:cNvSpPr/>
          <p:nvPr/>
        </p:nvSpPr>
        <p:spPr>
          <a:xfrm>
            <a:off x="6732240" y="3093776"/>
            <a:ext cx="1500732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300"/>
              </a:spcAft>
            </a:pPr>
            <a:r>
              <a: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Vertreter: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Arbeitgeber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Arbeitnehmer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Berufsschule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Organisiert durch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Kammern</a:t>
            </a:r>
          </a:p>
          <a:p>
            <a:pPr>
              <a:spcAft>
                <a:spcPts val="300"/>
              </a:spcAft>
            </a:pPr>
            <a:endParaRPr lang="de-DE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0" name="Picture 2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2515" y="2233109"/>
            <a:ext cx="277169" cy="786323"/>
          </a:xfrm>
          <a:prstGeom prst="rect">
            <a:avLst/>
          </a:prstGeom>
        </p:spPr>
      </p:pic>
      <p:pic>
        <p:nvPicPr>
          <p:cNvPr id="31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2595" y="2249113"/>
            <a:ext cx="261805" cy="73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061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43" grpId="0"/>
      <p:bldP spid="40" grpId="0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8712781" cy="436910"/>
          </a:xfrm>
        </p:spPr>
        <p:txBody>
          <a:bodyPr/>
          <a:lstStyle/>
          <a:p>
            <a:pPr marL="182563" indent="-182563"/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II.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Aufgaben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des Personals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im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Berufsbildungssystem</a:t>
            </a:r>
            <a:endParaRPr lang="en-GB" noProof="0" dirty="0">
              <a:latin typeface="Frutiger 57Cn" panose="020B0500000000000000" pitchFamily="34" charset="0"/>
            </a:endParaRPr>
          </a:p>
        </p:txBody>
      </p:sp>
      <p:sp>
        <p:nvSpPr>
          <p:cNvPr id="21" name="Right Arrow 84"/>
          <p:cNvSpPr/>
          <p:nvPr/>
        </p:nvSpPr>
        <p:spPr>
          <a:xfrm>
            <a:off x="395651" y="5776314"/>
            <a:ext cx="618840" cy="595468"/>
          </a:xfrm>
          <a:prstGeom prst="rightArrow">
            <a:avLst>
              <a:gd name="adj1" fmla="val 62664"/>
              <a:gd name="adj2" fmla="val 3417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aseline="-25000" dirty="0"/>
          </a:p>
        </p:txBody>
      </p:sp>
      <p:pic>
        <p:nvPicPr>
          <p:cNvPr id="22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525" y="2319212"/>
            <a:ext cx="644874" cy="654316"/>
          </a:xfrm>
          <a:prstGeom prst="rect">
            <a:avLst/>
          </a:prstGeom>
        </p:spPr>
      </p:pic>
      <p:pic>
        <p:nvPicPr>
          <p:cNvPr id="23" name="Picture 2" descr="C:\Users\Lassig\Desktop\Schoo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590862"/>
            <a:ext cx="923488" cy="584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921036" y="2224765"/>
            <a:ext cx="411931" cy="999076"/>
          </a:xfrm>
          <a:prstGeom prst="rect">
            <a:avLst/>
          </a:prstGeom>
        </p:spPr>
      </p:pic>
      <p:pic>
        <p:nvPicPr>
          <p:cNvPr id="26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869" y="2026406"/>
            <a:ext cx="806942" cy="1204967"/>
          </a:xfrm>
          <a:prstGeom prst="rect">
            <a:avLst/>
          </a:prstGeom>
        </p:spPr>
      </p:pic>
      <p:sp>
        <p:nvSpPr>
          <p:cNvPr id="43" name="Rechteck 48"/>
          <p:cNvSpPr/>
          <p:nvPr/>
        </p:nvSpPr>
        <p:spPr>
          <a:xfrm>
            <a:off x="1086501" y="5816324"/>
            <a:ext cx="71579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Aufgabenteilung: 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 Betrieb und Berufsschule unterschiedliches Personal aktiv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Fokus der Präsentation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„staatlich anerkanntes Ausbildungspersonal“ und Berufsschullehrkräfte („Lehrkräfte für Fachtheorie und Allgemeinbildung“)</a:t>
            </a:r>
          </a:p>
        </p:txBody>
      </p:sp>
      <p:sp>
        <p:nvSpPr>
          <p:cNvPr id="33" name="Rechteck 32"/>
          <p:cNvSpPr/>
          <p:nvPr/>
        </p:nvSpPr>
        <p:spPr>
          <a:xfrm>
            <a:off x="395651" y="1159043"/>
            <a:ext cx="79207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Fokus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: </a:t>
            </a:r>
            <a:r>
              <a:rPr lang="de-DE" sz="200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Berufsausbildung organisieren, umsetzen, unterstützen</a:t>
            </a:r>
          </a:p>
        </p:txBody>
      </p:sp>
      <p:sp>
        <p:nvSpPr>
          <p:cNvPr id="6" name="Rectangle 5"/>
          <p:cNvSpPr/>
          <p:nvPr/>
        </p:nvSpPr>
        <p:spPr>
          <a:xfrm>
            <a:off x="395651" y="3281681"/>
            <a:ext cx="4647373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300"/>
              </a:spcBef>
              <a:spcAft>
                <a:spcPts val="300"/>
              </a:spcAft>
            </a:pPr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Ausbildungspersonal </a:t>
            </a:r>
            <a:endParaRPr lang="de-DE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1">
              <a:spcBef>
                <a:spcPts val="300"/>
              </a:spcBef>
              <a:spcAft>
                <a:spcPts val="300"/>
              </a:spcAft>
            </a:pPr>
            <a:r>
              <a:rPr lang="en-US" altLang="de-DE" sz="1400" b="1" dirty="0" smtClean="0">
                <a:solidFill>
                  <a:schemeClr val="accent6">
                    <a:lumMod val="75000"/>
                  </a:schemeClr>
                </a:solidFill>
              </a:rPr>
              <a:t>Ca. 650.000 </a:t>
            </a:r>
            <a:r>
              <a:rPr lang="en-US" altLang="de-DE" sz="1400" b="1" dirty="0" err="1" smtClean="0">
                <a:solidFill>
                  <a:schemeClr val="accent6">
                    <a:lumMod val="75000"/>
                  </a:schemeClr>
                </a:solidFill>
              </a:rPr>
              <a:t>bundesweit</a:t>
            </a:r>
            <a:r>
              <a:rPr lang="en-US" altLang="de-DE" sz="1400" b="1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altLang="de-DE" sz="1400" b="1" dirty="0" err="1" smtClean="0">
                <a:solidFill>
                  <a:schemeClr val="accent6">
                    <a:lumMod val="75000"/>
                  </a:schemeClr>
                </a:solidFill>
              </a:rPr>
              <a:t>bei</a:t>
            </a:r>
            <a:r>
              <a:rPr lang="en-US" altLang="de-DE" sz="1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de-DE" sz="1400" b="1" dirty="0" err="1" smtClean="0">
                <a:solidFill>
                  <a:schemeClr val="accent6">
                    <a:lumMod val="75000"/>
                  </a:schemeClr>
                </a:solidFill>
              </a:rPr>
              <a:t>zuständigen</a:t>
            </a:r>
            <a:r>
              <a:rPr lang="en-US" altLang="de-DE" sz="1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de-DE" sz="1400" b="1" dirty="0" err="1" smtClean="0">
                <a:solidFill>
                  <a:schemeClr val="accent6">
                    <a:lumMod val="75000"/>
                  </a:schemeClr>
                </a:solidFill>
              </a:rPr>
              <a:t>Stellen</a:t>
            </a:r>
            <a:r>
              <a:rPr lang="en-US" altLang="de-DE" sz="14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altLang="de-DE" sz="14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de-DE" altLang="de-DE" sz="1400" b="1" dirty="0" smtClean="0">
                <a:solidFill>
                  <a:schemeClr val="accent6">
                    <a:lumMod val="75000"/>
                  </a:schemeClr>
                </a:solidFill>
              </a:rPr>
              <a:t>registrierte </a:t>
            </a:r>
            <a:r>
              <a:rPr lang="en-GB" sz="1400" b="1" dirty="0" err="1" smtClean="0">
                <a:solidFill>
                  <a:schemeClr val="accent6">
                    <a:lumMod val="75000"/>
                  </a:schemeClr>
                </a:solidFill>
              </a:rPr>
              <a:t>Ausbildende</a:t>
            </a:r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n-GB" sz="1400" b="1" dirty="0" err="1" smtClean="0">
                <a:solidFill>
                  <a:schemeClr val="accent6">
                    <a:lumMod val="75000"/>
                  </a:schemeClr>
                </a:solidFill>
              </a:rPr>
              <a:t>nach</a:t>
            </a:r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75000"/>
                  </a:schemeClr>
                </a:solidFill>
              </a:rPr>
              <a:t>BBiG</a:t>
            </a:r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</a:rPr>
              <a:t>, AEVO)</a:t>
            </a:r>
            <a:endParaRPr lang="en-GB" sz="14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628650" lvl="2" indent="-171450"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Großteil</a:t>
            </a: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nicht</a:t>
            </a: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hauptberuflich</a:t>
            </a: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b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GB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sondern</a:t>
            </a: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Nebenfunktion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ausbildend</a:t>
            </a: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GB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GB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lvl="1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Ausbildungspersonal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Auszubildende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Verhältnis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1/2</a:t>
            </a:r>
          </a:p>
          <a:p>
            <a:pPr marL="171450" lvl="1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 </a:t>
            </a: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Mio. </a:t>
            </a:r>
            <a:r>
              <a:rPr lang="en-GB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Ausbildende</a:t>
            </a: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Fachkräfte</a:t>
            </a: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en-GB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ohne</a:t>
            </a: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Zertifikat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oder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mit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Zertifikat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aber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nicht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bei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Kammer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registriert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5445737" y="3293181"/>
            <a:ext cx="3631635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spcBef>
                <a:spcPts val="300"/>
              </a:spcBef>
              <a:spcAft>
                <a:spcPts val="300"/>
              </a:spcAft>
            </a:pPr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Lehrkräfte</a:t>
            </a:r>
          </a:p>
          <a:p>
            <a:pPr marL="0" lvl="1">
              <a:spcBef>
                <a:spcPts val="300"/>
              </a:spcBef>
              <a:spcAft>
                <a:spcPts val="300"/>
              </a:spcAft>
            </a:pPr>
            <a:r>
              <a:rPr lang="en-US" altLang="de-DE" sz="1400" b="1" dirty="0" smtClean="0">
                <a:solidFill>
                  <a:schemeClr val="accent6">
                    <a:lumMod val="75000"/>
                  </a:schemeClr>
                </a:solidFill>
              </a:rPr>
              <a:t>Ca. 42.000 </a:t>
            </a:r>
            <a:r>
              <a:rPr lang="en-US" altLang="de-DE" sz="1400" b="1" dirty="0" err="1" smtClean="0">
                <a:solidFill>
                  <a:schemeClr val="accent6">
                    <a:lumMod val="75000"/>
                  </a:schemeClr>
                </a:solidFill>
              </a:rPr>
              <a:t>Vollzeitstellen</a:t>
            </a:r>
            <a:r>
              <a:rPr lang="en-US" altLang="de-DE" sz="1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de-DE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(2014)</a:t>
            </a:r>
          </a:p>
          <a:p>
            <a:pPr marL="628650" lvl="2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Lehrkräfte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für</a:t>
            </a: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Fachtheorie</a:t>
            </a: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b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und </a:t>
            </a:r>
            <a:r>
              <a:rPr lang="en-GB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Allgemeinbildung</a:t>
            </a:r>
            <a:endParaRPr lang="en-GB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28650" lvl="2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</a:t>
            </a:r>
            <a:r>
              <a:rPr lang="de-DE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ehrkräfte</a:t>
            </a:r>
            <a:r>
              <a:rPr lang="de-DE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für </a:t>
            </a:r>
            <a:r>
              <a: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Fachpraxis</a:t>
            </a:r>
            <a:endParaRPr lang="en-US" altLang="de-DE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Lehrkräfte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Lernende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Verhältnis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: 1/35 (2014)</a:t>
            </a:r>
          </a:p>
        </p:txBody>
      </p:sp>
      <p:sp>
        <p:nvSpPr>
          <p:cNvPr id="3" name="Rectangle 2"/>
          <p:cNvSpPr/>
          <p:nvPr/>
        </p:nvSpPr>
        <p:spPr>
          <a:xfrm>
            <a:off x="5855240" y="1619508"/>
            <a:ext cx="2160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Lernort Berufsschule</a:t>
            </a:r>
            <a:endParaRPr lang="de-DE" dirty="0"/>
          </a:p>
        </p:txBody>
      </p:sp>
      <p:sp>
        <p:nvSpPr>
          <p:cNvPr id="18" name="Rectangle 17"/>
          <p:cNvSpPr/>
          <p:nvPr/>
        </p:nvSpPr>
        <p:spPr>
          <a:xfrm>
            <a:off x="395651" y="1619508"/>
            <a:ext cx="1641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Lernort Betrieb</a:t>
            </a:r>
            <a:endParaRPr lang="de-DE" dirty="0"/>
          </a:p>
        </p:txBody>
      </p:sp>
      <p:grpSp>
        <p:nvGrpSpPr>
          <p:cNvPr id="19" name="Group 18"/>
          <p:cNvGrpSpPr/>
          <p:nvPr/>
        </p:nvGrpSpPr>
        <p:grpSpPr>
          <a:xfrm>
            <a:off x="3625454" y="1898310"/>
            <a:ext cx="1461157" cy="1461157"/>
            <a:chOff x="3450304" y="3379897"/>
            <a:chExt cx="1461157" cy="1461157"/>
          </a:xfrm>
        </p:grpSpPr>
        <p:sp>
          <p:nvSpPr>
            <p:cNvPr id="20" name="Oval 19"/>
            <p:cNvSpPr/>
            <p:nvPr/>
          </p:nvSpPr>
          <p:spPr>
            <a:xfrm>
              <a:off x="3450304" y="3379897"/>
              <a:ext cx="1461157" cy="146115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4" name="Picture 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835768" y="3648040"/>
              <a:ext cx="331140" cy="867523"/>
            </a:xfrm>
            <a:prstGeom prst="rect">
              <a:avLst/>
            </a:prstGeom>
          </p:spPr>
        </p:pic>
        <p:pic>
          <p:nvPicPr>
            <p:cNvPr id="27" name="Picture 1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181336" y="3664506"/>
              <a:ext cx="369778" cy="8510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42883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8712781" cy="436910"/>
          </a:xfrm>
        </p:spPr>
        <p:txBody>
          <a:bodyPr/>
          <a:lstStyle/>
          <a:p>
            <a:pPr marL="182563" indent="-182563"/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II.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Aufgaben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des Personals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im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Berufsbildungssystem</a:t>
            </a:r>
            <a:endParaRPr lang="en-GB" noProof="0" dirty="0">
              <a:latin typeface="Frutiger 57Cn" panose="020B0500000000000000" pitchFamily="34" charset="0"/>
            </a:endParaRPr>
          </a:p>
        </p:txBody>
      </p:sp>
      <p:sp>
        <p:nvSpPr>
          <p:cNvPr id="21" name="Right Arrow 84"/>
          <p:cNvSpPr/>
          <p:nvPr/>
        </p:nvSpPr>
        <p:spPr>
          <a:xfrm>
            <a:off x="389637" y="5949280"/>
            <a:ext cx="618840" cy="595468"/>
          </a:xfrm>
          <a:prstGeom prst="rightArrow">
            <a:avLst>
              <a:gd name="adj1" fmla="val 62664"/>
              <a:gd name="adj2" fmla="val 3417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aseline="-25000" dirty="0"/>
          </a:p>
        </p:txBody>
      </p:sp>
      <p:sp>
        <p:nvSpPr>
          <p:cNvPr id="43" name="Rechteck 48"/>
          <p:cNvSpPr/>
          <p:nvPr/>
        </p:nvSpPr>
        <p:spPr>
          <a:xfrm>
            <a:off x="1127273" y="5949280"/>
            <a:ext cx="76931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Unterschiedliche Aufgaben 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des Personals an Lernorten</a:t>
            </a: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ergänzen sich 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 </a:t>
            </a:r>
            <a:r>
              <a:rPr lang="de-DE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Rahmen der </a:t>
            </a:r>
            <a:r>
              <a:rPr lang="de-DE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Lernortkoordination 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 dualen Berufsbildungssystem </a:t>
            </a:r>
            <a:endParaRPr lang="de-DE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Rounded Rectangle 96"/>
          <p:cNvSpPr/>
          <p:nvPr/>
        </p:nvSpPr>
        <p:spPr>
          <a:xfrm>
            <a:off x="395651" y="1927922"/>
            <a:ext cx="4630653" cy="37968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600" b="1" dirty="0" smtClean="0">
                <a:solidFill>
                  <a:schemeClr val="tx1"/>
                </a:solidFill>
              </a:rPr>
              <a:t>Offiziell anerkanntes Ausbildungspersonal</a:t>
            </a:r>
            <a:br>
              <a:rPr lang="de-DE" sz="1600" b="1" dirty="0" smtClean="0">
                <a:solidFill>
                  <a:schemeClr val="tx1"/>
                </a:solidFill>
              </a:rPr>
            </a:br>
            <a:r>
              <a:rPr lang="de-DE" sz="1600" i="1" dirty="0" smtClean="0">
                <a:solidFill>
                  <a:schemeClr val="tx1"/>
                </a:solidFill>
              </a:rPr>
              <a:t>Kernaufgaben in betrieblicher Ausbildung:</a:t>
            </a:r>
            <a:r>
              <a:rPr lang="de-DE" sz="1600" dirty="0" smtClean="0">
                <a:solidFill>
                  <a:schemeClr val="tx1"/>
                </a:solidFill>
              </a:rPr>
              <a:t/>
            </a:r>
            <a:br>
              <a:rPr lang="de-DE" sz="1600" dirty="0" smtClean="0">
                <a:solidFill>
                  <a:schemeClr val="tx1"/>
                </a:solidFill>
              </a:rPr>
            </a:br>
            <a:endParaRPr lang="de-DE" sz="16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 smtClean="0">
                <a:solidFill>
                  <a:schemeClr val="tx1"/>
                </a:solidFill>
              </a:rPr>
              <a:t>Erstellt </a:t>
            </a:r>
            <a:r>
              <a:rPr lang="de-DE" sz="1400" dirty="0">
                <a:solidFill>
                  <a:schemeClr val="tx1"/>
                </a:solidFill>
              </a:rPr>
              <a:t>betrieblichen Ausbildungsplan auf Grundlage </a:t>
            </a:r>
            <a:r>
              <a:rPr lang="de-DE" sz="1400" dirty="0" smtClean="0">
                <a:solidFill>
                  <a:schemeClr val="tx1"/>
                </a:solidFill>
              </a:rPr>
              <a:t/>
            </a:r>
            <a:br>
              <a:rPr lang="de-DE" sz="1400" dirty="0" smtClean="0">
                <a:solidFill>
                  <a:schemeClr val="tx1"/>
                </a:solidFill>
              </a:rPr>
            </a:br>
            <a:r>
              <a:rPr lang="de-DE" sz="1400" dirty="0" smtClean="0">
                <a:solidFill>
                  <a:schemeClr val="tx1"/>
                </a:solidFill>
              </a:rPr>
              <a:t>von </a:t>
            </a:r>
            <a:r>
              <a:rPr lang="de-DE" sz="1400" dirty="0">
                <a:solidFill>
                  <a:schemeClr val="tx1"/>
                </a:solidFill>
              </a:rPr>
              <a:t>Ausbildungsstandard (</a:t>
            </a:r>
            <a:r>
              <a:rPr lang="de-DE" sz="1400" dirty="0" smtClean="0">
                <a:solidFill>
                  <a:schemeClr val="tx1"/>
                </a:solidFill>
              </a:rPr>
              <a:t>Ausbildungsordnung</a:t>
            </a:r>
            <a:r>
              <a:rPr lang="de-DE" sz="1400" dirty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solidFill>
                  <a:schemeClr val="tx1"/>
                </a:solidFill>
              </a:rPr>
              <a:t>Vermittelt </a:t>
            </a:r>
            <a:r>
              <a:rPr lang="de-DE" sz="1400" dirty="0" smtClean="0">
                <a:solidFill>
                  <a:schemeClr val="tx1"/>
                </a:solidFill>
              </a:rPr>
              <a:t>umfangreich  berufliche Fähigkeiten sowie berufliches Wissen und Personale Kompetenz (</a:t>
            </a:r>
            <a:r>
              <a:rPr lang="de-DE" sz="1400" dirty="0" err="1" smtClean="0">
                <a:solidFill>
                  <a:schemeClr val="tx1"/>
                </a:solidFill>
              </a:rPr>
              <a:t>Ver</a:t>
            </a:r>
            <a:r>
              <a:rPr lang="de-DE" sz="1400" dirty="0" smtClean="0">
                <a:solidFill>
                  <a:schemeClr val="tx1"/>
                </a:solidFill>
              </a:rPr>
              <a:t>-haltensweisen, Teamfähigkeit, Eigenständigkeit, etc.)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 smtClean="0">
                <a:solidFill>
                  <a:schemeClr val="tx1"/>
                </a:solidFill>
              </a:rPr>
              <a:t>Integriert Auszubildende in den Betrieb und begleitet </a:t>
            </a:r>
            <a:br>
              <a:rPr lang="de-DE" sz="1400" dirty="0" smtClean="0">
                <a:solidFill>
                  <a:schemeClr val="tx1"/>
                </a:solidFill>
              </a:rPr>
            </a:br>
            <a:r>
              <a:rPr lang="de-DE" sz="1400" dirty="0" smtClean="0">
                <a:solidFill>
                  <a:schemeClr val="tx1"/>
                </a:solidFill>
              </a:rPr>
              <a:t>sie für mögliche Übernahme (Rekrutierung)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 smtClean="0">
                <a:solidFill>
                  <a:schemeClr val="tx1"/>
                </a:solidFill>
              </a:rPr>
              <a:t>Organisiert Ausbildungsprozess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 smtClean="0">
                <a:solidFill>
                  <a:schemeClr val="tx1"/>
                </a:solidFill>
              </a:rPr>
              <a:t>Unterstützt bei der Prüfungsvorbereitung und bindet Fachabteilung und Kollegen ein</a:t>
            </a:r>
            <a:endParaRPr lang="de-DE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dirty="0" smtClean="0">
              <a:solidFill>
                <a:schemeClr val="tx1"/>
              </a:solidFill>
            </a:endParaRPr>
          </a:p>
          <a:p>
            <a:endParaRPr lang="de-DE" sz="1400" dirty="0">
              <a:solidFill>
                <a:schemeClr val="tx1"/>
              </a:solidFill>
            </a:endParaRPr>
          </a:p>
          <a:p>
            <a:endParaRPr lang="de-DE" sz="1400" b="1" dirty="0">
              <a:solidFill>
                <a:schemeClr val="tx1"/>
              </a:solidFill>
            </a:endParaRPr>
          </a:p>
          <a:p>
            <a:endParaRPr lang="de-DE" sz="1400" dirty="0">
              <a:solidFill>
                <a:schemeClr val="tx1"/>
              </a:solidFill>
            </a:endParaRPr>
          </a:p>
          <a:p>
            <a:endParaRPr lang="de-DE" sz="1400" dirty="0">
              <a:solidFill>
                <a:schemeClr val="tx1"/>
              </a:solidFill>
            </a:endParaRPr>
          </a:p>
          <a:p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0" name="Textfeld 76"/>
          <p:cNvSpPr txBox="1"/>
          <p:nvPr/>
        </p:nvSpPr>
        <p:spPr>
          <a:xfrm>
            <a:off x="5026303" y="1923704"/>
            <a:ext cx="3345257" cy="38010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lvl="1"/>
            <a:r>
              <a:rPr lang="en-GB" sz="1600" b="1" dirty="0" err="1" smtClean="0"/>
              <a:t>Lehrkraft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Fachtheorie</a:t>
            </a:r>
            <a:r>
              <a:rPr lang="en-GB" sz="1600" b="1" dirty="0" smtClean="0"/>
              <a:t> u. </a:t>
            </a:r>
            <a:r>
              <a:rPr lang="en-GB" sz="1600" b="1" dirty="0" err="1" smtClean="0"/>
              <a:t>Allg.bildung</a:t>
            </a:r>
            <a:r>
              <a:rPr lang="en-GB" sz="1600" b="1" dirty="0" smtClean="0"/>
              <a:t/>
            </a:r>
            <a:br>
              <a:rPr lang="en-GB" sz="1600" b="1" dirty="0" smtClean="0"/>
            </a:br>
            <a:r>
              <a:rPr lang="en-GB" sz="1600" i="1" dirty="0" err="1" smtClean="0"/>
              <a:t>Kernaufgaben</a:t>
            </a:r>
            <a:r>
              <a:rPr lang="en-GB" sz="1600" i="1" dirty="0" smtClean="0"/>
              <a:t> </a:t>
            </a:r>
            <a:r>
              <a:rPr lang="en-GB" sz="1600" i="1" dirty="0" err="1" smtClean="0"/>
              <a:t>Berufschulunterricht</a:t>
            </a:r>
            <a:r>
              <a:rPr lang="en-GB" sz="1600" i="1" dirty="0" smtClean="0"/>
              <a:t>:</a:t>
            </a:r>
          </a:p>
          <a:p>
            <a:pPr marL="0" lvl="1"/>
            <a:endParaRPr lang="en-GB" sz="1600" i="1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1400" dirty="0" err="1" smtClean="0"/>
              <a:t>Organisiert</a:t>
            </a:r>
            <a:r>
              <a:rPr lang="en-GB" sz="1400" dirty="0" smtClean="0"/>
              <a:t> </a:t>
            </a:r>
            <a:r>
              <a:rPr lang="en-GB" sz="1400" dirty="0" err="1" smtClean="0"/>
              <a:t>Unterrricht</a:t>
            </a:r>
            <a:r>
              <a:rPr lang="en-GB" sz="1400" dirty="0" smtClean="0"/>
              <a:t> auf </a:t>
            </a:r>
            <a:r>
              <a:rPr lang="en-GB" sz="1400" dirty="0" err="1"/>
              <a:t>Grundlage</a:t>
            </a:r>
            <a:r>
              <a:rPr lang="en-GB" sz="1400" dirty="0"/>
              <a:t> von </a:t>
            </a:r>
            <a:r>
              <a:rPr lang="en-GB" sz="1400" dirty="0" err="1" smtClean="0"/>
              <a:t>Rahmenlehrplan</a:t>
            </a:r>
            <a:endParaRPr lang="en-GB" sz="14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1400" dirty="0" err="1" smtClean="0"/>
              <a:t>Vermittelt</a:t>
            </a:r>
            <a:r>
              <a:rPr lang="en-GB" sz="1400" dirty="0" smtClean="0"/>
              <a:t> </a:t>
            </a:r>
            <a:r>
              <a:rPr lang="en-GB" sz="1400" dirty="0" err="1" smtClean="0"/>
              <a:t>umfangreich</a:t>
            </a:r>
            <a:r>
              <a:rPr lang="en-GB" sz="1400" dirty="0" smtClean="0"/>
              <a:t> </a:t>
            </a:r>
            <a:r>
              <a:rPr lang="en-GB" sz="1400" dirty="0" err="1"/>
              <a:t>Fachtheorie</a:t>
            </a:r>
            <a:r>
              <a:rPr lang="en-GB" sz="1400" dirty="0"/>
              <a:t> und </a:t>
            </a:r>
            <a:r>
              <a:rPr lang="en-GB" sz="1400" dirty="0" err="1" smtClean="0"/>
              <a:t>Grundlagen</a:t>
            </a:r>
            <a:r>
              <a:rPr lang="en-GB" sz="1400" dirty="0" smtClean="0"/>
              <a:t> der </a:t>
            </a:r>
            <a:r>
              <a:rPr lang="en-GB" sz="1400" dirty="0" err="1"/>
              <a:t>Fachpraxis</a:t>
            </a:r>
            <a:endParaRPr lang="en-GB" sz="14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Vermittelt</a:t>
            </a:r>
            <a:r>
              <a:rPr lang="en-GB" sz="1400" dirty="0"/>
              <a:t> </a:t>
            </a:r>
            <a:r>
              <a:rPr lang="en-GB" sz="1400" dirty="0" err="1"/>
              <a:t>Allgemeinwissen</a:t>
            </a:r>
            <a:endParaRPr lang="en-GB" sz="14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1400" dirty="0" err="1" smtClean="0"/>
              <a:t>Vermittelt</a:t>
            </a:r>
            <a:r>
              <a:rPr lang="en-GB" sz="1400" dirty="0" smtClean="0"/>
              <a:t> </a:t>
            </a:r>
            <a:r>
              <a:rPr lang="en-GB" sz="1400" dirty="0" err="1" smtClean="0"/>
              <a:t>Personale</a:t>
            </a:r>
            <a:r>
              <a:rPr lang="en-GB" sz="1400" dirty="0" smtClean="0"/>
              <a:t> </a:t>
            </a:r>
            <a:r>
              <a:rPr lang="en-GB" sz="1400" dirty="0" err="1" smtClean="0"/>
              <a:t>Kompetenz</a:t>
            </a:r>
            <a:endParaRPr lang="en-GB" sz="14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GB" sz="14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GB" sz="14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0" lvl="1"/>
            <a:endParaRPr lang="en-GB" sz="1300" kern="0" dirty="0" smtClean="0"/>
          </a:p>
          <a:p>
            <a:pPr marL="0" lvl="1"/>
            <a:endParaRPr lang="en-GB" sz="1300" kern="0" dirty="0"/>
          </a:p>
          <a:p>
            <a:pPr marL="0" lvl="1"/>
            <a:endParaRPr lang="en-GB" sz="1300" kern="0" dirty="0" smtClean="0"/>
          </a:p>
        </p:txBody>
      </p:sp>
      <p:graphicFrame>
        <p:nvGraphicFramePr>
          <p:cNvPr id="30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521313"/>
              </p:ext>
            </p:extLst>
          </p:nvPr>
        </p:nvGraphicFramePr>
        <p:xfrm>
          <a:off x="395651" y="1573376"/>
          <a:ext cx="7975911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9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92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6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2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06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4304">
                <a:tc>
                  <a:txBody>
                    <a:bodyPr/>
                    <a:lstStyle/>
                    <a:p>
                      <a:r>
                        <a:rPr lang="en-GB" sz="1400" noProof="0" dirty="0" smtClean="0"/>
                        <a:t>Tag 1</a:t>
                      </a:r>
                      <a:endParaRPr lang="en-GB" sz="1400" noProof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noProof="0" dirty="0" smtClean="0"/>
                        <a:t>Tag 2</a:t>
                      </a:r>
                      <a:endParaRPr lang="en-GB" sz="1400" noProof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noProof="0" dirty="0" smtClean="0"/>
                        <a:t>Tag 3</a:t>
                      </a:r>
                      <a:endParaRPr lang="en-GB" sz="1400" noProof="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noProof="0" dirty="0" smtClean="0"/>
                        <a:t>Tag 4</a:t>
                      </a:r>
                      <a:endParaRPr lang="en-GB" sz="1400" noProof="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noProof="0" dirty="0" smtClean="0"/>
                        <a:t>Tag 5</a:t>
                      </a:r>
                      <a:endParaRPr lang="en-GB" sz="1400" noProof="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26123" y="4962629"/>
            <a:ext cx="281700" cy="683220"/>
          </a:xfrm>
          <a:prstGeom prst="rect">
            <a:avLst/>
          </a:prstGeom>
        </p:spPr>
      </p:pic>
      <p:pic>
        <p:nvPicPr>
          <p:cNvPr id="23" name="Picture 2" descr="C:\Users\Lassig\Desktop\Schoo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544" y="5195416"/>
            <a:ext cx="763214" cy="483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2178" y="4880528"/>
            <a:ext cx="531834" cy="794161"/>
          </a:xfrm>
          <a:prstGeom prst="rect">
            <a:avLst/>
          </a:prstGeom>
        </p:spPr>
      </p:pic>
      <p:pic>
        <p:nvPicPr>
          <p:cNvPr id="22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059" y="5077760"/>
            <a:ext cx="532954" cy="540757"/>
          </a:xfrm>
          <a:prstGeom prst="rect">
            <a:avLst/>
          </a:prstGeom>
        </p:spPr>
      </p:pic>
      <p:sp>
        <p:nvSpPr>
          <p:cNvPr id="14" name="Rechteck 13"/>
          <p:cNvSpPr/>
          <p:nvPr/>
        </p:nvSpPr>
        <p:spPr>
          <a:xfrm>
            <a:off x="2352452" y="5194250"/>
            <a:ext cx="391283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b="1" dirty="0" err="1" smtClean="0">
                <a:solidFill>
                  <a:schemeClr val="accent6">
                    <a:lumMod val="75000"/>
                  </a:schemeClr>
                </a:solidFill>
              </a:rPr>
              <a:t>Dauer</a:t>
            </a:r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1400" b="1" dirty="0">
                <a:solidFill>
                  <a:schemeClr val="accent6">
                    <a:lumMod val="75000"/>
                  </a:schemeClr>
                </a:solidFill>
              </a:rPr>
              <a:t>der </a:t>
            </a:r>
            <a:r>
              <a:rPr lang="en-GB" sz="1400" b="1" dirty="0" err="1" smtClean="0">
                <a:solidFill>
                  <a:schemeClr val="accent6">
                    <a:lumMod val="75000"/>
                  </a:schemeClr>
                </a:solidFill>
              </a:rPr>
              <a:t>Dualen</a:t>
            </a:r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accent6">
                    <a:lumMod val="75000"/>
                  </a:schemeClr>
                </a:solidFill>
              </a:rPr>
              <a:t>Berufsausbildung</a:t>
            </a:r>
            <a:r>
              <a:rPr lang="en-GB" sz="1400" b="1" dirty="0">
                <a:solidFill>
                  <a:schemeClr val="accent6">
                    <a:lumMod val="75000"/>
                  </a:schemeClr>
                </a:solidFill>
              </a:rPr>
              <a:t>: 2 – 3,5 </a:t>
            </a:r>
            <a:r>
              <a:rPr lang="en-GB" sz="1400" b="1" dirty="0" err="1">
                <a:solidFill>
                  <a:schemeClr val="accent6">
                    <a:lumMod val="75000"/>
                  </a:schemeClr>
                </a:solidFill>
              </a:rPr>
              <a:t>Jahre</a:t>
            </a:r>
            <a:endParaRPr lang="en-GB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992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ichtungspfeil 75"/>
          <p:cNvSpPr/>
          <p:nvPr/>
        </p:nvSpPr>
        <p:spPr>
          <a:xfrm>
            <a:off x="3591800" y="4317012"/>
            <a:ext cx="1414028" cy="527977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Richtungspfeil 18"/>
          <p:cNvSpPr/>
          <p:nvPr/>
        </p:nvSpPr>
        <p:spPr>
          <a:xfrm>
            <a:off x="450609" y="4955892"/>
            <a:ext cx="1528987" cy="597573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Cloud 30"/>
          <p:cNvSpPr/>
          <p:nvPr/>
        </p:nvSpPr>
        <p:spPr>
          <a:xfrm>
            <a:off x="359384" y="2813602"/>
            <a:ext cx="1227838" cy="78890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8712781" cy="436910"/>
          </a:xfrm>
        </p:spPr>
        <p:txBody>
          <a:bodyPr/>
          <a:lstStyle/>
          <a:p>
            <a:pPr marL="182563" indent="-182563"/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III.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Lernort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Betrieb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–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Fokus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Ausbildungspersonal</a:t>
            </a:r>
            <a:endParaRPr lang="en-GB" noProof="0" dirty="0">
              <a:latin typeface="Frutiger 57Cn" panose="020B0500000000000000" pitchFamily="34" charset="0"/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323528" y="1159043"/>
            <a:ext cx="79207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Wie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man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staatlich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anerkannter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Ausbilder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wird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–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ein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möglicher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Weg</a:t>
            </a:r>
            <a:endParaRPr lang="en-GB" sz="2000" dirty="0"/>
          </a:p>
        </p:txBody>
      </p:sp>
      <p:pic>
        <p:nvPicPr>
          <p:cNvPr id="11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44" y="1811926"/>
            <a:ext cx="554170" cy="562284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35597" y="3626585"/>
            <a:ext cx="364726" cy="884588"/>
          </a:xfrm>
          <a:prstGeom prst="rect">
            <a:avLst/>
          </a:prstGeom>
        </p:spPr>
      </p:pic>
      <p:sp>
        <p:nvSpPr>
          <p:cNvPr id="21" name="Rechteck 20"/>
          <p:cNvSpPr/>
          <p:nvPr/>
        </p:nvSpPr>
        <p:spPr>
          <a:xfrm>
            <a:off x="1045343" y="5805264"/>
            <a:ext cx="80656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Ausbildungspersonal </a:t>
            </a: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kombiniert berufliche Fachlichkeit mit pädagogischer </a:t>
            </a:r>
            <a:r>
              <a:rPr lang="de-DE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</a:t>
            </a: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ualifikation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Qualifikation wird meist </a:t>
            </a: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berufsbegleitend erworben 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(Fortbildung: Dauer mehrere Wochen)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Betriebliches Interesse 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 Ausbildungspersonal entscheidend</a:t>
            </a:r>
          </a:p>
        </p:txBody>
      </p:sp>
      <p:sp>
        <p:nvSpPr>
          <p:cNvPr id="14" name="Right Arrow 84"/>
          <p:cNvSpPr/>
          <p:nvPr/>
        </p:nvSpPr>
        <p:spPr>
          <a:xfrm>
            <a:off x="450610" y="5836446"/>
            <a:ext cx="616055" cy="595468"/>
          </a:xfrm>
          <a:prstGeom prst="rightArrow">
            <a:avLst>
              <a:gd name="adj1" fmla="val 62664"/>
              <a:gd name="adj2" fmla="val 3417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Oval 19"/>
          <p:cNvSpPr/>
          <p:nvPr/>
        </p:nvSpPr>
        <p:spPr>
          <a:xfrm>
            <a:off x="1093950" y="3652572"/>
            <a:ext cx="242303" cy="9358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5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298" y="4211049"/>
            <a:ext cx="427976" cy="609930"/>
          </a:xfrm>
          <a:prstGeom prst="rect">
            <a:avLst/>
          </a:prstGeom>
        </p:spPr>
      </p:pic>
      <p:pic>
        <p:nvPicPr>
          <p:cNvPr id="56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32910" y="3940996"/>
            <a:ext cx="377708" cy="869311"/>
          </a:xfrm>
          <a:prstGeom prst="rect">
            <a:avLst/>
          </a:prstGeom>
        </p:spPr>
      </p:pic>
      <p:sp>
        <p:nvSpPr>
          <p:cNvPr id="58" name="Rectangle 4"/>
          <p:cNvSpPr/>
          <p:nvPr/>
        </p:nvSpPr>
        <p:spPr>
          <a:xfrm>
            <a:off x="515520" y="2939688"/>
            <a:ext cx="10827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Ich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erlerne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einen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GB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9" name="Cloud 30"/>
          <p:cNvSpPr/>
          <p:nvPr/>
        </p:nvSpPr>
        <p:spPr>
          <a:xfrm>
            <a:off x="1539545" y="2053287"/>
            <a:ext cx="2071305" cy="128927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tangle 2"/>
          <p:cNvSpPr/>
          <p:nvPr/>
        </p:nvSpPr>
        <p:spPr>
          <a:xfrm>
            <a:off x="1711316" y="2224250"/>
            <a:ext cx="193196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Ich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übe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meinen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und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gebe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mein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Wissen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gerne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junge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Menschen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weiter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GB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0" name="Cloud 30"/>
          <p:cNvSpPr/>
          <p:nvPr/>
        </p:nvSpPr>
        <p:spPr>
          <a:xfrm>
            <a:off x="3639539" y="1559152"/>
            <a:ext cx="2966344" cy="196014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1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24738" y="3563332"/>
            <a:ext cx="364726" cy="88458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908954" y="1681534"/>
            <a:ext cx="2754079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>
              <a:spcBef>
                <a:spcPts val="300"/>
              </a:spcBef>
              <a:spcAft>
                <a:spcPts val="300"/>
              </a:spcAft>
            </a:pP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Ich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bilde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mich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pädago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</a:t>
            </a:r>
            <a:b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gisch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fort,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erwerbe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die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staatlich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anerkannte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Berechtigung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zur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Aus-bildung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(AEVO)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durch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Prüfung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bei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einer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zuständigen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Stelle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und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bilde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Auftrag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des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Betriebs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nun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auch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offiziell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nebenberuflich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aus.</a:t>
            </a:r>
            <a:endParaRPr lang="en-GB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7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098" y="3563332"/>
            <a:ext cx="427976" cy="609930"/>
          </a:xfrm>
          <a:prstGeom prst="rect">
            <a:avLst/>
          </a:prstGeom>
        </p:spPr>
      </p:pic>
      <p:sp>
        <p:nvSpPr>
          <p:cNvPr id="71" name="Oval 19"/>
          <p:cNvSpPr/>
          <p:nvPr/>
        </p:nvSpPr>
        <p:spPr>
          <a:xfrm>
            <a:off x="5775446" y="3430930"/>
            <a:ext cx="242303" cy="9358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Oval 19"/>
          <p:cNvSpPr/>
          <p:nvPr/>
        </p:nvSpPr>
        <p:spPr>
          <a:xfrm>
            <a:off x="2454045" y="3425712"/>
            <a:ext cx="242303" cy="9358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/>
          <p:cNvSpPr/>
          <p:nvPr/>
        </p:nvSpPr>
        <p:spPr>
          <a:xfrm>
            <a:off x="3575797" y="4283494"/>
            <a:ext cx="13702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 err="1" smtClean="0">
                <a:solidFill>
                  <a:schemeClr val="bg1"/>
                </a:solidFill>
              </a:rPr>
              <a:t>Fortbildung</a:t>
            </a:r>
            <a:r>
              <a:rPr lang="en-GB" sz="1600" b="1" dirty="0" smtClean="0">
                <a:solidFill>
                  <a:schemeClr val="bg1"/>
                </a:solidFill>
              </a:rPr>
              <a:t> und </a:t>
            </a:r>
            <a:r>
              <a:rPr lang="en-GB" sz="1600" b="1" dirty="0" err="1" smtClean="0">
                <a:solidFill>
                  <a:schemeClr val="bg1"/>
                </a:solidFill>
              </a:rPr>
              <a:t>Prüfung</a:t>
            </a:r>
            <a:endParaRPr lang="de-DE" sz="1400" b="1" dirty="0">
              <a:solidFill>
                <a:schemeClr val="bg1"/>
              </a:solidFill>
            </a:endParaRPr>
          </a:p>
        </p:txBody>
      </p:sp>
      <p:sp>
        <p:nvSpPr>
          <p:cNvPr id="75" name="Richtungspfeil 74"/>
          <p:cNvSpPr/>
          <p:nvPr/>
        </p:nvSpPr>
        <p:spPr>
          <a:xfrm>
            <a:off x="2096508" y="4909239"/>
            <a:ext cx="4758530" cy="644225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Richtungspfeil 77"/>
          <p:cNvSpPr/>
          <p:nvPr/>
        </p:nvSpPr>
        <p:spPr>
          <a:xfrm>
            <a:off x="5112789" y="4691521"/>
            <a:ext cx="3231688" cy="860603"/>
          </a:xfrm>
          <a:prstGeom prst="homePlate">
            <a:avLst>
              <a:gd name="adj" fmla="val 22189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Rectangle 4"/>
          <p:cNvSpPr/>
          <p:nvPr/>
        </p:nvSpPr>
        <p:spPr>
          <a:xfrm>
            <a:off x="5242871" y="4680375"/>
            <a:ext cx="198321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600" b="1" dirty="0" err="1" smtClean="0">
                <a:solidFill>
                  <a:schemeClr val="bg1"/>
                </a:solidFill>
              </a:rPr>
              <a:t>Ausbildungstätigkeit</a:t>
            </a:r>
            <a:r>
              <a:rPr lang="en-GB" sz="1600" b="1" dirty="0" smtClean="0">
                <a:solidFill>
                  <a:schemeClr val="bg1"/>
                </a:solidFill>
              </a:rPr>
              <a:t> </a:t>
            </a:r>
            <a:endParaRPr lang="en-GB" sz="1600" b="1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4987" y="2304134"/>
            <a:ext cx="321020" cy="910728"/>
          </a:xfrm>
          <a:prstGeom prst="rect">
            <a:avLst/>
          </a:prstGeom>
        </p:spPr>
      </p:pic>
      <p:sp>
        <p:nvSpPr>
          <p:cNvPr id="36" name="Cloud 30"/>
          <p:cNvSpPr/>
          <p:nvPr/>
        </p:nvSpPr>
        <p:spPr>
          <a:xfrm>
            <a:off x="6504854" y="1243347"/>
            <a:ext cx="2387625" cy="133882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tangle 36"/>
          <p:cNvSpPr/>
          <p:nvPr/>
        </p:nvSpPr>
        <p:spPr>
          <a:xfrm>
            <a:off x="6745119" y="1393865"/>
            <a:ext cx="214736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5725">
              <a:spcBef>
                <a:spcPts val="300"/>
              </a:spcBef>
              <a:spcAft>
                <a:spcPts val="300"/>
              </a:spcAft>
            </a:pP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Weil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ich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entwickle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ich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mich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weiter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und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erschließe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mir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so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neue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berufliche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Perspektiven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sp>
        <p:nvSpPr>
          <p:cNvPr id="38" name="Oval 19"/>
          <p:cNvSpPr/>
          <p:nvPr/>
        </p:nvSpPr>
        <p:spPr>
          <a:xfrm>
            <a:off x="8018193" y="2630093"/>
            <a:ext cx="242303" cy="9358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6"/>
          <p:cNvSpPr/>
          <p:nvPr/>
        </p:nvSpPr>
        <p:spPr>
          <a:xfrm>
            <a:off x="6515386" y="1738908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4</a:t>
            </a:r>
            <a:endParaRPr lang="de-DE" sz="1600" dirty="0"/>
          </a:p>
        </p:txBody>
      </p:sp>
      <p:sp>
        <p:nvSpPr>
          <p:cNvPr id="40" name="Rectangle 39"/>
          <p:cNvSpPr/>
          <p:nvPr/>
        </p:nvSpPr>
        <p:spPr>
          <a:xfrm>
            <a:off x="1560347" y="2514382"/>
            <a:ext cx="6547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6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33273" y="2997960"/>
            <a:ext cx="6547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600" b="1" dirty="0" smtClean="0">
                <a:solidFill>
                  <a:schemeClr val="bg1"/>
                </a:solidFill>
              </a:rPr>
              <a:t>1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699563" y="2370366"/>
            <a:ext cx="6547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600" b="1" dirty="0" smtClean="0">
                <a:solidFill>
                  <a:schemeClr val="bg1"/>
                </a:solidFill>
              </a:rPr>
              <a:t>3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69" name="Rectangle 4"/>
          <p:cNvSpPr/>
          <p:nvPr/>
        </p:nvSpPr>
        <p:spPr>
          <a:xfrm>
            <a:off x="2215060" y="4941168"/>
            <a:ext cx="34744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600" b="1" dirty="0" err="1" smtClean="0">
                <a:solidFill>
                  <a:schemeClr val="bg1"/>
                </a:solidFill>
              </a:rPr>
              <a:t>Arbeit</a:t>
            </a:r>
            <a:r>
              <a:rPr lang="en-GB" sz="1600" b="1" dirty="0" smtClean="0">
                <a:solidFill>
                  <a:schemeClr val="bg1"/>
                </a:solidFill>
              </a:rPr>
              <a:t> </a:t>
            </a:r>
            <a:r>
              <a:rPr lang="en-GB" sz="1600" b="1" dirty="0" err="1" smtClean="0">
                <a:solidFill>
                  <a:schemeClr val="bg1"/>
                </a:solidFill>
              </a:rPr>
              <a:t>im</a:t>
            </a:r>
            <a:r>
              <a:rPr lang="en-GB" sz="1600" b="1" dirty="0" smtClean="0">
                <a:solidFill>
                  <a:schemeClr val="bg1"/>
                </a:solidFill>
              </a:rPr>
              <a:t> </a:t>
            </a:r>
            <a:r>
              <a:rPr lang="en-GB" sz="1600" b="1" dirty="0" err="1" smtClean="0">
                <a:solidFill>
                  <a:schemeClr val="bg1"/>
                </a:solidFill>
              </a:rPr>
              <a:t>Betrieb</a:t>
            </a:r>
            <a:r>
              <a:rPr lang="en-GB" sz="1600" b="1" dirty="0" smtClean="0">
                <a:solidFill>
                  <a:schemeClr val="bg1"/>
                </a:solidFill>
              </a:rPr>
              <a:t> </a:t>
            </a:r>
            <a:br>
              <a:rPr lang="en-GB" sz="1600" b="1" dirty="0" smtClean="0">
                <a:solidFill>
                  <a:schemeClr val="bg1"/>
                </a:solidFill>
              </a:rPr>
            </a:br>
            <a:r>
              <a:rPr lang="en-GB" sz="1600" dirty="0" smtClean="0">
                <a:solidFill>
                  <a:schemeClr val="bg1"/>
                </a:solidFill>
              </a:rPr>
              <a:t>(</a:t>
            </a:r>
            <a:r>
              <a:rPr lang="en-GB" sz="1600" dirty="0" err="1" smtClean="0">
                <a:solidFill>
                  <a:schemeClr val="bg1"/>
                </a:solidFill>
              </a:rPr>
              <a:t>inkl</a:t>
            </a:r>
            <a:r>
              <a:rPr lang="en-GB" sz="1600" dirty="0" smtClean="0">
                <a:solidFill>
                  <a:schemeClr val="bg1"/>
                </a:solidFill>
              </a:rPr>
              <a:t>. </a:t>
            </a:r>
            <a:r>
              <a:rPr lang="en-GB" sz="1600" dirty="0" err="1">
                <a:solidFill>
                  <a:schemeClr val="bg1"/>
                </a:solidFill>
              </a:rPr>
              <a:t>i</a:t>
            </a:r>
            <a:r>
              <a:rPr lang="en-GB" sz="1600" dirty="0" err="1" smtClean="0">
                <a:solidFill>
                  <a:schemeClr val="bg1"/>
                </a:solidFill>
              </a:rPr>
              <a:t>nformeller</a:t>
            </a:r>
            <a:r>
              <a:rPr lang="en-GB" sz="1600" dirty="0" smtClean="0">
                <a:solidFill>
                  <a:schemeClr val="bg1"/>
                </a:solidFill>
              </a:rPr>
              <a:t> </a:t>
            </a:r>
            <a:r>
              <a:rPr lang="en-GB" sz="1600" dirty="0" err="1" smtClean="0">
                <a:solidFill>
                  <a:schemeClr val="bg1"/>
                </a:solidFill>
              </a:rPr>
              <a:t>Ausbildungsaufgaben</a:t>
            </a:r>
            <a:r>
              <a:rPr lang="en-GB" sz="1600" dirty="0" smtClean="0">
                <a:solidFill>
                  <a:schemeClr val="bg1"/>
                </a:solidFill>
              </a:rPr>
              <a:t>)</a:t>
            </a:r>
            <a:endParaRPr lang="en-GB" sz="1600" dirty="0">
              <a:solidFill>
                <a:schemeClr val="bg1"/>
              </a:solidFill>
            </a:endParaRPr>
          </a:p>
        </p:txBody>
      </p:sp>
      <p:grpSp>
        <p:nvGrpSpPr>
          <p:cNvPr id="8" name="Gruppieren 7"/>
          <p:cNvGrpSpPr/>
          <p:nvPr/>
        </p:nvGrpSpPr>
        <p:grpSpPr>
          <a:xfrm>
            <a:off x="6486357" y="3979310"/>
            <a:ext cx="2179140" cy="601690"/>
            <a:chOff x="7707110" y="4738640"/>
            <a:chExt cx="1293799" cy="601690"/>
          </a:xfrm>
        </p:grpSpPr>
        <p:sp>
          <p:nvSpPr>
            <p:cNvPr id="77" name="Richtungspfeil 76"/>
            <p:cNvSpPr/>
            <p:nvPr/>
          </p:nvSpPr>
          <p:spPr>
            <a:xfrm>
              <a:off x="7731122" y="4751343"/>
              <a:ext cx="1155190" cy="588987"/>
            </a:xfrm>
            <a:prstGeom prst="homePlate">
              <a:avLst>
                <a:gd name="adj" fmla="val 27448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Rectangle 4"/>
            <p:cNvSpPr/>
            <p:nvPr/>
          </p:nvSpPr>
          <p:spPr>
            <a:xfrm>
              <a:off x="7707110" y="4738640"/>
              <a:ext cx="1293799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GB" sz="1600" dirty="0" err="1" smtClean="0">
                  <a:solidFill>
                    <a:schemeClr val="bg1"/>
                  </a:solidFill>
                </a:rPr>
                <a:t>Hauptberufliche</a:t>
              </a:r>
              <a:r>
                <a:rPr lang="en-GB" sz="1600" dirty="0" smtClean="0">
                  <a:solidFill>
                    <a:schemeClr val="bg1"/>
                  </a:solidFill>
                </a:rPr>
                <a:t> </a:t>
              </a:r>
              <a:r>
                <a:rPr lang="en-GB" sz="1600" dirty="0" err="1" smtClean="0">
                  <a:solidFill>
                    <a:schemeClr val="bg1"/>
                  </a:solidFill>
                </a:rPr>
                <a:t>Ausbildungstätigkeit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5034102" y="4277178"/>
            <a:ext cx="0" cy="591091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pieren 9"/>
          <p:cNvGrpSpPr/>
          <p:nvPr/>
        </p:nvGrpSpPr>
        <p:grpSpPr>
          <a:xfrm>
            <a:off x="6816020" y="3281304"/>
            <a:ext cx="2701682" cy="633493"/>
            <a:chOff x="6306245" y="3090105"/>
            <a:chExt cx="2701682" cy="633493"/>
          </a:xfrm>
        </p:grpSpPr>
        <p:sp>
          <p:nvSpPr>
            <p:cNvPr id="43" name="Richtungspfeil 42"/>
            <p:cNvSpPr/>
            <p:nvPr/>
          </p:nvSpPr>
          <p:spPr>
            <a:xfrm>
              <a:off x="6306245" y="3090105"/>
              <a:ext cx="2270866" cy="633493"/>
            </a:xfrm>
            <a:prstGeom prst="homePlate">
              <a:avLst>
                <a:gd name="adj" fmla="val 27448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Rectangle 4"/>
            <p:cNvSpPr/>
            <p:nvPr/>
          </p:nvSpPr>
          <p:spPr>
            <a:xfrm>
              <a:off x="6306600" y="3101042"/>
              <a:ext cx="2701327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GB" sz="1600" dirty="0" err="1" smtClean="0">
                  <a:solidFill>
                    <a:schemeClr val="bg1"/>
                  </a:solidFill>
                </a:rPr>
                <a:t>Führungsaufgaben</a:t>
              </a:r>
              <a:r>
                <a:rPr lang="en-GB" sz="1600" dirty="0" smtClean="0">
                  <a:solidFill>
                    <a:schemeClr val="bg1"/>
                  </a:solidFill>
                </a:rPr>
                <a:t> </a:t>
              </a:r>
              <a:br>
                <a:rPr lang="en-GB" sz="1600" dirty="0" smtClean="0">
                  <a:solidFill>
                    <a:schemeClr val="bg1"/>
                  </a:solidFill>
                </a:rPr>
              </a:br>
              <a:r>
                <a:rPr lang="en-GB" sz="1600" dirty="0" smtClean="0">
                  <a:solidFill>
                    <a:schemeClr val="bg1"/>
                  </a:solidFill>
                </a:rPr>
                <a:t>(</a:t>
              </a:r>
              <a:r>
                <a:rPr lang="en-GB" sz="1600" dirty="0" err="1" smtClean="0">
                  <a:solidFill>
                    <a:schemeClr val="bg1"/>
                  </a:solidFill>
                </a:rPr>
                <a:t>z.B</a:t>
              </a:r>
              <a:r>
                <a:rPr lang="en-GB" sz="1600" dirty="0" smtClean="0">
                  <a:solidFill>
                    <a:schemeClr val="bg1"/>
                  </a:solidFill>
                </a:rPr>
                <a:t>. </a:t>
              </a:r>
              <a:r>
                <a:rPr lang="en-GB" sz="1600" dirty="0" err="1" smtClean="0">
                  <a:solidFill>
                    <a:schemeClr val="bg1"/>
                  </a:solidFill>
                </a:rPr>
                <a:t>Ausbildungsleitung</a:t>
              </a:r>
              <a:r>
                <a:rPr lang="en-GB" sz="1600" dirty="0" smtClean="0">
                  <a:solidFill>
                    <a:schemeClr val="bg1"/>
                  </a:solidFill>
                </a:rPr>
                <a:t>)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uppieren 16"/>
          <p:cNvGrpSpPr/>
          <p:nvPr/>
        </p:nvGrpSpPr>
        <p:grpSpPr>
          <a:xfrm>
            <a:off x="450610" y="4933905"/>
            <a:ext cx="1532920" cy="320773"/>
            <a:chOff x="522734" y="4933905"/>
            <a:chExt cx="1532920" cy="320773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13" name="Gleichschenkliges Dreieck 12"/>
            <p:cNvSpPr/>
            <p:nvPr/>
          </p:nvSpPr>
          <p:spPr>
            <a:xfrm>
              <a:off x="1462245" y="4933905"/>
              <a:ext cx="593409" cy="320773"/>
            </a:xfrm>
            <a:prstGeom prst="triangle">
              <a:avLst>
                <a:gd name="adj" fmla="val 4712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Rechteck 14"/>
            <p:cNvSpPr/>
            <p:nvPr/>
          </p:nvSpPr>
          <p:spPr>
            <a:xfrm>
              <a:off x="522734" y="4933905"/>
              <a:ext cx="1226275" cy="32077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" name="Rectangle 4"/>
          <p:cNvSpPr/>
          <p:nvPr/>
        </p:nvSpPr>
        <p:spPr>
          <a:xfrm>
            <a:off x="538777" y="4941168"/>
            <a:ext cx="13489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600" b="1" dirty="0" err="1" smtClean="0">
                <a:solidFill>
                  <a:schemeClr val="bg1"/>
                </a:solidFill>
              </a:rPr>
              <a:t>Duale</a:t>
            </a:r>
            <a:r>
              <a:rPr lang="en-GB" sz="1600" b="1" dirty="0" smtClean="0">
                <a:solidFill>
                  <a:schemeClr val="bg1"/>
                </a:solidFill>
              </a:rPr>
              <a:t> BB</a:t>
            </a:r>
            <a:br>
              <a:rPr lang="en-GB" sz="1600" b="1" dirty="0" smtClean="0">
                <a:solidFill>
                  <a:schemeClr val="bg1"/>
                </a:solidFill>
              </a:rPr>
            </a:br>
            <a:r>
              <a:rPr lang="en-GB" sz="1600" dirty="0" smtClean="0">
                <a:solidFill>
                  <a:schemeClr val="bg1"/>
                </a:solidFill>
              </a:rPr>
              <a:t>(2-3,5 </a:t>
            </a:r>
            <a:r>
              <a:rPr lang="en-GB" sz="1600" dirty="0" err="1" smtClean="0">
                <a:solidFill>
                  <a:schemeClr val="bg1"/>
                </a:solidFill>
              </a:rPr>
              <a:t>Jahre</a:t>
            </a:r>
            <a:r>
              <a:rPr lang="en-GB" sz="1600" dirty="0" smtClean="0">
                <a:solidFill>
                  <a:schemeClr val="bg1"/>
                </a:solidFill>
              </a:rPr>
              <a:t>)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47" name="Rectangle 4"/>
          <p:cNvSpPr/>
          <p:nvPr/>
        </p:nvSpPr>
        <p:spPr>
          <a:xfrm>
            <a:off x="5754155" y="5187389"/>
            <a:ext cx="264377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600" dirty="0" err="1" smtClean="0">
                <a:solidFill>
                  <a:schemeClr val="bg1"/>
                </a:solidFill>
              </a:rPr>
              <a:t>Fortbildungsmöglichkeiten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91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21" grpId="0"/>
      <p:bldP spid="14" grpId="0" animBg="1"/>
      <p:bldP spid="59" grpId="0" animBg="1"/>
      <p:bldP spid="3" grpId="0"/>
      <p:bldP spid="60" grpId="0" animBg="1"/>
      <p:bldP spid="4" grpId="0"/>
      <p:bldP spid="71" grpId="0" animBg="1"/>
      <p:bldP spid="72" grpId="0" animBg="1"/>
      <p:bldP spid="16" grpId="0"/>
      <p:bldP spid="75" grpId="0" animBg="1"/>
      <p:bldP spid="78" grpId="0" animBg="1"/>
      <p:bldP spid="70" grpId="0"/>
      <p:bldP spid="36" grpId="0" animBg="1"/>
      <p:bldP spid="37" grpId="0"/>
      <p:bldP spid="38" grpId="0" animBg="1"/>
      <p:bldP spid="7" grpId="0"/>
      <p:bldP spid="40" grpId="0"/>
      <p:bldP spid="51" grpId="0"/>
      <p:bldP spid="69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loud 33"/>
          <p:cNvSpPr/>
          <p:nvPr/>
        </p:nvSpPr>
        <p:spPr>
          <a:xfrm>
            <a:off x="5919016" y="2862582"/>
            <a:ext cx="2772914" cy="101142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Cloud 35"/>
          <p:cNvSpPr/>
          <p:nvPr/>
        </p:nvSpPr>
        <p:spPr>
          <a:xfrm>
            <a:off x="818780" y="4309284"/>
            <a:ext cx="2841172" cy="108012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8712781" cy="436910"/>
          </a:xfrm>
        </p:spPr>
        <p:txBody>
          <a:bodyPr/>
          <a:lstStyle/>
          <a:p>
            <a:pPr marL="182563" indent="-182563"/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III.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Lernort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Betrieb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–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Ausbildungspersonal</a:t>
            </a:r>
            <a:endParaRPr lang="en-GB" noProof="0" dirty="0">
              <a:latin typeface="Frutiger 57Cn" panose="020B0500000000000000" pitchFamily="34" charset="0"/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395652" y="1159043"/>
            <a:ext cx="79207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Kernaufgaben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–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ein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Beispiel</a:t>
            </a:r>
            <a:endParaRPr lang="en-GB" sz="2000" dirty="0"/>
          </a:p>
        </p:txBody>
      </p:sp>
      <p:pic>
        <p:nvPicPr>
          <p:cNvPr id="11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68" y="1811926"/>
            <a:ext cx="554170" cy="562284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31086" y="3304527"/>
            <a:ext cx="538523" cy="1306108"/>
          </a:xfrm>
          <a:prstGeom prst="rect">
            <a:avLst/>
          </a:prstGeom>
        </p:spPr>
      </p:pic>
      <p:sp>
        <p:nvSpPr>
          <p:cNvPr id="21" name="Rechteck 20"/>
          <p:cNvSpPr/>
          <p:nvPr/>
        </p:nvSpPr>
        <p:spPr>
          <a:xfrm>
            <a:off x="1090302" y="5784821"/>
            <a:ext cx="805369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Betriebliches Ausbildungspersonal sind vorrangig </a:t>
            </a: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Fachkräfte, die ausbilden 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(meist in Teilzeit)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Ausbildungsaufgaben richten sich stark nach </a:t>
            </a: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Anforderungen des Betriebs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Aufgaben gehen in der Regel </a:t>
            </a: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weit </a:t>
            </a:r>
            <a:r>
              <a:rPr lang="de-DE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über reine </a:t>
            </a: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Ausbildungstätigkeit und Anleitung in der Arbeit hinaus</a:t>
            </a:r>
          </a:p>
        </p:txBody>
      </p:sp>
      <p:sp>
        <p:nvSpPr>
          <p:cNvPr id="14" name="Right Arrow 84"/>
          <p:cNvSpPr/>
          <p:nvPr/>
        </p:nvSpPr>
        <p:spPr>
          <a:xfrm>
            <a:off x="423259" y="5748653"/>
            <a:ext cx="616055" cy="595468"/>
          </a:xfrm>
          <a:prstGeom prst="rightArrow">
            <a:avLst>
              <a:gd name="adj1" fmla="val 62664"/>
              <a:gd name="adj2" fmla="val 3417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Oval 17"/>
          <p:cNvSpPr/>
          <p:nvPr/>
        </p:nvSpPr>
        <p:spPr>
          <a:xfrm>
            <a:off x="3939686" y="2954695"/>
            <a:ext cx="106671" cy="5908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Oval 19"/>
          <p:cNvSpPr/>
          <p:nvPr/>
        </p:nvSpPr>
        <p:spPr>
          <a:xfrm>
            <a:off x="3686943" y="2732034"/>
            <a:ext cx="242303" cy="9358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Cloud 21"/>
          <p:cNvSpPr/>
          <p:nvPr/>
        </p:nvSpPr>
        <p:spPr>
          <a:xfrm>
            <a:off x="1720990" y="1527211"/>
            <a:ext cx="3877925" cy="101505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tangle 2"/>
          <p:cNvSpPr/>
          <p:nvPr/>
        </p:nvSpPr>
        <p:spPr>
          <a:xfrm>
            <a:off x="2091771" y="1643345"/>
            <a:ext cx="329840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Ich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arbeite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als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KFZ </a:t>
            </a: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Mechatroniker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 </a:t>
            </a: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einem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Automobilbetrieb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und </a:t>
            </a: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bringe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jungen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Menschen </a:t>
            </a: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meinen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bei</a:t>
            </a:r>
            <a:r>
              <a:rPr lang="en-GB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GB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8" name="Cloud 27"/>
          <p:cNvSpPr/>
          <p:nvPr/>
        </p:nvSpPr>
        <p:spPr>
          <a:xfrm>
            <a:off x="5725383" y="1527211"/>
            <a:ext cx="3167097" cy="110476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tangle 31"/>
          <p:cNvSpPr/>
          <p:nvPr/>
        </p:nvSpPr>
        <p:spPr>
          <a:xfrm>
            <a:off x="6075877" y="1646191"/>
            <a:ext cx="297608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Der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Azubi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lernt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von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mir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der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Betrieb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funktioniert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wird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von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mir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ins Team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integriert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und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sozialisiert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GB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3" name="Cloud 42"/>
          <p:cNvSpPr/>
          <p:nvPr/>
        </p:nvSpPr>
        <p:spPr>
          <a:xfrm>
            <a:off x="569535" y="2984235"/>
            <a:ext cx="3116724" cy="109818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Rectangle 45"/>
          <p:cNvSpPr/>
          <p:nvPr/>
        </p:nvSpPr>
        <p:spPr>
          <a:xfrm>
            <a:off x="1883022" y="1947776"/>
            <a:ext cx="6547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b="1" dirty="0" smtClean="0">
                <a:solidFill>
                  <a:schemeClr val="bg1"/>
                </a:solidFill>
              </a:rPr>
              <a:t>1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784510" y="1860900"/>
            <a:ext cx="6547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9" name="Rectangle 48"/>
          <p:cNvSpPr/>
          <p:nvPr/>
        </p:nvSpPr>
        <p:spPr>
          <a:xfrm>
            <a:off x="6075668" y="3216248"/>
            <a:ext cx="6547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b="1" dirty="0">
                <a:solidFill>
                  <a:schemeClr val="bg1"/>
                </a:solidFill>
              </a:rPr>
              <a:t>3</a:t>
            </a:r>
          </a:p>
        </p:txBody>
      </p:sp>
      <p:grpSp>
        <p:nvGrpSpPr>
          <p:cNvPr id="5" name="Gruppieren 4"/>
          <p:cNvGrpSpPr/>
          <p:nvPr/>
        </p:nvGrpSpPr>
        <p:grpSpPr>
          <a:xfrm>
            <a:off x="5686278" y="4031388"/>
            <a:ext cx="3206202" cy="1358014"/>
            <a:chOff x="5508104" y="4327637"/>
            <a:chExt cx="3206202" cy="1187281"/>
          </a:xfrm>
        </p:grpSpPr>
        <p:sp>
          <p:nvSpPr>
            <p:cNvPr id="38" name="Cloud 37"/>
            <p:cNvSpPr/>
            <p:nvPr/>
          </p:nvSpPr>
          <p:spPr>
            <a:xfrm>
              <a:off x="5508104" y="4428096"/>
              <a:ext cx="3005652" cy="108682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613032" y="4327637"/>
              <a:ext cx="3101274" cy="1172979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Ich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lasse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erfahrene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Azubis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b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</a:b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immer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eigenständiger</a:t>
              </a:r>
              <a:r>
                <a:rPr lang="en-GB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Autos </a:t>
              </a:r>
              <a:r>
                <a:rPr lang="en-GB" sz="1400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reparieren</a:t>
              </a:r>
              <a:r>
                <a:rPr lang="en-GB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und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unterstütze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sie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dabei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</a:t>
              </a:r>
              <a:endPara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591659" y="4760404"/>
              <a:ext cx="654713" cy="454057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GB" b="1" dirty="0">
                  <a:solidFill>
                    <a:schemeClr val="bg1"/>
                  </a:solidFill>
                </a:rPr>
                <a:t>4</a:t>
              </a:r>
            </a:p>
          </p:txBody>
        </p:sp>
      </p:grpSp>
      <p:sp>
        <p:nvSpPr>
          <p:cNvPr id="30" name="Rectangle 29"/>
          <p:cNvSpPr/>
          <p:nvPr/>
        </p:nvSpPr>
        <p:spPr>
          <a:xfrm>
            <a:off x="1224248" y="4332304"/>
            <a:ext cx="22795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Ich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plane und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entwickle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die  </a:t>
            </a: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Ausbildung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selbstständig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auf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Grundlage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des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berufs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</a:t>
            </a:r>
            <a:b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spezifischen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Standards. </a:t>
            </a:r>
            <a:endParaRPr lang="en-GB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91461" y="2980353"/>
            <a:ext cx="24004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Ich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erkläre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dem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Azubi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z.B</a:t>
            </a: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ein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Auto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funktioniert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und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zeige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man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repariert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	 </a:t>
            </a:r>
            <a:endParaRPr lang="en-GB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69535" y="3331674"/>
            <a:ext cx="6547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b="1" dirty="0" smtClean="0">
                <a:solidFill>
                  <a:schemeClr val="bg1"/>
                </a:solidFill>
              </a:rPr>
              <a:t>6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959002" y="4702218"/>
            <a:ext cx="4282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53" name="Rectangle 52"/>
          <p:cNvSpPr/>
          <p:nvPr/>
        </p:nvSpPr>
        <p:spPr>
          <a:xfrm>
            <a:off x="4265106" y="2783521"/>
            <a:ext cx="16854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Zertifizierte</a:t>
            </a:r>
            <a:r>
              <a:rPr lang="en-GB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Ausbilder</a:t>
            </a:r>
            <a:r>
              <a:rPr lang="en-GB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/in</a:t>
            </a:r>
            <a:endParaRPr lang="en-GB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6535" y="3609645"/>
            <a:ext cx="1324611" cy="87276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48433" y="3153679"/>
            <a:ext cx="291527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Ich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bin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Austausch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mit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meinem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Vorgesetzten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den </a:t>
            </a:r>
            <a:r>
              <a:rPr lang="en-GB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Eltern</a:t>
            </a: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Kammern</a:t>
            </a:r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Berufsschule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und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Arbeitsagentur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GB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1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6" grpId="0" animBg="1"/>
      <p:bldP spid="21" grpId="0"/>
      <p:bldP spid="14" grpId="0" animBg="1"/>
      <p:bldP spid="28" grpId="0" animBg="1"/>
      <p:bldP spid="32" grpId="0"/>
      <p:bldP spid="43" grpId="0" animBg="1"/>
      <p:bldP spid="47" grpId="0"/>
      <p:bldP spid="49" grpId="0"/>
      <p:bldP spid="30" grpId="0"/>
      <p:bldP spid="4" grpId="0"/>
      <p:bldP spid="51" grpId="0"/>
      <p:bldP spid="52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691" y="745502"/>
            <a:ext cx="8712781" cy="436910"/>
          </a:xfrm>
        </p:spPr>
        <p:txBody>
          <a:bodyPr/>
          <a:lstStyle/>
          <a:p>
            <a:pPr marL="182563" indent="-182563"/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III.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Lernort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Betrieb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–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Ausbildungspersonal</a:t>
            </a:r>
            <a:endParaRPr lang="en-GB" noProof="0" dirty="0">
              <a:latin typeface="Frutiger 57Cn" panose="020B0500000000000000" pitchFamily="34" charset="0"/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395652" y="1159043"/>
            <a:ext cx="34430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Warum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wichtig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für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Unternehmen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?</a:t>
            </a:r>
            <a:endParaRPr lang="en-GB" sz="2000" dirty="0"/>
          </a:p>
        </p:txBody>
      </p:sp>
      <p:pic>
        <p:nvPicPr>
          <p:cNvPr id="11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98" y="1826896"/>
            <a:ext cx="554170" cy="562284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99575" y="5502404"/>
            <a:ext cx="481149" cy="1166956"/>
          </a:xfrm>
          <a:prstGeom prst="rect">
            <a:avLst/>
          </a:prstGeom>
        </p:spPr>
      </p:pic>
      <p:sp>
        <p:nvSpPr>
          <p:cNvPr id="21" name="Rechteck 20"/>
          <p:cNvSpPr/>
          <p:nvPr/>
        </p:nvSpPr>
        <p:spPr>
          <a:xfrm>
            <a:off x="1578466" y="5678578"/>
            <a:ext cx="745803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Staatlich anerkanntes Ausbildungspersonal ist für Unternehmen wichtig: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Unternehmen will </a:t>
            </a: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neue Fachkräfte gewinnen und sichern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Fachkräfte </a:t>
            </a: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durch zusätzliche Kompetenzen stärken 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(pädagogisch), </a:t>
            </a: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Anreize</a:t>
            </a: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schaffen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 Dualen Berufsbildungssystem </a:t>
            </a:r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ausbilden dürfen</a:t>
            </a:r>
            <a:endParaRPr lang="de-DE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2722377" y="3239991"/>
            <a:ext cx="106671" cy="5908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Oval 19"/>
          <p:cNvSpPr/>
          <p:nvPr/>
        </p:nvSpPr>
        <p:spPr>
          <a:xfrm>
            <a:off x="2400724" y="3055263"/>
            <a:ext cx="242303" cy="9358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6068" y="3364733"/>
            <a:ext cx="605314" cy="1562586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3205281" y="2961256"/>
            <a:ext cx="16854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Unternehmer</a:t>
            </a:r>
            <a:r>
              <a:rPr lang="en-GB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/in</a:t>
            </a:r>
          </a:p>
        </p:txBody>
      </p:sp>
      <p:grpSp>
        <p:nvGrpSpPr>
          <p:cNvPr id="4" name="Gruppieren 3"/>
          <p:cNvGrpSpPr/>
          <p:nvPr/>
        </p:nvGrpSpPr>
        <p:grpSpPr>
          <a:xfrm>
            <a:off x="819017" y="1935289"/>
            <a:ext cx="3705358" cy="1038701"/>
            <a:chOff x="887949" y="1871221"/>
            <a:chExt cx="3705358" cy="1038701"/>
          </a:xfrm>
        </p:grpSpPr>
        <p:sp>
          <p:nvSpPr>
            <p:cNvPr id="22" name="Cloud 21"/>
            <p:cNvSpPr/>
            <p:nvPr/>
          </p:nvSpPr>
          <p:spPr>
            <a:xfrm>
              <a:off x="1099215" y="1882936"/>
              <a:ext cx="3189731" cy="101425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887949" y="1871221"/>
              <a:ext cx="3705358" cy="1038701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GB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Mein </a:t>
              </a:r>
              <a:r>
                <a:rPr lang="en-GB" sz="1400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Betrieb</a:t>
              </a:r>
              <a:r>
                <a:rPr lang="en-GB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bildet</a:t>
              </a:r>
              <a:r>
                <a:rPr lang="en-GB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aus</a:t>
              </a:r>
              <a:r>
                <a:rPr lang="en-GB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GB" sz="1400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weil</a:t>
              </a:r>
              <a:r>
                <a:rPr lang="en-GB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ich</a:t>
              </a:r>
              <a:r>
                <a:rPr lang="en-GB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so </a:t>
              </a:r>
              <a:r>
                <a:rPr lang="en-GB" sz="1400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kompetente</a:t>
              </a:r>
              <a:r>
                <a:rPr lang="en-GB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Mitarbeiter</a:t>
              </a:r>
              <a:r>
                <a:rPr lang="en-GB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finde</a:t>
              </a:r>
              <a:r>
                <a:rPr lang="en-GB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und </a:t>
              </a:r>
              <a:r>
                <a:rPr lang="en-GB" sz="1400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halte</a:t>
              </a:r>
              <a:r>
                <a:rPr lang="en-GB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- </a:t>
              </a:r>
              <a:r>
                <a:rPr lang="en-GB" sz="1400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Kernfaktor</a:t>
              </a:r>
              <a:r>
                <a:rPr lang="en-GB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für</a:t>
              </a:r>
              <a:r>
                <a:rPr lang="en-GB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Erfolg</a:t>
              </a:r>
              <a:r>
                <a:rPr lang="en-GB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</a:t>
              </a:r>
              <a:endPara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043959" y="2111719"/>
              <a:ext cx="654713" cy="519351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GB" b="1" dirty="0" smtClean="0">
                  <a:solidFill>
                    <a:schemeClr val="bg1"/>
                  </a:solidFill>
                </a:rPr>
                <a:t>1</a:t>
              </a:r>
              <a:endParaRPr lang="en-GB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Gruppieren 4"/>
          <p:cNvGrpSpPr/>
          <p:nvPr/>
        </p:nvGrpSpPr>
        <p:grpSpPr>
          <a:xfrm>
            <a:off x="4879082" y="1438394"/>
            <a:ext cx="4354916" cy="1644610"/>
            <a:chOff x="4879082" y="1438394"/>
            <a:chExt cx="4354916" cy="1644610"/>
          </a:xfrm>
        </p:grpSpPr>
        <p:sp>
          <p:nvSpPr>
            <p:cNvPr id="28" name="Cloud 27"/>
            <p:cNvSpPr/>
            <p:nvPr/>
          </p:nvSpPr>
          <p:spPr>
            <a:xfrm>
              <a:off x="5029940" y="1495440"/>
              <a:ext cx="3718524" cy="154706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Rectangle 2"/>
            <p:cNvSpPr/>
            <p:nvPr/>
          </p:nvSpPr>
          <p:spPr>
            <a:xfrm>
              <a:off x="4879082" y="1438394"/>
              <a:ext cx="4354916" cy="1644610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Damit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mein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Betrieb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im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dualen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b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</a:b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System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ausbilden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darf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GB" sz="140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muss  er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offiziell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als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Ausbildungsbetrieb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anerkannt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sein.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Ein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Kriterium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: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staatlich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anerkanntes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Ausbildungspersonal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(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BBiG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).</a:t>
              </a:r>
              <a:endPara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070676" y="1999777"/>
              <a:ext cx="654713" cy="519351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GB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6" name="Gruppieren 5"/>
          <p:cNvGrpSpPr/>
          <p:nvPr/>
        </p:nvGrpSpPr>
        <p:grpSpPr>
          <a:xfrm>
            <a:off x="4210489" y="3166050"/>
            <a:ext cx="5095987" cy="1396467"/>
            <a:chOff x="5182193" y="3137935"/>
            <a:chExt cx="4211960" cy="1396467"/>
          </a:xfrm>
        </p:grpSpPr>
        <p:sp>
          <p:nvSpPr>
            <p:cNvPr id="36" name="Cloud 35"/>
            <p:cNvSpPr/>
            <p:nvPr/>
          </p:nvSpPr>
          <p:spPr>
            <a:xfrm>
              <a:off x="5496838" y="3137935"/>
              <a:ext cx="3260724" cy="122717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480959" y="3491943"/>
              <a:ext cx="654713" cy="519351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GB" b="1" dirty="0" smtClean="0">
                  <a:solidFill>
                    <a:schemeClr val="bg1"/>
                  </a:solidFill>
                </a:rPr>
                <a:t>3</a:t>
              </a:r>
              <a:endParaRPr lang="en-GB" b="1" dirty="0">
                <a:solidFill>
                  <a:schemeClr val="bg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182193" y="3192746"/>
              <a:ext cx="4211960" cy="1341656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Meine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Facharbeiter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bilden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bereits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informell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andere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Mitarbeiter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fort</a:t>
              </a:r>
              <a:r>
                <a:rPr lang="en-GB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müssen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aber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noch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besser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für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Ausbildung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qualifiziert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werden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</a:t>
              </a:r>
              <a:endPara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8" name="Gruppieren 7"/>
          <p:cNvGrpSpPr/>
          <p:nvPr/>
        </p:nvGrpSpPr>
        <p:grpSpPr>
          <a:xfrm>
            <a:off x="323528" y="3481365"/>
            <a:ext cx="3212540" cy="1747835"/>
            <a:chOff x="104829" y="3168669"/>
            <a:chExt cx="3743517" cy="2109711"/>
          </a:xfrm>
        </p:grpSpPr>
        <p:sp>
          <p:nvSpPr>
            <p:cNvPr id="31" name="Cloud 30"/>
            <p:cNvSpPr/>
            <p:nvPr/>
          </p:nvSpPr>
          <p:spPr>
            <a:xfrm>
              <a:off x="109871" y="3219002"/>
              <a:ext cx="3246550" cy="186780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92033" y="3168669"/>
              <a:ext cx="3656313" cy="2109711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Mein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Betrieb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bildet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b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</a:b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im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dualen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System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aus.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Mitarbeiter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haben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bessere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Chancen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sich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beruflich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weiter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zu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entwickeln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.</a:t>
              </a:r>
              <a:endPara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04829" y="3869697"/>
              <a:ext cx="654713" cy="519351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GB" b="1" dirty="0">
                  <a:solidFill>
                    <a:schemeClr val="bg1"/>
                  </a:solidFill>
                </a:rPr>
                <a:t>5</a:t>
              </a:r>
            </a:p>
          </p:txBody>
        </p:sp>
      </p:grpSp>
      <p:grpSp>
        <p:nvGrpSpPr>
          <p:cNvPr id="7" name="Gruppieren 6"/>
          <p:cNvGrpSpPr/>
          <p:nvPr/>
        </p:nvGrpSpPr>
        <p:grpSpPr>
          <a:xfrm>
            <a:off x="4126619" y="4337390"/>
            <a:ext cx="3901765" cy="1341656"/>
            <a:chOff x="4946777" y="4320032"/>
            <a:chExt cx="3901765" cy="1341656"/>
          </a:xfrm>
        </p:grpSpPr>
        <p:sp>
          <p:nvSpPr>
            <p:cNvPr id="38" name="Cloud 37"/>
            <p:cNvSpPr/>
            <p:nvPr/>
          </p:nvSpPr>
          <p:spPr>
            <a:xfrm>
              <a:off x="4951202" y="4465474"/>
              <a:ext cx="3437316" cy="107491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946777" y="4320032"/>
              <a:ext cx="3901765" cy="1341656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Ich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ermögliche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dass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meine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Fachkräfte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sich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weiterbilden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und von der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Kammer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prüfen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lassen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um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Ausbilder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zu</a:t>
              </a:r>
              <a:r>
                <a:rPr lang="en-GB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werden</a:t>
              </a:r>
              <a:endParaRPr lang="en-GB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951202" y="4731184"/>
              <a:ext cx="654713" cy="519351"/>
            </a:xfrm>
            <a:prstGeom prst="ellipse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GB" b="1" dirty="0" smtClean="0">
                  <a:solidFill>
                    <a:schemeClr val="bg1"/>
                  </a:solidFill>
                </a:rPr>
                <a:t>4</a:t>
              </a:r>
              <a:endParaRPr lang="en-GB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550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theme/theme1.xml><?xml version="1.0" encoding="utf-8"?>
<a:theme xmlns:a="http://schemas.openxmlformats.org/drawingml/2006/main" name="Larissa">
  <a:themeElements>
    <a:clrScheme name="Benutzerdefiniert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6851B"/>
      </a:hlink>
      <a:folHlink>
        <a:srgbClr val="595959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2821</Words>
  <Application>Microsoft Office PowerPoint</Application>
  <PresentationFormat>Bildschirmpräsentation (4:3)</PresentationFormat>
  <Paragraphs>528</Paragraphs>
  <Slides>21</Slides>
  <Notes>21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8" baseType="lpstr">
      <vt:lpstr>.VnArial Narrow</vt:lpstr>
      <vt:lpstr>Arial</vt:lpstr>
      <vt:lpstr>Arial Narrow</vt:lpstr>
      <vt:lpstr>Calibri</vt:lpstr>
      <vt:lpstr>Forte</vt:lpstr>
      <vt:lpstr>Frutiger 57Cn</vt:lpstr>
      <vt:lpstr>Larissa</vt:lpstr>
      <vt:lpstr>Berufsbildungspersonal in Betrieb und Berufsschule Das Herz der Dualen Berufsausbildung </vt:lpstr>
      <vt:lpstr>Inhalt</vt:lpstr>
      <vt:lpstr>I. Wer arbeitet in der dualen Berufsausbildung?</vt:lpstr>
      <vt:lpstr>II. Aufgaben des Personals im Berufsbildungssystem</vt:lpstr>
      <vt:lpstr>II. Aufgaben des Personals im Berufsbildungssystem</vt:lpstr>
      <vt:lpstr>II. Aufgaben des Personals im Berufsbildungssystem</vt:lpstr>
      <vt:lpstr>III. Lernort Betrieb – Fokus: Ausbildungspersonal</vt:lpstr>
      <vt:lpstr>III. Lernort Betrieb – Ausbildungspersonal</vt:lpstr>
      <vt:lpstr>III. Lernort Betrieb – Ausbildungspersonal</vt:lpstr>
      <vt:lpstr>III. Lernort Betrieb – Ausbildungspersonal</vt:lpstr>
      <vt:lpstr>IV. Lernort Berufsschule – Fokus: Lehrpersonal</vt:lpstr>
      <vt:lpstr>IV. Lernort Berufsschule - Lehrpersonal</vt:lpstr>
      <vt:lpstr>IV. Lernort Berufsschule - Lehrpersonal</vt:lpstr>
      <vt:lpstr>IV. Lernort Berufsschule - Lehrkraft für Fachtheorie und Allgemeinbildung</vt:lpstr>
      <vt:lpstr>V. Zusammenfassung</vt:lpstr>
      <vt:lpstr>V. Zusammenfassung</vt:lpstr>
      <vt:lpstr>V. Zusammenfassung</vt:lpstr>
      <vt:lpstr>VI. Fazit - Erfolgsfaktor Berufsbildungspersonal</vt:lpstr>
      <vt:lpstr>VI. Weitere Informationen</vt:lpstr>
      <vt:lpstr>VII. Legende</vt:lpstr>
      <vt:lpstr>PowerPoint-Präsentation</vt:lpstr>
    </vt:vector>
  </TitlesOfParts>
  <Company>BiBB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Schlich, Thorsten</dc:creator>
  <cp:lastModifiedBy>Schlich, Thorsten</cp:lastModifiedBy>
  <cp:revision>1204</cp:revision>
  <cp:lastPrinted>2016-02-29T08:05:28Z</cp:lastPrinted>
  <dcterms:created xsi:type="dcterms:W3CDTF">2014-03-13T13:47:18Z</dcterms:created>
  <dcterms:modified xsi:type="dcterms:W3CDTF">2019-11-11T12:56:52Z</dcterms:modified>
</cp:coreProperties>
</file>