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7"/>
  </p:notesMasterIdLst>
  <p:sldIdLst>
    <p:sldId id="257" r:id="rId3"/>
    <p:sldId id="292" r:id="rId4"/>
    <p:sldId id="367" r:id="rId5"/>
    <p:sldId id="259" r:id="rId6"/>
    <p:sldId id="343" r:id="rId7"/>
    <p:sldId id="361" r:id="rId8"/>
    <p:sldId id="363" r:id="rId9"/>
    <p:sldId id="364" r:id="rId10"/>
    <p:sldId id="348" r:id="rId11"/>
    <p:sldId id="346" r:id="rId12"/>
    <p:sldId id="347" r:id="rId13"/>
    <p:sldId id="349" r:id="rId14"/>
    <p:sldId id="350" r:id="rId15"/>
    <p:sldId id="352" r:id="rId16"/>
    <p:sldId id="351" r:id="rId17"/>
    <p:sldId id="365" r:id="rId18"/>
    <p:sldId id="354" r:id="rId19"/>
    <p:sldId id="355" r:id="rId20"/>
    <p:sldId id="356" r:id="rId21"/>
    <p:sldId id="357" r:id="rId22"/>
    <p:sldId id="366" r:id="rId23"/>
    <p:sldId id="360" r:id="rId24"/>
    <p:sldId id="359" r:id="rId25"/>
    <p:sldId id="29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imes" panose="02020603050405020304" pitchFamily="18" charset="0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  <p:cmAuthor id="4" name="Baaden, Lisa-Marie" initials="BL" lastIdx="1" clrIdx="3">
    <p:extLst>
      <p:ext uri="{19B8F6BF-5375-455C-9EA6-DF929625EA0E}">
        <p15:presenceInfo xmlns:p15="http://schemas.microsoft.com/office/powerpoint/2012/main" userId="Baaden, Lisa-Mar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77210" autoAdjust="0"/>
  </p:normalViewPr>
  <p:slideViewPr>
    <p:cSldViewPr snapToGrid="0" showGuides="1">
      <p:cViewPr varScale="1">
        <p:scale>
          <a:sx n="86" d="100"/>
          <a:sy n="86" d="100"/>
        </p:scale>
        <p:origin x="562" y="72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04.06.2024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1.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Jurys d’examen paritaires, normes de formation décidées en commun, pilotage commun du système à tous les niveaux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2.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À environ 70 % en entreprise 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3.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Normes de formation professionnelle, diplôme délivré par la chambre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4.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Dans les entreprises et à l’extérieur des entreprises, enseignants d’État dans les écoles professionnelles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de-DE" sz="18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5. &gt;&gt;&gt; </a:t>
            </a:r>
            <a:r>
              <a:rPr lang="fr-FR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Rapport de données, rapport sur la formation professionnelle, normes de formation (BIBB)</a:t>
            </a:r>
            <a:endParaRPr lang="de-DE" sz="180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3.svg"/><Relationship Id="rId12" Type="http://schemas.openxmlformats.org/officeDocument/2006/relationships/image" Target="../media/image18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for international Cooperation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Vocational Education and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3" y="3084394"/>
            <a:ext cx="2779241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lang="fr-FR" sz="2000" smtClean="0">
                <a:effectLst/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Formation </a:t>
            </a:r>
          </a:p>
          <a:p>
            <a:pPr lvl="0"/>
            <a:r>
              <a:rPr lang="fr-FR" sz="2000" dirty="0">
                <a:solidFill>
                  <a:srgbClr val="FFFFFF"/>
                </a:solidFill>
                <a:effectLst/>
                <a:latin typeface="+mj-lt"/>
                <a:ea typeface="Calibri"/>
                <a:cs typeface="Calibri"/>
              </a:rPr>
              <a:t>professionnelle en Allemagne</a:t>
            </a:r>
            <a:r>
              <a:rPr lang="en-US" dirty="0">
                <a:effectLst/>
              </a:rPr>
              <a:t>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FB46DCD-BA41-48F5-B9D3-A1C183BB50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4" y="5367815"/>
            <a:ext cx="2495083" cy="13637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C5B3399-2E9E-4ADA-95DF-4EB3113B6D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836" y="5503811"/>
            <a:ext cx="2294843" cy="71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 mod="1"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4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69179" y="2780863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Service central du gouvernement fédéral pour</a:t>
            </a:r>
            <a:r>
              <a:rPr lang="en-US" dirty="0">
                <a:effectLst/>
              </a:rPr>
              <a:t>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fr-F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coopération internationale dans la formation professionnelle</a:t>
            </a:r>
            <a:r>
              <a:rPr lang="en-US" dirty="0">
                <a:effectLst/>
              </a:rPr>
              <a:t> 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svg"/><Relationship Id="rId9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44.svg"/><Relationship Id="rId7" Type="http://schemas.openxmlformats.org/officeDocument/2006/relationships/image" Target="../media/image3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hrer-werden.de/" TargetMode="External"/><Relationship Id="rId3" Type="http://schemas.openxmlformats.org/officeDocument/2006/relationships/hyperlink" Target="http://www.govet.international/fr" TargetMode="External"/><Relationship Id="rId7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datenportal.bmbf.de/" TargetMode="External"/><Relationship Id="rId5" Type="http://schemas.openxmlformats.org/officeDocument/2006/relationships/hyperlink" Target="https://www.kmk.org/" TargetMode="External"/><Relationship Id="rId4" Type="http://schemas.openxmlformats.org/officeDocument/2006/relationships/hyperlink" Target="https://www.bibb.de/datenreport/de/189191.php" TargetMode="External"/><Relationship Id="rId9" Type="http://schemas.openxmlformats.org/officeDocument/2006/relationships/hyperlink" Target="http://www.leando.de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9222044" y="2935804"/>
            <a:ext cx="2786374" cy="900356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de-DE" dirty="0">
                <a:solidFill>
                  <a:srgbClr val="FFFFFF"/>
                </a:solidFill>
              </a:rPr>
              <a:t>Formation </a:t>
            </a:r>
            <a:r>
              <a:rPr lang="fr-FR" dirty="0">
                <a:solidFill>
                  <a:srgbClr val="FFFFFF"/>
                </a:solidFill>
              </a:rPr>
              <a:t>professionnelle</a:t>
            </a:r>
            <a:r>
              <a:rPr lang="de-DE" dirty="0">
                <a:solidFill>
                  <a:srgbClr val="FFFFFF"/>
                </a:solidFill>
              </a:rPr>
              <a:t> en </a:t>
            </a:r>
            <a:r>
              <a:rPr lang="fr-FR" dirty="0">
                <a:solidFill>
                  <a:srgbClr val="FFFFFF"/>
                </a:solidFill>
              </a:rPr>
              <a:t>Allemagne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915581" cy="1142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b="1" dirty="0"/>
              <a:t>Le personnel de formation professionnelle en entreprise et en école professionnelle</a:t>
            </a:r>
            <a:r>
              <a:rPr lang="en-US" dirty="0"/>
              <a:t> </a:t>
            </a:r>
            <a:endParaRPr lang="de-DE" b="1" dirty="0"/>
          </a:p>
          <a:p>
            <a:pPr>
              <a:spcBef>
                <a:spcPts val="600"/>
              </a:spcBef>
            </a:pPr>
            <a:r>
              <a:rPr lang="fr-FR" sz="2000" dirty="0"/>
              <a:t>Cœur de la formation professionnelle en alternance</a:t>
            </a:r>
            <a:r>
              <a:rPr lang="en-US" sz="2000" dirty="0"/>
              <a:t> 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formateur – une voie possible</a:t>
            </a:r>
            <a:r>
              <a:rPr lang="en-US" sz="2000" dirty="0"/>
              <a:t> </a:t>
            </a:r>
            <a:endParaRPr lang="de-DE" sz="2000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23363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3956859" y="4032534"/>
            <a:ext cx="3503860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fr-FR" dirty="0"/>
              <a:t>Formation continue et examen </a:t>
            </a:r>
            <a:endParaRPr lang="de-DE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Apprendre un métier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Exercer ce métier en tant que </a:t>
            </a:r>
            <a:r>
              <a:rPr lang="fr-FR" sz="1600" dirty="0" err="1"/>
              <a:t>professionnel·le</a:t>
            </a:r>
            <a:r>
              <a:rPr lang="fr-FR" sz="1600" dirty="0"/>
              <a:t> qualifié et transmettre des connaissances (informelles) à de jeunes apprenti·e·s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Former officiellement au nom de l’entreprise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  <a:p>
            <a:r>
              <a:rPr lang="fr-FR" sz="1600" dirty="0"/>
              <a:t>(en partie aussi comme activité secondaire)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Développer de nouvelles perspectives professionnelles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455633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Travail en entreprise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sz="1600" b="1" dirty="0"/>
              <a:t>Formation professionnelle en alternance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Tâches de direction</a:t>
            </a:r>
            <a:r>
              <a:rPr lang="en-US" sz="1600" dirty="0"/>
              <a:t> </a:t>
            </a:r>
            <a:endParaRPr lang="de-DE" sz="1600" b="1" dirty="0"/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6027938" y="3177000"/>
            <a:ext cx="3095003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/>
              <a:t>Activité de formation</a:t>
            </a:r>
            <a:r>
              <a:rPr lang="en-US" sz="1600" dirty="0"/>
              <a:t> 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fr-FR" sz="1200" dirty="0"/>
              <a:t>(le cas échéant autres formations continues</a:t>
            </a:r>
            <a:r>
              <a:rPr lang="de-DE" sz="1200" dirty="0"/>
              <a:t>)</a:t>
            </a:r>
            <a:endParaRPr lang="de-DE" sz="1400" dirty="0"/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Un exemple : Mécatronicienne automobile</a:t>
            </a:r>
            <a:endParaRPr lang="de-DE" sz="2000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5"/>
            <a:ext cx="3917341" cy="1401716"/>
            <a:chOff x="6785213" y="4271825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5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mes supérieurs, les parents, la chambre, l’école professionnelle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155495"/>
            <a:chOff x="1273819" y="1536314"/>
            <a:chExt cx="3923689" cy="1155495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  <a:latin typeface="+mn-lt"/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travaille comme mécatronicienne automobile dans un garage et je transmets mon métier à des jeunes.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141576"/>
            <a:ext cx="3924918" cy="1155495"/>
            <a:chOff x="666534" y="3141576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141576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C’est moi qui explique à l’apprenti comment l’entreprise fonctionne. C’est moi qui l’intègre dans l’équipe.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503512"/>
            <a:ext cx="3922434" cy="1155495"/>
            <a:chOff x="1019175" y="4503512"/>
            <a:chExt cx="3922434" cy="115549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503512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J’explique par ex. aux apprentis comment une voiture fonctionne et je leur montre comment on répare.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814920"/>
            <a:ext cx="3917341" cy="1401716"/>
            <a:chOff x="7795234" y="2814920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814920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laisse toujours les apprentis expérimentés réparer eux-mêmes les voitures et je les assiste dans cette tâche.</a:t>
              </a:r>
              <a:r>
                <a:rPr lang="en-US" sz="1600" dirty="0"/>
                <a:t> 	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je développe la formation de façon autonome sur </a:t>
              </a:r>
              <a:br>
                <a:rPr lang="fr-FR" sz="1600" dirty="0"/>
              </a:br>
              <a:r>
                <a:rPr lang="fr-FR" sz="1600" dirty="0"/>
                <a:t>la base de normes spécifiques à la profession.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du personnel de formation pour les entreprises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Garantir des employés/</a:t>
            </a:r>
            <a:r>
              <a:rPr lang="fr-FR" dirty="0" err="1">
                <a:solidFill>
                  <a:srgbClr val="000000"/>
                </a:solidFill>
              </a:rPr>
              <a:t>profes-sionnels</a:t>
            </a:r>
            <a:r>
              <a:rPr lang="fr-FR" dirty="0">
                <a:solidFill>
                  <a:srgbClr val="000000"/>
                </a:solidFill>
              </a:rPr>
              <a:t> qualifiés compétentes  – un facteur clé de réussite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8"/>
            <a:ext cx="324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740313"/>
            <a:ext cx="3883401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Transmission et garantie du savoir spécialisé: les professionnels qualifiés peuvent former d’autres employés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4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Attractivité de l’employeur grâce à la qualification </a:t>
            </a:r>
            <a:r>
              <a:rPr lang="fr-FR" dirty="0" err="1">
                <a:solidFill>
                  <a:srgbClr val="000000"/>
                </a:solidFill>
              </a:rPr>
              <a:t>supplé-mentaire</a:t>
            </a:r>
            <a:r>
              <a:rPr lang="fr-FR" dirty="0">
                <a:solidFill>
                  <a:srgbClr val="000000"/>
                </a:solidFill>
              </a:rPr>
              <a:t> de son personnel de formation reconnu par l’État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Grâce à la formation en </a:t>
            </a:r>
            <a:r>
              <a:rPr lang="fr-FR" dirty="0" err="1">
                <a:solidFill>
                  <a:srgbClr val="000000"/>
                </a:solidFill>
              </a:rPr>
              <a:t>alter-nance</a:t>
            </a:r>
            <a:r>
              <a:rPr lang="fr-FR" dirty="0">
                <a:solidFill>
                  <a:srgbClr val="000000"/>
                </a:solidFill>
              </a:rPr>
              <a:t>, les employés ont la possibilité de se développer professionnellement.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tou·te·s les participant·e·s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reçoivent une formation en entreprise solide et découvrent le monde du travail.</a:t>
            </a:r>
            <a:endParaRPr lang="de-DE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Les </a:t>
            </a:r>
            <a:r>
              <a:rPr lang="fr-FR" sz="1600" b="1" dirty="0"/>
              <a:t>professionnels qualifiés/le personnel de formation </a:t>
            </a:r>
            <a:r>
              <a:rPr lang="fr-FR" sz="1600" dirty="0"/>
              <a:t>ont de meilleures chances de promotion professionnelle ainsi que l’accès à des possibilités de formation continue (par ex. maître artisan/</a:t>
            </a:r>
            <a:r>
              <a:rPr lang="fr-FR" sz="1600" dirty="0" err="1"/>
              <a:t>technicien·supérieur</a:t>
            </a:r>
            <a:r>
              <a:rPr lang="fr-FR" sz="1600" dirty="0"/>
              <a:t>, études universitaires).</a:t>
            </a:r>
            <a:r>
              <a:rPr lang="en-US" sz="1600" dirty="0"/>
              <a:t> </a:t>
            </a:r>
            <a:endParaRPr lang="de-DE" sz="16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s’assurent des professionnels qualifiés à leur mesure et sont particulièrement innovantes grâce à un dialogue constant.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l’</a:t>
            </a:r>
            <a:r>
              <a:rPr lang="fr-FR" b="1" dirty="0"/>
              <a:t>État</a:t>
            </a:r>
            <a:r>
              <a:rPr lang="fr-FR" dirty="0"/>
              <a:t>, la qualité de la qualification des professionnels qualifiés et le bon rendement de la formation sont assurés.</a:t>
            </a:r>
            <a:r>
              <a:rPr lang="en-US" dirty="0"/>
              <a:t> </a:t>
            </a:r>
            <a:r>
              <a:rPr lang="de-DE" dirty="0"/>
              <a:t>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269848" cy="446715"/>
          </a:xfrm>
        </p:spPr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*Les conditions-cadres pour être agré·e en tant qu’enseignant·e en école professionnelle – le cas échéant comme réorientation de carrière – diffèrent (elles relèvent des autorités compétentes des Länder)</a:t>
            </a:r>
            <a:r>
              <a:rPr lang="en-US" sz="1200" dirty="0"/>
              <a:t> </a:t>
            </a:r>
            <a:endParaRPr lang="de-DE" sz="1200" dirty="0"/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82168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Panorama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19995" y="1464476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transmettent la théorie, les bases de la pratique et l’enseignement général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19995" y="2674838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dépassent la simple activité d’enseignement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63840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Mise en œuvre des objectifs de la politique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40371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Fondement : mission de formation publique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29062" y="1518519"/>
            <a:ext cx="4176000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Maîtriser la théorie et la pratique, et avoir une spécialisation professionnelle et des connaissances générales sont les conditions préalables à une qualification comme enseignant·e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29062" y="4533112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L’État investit largement dans la qualification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12C5A99-6D3E-18CD-28DD-95BCA2660E59}"/>
              </a:ext>
            </a:extLst>
          </p:cNvPr>
          <p:cNvSpPr/>
          <p:nvPr/>
        </p:nvSpPr>
        <p:spPr>
          <a:xfrm>
            <a:off x="6329062" y="3257520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En général, un titre de maître artisan/technicien·ne supérieur·e est requis*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de-DE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1" y="780680"/>
            <a:ext cx="774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Devenir </a:t>
            </a:r>
            <a:r>
              <a:rPr lang="fr-FR" sz="2000" dirty="0" err="1"/>
              <a:t>enseignant·dans</a:t>
            </a:r>
            <a:r>
              <a:rPr lang="fr-FR" sz="2000" dirty="0"/>
              <a:t> une école professionnelle – une voie possible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12003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 baccalauréat, faire des études de pédagogie </a:t>
            </a:r>
            <a:r>
              <a:rPr lang="fr-FR" dirty="0" err="1"/>
              <a:t>profession-nelle</a:t>
            </a:r>
            <a:r>
              <a:rPr lang="fr-FR" dirty="0"/>
              <a:t> et se spécialiser, par ex. en </a:t>
            </a:r>
            <a:r>
              <a:rPr lang="fr-FR" spc="-20" dirty="0"/>
              <a:t>technique automobile et en histoire</a:t>
            </a:r>
            <a:r>
              <a:rPr lang="en-US" spc="-20" dirty="0"/>
              <a:t> </a:t>
            </a:r>
            <a:endParaRPr lang="de-DE" spc="-20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15655" cy="1477328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les études, pratiquer l’</a:t>
            </a:r>
            <a:r>
              <a:rPr lang="fr-FR" dirty="0" err="1"/>
              <a:t>en-seignement</a:t>
            </a:r>
            <a:r>
              <a:rPr lang="fr-FR" dirty="0"/>
              <a:t> à une école </a:t>
            </a:r>
            <a:r>
              <a:rPr lang="fr-FR" dirty="0" err="1"/>
              <a:t>profes-sionnelle</a:t>
            </a:r>
            <a:r>
              <a:rPr lang="fr-FR" dirty="0"/>
              <a:t> et acquérir </a:t>
            </a:r>
            <a:r>
              <a:rPr lang="fr-FR" dirty="0" err="1"/>
              <a:t>simultané-ment</a:t>
            </a:r>
            <a:r>
              <a:rPr lang="fr-FR" dirty="0"/>
              <a:t> des connaissances en pédagogie.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646331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fr-FR" dirty="0"/>
              <a:t>Après l’examen :</a:t>
            </a:r>
          </a:p>
          <a:p>
            <a:r>
              <a:rPr lang="fr-FR" dirty="0"/>
              <a:t>poste d’enseignant·</a:t>
            </a:r>
            <a:endParaRPr lang="de-DE" dirty="0"/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Études : Bachelor et Master</a:t>
            </a:r>
            <a:r>
              <a:rPr lang="en-US" dirty="0"/>
              <a:t> </a:t>
            </a:r>
            <a:r>
              <a:rPr lang="de-DE" b="1" dirty="0"/>
              <a:t> </a:t>
            </a:r>
            <a:br>
              <a:rPr lang="de-DE" dirty="0"/>
            </a:br>
            <a:r>
              <a:rPr lang="fr-FR" dirty="0"/>
              <a:t>(y compris phases de pratique en école professionnelle)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env. 5 ans</a:t>
            </a:r>
            <a:r>
              <a:rPr lang="en-US" dirty="0"/>
              <a:t> </a:t>
            </a:r>
            <a:endParaRPr lang="de-DE" b="1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fr-FR" b="1" dirty="0"/>
              <a:t>Phase de pratique </a:t>
            </a:r>
            <a:r>
              <a:rPr lang="fr-FR" dirty="0"/>
              <a:t>(stage), formation continue à l’institut pédagogique du Land</a:t>
            </a:r>
            <a:r>
              <a:rPr lang="en-US" dirty="0"/>
              <a:t> 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b="1" dirty="0"/>
              <a:t>de 1 à 2 ans</a:t>
            </a:r>
            <a:r>
              <a:rPr lang="en-US" dirty="0"/>
              <a:t> </a:t>
            </a:r>
            <a:endParaRPr lang="de-DE" b="1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522807"/>
            <a:ext cx="2584067" cy="2076104"/>
            <a:chOff x="9128507" y="1522807"/>
            <a:chExt cx="2584067" cy="2076104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en-US" b="1" dirty="0">
                  <a:solidFill>
                    <a:srgbClr val="D37230"/>
                  </a:solidFill>
                  <a:ea typeface="Calibri"/>
                  <a:cs typeface="Calibri"/>
                </a:rPr>
                <a:t>Travail à l’école professionnelle</a:t>
              </a:r>
              <a:endParaRPr lang="de-DE" b="1" dirty="0">
                <a:solidFill>
                  <a:schemeClr val="accent1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83029" y="1522807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tâches principales – exemple : technique automobile et histoire</a:t>
            </a:r>
            <a:r>
              <a:rPr lang="en-US" sz="2000" dirty="0"/>
              <a:t> </a:t>
            </a:r>
            <a:endParaRPr lang="de-DE" sz="20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34519"/>
            <a:ext cx="3883015" cy="1647938"/>
            <a:chOff x="6876653" y="4234519"/>
            <a:chExt cx="3883015" cy="1647938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59668" y="4234519"/>
              <a:ext cx="3600000" cy="1647938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suis en dialogue avec la direction de l’école, le personnel de formation dans l’entreprise, les parents, la chambre et l’agence pour l’emploi.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129553" y="1536314"/>
            <a:ext cx="4190905" cy="1155495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J’enseigne à une école professionnelle, dans les matières technique automobile </a:t>
            </a:r>
            <a:br>
              <a:rPr lang="fr-FR" sz="1600" dirty="0"/>
            </a:br>
            <a:r>
              <a:rPr lang="fr-FR" sz="1600" dirty="0"/>
              <a:t>et histoire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2" y="2780409"/>
            <a:ext cx="410121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En technique automobile, je trans-</a:t>
            </a:r>
            <a:br>
              <a:rPr lang="fr-FR" sz="1600" dirty="0"/>
            </a:br>
            <a:r>
              <a:rPr lang="fr-FR" sz="1600" dirty="0"/>
              <a:t>mets aux apprentis des connaissances spécialisées, comment un moteur est construit.</a:t>
            </a:r>
            <a:r>
              <a:rPr lang="en-US" sz="1600" dirty="0"/>
              <a:t> </a:t>
            </a:r>
            <a:endParaRPr lang="de-DE" sz="1600" dirty="0">
              <a:solidFill>
                <a:schemeClr val="bg1"/>
              </a:solidFill>
            </a:endParaRP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780409"/>
            <a:ext cx="3917341" cy="1401716"/>
            <a:chOff x="7795234" y="2780409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780409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planifie et j’évalue l’enseignement de façon autonome, en m’orientant sur le cursus d’enseignement d’État.</a:t>
              </a:r>
              <a:r>
                <a:rPr lang="en-US" sz="1600" dirty="0"/>
                <a:t> 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fr-FR" sz="1600" dirty="0"/>
                <a:t>Je transmets aussi aux élèves des « savoir-être », et je suis leur interlocuteur en matière de préoccupations sociales.</a:t>
              </a:r>
              <a:endParaRPr lang="de-DE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262589"/>
            <a:ext cx="4190904" cy="164940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fr-FR" sz="1600" dirty="0"/>
              <a:t>Avec moi, les apprenti·e·s apprennent comment on fabrique des pièces, comment on les monte et à quoi il faut faire attention.  Je leur transmets ainsi </a:t>
            </a:r>
            <a:br>
              <a:rPr lang="fr-FR" sz="1600" dirty="0"/>
            </a:br>
            <a:r>
              <a:rPr lang="fr-FR" sz="1600" dirty="0"/>
              <a:t>les bases pratiques.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77816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Avantages pour l’État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Donner aux jeunes la capacité d’agir sur le plan professionnel et les intégrer à la société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2" y="3270456"/>
            <a:ext cx="3411163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Une économie solide a besoin de bons professionnels qualifié·e·s.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335076"/>
            <a:ext cx="4645112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formation professionnelle doit permettre « l’exercice d’une profession et la participation au monde du travail et à la société, en s’accompagnant d’une responsabilité sociale, économique et écologique ». (KMK)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L’école professionnelle apporte un soutien avec la théorie et l’enseignement général.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292353" y="3131957"/>
            <a:ext cx="3420222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pc="-20" dirty="0">
                <a:solidFill>
                  <a:srgbClr val="000000"/>
                </a:solidFill>
              </a:rPr>
              <a:t>Le personnel formé de la fonction </a:t>
            </a:r>
            <a:r>
              <a:rPr lang="fr-FR" dirty="0">
                <a:solidFill>
                  <a:srgbClr val="000000"/>
                </a:solidFill>
              </a:rPr>
              <a:t>publique met en œuvre les </a:t>
            </a:r>
            <a:r>
              <a:rPr lang="fr-FR" dirty="0" err="1">
                <a:solidFill>
                  <a:srgbClr val="000000"/>
                </a:solidFill>
              </a:rPr>
              <a:t>objec-tifs</a:t>
            </a:r>
            <a:r>
              <a:rPr lang="fr-FR" dirty="0">
                <a:solidFill>
                  <a:srgbClr val="000000"/>
                </a:solidFill>
              </a:rPr>
              <a:t> de la politique de formation.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IV. </a:t>
            </a:r>
            <a:r>
              <a:rPr lang="fr-FR" sz="2000" dirty="0"/>
              <a:t>L’école professionnelle comme lieu d’apprentissage – le personnel enseignant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7820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Les avantages pour touts les participants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entreprises </a:t>
            </a:r>
            <a:r>
              <a:rPr lang="fr-FR" dirty="0"/>
              <a:t>disposent d’apprentis qui détiennent des connaissances théoriques étendues et de bonnes connaissances générales.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768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</a:t>
            </a:r>
            <a:r>
              <a:rPr lang="fr-FR" b="1" dirty="0"/>
              <a:t>’État </a:t>
            </a:r>
            <a:r>
              <a:rPr lang="fr-FR" dirty="0"/>
              <a:t>remplit sa mission de formation grâce à des enseignants munis d’une qualification universitaire globale.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</a:t>
            </a:r>
            <a:r>
              <a:rPr lang="fr-FR" b="1" dirty="0"/>
              <a:t>apprentis </a:t>
            </a:r>
            <a:r>
              <a:rPr lang="fr-FR" dirty="0"/>
              <a:t>acquièrent des compétences professionnelles reconnues formellement et interentreprises, ainsi que des connaissances générales.</a:t>
            </a:r>
            <a:r>
              <a:rPr lang="en-US" dirty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Prestations du personnel de formation professionnelle dans le système de formation en alternance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682364"/>
            <a:ext cx="3230066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la théorie et la pratique, des connaissances générales ainsi que des valeurs et des comportements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316940" y="4684622"/>
            <a:ext cx="557604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Prend en charge des tâches multiples dans la formation et au-delà (socialisation, suivi, concertation, soutien, administration, motivation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enseignants et les </a:t>
            </a:r>
            <a:r>
              <a:rPr lang="fr-FR" dirty="0" err="1">
                <a:solidFill>
                  <a:srgbClr val="000000"/>
                </a:solidFill>
              </a:rPr>
              <a:t>forma-teurs</a:t>
            </a:r>
            <a:r>
              <a:rPr lang="fr-FR" dirty="0">
                <a:solidFill>
                  <a:srgbClr val="000000"/>
                </a:solidFill>
              </a:rPr>
              <a:t> se complètent pour la formation professionnelle.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Personnel de formation professionnelle en entreprise et en école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fr-FR" sz="2000" dirty="0"/>
              <a:t>Introduction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Tâches du personnel dans le système de formation professionnelle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L’entreprise comme lieu d’apprentissage : le personnel de formation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L’école professionnelle : le personnel enseignant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Synthèse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r>
              <a:rPr lang="fr-FR" sz="2000" dirty="0"/>
              <a:t>Bilan</a:t>
            </a:r>
          </a:p>
          <a:p>
            <a:pPr marL="514350" indent="-514350">
              <a:buAutoNum type="romanUcPeriod"/>
            </a:pPr>
            <a:r>
              <a:rPr lang="fr-FR" sz="2000" dirty="0"/>
              <a:t>Informations supplémentaires</a:t>
            </a:r>
            <a:r>
              <a:rPr lang="en-US" sz="2000" dirty="0"/>
              <a:t> </a:t>
            </a: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fr-FR" sz="2000" dirty="0"/>
              <a:t>Professionnalisation – les qualifications du personnel de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</a:t>
            </a:r>
            <a:r>
              <a:rPr lang="fr-FR" dirty="0"/>
              <a:t>Synthèse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le personnel à mener à bien les tâches de la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2" y="3169709"/>
            <a:ext cx="3294389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Aident à garantir la qualité de l’apprentissage dans l’</a:t>
            </a:r>
            <a:r>
              <a:rPr lang="fr-FR" dirty="0" err="1">
                <a:solidFill>
                  <a:srgbClr val="000000"/>
                </a:solidFill>
              </a:rPr>
              <a:t>entre-prise</a:t>
            </a:r>
            <a:r>
              <a:rPr lang="fr-FR" dirty="0">
                <a:solidFill>
                  <a:srgbClr val="000000"/>
                </a:solidFill>
              </a:rPr>
              <a:t> et à l’école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Associent théorie et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Bénéficient du soutien de l’État et l’économie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Promeuvent une activité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Renforcent la reconnaissance sociale du personnel de </a:t>
            </a:r>
            <a:r>
              <a:rPr lang="fr-FR" dirty="0" err="1">
                <a:solidFill>
                  <a:srgbClr val="000000"/>
                </a:solidFill>
              </a:rPr>
              <a:t>for-mation</a:t>
            </a:r>
            <a:r>
              <a:rPr lang="fr-FR" dirty="0">
                <a:solidFill>
                  <a:srgbClr val="000000"/>
                </a:solidFill>
              </a:rPr>
              <a:t>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Sont ancrées dans la législation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Soutien par l’État et l’économie : qualifications, cadre, ressources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V. Synthèse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fr-FR" sz="1800" dirty="0"/>
              <a:t>Embauche les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Soutient la qualification des professionnels qualifiés comme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Permet la promotion du personnel de formation dans l’entreprise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Reconnaît l’importance de l’activité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5000"/>
            </a:pPr>
            <a:r>
              <a:rPr lang="fr-FR" sz="1800" dirty="0"/>
              <a:t>Garantit la qualité du personnel de formation (chambres)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Finance les enseignants des écoles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Offre des conditions-cadres attractives pour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Forme les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Réglemente sur le plan légal la qualification du personnel de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r>
              <a:rPr lang="fr-FR" sz="1800" dirty="0"/>
              <a:t>Garantit la qualité des enseignants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 err="1"/>
              <a:t>L‘économie</a:t>
            </a:r>
            <a:endParaRPr lang="de-DE" sz="1600" dirty="0"/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/>
              <a:t>État</a:t>
            </a:r>
            <a:endParaRPr lang="de-DE" sz="1800" b="1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VI. Bilan : Facteur de la réussite de la formation professionnelle en Allemagne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Des pros engagés</a:t>
            </a:r>
            <a:r>
              <a:rPr lang="en-US" sz="2000" dirty="0"/>
              <a:t> </a:t>
            </a:r>
            <a:endParaRPr lang="de-DE" sz="20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302360" y="1276821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Collaboration étroite entre l’état et l’économie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soutien au personnel par l’État et l’économie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41650" y="2839196"/>
            <a:ext cx="3473027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Apprentissage au cours du processus de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une formation du personnel axée sur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4" y="1706595"/>
            <a:ext cx="3865435" cy="12985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Recherche et conseil institutionnalisés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par la recherche sur le personnel de formation (par les chambres et le BIBB)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3146884"/>
            <a:ext cx="3420000" cy="105386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Normes reconnues socialement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par ex. aptitude à être formateur (AEVO)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278626" y="4370886"/>
            <a:ext cx="4530969" cy="1580158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Qualification du personnel de formation professionnelle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pédagogie professionnelle comme base pour tous les processus d’enseignement et d’apprentissage en 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443670"/>
            <a:ext cx="4103999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Entreprise de formation reconnue, un critère de qualité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fr-FR" dirty="0">
                <a:solidFill>
                  <a:srgbClr val="000000"/>
                </a:solidFill>
              </a:rPr>
              <a:t>un critère : personnel de formation reconnu par l’État (BBiG)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VII. Informations supplémentaires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fr-FR" sz="1800" dirty="0"/>
              <a:t>Vous trouverez cette présentation conjointement à d’autres, ainsi que des informations sur la formation professionnelle en Allemagne et sur la collaboration internationale dans la formation professionnelle sur notre site Internet :</a:t>
            </a:r>
            <a:r>
              <a:rPr lang="en-US" sz="1800" dirty="0"/>
              <a:t> </a:t>
            </a:r>
            <a:r>
              <a:rPr lang="en-GB" sz="1800" noProof="0" dirty="0"/>
              <a:t> </a:t>
            </a:r>
          </a:p>
          <a:p>
            <a:pPr marL="0" indent="0">
              <a:buNone/>
            </a:pPr>
            <a:br>
              <a:rPr lang="en-GB" sz="1800" b="1" spc="10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800" b="1" spc="80" noProof="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www.govet.international/fr</a:t>
            </a:r>
            <a:r>
              <a:rPr lang="en-GB" sz="1800" b="1" spc="80" noProof="0" dirty="0">
                <a:solidFill>
                  <a:srgbClr val="E27F1C"/>
                </a:solidFill>
              </a:rPr>
              <a:t> </a:t>
            </a: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/>
              <a:t>Sources</a:t>
            </a:r>
          </a:p>
          <a:p>
            <a:pPr marL="266700" indent="-266700"/>
            <a:r>
              <a:rPr lang="en-GB" sz="1600" dirty="0"/>
              <a:t>Rapport BIBB (</a:t>
            </a:r>
            <a:r>
              <a:rPr lang="en-GB" sz="1600" dirty="0">
                <a:solidFill>
                  <a:srgbClr val="E27F1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KMK (</a:t>
            </a:r>
            <a:r>
              <a:rPr lang="en-GB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600" dirty="0"/>
              <a:t>Portail de données du BMBF</a:t>
            </a:r>
            <a:r>
              <a:rPr lang="en-US" sz="1600" dirty="0"/>
              <a:t> 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266700" indent="-266700"/>
            <a:r>
              <a:rPr lang="fr-FR" sz="1600" dirty="0"/>
              <a:t>Statistiques sur la formation professionnelle Destatis</a:t>
            </a:r>
            <a:r>
              <a:rPr lang="en-US" sz="1600" dirty="0"/>
              <a:t> </a:t>
            </a:r>
            <a:r>
              <a:rPr lang="en-GB" sz="1600" dirty="0"/>
              <a:t>(</a:t>
            </a:r>
            <a:r>
              <a:rPr lang="en-GB" sz="16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en-GB" sz="16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fr-FR" sz="1600" b="1" dirty="0"/>
              <a:t>Autres informations sur Internet :</a:t>
            </a:r>
            <a:endParaRPr lang="en-GB" sz="1600" b="1" dirty="0"/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  <a:endParaRPr lang="en-GB" sz="1600" b="1" dirty="0">
              <a:solidFill>
                <a:srgbClr val="E27F1C"/>
              </a:solidFill>
            </a:endParaRP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www.leando.de</a:t>
            </a:r>
            <a:endParaRPr lang="en-GB" sz="1600" dirty="0">
              <a:solidFill>
                <a:srgbClr val="E27F1C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/>
              <a:t>GOVET auprès du BIBB</a:t>
            </a:r>
            <a:r>
              <a:rPr lang="en-US" dirty="0"/>
              <a:t>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 </a:t>
            </a:r>
            <a:r>
              <a:rPr lang="fr-FR" dirty="0"/>
              <a:t>Introduction</a:t>
            </a:r>
            <a:r>
              <a:rPr lang="en-US" dirty="0"/>
              <a:t> </a:t>
            </a:r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44" y="436278"/>
            <a:ext cx="1198526" cy="81852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4084015" y="726737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fr-FR" sz="2000" dirty="0">
                <a:solidFill>
                  <a:srgbClr val="BF5A08"/>
                </a:solidFill>
                <a:ea typeface="Calibri"/>
                <a:cs typeface="Calibri"/>
              </a:rPr>
              <a:t>En alternance signifie « deux mondes »</a:t>
            </a:r>
            <a:endParaRPr lang="fr-FR" sz="2000" dirty="0">
              <a:solidFill>
                <a:srgbClr val="BF5A08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85436" y="3553467"/>
            <a:ext cx="245159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dirty="0"/>
              <a:t>Inspection et direction scolaires, administration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enseignant à l’école professionnelle</a:t>
            </a:r>
            <a:r>
              <a:rPr lang="en-US" dirty="0"/>
              <a:t> </a:t>
            </a: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Objectif commun :</a:t>
            </a:r>
            <a:r>
              <a:rPr lang="en-US"/>
              <a:t> </a:t>
            </a:r>
          </a:p>
          <a:p>
            <a:pPr algn="ctr"/>
            <a:r>
              <a:rPr lang="fr-FR"/>
              <a:t>Qualification des apprenti·e·s et des élèves</a:t>
            </a:r>
            <a:r>
              <a:rPr lang="en-US"/>
              <a:t> 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396818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Monde du travail</a:t>
              </a:r>
              <a:r>
                <a:rPr lang="en-US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589470" y="3553467"/>
            <a:ext cx="24539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 err="1"/>
              <a:t>Direction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fr-FR" dirty="0"/>
              <a:t>Direction de la formation</a:t>
            </a:r>
            <a:r>
              <a:rPr lang="en-US" dirty="0"/>
              <a:t> </a:t>
            </a:r>
          </a:p>
          <a:p>
            <a:pPr>
              <a:spcAft>
                <a:spcPts val="600"/>
              </a:spcAft>
            </a:pPr>
            <a:r>
              <a:rPr lang="fr-FR" dirty="0"/>
              <a:t>Personnel de formation</a:t>
            </a:r>
            <a:r>
              <a:rPr lang="en-US" dirty="0"/>
              <a:t> </a:t>
            </a:r>
            <a:r>
              <a:rPr lang="fr-FR" dirty="0"/>
              <a:t>sur le lieu de travail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2851608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373230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/>
                <a:t>Enseignement public</a:t>
              </a:r>
              <a:r>
                <a:rPr lang="en-US"/>
                <a:t> </a:t>
              </a:r>
              <a:endParaRPr lang="de-DE" b="1" dirty="0"/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2845997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321866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/>
                <a:t>Apprentis, élèves</a:t>
              </a:r>
              <a:r>
                <a:rPr lang="en-US" dirty="0"/>
                <a:t> 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204295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Représentant·e·s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État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Syndicats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6280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400" b="1" dirty="0">
                <a:solidFill>
                  <a:srgbClr val="000000"/>
                </a:solidFill>
              </a:rPr>
              <a:t>Personnel de formation en entreprise 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Direction de l’entreprise/de la formation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dans la formation interentreprise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Accompagnement lors de l’entrée dans la vie professionnelle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de formation qualifié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400" dirty="0">
                <a:solidFill>
                  <a:srgbClr val="000000"/>
                </a:solidFill>
              </a:rPr>
              <a:t>Personnel qualifié formateur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4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220196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Personnel de formation en école 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Enseignants en 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Direction de l’établissement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rgbClr val="000000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4634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600" b="1" dirty="0">
                <a:solidFill>
                  <a:srgbClr val="000000"/>
                </a:solidFill>
              </a:rPr>
              <a:t>Représentants de…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b="1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Employeurs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Employés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fr-FR" sz="1600" dirty="0">
                <a:solidFill>
                  <a:srgbClr val="000000"/>
                </a:solidFill>
              </a:rPr>
              <a:t>École professionnelle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rgbClr val="000000"/>
              </a:solidFill>
            </a:endParaRPr>
          </a:p>
          <a:p>
            <a:pPr>
              <a:spcAft>
                <a:spcPts val="200"/>
              </a:spcAft>
            </a:pPr>
            <a:r>
              <a:rPr lang="fr-FR" sz="1600" dirty="0">
                <a:solidFill>
                  <a:srgbClr val="000000"/>
                </a:solidFill>
              </a:rPr>
              <a:t>Organisés par les chambres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8" y="777933"/>
            <a:ext cx="9244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personnel agit à tous les « points clés » de la formation professionnelle :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Mise en œuvre la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fr-FR" dirty="0"/>
              <a:t>Élaboration des normes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Examens et certifications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Zoom sur : la mise en œuvre la formation professionnelle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38962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630 000 formateurs enregistrés</a:t>
            </a:r>
            <a:r>
              <a:rPr lang="fr-FR" sz="1800" dirty="0"/>
              <a:t> dans toute l’Allemagne*</a:t>
            </a:r>
            <a:r>
              <a:rPr lang="en-US" sz="1800" dirty="0"/>
              <a:t> </a:t>
            </a:r>
            <a:r>
              <a:rPr lang="fr-FR" sz="1800" dirty="0"/>
              <a:t>(état : 2022)</a:t>
            </a:r>
            <a:r>
              <a:rPr lang="en-US" sz="1800" dirty="0"/>
              <a:t> </a:t>
            </a:r>
            <a:endParaRPr lang="de-DE" sz="1800" b="1" spc="-2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la plupart du temps en fonction secondaire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Par formateur, entre </a:t>
            </a:r>
            <a:r>
              <a:rPr lang="fr-FR" sz="1800" b="1" dirty="0"/>
              <a:t>3</a:t>
            </a:r>
            <a:r>
              <a:rPr lang="fr-FR" sz="1800" dirty="0"/>
              <a:t> (formant en parallèle) et </a:t>
            </a:r>
            <a:r>
              <a:rPr lang="fr-FR" sz="1800" b="1" dirty="0"/>
              <a:t>16</a:t>
            </a:r>
            <a:r>
              <a:rPr lang="fr-FR" sz="1800" dirty="0"/>
              <a:t> </a:t>
            </a:r>
            <a:r>
              <a:rPr lang="fr-FR" sz="1800" b="1" dirty="0"/>
              <a:t>apprentis </a:t>
            </a:r>
            <a:r>
              <a:rPr lang="fr-FR" sz="1800" dirty="0"/>
              <a:t>(formant uniquement) </a:t>
            </a:r>
            <a:endParaRPr lang="de-DE" sz="1800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6 millions de formateurs </a:t>
            </a:r>
            <a:r>
              <a:rPr lang="fr-FR" sz="1800" dirty="0"/>
              <a:t>(avec/sans certificat, mais non enregistrés auprès des chambres)</a:t>
            </a:r>
            <a:r>
              <a:rPr lang="en-US" sz="1800" dirty="0"/>
              <a:t> </a:t>
            </a: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800" b="1" dirty="0"/>
              <a:t>Enseignants</a:t>
            </a:r>
            <a:r>
              <a:rPr lang="en-US" sz="1800" dirty="0"/>
              <a:t> 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école professionnelle)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43762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39 000</a:t>
            </a:r>
            <a:r>
              <a:rPr lang="fr-FR" sz="1800" dirty="0"/>
              <a:t> </a:t>
            </a:r>
            <a:r>
              <a:rPr lang="fr-FR" sz="1800" b="1" dirty="0"/>
              <a:t>emplois à plein temps</a:t>
            </a:r>
            <a:r>
              <a:rPr lang="fr-FR" sz="1800" dirty="0"/>
              <a:t> (état : 2022)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théorie et l’enseignement général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fr-FR" dirty="0"/>
              <a:t>Enseignants pour la pratique</a:t>
            </a:r>
            <a:r>
              <a:rPr lang="en-US" dirty="0"/>
              <a:t> </a:t>
            </a:r>
            <a:endParaRPr lang="de-DE" dirty="0">
              <a:latin typeface="+mn-lt"/>
            </a:endParaRPr>
          </a:p>
          <a:p>
            <a:pPr>
              <a:lnSpc>
                <a:spcPts val="2200"/>
              </a:lnSpc>
              <a:buSzPct val="70000"/>
            </a:pPr>
            <a:r>
              <a:rPr lang="fr-FR" sz="1800" dirty="0"/>
              <a:t>Env. </a:t>
            </a:r>
            <a:r>
              <a:rPr lang="fr-FR" sz="1800" b="1" dirty="0"/>
              <a:t>33 apprenants </a:t>
            </a:r>
            <a:r>
              <a:rPr lang="fr-FR" sz="1800" dirty="0"/>
              <a:t>par enseignant· (état : 2022)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Dans cette présentation : zoom sur </a:t>
            </a:r>
            <a:r>
              <a:rPr lang="fr-FR" sz="1800" b="1" dirty="0"/>
              <a:t>le personnel de formation reconnu par l’État et sur les enseignants en école professionnelle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659860"/>
            <a:ext cx="2052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*selon BBiG, AEVO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1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1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9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uiExpand="1" build="p"/>
      <p:bldP spid="6" grpId="0" build="p" animBg="1"/>
      <p:bldP spid="7" grpId="0" uiExpand="1" build="p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fr-FR" sz="2000" dirty="0"/>
              <a:t>Personnel formateur (lieu d’apprentissage : entreprise)</a:t>
            </a:r>
            <a:r>
              <a:rPr lang="en-US" sz="2000" dirty="0"/>
              <a:t> </a:t>
            </a:r>
            <a:endParaRPr lang="de-DE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fr-FR" sz="1800" b="1" dirty="0"/>
              <a:t>Direction de la formation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Souvent fonction principale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pour toutes les personnes en apprentissage dans toutes les formations professionnelles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Transmission d’une qualification formelle</a:t>
            </a:r>
            <a:r>
              <a:rPr lang="en-US" sz="1800" dirty="0"/>
              <a:t> </a:t>
            </a:r>
            <a:r>
              <a:rPr lang="de-DE" sz="1800" dirty="0">
                <a:latin typeface="+mn-lt"/>
              </a:rPr>
              <a:t>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Responsable de l’organisation de la formation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fr-FR" sz="1800" dirty="0"/>
              <a:t>Aucune obligation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fr-FR" sz="1800" b="1" dirty="0"/>
              <a:t>Personnel qualifié formateur</a:t>
            </a:r>
            <a:r>
              <a:rPr lang="en-US" sz="1800" dirty="0"/>
              <a:t> </a:t>
            </a:r>
            <a:endParaRPr lang="de-DE" sz="1800" b="1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fr-FR" sz="1800" dirty="0"/>
              <a:t>Fonction secondaire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d’une personne en apprentissage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Expérience professionnelle mais former sans qualification formelle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Responsable de sections de formation spécifiques</a:t>
            </a:r>
            <a:r>
              <a:rPr lang="en-US" sz="1800" dirty="0"/>
              <a:t> </a:t>
            </a:r>
            <a:endParaRPr lang="de-DE" sz="1800" dirty="0">
              <a:latin typeface="+mn-lt"/>
            </a:endParaRPr>
          </a:p>
          <a:p>
            <a:pPr marL="288000" lvl="0" indent="-288000">
              <a:buSzPct val="70000"/>
            </a:pPr>
            <a:r>
              <a:rPr lang="fr-FR" sz="1800" dirty="0"/>
              <a:t>Art. 28 de la loi sur la formation professionnelle parag. 3</a:t>
            </a:r>
            <a:r>
              <a:rPr lang="en-US" sz="1800" dirty="0"/>
              <a:t> </a:t>
            </a:r>
            <a:endParaRPr lang="de-DE" sz="1800" spc="-20" dirty="0">
              <a:latin typeface="+mn-lt"/>
            </a:endParaRP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 dirty="0"/>
              <a:t>Formateur</a:t>
            </a:r>
            <a:endParaRPr lang="de-DE" sz="1800" b="1" dirty="0"/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Fonction principale ou secondaire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buSzPct val="70000"/>
            </a:pPr>
            <a:r>
              <a:rPr lang="fr-FR" sz="1600" dirty="0"/>
              <a:t>Responsable de max. 15 personnes en apprentissage dans une formation professionnelle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Transmission d’une qualification formelle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Responsable de la mise en œuvre de la formation</a:t>
            </a:r>
            <a:r>
              <a:rPr lang="en-US" sz="1600" dirty="0"/>
              <a:t> </a:t>
            </a:r>
            <a:endParaRPr lang="de-DE" sz="1600" dirty="0">
              <a:latin typeface="+mn-lt"/>
            </a:endParaRP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fr-FR" sz="1600" dirty="0"/>
              <a:t>Art. 30 de la loi sur la formation professionnelle</a:t>
            </a:r>
            <a:r>
              <a:rPr lang="en-US" sz="1600" dirty="0"/>
              <a:t> </a:t>
            </a:r>
            <a:r>
              <a:rPr lang="de-DE" sz="1600" dirty="0">
                <a:latin typeface="+mn-lt"/>
              </a:rPr>
              <a:t>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632450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fr-FR" sz="1200" dirty="0"/>
              <a:t>*Les tâches peuvent être prises en charge par la direction, les ressources humaines ou les formateur·rice·s</a:t>
            </a:r>
            <a:r>
              <a:rPr lang="en-US" sz="1200" dirty="0"/>
              <a:t> 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uiExpand="1" build="p"/>
      <p:bldP spid="6" grpId="0" uiExpand="1" build="p" animBg="1"/>
      <p:bldP spid="7" grpId="0" uiExpand="1" build="p"/>
      <p:bldP spid="8" grpId="0" animBg="1"/>
      <p:bldP spid="9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fr-FR" sz="1800" b="1" dirty="0"/>
              <a:t>Personnel de formation</a:t>
            </a:r>
            <a:endParaRPr lang="de-DE" sz="1800" b="1" dirty="0"/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fr-FR" sz="1600" dirty="0"/>
              <a:t>(lieu d’apprentissage : entreprise)</a:t>
            </a:r>
            <a:r>
              <a:rPr lang="en-US" sz="1600" dirty="0"/>
              <a:t> </a:t>
            </a:r>
            <a:endParaRPr lang="de-DE" sz="1600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Établit un plan de formation en entreprise sur la base de normes de formation ou du règlement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555835" y="3394377"/>
            <a:ext cx="3600000" cy="18074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capacités </a:t>
            </a:r>
            <a:r>
              <a:rPr lang="fr-FR" dirty="0" err="1">
                <a:solidFill>
                  <a:srgbClr val="000000"/>
                </a:solidFill>
              </a:rPr>
              <a:t>profession-nelles</a:t>
            </a:r>
            <a:r>
              <a:rPr lang="fr-FR" dirty="0">
                <a:solidFill>
                  <a:srgbClr val="000000"/>
                </a:solidFill>
              </a:rPr>
              <a:t> étendues ainsi qu’un savoir professionnel et une compétence personnelle (comportements, aptitude à travailler en équipe, autonomie etc.)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36167" y="4443810"/>
            <a:ext cx="360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Intègre à l’entreprise les </a:t>
            </a:r>
            <a:r>
              <a:rPr lang="fr-FR" dirty="0" err="1">
                <a:solidFill>
                  <a:srgbClr val="000000"/>
                </a:solidFill>
              </a:rPr>
              <a:t>per-sonnes</a:t>
            </a:r>
            <a:r>
              <a:rPr lang="fr-FR" dirty="0">
                <a:solidFill>
                  <a:srgbClr val="000000"/>
                </a:solidFill>
              </a:rPr>
              <a:t> en apprentissage et les accompagnent en vue d’une </a:t>
            </a:r>
            <a:r>
              <a:rPr lang="fr-FR" spc="-20" dirty="0">
                <a:solidFill>
                  <a:srgbClr val="000000"/>
                </a:solidFill>
              </a:rPr>
              <a:t>embauche éventuelle (recrutement)</a:t>
            </a:r>
            <a:r>
              <a:rPr lang="en-US" spc="-20" dirty="0">
                <a:solidFill>
                  <a:srgbClr val="000000"/>
                </a:solidFill>
              </a:rPr>
              <a:t> </a:t>
            </a:r>
            <a:endParaRPr lang="de-DE" spc="-20" dirty="0">
              <a:solidFill>
                <a:srgbClr val="000000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le processus de formation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848228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Assiste lors de la préparation des examens, et intègre le service concerné et </a:t>
            </a:r>
            <a:r>
              <a:rPr lang="fr-FR">
                <a:solidFill>
                  <a:srgbClr val="000000"/>
                </a:solidFill>
              </a:rPr>
              <a:t>d’autres employés</a:t>
            </a:r>
            <a:r>
              <a:rPr lang="en-US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fr-FR" dirty="0">
                <a:solidFill>
                  <a:srgbClr val="000000"/>
                </a:solidFill>
              </a:rPr>
              <a:t>Coordination avec l’école professionnelle et la chambre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 err="1"/>
              <a:t>Enseignants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fr-FR" sz="1600" dirty="0"/>
              <a:t>Théorie</a:t>
            </a:r>
            <a:r>
              <a:rPr lang="de-DE" sz="1600" dirty="0"/>
              <a:t> et </a:t>
            </a:r>
            <a:r>
              <a:rPr lang="fr-FR" sz="1600" dirty="0"/>
              <a:t>connaissances</a:t>
            </a:r>
            <a:r>
              <a:rPr lang="de-DE" sz="1600" dirty="0"/>
              <a:t> </a:t>
            </a:r>
            <a:r>
              <a:rPr lang="fr-FR" sz="1600" dirty="0"/>
              <a:t>générales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fr-FR" sz="2000" dirty="0"/>
              <a:t>Répartition</a:t>
            </a:r>
            <a:r>
              <a:rPr lang="de-DE" sz="2000" dirty="0"/>
              <a:t> des </a:t>
            </a:r>
            <a:r>
              <a:rPr lang="fr-FR" sz="2000" dirty="0"/>
              <a:t>tâches</a:t>
            </a:r>
            <a:r>
              <a:rPr lang="de-DE" sz="2000" dirty="0"/>
              <a:t> </a:t>
            </a:r>
            <a:r>
              <a:rPr lang="fr-FR" sz="2000" dirty="0"/>
              <a:t>principales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</a:t>
            </a:r>
            <a:r>
              <a:rPr lang="fr-FR" dirty="0"/>
              <a:t>Tâches du personnel dans le système de formation professionnelle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676445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Organise l’enseignement sur la base du </a:t>
            </a:r>
            <a:r>
              <a:rPr lang="de-DE" dirty="0">
                <a:solidFill>
                  <a:srgbClr val="000000"/>
                </a:solidFill>
              </a:rPr>
              <a:t>programme-</a:t>
            </a:r>
            <a:r>
              <a:rPr lang="de-DE" dirty="0" err="1">
                <a:solidFill>
                  <a:srgbClr val="000000"/>
                </a:solidFill>
              </a:rPr>
              <a:t>cadre</a:t>
            </a:r>
            <a:r>
              <a:rPr lang="de-DE" dirty="0">
                <a:solidFill>
                  <a:srgbClr val="000000"/>
                </a:solidFill>
              </a:rPr>
              <a:t> de </a:t>
            </a:r>
            <a:r>
              <a:rPr lang="de-DE" dirty="0" err="1">
                <a:solidFill>
                  <a:srgbClr val="000000"/>
                </a:solidFill>
              </a:rPr>
              <a:t>formation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théoriques et des bases de la pratique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fr-FR" dirty="0">
                <a:solidFill>
                  <a:srgbClr val="000000"/>
                </a:solidFill>
              </a:rPr>
              <a:t>étendues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681133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connaissances générales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182551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fr-FR" dirty="0">
                <a:solidFill>
                  <a:srgbClr val="000000"/>
                </a:solidFill>
              </a:rPr>
              <a:t>Transmet des compétence personnelle</a:t>
            </a:r>
            <a:r>
              <a:rPr lang="en-US" dirty="0">
                <a:solidFill>
                  <a:srgbClr val="000000"/>
                </a:solidFill>
              </a:rPr>
              <a:t>s</a:t>
            </a:r>
            <a:endParaRPr lang="de-DE" dirty="0">
              <a:solidFill>
                <a:srgbClr val="000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568370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29" y="5052107"/>
            <a:ext cx="8485005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/>
              <a:t>Dans le système de formation professionnelle en alternance, les </a:t>
            </a:r>
            <a:r>
              <a:rPr lang="fr-FR" sz="1600" b="1" dirty="0"/>
              <a:t>différentes tâches </a:t>
            </a:r>
            <a:r>
              <a:rPr lang="fr-FR" sz="1600" dirty="0"/>
              <a:t>du personnel dans les lieux d’apprentissage </a:t>
            </a:r>
            <a:r>
              <a:rPr lang="fr-FR" sz="1600" b="1" dirty="0"/>
              <a:t>se complètent </a:t>
            </a:r>
            <a:r>
              <a:rPr lang="fr-FR" sz="1600" dirty="0"/>
              <a:t>dans le cadre de la </a:t>
            </a:r>
            <a:r>
              <a:rPr lang="fr-FR" sz="1600" b="1" dirty="0"/>
              <a:t>coordination entre lieux d’apprentissage</a:t>
            </a:r>
            <a:r>
              <a:rPr lang="en-US" sz="1600" dirty="0"/>
              <a:t> </a:t>
            </a:r>
            <a:r>
              <a:rPr lang="de-DE" sz="1600" dirty="0"/>
              <a:t>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Panorama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</a:t>
            </a:r>
            <a:r>
              <a:rPr lang="fr-FR" dirty="0"/>
              <a:t>L’entreprise comme lieu d’apprentissage : le personnel de formation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88070" y="1477447"/>
            <a:ext cx="3833675" cy="137651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sz="1600" dirty="0">
                <a:solidFill>
                  <a:srgbClr val="000000"/>
                </a:solidFill>
              </a:rPr>
              <a:t>Le personnel de formation en entreprise est composé principalement de </a:t>
            </a:r>
            <a:r>
              <a:rPr lang="fr-FR" sz="1600">
                <a:solidFill>
                  <a:srgbClr val="000000"/>
                </a:solidFill>
              </a:rPr>
              <a:t>professionnels qualifiés</a:t>
            </a:r>
            <a:r>
              <a:rPr lang="fr-FR" sz="1600" dirty="0">
                <a:solidFill>
                  <a:srgbClr val="000000"/>
                </a:solidFill>
              </a:rPr>
              <a:t>, qui se chargent aussi de la formation (la plupart du temps parallèlement à leur fonction)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endParaRPr lang="de-DE" sz="1600" dirty="0">
              <a:solidFill>
                <a:srgbClr val="000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Les tâches de formation sont fortement axées sur les exigences propres à l’entreprise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021446"/>
            <a:ext cx="3833675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En général, les tâches englobent beaucoup plus qu’une simple formation et des instructions pour le travail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81965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Le personnel de formation combine des compétences professionnelles et une qualification pédagogique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de-DE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857044"/>
            <a:ext cx="3833674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La plupart du temps, la qualification est obtenue en cours d’emploi (formation continue de plusieurs semaines)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fr-FR" dirty="0">
                <a:solidFill>
                  <a:srgbClr val="000000"/>
                </a:solidFill>
              </a:rPr>
              <a:t>L’intérêt de l’entreprise pour le personnel de formation est décisif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2438</Words>
  <Application>Microsoft Office PowerPoint</Application>
  <PresentationFormat>Breitbild</PresentationFormat>
  <Paragraphs>272</Paragraphs>
  <Slides>24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2" baseType="lpstr">
      <vt:lpstr>MS Mincho</vt:lpstr>
      <vt:lpstr>Calibri</vt:lpstr>
      <vt:lpstr>Wingdings 3</vt:lpstr>
      <vt:lpstr>Times New Roman</vt:lpstr>
      <vt:lpstr>Arial</vt:lpstr>
      <vt:lpstr>Times</vt:lpstr>
      <vt:lpstr>Office</vt:lpstr>
      <vt:lpstr>1_Office</vt:lpstr>
      <vt:lpstr> </vt:lpstr>
      <vt:lpstr>Sommaire </vt:lpstr>
      <vt:lpstr>I. Introduction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II. Tâches du personnel dans le système de formation professionnelle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III. L’entreprise comme lieu d’apprentissage : le personnel de formation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IV. L’école professionnelle comme lieu d’apprentissage – le personnel enseignant </vt:lpstr>
      <vt:lpstr>V. Synthèse</vt:lpstr>
      <vt:lpstr>V. Synthèse</vt:lpstr>
      <vt:lpstr>V. Synthèse</vt:lpstr>
      <vt:lpstr>VI. Bilan : Facteur de la réussite de la formation professionnelle en Allemagne</vt:lpstr>
      <vt:lpstr>VII. Informations supplémentaires</vt:lpstr>
      <vt:lpstr>GOVET auprès du BIBB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269</cp:revision>
  <dcterms:created xsi:type="dcterms:W3CDTF">2020-12-18T10:19:10Z</dcterms:created>
  <dcterms:modified xsi:type="dcterms:W3CDTF">2024-06-04T11:23:14Z</dcterms:modified>
</cp:coreProperties>
</file>