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326" r:id="rId4"/>
    <p:sldId id="329" r:id="rId5"/>
    <p:sldId id="330" r:id="rId6"/>
    <p:sldId id="340" r:id="rId7"/>
    <p:sldId id="333" r:id="rId8"/>
    <p:sldId id="319" r:id="rId9"/>
    <p:sldId id="332" r:id="rId10"/>
    <p:sldId id="338" r:id="rId11"/>
    <p:sldId id="335" r:id="rId12"/>
    <p:sldId id="336" r:id="rId13"/>
    <p:sldId id="334" r:id="rId14"/>
    <p:sldId id="339" r:id="rId15"/>
    <p:sldId id="323" r:id="rId16"/>
    <p:sldId id="337" r:id="rId17"/>
    <p:sldId id="317" r:id="rId18"/>
    <p:sldId id="291" r:id="rId19"/>
    <p:sldId id="275" r:id="rId20"/>
    <p:sldId id="307" r:id="rId21"/>
    <p:sldId id="258" r:id="rId22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430" userDrawn="1">
          <p15:clr>
            <a:srgbClr val="A4A3A4"/>
          </p15:clr>
        </p15:guide>
        <p15:guide id="4" orient="horz" pos="1207">
          <p15:clr>
            <a:srgbClr val="A4A3A4"/>
          </p15:clr>
        </p15:guide>
        <p15:guide id="5" orient="horz" pos="1570">
          <p15:clr>
            <a:srgbClr val="A4A3A4"/>
          </p15:clr>
        </p15:guide>
        <p15:guide id="6" orient="horz" pos="7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ipp Lassig" initials="PL" lastIdx="7" clrIdx="0">
    <p:extLst/>
  </p:cmAuthor>
  <p:cmAuthor id="2" name="Schlich, Thorsten" initials="TS" lastIdx="15" clrIdx="1"/>
  <p:cmAuthor id="3" name="Grollmann, Dr. Philipp Christian" initials="GDPC" lastIdx="9" clrIdx="2"/>
  <p:cmAuthor id="4" name="*" initials="*" lastIdx="0" clrIdx="3"/>
  <p:cmAuthor id="5" name="Solterbeck, Daniel" initials="SD" lastIdx="7" clrIdx="4">
    <p:extLst>
      <p:ext uri="{19B8F6BF-5375-455C-9EA6-DF929625EA0E}">
        <p15:presenceInfo xmlns:p15="http://schemas.microsoft.com/office/powerpoint/2012/main" userId="S-1-5-21-1997896298-1227621897-925700815-199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851B"/>
    <a:srgbClr val="FF3300"/>
    <a:srgbClr val="6B6B6B"/>
    <a:srgbClr val="DD0000"/>
    <a:srgbClr val="FF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65" autoAdjust="0"/>
    <p:restoredTop sz="90063" autoAdjust="0"/>
  </p:normalViewPr>
  <p:slideViewPr>
    <p:cSldViewPr showGuides="1">
      <p:cViewPr varScale="1">
        <p:scale>
          <a:sx n="69" d="100"/>
          <a:sy n="69" d="100"/>
        </p:scale>
        <p:origin x="1040" y="40"/>
      </p:cViewPr>
      <p:guideLst>
        <p:guide orient="horz" pos="2160"/>
        <p:guide pos="2880"/>
        <p:guide orient="horz" pos="3430"/>
        <p:guide orient="horz" pos="1207"/>
        <p:guide orient="horz" pos="1570"/>
        <p:guide orient="horz" pos="7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-1484" y="-8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3A106-F91B-4C8F-B645-FF4D2976F54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A121F-AC36-4300-9B21-50C4D442AB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584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B4EEB-2D78-44BD-9F65-F27353983D63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0E79B-7A3D-4728-8EAA-1040FFB333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073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b="1" i="0" u="none" baseline="0"/>
              <a:t>Message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b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b="0" i="0" u="none" baseline="0"/>
              <a:t>Presentation is to provide insights into why VET personnel is important for German VET, and hence, a success factor for any VET cooperation</a:t>
            </a:r>
            <a:endParaRPr lang="es-ES" b="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b="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b="0" i="0" u="none" baseline="0"/>
              <a:t>Estas presentaciones ofrecen un resumen sobre el tema. </a:t>
            </a:r>
            <a:r>
              <a:rPr lang="es-ES"/>
              <a:t/>
            </a:r>
            <a:br>
              <a:rPr lang="es-ES"/>
            </a:br>
            <a:r>
              <a:rPr lang="es-ES" b="0" i="0" u="none" baseline="0"/>
              <a:t>Están ideadas para personas del extranjero interesadas en esta materia, con el objetivo de proporcionar una visión simplificada de la complejidad del sistema. </a:t>
            </a:r>
            <a:r>
              <a:rPr lang="es-ES"/>
              <a:t/>
            </a:r>
            <a:br>
              <a:rPr lang="es-ES"/>
            </a:br>
            <a:r>
              <a:rPr lang="es-ES" b="0" i="0" u="none" baseline="0"/>
              <a:t>Sirven como introducción al tema y su objetivo es despertar interés en una profundización en el mismo. </a:t>
            </a:r>
            <a:r>
              <a:rPr lang="es-ES"/>
              <a:t/>
            </a:r>
            <a:br>
              <a:rPr lang="es-ES"/>
            </a:br>
            <a:r>
              <a:rPr lang="es-ES" b="0" i="0" u="none" baseline="0"/>
              <a:t>La presentación debe ser adecuada para un intermediario que no sea experto en la materia.</a:t>
            </a:r>
            <a:endParaRPr lang="es-ES" b="0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s-ES" b="0" baseline="0" dirty="0" smtClean="0"/>
          </a:p>
          <a:p>
            <a:pPr marL="0" indent="0" algn="l" rtl="0">
              <a:buNone/>
            </a:pPr>
            <a:r>
              <a:rPr lang="es-ES" b="0" i="0" u="none" baseline="0"/>
              <a:t>Por motivos de presentación, en algunos casos se utilizará solo el género masculino para definir personas. </a:t>
            </a:r>
            <a:r>
              <a:rPr lang="es-ES" baseline="0"/>
              <a:t/>
            </a:r>
            <a:br>
              <a:rPr lang="es-ES" baseline="0"/>
            </a:br>
            <a:r>
              <a:rPr lang="es-ES" b="0" i="0" u="none" baseline="0"/>
              <a:t>En esos casos, también se incluye el género femenino.</a:t>
            </a:r>
            <a:endParaRPr lang="es-E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63769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75732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s-ES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Mensaje:</a:t>
            </a: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se invierte intensivamente en la cualificación de docentes para escuelas de FP (sobre todo teoría y pedagogía): único en el mundo</a:t>
            </a:r>
            <a:endParaRPr lang="es-ES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s-E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 rtl="0"/>
            <a:r>
              <a:rPr lang="es-ES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Información adicional.</a:t>
            </a:r>
          </a:p>
          <a:p>
            <a:pPr marL="171450" indent="-171450" algn="l" rtl="0">
              <a:buFontTx/>
              <a:buChar char="-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Aumenta la posibilidad de un acceso transversal</a:t>
            </a:r>
            <a:endParaRPr lang="es-ES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buFontTx/>
              <a:buChar char="-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Prácticas = </a:t>
            </a:r>
            <a:r>
              <a:rPr lang="es-ES" sz="1200" b="0" i="0" u="none" baseline="0" dirty="0">
                <a:solidFill>
                  <a:schemeClr val="bg1"/>
                </a:solidFill>
              </a:rPr>
              <a:t>fase de capacitación profesional</a:t>
            </a:r>
            <a:endParaRPr lang="es-ES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s-E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 rtl="0"/>
            <a:r>
              <a:rPr lang="es-ES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¿Qué títulos hay?</a:t>
            </a:r>
          </a:p>
          <a:p>
            <a:endParaRPr lang="es-E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Maestría </a:t>
            </a: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 examen oficial de magisterio (primer examen oficial tras los estudios, segundo examen oficial tras las prácticas)</a:t>
            </a:r>
          </a:p>
          <a:p>
            <a:endParaRPr lang="es-E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 rtl="0"/>
            <a:r>
              <a:rPr lang="es-ES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¿Quién forma a los docentes?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 universidad (pedagogía profesional, dos asignaturas de docencia)</a:t>
            </a:r>
          </a:p>
          <a:p>
            <a:pPr marL="171450" indent="-1714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Prácticas de 6 meses en una escuela de FP </a:t>
            </a: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(incl. formación continua en academias de formación continua)</a:t>
            </a:r>
          </a:p>
          <a:p>
            <a:pPr marL="0" indent="0" algn="l" rtl="0">
              <a:buFont typeface="Arial" panose="020B0604020202020204" pitchFamily="34" charset="0"/>
              <a:buNone/>
            </a:pPr>
            <a:endParaRPr lang="es-ES" b="0" baseline="0" dirty="0" smtClean="0"/>
          </a:p>
          <a:p>
            <a:pPr marL="0" indent="0" algn="l" rtl="0">
              <a:buFont typeface="Arial" panose="020B0604020202020204" pitchFamily="34" charset="0"/>
              <a:buNone/>
            </a:pPr>
            <a:r>
              <a:rPr lang="es-ES" b="0" i="0" u="none" baseline="0" dirty="0"/>
              <a:t>Prácticas paralelas al grado y el </a:t>
            </a:r>
            <a:r>
              <a:rPr lang="es-ES" b="0" i="0" u="none" baseline="0" dirty="0" smtClean="0"/>
              <a:t>maestría </a:t>
            </a:r>
            <a:r>
              <a:rPr lang="es-ES" b="0" i="0" u="none" baseline="0" dirty="0"/>
              <a:t>= prácticas obligatorias en una escuela de FP (1 semana) y semestre de prácticas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http://www.kmk.org/fileadmin/Dateien/pdf/PresseUndAktuelles/Beschluesse_Veroeffentlichungen/allg_Schulwesen/071025-ausbildung-lehrer-sek2.pdf</a:t>
            </a:r>
          </a:p>
          <a:p>
            <a:pPr marL="0" indent="0" algn="l" rtl="0">
              <a:buFont typeface="Arial" panose="020B0604020202020204" pitchFamily="34" charset="0"/>
              <a:buNone/>
            </a:pPr>
            <a:endParaRPr lang="es-ES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5382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s-ES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Mensaje:</a:t>
            </a: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gran variedad de tareas técnicas y pedagógicas de los docentes de la escuela de FP para la formación profesional orientada a la teoría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s-E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s-ES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Información adicional: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la hora de enseñar las bases prácticas, se suele trabajar en colaboración con los docentes de práctica. Normalmente, se trata de profesionales con experiencia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2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 ejemplo del contacto de los docentes con las empresas: “Si un aprendiz no puede seguir la clase, intento solucionar el problema junto con la empresa formadora”.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s-ES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s-E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s-E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s-ES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¿Qué aportan los docentes?</a:t>
            </a: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Enseñan teoría, bases para la práctica y educación general a los alumnos </a:t>
            </a: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Planifican, implementan, evalúan y desarrollan el aprendizaje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Están en contacto con las empresas, los padres, las cámaras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l" rtl="0">
              <a:buFont typeface="Arial" panose="020B0604020202020204" pitchFamily="34" charset="0"/>
              <a:buNone/>
            </a:pPr>
            <a:endParaRPr lang="es-ES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71982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s-ES" b="1" i="0" u="none" baseline="0"/>
              <a:t>Mensaje: </a:t>
            </a:r>
          </a:p>
          <a:p>
            <a:pPr algn="l" rtl="0"/>
            <a:r>
              <a:rPr lang="es-ES" b="0" i="0" u="none" baseline="0"/>
              <a:t>- El Estado invierte enormemente en personal de FP (en la escuela de FP como lugar de aprendizaje)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b="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b="0" i="0" u="none" baseline="0"/>
              <a:t>Información adicional: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s-ES" b="0" i="0" u="none" baseline="0"/>
              <a:t>En Alemania, la docencia es una profesión relativamente atractiva (salario, condiciones del contrato)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s-ES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Fuente de la cita: Acuerdo marco sobre escuelas de formación profesional (Resolución de la Conferencia de ministros de cultura del 12/03/2015)</a:t>
            </a:r>
            <a:endParaRPr lang="es-ES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43235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s-ES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¿Qué aportan los docentes?</a:t>
            </a: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Enseñan teoría, bases para la práctica y educación general a los alumnos </a:t>
            </a: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Planifican, implementan, evalúan y desarrollan el aprendizaje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Están en contacto con las empresas, los padres, las cámaras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l" rtl="0">
              <a:buFont typeface="Arial" panose="020B0604020202020204" pitchFamily="34" charset="0"/>
              <a:buNone/>
            </a:pPr>
            <a:endParaRPr lang="es-ES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71982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s-ES" b="1" i="0" u="none" baseline="0"/>
              <a:t>Mensajes</a:t>
            </a:r>
            <a:endParaRPr lang="es-ES" b="0" baseline="0" dirty="0" smtClean="0"/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/>
              <a:t>La presentación se orienta al personal de la formación, la docencia, la asistencia</a:t>
            </a:r>
            <a:endParaRPr lang="es-ES" altLang="de-DE" sz="1200" dirty="0" smtClean="0"/>
          </a:p>
          <a:p>
            <a:pPr marL="0" indent="0" algn="l" rtl="0">
              <a:buFont typeface="Arial" panose="020B0604020202020204" pitchFamily="34" charset="0"/>
              <a:buNone/>
            </a:pPr>
            <a:endParaRPr lang="es-ES" b="0" baseline="0" dirty="0" smtClean="0"/>
          </a:p>
          <a:p>
            <a:pPr marL="0" indent="0" algn="l" rtl="0">
              <a:buFont typeface="Arial" panose="020B0604020202020204" pitchFamily="34" charset="0"/>
              <a:buNone/>
            </a:pPr>
            <a:r>
              <a:rPr lang="es-ES" b="0" i="0" u="none" baseline="0"/>
              <a:t>Información adicional:</a:t>
            </a:r>
          </a:p>
          <a:p>
            <a:pPr marL="0" indent="0" algn="l" rtl="0">
              <a:buFont typeface="Arial" panose="020B0604020202020204" pitchFamily="34" charset="0"/>
              <a:buNone/>
            </a:pPr>
            <a:endParaRPr lang="es-ES" b="0" baseline="0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b="0" i="0" u="none" baseline="0"/>
              <a:t>- Ejemplo complementario para formadores y docentes: </a:t>
            </a: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El formador empresarial forma a los alumnos en mecánica industrial, el docente enseña las bases de la siderurgia. </a:t>
            </a:r>
          </a:p>
          <a:p>
            <a:pPr marL="0" indent="0" algn="l" rtl="0">
              <a:buFont typeface="Arial" panose="020B0604020202020204" pitchFamily="34" charset="0"/>
              <a:buNone/>
            </a:pPr>
            <a:endParaRPr lang="es-ES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3471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>
              <a:buFont typeface="Arial" panose="020B0604020202020204" pitchFamily="34" charset="0"/>
              <a:buNone/>
            </a:pPr>
            <a:endParaRPr lang="es-ES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3471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s-ES" b="1" i="0" u="none" baseline="0" dirty="0"/>
              <a:t>Mensaje: El Estado y la economía fomentan suficientemente la formación de personal formador</a:t>
            </a:r>
            <a:endParaRPr lang="es-ES" b="0" baseline="0" dirty="0" smtClean="0"/>
          </a:p>
          <a:p>
            <a:pPr marL="0" indent="0" algn="l" rtl="0">
              <a:buFont typeface="Arial" panose="020B0604020202020204" pitchFamily="34" charset="0"/>
              <a:buNone/>
            </a:pPr>
            <a:endParaRPr lang="es-ES" b="0" baseline="0" dirty="0" smtClean="0"/>
          </a:p>
          <a:p>
            <a:pPr marL="0" indent="0" algn="l" rtl="0">
              <a:buFont typeface="Arial" panose="020B0604020202020204" pitchFamily="34" charset="0"/>
              <a:buNone/>
            </a:pPr>
            <a:r>
              <a:rPr lang="es-ES" b="0" i="0" u="none" baseline="0" dirty="0"/>
              <a:t>Información adicional: </a:t>
            </a:r>
          </a:p>
          <a:p>
            <a:pPr marL="0" indent="0" algn="l" rtl="0">
              <a:buFont typeface="Arial" panose="020B0604020202020204" pitchFamily="34" charset="0"/>
              <a:buNone/>
            </a:pPr>
            <a:endParaRPr lang="es-ES" b="0" baseline="0" dirty="0" smtClean="0"/>
          </a:p>
          <a:p>
            <a:pPr marL="171450" indent="-171450" algn="l" rtl="0">
              <a:buFontTx/>
              <a:buChar char="-"/>
            </a:pPr>
            <a:r>
              <a:rPr lang="es-ES" b="0" i="0" u="none" baseline="0" dirty="0"/>
              <a:t>En las escuelas de FP, en el marco de la formación dual, se gastan 2400 € por alumno (gasto público) - </a:t>
            </a:r>
            <a:r>
              <a:rPr lang="es-ES" b="0" i="0" u="none" baseline="0" dirty="0" err="1"/>
              <a:t>Destatis</a:t>
            </a:r>
            <a:endParaRPr lang="es-ES" baseline="0" dirty="0" smtClean="0"/>
          </a:p>
          <a:p>
            <a:pPr marL="171450" indent="-171450" algn="l" rtl="0">
              <a:buFontTx/>
              <a:buChar char="-"/>
            </a:pPr>
            <a:r>
              <a:rPr lang="es-ES" b="0" i="0" u="none" baseline="0" dirty="0"/>
              <a:t>Un alumno de formación profesional cuesta 3596 € anuales conforme a las empresas (</a:t>
            </a:r>
            <a:r>
              <a:rPr lang="es-ES" b="0" i="0" u="none" baseline="0" dirty="0" err="1"/>
              <a:t>Destatis</a:t>
            </a:r>
            <a:r>
              <a:rPr lang="es-ES" b="0" i="0" u="none" baseline="0" dirty="0"/>
              <a:t>)</a:t>
            </a:r>
          </a:p>
          <a:p>
            <a:pPr marL="171450" indent="-171450" algn="l" rtl="0">
              <a:buFontTx/>
              <a:buChar char="-"/>
            </a:pPr>
            <a:r>
              <a:rPr lang="es-ES" sz="12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Condiciones marco atractivas: Seguridad laboral, clasificación salarial de funcionario</a:t>
            </a:r>
            <a:endParaRPr lang="es-ES" b="0" baseline="0" dirty="0" smtClean="0"/>
          </a:p>
          <a:p>
            <a:pPr marL="0" indent="0" algn="l" rtl="0">
              <a:buFont typeface="Arial" panose="020B0604020202020204" pitchFamily="34" charset="0"/>
              <a:buNone/>
            </a:pPr>
            <a:endParaRPr lang="es-ES" b="0" baseline="0" dirty="0" smtClean="0"/>
          </a:p>
          <a:p>
            <a:pPr marL="0" indent="0" algn="l" rtl="0">
              <a:buFont typeface="Arial" panose="020B0604020202020204" pitchFamily="34" charset="0"/>
              <a:buNone/>
            </a:pPr>
            <a:r>
              <a:rPr lang="es-ES" b="0" i="0" u="none" baseline="0" dirty="0"/>
              <a:t>Información:</a:t>
            </a:r>
          </a:p>
          <a:p>
            <a:pPr marL="171450" indent="-171450" algn="l" rtl="0">
              <a:buFontTx/>
              <a:buChar char="-"/>
            </a:pPr>
            <a:r>
              <a:rPr lang="es-ES" b="0" i="0" u="none" baseline="0" dirty="0"/>
              <a:t>Nivel salarial del personal docente de FP igual que en los IES </a:t>
            </a:r>
          </a:p>
          <a:p>
            <a:pPr marL="171450" indent="-171450" algn="l" rtl="0">
              <a:buFontTx/>
              <a:buChar char="-"/>
            </a:pPr>
            <a:r>
              <a:rPr lang="es-ES" b="0" i="0" u="none" baseline="0" dirty="0"/>
              <a:t>Los recursos también incluyen investigación en materia de personal de FP (</a:t>
            </a:r>
            <a:r>
              <a:rPr lang="es-ES" b="0" i="0" u="none" baseline="0" dirty="0" err="1"/>
              <a:t>Insitituto</a:t>
            </a:r>
            <a:r>
              <a:rPr lang="es-ES" b="0" i="0" u="none" baseline="0" dirty="0"/>
              <a:t> Federal de Formación Profesional, escuelas superiores)</a:t>
            </a:r>
          </a:p>
          <a:p>
            <a:pPr marL="171450" indent="-171450" algn="l" rtl="0">
              <a:buFontTx/>
              <a:buChar char="-"/>
            </a:pPr>
            <a:r>
              <a:rPr lang="es-ES" b="0" i="0" u="none" baseline="0" dirty="0"/>
              <a:t>“Marco” significa, principalmente: condiciones marco legales, incl. los marcos de cualificación, etc.</a:t>
            </a:r>
          </a:p>
          <a:p>
            <a:pPr marL="0" indent="0" algn="l" rtl="0">
              <a:buFont typeface="Arial" panose="020B0604020202020204" pitchFamily="34" charset="0"/>
              <a:buNone/>
            </a:pPr>
            <a:endParaRPr lang="es-ES" b="0" baseline="0" dirty="0" smtClean="0"/>
          </a:p>
          <a:p>
            <a:pPr marL="0" indent="0" algn="l" rtl="0">
              <a:buFont typeface="Arial" panose="020B0604020202020204" pitchFamily="34" charset="0"/>
              <a:buNone/>
            </a:pPr>
            <a:r>
              <a:rPr lang="es-ES" b="0" i="0" u="none" baseline="0" dirty="0"/>
              <a:t>El Estado fomenta al personal mediante:</a:t>
            </a:r>
          </a:p>
          <a:p>
            <a:pPr marL="0" indent="0" algn="l" rtl="0">
              <a:buFont typeface="Arial" panose="020B0604020202020204" pitchFamily="34" charset="0"/>
              <a:buNone/>
            </a:pPr>
            <a:endParaRPr lang="es-ES" b="0" baseline="0" dirty="0" smtClean="0"/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fijación del papel del formador en las leyes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financiación del personal formador en las escuelas de FP y la formación de docentes en las escuelas superiores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investigación en materia de personal de FP (</a:t>
            </a:r>
            <a:r>
              <a:rPr lang="es-ES" b="0" i="0" u="none" baseline="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Insitituto</a:t>
            </a: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Federal de Formación Profesional)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apertura de posibilidades de futuro para el personal formador: grado/máster (permeabilidad)</a:t>
            </a:r>
          </a:p>
          <a:p>
            <a:pPr marL="0" indent="0" algn="l" rtl="0">
              <a:buFont typeface="Arial" panose="020B0604020202020204" pitchFamily="34" charset="0"/>
              <a:buNone/>
            </a:pPr>
            <a:endParaRPr lang="es-ES" b="0" baseline="0" dirty="0" smtClean="0"/>
          </a:p>
          <a:p>
            <a:pPr marL="0" indent="0" algn="l" rtl="0">
              <a:buFont typeface="Arial" panose="020B0604020202020204" pitchFamily="34" charset="0"/>
              <a:buNone/>
            </a:pPr>
            <a:r>
              <a:rPr lang="es-ES" b="0" i="0" u="none" baseline="0" dirty="0"/>
              <a:t>La economía</a:t>
            </a:r>
          </a:p>
          <a:p>
            <a:pPr marL="171450" indent="-171450" algn="l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emplea a los profesionales como formadores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fomenta la formación continua de los profesionales como formadores (salario)</a:t>
            </a:r>
          </a:p>
          <a:p>
            <a:pPr marL="171450" indent="-171450" algn="l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financia ofertas de las cámaras en el sector de la formación continua de los formadores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posibilita a los formadores una carrera en la empresa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l" rtl="0">
              <a:buFont typeface="Arial" panose="020B0604020202020204" pitchFamily="34" charset="0"/>
              <a:buNone/>
            </a:pPr>
            <a:endParaRPr lang="es-ES" b="0" baseline="0" dirty="0" smtClean="0"/>
          </a:p>
          <a:p>
            <a:pPr marL="0" indent="0" algn="l" rtl="0">
              <a:buFont typeface="Arial" panose="020B0604020202020204" pitchFamily="34" charset="0"/>
              <a:buNone/>
            </a:pPr>
            <a:endParaRPr lang="es-ES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3471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s-ES" b="1" i="0" u="none" baseline="0" dirty="0"/>
              <a:t>Mensajes</a:t>
            </a:r>
            <a:endParaRPr lang="es-ES" b="0" baseline="0" dirty="0" smtClean="0"/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 dirty="0"/>
              <a:t>El personal de FP es uno de los 5 factores del éxito de la formación profesional dual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 dirty="0"/>
              <a:t>El personal de FP está estrechamente conectado con los otros factores de éxito </a:t>
            </a:r>
          </a:p>
          <a:p>
            <a:pPr marL="0" indent="0" algn="l" rtl="0">
              <a:buFont typeface="Arial" panose="020B0604020202020204" pitchFamily="34" charset="0"/>
              <a:buNone/>
            </a:pPr>
            <a:endParaRPr lang="es-ES" b="0" baseline="0" dirty="0" smtClean="0"/>
          </a:p>
          <a:p>
            <a:endParaRPr lang="es-E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3471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9480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99641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94800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4103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s-ES" b="1" i="0" u="none" baseline="0"/>
              <a:t>Mensaje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/>
              <a:t>En la formación profesional dual trabaja una gran variedad de personas de distintos ámbitos</a:t>
            </a:r>
            <a:endParaRPr lang="es-ES" b="0" dirty="0" smtClean="0"/>
          </a:p>
          <a:p>
            <a:endParaRPr lang="es-ES" b="1" dirty="0" smtClean="0"/>
          </a:p>
          <a:p>
            <a:pPr algn="l" rtl="0"/>
            <a:r>
              <a:rPr lang="es-ES" b="1" i="0" u="none" baseline="0"/>
              <a:t>Información adicional</a:t>
            </a:r>
            <a:endParaRPr lang="es-ES" b="1" dirty="0" smtClean="0"/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/>
              <a:t>Personal de los ámbitos de la dirección, organización y aplicación práctica de la formación profesional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/>
              <a:t>Hay otros profesionales que participan en la formación profesional (p. ej.: pedagogos sociales en las escuelas de FP)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/>
              <a:t>En los representantes del Estado también se incluye el personal que trabaja en la investigación de FP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/>
              <a:t>Sobre todo en las pequeñas empresas, el director empresarial y el personal formador son una misma persona (p. ej.: maestro de aprendices)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/>
              <a:t>Aparte del personal del Gobierno central, la representación del Estado también abarca el personal de los Estados federados y los gobiernos locales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2442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s-ES" b="1" i="0" u="none" baseline="0"/>
              <a:t>Mensaje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/>
              <a:t>El personal formador desempeña tareas centrales en todo el sistema de formación profesional</a:t>
            </a:r>
            <a:endParaRPr lang="es-ES" b="0" dirty="0" smtClean="0"/>
          </a:p>
          <a:p>
            <a:endParaRPr lang="es-ES" b="1" dirty="0" smtClean="0"/>
          </a:p>
          <a:p>
            <a:pPr algn="l" rtl="0"/>
            <a:r>
              <a:rPr lang="es-ES" b="1" i="0" u="none" baseline="0"/>
              <a:t>Información adicional:</a:t>
            </a:r>
            <a:endParaRPr lang="es-ES" b="1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b="0" i="0" u="none" baseline="0"/>
              <a:t>El personal de FP personal docente de las empresas y las escuelas tiene una importancia especial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b="0" i="0" u="none" baseline="0"/>
              <a:t>En la creación de marcos/estándares, el Estado abarca sobre todo los servicios gubernamentales, los institutos de FP, el Ministerio de Educación, los gobiernos de los Estados federados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b="0" i="0" u="none" baseline="0"/>
              <a:t>Un ejemplo de “examinar y certificar” son el personal formador en la empresa y el docente en la escuela, que participan en los tribunales examinadores oficiales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270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s-ES" b="1" i="0" u="none" baseline="0"/>
              <a:t>Mensajes</a:t>
            </a:r>
          </a:p>
          <a:p>
            <a:endParaRPr lang="es-ES" b="1" dirty="0" smtClean="0"/>
          </a:p>
          <a:p>
            <a:pPr marL="171450" indent="-171450" algn="l" rtl="0">
              <a:buFontTx/>
              <a:buChar char="-"/>
            </a:pPr>
            <a:r>
              <a:rPr lang="es-ES" b="0" i="0" u="none" baseline="0"/>
              <a:t>Muchas personas se encargan de la formación en ambos lugares de aprendizaje</a:t>
            </a:r>
          </a:p>
          <a:p>
            <a:pPr marL="171450" indent="-171450" algn="l" rtl="0">
              <a:buFontTx/>
              <a:buChar char="-"/>
            </a:pPr>
            <a:r>
              <a:rPr lang="es-ES" b="0" i="0" u="none" baseline="0"/>
              <a:t>También refleja la sólida “cultura formativa” de Alemania </a:t>
            </a:r>
            <a:endParaRPr lang="es-ES" b="0" dirty="0" smtClean="0"/>
          </a:p>
          <a:p>
            <a:pPr marL="171450" indent="-171450" algn="l" rtl="0">
              <a:buFontTx/>
              <a:buChar char="-"/>
            </a:pPr>
            <a:endParaRPr lang="es-ES" b="0" dirty="0" smtClean="0"/>
          </a:p>
          <a:p>
            <a:pPr marL="0" indent="0" algn="l" rtl="0">
              <a:buFontTx/>
              <a:buNone/>
            </a:pPr>
            <a:r>
              <a:rPr lang="es-ES" b="0" i="0" u="none" baseline="0"/>
              <a:t>Información adicional:</a:t>
            </a:r>
          </a:p>
          <a:p>
            <a:pPr marL="0" indent="0" algn="l" rtl="0">
              <a:buFontTx/>
              <a:buNone/>
            </a:pPr>
            <a:endParaRPr lang="es-ES" b="0" baseline="0" dirty="0" smtClean="0"/>
          </a:p>
          <a:p>
            <a:pPr marL="171450" indent="-171450" algn="l" rtl="0">
              <a:buFontTx/>
              <a:buChar char="-"/>
            </a:pPr>
            <a:r>
              <a:rPr lang="es-ES" b="0" i="0" u="none" baseline="0"/>
              <a:t>Registro del personal de FP en los centros autorizados, normalmente cámaras</a:t>
            </a:r>
          </a:p>
          <a:p>
            <a:pPr marL="171450" indent="-171450" algn="l" rtl="0">
              <a:buFontTx/>
              <a:buChar char="-"/>
            </a:pPr>
            <a:r>
              <a:rPr lang="es-ES" b="0" i="0" u="none" baseline="0"/>
              <a:t>Un tercer lugar de aprendizaje, la formación interempresarial, no está representado, pero es importantísimo</a:t>
            </a:r>
          </a:p>
          <a:p>
            <a:pPr marL="171450" indent="-171450" algn="l" rtl="0">
              <a:buFontTx/>
              <a:buChar char="-"/>
            </a:pPr>
            <a:r>
              <a:rPr lang="es-ES" b="0" i="0" u="none" baseline="0"/>
              <a:t>Los profesionales de la formación trabajan en la empresa y además asumen tareas formativas</a:t>
            </a:r>
          </a:p>
          <a:p>
            <a:pPr marL="171450" indent="-171450" algn="l" rtl="0">
              <a:buFontTx/>
              <a:buChar char="-"/>
            </a:pPr>
            <a:r>
              <a:rPr lang="es-ES" b="0" i="0" u="none" baseline="0"/>
              <a:t>Asesores/as de FP en las cámaras: 1900 (2011)</a:t>
            </a:r>
          </a:p>
          <a:p>
            <a:pPr marL="171450" indent="-171450" algn="l" rtl="0">
              <a:buFontTx/>
              <a:buChar char="-"/>
            </a:pPr>
            <a:r>
              <a:rPr lang="es-ES" b="0" i="0" u="none" baseline="0"/>
              <a:t>El examen de capacitación formativa (Industria y Comercio, entre otras) y el examen para maestros de aprendices (artesanía) certifican a los formadores en las empresas. En cambio, el examen para maestros de aprendices es más amplio (formación continua, constitución de empresas, etc.) </a:t>
            </a:r>
          </a:p>
          <a:p>
            <a:pPr marL="171450" indent="-171450" algn="l" rtl="0">
              <a:buFontTx/>
              <a:buChar char="-"/>
            </a:pPr>
            <a:r>
              <a:rPr lang="es-ES" b="0" i="0" u="none" baseline="0"/>
              <a:t>El personal de FP como profesión principal asume oficialmente la tarea formativa a tiempo completo en la empresa.</a:t>
            </a:r>
          </a:p>
          <a:p>
            <a:pPr marL="171450" indent="-171450" algn="l" rtl="0">
              <a:buFontTx/>
              <a:buChar char="-"/>
            </a:pPr>
            <a:r>
              <a:rPr lang="es-ES" b="0" i="0" u="none" baseline="0"/>
              <a:t>El “personal a tiempo completo” abarca “puestos completos”. Es decir, que el número real de docentes es mayor. Los profesionales a tiempo parcial están incluidos (2 profesionales a tiempo parcial = 1 profesional a tiempo completo). Esta cifra se refiere a las “escuelas de FP a tiempo parcial”, por lo que no contiene otros tipos de escuelas de FP (p. ej.: institutos de FP)</a:t>
            </a:r>
          </a:p>
          <a:p>
            <a:pPr marL="171450" indent="-171450" algn="l" rtl="0">
              <a:buFontTx/>
              <a:buChar char="-"/>
            </a:pPr>
            <a:r>
              <a:rPr lang="es-ES" b="0" i="0" u="none" baseline="0"/>
              <a:t>La relación personal de FP/alumnos varía considerablemente dependiendo del tamaño de la empresa. En las grandes empresas, la relación es mayor. </a:t>
            </a:r>
          </a:p>
          <a:p>
            <a:pPr marL="171450" indent="-171450" algn="l" rtl="0">
              <a:buFontTx/>
              <a:buChar char="-"/>
            </a:pPr>
            <a:r>
              <a:rPr lang="es-ES" b="0" i="0" u="none" baseline="0"/>
              <a:t>Los docentes de práctica también suelen poseer capacitación para la formación teórica</a:t>
            </a:r>
          </a:p>
          <a:p>
            <a:pPr marL="171450" indent="-171450" algn="l" rtl="0">
              <a:buFontTx/>
              <a:buChar char="-"/>
            </a:pPr>
            <a:endParaRPr lang="es-ES" b="0" baseline="0" dirty="0" smtClean="0"/>
          </a:p>
          <a:p>
            <a:pPr marL="171450" indent="-171450" algn="l" rtl="0">
              <a:buFontTx/>
              <a:buChar char="-"/>
            </a:pPr>
            <a:r>
              <a:rPr lang="es-ES" b="0" i="0" u="none" baseline="0"/>
              <a:t>Fuentes: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s-ES" b="0" i="0" u="none" baseline="0"/>
              <a:t>https://datenreport.bibb.de/html/5782.htm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s-ES" b="0" i="0" u="none" baseline="0"/>
              <a:t>https://www.destatis.de/DE/Publikationen/Thematisch/BildungForschungKultur/BeruflicheBildung/BerufsbildungBlick0110019129004.pdf?__blob=publicationFile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s-ES" b="0" i="0" u="none" baseline="0"/>
              <a:t>https://www.kmk.org/fileadmin/Dateien/pdf/Statistik/Dokumentationen/Dok_209_SKL_2014.pdf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s-ES" b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b="0" dirty="0" smtClean="0"/>
          </a:p>
          <a:p>
            <a:pPr marL="171450" indent="-171450" algn="l" rtl="0">
              <a:buFontTx/>
              <a:buChar char="-"/>
            </a:pPr>
            <a:endParaRPr lang="es-ES" b="0" baseline="0" dirty="0" smtClean="0"/>
          </a:p>
          <a:p>
            <a:pPr marL="171450" indent="-171450" algn="l" rtl="0">
              <a:buFontTx/>
              <a:buChar char="-"/>
            </a:pPr>
            <a:endParaRPr lang="es-ES" b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8793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s-ES" b="1" i="0" u="none" baseline="0"/>
              <a:t>Mensajes</a:t>
            </a:r>
          </a:p>
          <a:p>
            <a:endParaRPr lang="es-ES" b="1" dirty="0" smtClean="0"/>
          </a:p>
          <a:p>
            <a:pPr marL="171450" indent="-171450" algn="l" rtl="0">
              <a:buFontTx/>
              <a:buChar char="-"/>
            </a:pPr>
            <a:r>
              <a:rPr lang="es-ES" b="0" i="0" u="none" baseline="0"/>
              <a:t>Muchas personas se encargan de la formación en ambos lugares de aprendizaje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s-ES" sz="1200" b="0" i="0" u="none" baseline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El enfoque de la presentación a partir de aquí: personal de FP certificado por el Estado y docentes de teoría y educación general</a:t>
            </a:r>
            <a:endParaRPr lang="es-ES" sz="1200" dirty="0" smtClean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171450" indent="-171450" algn="l" rtl="0">
              <a:buFontTx/>
              <a:buChar char="-"/>
            </a:pPr>
            <a:endParaRPr lang="es-ES" b="0" dirty="0" smtClean="0"/>
          </a:p>
          <a:p>
            <a:pPr marL="171450" indent="-171450" algn="l" rtl="0">
              <a:buFontTx/>
              <a:buChar char="-"/>
            </a:pPr>
            <a:endParaRPr lang="es-ES" b="0" dirty="0" smtClean="0"/>
          </a:p>
          <a:p>
            <a:pPr marL="0" indent="0" algn="l" rtl="0">
              <a:buFontTx/>
              <a:buNone/>
            </a:pPr>
            <a:r>
              <a:rPr lang="es-ES" b="1" i="0" u="none" baseline="0"/>
              <a:t>Información adicional:</a:t>
            </a:r>
          </a:p>
          <a:p>
            <a:pPr marL="0" indent="0" algn="l" rtl="0">
              <a:buFontTx/>
              <a:buNone/>
            </a:pPr>
            <a:endParaRPr lang="es-ES" b="0" baseline="0" dirty="0" smtClean="0"/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/>
              <a:t>En general: el “personal de FP” abarca: </a:t>
            </a: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docentes de FP, formadores certificados, maestros de aprendices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“Docentes” abarca: docentes de teoría y educación general, docentes de práctica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Coordinación de lugares de aprendizaje: las leyes, estándares, instituciones (cámaras, etc.) posibilitan una formación dual consistente entre los lugares de aprendizaje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Ejemplos de “conducta”: puntualidad, orden en el lugar de trabajo, etc.</a:t>
            </a:r>
            <a:r>
              <a:rPr lang="es-ES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baseline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Ejemplo de competencias sociales: trabajo en equipo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El personal de FP y los docentes también actúan como “ejemplo a seguir”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Definición de competencias personales: competencia social + autonomía (conforme al marco alemán de certificación)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l" rtl="0">
              <a:buFontTx/>
              <a:buNone/>
            </a:pPr>
            <a:endParaRPr lang="es-ES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787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b="1" i="0" u="none" baseline="0"/>
              <a:t>Mensaje: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b="0" i="0" u="none" baseline="0"/>
              <a:t>La cualificación se obtiene paralelamente al proceso de trabajo e integrada en el mismo (formación continua) y se centra en primera instancia en las competencias pedagógicas</a:t>
            </a:r>
            <a:endParaRPr lang="es-ES" b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b="1" i="0" u="none" baseline="0"/>
              <a:t>Información adicional: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s-ES" sz="12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La certificación para la formación (Reglamento de capacitación formativa) se obtiene por medio de un examen certificado por el Estado</a:t>
            </a:r>
            <a:endParaRPr lang="es-ES" b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s-ES" b="0" i="0" u="none" baseline="0"/>
              <a:t>El proceso de obtención diferido es una de las muchas posibilidades. No se trata de un “ascenso” automático. Depende en gran medida de las condiciones y exigencias de la empresa. Por ello, las cualificaciones tienen un rango inferior.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s-ES" b="0" i="0" u="none" baseline="0"/>
              <a:t>La formación como formador empresarial no suele conllevar una remuneración adicional por parte de la empresa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s-ES" sz="12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Certificación para la formación mediante examen basado en el estándar (Reglamento de capacitación formativa/maestro de aprendices)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s-ES" sz="12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Además del Reglamento de capacitación formativa, hay opciones de formación continua a nivel de grado universitario (pedagogía profesional, </a:t>
            </a: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pedagogía orientada a la FP y la formación continua </a:t>
            </a:r>
            <a:r>
              <a:rPr lang="es-ES" sz="12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s-ES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b="1" dirty="0" smtClean="0"/>
          </a:p>
          <a:p>
            <a:pPr algn="l" rtl="0"/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¿Qué títulos oficiales existen?</a:t>
            </a:r>
          </a:p>
          <a:p>
            <a:pPr marL="171450" indent="-1714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Formador conforme al Reglamento de capacitación formativa o maestro de aprendices </a:t>
            </a:r>
          </a:p>
          <a:p>
            <a:pPr marL="171450" indent="-1714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Pedagogía orientada a la FP y la formación continua </a:t>
            </a:r>
          </a:p>
          <a:p>
            <a:pPr marL="171450" indent="-171450" algn="l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Pedagogía profesional</a:t>
            </a:r>
            <a:endParaRPr lang="es-ES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 rtl="0"/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¿Por qué es importante que haya personal cualificado para la formación?</a:t>
            </a:r>
          </a:p>
          <a:p>
            <a:pPr marL="171450" indent="-1714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Los alumnos obtienen una mejor formación empresarial, conocen de primera mano el mundo laboral</a:t>
            </a:r>
            <a:endParaRPr lang="es-ES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Las empresas desarrollan una mano de obra óptima</a:t>
            </a:r>
            <a:endParaRPr lang="es-ES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El Estado influye en la calidad de la formación empresarial</a:t>
            </a:r>
            <a:endParaRPr lang="es-ES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El personal formador mejora sus opciones de ascenso profesional y de acceso a la formación superior</a:t>
            </a:r>
            <a:endParaRPr lang="es-ES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 rtl="0"/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¿Quién cualifica al personal formador?</a:t>
            </a:r>
          </a:p>
          <a:p>
            <a:pPr marL="171450" indent="-1714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Las empresas emplean a su personal técnico en la formación</a:t>
            </a:r>
          </a:p>
          <a:p>
            <a:pPr marL="171450" indent="-1714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Las cámaras se ocupan de la formación continua y de examinar</a:t>
            </a:r>
          </a:p>
          <a:p>
            <a:pPr marL="171450" indent="-1714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Las escuelas superiores ofrecen formación continua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s-ES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7573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s-ES" b="1" i="0" u="none" baseline="0"/>
              <a:t>Mensaje</a:t>
            </a:r>
          </a:p>
          <a:p>
            <a:pPr algn="l" rtl="0"/>
            <a:r>
              <a:rPr lang="es-ES" b="0" i="0" u="none" baseline="0"/>
              <a:t>- Los formadores tienen tareas técnicas y pedagógicas en la empresa</a:t>
            </a:r>
          </a:p>
          <a:p>
            <a:endParaRPr lang="es-ES" b="0" baseline="0" dirty="0" smtClean="0"/>
          </a:p>
          <a:p>
            <a:pPr algn="l" rtl="0"/>
            <a:r>
              <a:rPr lang="es-ES" b="1" i="0" u="none" baseline="0"/>
              <a:t>Información adicional: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/>
              <a:t>Aquí nos centramos en dos tipos comunes de personal TVET: workplace trainer y VET teacher</a:t>
            </a:r>
            <a:endParaRPr lang="es-ES" b="0" baseline="0" dirty="0" smtClean="0"/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/>
              <a:t>La empresa desempeña un papel importante como entidad formadora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b="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b="0" i="0" u="none" baseline="0"/>
              <a:t>Información: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s-E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s-ES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¿Qué labores desempeña el personal formador (a tiempo parcial)?</a:t>
            </a: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Desempeña su profesión (labor principal)</a:t>
            </a: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Enseña la práctica profesional y la teoría profesional aplicada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Integra (socializa) a los alumnos en los procesos empresariales</a:t>
            </a: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Planifica y desarrolla la formación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Está en contacto con la dirección de la empresa, los padres, las cámaras, las escuelas de FP, las agencias de trabajo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l" rtl="0">
              <a:buFont typeface="Arial" panose="020B0604020202020204" pitchFamily="34" charset="0"/>
              <a:buNone/>
            </a:pPr>
            <a:endParaRPr lang="es-ES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347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s-ES" b="1" i="0" u="none" baseline="0"/>
              <a:t>Mensaje: </a:t>
            </a:r>
          </a:p>
          <a:p>
            <a:pPr marL="171450" indent="-171450" algn="l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Las empresas fomentan la certificación del personal formador cuando quieren ofrecer formación</a:t>
            </a:r>
          </a:p>
          <a:p>
            <a:pPr marL="171450" indent="-171450" algn="l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b="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s-ES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Información adicional:</a:t>
            </a:r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es-ES" b="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Al Estado también le interesa que haya personal formador: fomento del Estado, etc.</a:t>
            </a:r>
          </a:p>
          <a:p>
            <a:pPr marL="171450" indent="-171450" algn="l" rtl="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s-ES" sz="12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Para poder formar en el sistema dual, la empresa debe estar certificada como “empresa formadora” por las cámaras</a:t>
            </a:r>
          </a:p>
          <a:p>
            <a:pPr marL="171450" indent="-171450" algn="l" rtl="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s-ES" sz="12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Los empleados cualificados son un factor fundamental para el ahorro de costes de contratación</a:t>
            </a:r>
            <a:endParaRPr lang="es-ES" sz="1200" b="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s-ES" sz="12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La empresa se mantiene “en forma” formando a sus empleados como personal formador</a:t>
            </a:r>
            <a:endParaRPr lang="es-ES" sz="1200" b="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s-ES" sz="12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La actividad formativa conlleva posibilidades de ascenso profesional en la empresa, pero no como consecuencia obligatoria</a:t>
            </a:r>
            <a:endParaRPr lang="es-ES" sz="1200" b="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es-ES" b="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es-E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7F00E79B-7A3D-4728-8EAA-1040FFB33322}" type="slidenum">
              <a:r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2422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VET in Germany</a:t>
            </a:r>
          </a:p>
          <a:p>
            <a:endParaRPr lang="de-DE" dirty="0"/>
          </a:p>
        </p:txBody>
      </p:sp>
      <p:pic>
        <p:nvPicPr>
          <p:cNvPr id="1026" name="Picture 2" descr="O:\Zentralstelle\05 Kommunikation\07 Corporate Design\Logo\BReg_Foerderzusatz\BReg_Web_Master_de_WBZ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76" t="8376" r="8376" b="8376"/>
          <a:stretch/>
        </p:blipFill>
        <p:spPr bwMode="auto">
          <a:xfrm>
            <a:off x="233510" y="5661248"/>
            <a:ext cx="1317135" cy="109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278" y="6021288"/>
            <a:ext cx="1518956" cy="584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4953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9523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5921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VET in Germany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3570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4786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884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251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95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964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5294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114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5652308" cy="4369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87914"/>
            <a:ext cx="8229600" cy="4489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0" y="0"/>
            <a:ext cx="5760000" cy="540000"/>
          </a:xfrm>
          <a:prstGeom prst="rect">
            <a:avLst/>
          </a:prstGeom>
          <a:gradFill flip="none" rotWithShape="1">
            <a:gsLst>
              <a:gs pos="74000">
                <a:schemeClr val="accent6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pic>
        <p:nvPicPr>
          <p:cNvPr id="8" name="Picture 3" descr="O:\Zentralstelle\05 Kommunikation\07 Corporate Design\Logo\Logo\Logo_Go-VET_RGB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91616"/>
            <a:ext cx="2951928" cy="6212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9799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.VnArial Narrow" panose="020B7200000000000000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7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8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37.png"/><Relationship Id="rId4" Type="http://schemas.openxmlformats.org/officeDocument/2006/relationships/image" Target="../media/image17.png"/><Relationship Id="rId9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ehrer-werden.de/" TargetMode="External"/><Relationship Id="rId3" Type="http://schemas.openxmlformats.org/officeDocument/2006/relationships/hyperlink" Target="http://www.govet.international/" TargetMode="External"/><Relationship Id="rId7" Type="http://schemas.openxmlformats.org/officeDocument/2006/relationships/hyperlink" Target="https://www.destatis.de/DE/Publikationen/Thematisch/BildungForschungKultur/BeruflicheBildung/BerufsbildungBlick0110019129004.pdf?__blob=publicationFile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atenportal.bmbf.de/" TargetMode="External"/><Relationship Id="rId5" Type="http://schemas.openxmlformats.org/officeDocument/2006/relationships/hyperlink" Target="https://www.kmk.org/" TargetMode="External"/><Relationship Id="rId10" Type="http://schemas.openxmlformats.org/officeDocument/2006/relationships/hyperlink" Target="mailto:govet@govet.international" TargetMode="External"/><Relationship Id="rId4" Type="http://schemas.openxmlformats.org/officeDocument/2006/relationships/hyperlink" Target="https://www.bibb.de/datenreport/de/datenreport2015.php" TargetMode="External"/><Relationship Id="rId9" Type="http://schemas.openxmlformats.org/officeDocument/2006/relationships/hyperlink" Target="http://www.foraus.de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7.png"/><Relationship Id="rId3" Type="http://schemas.openxmlformats.org/officeDocument/2006/relationships/image" Target="../media/image39.png"/><Relationship Id="rId7" Type="http://schemas.openxmlformats.org/officeDocument/2006/relationships/image" Target="../media/image42.png"/><Relationship Id="rId12" Type="http://schemas.openxmlformats.org/officeDocument/2006/relationships/image" Target="../media/image46.png"/><Relationship Id="rId2" Type="http://schemas.openxmlformats.org/officeDocument/2006/relationships/notesSlide" Target="../notesSlides/notesSlide20.xml"/><Relationship Id="rId16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image" Target="../media/image45.png"/><Relationship Id="rId5" Type="http://schemas.openxmlformats.org/officeDocument/2006/relationships/image" Target="../media/image18.png"/><Relationship Id="rId15" Type="http://schemas.openxmlformats.org/officeDocument/2006/relationships/image" Target="../media/image49.png"/><Relationship Id="rId10" Type="http://schemas.openxmlformats.org/officeDocument/2006/relationships/image" Target="../media/image17.png"/><Relationship Id="rId4" Type="http://schemas.openxmlformats.org/officeDocument/2006/relationships/image" Target="../media/image40.png"/><Relationship Id="rId9" Type="http://schemas.openxmlformats.org/officeDocument/2006/relationships/image" Target="../media/image44.png"/><Relationship Id="rId14" Type="http://schemas.openxmlformats.org/officeDocument/2006/relationships/image" Target="../media/image4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9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7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95320"/>
            <a:ext cx="7772400" cy="1470025"/>
          </a:xfrm>
        </p:spPr>
        <p:txBody>
          <a:bodyPr/>
          <a:lstStyle/>
          <a:p>
            <a:pPr algn="ctr" rtl="0"/>
            <a:r>
              <a:rPr lang="es-ES" sz="4000" b="1" i="0" u="none" baseline="0" dirty="0">
                <a:latin typeface="+mj-lt"/>
              </a:rPr>
              <a:t>El personal formador</a:t>
            </a:r>
            <a:r>
              <a:rPr lang="es-ES" sz="4000" dirty="0">
                <a:latin typeface="+mj-lt"/>
              </a:rPr>
              <a:t/>
            </a:r>
            <a:br>
              <a:rPr lang="es-ES" sz="4000" dirty="0">
                <a:latin typeface="+mj-lt"/>
              </a:rPr>
            </a:br>
            <a:r>
              <a:rPr lang="es-ES" sz="4000" b="1" i="0" u="none" baseline="0" dirty="0">
                <a:latin typeface="+mj-lt"/>
              </a:rPr>
              <a:t>en la empresa y la escuela de FP</a:t>
            </a:r>
            <a:r>
              <a:rPr lang="es-ES" sz="40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/>
            </a:r>
            <a:br>
              <a:rPr lang="es-ES" sz="40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r>
              <a:rPr lang="es-ES" sz="3200" b="1" i="0" u="none" baseline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El pilar fundamental de la formación dual</a:t>
            </a:r>
            <a:r>
              <a:rPr lang="es-ES" sz="40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/>
            </a:r>
            <a:br>
              <a:rPr lang="es-ES" sz="40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</a:br>
            <a:endParaRPr lang="es-ES" sz="4000" b="1" noProof="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Rechteck 3"/>
          <p:cNvSpPr/>
          <p:nvPr/>
        </p:nvSpPr>
        <p:spPr>
          <a:xfrm>
            <a:off x="2411759" y="4766440"/>
            <a:ext cx="43204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s-ES" sz="2400" b="1" i="0" u="none" baseline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Formación profesional </a:t>
            </a:r>
          </a:p>
          <a:p>
            <a:pPr algn="ctr" rtl="0"/>
            <a:r>
              <a:rPr lang="es-ES" sz="2400" b="1" i="0" u="none" baseline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“made in Germany”</a:t>
            </a:r>
            <a:endParaRPr lang="es-ES" sz="24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5394" y="3284984"/>
            <a:ext cx="1213209" cy="1481456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179512" y="5589240"/>
            <a:ext cx="1368152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7092280" y="5902311"/>
            <a:ext cx="1800200" cy="9110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496" y="5559962"/>
            <a:ext cx="2160000" cy="670776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09"/>
          <a:stretch/>
        </p:blipFill>
        <p:spPr>
          <a:xfrm>
            <a:off x="35496" y="5230278"/>
            <a:ext cx="1620000" cy="155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76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 algn="l" rtl="0"/>
            <a:r>
              <a:rPr lang="es-ES" b="1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III. La empresa como lugar de </a:t>
            </a:r>
            <a:r>
              <a:rPr lang="es-ES" b="1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aprendizaje</a:t>
            </a:r>
            <a:r>
              <a:rPr lang="es-ES" b="1" i="0" u="non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- E</a:t>
            </a:r>
            <a:r>
              <a:rPr lang="es-ES" b="1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 instructor</a:t>
            </a:r>
            <a:endParaRPr lang="es-ES" noProof="0" dirty="0">
              <a:latin typeface="Frutiger 57Cn" panose="020B0500000000000000" pitchFamily="34" charset="0"/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395652" y="1159043"/>
            <a:ext cx="79207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2000" b="0" i="0" u="none" baseline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Ventajas para todos los actores</a:t>
            </a:r>
            <a:endParaRPr lang="es-ES" sz="2000" dirty="0"/>
          </a:p>
        </p:txBody>
      </p:sp>
      <p:pic>
        <p:nvPicPr>
          <p:cNvPr id="11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38" y="1795460"/>
            <a:ext cx="554170" cy="562284"/>
          </a:xfrm>
          <a:prstGeom prst="rect">
            <a:avLst/>
          </a:prstGeom>
        </p:spPr>
      </p:pic>
      <p:sp>
        <p:nvSpPr>
          <p:cNvPr id="51" name="Rectangle 50"/>
          <p:cNvSpPr/>
          <p:nvPr/>
        </p:nvSpPr>
        <p:spPr>
          <a:xfrm>
            <a:off x="-3451329" y="4379420"/>
            <a:ext cx="6547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2200" b="1" i="0" u="none" baseline="0">
                <a:solidFill>
                  <a:schemeClr val="bg1"/>
                </a:solidFill>
              </a:rPr>
              <a:t>7</a:t>
            </a:r>
            <a:endParaRPr lang="es-ES" sz="2200" b="1" dirty="0">
              <a:solidFill>
                <a:schemeClr val="bg1"/>
              </a:solidFill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1979712" y="1805329"/>
            <a:ext cx="705678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Aft>
                <a:spcPts val="1200"/>
              </a:spcAft>
            </a:pPr>
            <a:r>
              <a:rPr lang="es-ES" sz="1600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Aprendices</a:t>
            </a:r>
            <a:endParaRPr lang="es-ES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6700" lvl="1" indent="-180975" algn="l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obtienen una formación empresarial sólida y conocen el mundo laboral</a:t>
            </a:r>
            <a:endParaRPr lang="es-E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 rtl="0">
              <a:spcAft>
                <a:spcPts val="1200"/>
              </a:spcAft>
            </a:pP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Los profesionales/el </a:t>
            </a:r>
            <a:r>
              <a:rPr lang="es-ES" sz="1600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instructor</a:t>
            </a:r>
            <a:endParaRPr lang="es-ES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6700" lvl="1" indent="-180975" algn="l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tienen más posibilidades de ascenso profesional</a:t>
            </a:r>
            <a:endParaRPr lang="es-E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6700" lvl="1" indent="-180975" algn="l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tienen acceso a opciones de formación continua (maestro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técnico</a:t>
            </a:r>
            <a:r>
              <a:rPr lang="es-ES" sz="16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formación continua de adaptación y ascenso, educación superior)</a:t>
            </a:r>
          </a:p>
          <a:p>
            <a:pPr algn="l" rtl="0">
              <a:spcAft>
                <a:spcPts val="1200"/>
              </a:spcAft>
            </a:pP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Las empresas</a:t>
            </a:r>
            <a:endParaRPr lang="es-ES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6700" lvl="1" indent="-180975" algn="l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adquieren y se aseguran mano de obra familiarizada con la empresa</a:t>
            </a:r>
            <a:endParaRPr lang="es-E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6700" lvl="1" indent="-180975" algn="l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pueden consolidar su papel como entidad formadora del sistema de formación profesional dual </a:t>
            </a:r>
            <a:endParaRPr lang="es-E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 rtl="0">
              <a:spcAft>
                <a:spcPts val="1200"/>
              </a:spcAft>
            </a:pP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 Estado</a:t>
            </a:r>
          </a:p>
          <a:p>
            <a:pPr marL="266700" lvl="1" indent="-180975" algn="l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fortalece la calidad y su papel como legislador educativo en la formación empresarial</a:t>
            </a:r>
            <a:endParaRPr lang="es-E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7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53717" y="2852936"/>
            <a:ext cx="410930" cy="996649"/>
          </a:xfrm>
          <a:prstGeom prst="rect">
            <a:avLst/>
          </a:prstGeom>
        </p:spPr>
      </p:pic>
      <p:pic>
        <p:nvPicPr>
          <p:cNvPr id="8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638" y="4190956"/>
            <a:ext cx="312272" cy="806114"/>
          </a:xfrm>
          <a:prstGeom prst="rect">
            <a:avLst/>
          </a:prstGeom>
        </p:spPr>
      </p:pic>
      <p:pic>
        <p:nvPicPr>
          <p:cNvPr id="9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07" y="5558693"/>
            <a:ext cx="547170" cy="606611"/>
          </a:xfrm>
          <a:prstGeom prst="rect">
            <a:avLst/>
          </a:prstGeom>
        </p:spPr>
      </p:pic>
      <p:pic>
        <p:nvPicPr>
          <p:cNvPr id="10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87624" y="1795460"/>
            <a:ext cx="331140" cy="867523"/>
          </a:xfrm>
          <a:prstGeom prst="rect">
            <a:avLst/>
          </a:prstGeom>
        </p:spPr>
      </p:pic>
      <p:pic>
        <p:nvPicPr>
          <p:cNvPr id="12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33192" y="1811926"/>
            <a:ext cx="369778" cy="851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6982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496" y="831850"/>
            <a:ext cx="9144829" cy="436910"/>
          </a:xfrm>
        </p:spPr>
        <p:txBody>
          <a:bodyPr/>
          <a:lstStyle/>
          <a:p>
            <a:pPr marL="182563" indent="-182563" algn="l" rtl="0"/>
            <a:r>
              <a:rPr lang="es-ES" b="1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IV. La escuela de FP como lugar de </a:t>
            </a:r>
            <a:r>
              <a:rPr lang="es-ES" b="1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aprendizaje</a:t>
            </a:r>
            <a:r>
              <a:rPr lang="es-ES" b="1" i="0" u="non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-</a:t>
            </a:r>
            <a:r>
              <a:rPr lang="es-ES" b="1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s-ES" b="1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enfoque: 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El docente</a:t>
            </a:r>
            <a:endParaRPr lang="es-ES" noProof="0" dirty="0">
              <a:latin typeface="Frutiger 57Cn" panose="020B0500000000000000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375989" y="2120057"/>
            <a:ext cx="6547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2200" b="1" i="0" u="none" baseline="0">
                <a:solidFill>
                  <a:schemeClr val="bg1"/>
                </a:solidFill>
              </a:rPr>
              <a:t>1</a:t>
            </a:r>
            <a:endParaRPr lang="es-ES" sz="2200" b="1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81735" y="3923942"/>
            <a:ext cx="6547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2200" b="1" i="0" u="none" baseline="0">
                <a:solidFill>
                  <a:schemeClr val="bg1"/>
                </a:solidFill>
              </a:rPr>
              <a:t>4</a:t>
            </a:r>
            <a:endParaRPr lang="es-ES" sz="2200" b="1" dirty="0">
              <a:solidFill>
                <a:schemeClr val="bg1"/>
              </a:solidFill>
            </a:endParaRPr>
          </a:p>
        </p:txBody>
      </p:sp>
      <p:pic>
        <p:nvPicPr>
          <p:cNvPr id="32" name="Picture 2" descr="C:\Users\Lassig\Desktop\Scho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04" y="1722326"/>
            <a:ext cx="923488" cy="58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ichtungspfeil 33"/>
          <p:cNvSpPr/>
          <p:nvPr/>
        </p:nvSpPr>
        <p:spPr>
          <a:xfrm>
            <a:off x="2052155" y="4313287"/>
            <a:ext cx="2733202" cy="1169551"/>
          </a:xfrm>
          <a:prstGeom prst="homePlate">
            <a:avLst>
              <a:gd name="adj" fmla="val 30039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38" name="Richtungspfeil 37"/>
          <p:cNvSpPr/>
          <p:nvPr/>
        </p:nvSpPr>
        <p:spPr>
          <a:xfrm>
            <a:off x="517477" y="4623251"/>
            <a:ext cx="1507969" cy="808522"/>
          </a:xfrm>
          <a:prstGeom prst="homePlate">
            <a:avLst>
              <a:gd name="adj" fmla="val 34278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pic>
        <p:nvPicPr>
          <p:cNvPr id="39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934" y="3906682"/>
            <a:ext cx="427976" cy="609930"/>
          </a:xfrm>
          <a:prstGeom prst="rect">
            <a:avLst/>
          </a:prstGeom>
        </p:spPr>
      </p:pic>
      <p:pic>
        <p:nvPicPr>
          <p:cNvPr id="40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7310" y="3704729"/>
            <a:ext cx="377708" cy="869311"/>
          </a:xfrm>
          <a:prstGeom prst="rect">
            <a:avLst/>
          </a:prstGeom>
        </p:spPr>
      </p:pic>
      <p:sp>
        <p:nvSpPr>
          <p:cNvPr id="42" name="Rectangle 4"/>
          <p:cNvSpPr/>
          <p:nvPr/>
        </p:nvSpPr>
        <p:spPr>
          <a:xfrm>
            <a:off x="469606" y="4618482"/>
            <a:ext cx="24507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i="0" u="none" baseline="0" dirty="0">
                <a:solidFill>
                  <a:schemeClr val="bg1"/>
                </a:solidFill>
              </a:rPr>
              <a:t>Acceso a la </a:t>
            </a:r>
            <a:r>
              <a:rPr lang="es-ES" sz="1600" b="1" dirty="0">
                <a:solidFill>
                  <a:schemeClr val="bg1"/>
                </a:solidFill>
              </a:rPr>
              <a:t/>
            </a:r>
            <a:br>
              <a:rPr lang="es-ES" sz="1600" b="1" dirty="0">
                <a:solidFill>
                  <a:schemeClr val="bg1"/>
                </a:solidFill>
              </a:rPr>
            </a:br>
            <a:r>
              <a:rPr lang="es-ES" sz="1600" b="1" i="0" u="none" baseline="0" dirty="0" smtClean="0">
                <a:solidFill>
                  <a:schemeClr val="bg1"/>
                </a:solidFill>
              </a:rPr>
              <a:t>educación </a:t>
            </a:r>
            <a:r>
              <a:rPr lang="es-ES" sz="1600" b="1" dirty="0">
                <a:solidFill>
                  <a:schemeClr val="bg1"/>
                </a:solidFill>
              </a:rPr>
              <a:t/>
            </a:r>
            <a:br>
              <a:rPr lang="es-ES" sz="1600" b="1" dirty="0">
                <a:solidFill>
                  <a:schemeClr val="bg1"/>
                </a:solidFill>
              </a:rPr>
            </a:br>
            <a:r>
              <a:rPr lang="es-ES" sz="1600" b="1" i="0" u="none" baseline="0" dirty="0">
                <a:solidFill>
                  <a:schemeClr val="bg1"/>
                </a:solidFill>
              </a:rPr>
              <a:t>superior</a:t>
            </a:r>
            <a:r>
              <a:rPr lang="es-ES" sz="1600" b="0" i="0" u="none" baseline="0" dirty="0">
                <a:solidFill>
                  <a:schemeClr val="bg1"/>
                </a:solidFill>
              </a:rPr>
              <a:t> </a:t>
            </a:r>
            <a:endParaRPr lang="es-ES" sz="1600" b="1" dirty="0">
              <a:solidFill>
                <a:schemeClr val="bg1"/>
              </a:solidFill>
            </a:endParaRPr>
          </a:p>
        </p:txBody>
      </p:sp>
      <p:sp>
        <p:nvSpPr>
          <p:cNvPr id="52" name="Richtungspfeil 51"/>
          <p:cNvSpPr/>
          <p:nvPr/>
        </p:nvSpPr>
        <p:spPr>
          <a:xfrm>
            <a:off x="7505912" y="3830277"/>
            <a:ext cx="1529990" cy="1677489"/>
          </a:xfrm>
          <a:prstGeom prst="homePlate">
            <a:avLst>
              <a:gd name="adj" fmla="val 149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6" name="Rectangle 5"/>
          <p:cNvSpPr/>
          <p:nvPr/>
        </p:nvSpPr>
        <p:spPr>
          <a:xfrm>
            <a:off x="2087750" y="4482563"/>
            <a:ext cx="256043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i="0" u="none" baseline="0" dirty="0">
                <a:solidFill>
                  <a:schemeClr val="bg1"/>
                </a:solidFill>
              </a:rPr>
              <a:t>Grado universitario </a:t>
            </a:r>
            <a:r>
              <a:rPr lang="es-ES" sz="1600" b="1" i="0" u="none" baseline="0" dirty="0" smtClean="0">
                <a:solidFill>
                  <a:schemeClr val="bg1"/>
                </a:solidFill>
              </a:rPr>
              <a:t>hasta maestría</a:t>
            </a:r>
            <a:r>
              <a:rPr lang="es-ES" sz="1600" b="0" i="0" u="none" baseline="0" dirty="0" smtClean="0">
                <a:solidFill>
                  <a:schemeClr val="bg1"/>
                </a:solidFill>
              </a:rPr>
              <a:t> </a:t>
            </a:r>
            <a:r>
              <a:rPr lang="es-ES" sz="1600" b="1" dirty="0">
                <a:solidFill>
                  <a:schemeClr val="bg1"/>
                </a:solidFill>
              </a:rPr>
              <a:t/>
            </a:r>
            <a:br>
              <a:rPr lang="es-ES" sz="1600" b="1" dirty="0">
                <a:solidFill>
                  <a:schemeClr val="bg1"/>
                </a:solidFill>
              </a:rPr>
            </a:br>
            <a:r>
              <a:rPr lang="es-ES" sz="1600" b="0" i="0" u="none" baseline="0" dirty="0">
                <a:solidFill>
                  <a:schemeClr val="bg1"/>
                </a:solidFill>
              </a:rPr>
              <a:t>incl. prácticas en escuela de FP (aprox. 5 años) </a:t>
            </a:r>
            <a:endParaRPr lang="es-ES" sz="1600" dirty="0">
              <a:solidFill>
                <a:schemeClr val="bg1"/>
              </a:solidFill>
            </a:endParaRPr>
          </a:p>
        </p:txBody>
      </p:sp>
      <p:pic>
        <p:nvPicPr>
          <p:cNvPr id="57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380" y="3558450"/>
            <a:ext cx="427976" cy="609930"/>
          </a:xfrm>
          <a:prstGeom prst="rect">
            <a:avLst/>
          </a:prstGeom>
        </p:spPr>
      </p:pic>
      <p:sp>
        <p:nvSpPr>
          <p:cNvPr id="59" name="Rectangle 4"/>
          <p:cNvSpPr/>
          <p:nvPr/>
        </p:nvSpPr>
        <p:spPr>
          <a:xfrm>
            <a:off x="7577769" y="4376633"/>
            <a:ext cx="14401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i="0" u="none" baseline="0">
                <a:solidFill>
                  <a:schemeClr val="bg1"/>
                </a:solidFill>
              </a:rPr>
              <a:t>El trabajo en la escuela de FP</a:t>
            </a:r>
            <a:endParaRPr lang="es-ES" sz="1600" b="1" dirty="0">
              <a:solidFill>
                <a:schemeClr val="bg1"/>
              </a:solidFill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1202488" y="5703051"/>
            <a:ext cx="77620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Pueden ser docentes en una escuela de FP las personas capacitadas para la</a:t>
            </a: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teoría y la práctica </a:t>
            </a:r>
            <a:r>
              <a:rPr lang="es-ES" sz="1600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 </a:t>
            </a: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 pedagogía profesional y para la educación profesional y general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 necesita un </a:t>
            </a: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título de </a:t>
            </a:r>
            <a:r>
              <a:rPr lang="es-ES" sz="1600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maestría</a:t>
            </a:r>
            <a:r>
              <a:rPr lang="es-ES" sz="16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para enseñar en una escuela de FP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 Estado invierte mucho</a:t>
            </a: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en la cualificación de docentes para escuelas de FP </a:t>
            </a:r>
          </a:p>
        </p:txBody>
      </p:sp>
      <p:sp>
        <p:nvSpPr>
          <p:cNvPr id="67" name="Right Arrow 84"/>
          <p:cNvSpPr/>
          <p:nvPr/>
        </p:nvSpPr>
        <p:spPr>
          <a:xfrm>
            <a:off x="535831" y="5706193"/>
            <a:ext cx="616055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9" name="Cloud 27"/>
          <p:cNvSpPr/>
          <p:nvPr/>
        </p:nvSpPr>
        <p:spPr>
          <a:xfrm>
            <a:off x="156361" y="2658677"/>
            <a:ext cx="1560173" cy="8255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pic>
        <p:nvPicPr>
          <p:cNvPr id="30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28075" y="3395622"/>
            <a:ext cx="377708" cy="869311"/>
          </a:xfrm>
          <a:prstGeom prst="rect">
            <a:avLst/>
          </a:prstGeom>
        </p:spPr>
      </p:pic>
      <p:sp>
        <p:nvSpPr>
          <p:cNvPr id="31" name="Rectangle 43"/>
          <p:cNvSpPr/>
          <p:nvPr/>
        </p:nvSpPr>
        <p:spPr>
          <a:xfrm>
            <a:off x="395652" y="2795672"/>
            <a:ext cx="15307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Voy a hacer </a:t>
            </a: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 bachillerato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5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476" y="3487707"/>
            <a:ext cx="427976" cy="609930"/>
          </a:xfrm>
          <a:prstGeom prst="rect">
            <a:avLst/>
          </a:prstGeom>
        </p:spPr>
      </p:pic>
      <p:pic>
        <p:nvPicPr>
          <p:cNvPr id="36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75" y="2865167"/>
            <a:ext cx="603645" cy="901395"/>
          </a:xfrm>
          <a:prstGeom prst="rect">
            <a:avLst/>
          </a:prstGeom>
        </p:spPr>
      </p:pic>
      <p:sp>
        <p:nvSpPr>
          <p:cNvPr id="37" name="Oval 36"/>
          <p:cNvSpPr/>
          <p:nvPr/>
        </p:nvSpPr>
        <p:spPr>
          <a:xfrm>
            <a:off x="985018" y="3704729"/>
            <a:ext cx="242303" cy="1021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41" name="Oval 40"/>
          <p:cNvSpPr/>
          <p:nvPr/>
        </p:nvSpPr>
        <p:spPr>
          <a:xfrm>
            <a:off x="2968631" y="3381269"/>
            <a:ext cx="242303" cy="9358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5" name="Gruppieren 4"/>
          <p:cNvGrpSpPr/>
          <p:nvPr/>
        </p:nvGrpSpPr>
        <p:grpSpPr>
          <a:xfrm>
            <a:off x="1202488" y="1520984"/>
            <a:ext cx="3393344" cy="1800000"/>
            <a:chOff x="1189625" y="1520984"/>
            <a:chExt cx="3393344" cy="1800000"/>
          </a:xfrm>
        </p:grpSpPr>
        <p:sp>
          <p:nvSpPr>
            <p:cNvPr id="64" name="Cloud 27"/>
            <p:cNvSpPr/>
            <p:nvPr/>
          </p:nvSpPr>
          <p:spPr>
            <a:xfrm>
              <a:off x="1547664" y="1520984"/>
              <a:ext cx="2605116" cy="180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65" name="Rectangle 43"/>
            <p:cNvSpPr/>
            <p:nvPr/>
          </p:nvSpPr>
          <p:spPr>
            <a:xfrm>
              <a:off x="1189625" y="1619186"/>
              <a:ext cx="3393344" cy="1644610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Estudio pedagogía profesional en la </a:t>
              </a:r>
              <a:r>
                <a:rPr lang="es-ES" sz="1400" b="0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universidad. </a:t>
              </a: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Además, me estoy especializando, p.ej., en las asignaturas de tecnología </a:t>
              </a:r>
              <a:r>
                <a:rPr lang="es-E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/>
              </a:r>
              <a:br>
                <a:rPr lang="es-E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de la automoción e historia. </a:t>
              </a:r>
              <a:endPara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390785" y="2220489"/>
              <a:ext cx="654713" cy="47607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sz="1600" b="1" i="0" u="none" baseline="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48" name="Rectangle 47"/>
          <p:cNvSpPr/>
          <p:nvPr/>
        </p:nvSpPr>
        <p:spPr>
          <a:xfrm>
            <a:off x="147347" y="2887446"/>
            <a:ext cx="654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i="0" u="none" baseline="0">
                <a:solidFill>
                  <a:schemeClr val="bg1"/>
                </a:solidFill>
              </a:rPr>
              <a:t>1</a:t>
            </a:r>
            <a:endParaRPr lang="es-ES" sz="1600" b="1" dirty="0">
              <a:solidFill>
                <a:schemeClr val="bg1"/>
              </a:solidFill>
            </a:endParaRPr>
          </a:p>
        </p:txBody>
      </p:sp>
      <p:sp>
        <p:nvSpPr>
          <p:cNvPr id="62" name="Cloud 27"/>
          <p:cNvSpPr/>
          <p:nvPr/>
        </p:nvSpPr>
        <p:spPr>
          <a:xfrm>
            <a:off x="4283968" y="1559151"/>
            <a:ext cx="2648508" cy="142664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63" name="Rectangle 43"/>
          <p:cNvSpPr/>
          <p:nvPr/>
        </p:nvSpPr>
        <p:spPr>
          <a:xfrm>
            <a:off x="4175896" y="1440688"/>
            <a:ext cx="3284708" cy="1644610"/>
          </a:xfrm>
          <a:prstGeom prst="ellipse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4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Cuando acabe los estudios </a:t>
            </a:r>
            <a:r>
              <a:rPr lang="es-ES" sz="140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40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4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adquiriré experiencia docente en una escuela de FP y, paralelamente, la teoría pedagógica necesaria.</a:t>
            </a:r>
          </a:p>
        </p:txBody>
      </p:sp>
      <p:sp>
        <p:nvSpPr>
          <p:cNvPr id="43" name="Oval 42"/>
          <p:cNvSpPr/>
          <p:nvPr/>
        </p:nvSpPr>
        <p:spPr>
          <a:xfrm>
            <a:off x="5796136" y="3047386"/>
            <a:ext cx="242303" cy="9358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49" name="Rectangle 48"/>
          <p:cNvSpPr/>
          <p:nvPr/>
        </p:nvSpPr>
        <p:spPr>
          <a:xfrm>
            <a:off x="4283968" y="2016825"/>
            <a:ext cx="654713" cy="476071"/>
          </a:xfrm>
          <a:prstGeom prst="ellipse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i="0" u="none" baseline="0">
                <a:solidFill>
                  <a:schemeClr val="bg1"/>
                </a:solidFill>
              </a:rPr>
              <a:t>3</a:t>
            </a:r>
            <a:endParaRPr lang="es-ES" sz="1600" b="1" dirty="0">
              <a:solidFill>
                <a:schemeClr val="bg1"/>
              </a:solidFill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4854387" y="4168153"/>
            <a:ext cx="2618248" cy="1538040"/>
            <a:chOff x="4854387" y="4168153"/>
            <a:chExt cx="2618248" cy="1314685"/>
          </a:xfrm>
        </p:grpSpPr>
        <p:sp>
          <p:nvSpPr>
            <p:cNvPr id="45" name="Richtungspfeil 44"/>
            <p:cNvSpPr/>
            <p:nvPr/>
          </p:nvSpPr>
          <p:spPr>
            <a:xfrm>
              <a:off x="4882763" y="4172743"/>
              <a:ext cx="2479213" cy="1310095"/>
            </a:xfrm>
            <a:prstGeom prst="homePlate">
              <a:avLst>
                <a:gd name="adj" fmla="val 11236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68" name="Rectangle 5"/>
            <p:cNvSpPr/>
            <p:nvPr/>
          </p:nvSpPr>
          <p:spPr>
            <a:xfrm>
              <a:off x="4854387" y="4168153"/>
              <a:ext cx="261824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sz="1600" b="1" i="0" u="none" baseline="0">
                  <a:solidFill>
                    <a:schemeClr val="bg1"/>
                  </a:solidFill>
                </a:rPr>
                <a:t>Prácticas</a:t>
              </a:r>
              <a:r>
                <a:rPr lang="es-ES" sz="1600" b="0" i="0" u="none" baseline="0">
                  <a:solidFill>
                    <a:schemeClr val="bg1"/>
                  </a:solidFill>
                </a:rPr>
                <a:t> </a:t>
              </a:r>
              <a:r>
                <a:rPr lang="es-ES" sz="1600">
                  <a:solidFill>
                    <a:schemeClr val="bg1"/>
                  </a:solidFill>
                </a:rPr>
                <a:t/>
              </a:r>
              <a:br>
                <a:rPr lang="es-ES" sz="1600">
                  <a:solidFill>
                    <a:schemeClr val="bg1"/>
                  </a:solidFill>
                </a:rPr>
              </a:br>
              <a:r>
                <a:rPr lang="es-ES" sz="1600" b="0" i="0" u="none" baseline="0">
                  <a:solidFill>
                    <a:schemeClr val="bg1"/>
                  </a:solidFill>
                </a:rPr>
                <a:t>Escuela de FP (1-2 años)</a:t>
              </a:r>
            </a:p>
          </p:txBody>
        </p:sp>
        <p:sp>
          <p:nvSpPr>
            <p:cNvPr id="44" name="Richtungspfeil 37"/>
            <p:cNvSpPr/>
            <p:nvPr/>
          </p:nvSpPr>
          <p:spPr>
            <a:xfrm>
              <a:off x="4957731" y="4827727"/>
              <a:ext cx="2222131" cy="588922"/>
            </a:xfrm>
            <a:prstGeom prst="homePlate">
              <a:avLst>
                <a:gd name="adj" fmla="val 34278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3" name="Rectangle 2"/>
            <p:cNvSpPr/>
            <p:nvPr/>
          </p:nvSpPr>
          <p:spPr>
            <a:xfrm>
              <a:off x="4917849" y="4785911"/>
              <a:ext cx="2241180" cy="6313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 rtl="0"/>
              <a:r>
                <a:rPr lang="es-ES" sz="1400" b="0" i="0" u="none" baseline="0" dirty="0">
                  <a:solidFill>
                    <a:schemeClr val="bg1"/>
                  </a:solidFill>
                </a:rPr>
                <a:t>Formación continua como pedagogo. </a:t>
              </a:r>
              <a:r>
                <a:rPr lang="es-ES" sz="1400" b="0" i="0" u="none" baseline="0" dirty="0" smtClean="0">
                  <a:solidFill>
                    <a:schemeClr val="bg1"/>
                  </a:solidFill>
                </a:rPr>
                <a:t>Institutos</a:t>
              </a:r>
              <a:r>
                <a:rPr lang="es-ES" sz="1400" b="0" i="0" u="none" dirty="0" smtClean="0">
                  <a:solidFill>
                    <a:schemeClr val="bg1"/>
                  </a:solidFill>
                </a:rPr>
                <a:t> estatales</a:t>
              </a:r>
              <a:endParaRPr lang="es-ES" sz="1400" dirty="0"/>
            </a:p>
          </p:txBody>
        </p:sp>
      </p:grpSp>
      <p:sp>
        <p:nvSpPr>
          <p:cNvPr id="51" name="Cloud 27"/>
          <p:cNvSpPr/>
          <p:nvPr/>
        </p:nvSpPr>
        <p:spPr>
          <a:xfrm>
            <a:off x="7034621" y="1510484"/>
            <a:ext cx="2082046" cy="143273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53" name="Rectangle 52"/>
          <p:cNvSpPr/>
          <p:nvPr/>
        </p:nvSpPr>
        <p:spPr>
          <a:xfrm>
            <a:off x="7034620" y="2039927"/>
            <a:ext cx="654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i="0" u="none" baseline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" name="Rectangle 3"/>
          <p:cNvSpPr/>
          <p:nvPr/>
        </p:nvSpPr>
        <p:spPr>
          <a:xfrm>
            <a:off x="7283875" y="1763462"/>
            <a:ext cx="17924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Cuando haya 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aprobado</a:t>
            </a: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 </a:t>
            </a: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examen final </a:t>
            </a: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podré acceder a una plaza de docente.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4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941" y="3071457"/>
            <a:ext cx="676593" cy="1010324"/>
          </a:xfrm>
          <a:prstGeom prst="rect">
            <a:avLst/>
          </a:prstGeom>
        </p:spPr>
      </p:pic>
      <p:sp>
        <p:nvSpPr>
          <p:cNvPr id="55" name="Rectangle 2"/>
          <p:cNvSpPr/>
          <p:nvPr/>
        </p:nvSpPr>
        <p:spPr>
          <a:xfrm>
            <a:off x="7577769" y="5065439"/>
            <a:ext cx="21752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1400" b="0" i="0" u="none" baseline="0" dirty="0" smtClean="0">
                <a:solidFill>
                  <a:schemeClr val="bg1"/>
                </a:solidFill>
              </a:rPr>
              <a:t>Formación</a:t>
            </a:r>
            <a:br>
              <a:rPr lang="es-ES" sz="1400" b="0" i="0" u="none" baseline="0" dirty="0" smtClean="0">
                <a:solidFill>
                  <a:schemeClr val="bg1"/>
                </a:solidFill>
              </a:rPr>
            </a:br>
            <a:r>
              <a:rPr lang="es-ES" sz="1400" b="0" i="0" u="none" baseline="0" dirty="0" smtClean="0">
                <a:solidFill>
                  <a:schemeClr val="bg1"/>
                </a:solidFill>
              </a:rPr>
              <a:t> </a:t>
            </a:r>
            <a:r>
              <a:rPr lang="es-ES" sz="1400" b="0" i="0" u="none" baseline="0" dirty="0">
                <a:solidFill>
                  <a:schemeClr val="bg1"/>
                </a:solidFill>
              </a:rPr>
              <a:t>continua</a:t>
            </a:r>
            <a:endParaRPr lang="es-ES" sz="1400" dirty="0"/>
          </a:p>
        </p:txBody>
      </p:sp>
      <p:sp>
        <p:nvSpPr>
          <p:cNvPr id="33" name="Rechteck 32"/>
          <p:cNvSpPr/>
          <p:nvPr/>
        </p:nvSpPr>
        <p:spPr>
          <a:xfrm>
            <a:off x="395652" y="1300698"/>
            <a:ext cx="79207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2000" b="0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Como </a:t>
            </a:r>
            <a:r>
              <a:rPr lang="es-ES" sz="2000" b="0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hacerse </a:t>
            </a:r>
            <a:r>
              <a:rPr lang="es-ES" sz="2000" b="0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formador de teoría y educación general</a:t>
            </a:r>
            <a:r>
              <a:rPr lang="es-ES" sz="2000" b="0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: una de las vías posibles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5292019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52" grpId="0" animBg="1"/>
      <p:bldP spid="6" grpId="0"/>
      <p:bldP spid="59" grpId="0"/>
      <p:bldP spid="66" grpId="0"/>
      <p:bldP spid="67" grpId="0" animBg="1"/>
      <p:bldP spid="41" grpId="0" animBg="1"/>
      <p:bldP spid="51" grpId="0" animBg="1"/>
      <p:bldP spid="5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Ellipse 38"/>
          <p:cNvSpPr/>
          <p:nvPr/>
        </p:nvSpPr>
        <p:spPr>
          <a:xfrm>
            <a:off x="4716016" y="4940295"/>
            <a:ext cx="3204000" cy="108099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17" name="Ellipse 16"/>
          <p:cNvSpPr/>
          <p:nvPr/>
        </p:nvSpPr>
        <p:spPr>
          <a:xfrm>
            <a:off x="5580112" y="3532595"/>
            <a:ext cx="3060000" cy="1404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16" name="Ellipse 15"/>
          <p:cNvSpPr/>
          <p:nvPr/>
        </p:nvSpPr>
        <p:spPr>
          <a:xfrm>
            <a:off x="5364088" y="1556792"/>
            <a:ext cx="3456000" cy="1836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15" name="Ellipse 14"/>
          <p:cNvSpPr/>
          <p:nvPr/>
        </p:nvSpPr>
        <p:spPr>
          <a:xfrm>
            <a:off x="1995194" y="1585820"/>
            <a:ext cx="3197734" cy="90261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8" name="Ellipse 37"/>
          <p:cNvSpPr/>
          <p:nvPr/>
        </p:nvSpPr>
        <p:spPr>
          <a:xfrm>
            <a:off x="567415" y="4477450"/>
            <a:ext cx="3384000" cy="136666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13" name="Ellipse 12"/>
          <p:cNvSpPr/>
          <p:nvPr/>
        </p:nvSpPr>
        <p:spPr>
          <a:xfrm>
            <a:off x="179512" y="2780928"/>
            <a:ext cx="3240360" cy="150333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9216837" cy="436910"/>
          </a:xfrm>
        </p:spPr>
        <p:txBody>
          <a:bodyPr/>
          <a:lstStyle/>
          <a:p>
            <a:pPr marL="182563" indent="-182563" algn="l" rtl="0"/>
            <a:r>
              <a:rPr lang="es-ES" b="1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IV. La escuela de FP como lugar de </a:t>
            </a:r>
            <a:r>
              <a:rPr lang="es-ES" b="1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aprendizaje -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</a:t>
            </a:r>
            <a:r>
              <a:rPr lang="es-ES" b="1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 docente</a:t>
            </a:r>
            <a:endParaRPr lang="es-ES" noProof="0" dirty="0">
              <a:latin typeface="Frutiger 57Cn" panose="020B0500000000000000" pitchFamily="34" charset="0"/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395652" y="1159043"/>
            <a:ext cx="79207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2000" b="0" i="0" u="none" baseline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Tareas centrales: un ejemplo</a:t>
            </a:r>
            <a:endParaRPr lang="es-ES" sz="2000" dirty="0"/>
          </a:p>
        </p:txBody>
      </p:sp>
      <p:sp>
        <p:nvSpPr>
          <p:cNvPr id="21" name="Rechteck 20"/>
          <p:cNvSpPr/>
          <p:nvPr/>
        </p:nvSpPr>
        <p:spPr>
          <a:xfrm>
            <a:off x="1160123" y="5995175"/>
            <a:ext cx="79146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Los docentes enseñan </a:t>
            </a: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teoría, bases para la práctica y educación general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Sus labores superan las de un docente normal</a:t>
            </a:r>
            <a:endParaRPr lang="es-E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 base de su actividad docente es la </a:t>
            </a: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misión educativa del Estado</a:t>
            </a:r>
            <a:endParaRPr lang="es-ES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Right Arrow 84"/>
          <p:cNvSpPr/>
          <p:nvPr/>
        </p:nvSpPr>
        <p:spPr>
          <a:xfrm>
            <a:off x="465590" y="6009573"/>
            <a:ext cx="616055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0" name="Oval 19"/>
          <p:cNvSpPr/>
          <p:nvPr/>
        </p:nvSpPr>
        <p:spPr>
          <a:xfrm>
            <a:off x="3686943" y="2732034"/>
            <a:ext cx="242303" cy="9358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3" name="Rectangle 2"/>
          <p:cNvSpPr/>
          <p:nvPr/>
        </p:nvSpPr>
        <p:spPr>
          <a:xfrm>
            <a:off x="2370057" y="1688080"/>
            <a:ext cx="26968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4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Enseño en la escuela de FP, p.ej. </a:t>
            </a:r>
            <a:r>
              <a:rPr lang="es-E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4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tecnología de la automoción e historia.</a:t>
            </a:r>
            <a:endParaRPr lang="es-ES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042701" y="1844824"/>
            <a:ext cx="654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i="0" u="none" baseline="0">
                <a:solidFill>
                  <a:schemeClr val="bg1"/>
                </a:solidFill>
              </a:rPr>
              <a:t>1</a:t>
            </a:r>
            <a:endParaRPr lang="es-ES" sz="1600" b="1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919799" y="3638828"/>
            <a:ext cx="26374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Creo bases para la práctica. Los alumnos aprenden cómo se fabrican y se montan las piezas, y qué factores hay que tener en cuenta. 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592443" y="3990398"/>
            <a:ext cx="654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i="0" u="none" baseline="0">
                <a:solidFill>
                  <a:schemeClr val="bg1"/>
                </a:solidFill>
              </a:rPr>
              <a:t>3</a:t>
            </a:r>
            <a:endParaRPr lang="es-ES" sz="16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9995" y="3053161"/>
            <a:ext cx="304538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Estoy en contacto con la dirección de la escuela, el personal formador en las empresas, los padres, las cámaras y las agencias de trabajo. 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72871" y="3341528"/>
            <a:ext cx="654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i="0" u="none" baseline="0" dirty="0">
                <a:solidFill>
                  <a:schemeClr val="bg1"/>
                </a:solidFill>
              </a:rPr>
              <a:t>6</a:t>
            </a:r>
            <a:endParaRPr lang="es-ES" sz="1600" b="1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435538" y="2464986"/>
            <a:ext cx="654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i="0" u="none" baseline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Rectangle 3"/>
          <p:cNvSpPr/>
          <p:nvPr/>
        </p:nvSpPr>
        <p:spPr>
          <a:xfrm>
            <a:off x="5796136" y="1755973"/>
            <a:ext cx="276024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 la tecnología de la automoción enseño a los alumnos conocimientos técnicos importantes para la práctica profesional: p.ej., cómo se monta un motor y </a:t>
            </a: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cómo </a:t>
            </a: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funciona.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698246" y="2935780"/>
            <a:ext cx="18941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Los docentes de </a:t>
            </a:r>
            <a:r>
              <a:rPr lang="es-ES" sz="1600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teoría especializada </a:t>
            </a: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 educación general</a:t>
            </a:r>
            <a:endParaRPr lang="es-ES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5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5007" y="3717852"/>
            <a:ext cx="1047921" cy="1564812"/>
          </a:xfrm>
          <a:prstGeom prst="rect">
            <a:avLst/>
          </a:prstGeom>
        </p:spPr>
      </p:pic>
      <p:pic>
        <p:nvPicPr>
          <p:cNvPr id="37" name="Picture 2" descr="C:\Users\Lassig\Desktop\Schoo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74" y="1680451"/>
            <a:ext cx="923488" cy="58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Rectangle 48"/>
          <p:cNvSpPr/>
          <p:nvPr/>
        </p:nvSpPr>
        <p:spPr>
          <a:xfrm>
            <a:off x="4789406" y="5323070"/>
            <a:ext cx="654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i="0" u="none" baseline="0">
                <a:solidFill>
                  <a:schemeClr val="bg1"/>
                </a:solidFill>
              </a:rPr>
              <a:t>4</a:t>
            </a:r>
            <a:endParaRPr lang="es-ES" sz="1600" b="1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032169" y="5119804"/>
            <a:ext cx="313502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Enseño habilidades sociales a los alumnos y también ejerzo como asistente social de los jóvenes.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51642" y="4707141"/>
            <a:ext cx="31442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Planifico y evalúo las clases de forma autónoma. Para ello, me baso en el 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programa de enseñanza marco</a:t>
            </a: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del Estado. 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36382" y="4980506"/>
            <a:ext cx="654713" cy="28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i="0" u="none" baseline="0">
                <a:solidFill>
                  <a:schemeClr val="bg1"/>
                </a:solidFill>
              </a:rPr>
              <a:t>5</a:t>
            </a:r>
            <a:endParaRPr lang="es-E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8119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9144829" cy="436910"/>
          </a:xfrm>
        </p:spPr>
        <p:txBody>
          <a:bodyPr/>
          <a:lstStyle/>
          <a:p>
            <a:pPr marL="182563" indent="-182563" algn="l" rtl="0"/>
            <a:r>
              <a:rPr lang="es-ES" b="1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IV. La escuela de FP como lugar de </a:t>
            </a:r>
            <a:r>
              <a:rPr lang="es-ES" b="1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aprendizaje</a:t>
            </a:r>
            <a:r>
              <a:rPr lang="es-ES" b="1" i="0" u="non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- E</a:t>
            </a:r>
            <a:r>
              <a:rPr lang="es-ES" b="1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 docente</a:t>
            </a:r>
            <a:endParaRPr lang="es-ES" noProof="0" dirty="0">
              <a:latin typeface="Frutiger 57Cn" panose="020B0500000000000000" pitchFamily="34" charset="0"/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395652" y="1159043"/>
            <a:ext cx="79207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2000" b="0" i="0" u="none" baseline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Por qué es importante para el Estado </a:t>
            </a:r>
            <a:endParaRPr lang="es-ES" sz="2000" dirty="0"/>
          </a:p>
        </p:txBody>
      </p:sp>
      <p:sp>
        <p:nvSpPr>
          <p:cNvPr id="21" name="Rechteck 20"/>
          <p:cNvSpPr/>
          <p:nvPr/>
        </p:nvSpPr>
        <p:spPr>
          <a:xfrm>
            <a:off x="1239368" y="5805264"/>
            <a:ext cx="75090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es-ES" sz="16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Los docentes de teoría y educación general son importantes: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s-ES" sz="16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Enseñan a los jóvenes </a:t>
            </a:r>
            <a:r>
              <a:rPr lang="es-ES" sz="1600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bases técnicas sólidas y educación general</a:t>
            </a:r>
            <a:endParaRPr lang="es-ES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s-ES" sz="16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Con ello, implementan los </a:t>
            </a:r>
            <a:r>
              <a:rPr lang="es-ES" sz="1600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objetivos de la política educativa</a:t>
            </a:r>
            <a:r>
              <a:rPr lang="es-ES" sz="16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 en la escuela de FP</a:t>
            </a:r>
            <a:endParaRPr lang="es-E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889265" y="3585944"/>
            <a:ext cx="106671" cy="5908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0" name="Oval 19"/>
          <p:cNvSpPr/>
          <p:nvPr/>
        </p:nvSpPr>
        <p:spPr>
          <a:xfrm>
            <a:off x="3555336" y="3391350"/>
            <a:ext cx="242303" cy="9358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2" name="Cloud 21"/>
          <p:cNvSpPr/>
          <p:nvPr/>
        </p:nvSpPr>
        <p:spPr>
          <a:xfrm>
            <a:off x="1258754" y="1593000"/>
            <a:ext cx="3276000" cy="1836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30" name="Rectangle 29"/>
          <p:cNvSpPr/>
          <p:nvPr/>
        </p:nvSpPr>
        <p:spPr>
          <a:xfrm>
            <a:off x="1666234" y="1856568"/>
            <a:ext cx="265814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4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Queremos capacitar a los jóvenes para que sepan desenvolverse en la vida profesional e integrarse en la sociedad. Necesitamos buenos profesionales para crear una economía social sólida.</a:t>
            </a:r>
            <a:endParaRPr lang="es-ES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313387" y="2276872"/>
            <a:ext cx="6547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b="1" i="0" u="none" baseline="0">
                <a:solidFill>
                  <a:schemeClr val="bg1"/>
                </a:solidFill>
              </a:rPr>
              <a:t>1</a:t>
            </a:r>
            <a:endParaRPr lang="es-ES" b="1" dirty="0">
              <a:solidFill>
                <a:schemeClr val="bg1"/>
              </a:solidFill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5004560" y="3680013"/>
            <a:ext cx="4608000" cy="1981234"/>
            <a:chOff x="4958437" y="3386825"/>
            <a:chExt cx="4570147" cy="2247238"/>
          </a:xfrm>
        </p:grpSpPr>
        <p:sp>
          <p:nvSpPr>
            <p:cNvPr id="36" name="Cloud 35"/>
            <p:cNvSpPr/>
            <p:nvPr/>
          </p:nvSpPr>
          <p:spPr>
            <a:xfrm>
              <a:off x="5283540" y="3386825"/>
              <a:ext cx="3600399" cy="224723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958437" y="3425014"/>
              <a:ext cx="4570147" cy="2209049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marL="85725" algn="l" rtl="0"/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Para ello, dotamos a la escuela de FP como lugar de aprendizaje de un personal docente cualificado. En la escuela de FP se enseña sobre todo teoría y educación general con el fin de desarrollar competencias </a:t>
              </a:r>
              <a:r>
                <a:rPr lang="es-ES" sz="1400" b="0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de actuar.</a:t>
              </a:r>
              <a:endPara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364088" y="4199423"/>
              <a:ext cx="654713" cy="51935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b="1" i="0" u="none" baseline="0">
                  <a:solidFill>
                    <a:schemeClr val="bg1"/>
                  </a:solidFill>
                </a:rPr>
                <a:t>3</a:t>
              </a:r>
              <a:endParaRPr lang="es-E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2" name="Rectangle 41"/>
          <p:cNvSpPr/>
          <p:nvPr/>
        </p:nvSpPr>
        <p:spPr>
          <a:xfrm>
            <a:off x="424889" y="3898546"/>
            <a:ext cx="6547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2200" b="1" i="0" u="none" baseline="0">
                <a:solidFill>
                  <a:schemeClr val="bg1"/>
                </a:solidFill>
              </a:rPr>
              <a:t>4</a:t>
            </a:r>
            <a:endParaRPr lang="es-ES" sz="2200" b="1" dirty="0">
              <a:solidFill>
                <a:schemeClr val="bg1"/>
              </a:solidFill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596" y="3377030"/>
            <a:ext cx="940825" cy="1043031"/>
          </a:xfrm>
          <a:prstGeom prst="rect">
            <a:avLst/>
          </a:prstGeom>
        </p:spPr>
      </p:pic>
      <p:pic>
        <p:nvPicPr>
          <p:cNvPr id="34" name="Picture 2" descr="C:\Users\Lassig\Desktop\Schoo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74" y="1680451"/>
            <a:ext cx="923488" cy="58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83" y="5586088"/>
            <a:ext cx="603645" cy="901395"/>
          </a:xfrm>
          <a:prstGeom prst="rect">
            <a:avLst/>
          </a:prstGeom>
        </p:spPr>
      </p:pic>
      <p:grpSp>
        <p:nvGrpSpPr>
          <p:cNvPr id="3" name="Gruppieren 2"/>
          <p:cNvGrpSpPr/>
          <p:nvPr/>
        </p:nvGrpSpPr>
        <p:grpSpPr>
          <a:xfrm>
            <a:off x="4355976" y="1124744"/>
            <a:ext cx="4680520" cy="2401997"/>
            <a:chOff x="4355976" y="1124744"/>
            <a:chExt cx="4680520" cy="2401997"/>
          </a:xfrm>
        </p:grpSpPr>
        <p:sp>
          <p:nvSpPr>
            <p:cNvPr id="28" name="Cloud 27"/>
            <p:cNvSpPr/>
            <p:nvPr/>
          </p:nvSpPr>
          <p:spPr>
            <a:xfrm>
              <a:off x="4537145" y="1289672"/>
              <a:ext cx="3937802" cy="202959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605970" y="1973545"/>
              <a:ext cx="654713" cy="51935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b="1" i="0" u="none" baseline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4" name="Rechteck 3"/>
            <p:cNvSpPr/>
            <p:nvPr/>
          </p:nvSpPr>
          <p:spPr>
            <a:xfrm>
              <a:off x="4355976" y="1124744"/>
              <a:ext cx="4680520" cy="2401997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l" defTabSz="714375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Para cumplir esos objetivos económicos </a:t>
              </a:r>
              <a:r>
                <a:rPr lang="es-ES" sz="1400" b="0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/>
              </a:r>
              <a:br>
                <a:rPr lang="es-ES" sz="1400" b="0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es-ES" sz="1400" b="0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y </a:t>
              </a: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sociales, la formación profesional debe orientarse al “ejercicio de una profesión y a la creación colectiva de un entorno laboral y social basado en la responsabilidad social, económica y ecológica”. </a:t>
              </a:r>
              <a:r>
                <a:rPr lang="es-ES" sz="1400" b="0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/>
              </a:r>
              <a:br>
                <a:rPr lang="es-ES" sz="1400" b="0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es-ES" sz="1050" b="0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(</a:t>
              </a:r>
              <a:r>
                <a:rPr lang="es-ES" sz="105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Fuente: </a:t>
              </a:r>
              <a:r>
                <a:rPr lang="es-ES" sz="10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Conferencia permanente de los Ministerios </a:t>
              </a:r>
              <a:br>
                <a:rPr lang="es-ES" sz="10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es-ES" sz="10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      de Educación - KMK</a:t>
              </a:r>
              <a:r>
                <a:rPr lang="es-ES" sz="1050" b="0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)</a:t>
              </a:r>
              <a:endParaRPr lang="es-ES" sz="10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6" name="Gruppieren 5"/>
          <p:cNvGrpSpPr/>
          <p:nvPr/>
        </p:nvGrpSpPr>
        <p:grpSpPr>
          <a:xfrm>
            <a:off x="395550" y="3556834"/>
            <a:ext cx="3960426" cy="1660794"/>
            <a:chOff x="395550" y="3553074"/>
            <a:chExt cx="3960426" cy="1402448"/>
          </a:xfrm>
        </p:grpSpPr>
        <p:sp>
          <p:nvSpPr>
            <p:cNvPr id="43" name="Cloud 42"/>
            <p:cNvSpPr/>
            <p:nvPr/>
          </p:nvSpPr>
          <p:spPr>
            <a:xfrm>
              <a:off x="504283" y="3553074"/>
              <a:ext cx="3312250" cy="13008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22494" y="3943798"/>
              <a:ext cx="654713" cy="51935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b="1" i="0" u="none" baseline="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95550" y="3566740"/>
              <a:ext cx="3960426" cy="1388782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Formamos a los docentes necesarios para ello en las </a:t>
              </a:r>
              <a:r>
                <a:rPr lang="es-ES" sz="1400" b="0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universidades y </a:t>
              </a: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los contratamos en las escuelas de FP en calidad de funcionarios.</a:t>
              </a:r>
              <a:endPara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96334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889518"/>
            <a:ext cx="9216837" cy="436910"/>
          </a:xfrm>
        </p:spPr>
        <p:txBody>
          <a:bodyPr/>
          <a:lstStyle/>
          <a:p>
            <a:pPr marL="182563" indent="-182563" algn="l" rtl="0"/>
            <a:r>
              <a:rPr lang="es-ES" b="1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IV. La escuela de FP como lugar de </a:t>
            </a:r>
            <a:r>
              <a:rPr lang="es-ES" b="1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aprendizaje</a:t>
            </a:r>
            <a:r>
              <a:rPr lang="es-ES" b="1" i="0" u="non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– El </a:t>
            </a:r>
            <a:r>
              <a:rPr lang="es-ES" b="1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docente </a:t>
            </a:r>
            <a:r>
              <a:rPr lang="es-ES" b="1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 </a:t>
            </a:r>
            <a:r>
              <a:rPr lang="es-ES" b="1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especialización técnica y educación </a:t>
            </a:r>
            <a:r>
              <a:rPr lang="es-ES" b="1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general</a:t>
            </a:r>
            <a:endParaRPr lang="es-ES" noProof="0" dirty="0">
              <a:latin typeface="Frutiger 57Cn" panose="020B0500000000000000" pitchFamily="34" charset="0"/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395652" y="1372706"/>
            <a:ext cx="79207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2000" b="0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Ventajas para todos los actores</a:t>
            </a:r>
            <a:endParaRPr lang="es-ES" sz="2000" dirty="0"/>
          </a:p>
        </p:txBody>
      </p:sp>
      <p:pic>
        <p:nvPicPr>
          <p:cNvPr id="37" name="Picture 2" descr="C:\Users\Lassig\Desktop\Scho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0418"/>
            <a:ext cx="923488" cy="58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01" y="4905264"/>
            <a:ext cx="602710" cy="900000"/>
          </a:xfrm>
          <a:prstGeom prst="rect">
            <a:avLst/>
          </a:prstGeom>
        </p:spPr>
      </p:pic>
      <p:sp>
        <p:nvSpPr>
          <p:cNvPr id="30" name="Rechteck 29"/>
          <p:cNvSpPr/>
          <p:nvPr/>
        </p:nvSpPr>
        <p:spPr>
          <a:xfrm>
            <a:off x="2580736" y="1886629"/>
            <a:ext cx="638375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Aft>
                <a:spcPts val="1200"/>
              </a:spcAft>
            </a:pPr>
            <a:r>
              <a:rPr lang="es-ES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Los alumnos </a:t>
            </a:r>
            <a:endParaRPr lang="es-E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algn="l" rtl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adquieren competencias profesionales oficiales e </a:t>
            </a:r>
            <a:r>
              <a:rPr lang="es-ES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reconocidas</a:t>
            </a:r>
            <a:r>
              <a:rPr lang="es-ES" b="0" i="0" u="non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por las empresas</a:t>
            </a:r>
            <a:r>
              <a:rPr lang="es-ES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(teoría, bases para la práctica)</a:t>
            </a:r>
          </a:p>
          <a:p>
            <a:pPr marL="285750" indent="-285750" algn="l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adquieren una educación general y bases para una formación continua </a:t>
            </a:r>
          </a:p>
          <a:p>
            <a:pPr algn="l" rtl="0">
              <a:spcAft>
                <a:spcPts val="1200"/>
              </a:spcAft>
            </a:pPr>
            <a:r>
              <a:rPr lang="es-ES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Las empresas</a:t>
            </a:r>
            <a:endParaRPr lang="es-E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algn="l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obtienen </a:t>
            </a:r>
            <a:r>
              <a:rPr lang="es-ES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aprendices </a:t>
            </a: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que cuentan con amplios conocimientos teóricos y una educación general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 rtl="0">
              <a:spcAft>
                <a:spcPts val="1200"/>
              </a:spcAft>
            </a:pPr>
            <a:r>
              <a:rPr lang="es-ES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 </a:t>
            </a:r>
            <a:r>
              <a:rPr lang="es-ES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Estado / la </a:t>
            </a:r>
            <a:r>
              <a:rPr lang="es-ES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escuela de FP</a:t>
            </a:r>
            <a:endParaRPr lang="es-E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algn="l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cumplen con la misión educativa del Estado con docentes </a:t>
            </a:r>
            <a:r>
              <a:rPr lang="es-ES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altamente </a:t>
            </a: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cualificados en la educación superior</a:t>
            </a:r>
            <a:endParaRPr lang="es-E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520" y="3444184"/>
            <a:ext cx="348644" cy="900000"/>
          </a:xfrm>
          <a:prstGeom prst="rect">
            <a:avLst/>
          </a:prstGeom>
        </p:spPr>
      </p:pic>
      <p:pic>
        <p:nvPicPr>
          <p:cNvPr id="8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313" y="4971232"/>
            <a:ext cx="649447" cy="720000"/>
          </a:xfrm>
          <a:prstGeom prst="rect">
            <a:avLst/>
          </a:prstGeom>
        </p:spPr>
      </p:pic>
      <p:pic>
        <p:nvPicPr>
          <p:cNvPr id="9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61531" y="2083346"/>
            <a:ext cx="343537" cy="900000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07098" y="2096952"/>
            <a:ext cx="391042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835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 algn="l" rtl="0"/>
            <a:r>
              <a:rPr lang="es-ES" b="1" i="0" u="none" baseline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V. Resumen</a:t>
            </a:r>
            <a:endParaRPr lang="es-ES" noProof="0" dirty="0">
              <a:latin typeface="Frutiger 57Cn" panose="020B0500000000000000" pitchFamily="34" charset="0"/>
            </a:endParaRPr>
          </a:p>
        </p:txBody>
      </p:sp>
      <p:sp>
        <p:nvSpPr>
          <p:cNvPr id="8" name="Right Arrow 84"/>
          <p:cNvSpPr/>
          <p:nvPr/>
        </p:nvSpPr>
        <p:spPr>
          <a:xfrm>
            <a:off x="525659" y="5448936"/>
            <a:ext cx="558066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10" name="Rechteck 2"/>
          <p:cNvSpPr/>
          <p:nvPr/>
        </p:nvSpPr>
        <p:spPr>
          <a:xfrm>
            <a:off x="1170607" y="5229200"/>
            <a:ext cx="721781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 personal formador de las empresas y las escuelas de FP cumple labores centrales para la formación dual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 </a:t>
            </a:r>
            <a:r>
              <a:rPr lang="es-ES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desempeño </a:t>
            </a: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corresponde con las exigencias y objetivos de ambos lugares de aprendizaje; por ello: Personal formador en ambos lugares de aprendizaje (“dual”)</a:t>
            </a:r>
          </a:p>
        </p:txBody>
      </p:sp>
      <p:sp>
        <p:nvSpPr>
          <p:cNvPr id="11" name="Rechteck 32"/>
          <p:cNvSpPr/>
          <p:nvPr/>
        </p:nvSpPr>
        <p:spPr>
          <a:xfrm>
            <a:off x="395652" y="1159043"/>
            <a:ext cx="72006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2000" b="0" i="0" u="none" baseline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El desempeño del personal formador en las empresas y las escuelas de FP</a:t>
            </a:r>
            <a:endParaRPr lang="es-ES" sz="2000" dirty="0"/>
          </a:p>
        </p:txBody>
      </p:sp>
      <p:grpSp>
        <p:nvGrpSpPr>
          <p:cNvPr id="19" name="Group 11"/>
          <p:cNvGrpSpPr/>
          <p:nvPr/>
        </p:nvGrpSpPr>
        <p:grpSpPr>
          <a:xfrm>
            <a:off x="219774" y="1859854"/>
            <a:ext cx="2225496" cy="2044125"/>
            <a:chOff x="2466737" y="1300765"/>
            <a:chExt cx="2995044" cy="2750956"/>
          </a:xfrm>
        </p:grpSpPr>
        <p:sp>
          <p:nvSpPr>
            <p:cNvPr id="20" name="Oval 46"/>
            <p:cNvSpPr/>
            <p:nvPr/>
          </p:nvSpPr>
          <p:spPr>
            <a:xfrm rot="2700000">
              <a:off x="2425660" y="1341842"/>
              <a:ext cx="2750956" cy="2668802"/>
            </a:xfrm>
            <a:prstGeom prst="pi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21" name="Ellipse 58"/>
            <p:cNvSpPr/>
            <p:nvPr/>
          </p:nvSpPr>
          <p:spPr>
            <a:xfrm rot="8115584">
              <a:off x="2881174" y="1452292"/>
              <a:ext cx="2556689" cy="2504176"/>
            </a:xfrm>
            <a:prstGeom prst="pie">
              <a:avLst>
                <a:gd name="adj1" fmla="val 10792305"/>
                <a:gd name="adj2" fmla="val 16199999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pic>
          <p:nvPicPr>
            <p:cNvPr id="22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586344" y="2037801"/>
              <a:ext cx="605857" cy="1469413"/>
            </a:xfrm>
            <a:prstGeom prst="rect">
              <a:avLst/>
            </a:prstGeom>
          </p:spPr>
        </p:pic>
        <p:pic>
          <p:nvPicPr>
            <p:cNvPr id="23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4809" y="1397300"/>
              <a:ext cx="657345" cy="666971"/>
            </a:xfrm>
            <a:prstGeom prst="rect">
              <a:avLst/>
            </a:prstGeom>
          </p:spPr>
        </p:pic>
        <p:pic>
          <p:nvPicPr>
            <p:cNvPr id="24" name="Picture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366" y="2127819"/>
              <a:ext cx="786415" cy="1174318"/>
            </a:xfrm>
            <a:prstGeom prst="rect">
              <a:avLst/>
            </a:prstGeom>
          </p:spPr>
        </p:pic>
        <p:sp>
          <p:nvSpPr>
            <p:cNvPr id="25" name="Oval 9"/>
            <p:cNvSpPr/>
            <p:nvPr/>
          </p:nvSpPr>
          <p:spPr>
            <a:xfrm>
              <a:off x="3296653" y="2127819"/>
              <a:ext cx="1241769" cy="1241769"/>
            </a:xfrm>
            <a:prstGeom prst="ellipse">
              <a:avLst/>
            </a:pr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pic>
          <p:nvPicPr>
            <p:cNvPr id="26" name="Picture 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511076" y="2248223"/>
              <a:ext cx="392791" cy="1029038"/>
            </a:xfrm>
            <a:prstGeom prst="rect">
              <a:avLst/>
            </a:prstGeom>
          </p:spPr>
        </p:pic>
        <p:pic>
          <p:nvPicPr>
            <p:cNvPr id="27" name="Pictur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20980" y="2267754"/>
              <a:ext cx="438623" cy="1009508"/>
            </a:xfrm>
            <a:prstGeom prst="rect">
              <a:avLst/>
            </a:prstGeom>
          </p:spPr>
        </p:pic>
      </p:grpSp>
      <p:sp>
        <p:nvSpPr>
          <p:cNvPr id="28" name="Rechteck 27"/>
          <p:cNvSpPr/>
          <p:nvPr/>
        </p:nvSpPr>
        <p:spPr>
          <a:xfrm>
            <a:off x="2569801" y="1883147"/>
            <a:ext cx="5970425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l" rtl="0">
              <a:spcAft>
                <a:spcPts val="1200"/>
              </a:spcAft>
            </a:pPr>
            <a:r>
              <a:rPr lang="es-ES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Personal </a:t>
            </a:r>
            <a:r>
              <a:rPr lang="es-ES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formador (instructor y docente)</a:t>
            </a:r>
            <a:endParaRPr lang="es-ES" b="1" i="0" u="none" baseline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lvl="2" indent="-171450" algn="l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Enseña teoría profesional, práctica profesional y educación general, así como valores y conducta</a:t>
            </a:r>
            <a:endParaRPr lang="es-E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lvl="2" indent="-171450" algn="l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Asume una gran variedad de tareas, dentro y fuera de la formación (socialización, asistencia, </a:t>
            </a:r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sintonizac</a:t>
            </a:r>
            <a:r>
              <a:rPr lang="es-ES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ión</a:t>
            </a: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fomento, administración, motivación) </a:t>
            </a:r>
            <a:endParaRPr lang="es-E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lvl="2" indent="-171450" algn="l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Los formadores y los docentes se complementan en la formación profesional. </a:t>
            </a:r>
            <a:endParaRPr lang="es-E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7120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 algn="l" rtl="0"/>
            <a:r>
              <a:rPr lang="es-ES" b="1" i="0" u="none" baseline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V. Resumen</a:t>
            </a:r>
            <a:endParaRPr lang="es-ES" noProof="0" dirty="0">
              <a:latin typeface="Frutiger 57Cn" panose="020B0500000000000000" pitchFamily="34" charset="0"/>
            </a:endParaRPr>
          </a:p>
        </p:txBody>
      </p:sp>
      <p:sp>
        <p:nvSpPr>
          <p:cNvPr id="11" name="Rechteck 32"/>
          <p:cNvSpPr/>
          <p:nvPr/>
        </p:nvSpPr>
        <p:spPr>
          <a:xfrm>
            <a:off x="395652" y="1159043"/>
            <a:ext cx="56165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2000" b="0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Profesionalización</a:t>
            </a:r>
            <a:r>
              <a:rPr lang="es-ES" sz="2000" b="0" i="0" u="non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- </a:t>
            </a:r>
            <a:r>
              <a:rPr lang="es-ES" sz="2000" b="0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cualificaciones </a:t>
            </a:r>
            <a:r>
              <a:rPr lang="es-ES" sz="2000" b="0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duales </a:t>
            </a:r>
            <a:endParaRPr lang="es-ES" sz="2000" dirty="0"/>
          </a:p>
        </p:txBody>
      </p:sp>
      <p:sp>
        <p:nvSpPr>
          <p:cNvPr id="13" name="Rechteck 2"/>
          <p:cNvSpPr/>
          <p:nvPr/>
        </p:nvSpPr>
        <p:spPr>
          <a:xfrm>
            <a:off x="1463498" y="1840521"/>
            <a:ext cx="7109781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Las cualificaciones “duales” para el personal formador </a:t>
            </a:r>
          </a:p>
          <a:p>
            <a:pPr marL="171450" lvl="1" indent="-1714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refuerzan al personal cumpliendo tareas de formación</a:t>
            </a:r>
          </a:p>
          <a:p>
            <a:pPr marL="171450" lvl="1" indent="-1714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ayudan a garantizar la calidad de la docencia en la empresa y la escuela de FP</a:t>
            </a:r>
            <a:endParaRPr lang="es-E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lvl="1" indent="-171450" algn="l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refuerzan el reconocimiento </a:t>
            </a:r>
            <a:r>
              <a:rPr lang="es-ES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</a:t>
            </a:r>
            <a:r>
              <a:rPr lang="es-ES" b="0" i="0" u="non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personal formador </a:t>
            </a:r>
            <a:r>
              <a:rPr lang="es-ES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 </a:t>
            </a: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 sociedad</a:t>
            </a:r>
          </a:p>
          <a:p>
            <a:pPr marL="0" lvl="1" algn="l" rtl="0">
              <a:spcAft>
                <a:spcPts val="300"/>
              </a:spcAft>
            </a:pPr>
            <a:r>
              <a:rPr lang="es-ES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Las cualificaciones</a:t>
            </a:r>
          </a:p>
          <a:p>
            <a:pPr marL="171450" lvl="1" indent="-1714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combinan teoría y práctica</a:t>
            </a:r>
          </a:p>
          <a:p>
            <a:pPr marL="171450" lvl="1" indent="-1714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están fijadas a nivel jurídico </a:t>
            </a:r>
          </a:p>
          <a:p>
            <a:pPr marL="171450" lvl="1" indent="-1714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son fomentadas por el Estado y la economía</a:t>
            </a:r>
          </a:p>
          <a:p>
            <a:pPr marL="171450" lvl="1" indent="-1714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 orientan a la actividad formadora </a:t>
            </a: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(“Instructor”, </a:t>
            </a:r>
            <a:r>
              <a:rPr lang="es-ES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“docente de FP”) </a:t>
            </a:r>
          </a:p>
        </p:txBody>
      </p:sp>
      <p:sp>
        <p:nvSpPr>
          <p:cNvPr id="3" name="Rectangle 2"/>
          <p:cNvSpPr/>
          <p:nvPr/>
        </p:nvSpPr>
        <p:spPr>
          <a:xfrm>
            <a:off x="1127170" y="5301208"/>
            <a:ext cx="80050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Las cualificaciones se orientan a las exigencias de ambos lugares de aprendizajes</a:t>
            </a:r>
            <a:endParaRPr lang="es-E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Las cualificaciones dejan claro que en el sistema de FP dual, </a:t>
            </a:r>
            <a:r>
              <a:rPr lang="es-ES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la profesionalización del personal formador está institucionalizada</a:t>
            </a:r>
            <a:r>
              <a:rPr lang="es-ES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sp>
        <p:nvSpPr>
          <p:cNvPr id="15" name="Right Arrow 84"/>
          <p:cNvSpPr/>
          <p:nvPr/>
        </p:nvSpPr>
        <p:spPr>
          <a:xfrm>
            <a:off x="403585" y="5301208"/>
            <a:ext cx="558066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pic>
        <p:nvPicPr>
          <p:cNvPr id="16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71" y="1944901"/>
            <a:ext cx="461649" cy="657919"/>
          </a:xfrm>
          <a:prstGeom prst="rect">
            <a:avLst/>
          </a:prstGeom>
        </p:spPr>
      </p:pic>
      <p:pic>
        <p:nvPicPr>
          <p:cNvPr id="8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99" y="1940391"/>
            <a:ext cx="464814" cy="662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9004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 algn="l" rtl="0"/>
            <a:r>
              <a:rPr lang="es-ES" b="1" i="0" u="none" baseline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V. Resumen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9"/>
          <p:cNvSpPr/>
          <p:nvPr/>
        </p:nvSpPr>
        <p:spPr>
          <a:xfrm>
            <a:off x="107503" y="1787742"/>
            <a:ext cx="3343611" cy="3470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 economía </a:t>
            </a:r>
            <a:r>
              <a:rPr lang="es-E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s-ES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emplea a los profesionales como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6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instructores</a:t>
            </a:r>
            <a:endParaRPr lang="es-E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respalda la cualificación de profesionales como </a:t>
            </a:r>
            <a:r>
              <a:rPr lang="es-ES" sz="16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instructores</a:t>
            </a:r>
            <a:endParaRPr lang="es-E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posibilita el ascenso </a:t>
            </a:r>
            <a:r>
              <a:rPr lang="es-ES" sz="16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 instructores en </a:t>
            </a: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 empresa</a:t>
            </a:r>
            <a:endParaRPr lang="es-E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reconoce la importancia de la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actividad formadora</a:t>
            </a: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garantiza la calidad </a:t>
            </a:r>
            <a:r>
              <a:rPr lang="es-ES" sz="16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</a:t>
            </a:r>
            <a:r>
              <a:rPr lang="es-ES" sz="1600" b="0" i="0" u="non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instructores</a:t>
            </a:r>
            <a:r>
              <a:rPr lang="es-ES" sz="16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cámaras)</a:t>
            </a:r>
          </a:p>
        </p:txBody>
      </p:sp>
      <p:sp>
        <p:nvSpPr>
          <p:cNvPr id="12" name="Right Arrow 84"/>
          <p:cNvSpPr/>
          <p:nvPr/>
        </p:nvSpPr>
        <p:spPr>
          <a:xfrm>
            <a:off x="553420" y="6021288"/>
            <a:ext cx="634204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13" name="Rechteck 12"/>
          <p:cNvSpPr/>
          <p:nvPr/>
        </p:nvSpPr>
        <p:spPr>
          <a:xfrm>
            <a:off x="1432189" y="6021288"/>
            <a:ext cx="66682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Para el personal formador, la economía y el Estado </a:t>
            </a:r>
            <a:r>
              <a:rPr lang="es-E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definen las</a:t>
            </a:r>
            <a:r>
              <a:rPr lang="es-ES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cualificaciones, </a:t>
            </a:r>
            <a:r>
              <a:rPr lang="es-ES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 marco</a:t>
            </a:r>
            <a:r>
              <a:rPr lang="es-ES" b="1" i="0" u="non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 los </a:t>
            </a:r>
            <a:r>
              <a:rPr lang="es-ES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recursos</a:t>
            </a:r>
          </a:p>
        </p:txBody>
      </p:sp>
      <p:sp>
        <p:nvSpPr>
          <p:cNvPr id="3" name="Rechteck 2"/>
          <p:cNvSpPr/>
          <p:nvPr/>
        </p:nvSpPr>
        <p:spPr>
          <a:xfrm>
            <a:off x="5625926" y="2008964"/>
            <a:ext cx="3518073" cy="4039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 Estado</a:t>
            </a:r>
            <a:endParaRPr lang="es-E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financia al personal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docente</a:t>
            </a:r>
            <a:r>
              <a:rPr lang="es-ES" sz="16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 las escuelas de FP </a:t>
            </a: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ofrece condiciones marco atractivas para los docentes de FP</a:t>
            </a:r>
            <a:endParaRPr lang="es-E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forma a los docentes en </a:t>
            </a:r>
            <a:r>
              <a:rPr lang="es-ES" sz="16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las universidades</a:t>
            </a:r>
            <a:endParaRPr lang="es-ES" sz="1600" b="0" i="0" u="none" baseline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reglamenta las cualificaciones del personal formador a nivel jurídico</a:t>
            </a:r>
            <a:endParaRPr lang="es-E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garantiza la calidad del personal </a:t>
            </a:r>
            <a:r>
              <a:rPr lang="es-ES" sz="16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docente </a:t>
            </a: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(inspección escolar, etc.)</a:t>
            </a: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mediante la FP obligatoria, asegura el lugar de la escuela de FP en la sociedad</a:t>
            </a:r>
            <a:endParaRPr lang="es-E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179" y="3576332"/>
            <a:ext cx="549871" cy="720338"/>
          </a:xfrm>
          <a:prstGeom prst="rect">
            <a:avLst/>
          </a:prstGeom>
        </p:spPr>
      </p:pic>
      <p:pic>
        <p:nvPicPr>
          <p:cNvPr id="11" name="Picture 1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382" y="1931736"/>
            <a:ext cx="725651" cy="4418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466" y="4573106"/>
            <a:ext cx="754396" cy="631171"/>
          </a:xfrm>
          <a:prstGeom prst="rect">
            <a:avLst/>
          </a:prstGeom>
        </p:spPr>
      </p:pic>
      <p:pic>
        <p:nvPicPr>
          <p:cNvPr id="16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665504"/>
            <a:ext cx="547170" cy="606611"/>
          </a:xfrm>
          <a:prstGeom prst="rect">
            <a:avLst/>
          </a:prstGeom>
        </p:spPr>
      </p:pic>
      <p:grpSp>
        <p:nvGrpSpPr>
          <p:cNvPr id="10" name="Gruppieren 9"/>
          <p:cNvGrpSpPr/>
          <p:nvPr/>
        </p:nvGrpSpPr>
        <p:grpSpPr>
          <a:xfrm>
            <a:off x="3719816" y="2819528"/>
            <a:ext cx="1369049" cy="1313992"/>
            <a:chOff x="3623636" y="3271465"/>
            <a:chExt cx="1369049" cy="1313992"/>
          </a:xfrm>
        </p:grpSpPr>
        <p:sp>
          <p:nvSpPr>
            <p:cNvPr id="8" name="Oval 7"/>
            <p:cNvSpPr/>
            <p:nvPr/>
          </p:nvSpPr>
          <p:spPr>
            <a:xfrm>
              <a:off x="3623636" y="3271465"/>
              <a:ext cx="1313992" cy="1313992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pic>
          <p:nvPicPr>
            <p:cNvPr id="20" name="Picture 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849497" y="3485298"/>
              <a:ext cx="356278" cy="864097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6680" y="3338539"/>
              <a:ext cx="686005" cy="1024380"/>
            </a:xfrm>
            <a:prstGeom prst="rect">
              <a:avLst/>
            </a:prstGeom>
          </p:spPr>
        </p:pic>
      </p:grpSp>
      <p:sp>
        <p:nvSpPr>
          <p:cNvPr id="23" name="Rechteck 32"/>
          <p:cNvSpPr/>
          <p:nvPr/>
        </p:nvSpPr>
        <p:spPr>
          <a:xfrm>
            <a:off x="395652" y="1159043"/>
            <a:ext cx="58325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2000" b="0" i="0" u="none" baseline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Fomento por parte del Estado y la economía </a:t>
            </a:r>
            <a:endParaRPr lang="es-ES" sz="2000" dirty="0"/>
          </a:p>
        </p:txBody>
      </p:sp>
      <p:pic>
        <p:nvPicPr>
          <p:cNvPr id="25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9928" y="2471787"/>
            <a:ext cx="427976" cy="609930"/>
          </a:xfrm>
          <a:prstGeom prst="rect">
            <a:avLst/>
          </a:prstGeom>
        </p:spPr>
      </p:pic>
      <p:pic>
        <p:nvPicPr>
          <p:cNvPr id="2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820" y="2430697"/>
            <a:ext cx="427976" cy="60993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595750"/>
            <a:ext cx="549871" cy="720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6089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2" grpId="0" animBg="1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 algn="l" rtl="0"/>
            <a:r>
              <a:rPr lang="es-ES" b="1" i="0" u="none" baseline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VI. Conclusión: el personal de FP como factor de éxito</a:t>
            </a:r>
            <a:endParaRPr lang="es-ES" noProof="0" dirty="0">
              <a:latin typeface="Frutiger 57Cn" panose="020B0500000000000000" pitchFamily="34" charset="0"/>
            </a:endParaRPr>
          </a:p>
        </p:txBody>
      </p:sp>
      <p:sp>
        <p:nvSpPr>
          <p:cNvPr id="35" name="Rectangle 9"/>
          <p:cNvSpPr/>
          <p:nvPr/>
        </p:nvSpPr>
        <p:spPr>
          <a:xfrm>
            <a:off x="1187624" y="5524396"/>
            <a:ext cx="73448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600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Una buena FP requiere un personal competente y comprometido</a:t>
            </a:r>
          </a:p>
          <a:p>
            <a:pPr marL="285750" indent="-285750" algn="l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600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El personal de FP es un factor de éxito para la FP alemana</a:t>
            </a:r>
            <a:endParaRPr lang="es-ES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Right Arrow 84"/>
          <p:cNvSpPr/>
          <p:nvPr/>
        </p:nvSpPr>
        <p:spPr>
          <a:xfrm>
            <a:off x="455970" y="5609449"/>
            <a:ext cx="616055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4" name="TextBox 3"/>
          <p:cNvSpPr txBox="1"/>
          <p:nvPr/>
        </p:nvSpPr>
        <p:spPr>
          <a:xfrm>
            <a:off x="252958" y="2321585"/>
            <a:ext cx="28718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ES" sz="1600" b="1" i="1" u="none" baseline="0" dirty="0">
                <a:solidFill>
                  <a:schemeClr val="bg1">
                    <a:lumMod val="50000"/>
                  </a:schemeClr>
                </a:solidFill>
              </a:rPr>
              <a:t>Colaboración entre el Estado, la economía y la sociedad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600" b="0" i="1" u="none" baseline="0" dirty="0">
                <a:solidFill>
                  <a:schemeClr val="bg1">
                    <a:lumMod val="50000"/>
                  </a:schemeClr>
                </a:solidFill>
              </a:rPr>
              <a:t>Ej.: Fomento del personal por parte del Estado </a:t>
            </a:r>
            <a:r>
              <a:rPr lang="es-ES" sz="1600" b="0" i="1" baseline="0" dirty="0">
                <a:solidFill>
                  <a:schemeClr val="bg1">
                    <a:lumMod val="50000"/>
                  </a:schemeClr>
                </a:solidFill>
              </a:rPr>
              <a:t>y</a:t>
            </a:r>
            <a:r>
              <a:rPr lang="es-ES" sz="1600" b="0" i="1" u="none" baseline="0" dirty="0">
                <a:solidFill>
                  <a:schemeClr val="bg1">
                    <a:lumMod val="50000"/>
                  </a:schemeClr>
                </a:solidFill>
              </a:rPr>
              <a:t> la economía</a:t>
            </a:r>
          </a:p>
          <a:p>
            <a:pPr marL="742950" lvl="1" indent="-285750" algn="l" rtl="0">
              <a:buFont typeface="Arial" panose="020B0604020202020204" pitchFamily="34" charset="0"/>
              <a:buChar char="•"/>
            </a:pPr>
            <a:endParaRPr lang="es-ES" sz="16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80911" y="2321585"/>
            <a:ext cx="29835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ES" sz="1600" b="1" i="1" u="none" baseline="0">
                <a:solidFill>
                  <a:schemeClr val="bg1">
                    <a:lumMod val="50000"/>
                  </a:schemeClr>
                </a:solidFill>
              </a:rPr>
              <a:t>Institucionalización </a:t>
            </a:r>
          </a:p>
          <a:p>
            <a:pPr algn="l" rtl="0"/>
            <a:r>
              <a:rPr lang="es-ES" sz="1600" b="1" i="1" u="none" baseline="0">
                <a:solidFill>
                  <a:schemeClr val="bg1">
                    <a:lumMod val="50000"/>
                  </a:schemeClr>
                </a:solidFill>
              </a:rPr>
              <a:t>de la investigación y el asesoramiento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600" b="0" i="1" u="none" baseline="0">
                <a:solidFill>
                  <a:schemeClr val="bg1">
                    <a:lumMod val="50000"/>
                  </a:schemeClr>
                </a:solidFill>
              </a:rPr>
              <a:t>Ej.: Investigación y datos sobre personal de FP (cámaras e Insitituto Federal de Formación Profesional)</a:t>
            </a:r>
            <a:endParaRPr lang="es-ES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3800" y="4038163"/>
            <a:ext cx="3250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ES" sz="1600" b="1" i="1" u="none" baseline="0" dirty="0" smtClean="0">
                <a:solidFill>
                  <a:schemeClr val="bg1">
                    <a:lumMod val="50000"/>
                  </a:schemeClr>
                </a:solidFill>
              </a:rPr>
              <a:t>Estándares reconocidos</a:t>
            </a:r>
            <a:endParaRPr lang="es-ES" sz="1600" b="1" i="1" u="none" baseline="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600" b="0" i="1" u="none" baseline="0" dirty="0">
                <a:solidFill>
                  <a:schemeClr val="bg1">
                    <a:lumMod val="50000"/>
                  </a:schemeClr>
                </a:solidFill>
              </a:rPr>
              <a:t>Ej.: Estándares para la capacitación como formador (Reglamento de capacitación formativa)</a:t>
            </a:r>
            <a:endParaRPr lang="es-ES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9356" y="4038163"/>
            <a:ext cx="26722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ES" sz="1600" b="1" i="1" u="none" baseline="0" dirty="0">
                <a:solidFill>
                  <a:schemeClr val="bg1">
                    <a:lumMod val="50000"/>
                  </a:schemeClr>
                </a:solidFill>
              </a:rPr>
              <a:t>Aprendizaje basado en el trabajo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600" b="0" i="1" u="none" baseline="0" dirty="0">
                <a:solidFill>
                  <a:schemeClr val="bg1">
                    <a:lumMod val="50000"/>
                  </a:schemeClr>
                </a:solidFill>
              </a:rPr>
              <a:t>Ej.: Formación del personal </a:t>
            </a:r>
            <a:r>
              <a:rPr lang="es-ES" sz="1600" b="0" i="1" u="none" baseline="0" dirty="0" smtClean="0">
                <a:solidFill>
                  <a:schemeClr val="bg1">
                    <a:lumMod val="50000"/>
                  </a:schemeClr>
                </a:solidFill>
              </a:rPr>
              <a:t>orientada </a:t>
            </a:r>
            <a:r>
              <a:rPr lang="es-ES" sz="1600" b="0" i="1" u="none" baseline="0" dirty="0">
                <a:solidFill>
                  <a:schemeClr val="bg1">
                    <a:lumMod val="50000"/>
                  </a:schemeClr>
                </a:solidFill>
              </a:rPr>
              <a:t>a la práctica</a:t>
            </a:r>
            <a:endParaRPr lang="es-ES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89684" y="1551889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ES" sz="1600" b="1" i="1" u="none" baseline="0">
                <a:solidFill>
                  <a:schemeClr val="tx1">
                    <a:lumMod val="75000"/>
                    <a:lumOff val="25000"/>
                  </a:schemeClr>
                </a:solidFill>
              </a:rPr>
              <a:t>Personal de formación profesional</a:t>
            </a:r>
          </a:p>
          <a:p>
            <a:pPr algn="ctr" rtl="0"/>
            <a:r>
              <a:rPr lang="es-ES" sz="1600" b="0" i="1" u="none" baseline="0">
                <a:solidFill>
                  <a:schemeClr val="tx1">
                    <a:lumMod val="75000"/>
                    <a:lumOff val="25000"/>
                  </a:schemeClr>
                </a:solidFill>
              </a:rPr>
              <a:t>Profesionales muy comprometidos</a:t>
            </a:r>
            <a:endParaRPr lang="es-ES" sz="16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798" y="2276872"/>
            <a:ext cx="2705304" cy="29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4007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-ES" b="1" i="0" u="none" baseline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VI. Información adicional</a:t>
            </a:r>
            <a:endParaRPr lang="es-ES" noProof="0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Inhaltsplatzhalter 4"/>
          <p:cNvSpPr>
            <a:spLocks noGrp="1"/>
          </p:cNvSpPr>
          <p:nvPr>
            <p:ph idx="1"/>
          </p:nvPr>
        </p:nvSpPr>
        <p:spPr>
          <a:xfrm>
            <a:off x="457200" y="1532451"/>
            <a:ext cx="8229600" cy="1104461"/>
          </a:xfrm>
        </p:spPr>
        <p:txBody>
          <a:bodyPr numCol="1">
            <a:noAutofit/>
          </a:bodyPr>
          <a:lstStyle/>
          <a:p>
            <a:pPr marL="0" indent="0" algn="l" rtl="0">
              <a:buNone/>
            </a:pPr>
            <a:r>
              <a:rPr lang="es-ES" sz="1600" b="0" i="0" u="none" baseline="0" dirty="0"/>
              <a:t>Esta presentación, junto con otras presentaciones e informaciones sobre el sistema alemán de FP y la </a:t>
            </a:r>
            <a:r>
              <a:rPr lang="es-ES" sz="1600" b="0" i="0" u="none" baseline="0" dirty="0" smtClean="0"/>
              <a:t>cooperación </a:t>
            </a:r>
            <a:r>
              <a:rPr lang="es-ES" sz="1600" b="0" i="0" u="none" baseline="0" dirty="0"/>
              <a:t>internacional en materia de formación profesional está disponible en nuestra página web: </a:t>
            </a:r>
          </a:p>
          <a:p>
            <a:pPr marL="0" indent="0" algn="l" rtl="0">
              <a:buNone/>
            </a:pPr>
            <a:r>
              <a:rPr lang="es-ES" sz="1400" b="1" dirty="0">
                <a:hlinkClick r:id="rId3"/>
              </a:rPr>
              <a:t/>
            </a:r>
            <a:br>
              <a:rPr lang="es-ES" sz="1400" b="1" dirty="0">
                <a:hlinkClick r:id="rId3"/>
              </a:rPr>
            </a:br>
            <a:r>
              <a:rPr lang="es-ES" sz="1800" b="1" i="0" u="none" baseline="0" dirty="0">
                <a:hlinkClick r:id="rId3"/>
              </a:rPr>
              <a:t>www.govet.international</a:t>
            </a:r>
            <a:endParaRPr lang="es-ES" sz="1800" b="1" noProof="0" dirty="0" smtClean="0"/>
          </a:p>
          <a:p>
            <a:pPr marL="0" indent="0" algn="l" rtl="0">
              <a:buNone/>
            </a:pPr>
            <a:endParaRPr lang="es-ES" sz="1400" b="1" dirty="0"/>
          </a:p>
        </p:txBody>
      </p:sp>
      <p:sp>
        <p:nvSpPr>
          <p:cNvPr id="4" name="Inhaltsplatzhalter 4"/>
          <p:cNvSpPr txBox="1">
            <a:spLocks/>
          </p:cNvSpPr>
          <p:nvPr/>
        </p:nvSpPr>
        <p:spPr>
          <a:xfrm>
            <a:off x="462211" y="3429000"/>
            <a:ext cx="8229600" cy="1872208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Font typeface="Arial" panose="020B0604020202020204" pitchFamily="34" charset="0"/>
              <a:buNone/>
            </a:pPr>
            <a:r>
              <a:rPr lang="es-ES" sz="1400" b="1" i="0" u="none" baseline="0" dirty="0"/>
              <a:t>Fuentes</a:t>
            </a:r>
            <a:endParaRPr lang="es-ES" sz="1400" b="1" dirty="0" smtClean="0"/>
          </a:p>
          <a:p>
            <a:pPr marL="266700" indent="-266700" algn="l" rtl="0"/>
            <a:r>
              <a:rPr lang="es-ES" sz="1400" b="0" i="0" u="none" baseline="0" dirty="0"/>
              <a:t>Informe del Instituto Federal de Formación Profesional (</a:t>
            </a:r>
            <a:r>
              <a:rPr lang="es-ES" sz="1400" b="0" i="0" u="none" baseline="0" dirty="0">
                <a:hlinkClick r:id="rId4"/>
              </a:rPr>
              <a:t>enlace</a:t>
            </a:r>
            <a:r>
              <a:rPr lang="es-ES" sz="1400" b="0" i="0" u="none" baseline="0" dirty="0"/>
              <a:t>)</a:t>
            </a:r>
          </a:p>
          <a:p>
            <a:pPr marL="266700" indent="-266700" algn="l" rtl="0"/>
            <a:r>
              <a:rPr lang="es-ES" sz="1400" b="0" i="0" u="none" baseline="0" dirty="0"/>
              <a:t>Conferencia </a:t>
            </a:r>
            <a:r>
              <a:rPr lang="es-ES" sz="1400" b="0" i="0" u="none" baseline="0" dirty="0" smtClean="0"/>
              <a:t>permanente de </a:t>
            </a:r>
            <a:r>
              <a:rPr lang="es-ES" sz="1400" b="0" i="0" u="none" baseline="0" dirty="0"/>
              <a:t>ministros de cultura (</a:t>
            </a:r>
            <a:r>
              <a:rPr lang="es-ES" sz="1400" b="0" i="0" u="none" baseline="0" dirty="0">
                <a:hlinkClick r:id="rId5"/>
              </a:rPr>
              <a:t>enlace</a:t>
            </a:r>
            <a:r>
              <a:rPr lang="es-ES" sz="1400" b="0" i="0" u="none" baseline="0" dirty="0"/>
              <a:t>)</a:t>
            </a:r>
          </a:p>
          <a:p>
            <a:pPr marL="266700" indent="-266700" algn="l" rtl="0"/>
            <a:r>
              <a:rPr lang="es-ES" sz="1400" b="0" i="0" u="none" baseline="0" dirty="0"/>
              <a:t>Portal del Ministerio </a:t>
            </a:r>
            <a:r>
              <a:rPr lang="es-ES" sz="1400" b="0" i="0" u="none" baseline="0" dirty="0" smtClean="0"/>
              <a:t>Federal de </a:t>
            </a:r>
            <a:r>
              <a:rPr lang="es-ES" sz="1400" b="0" i="0" u="none" baseline="0" dirty="0"/>
              <a:t>Educación e Investigación (</a:t>
            </a:r>
            <a:r>
              <a:rPr lang="es-ES" sz="1400" b="0" i="0" u="none" baseline="0" dirty="0">
                <a:hlinkClick r:id="rId6"/>
              </a:rPr>
              <a:t>enlace</a:t>
            </a:r>
            <a:r>
              <a:rPr lang="es-ES" sz="1400" b="0" i="0" u="none" baseline="0" dirty="0"/>
              <a:t>)</a:t>
            </a:r>
          </a:p>
          <a:p>
            <a:pPr marL="266700" indent="-266700" algn="l" rtl="0"/>
            <a:r>
              <a:rPr lang="es-ES" sz="1400" b="0" i="0" u="none" baseline="0" dirty="0"/>
              <a:t>Estadística de </a:t>
            </a:r>
            <a:r>
              <a:rPr lang="es-ES" sz="1400" b="0" i="0" u="none" baseline="0" dirty="0" err="1"/>
              <a:t>Destatis</a:t>
            </a:r>
            <a:r>
              <a:rPr lang="es-ES" sz="1400" b="0" i="0" u="none" baseline="0" dirty="0"/>
              <a:t> sobre el personal de FP (</a:t>
            </a:r>
            <a:r>
              <a:rPr lang="es-ES" sz="1400" b="0" i="0" u="none" baseline="0" dirty="0">
                <a:hlinkClick r:id="rId7"/>
              </a:rPr>
              <a:t>enlace</a:t>
            </a:r>
            <a:r>
              <a:rPr lang="es-ES" sz="1400" b="0" i="0" u="none" baseline="0" dirty="0"/>
              <a:t>)</a:t>
            </a:r>
          </a:p>
          <a:p>
            <a:pPr marL="0" indent="0" algn="l" rtl="0">
              <a:buNone/>
            </a:pPr>
            <a:endParaRPr lang="es-ES" sz="1400" b="1" dirty="0" smtClean="0"/>
          </a:p>
          <a:p>
            <a:pPr marL="0" indent="0" algn="l" rtl="0">
              <a:buNone/>
            </a:pPr>
            <a:endParaRPr lang="es-ES" sz="1400" b="1" dirty="0"/>
          </a:p>
          <a:p>
            <a:pPr marL="361950" indent="-276225" algn="l" rtl="0">
              <a:buNone/>
            </a:pPr>
            <a:r>
              <a:rPr lang="es-ES" sz="1400" b="1" i="0" u="none" baseline="0" dirty="0"/>
              <a:t>Otra información en Internet</a:t>
            </a:r>
          </a:p>
          <a:p>
            <a:pPr marL="361950" indent="-276225" algn="l" rtl="0"/>
            <a:r>
              <a:rPr lang="es-ES" sz="1400" b="0" i="0" u="none" baseline="0" dirty="0" smtClean="0">
                <a:hlinkClick r:id="rId8"/>
              </a:rPr>
              <a:t>www.lehrer-werden.de</a:t>
            </a:r>
            <a:r>
              <a:rPr lang="es-ES" sz="1400" b="0" i="0" u="none" baseline="0" dirty="0" smtClean="0"/>
              <a:t> </a:t>
            </a:r>
            <a:endParaRPr lang="es-ES" sz="1400" b="1" dirty="0" smtClean="0"/>
          </a:p>
          <a:p>
            <a:pPr marL="361950" indent="-276225" algn="l" rtl="0"/>
            <a:r>
              <a:rPr lang="es-ES" sz="1400" b="0" i="0" u="none" baseline="0" dirty="0">
                <a:hlinkClick r:id="rId9"/>
              </a:rPr>
              <a:t>www.foraus.de</a:t>
            </a:r>
            <a:endParaRPr lang="es-ES" sz="1400" dirty="0" smtClean="0"/>
          </a:p>
          <a:p>
            <a:pPr marL="0" indent="0" algn="l" rtl="0">
              <a:buFont typeface="Arial" panose="020B0604020202020204" pitchFamily="34" charset="0"/>
              <a:buNone/>
            </a:pPr>
            <a:endParaRPr lang="es-ES" sz="1400" b="1" dirty="0" smtClean="0"/>
          </a:p>
          <a:p>
            <a:pPr marL="0" indent="0" algn="l" rtl="0">
              <a:buFont typeface="Arial" panose="020B0604020202020204" pitchFamily="34" charset="0"/>
              <a:buNone/>
            </a:pPr>
            <a:endParaRPr lang="es-ES" sz="1600" dirty="0" smtClean="0"/>
          </a:p>
        </p:txBody>
      </p:sp>
      <p:sp>
        <p:nvSpPr>
          <p:cNvPr id="3" name="Textfeld 2"/>
          <p:cNvSpPr txBox="1"/>
          <p:nvPr/>
        </p:nvSpPr>
        <p:spPr>
          <a:xfrm>
            <a:off x="462211" y="5868561"/>
            <a:ext cx="7638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ES" sz="1400" b="1" i="0" u="none" baseline="0" dirty="0"/>
              <a:t>Contacto en caso de preguntas: </a:t>
            </a:r>
            <a:r>
              <a:rPr lang="es-ES" sz="1400" b="1" i="0" u="none" baseline="0" dirty="0" err="1">
                <a:hlinkClick r:id="rId10"/>
              </a:rPr>
              <a:t>govet@govet.international</a:t>
            </a:r>
            <a:endParaRPr lang="es-ES" sz="1400" b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966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-ES" b="1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Contenido</a:t>
            </a:r>
            <a:endParaRPr lang="es-ES" noProof="0" dirty="0">
              <a:latin typeface="Frutiger 57Cn" panose="020B0500000000000000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1747953"/>
            <a:ext cx="6768752" cy="4489359"/>
          </a:xfrm>
        </p:spPr>
        <p:txBody>
          <a:bodyPr>
            <a:normAutofit lnSpcReduction="10000"/>
          </a:bodyPr>
          <a:lstStyle/>
          <a:p>
            <a:pPr marL="571500" indent="-571500" algn="l" rtl="0">
              <a:spcBef>
                <a:spcPts val="8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s-ES" sz="2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¿Quién trabaja en la formación profesional dual?</a:t>
            </a:r>
            <a:endParaRPr lang="es-ES" sz="2400" noProof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indent="-571500" algn="l" rtl="0">
              <a:spcBef>
                <a:spcPts val="8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s-ES" sz="2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Las tareas en el sistema de formación profesional</a:t>
            </a:r>
            <a:endParaRPr lang="es-E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indent="-571500" algn="l" rtl="0">
              <a:spcBef>
                <a:spcPts val="8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s-ES" sz="2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 empresa como lugar de </a:t>
            </a:r>
            <a:r>
              <a:rPr lang="es-ES" sz="2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aprendizaje - </a:t>
            </a:r>
            <a:r>
              <a:rPr lang="es-ES" sz="2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enfoque: </a:t>
            </a: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 instructor</a:t>
            </a:r>
            <a:endParaRPr lang="es-E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indent="-571500" algn="l" rtl="0">
              <a:spcBef>
                <a:spcPts val="8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s-ES" sz="2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 escuela como lugar de </a:t>
            </a:r>
            <a:r>
              <a:rPr lang="es-ES" sz="2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aprendizaje - </a:t>
            </a:r>
            <a:r>
              <a:rPr lang="es-ES" sz="2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enfoque: </a:t>
            </a: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</a:t>
            </a:r>
            <a:r>
              <a:rPr lang="es-ES" sz="2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2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docente</a:t>
            </a:r>
            <a:endParaRPr lang="es-E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indent="-571500" algn="l" rtl="0">
              <a:spcBef>
                <a:spcPts val="8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s-ES" sz="2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Resumen</a:t>
            </a:r>
            <a:endParaRPr lang="es-E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indent="-571500" algn="l" rtl="0">
              <a:spcBef>
                <a:spcPts val="8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</a:t>
            </a:r>
            <a:r>
              <a:rPr lang="es-ES" sz="2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nformación adicional</a:t>
            </a:r>
            <a:endParaRPr lang="es-ES" sz="2400" noProof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l" rtl="0">
              <a:spcBef>
                <a:spcPts val="800"/>
              </a:spcBef>
              <a:spcAft>
                <a:spcPts val="400"/>
              </a:spcAft>
              <a:buNone/>
            </a:pPr>
            <a:endParaRPr lang="es-ES" sz="2600" noProof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87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feld 24"/>
          <p:cNvSpPr txBox="1"/>
          <p:nvPr/>
        </p:nvSpPr>
        <p:spPr>
          <a:xfrm>
            <a:off x="3059832" y="2492896"/>
            <a:ext cx="295232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spcBef>
                <a:spcPts val="2800"/>
              </a:spcBef>
              <a:spcAft>
                <a:spcPts val="2800"/>
              </a:spcAft>
            </a:pPr>
            <a:r>
              <a:rPr lang="es-ES" b="1" i="0" u="none" baseline="0" dirty="0"/>
              <a:t>Política</a:t>
            </a:r>
            <a:r>
              <a:rPr lang="es-ES" b="0" i="0" u="none" baseline="0" dirty="0"/>
              <a:t> (Gobierno </a:t>
            </a:r>
            <a:r>
              <a:rPr lang="es-ES" b="0" i="0" u="none" baseline="0" dirty="0" smtClean="0"/>
              <a:t>Federal </a:t>
            </a:r>
            <a:r>
              <a:rPr lang="es-ES" b="0" i="0" u="none" baseline="0" dirty="0"/>
              <a:t>y Estados federados)</a:t>
            </a:r>
          </a:p>
          <a:p>
            <a:pPr algn="ctr" rtl="0">
              <a:spcBef>
                <a:spcPts val="2800"/>
              </a:spcBef>
              <a:spcAft>
                <a:spcPts val="2800"/>
              </a:spcAft>
            </a:pPr>
            <a:r>
              <a:rPr lang="es-ES" b="1" i="0" u="none" baseline="0" dirty="0"/>
              <a:t>Tribunal examinador</a:t>
            </a:r>
          </a:p>
          <a:p>
            <a:pPr algn="ctr" rtl="0">
              <a:spcBef>
                <a:spcPts val="2800"/>
              </a:spcBef>
              <a:spcAft>
                <a:spcPts val="2800"/>
              </a:spcAft>
            </a:pPr>
            <a:r>
              <a:rPr lang="es-ES" b="1" i="0" u="none" baseline="0" dirty="0"/>
              <a:t>Título/certificado</a:t>
            </a:r>
          </a:p>
          <a:p>
            <a:pPr algn="ctr" rtl="0">
              <a:spcBef>
                <a:spcPts val="2800"/>
              </a:spcBef>
              <a:spcAft>
                <a:spcPts val="2800"/>
              </a:spcAft>
            </a:pPr>
            <a:r>
              <a:rPr lang="es-ES" b="1" i="0" u="none" baseline="0" dirty="0"/>
              <a:t>Actores sociales </a:t>
            </a:r>
            <a:r>
              <a:rPr lang="es-ES" b="0" i="0" u="none" baseline="0" dirty="0"/>
              <a:t>(sindicatos y patronales</a:t>
            </a:r>
            <a:r>
              <a:rPr lang="es-ES" b="0" i="0" u="none" baseline="0" dirty="0" smtClean="0"/>
              <a:t>)</a:t>
            </a:r>
            <a:endParaRPr lang="es-ES" b="0" i="0" u="none" baseline="0" dirty="0"/>
          </a:p>
        </p:txBody>
      </p:sp>
      <p:sp>
        <p:nvSpPr>
          <p:cNvPr id="4" name="Textfeld 3"/>
          <p:cNvSpPr txBox="1"/>
          <p:nvPr/>
        </p:nvSpPr>
        <p:spPr>
          <a:xfrm>
            <a:off x="5753156" y="1430950"/>
            <a:ext cx="2952328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>
              <a:spcBef>
                <a:spcPts val="3000"/>
              </a:spcBef>
              <a:spcAft>
                <a:spcPts val="3000"/>
              </a:spcAft>
            </a:pPr>
            <a:r>
              <a:rPr lang="es-ES" b="1" i="0" u="none" baseline="0" dirty="0"/>
              <a:t>Docencia</a:t>
            </a:r>
          </a:p>
          <a:p>
            <a:pPr algn="r" rtl="0">
              <a:spcBef>
                <a:spcPts val="3000"/>
              </a:spcBef>
              <a:spcAft>
                <a:spcPts val="3000"/>
              </a:spcAft>
            </a:pPr>
            <a:r>
              <a:rPr lang="es-ES" b="1" i="0" u="none" baseline="0" dirty="0"/>
              <a:t>Jóvenes</a:t>
            </a:r>
          </a:p>
          <a:p>
            <a:pPr algn="r" rtl="0">
              <a:spcBef>
                <a:spcPts val="3000"/>
              </a:spcBef>
              <a:spcAft>
                <a:spcPts val="3000"/>
              </a:spcAft>
            </a:pPr>
            <a:r>
              <a:rPr lang="es-ES" b="1" i="0" u="none" baseline="0" dirty="0" smtClean="0"/>
              <a:t/>
            </a:r>
            <a:br>
              <a:rPr lang="es-ES" b="1" i="0" u="none" baseline="0" dirty="0" smtClean="0"/>
            </a:br>
            <a:r>
              <a:rPr lang="es-ES" b="1" i="0" u="none" baseline="0" dirty="0" smtClean="0"/>
              <a:t>Dirección </a:t>
            </a:r>
            <a:r>
              <a:rPr lang="es-ES" b="1" i="0" u="none" baseline="0" dirty="0"/>
              <a:t>escolar </a:t>
            </a:r>
            <a:endParaRPr lang="es-ES" b="1" dirty="0" smtClean="0"/>
          </a:p>
          <a:p>
            <a:pPr algn="r" rtl="0">
              <a:spcBef>
                <a:spcPts val="3000"/>
              </a:spcBef>
              <a:spcAft>
                <a:spcPts val="3000"/>
              </a:spcAft>
            </a:pPr>
            <a:r>
              <a:rPr lang="es-ES" b="1" i="0" u="none" baseline="0" dirty="0"/>
              <a:t>Docentes en la escuela de FP</a:t>
            </a:r>
          </a:p>
          <a:p>
            <a:pPr algn="r" rtl="0">
              <a:spcBef>
                <a:spcPts val="3000"/>
              </a:spcBef>
              <a:spcAft>
                <a:spcPts val="3000"/>
              </a:spcAft>
            </a:pPr>
            <a:endParaRPr lang="es-ES" b="1" dirty="0" smtClean="0"/>
          </a:p>
        </p:txBody>
      </p:sp>
      <p:sp>
        <p:nvSpPr>
          <p:cNvPr id="17" name="Textfeld 16"/>
          <p:cNvSpPr txBox="1"/>
          <p:nvPr/>
        </p:nvSpPr>
        <p:spPr>
          <a:xfrm>
            <a:off x="395536" y="1484784"/>
            <a:ext cx="366261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spcBef>
                <a:spcPts val="3000"/>
              </a:spcBef>
              <a:spcAft>
                <a:spcPts val="3000"/>
              </a:spcAft>
            </a:pPr>
            <a:r>
              <a:rPr lang="es-ES" b="1" i="0" u="none" baseline="0" dirty="0"/>
              <a:t>Mundo laboral</a:t>
            </a:r>
            <a:endParaRPr lang="es-ES" sz="2900" dirty="0"/>
          </a:p>
          <a:p>
            <a:pPr algn="l" rtl="0">
              <a:spcBef>
                <a:spcPts val="3000"/>
              </a:spcBef>
              <a:spcAft>
                <a:spcPts val="3000"/>
              </a:spcAft>
            </a:pPr>
            <a:r>
              <a:rPr lang="es-ES" b="1" i="0" u="none" baseline="0" dirty="0" smtClean="0"/>
              <a:t>Aprendices/alumnos</a:t>
            </a:r>
            <a:endParaRPr lang="es-ES" sz="1400" dirty="0"/>
          </a:p>
          <a:p>
            <a:pPr algn="l" rtl="0">
              <a:spcBef>
                <a:spcPts val="3000"/>
              </a:spcBef>
              <a:spcAft>
                <a:spcPts val="3000"/>
              </a:spcAft>
            </a:pPr>
            <a:r>
              <a:rPr lang="es-ES" b="1" i="0" u="none" baseline="0" dirty="0" smtClean="0"/>
              <a:t/>
            </a:r>
            <a:br>
              <a:rPr lang="es-ES" b="1" i="0" u="none" baseline="0" dirty="0" smtClean="0"/>
            </a:br>
            <a:r>
              <a:rPr lang="es-ES" b="1" i="0" u="none" baseline="0" dirty="0" smtClean="0"/>
              <a:t>Empleadores</a:t>
            </a:r>
            <a:endParaRPr lang="es-ES" b="1" dirty="0"/>
          </a:p>
          <a:p>
            <a:pPr algn="l" rtl="0">
              <a:spcBef>
                <a:spcPts val="3000"/>
              </a:spcBef>
              <a:spcAft>
                <a:spcPts val="3000"/>
              </a:spcAft>
            </a:pPr>
            <a:r>
              <a:rPr lang="es-ES" b="1" i="0" u="none" baseline="0" dirty="0"/>
              <a:t>Dirección formativa</a:t>
            </a:r>
            <a:endParaRPr lang="es-ES" b="1" dirty="0"/>
          </a:p>
          <a:p>
            <a:pPr algn="l" rtl="0">
              <a:spcBef>
                <a:spcPts val="3000"/>
              </a:spcBef>
              <a:spcAft>
                <a:spcPts val="3000"/>
              </a:spcAft>
            </a:pPr>
            <a:r>
              <a:rPr lang="es-ES" b="1" i="0" u="none" baseline="0" dirty="0"/>
              <a:t>Personal </a:t>
            </a:r>
            <a:r>
              <a:rPr lang="es-ES" b="1" i="0" u="none" baseline="0" dirty="0" smtClean="0"/>
              <a:t>formador/</a:t>
            </a:r>
            <a:br>
              <a:rPr lang="es-ES" b="1" i="0" u="none" baseline="0" dirty="0" smtClean="0"/>
            </a:br>
            <a:r>
              <a:rPr lang="es-ES" b="1" i="0" u="none" baseline="0" dirty="0" smtClean="0"/>
              <a:t>Instructor en </a:t>
            </a:r>
            <a:r>
              <a:rPr lang="es-ES" b="1" i="0" u="none" baseline="0" dirty="0"/>
              <a:t>las </a:t>
            </a:r>
            <a:r>
              <a:rPr lang="es-ES" b="1" i="0" u="none" baseline="0" dirty="0" smtClean="0"/>
              <a:t>empresas</a:t>
            </a:r>
            <a:endParaRPr lang="es-ES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-ES" b="1" i="0" u="none" baseline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VII. Leyenda</a:t>
            </a:r>
            <a:endParaRPr lang="es-ES" noProof="0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5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34" y="5308531"/>
            <a:ext cx="264189" cy="640749"/>
          </a:xfrm>
          <a:prstGeom prst="rect">
            <a:avLst/>
          </a:prstGeom>
        </p:spPr>
      </p:pic>
      <p:pic>
        <p:nvPicPr>
          <p:cNvPr id="6" name="Pictur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344" y="4165583"/>
            <a:ext cx="471170" cy="703577"/>
          </a:xfrm>
          <a:prstGeom prst="rect">
            <a:avLst/>
          </a:prstGeom>
        </p:spPr>
      </p:pic>
      <p:pic>
        <p:nvPicPr>
          <p:cNvPr id="7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994" y="1916832"/>
            <a:ext cx="547170" cy="606611"/>
          </a:xfrm>
          <a:prstGeom prst="rect">
            <a:avLst/>
          </a:prstGeom>
        </p:spPr>
      </p:pic>
      <p:pic>
        <p:nvPicPr>
          <p:cNvPr id="8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539" y="3243615"/>
            <a:ext cx="239181" cy="617433"/>
          </a:xfrm>
          <a:prstGeom prst="rect">
            <a:avLst/>
          </a:prstGeom>
        </p:spPr>
      </p:pic>
      <p:pic>
        <p:nvPicPr>
          <p:cNvPr id="9" name="Picture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3467" y="1938295"/>
            <a:ext cx="239181" cy="626609"/>
          </a:xfrm>
          <a:prstGeom prst="rect">
            <a:avLst/>
          </a:prstGeom>
          <a:ln>
            <a:noFill/>
          </a:ln>
        </p:spPr>
      </p:pic>
      <p:pic>
        <p:nvPicPr>
          <p:cNvPr id="10" name="Picture 2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99" y="1952481"/>
            <a:ext cx="252509" cy="612423"/>
          </a:xfrm>
          <a:prstGeom prst="rect">
            <a:avLst/>
          </a:prstGeom>
          <a:ln>
            <a:noFill/>
          </a:ln>
        </p:spPr>
      </p:pic>
      <p:pic>
        <p:nvPicPr>
          <p:cNvPr id="11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3573" y="3530445"/>
            <a:ext cx="682011" cy="258595"/>
          </a:xfrm>
          <a:prstGeom prst="rect">
            <a:avLst/>
          </a:prstGeom>
        </p:spPr>
      </p:pic>
      <p:pic>
        <p:nvPicPr>
          <p:cNvPr id="16" name="Picture 1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5335835"/>
            <a:ext cx="652747" cy="397421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395536" y="1246284"/>
            <a:ext cx="608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ES" b="1" i="0" u="none" baseline="0">
                <a:solidFill>
                  <a:schemeClr val="tx2">
                    <a:lumMod val="60000"/>
                    <a:lumOff val="40000"/>
                  </a:schemeClr>
                </a:solidFill>
              </a:rPr>
              <a:t>Azul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156" y="5412123"/>
            <a:ext cx="316499" cy="321133"/>
          </a:xfrm>
          <a:prstGeom prst="rect">
            <a:avLst/>
          </a:prstGeom>
        </p:spPr>
      </p:pic>
      <p:pic>
        <p:nvPicPr>
          <p:cNvPr id="22" name="Picture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71022" y="1857057"/>
            <a:ext cx="243777" cy="616890"/>
          </a:xfrm>
          <a:prstGeom prst="rect">
            <a:avLst/>
          </a:prstGeom>
        </p:spPr>
      </p:pic>
      <p:pic>
        <p:nvPicPr>
          <p:cNvPr id="23" name="Picture 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304" y="1871243"/>
            <a:ext cx="269877" cy="621132"/>
          </a:xfrm>
          <a:prstGeom prst="rect">
            <a:avLst/>
          </a:prstGeom>
        </p:spPr>
      </p:pic>
      <p:pic>
        <p:nvPicPr>
          <p:cNvPr id="27" name="Picture 1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221088"/>
            <a:ext cx="350498" cy="499513"/>
          </a:xfrm>
          <a:prstGeom prst="rect">
            <a:avLst/>
          </a:prstGeom>
        </p:spPr>
      </p:pic>
      <p:pic>
        <p:nvPicPr>
          <p:cNvPr id="19" name="Picture 2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387" y="4279494"/>
            <a:ext cx="207850" cy="589666"/>
          </a:xfrm>
          <a:prstGeom prst="rect">
            <a:avLst/>
          </a:prstGeom>
        </p:spPr>
      </p:pic>
      <p:pic>
        <p:nvPicPr>
          <p:cNvPr id="20" name="Picture 4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476" y="3193710"/>
            <a:ext cx="211705" cy="595330"/>
          </a:xfrm>
          <a:prstGeom prst="rect">
            <a:avLst/>
          </a:prstGeom>
        </p:spPr>
      </p:pic>
      <p:sp>
        <p:nvSpPr>
          <p:cNvPr id="24" name="Textfeld 23"/>
          <p:cNvSpPr txBox="1"/>
          <p:nvPr/>
        </p:nvSpPr>
        <p:spPr>
          <a:xfrm>
            <a:off x="8071022" y="1221676"/>
            <a:ext cx="710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ES" b="1" i="0" u="none" baseline="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Rojo</a:t>
            </a:r>
            <a:endParaRPr lang="es-E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2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67544" y="1944065"/>
            <a:ext cx="51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ES" sz="1600" b="1" i="0" u="none" baseline="0">
                <a:solidFill>
                  <a:schemeClr val="bg1">
                    <a:lumMod val="50000"/>
                  </a:schemeClr>
                </a:solidFill>
              </a:rPr>
              <a:t>The one-stop shop for international </a:t>
            </a:r>
          </a:p>
          <a:p>
            <a:pPr algn="l" rtl="0"/>
            <a:r>
              <a:rPr lang="es-ES" sz="1600" b="1" i="0" u="none" baseline="0">
                <a:solidFill>
                  <a:schemeClr val="bg1">
                    <a:lumMod val="50000"/>
                  </a:schemeClr>
                </a:solidFill>
              </a:rPr>
              <a:t>Vocational Education and Training Cooperation </a:t>
            </a:r>
            <a:endParaRPr lang="es-E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0" y="1988840"/>
            <a:ext cx="9144000" cy="2808312"/>
          </a:xfrm>
          <a:prstGeom prst="rect">
            <a:avLst/>
          </a:prstGeom>
          <a:gradFill flip="none" rotWithShape="1">
            <a:gsLst>
              <a:gs pos="74000">
                <a:schemeClr val="accent6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>
              <a:solidFill>
                <a:prstClr val="white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pic>
        <p:nvPicPr>
          <p:cNvPr id="3074" name="Picture 2" descr="C:\Users\Schlich\Desktop\Logo_Go-VET_RGB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286" y="603175"/>
            <a:ext cx="5557428" cy="1169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/>
          <p:cNvSpPr txBox="1"/>
          <p:nvPr/>
        </p:nvSpPr>
        <p:spPr>
          <a:xfrm rot="21136406">
            <a:off x="711813" y="2663897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ES" sz="3200" b="1" i="0" u="none" baseline="0">
                <a:solidFill>
                  <a:schemeClr val="bg1">
                    <a:lumMod val="50000"/>
                  </a:schemeClr>
                </a:solidFill>
                <a:latin typeface="Forte" panose="03060902040502070203" pitchFamily="66" charset="0"/>
              </a:rPr>
              <a:t>The one-stop shop for international </a:t>
            </a:r>
          </a:p>
          <a:p>
            <a:pPr algn="ctr" rtl="0"/>
            <a:r>
              <a:rPr lang="es-ES" sz="3200" b="1" i="0" u="none" baseline="0">
                <a:solidFill>
                  <a:schemeClr val="bg1">
                    <a:lumMod val="50000"/>
                  </a:schemeClr>
                </a:solidFill>
                <a:latin typeface="Forte" panose="03060902040502070203" pitchFamily="66" charset="0"/>
              </a:rPr>
              <a:t>Vocational Education and Training Cooperation </a:t>
            </a:r>
            <a:endParaRPr lang="es-ES" sz="3200" b="1" dirty="0">
              <a:solidFill>
                <a:schemeClr val="bg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827937" y="5336044"/>
            <a:ext cx="5112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ES" sz="1200" b="0" i="0" u="none" baseline="0" dirty="0"/>
              <a:t>GOVET – Oficina central </a:t>
            </a:r>
            <a:r>
              <a:rPr lang="es-ES" sz="1200" b="0" i="0" u="none" baseline="0" dirty="0" smtClean="0"/>
              <a:t>del Gobierno</a:t>
            </a:r>
            <a:r>
              <a:rPr lang="es-ES" sz="1200" b="0" i="0" u="none" dirty="0" smtClean="0"/>
              <a:t> Federal</a:t>
            </a:r>
            <a:r>
              <a:rPr lang="es-ES" sz="1200" dirty="0"/>
              <a:t/>
            </a:r>
            <a:br>
              <a:rPr lang="es-ES" sz="1200" dirty="0"/>
            </a:br>
            <a:r>
              <a:rPr lang="es-ES" sz="1200" b="0" i="0" u="none" baseline="0" dirty="0"/>
              <a:t>para la cooperación internacional en formación profesional</a:t>
            </a:r>
          </a:p>
          <a:p>
            <a:pPr algn="ctr" rtl="0"/>
            <a:r>
              <a:rPr lang="es-ES" sz="1200" b="0" i="0" u="none" baseline="0" dirty="0" smtClean="0"/>
              <a:t>en </a:t>
            </a:r>
            <a:r>
              <a:rPr lang="es-ES" sz="1200" b="0" i="0" u="none" baseline="0" dirty="0"/>
              <a:t>el Instituto Federal de Formación </a:t>
            </a:r>
            <a:r>
              <a:rPr lang="es-ES" sz="1200" b="0" i="0" u="none" baseline="0" dirty="0" smtClean="0"/>
              <a:t>Profesional (BIBB)</a:t>
            </a:r>
            <a:endParaRPr lang="es-ES" sz="1200" b="0" i="0" u="none" baseline="0" dirty="0"/>
          </a:p>
          <a:p>
            <a:pPr algn="ctr" rtl="0"/>
            <a:r>
              <a:rPr lang="es-ES" sz="1200" b="0" i="0" u="none" baseline="0" dirty="0"/>
              <a:t>Robert </a:t>
            </a:r>
            <a:r>
              <a:rPr lang="es-ES" sz="1200" b="0" i="0" u="none" baseline="0" dirty="0" err="1"/>
              <a:t>Schuman-Platz</a:t>
            </a:r>
            <a:r>
              <a:rPr lang="es-ES" sz="1200" b="0" i="0" u="none" baseline="0" dirty="0"/>
              <a:t> 3 </a:t>
            </a:r>
          </a:p>
          <a:p>
            <a:pPr algn="ctr" rtl="0"/>
            <a:r>
              <a:rPr lang="es-ES" sz="1200" b="0" i="0" u="none" baseline="0" dirty="0"/>
              <a:t>53175 Bonn</a:t>
            </a:r>
          </a:p>
          <a:p>
            <a:pPr algn="ctr" rtl="0"/>
            <a:r>
              <a:rPr lang="es-ES" sz="1200" b="0" i="0" u="none" baseline="0" dirty="0"/>
              <a:t>www.govet.international</a:t>
            </a:r>
          </a:p>
          <a:p>
            <a:pPr algn="ctr" rtl="0"/>
            <a:r>
              <a:rPr lang="es-ES" sz="1200" b="0" i="0" u="none" baseline="0" dirty="0" err="1"/>
              <a:t>govet@govet.international</a:t>
            </a:r>
            <a:endParaRPr lang="es-ES" sz="1200" dirty="0" smtClean="0"/>
          </a:p>
          <a:p>
            <a:pPr algn="ctr" rtl="0"/>
            <a:endParaRPr lang="es-ES" sz="1200" dirty="0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496" y="5559962"/>
            <a:ext cx="2160000" cy="670776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09"/>
          <a:stretch/>
        </p:blipFill>
        <p:spPr>
          <a:xfrm>
            <a:off x="35496" y="5230278"/>
            <a:ext cx="1620000" cy="155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26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4568165" y="1764090"/>
            <a:ext cx="3888000" cy="3897158"/>
          </a:xfrm>
          <a:prstGeom prst="rect">
            <a:avLst/>
          </a:prstGeom>
          <a:solidFill>
            <a:schemeClr val="accent2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0" name="Rectangle 19"/>
          <p:cNvSpPr/>
          <p:nvPr/>
        </p:nvSpPr>
        <p:spPr>
          <a:xfrm>
            <a:off x="674043" y="1764089"/>
            <a:ext cx="3888000" cy="3897159"/>
          </a:xfrm>
          <a:prstGeom prst="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 algn="l" rtl="0"/>
            <a:r>
              <a:rPr lang="es-ES" b="1" i="0" u="none" baseline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I. ¿Quién trabaja en la formación profesional dual?</a:t>
            </a:r>
            <a:endParaRPr lang="es-ES" noProof="0" dirty="0">
              <a:latin typeface="Frutiger 57Cn" panose="020B0500000000000000" pitchFamily="34" charset="0"/>
            </a:endParaRPr>
          </a:p>
        </p:txBody>
      </p:sp>
      <p:sp>
        <p:nvSpPr>
          <p:cNvPr id="35" name="Rectangle 9"/>
          <p:cNvSpPr/>
          <p:nvPr/>
        </p:nvSpPr>
        <p:spPr>
          <a:xfrm>
            <a:off x="611560" y="1295650"/>
            <a:ext cx="17605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s-ES" sz="2000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Mundo laboral</a:t>
            </a:r>
            <a:endParaRPr lang="es-ES" sz="2000" b="1" dirty="0" smtClean="0"/>
          </a:p>
        </p:txBody>
      </p:sp>
      <p:sp>
        <p:nvSpPr>
          <p:cNvPr id="21" name="Right Arrow 84"/>
          <p:cNvSpPr/>
          <p:nvPr/>
        </p:nvSpPr>
        <p:spPr>
          <a:xfrm>
            <a:off x="700000" y="5763552"/>
            <a:ext cx="618840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baseline="-25000" dirty="0"/>
          </a:p>
        </p:txBody>
      </p:sp>
      <p:pic>
        <p:nvPicPr>
          <p:cNvPr id="22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841" y="2636912"/>
            <a:ext cx="644874" cy="654316"/>
          </a:xfrm>
          <a:prstGeom prst="rect">
            <a:avLst/>
          </a:prstGeom>
        </p:spPr>
      </p:pic>
      <p:pic>
        <p:nvPicPr>
          <p:cNvPr id="23" name="Picture 2" descr="C:\Users\Lassig\Desktop\Schoo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880" y="2595877"/>
            <a:ext cx="923488" cy="58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82070" y="4189485"/>
            <a:ext cx="497368" cy="1206291"/>
          </a:xfrm>
          <a:prstGeom prst="rect">
            <a:avLst/>
          </a:prstGeom>
        </p:spPr>
      </p:pic>
      <p:pic>
        <p:nvPicPr>
          <p:cNvPr id="26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886" y="4067186"/>
            <a:ext cx="855989" cy="1278208"/>
          </a:xfrm>
          <a:prstGeom prst="rect">
            <a:avLst/>
          </a:prstGeom>
        </p:spPr>
      </p:pic>
      <p:pic>
        <p:nvPicPr>
          <p:cNvPr id="27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170" y="2033021"/>
            <a:ext cx="886726" cy="336217"/>
          </a:xfrm>
          <a:prstGeom prst="rect">
            <a:avLst/>
          </a:prstGeom>
        </p:spPr>
      </p:pic>
      <p:pic>
        <p:nvPicPr>
          <p:cNvPr id="28" name="Pictur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515" y="2993646"/>
            <a:ext cx="312272" cy="806114"/>
          </a:xfrm>
          <a:prstGeom prst="rect">
            <a:avLst/>
          </a:prstGeom>
        </p:spPr>
      </p:pic>
      <p:sp>
        <p:nvSpPr>
          <p:cNvPr id="29" name="Rectangle 9"/>
          <p:cNvSpPr/>
          <p:nvPr/>
        </p:nvSpPr>
        <p:spPr>
          <a:xfrm>
            <a:off x="4499992" y="1277808"/>
            <a:ext cx="37444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s-ES" sz="20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Sistema de educación pública</a:t>
            </a:r>
            <a:endParaRPr lang="es-ES" sz="2000" b="1" dirty="0" smtClean="0"/>
          </a:p>
        </p:txBody>
      </p:sp>
      <p:sp>
        <p:nvSpPr>
          <p:cNvPr id="38" name="Rectangle 37"/>
          <p:cNvSpPr/>
          <p:nvPr/>
        </p:nvSpPr>
        <p:spPr>
          <a:xfrm>
            <a:off x="6191309" y="3180363"/>
            <a:ext cx="18487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Aft>
                <a:spcPts val="300"/>
              </a:spcAft>
            </a:pP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Consejo </a:t>
            </a:r>
            <a:r>
              <a:rPr lang="es-ES" sz="1600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escolar,</a:t>
            </a:r>
            <a:r>
              <a:rPr lang="es-E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Dirección </a:t>
            </a:r>
            <a:r>
              <a:rPr lang="es-ES" sz="1600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escolar,</a:t>
            </a:r>
            <a:r>
              <a:rPr lang="es-E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Administración</a:t>
            </a:r>
          </a:p>
        </p:txBody>
      </p:sp>
      <p:sp>
        <p:nvSpPr>
          <p:cNvPr id="43" name="Rechteck 48"/>
          <p:cNvSpPr/>
          <p:nvPr/>
        </p:nvSpPr>
        <p:spPr>
          <a:xfrm>
            <a:off x="1350508" y="5763552"/>
            <a:ext cx="72530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algn="l" rtl="0">
              <a:buFont typeface="Arial" panose="020B0604020202020204" pitchFamily="34" charset="0"/>
              <a:buChar char="•"/>
            </a:pP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 personal formador trabaja, entre otras cosas, en la formación, la gestión y la coordinación </a:t>
            </a:r>
          </a:p>
          <a:p>
            <a:pPr marL="180975" indent="-180975" algn="l" rtl="0">
              <a:buFont typeface="Arial" panose="020B0604020202020204" pitchFamily="34" charset="0"/>
              <a:buChar char="•"/>
            </a:pP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Mundos duales = personal “dual”</a:t>
            </a:r>
          </a:p>
          <a:p>
            <a:pPr marL="180975" indent="-180975" algn="l" rtl="0">
              <a:buFont typeface="Arial" panose="020B0604020202020204" pitchFamily="34" charset="0"/>
              <a:buChar char="•"/>
            </a:pP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Objetivo común:</a:t>
            </a: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 cualificación de los </a:t>
            </a:r>
            <a:r>
              <a:rPr lang="es-ES" sz="16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aprendices / alumnos</a:t>
            </a:r>
            <a:endParaRPr lang="es-E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>
          <a:xfrm>
            <a:off x="3770387" y="3379896"/>
            <a:ext cx="1584000" cy="1584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pic>
        <p:nvPicPr>
          <p:cNvPr id="44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21684" y="3530987"/>
            <a:ext cx="331140" cy="867523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45" name="Picture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67252" y="3555593"/>
            <a:ext cx="369778" cy="851059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40" name="Rectangle 39"/>
          <p:cNvSpPr/>
          <p:nvPr/>
        </p:nvSpPr>
        <p:spPr>
          <a:xfrm>
            <a:off x="3146692" y="2453987"/>
            <a:ext cx="27569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0">
              <a:spcAft>
                <a:spcPts val="300"/>
              </a:spcAft>
            </a:pP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Los actores sociales, el Estado </a:t>
            </a:r>
            <a:r>
              <a:rPr lang="es-E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 la </a:t>
            </a:r>
            <a:r>
              <a:rPr lang="es-ES" sz="1600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economía</a:t>
            </a:r>
            <a:endParaRPr lang="es-ES" sz="1600" b="1" i="0" u="none" baseline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137479" y="3401239"/>
            <a:ext cx="18149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spcAft>
                <a:spcPts val="300"/>
              </a:spcAft>
            </a:pPr>
            <a:r>
              <a:rPr lang="es-ES" sz="1600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La gerencia,</a:t>
            </a:r>
            <a:r>
              <a:rPr lang="es-ES" sz="1600" b="1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600" b="1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600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la dirección formativa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043608" y="4462095"/>
            <a:ext cx="18212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0">
              <a:spcAft>
                <a:spcPts val="300"/>
              </a:spcAft>
            </a:pP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 personal </a:t>
            </a:r>
            <a:r>
              <a:rPr lang="es-E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formador</a:t>
            </a:r>
            <a:r>
              <a:rPr lang="es-ES" sz="1600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 el lugar de trabajo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156068" y="4725144"/>
            <a:ext cx="22341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spcAft>
                <a:spcPts val="300"/>
              </a:spcAft>
            </a:pP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 personal </a:t>
            </a:r>
            <a:r>
              <a:rPr lang="es-ES" sz="1600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formador</a:t>
            </a:r>
            <a:r>
              <a:rPr lang="es-ES" sz="1600" b="1" i="0" u="non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en</a:t>
            </a:r>
            <a:r>
              <a:rPr lang="es-E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</a:t>
            </a:r>
            <a:r>
              <a:rPr lang="es-ES" sz="1600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</a:t>
            </a: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escuela de FP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581" y="3137371"/>
            <a:ext cx="277169" cy="7863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753" y="3003944"/>
            <a:ext cx="304518" cy="856328"/>
          </a:xfrm>
          <a:prstGeom prst="rect">
            <a:avLst/>
          </a:prstGeom>
        </p:spPr>
      </p:pic>
      <p:sp>
        <p:nvSpPr>
          <p:cNvPr id="31" name="Rectangle 40"/>
          <p:cNvSpPr/>
          <p:nvPr/>
        </p:nvSpPr>
        <p:spPr>
          <a:xfrm>
            <a:off x="3560910" y="4424776"/>
            <a:ext cx="20258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0">
              <a:spcAft>
                <a:spcPts val="300"/>
              </a:spcAft>
            </a:pPr>
            <a:r>
              <a:rPr lang="es-ES" sz="1600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Aprendices/Alumnos</a:t>
            </a:r>
            <a:endParaRPr lang="es-ES" sz="1600" b="1" i="0" u="none" baseline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0" name="Picture 1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339" y="1988848"/>
            <a:ext cx="725651" cy="441808"/>
          </a:xfrm>
          <a:prstGeom prst="rect">
            <a:avLst/>
          </a:prstGeom>
        </p:spPr>
      </p:pic>
      <p:pic>
        <p:nvPicPr>
          <p:cNvPr id="32" name="Picture 1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3389" y="1819376"/>
            <a:ext cx="547170" cy="606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9813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687532" y="3123672"/>
            <a:ext cx="1640017" cy="25423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7" name="Rechteck 6"/>
          <p:cNvSpPr/>
          <p:nvPr/>
        </p:nvSpPr>
        <p:spPr>
          <a:xfrm>
            <a:off x="430243" y="3123672"/>
            <a:ext cx="1795673" cy="25423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 algn="l" rtl="0"/>
            <a:r>
              <a:rPr lang="es-ES" b="1" i="0" u="none" baseline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II. Las tareas del personal del sistema de formación profesional</a:t>
            </a:r>
            <a:endParaRPr lang="es-ES" noProof="0" dirty="0">
              <a:latin typeface="Frutiger 57Cn" panose="020B0500000000000000" pitchFamily="34" charset="0"/>
            </a:endParaRPr>
          </a:p>
        </p:txBody>
      </p:sp>
      <p:sp>
        <p:nvSpPr>
          <p:cNvPr id="21" name="Right Arrow 84"/>
          <p:cNvSpPr/>
          <p:nvPr/>
        </p:nvSpPr>
        <p:spPr>
          <a:xfrm>
            <a:off x="420223" y="5877272"/>
            <a:ext cx="618840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baseline="-25000" dirty="0"/>
          </a:p>
        </p:txBody>
      </p:sp>
      <p:pic>
        <p:nvPicPr>
          <p:cNvPr id="2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40387" y="2292556"/>
            <a:ext cx="286870" cy="695760"/>
          </a:xfrm>
          <a:prstGeom prst="rect">
            <a:avLst/>
          </a:prstGeom>
        </p:spPr>
      </p:pic>
      <p:pic>
        <p:nvPicPr>
          <p:cNvPr id="26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236" y="2227122"/>
            <a:ext cx="507756" cy="758208"/>
          </a:xfrm>
          <a:prstGeom prst="rect">
            <a:avLst/>
          </a:prstGeom>
        </p:spPr>
      </p:pic>
      <p:pic>
        <p:nvPicPr>
          <p:cNvPr id="27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30" y="2458161"/>
            <a:ext cx="886726" cy="336217"/>
          </a:xfrm>
          <a:prstGeom prst="rect">
            <a:avLst/>
          </a:prstGeom>
        </p:spPr>
      </p:pic>
      <p:pic>
        <p:nvPicPr>
          <p:cNvPr id="28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475" y="2305863"/>
            <a:ext cx="268249" cy="692472"/>
          </a:xfrm>
          <a:prstGeom prst="rect">
            <a:avLst/>
          </a:prstGeom>
        </p:spPr>
      </p:pic>
      <p:grpSp>
        <p:nvGrpSpPr>
          <p:cNvPr id="9" name="Gruppieren 8"/>
          <p:cNvGrpSpPr/>
          <p:nvPr/>
        </p:nvGrpSpPr>
        <p:grpSpPr>
          <a:xfrm>
            <a:off x="2563638" y="3111490"/>
            <a:ext cx="3757603" cy="2554546"/>
            <a:chOff x="2563638" y="3232426"/>
            <a:chExt cx="3757603" cy="2554546"/>
          </a:xfrm>
        </p:grpSpPr>
        <p:sp>
          <p:nvSpPr>
            <p:cNvPr id="29" name="Rechteck 28"/>
            <p:cNvSpPr/>
            <p:nvPr/>
          </p:nvSpPr>
          <p:spPr>
            <a:xfrm>
              <a:off x="2563638" y="3244607"/>
              <a:ext cx="3757603" cy="169656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8" name="Rechteck 7"/>
            <p:cNvSpPr/>
            <p:nvPr/>
          </p:nvSpPr>
          <p:spPr>
            <a:xfrm>
              <a:off x="2563638" y="4941168"/>
              <a:ext cx="3757603" cy="84580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563639" y="3232426"/>
              <a:ext cx="3592538" cy="25545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algn="l" rtl="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ES" sz="1400" b="1" i="0" u="none" baseline="0" dirty="0"/>
                <a:t>El </a:t>
              </a:r>
              <a:r>
                <a:rPr lang="es-ES" sz="1400" b="1" i="0" u="none" baseline="0" dirty="0" smtClean="0"/>
                <a:t>instructor en </a:t>
              </a:r>
              <a:r>
                <a:rPr lang="es-ES" sz="1400" b="1" i="0" u="none" baseline="0" dirty="0"/>
                <a:t>la empresa</a:t>
              </a:r>
            </a:p>
            <a:p>
              <a:pPr marL="285750" indent="-285750" algn="l" rtl="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Dirección empresarial/formativa</a:t>
              </a:r>
            </a:p>
            <a:p>
              <a:pPr marL="285750" indent="-285750" algn="l" rtl="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Asesores de FP</a:t>
              </a:r>
              <a:endPara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285750" indent="-285750" algn="l" rtl="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Personal de formación </a:t>
              </a:r>
              <a:r>
                <a:rPr lang="es-ES" sz="1400" b="0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supra-empresarial</a:t>
              </a:r>
              <a:endPara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285750" indent="-285750" algn="l" rtl="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Asesoramiento para la inserción profesional</a:t>
              </a:r>
            </a:p>
            <a:p>
              <a:pPr marL="285750" indent="-285750" algn="l" rtl="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Etc.</a:t>
              </a:r>
              <a:endPara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285750" indent="-285750" algn="l" rtl="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ES" sz="1400" b="1" i="0" u="none" baseline="0" dirty="0" smtClean="0"/>
                <a:t>El docente en la escuela </a:t>
              </a:r>
              <a:endParaRPr lang="es-ES" sz="1400" b="1" i="0" u="none" baseline="0" dirty="0"/>
            </a:p>
            <a:p>
              <a:pPr marL="285750" indent="-285750" algn="l" rtl="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Gestión escolar</a:t>
              </a:r>
            </a:p>
            <a:p>
              <a:pPr marL="285750" indent="-285750" algn="l" rtl="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Etc.</a:t>
              </a:r>
              <a:endPara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43" name="Rechteck 48"/>
          <p:cNvSpPr/>
          <p:nvPr/>
        </p:nvSpPr>
        <p:spPr>
          <a:xfrm>
            <a:off x="1153098" y="5887548"/>
            <a:ext cx="75953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 personal </a:t>
            </a:r>
            <a:r>
              <a:rPr lang="es-ES" sz="1600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actúa como interfaz</a:t>
            </a:r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en </a:t>
            </a:r>
            <a:r>
              <a:rPr lang="es-ES" sz="1600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 </a:t>
            </a: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FP 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 personal </a:t>
            </a: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obtiene asistencia/financiación del </a:t>
            </a:r>
            <a:r>
              <a:rPr lang="es-ES" sz="1600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Estado y sector privado</a:t>
            </a:r>
            <a:endParaRPr lang="es-ES" sz="1600" b="1" i="0" u="none" baseline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</a:t>
            </a:r>
            <a:r>
              <a:rPr lang="es-ES" sz="1600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 personal formador en la empresa y en la </a:t>
            </a:r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escuela tiene un </a:t>
            </a:r>
            <a:r>
              <a:rPr lang="es-E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papel principal </a:t>
            </a:r>
            <a:endParaRPr lang="es-ES" sz="1600" b="1" i="0" u="none" baseline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98520" y="3093776"/>
            <a:ext cx="14262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spcAft>
                <a:spcPts val="300"/>
              </a:spcAft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Representante:</a:t>
            </a:r>
          </a:p>
          <a:p>
            <a:pPr marL="285750" indent="-2857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Empleadores</a:t>
            </a:r>
            <a:endParaRPr lang="es-ES" sz="1400" b="0" i="0" u="none" baseline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Empleados</a:t>
            </a:r>
            <a:endParaRPr lang="es-ES" sz="1400" b="0" i="0" u="none" baseline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Cámaras</a:t>
            </a:r>
          </a:p>
        </p:txBody>
      </p:sp>
      <p:sp>
        <p:nvSpPr>
          <p:cNvPr id="51" name="Pentagon 50"/>
          <p:cNvSpPr/>
          <p:nvPr/>
        </p:nvSpPr>
        <p:spPr>
          <a:xfrm>
            <a:off x="6695238" y="1418628"/>
            <a:ext cx="1981218" cy="677565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400"/>
          </a:p>
        </p:txBody>
      </p:sp>
      <p:sp>
        <p:nvSpPr>
          <p:cNvPr id="46" name="Rectangle 45"/>
          <p:cNvSpPr/>
          <p:nvPr/>
        </p:nvSpPr>
        <p:spPr>
          <a:xfrm>
            <a:off x="6706582" y="1518578"/>
            <a:ext cx="1700892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l" rtl="0">
              <a:spcAft>
                <a:spcPts val="300"/>
              </a:spcAft>
            </a:pPr>
            <a:r>
              <a:rPr lang="es-ES" sz="1400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Tarea: Examinar </a:t>
            </a:r>
            <a:r>
              <a:rPr lang="es-ES" sz="1400" b="1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400" b="1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400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y certificar</a:t>
            </a:r>
          </a:p>
        </p:txBody>
      </p:sp>
      <p:grpSp>
        <p:nvGrpSpPr>
          <p:cNvPr id="3" name="Gruppieren 2"/>
          <p:cNvGrpSpPr/>
          <p:nvPr/>
        </p:nvGrpSpPr>
        <p:grpSpPr>
          <a:xfrm>
            <a:off x="438404" y="1418628"/>
            <a:ext cx="2045364" cy="675377"/>
            <a:chOff x="275869" y="1643759"/>
            <a:chExt cx="2205792" cy="942172"/>
          </a:xfrm>
          <a:solidFill>
            <a:schemeClr val="bg1">
              <a:lumMod val="85000"/>
            </a:schemeClr>
          </a:solidFill>
        </p:grpSpPr>
        <p:sp>
          <p:nvSpPr>
            <p:cNvPr id="5" name="Pentagon 4"/>
            <p:cNvSpPr/>
            <p:nvPr/>
          </p:nvSpPr>
          <p:spPr>
            <a:xfrm>
              <a:off x="275869" y="1643759"/>
              <a:ext cx="2205792" cy="94217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140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14581" y="1756617"/>
              <a:ext cx="1841490" cy="729908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l" rtl="0">
                <a:spcAft>
                  <a:spcPts val="300"/>
                </a:spcAft>
              </a:pPr>
              <a:r>
                <a:rPr lang="es-ES" sz="1400" b="1" i="0" u="none" baseline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Tarea: Desarrollar </a:t>
              </a:r>
              <a:r>
                <a:rPr lang="es-ES" sz="14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/>
              </a:r>
              <a:br>
                <a:rPr lang="es-ES" sz="14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es-ES" sz="1400" b="1" i="0" u="none" baseline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estándares</a:t>
              </a:r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2526636" y="1418628"/>
            <a:ext cx="4024586" cy="683273"/>
            <a:chOff x="2507369" y="1633565"/>
            <a:chExt cx="2869131" cy="942172"/>
          </a:xfrm>
          <a:solidFill>
            <a:schemeClr val="accent6">
              <a:lumMod val="75000"/>
            </a:schemeClr>
          </a:solidFill>
        </p:grpSpPr>
        <p:sp>
          <p:nvSpPr>
            <p:cNvPr id="50" name="Pentagon 49"/>
            <p:cNvSpPr/>
            <p:nvPr/>
          </p:nvSpPr>
          <p:spPr>
            <a:xfrm>
              <a:off x="2507369" y="1633565"/>
              <a:ext cx="2869131" cy="94217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140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584690" y="1740602"/>
              <a:ext cx="2361820" cy="721473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l" rtl="0">
                <a:spcAft>
                  <a:spcPts val="300"/>
                </a:spcAft>
              </a:pPr>
              <a:r>
                <a:rPr lang="es-ES" sz="1400" b="1" i="0" u="none" baseline="0" dirty="0">
                  <a:solidFill>
                    <a:schemeClr val="bg1"/>
                  </a:solidFill>
                </a:rPr>
                <a:t>Tarea: Organizar, </a:t>
              </a:r>
              <a:r>
                <a:rPr lang="es-ES" sz="1400" b="1" i="0" u="none" baseline="0" dirty="0" smtClean="0">
                  <a:solidFill>
                    <a:schemeClr val="bg1"/>
                  </a:solidFill>
                </a:rPr>
                <a:t>implementar</a:t>
              </a:r>
              <a:r>
                <a:rPr lang="es-ES" sz="1400" b="1" i="0" u="none" baseline="0" dirty="0">
                  <a:solidFill>
                    <a:schemeClr val="bg1"/>
                  </a:solidFill>
                </a:rPr>
                <a:t>, asistir en la formación profesional</a:t>
              </a:r>
            </a:p>
          </p:txBody>
        </p:sp>
      </p:grpSp>
      <p:pic>
        <p:nvPicPr>
          <p:cNvPr id="48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941" y="2483990"/>
            <a:ext cx="886726" cy="336217"/>
          </a:xfrm>
          <a:prstGeom prst="rect">
            <a:avLst/>
          </a:prstGeom>
        </p:spPr>
      </p:pic>
      <p:sp>
        <p:nvSpPr>
          <p:cNvPr id="49" name="Rectangle 48"/>
          <p:cNvSpPr/>
          <p:nvPr/>
        </p:nvSpPr>
        <p:spPr>
          <a:xfrm>
            <a:off x="6732240" y="3093776"/>
            <a:ext cx="150073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spcAft>
                <a:spcPts val="300"/>
              </a:spcAft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Representante:</a:t>
            </a:r>
          </a:p>
          <a:p>
            <a:pPr marL="285750" indent="-2857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Empleador</a:t>
            </a:r>
          </a:p>
          <a:p>
            <a:pPr marL="285750" indent="-2857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Empleado</a:t>
            </a:r>
          </a:p>
          <a:p>
            <a:pPr marL="285750" indent="-2857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Escuela de FP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 rtl="0">
              <a:lnSpc>
                <a:spcPct val="150000"/>
              </a:lnSpc>
              <a:spcAft>
                <a:spcPts val="300"/>
              </a:spcAft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Organizado por</a:t>
            </a:r>
          </a:p>
          <a:p>
            <a:pPr marL="285750" indent="-285750" algn="l" rt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Cámaras</a:t>
            </a:r>
          </a:p>
          <a:p>
            <a:pPr algn="l" rtl="0">
              <a:spcAft>
                <a:spcPts val="300"/>
              </a:spcAft>
            </a:pPr>
            <a:endParaRPr lang="es-ES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0" name="Picture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515" y="2233109"/>
            <a:ext cx="277169" cy="786323"/>
          </a:xfrm>
          <a:prstGeom prst="rect">
            <a:avLst/>
          </a:prstGeom>
        </p:spPr>
      </p:pic>
      <p:pic>
        <p:nvPicPr>
          <p:cNvPr id="31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595" y="2249113"/>
            <a:ext cx="261805" cy="73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0615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3" grpId="0"/>
      <p:bldP spid="40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 algn="l" rtl="0"/>
            <a:r>
              <a:rPr lang="es-ES" b="1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II. Las tareas del personal </a:t>
            </a:r>
            <a:r>
              <a:rPr lang="es-ES" b="1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 el </a:t>
            </a:r>
            <a:r>
              <a:rPr lang="es-ES" b="1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sistema de formación profesional</a:t>
            </a:r>
            <a:endParaRPr lang="es-ES" noProof="0" dirty="0">
              <a:latin typeface="Frutiger 57Cn" panose="020B0500000000000000" pitchFamily="34" charset="0"/>
            </a:endParaRPr>
          </a:p>
        </p:txBody>
      </p:sp>
      <p:sp>
        <p:nvSpPr>
          <p:cNvPr id="21" name="Right Arrow 84"/>
          <p:cNvSpPr/>
          <p:nvPr/>
        </p:nvSpPr>
        <p:spPr>
          <a:xfrm>
            <a:off x="395651" y="5776314"/>
            <a:ext cx="618840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baseline="-25000" dirty="0"/>
          </a:p>
        </p:txBody>
      </p:sp>
      <p:pic>
        <p:nvPicPr>
          <p:cNvPr id="22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525" y="2319212"/>
            <a:ext cx="644874" cy="654316"/>
          </a:xfrm>
          <a:prstGeom prst="rect">
            <a:avLst/>
          </a:prstGeom>
        </p:spPr>
      </p:pic>
      <p:pic>
        <p:nvPicPr>
          <p:cNvPr id="23" name="Picture 2" descr="C:\Users\Lassig\Desktop\Schoo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590862"/>
            <a:ext cx="923488" cy="58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21036" y="2224765"/>
            <a:ext cx="411931" cy="999076"/>
          </a:xfrm>
          <a:prstGeom prst="rect">
            <a:avLst/>
          </a:prstGeom>
        </p:spPr>
      </p:pic>
      <p:pic>
        <p:nvPicPr>
          <p:cNvPr id="26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869" y="2026406"/>
            <a:ext cx="806942" cy="1204967"/>
          </a:xfrm>
          <a:prstGeom prst="rect">
            <a:avLst/>
          </a:prstGeom>
        </p:spPr>
      </p:pic>
      <p:sp>
        <p:nvSpPr>
          <p:cNvPr id="43" name="Rechteck 48"/>
          <p:cNvSpPr/>
          <p:nvPr/>
        </p:nvSpPr>
        <p:spPr>
          <a:xfrm>
            <a:off x="1086501" y="5816324"/>
            <a:ext cx="71579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600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División </a:t>
            </a: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tareas:</a:t>
            </a: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en la empresa y en la escuela </a:t>
            </a:r>
            <a:r>
              <a:rPr lang="es-ES" sz="16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participa </a:t>
            </a: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 personal diferente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Enfoque de la presentación:</a:t>
            </a: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“personal formador certificado por el Estado” y personal docente de FP (“docentes de </a:t>
            </a:r>
            <a:r>
              <a:rPr lang="es-ES" sz="16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teoría especializada </a:t>
            </a: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 educación general”)</a:t>
            </a:r>
          </a:p>
        </p:txBody>
      </p:sp>
      <p:sp>
        <p:nvSpPr>
          <p:cNvPr id="33" name="Rechteck 32"/>
          <p:cNvSpPr/>
          <p:nvPr/>
        </p:nvSpPr>
        <p:spPr>
          <a:xfrm>
            <a:off x="395651" y="1159043"/>
            <a:ext cx="79207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2000" b="0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Enfoque: Organizar, </a:t>
            </a:r>
            <a:r>
              <a:rPr lang="es-ES" sz="2000" b="0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implementar </a:t>
            </a:r>
            <a:r>
              <a:rPr lang="es-ES" sz="2000" b="0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y asistir en la formación profesional</a:t>
            </a:r>
          </a:p>
        </p:txBody>
      </p:sp>
      <p:sp>
        <p:nvSpPr>
          <p:cNvPr id="6" name="Rectangle 5"/>
          <p:cNvSpPr/>
          <p:nvPr/>
        </p:nvSpPr>
        <p:spPr>
          <a:xfrm>
            <a:off x="395651" y="3140968"/>
            <a:ext cx="4647373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l" rtl="0">
              <a:spcBef>
                <a:spcPts val="300"/>
              </a:spcBef>
              <a:spcAft>
                <a:spcPts val="300"/>
              </a:spcAft>
            </a:pPr>
            <a:r>
              <a:rPr lang="es-ES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Personal de </a:t>
            </a:r>
            <a:r>
              <a:rPr lang="es-E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FP en la empresa</a:t>
            </a:r>
          </a:p>
          <a:p>
            <a:pPr marL="0" lvl="1" algn="l" rtl="0">
              <a:spcBef>
                <a:spcPts val="300"/>
              </a:spcBef>
              <a:spcAft>
                <a:spcPts val="300"/>
              </a:spcAft>
            </a:pPr>
            <a:r>
              <a:rPr lang="es-ES" sz="1400" b="1" i="0" u="none" baseline="0" dirty="0">
                <a:solidFill>
                  <a:schemeClr val="accent6">
                    <a:lumMod val="75000"/>
                  </a:schemeClr>
                </a:solidFill>
              </a:rPr>
              <a:t>Aprox. 650.000 profesionales certificados de </a:t>
            </a:r>
            <a:r>
              <a:rPr lang="es-ES" sz="1400" b="1" i="0" u="none" baseline="0" dirty="0" smtClean="0">
                <a:solidFill>
                  <a:schemeClr val="accent6">
                    <a:lumMod val="75000"/>
                  </a:schemeClr>
                </a:solidFill>
              </a:rPr>
              <a:t>FP como instructores </a:t>
            </a:r>
            <a:r>
              <a:rPr lang="es-ES" sz="1400" b="1" i="0" u="none" baseline="0" dirty="0">
                <a:solidFill>
                  <a:schemeClr val="accent6">
                    <a:lumMod val="75000"/>
                  </a:schemeClr>
                </a:solidFill>
              </a:rPr>
              <a:t>en </a:t>
            </a:r>
            <a:r>
              <a:rPr lang="es-ES" sz="1400" b="1" i="0" u="none" baseline="0" dirty="0" smtClean="0">
                <a:solidFill>
                  <a:schemeClr val="accent6">
                    <a:lumMod val="75000"/>
                  </a:schemeClr>
                </a:solidFill>
              </a:rPr>
              <a:t>todo </a:t>
            </a:r>
            <a:r>
              <a:rPr lang="es-ES" sz="1400" b="1" i="0" u="none" baseline="0" dirty="0">
                <a:solidFill>
                  <a:schemeClr val="accent6">
                    <a:lumMod val="75000"/>
                  </a:schemeClr>
                </a:solidFill>
              </a:rPr>
              <a:t>el Estado, en los centros autorizados (conforme a la Ley de FP y al Reglamento de capacitación formativa)</a:t>
            </a:r>
            <a:endParaRPr lang="es-ES" sz="14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628650" lvl="2" indent="-171450" algn="l" rtl="0">
              <a:buFont typeface="Arial" panose="020B0604020202020204" pitchFamily="34" charset="0"/>
              <a:buChar char="•"/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 mayoría no forma como actividad principal, </a:t>
            </a: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sino complementaria </a:t>
            </a:r>
            <a:r>
              <a:rPr lang="es-E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lvl="1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Relación personal de </a:t>
            </a: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FP/aprendices: </a:t>
            </a: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1/2</a:t>
            </a:r>
          </a:p>
          <a:p>
            <a:pPr marL="171450" lvl="1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 millones de profesionales de FP (sin certificado o con certificado, pero no registrados en las cámaras)</a:t>
            </a:r>
          </a:p>
        </p:txBody>
      </p:sp>
      <p:sp>
        <p:nvSpPr>
          <p:cNvPr id="7" name="Rectangle 6"/>
          <p:cNvSpPr/>
          <p:nvPr/>
        </p:nvSpPr>
        <p:spPr>
          <a:xfrm>
            <a:off x="5220072" y="3293181"/>
            <a:ext cx="3707553" cy="19697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algn="l" rtl="0">
              <a:spcBef>
                <a:spcPts val="300"/>
              </a:spcBef>
              <a:spcAft>
                <a:spcPts val="300"/>
              </a:spcAft>
            </a:pPr>
            <a:r>
              <a:rPr lang="es-ES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Personal docente</a:t>
            </a:r>
          </a:p>
          <a:p>
            <a:pPr marL="0" lvl="1" algn="l" rtl="0">
              <a:spcBef>
                <a:spcPts val="300"/>
              </a:spcBef>
              <a:spcAft>
                <a:spcPts val="300"/>
              </a:spcAft>
            </a:pPr>
            <a:r>
              <a:rPr lang="es-ES" sz="1400" b="1" i="0" u="none" baseline="0" dirty="0">
                <a:solidFill>
                  <a:schemeClr val="accent6">
                    <a:lumMod val="75000"/>
                  </a:schemeClr>
                </a:solidFill>
              </a:rPr>
              <a:t>Aprox. 42.000 profesionales a tiempo </a:t>
            </a:r>
            <a:r>
              <a:rPr lang="es-ES" sz="1400" b="1" i="0" u="none" baseline="0" dirty="0" smtClean="0">
                <a:solidFill>
                  <a:schemeClr val="accent6">
                    <a:lumMod val="75000"/>
                  </a:schemeClr>
                </a:solidFill>
              </a:rPr>
              <a:t>completo</a:t>
            </a:r>
            <a:br>
              <a:rPr lang="es-ES" sz="1400" b="1" i="0" u="none" baseline="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2014)</a:t>
            </a:r>
          </a:p>
          <a:p>
            <a:pPr marL="628650" lvl="2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Docentes de teoría </a:t>
            </a: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especializada</a:t>
            </a: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 educación general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28650" lvl="2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Docentes de </a:t>
            </a: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práctica especializada</a:t>
            </a:r>
            <a:endParaRPr lang="es-ES" altLang="de-DE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 rt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Relación docentes/alumnos: 1/35 (2014)</a:t>
            </a:r>
          </a:p>
        </p:txBody>
      </p:sp>
      <p:sp>
        <p:nvSpPr>
          <p:cNvPr id="3" name="Rectangle 2"/>
          <p:cNvSpPr/>
          <p:nvPr/>
        </p:nvSpPr>
        <p:spPr>
          <a:xfrm>
            <a:off x="5292080" y="1619508"/>
            <a:ext cx="2160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s-ES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La escuela como lugar de aprendizaje</a:t>
            </a:r>
            <a:endParaRPr lang="es-ES" dirty="0"/>
          </a:p>
        </p:txBody>
      </p:sp>
      <p:sp>
        <p:nvSpPr>
          <p:cNvPr id="18" name="Rectangle 17"/>
          <p:cNvSpPr/>
          <p:nvPr/>
        </p:nvSpPr>
        <p:spPr>
          <a:xfrm>
            <a:off x="395651" y="1619508"/>
            <a:ext cx="1641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s-ES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La empresa como lugar de aprendizaje</a:t>
            </a:r>
            <a:endParaRPr lang="es-ES" dirty="0"/>
          </a:p>
        </p:txBody>
      </p:sp>
      <p:grpSp>
        <p:nvGrpSpPr>
          <p:cNvPr id="19" name="Group 18"/>
          <p:cNvGrpSpPr/>
          <p:nvPr/>
        </p:nvGrpSpPr>
        <p:grpSpPr>
          <a:xfrm>
            <a:off x="3625454" y="1898310"/>
            <a:ext cx="1461157" cy="1461157"/>
            <a:chOff x="3450304" y="3379897"/>
            <a:chExt cx="1461157" cy="1461157"/>
          </a:xfrm>
        </p:grpSpPr>
        <p:sp>
          <p:nvSpPr>
            <p:cNvPr id="20" name="Oval 19"/>
            <p:cNvSpPr/>
            <p:nvPr/>
          </p:nvSpPr>
          <p:spPr>
            <a:xfrm>
              <a:off x="3450304" y="3379897"/>
              <a:ext cx="1461157" cy="146115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pic>
          <p:nvPicPr>
            <p:cNvPr id="24" name="Picture 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835768" y="3648040"/>
              <a:ext cx="331140" cy="867523"/>
            </a:xfrm>
            <a:prstGeom prst="rect">
              <a:avLst/>
            </a:prstGeom>
          </p:spPr>
        </p:pic>
        <p:pic>
          <p:nvPicPr>
            <p:cNvPr id="27" name="Picture 1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181336" y="3664506"/>
              <a:ext cx="369778" cy="8510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428830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 algn="l" rtl="0"/>
            <a:r>
              <a:rPr lang="es-ES" b="1" i="0" u="none" baseline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II. Las tareas del personal del sistema de formación profesional</a:t>
            </a:r>
            <a:endParaRPr lang="es-ES" noProof="0" dirty="0">
              <a:latin typeface="Frutiger 57Cn" panose="020B0500000000000000" pitchFamily="34" charset="0"/>
            </a:endParaRPr>
          </a:p>
        </p:txBody>
      </p:sp>
      <p:sp>
        <p:nvSpPr>
          <p:cNvPr id="21" name="Right Arrow 84"/>
          <p:cNvSpPr/>
          <p:nvPr/>
        </p:nvSpPr>
        <p:spPr>
          <a:xfrm>
            <a:off x="389637" y="5949280"/>
            <a:ext cx="618840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baseline="-25000" dirty="0"/>
          </a:p>
        </p:txBody>
      </p:sp>
      <p:sp>
        <p:nvSpPr>
          <p:cNvPr id="43" name="Rechteck 48"/>
          <p:cNvSpPr/>
          <p:nvPr/>
        </p:nvSpPr>
        <p:spPr>
          <a:xfrm>
            <a:off x="1045552" y="5959973"/>
            <a:ext cx="76931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6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En el sistema de FP dual,</a:t>
            </a:r>
            <a:r>
              <a:rPr lang="es-ES" sz="1600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6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las</a:t>
            </a:r>
            <a:r>
              <a:rPr lang="es-ES" sz="1600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 diferentes tareas</a:t>
            </a:r>
            <a:r>
              <a:rPr lang="es-ES" sz="16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 del personal en los lugares de aprendizaje </a:t>
            </a:r>
            <a:r>
              <a:rPr lang="es-ES" sz="1600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se completan</a:t>
            </a:r>
            <a:r>
              <a:rPr lang="es-ES" sz="16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 en el marco de la </a:t>
            </a:r>
            <a:r>
              <a:rPr lang="es-ES" sz="1600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coordinación de los lugares de aprendizaje</a:t>
            </a:r>
            <a:r>
              <a:rPr lang="es-ES" sz="16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s-E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Rounded Rectangle 96"/>
          <p:cNvSpPr/>
          <p:nvPr/>
        </p:nvSpPr>
        <p:spPr>
          <a:xfrm>
            <a:off x="395651" y="1927923"/>
            <a:ext cx="4630653" cy="35813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rtl="0"/>
            <a:r>
              <a:rPr lang="es-ES" sz="1600" b="1" i="0" u="none" baseline="0" dirty="0" smtClean="0">
                <a:solidFill>
                  <a:schemeClr val="tx1"/>
                </a:solidFill>
              </a:rPr>
              <a:t>Instructores certificados </a:t>
            </a:r>
            <a:r>
              <a:rPr lang="es-ES" sz="1600" b="1" i="0" u="none" baseline="0" dirty="0">
                <a:solidFill>
                  <a:schemeClr val="tx1"/>
                </a:solidFill>
              </a:rPr>
              <a:t>por el Estado</a:t>
            </a:r>
            <a:r>
              <a:rPr lang="es-ES" sz="1600" b="1" dirty="0">
                <a:solidFill>
                  <a:schemeClr val="tx1"/>
                </a:solidFill>
              </a:rPr>
              <a:t/>
            </a:r>
            <a:br>
              <a:rPr lang="es-ES" sz="1600" b="1" dirty="0">
                <a:solidFill>
                  <a:schemeClr val="tx1"/>
                </a:solidFill>
              </a:rPr>
            </a:br>
            <a:r>
              <a:rPr lang="es-ES" sz="1600" b="0" i="1" u="none" baseline="0" dirty="0">
                <a:solidFill>
                  <a:schemeClr val="tx1"/>
                </a:solidFill>
              </a:rPr>
              <a:t>Tareas centrales en la formación en la empresa:</a:t>
            </a:r>
            <a:r>
              <a:rPr lang="es-ES" sz="1600" dirty="0">
                <a:solidFill>
                  <a:schemeClr val="tx1"/>
                </a:solidFill>
              </a:rPr>
              <a:t/>
            </a:r>
            <a:br>
              <a:rPr lang="es-ES" sz="1600" dirty="0">
                <a:solidFill>
                  <a:schemeClr val="tx1"/>
                </a:solidFill>
              </a:rPr>
            </a:br>
            <a:endParaRPr lang="es-ES" sz="1600" dirty="0" smtClean="0">
              <a:solidFill>
                <a:schemeClr val="tx1"/>
              </a:solidFill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400" b="0" i="0" u="none" baseline="0" dirty="0">
                <a:solidFill>
                  <a:schemeClr val="tx1"/>
                </a:solidFill>
              </a:rPr>
              <a:t>Elabora un plan de formación en la empresa basado </a:t>
            </a:r>
            <a:r>
              <a:rPr lang="es-ES" sz="1400" dirty="0">
                <a:solidFill>
                  <a:schemeClr val="tx1"/>
                </a:solidFill>
              </a:rPr>
              <a:t/>
            </a:r>
            <a:br>
              <a:rPr lang="es-ES" sz="1400" dirty="0">
                <a:solidFill>
                  <a:schemeClr val="tx1"/>
                </a:solidFill>
              </a:rPr>
            </a:br>
            <a:r>
              <a:rPr lang="es-ES" sz="1400" b="0" i="0" u="none" baseline="0" dirty="0">
                <a:solidFill>
                  <a:schemeClr val="tx1"/>
                </a:solidFill>
              </a:rPr>
              <a:t>en los estándares formativos (Reglamento de FP)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400" b="0" i="0" u="none" baseline="0" dirty="0">
                <a:solidFill>
                  <a:schemeClr val="tx1"/>
                </a:solidFill>
              </a:rPr>
              <a:t>Transmite capacidades profesionales exhaustivas, conocimientos profesionales y competencias personales (conducta, trabajo en equipo, autonomía, etc.)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400" b="0" i="0" u="none" baseline="0" dirty="0">
                <a:solidFill>
                  <a:schemeClr val="tx1"/>
                </a:solidFill>
              </a:rPr>
              <a:t>Integra a los </a:t>
            </a:r>
            <a:r>
              <a:rPr lang="es-ES" sz="1400" b="0" i="0" u="none" baseline="0" dirty="0" smtClean="0">
                <a:solidFill>
                  <a:schemeClr val="tx1"/>
                </a:solidFill>
              </a:rPr>
              <a:t>aprendices </a:t>
            </a:r>
            <a:r>
              <a:rPr lang="es-ES" sz="1400" b="0" i="0" u="none" baseline="0" dirty="0">
                <a:solidFill>
                  <a:schemeClr val="tx1"/>
                </a:solidFill>
              </a:rPr>
              <a:t>en la empresa y les asiste </a:t>
            </a:r>
            <a:r>
              <a:rPr lang="es-ES" sz="1400" dirty="0">
                <a:solidFill>
                  <a:schemeClr val="tx1"/>
                </a:solidFill>
              </a:rPr>
              <a:t/>
            </a:r>
            <a:br>
              <a:rPr lang="es-ES" sz="1400" dirty="0">
                <a:solidFill>
                  <a:schemeClr val="tx1"/>
                </a:solidFill>
              </a:rPr>
            </a:br>
            <a:r>
              <a:rPr lang="es-ES" sz="1400" b="0" i="0" u="none" baseline="0" dirty="0">
                <a:solidFill>
                  <a:schemeClr val="tx1"/>
                </a:solidFill>
              </a:rPr>
              <a:t>en una posible contratación (reclutamiento)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400" b="0" i="0" u="none" baseline="0" dirty="0" smtClean="0">
                <a:solidFill>
                  <a:schemeClr val="tx1"/>
                </a:solidFill>
              </a:rPr>
              <a:t>Organiza el proceso </a:t>
            </a:r>
            <a:r>
              <a:rPr lang="es-ES" sz="1400" b="0" i="0" u="none" baseline="0" dirty="0">
                <a:solidFill>
                  <a:schemeClr val="tx1"/>
                </a:solidFill>
              </a:rPr>
              <a:t>de formación profesional </a:t>
            </a:r>
            <a:r>
              <a:rPr lang="es-ES" sz="1400" b="0" i="0" u="none" baseline="0" dirty="0" smtClean="0">
                <a:solidFill>
                  <a:schemeClr val="tx1"/>
                </a:solidFill>
              </a:rPr>
              <a:t> </a:t>
            </a:r>
            <a:endParaRPr lang="es-ES" sz="1400" dirty="0">
              <a:solidFill>
                <a:schemeClr val="tx1"/>
              </a:solidFill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es-ES" sz="1400" dirty="0">
              <a:solidFill>
                <a:schemeClr val="tx1"/>
              </a:solidFill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es-ES" sz="1400" dirty="0" smtClean="0">
              <a:solidFill>
                <a:schemeClr val="tx1"/>
              </a:solidFill>
            </a:endParaRPr>
          </a:p>
          <a:p>
            <a:endParaRPr lang="es-ES" sz="1400" dirty="0">
              <a:solidFill>
                <a:schemeClr val="tx1"/>
              </a:solidFill>
            </a:endParaRPr>
          </a:p>
          <a:p>
            <a:endParaRPr lang="es-ES" sz="1400" b="1" dirty="0">
              <a:solidFill>
                <a:schemeClr val="tx1"/>
              </a:solidFill>
            </a:endParaRPr>
          </a:p>
          <a:p>
            <a:endParaRPr lang="es-ES" sz="1400" dirty="0">
              <a:solidFill>
                <a:schemeClr val="tx1"/>
              </a:solidFill>
            </a:endParaRPr>
          </a:p>
          <a:p>
            <a:endParaRPr lang="es-ES" sz="1400" dirty="0">
              <a:solidFill>
                <a:schemeClr val="tx1"/>
              </a:solidFill>
            </a:endParaRPr>
          </a:p>
          <a:p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20" name="Textfeld 76"/>
          <p:cNvSpPr txBox="1"/>
          <p:nvPr/>
        </p:nvSpPr>
        <p:spPr>
          <a:xfrm>
            <a:off x="5026303" y="1923704"/>
            <a:ext cx="3345257" cy="35855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lvl="1" algn="l" rtl="0"/>
            <a:r>
              <a:rPr lang="es-ES" sz="1600" b="1" i="0" u="none" baseline="0"/>
              <a:t>Docentes de teoría y educación general</a:t>
            </a:r>
            <a:r>
              <a:rPr lang="es-ES" sz="1600" b="1"/>
              <a:t/>
            </a:r>
            <a:br>
              <a:rPr lang="es-ES" sz="1600" b="1"/>
            </a:br>
            <a:r>
              <a:rPr lang="es-ES" sz="1600" b="0" i="1" u="none" baseline="0"/>
              <a:t>Tareas centrales en la clase:</a:t>
            </a:r>
          </a:p>
          <a:p>
            <a:pPr marL="0" lvl="1" algn="l" rtl="0"/>
            <a:endParaRPr lang="es-ES" sz="1600" i="1" dirty="0" smtClean="0"/>
          </a:p>
          <a:p>
            <a:pPr marL="285750" lvl="1" indent="-285750" algn="l" rtl="0">
              <a:buFont typeface="Arial" panose="020B0604020202020204" pitchFamily="34" charset="0"/>
              <a:buChar char="•"/>
            </a:pPr>
            <a:r>
              <a:rPr lang="es-ES" sz="1400" b="0" i="0" u="none" baseline="0"/>
              <a:t>Organiza la clase basándose en el plan de estudios marco</a:t>
            </a:r>
            <a:endParaRPr lang="es-ES" sz="1400" dirty="0"/>
          </a:p>
          <a:p>
            <a:pPr marL="285750" lvl="1" indent="-285750" algn="l" rtl="0">
              <a:buFont typeface="Arial" panose="020B0604020202020204" pitchFamily="34" charset="0"/>
              <a:buChar char="•"/>
            </a:pPr>
            <a:r>
              <a:rPr lang="es-ES" sz="1400" b="0" i="0" u="none" baseline="0"/>
              <a:t>Transmite una amplia teoría y bases para la práctica</a:t>
            </a:r>
            <a:endParaRPr lang="es-ES" sz="1400" dirty="0"/>
          </a:p>
          <a:p>
            <a:pPr marL="285750" lvl="1" indent="-285750" algn="l" rtl="0">
              <a:buFont typeface="Arial" panose="020B0604020202020204" pitchFamily="34" charset="0"/>
              <a:buChar char="•"/>
            </a:pPr>
            <a:r>
              <a:rPr lang="es-ES" sz="1400" b="0" i="0" u="none" baseline="0"/>
              <a:t>Transmite conocimientos generales</a:t>
            </a:r>
            <a:endParaRPr lang="es-ES" sz="1400" dirty="0"/>
          </a:p>
          <a:p>
            <a:pPr marL="285750" lvl="1" indent="-285750" algn="l" rtl="0">
              <a:buFont typeface="Arial" panose="020B0604020202020204" pitchFamily="34" charset="0"/>
              <a:buChar char="•"/>
            </a:pPr>
            <a:r>
              <a:rPr lang="es-ES" sz="1400" b="0" i="0" u="none" baseline="0"/>
              <a:t>Transmite competencias personales</a:t>
            </a:r>
            <a:endParaRPr lang="es-ES" sz="1400" dirty="0" smtClean="0"/>
          </a:p>
          <a:p>
            <a:pPr marL="285750" lvl="1" indent="-285750" algn="l" rtl="0">
              <a:buFont typeface="Arial" panose="020B0604020202020204" pitchFamily="34" charset="0"/>
              <a:buChar char="•"/>
            </a:pPr>
            <a:endParaRPr lang="es-ES" sz="1400" dirty="0"/>
          </a:p>
          <a:p>
            <a:pPr marL="285750" lvl="1" indent="-285750" algn="l" rtl="0">
              <a:buFont typeface="Arial" panose="020B0604020202020204" pitchFamily="34" charset="0"/>
              <a:buChar char="•"/>
            </a:pPr>
            <a:endParaRPr lang="es-ES" sz="1400" dirty="0" smtClean="0"/>
          </a:p>
          <a:p>
            <a:pPr marL="285750" lvl="1" indent="-285750" algn="l" rtl="0">
              <a:buFont typeface="Arial" panose="020B0604020202020204" pitchFamily="34" charset="0"/>
              <a:buChar char="•"/>
            </a:pPr>
            <a:endParaRPr lang="es-ES" sz="1400" dirty="0" smtClean="0"/>
          </a:p>
          <a:p>
            <a:pPr marL="285750" lvl="1" indent="-285750" algn="l" rtl="0">
              <a:buFont typeface="Arial" panose="020B0604020202020204" pitchFamily="34" charset="0"/>
              <a:buChar char="•"/>
            </a:pPr>
            <a:endParaRPr lang="es-ES" sz="1400" dirty="0"/>
          </a:p>
          <a:p>
            <a:pPr marL="0" lvl="1" algn="l" rtl="0"/>
            <a:endParaRPr lang="es-ES" sz="1300" kern="0" dirty="0" smtClean="0"/>
          </a:p>
          <a:p>
            <a:pPr marL="0" lvl="1" algn="l" rtl="0"/>
            <a:endParaRPr lang="es-ES" sz="1300" kern="0" dirty="0"/>
          </a:p>
          <a:p>
            <a:pPr marL="0" lvl="1" algn="l" rtl="0"/>
            <a:endParaRPr lang="es-ES" sz="1300" kern="0" dirty="0" smtClean="0"/>
          </a:p>
        </p:txBody>
      </p:sp>
      <p:graphicFrame>
        <p:nvGraphicFramePr>
          <p:cNvPr id="30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521313"/>
              </p:ext>
            </p:extLst>
          </p:nvPr>
        </p:nvGraphicFramePr>
        <p:xfrm>
          <a:off x="395651" y="1573376"/>
          <a:ext cx="7975911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9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9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6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2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06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4304">
                <a:tc>
                  <a:txBody>
                    <a:bodyPr/>
                    <a:lstStyle/>
                    <a:p>
                      <a:pPr algn="l" rtl="0"/>
                      <a:r>
                        <a:rPr lang="es-ES" sz="1400" b="1" i="0" u="none" baseline="0"/>
                        <a:t>Día 1</a:t>
                      </a:r>
                      <a:endParaRPr lang="es-ES" sz="1400" noProof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s-ES" sz="1400" b="1" i="0" u="none" baseline="0"/>
                        <a:t>Día 2</a:t>
                      </a:r>
                      <a:endParaRPr lang="es-ES" sz="1400" noProof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s-ES" sz="1400" b="1" i="0" u="none" baseline="0"/>
                        <a:t>Día 3</a:t>
                      </a:r>
                      <a:endParaRPr lang="es-ES" sz="1400" noProof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s-ES" sz="1400" b="1" i="0" u="none" baseline="0"/>
                        <a:t>Día 4</a:t>
                      </a:r>
                      <a:endParaRPr lang="es-ES" sz="1400" noProof="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s-ES" sz="1400" b="1" i="0" u="none" baseline="0"/>
                        <a:t>Día 5</a:t>
                      </a:r>
                      <a:endParaRPr lang="es-ES" sz="1400" noProof="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6545" y="4543641"/>
            <a:ext cx="340857" cy="826696"/>
          </a:xfrm>
          <a:prstGeom prst="rect">
            <a:avLst/>
          </a:prstGeom>
        </p:spPr>
      </p:pic>
      <p:pic>
        <p:nvPicPr>
          <p:cNvPr id="23" name="Picture 2" descr="C:\Users\Lassig\Desktop\Schoo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407" y="4797446"/>
            <a:ext cx="923488" cy="58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4449891"/>
            <a:ext cx="643519" cy="960935"/>
          </a:xfrm>
          <a:prstGeom prst="rect">
            <a:avLst/>
          </a:prstGeom>
        </p:spPr>
      </p:pic>
      <p:pic>
        <p:nvPicPr>
          <p:cNvPr id="22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099" y="4673730"/>
            <a:ext cx="644874" cy="654316"/>
          </a:xfrm>
          <a:prstGeom prst="rect">
            <a:avLst/>
          </a:prstGeom>
        </p:spPr>
      </p:pic>
      <p:sp>
        <p:nvSpPr>
          <p:cNvPr id="14" name="Rechteck 13"/>
          <p:cNvSpPr/>
          <p:nvPr/>
        </p:nvSpPr>
        <p:spPr>
          <a:xfrm>
            <a:off x="2352452" y="4847000"/>
            <a:ext cx="4019748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s-ES" sz="1400" b="1" i="0" u="none" baseline="0" dirty="0">
                <a:solidFill>
                  <a:schemeClr val="accent6">
                    <a:lumMod val="75000"/>
                  </a:schemeClr>
                </a:solidFill>
              </a:rPr>
              <a:t>Duración de la formación profesional dual</a:t>
            </a:r>
            <a:r>
              <a:rPr lang="es-ES" sz="1400" b="1" i="0" u="none" baseline="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br>
              <a:rPr lang="es-ES" sz="1400" b="1" i="0" u="none" baseline="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s-ES" sz="1400" b="1" i="0" u="none" baseline="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sz="1400" b="1" i="0" u="none" baseline="0" dirty="0">
                <a:solidFill>
                  <a:schemeClr val="accent6">
                    <a:lumMod val="75000"/>
                  </a:schemeClr>
                </a:solidFill>
              </a:rPr>
              <a:t>2 – 3,5 años</a:t>
            </a:r>
            <a:endParaRPr lang="es-ES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9928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ichtungspfeil 75"/>
          <p:cNvSpPr/>
          <p:nvPr/>
        </p:nvSpPr>
        <p:spPr>
          <a:xfrm>
            <a:off x="3288339" y="4317012"/>
            <a:ext cx="1717489" cy="527977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19" name="Richtungspfeil 18"/>
          <p:cNvSpPr/>
          <p:nvPr/>
        </p:nvSpPr>
        <p:spPr>
          <a:xfrm>
            <a:off x="450609" y="4955892"/>
            <a:ext cx="1528987" cy="597573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57" name="Cloud 30"/>
          <p:cNvSpPr/>
          <p:nvPr/>
        </p:nvSpPr>
        <p:spPr>
          <a:xfrm>
            <a:off x="107504" y="2928496"/>
            <a:ext cx="1227838" cy="78890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 algn="l" rtl="0"/>
            <a:r>
              <a:rPr lang="es-ES" b="1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III. La empresa como lugar de </a:t>
            </a:r>
            <a:r>
              <a:rPr lang="es-ES" b="1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aprendizaje</a:t>
            </a:r>
            <a:r>
              <a:rPr lang="es-ES" b="1" i="0" u="non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- </a:t>
            </a:r>
            <a:r>
              <a:rPr lang="es-ES" b="1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enfoque</a:t>
            </a:r>
            <a:r>
              <a:rPr lang="es-ES" b="1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  <a:r>
              <a:rPr lang="es-ES" b="1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El instructor</a:t>
            </a:r>
            <a:endParaRPr lang="es-ES" noProof="0" dirty="0">
              <a:latin typeface="Frutiger 57Cn" panose="020B0500000000000000" pitchFamily="34" charset="0"/>
            </a:endParaRPr>
          </a:p>
        </p:txBody>
      </p:sp>
      <p:pic>
        <p:nvPicPr>
          <p:cNvPr id="11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44" y="1811926"/>
            <a:ext cx="554170" cy="562284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35597" y="3626585"/>
            <a:ext cx="364726" cy="884588"/>
          </a:xfrm>
          <a:prstGeom prst="rect">
            <a:avLst/>
          </a:prstGeom>
        </p:spPr>
      </p:pic>
      <p:sp>
        <p:nvSpPr>
          <p:cNvPr id="21" name="Rechteck 20"/>
          <p:cNvSpPr/>
          <p:nvPr/>
        </p:nvSpPr>
        <p:spPr>
          <a:xfrm>
            <a:off x="1045343" y="5805264"/>
            <a:ext cx="806567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 personal de FP </a:t>
            </a: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combina la capacitación profesional con la cualificación pedagógica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 cualificación suele obtenerse </a:t>
            </a: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paralelamente a la actividad profesional</a:t>
            </a: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(formación continua: duración de varias semanas)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 </a:t>
            </a: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interés de la empresa</a:t>
            </a: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en contar con </a:t>
            </a:r>
            <a:r>
              <a:rPr lang="es-ES" sz="16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Instructores</a:t>
            </a:r>
            <a:r>
              <a:rPr lang="es-ES" sz="1600" b="0" i="0" u="non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6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 </a:t>
            </a: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decisivo</a:t>
            </a:r>
          </a:p>
        </p:txBody>
      </p:sp>
      <p:sp>
        <p:nvSpPr>
          <p:cNvPr id="14" name="Right Arrow 84"/>
          <p:cNvSpPr/>
          <p:nvPr/>
        </p:nvSpPr>
        <p:spPr>
          <a:xfrm>
            <a:off x="450610" y="5836446"/>
            <a:ext cx="616055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0" name="Oval 19"/>
          <p:cNvSpPr/>
          <p:nvPr/>
        </p:nvSpPr>
        <p:spPr>
          <a:xfrm>
            <a:off x="842070" y="3767466"/>
            <a:ext cx="242303" cy="9358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pic>
        <p:nvPicPr>
          <p:cNvPr id="35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298" y="4211049"/>
            <a:ext cx="427976" cy="609930"/>
          </a:xfrm>
          <a:prstGeom prst="rect">
            <a:avLst/>
          </a:prstGeom>
        </p:spPr>
      </p:pic>
      <p:pic>
        <p:nvPicPr>
          <p:cNvPr id="56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32910" y="3940996"/>
            <a:ext cx="377708" cy="869311"/>
          </a:xfrm>
          <a:prstGeom prst="rect">
            <a:avLst/>
          </a:prstGeom>
        </p:spPr>
      </p:pic>
      <p:sp>
        <p:nvSpPr>
          <p:cNvPr id="58" name="Rectangle 4"/>
          <p:cNvSpPr/>
          <p:nvPr/>
        </p:nvSpPr>
        <p:spPr>
          <a:xfrm>
            <a:off x="263640" y="3054582"/>
            <a:ext cx="10827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Aprendo un oficio.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" name="Cloud 30"/>
          <p:cNvSpPr/>
          <p:nvPr/>
        </p:nvSpPr>
        <p:spPr>
          <a:xfrm>
            <a:off x="1331640" y="2251025"/>
            <a:ext cx="2071305" cy="128927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3" name="Rectangle 2"/>
          <p:cNvSpPr/>
          <p:nvPr/>
        </p:nvSpPr>
        <p:spPr>
          <a:xfrm>
            <a:off x="1503411" y="2421988"/>
            <a:ext cx="19319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Ejerzo mi oficio y me gusta transmitir mis conocimientos a los </a:t>
            </a: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jóvenes.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Cloud 30"/>
          <p:cNvSpPr/>
          <p:nvPr/>
        </p:nvSpPr>
        <p:spPr>
          <a:xfrm>
            <a:off x="3419872" y="1556792"/>
            <a:ext cx="3204000" cy="2124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4" name="Rectangle 3"/>
          <p:cNvSpPr/>
          <p:nvPr/>
        </p:nvSpPr>
        <p:spPr>
          <a:xfrm>
            <a:off x="3571014" y="1681534"/>
            <a:ext cx="28362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rtl="0">
              <a:spcBef>
                <a:spcPts val="300"/>
              </a:spcBef>
              <a:spcAft>
                <a:spcPts val="300"/>
              </a:spcAft>
            </a:pP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Me </a:t>
            </a: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formo a nivel </a:t>
            </a: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pedagógico</a:t>
            </a: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obtengo el certificado oficial de formador (Reglamento de capacitación formativa) por medio de un examen en un centro autorizado y presto formación como </a:t>
            </a: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</a:t>
            </a:r>
            <a:b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actividad </a:t>
            </a: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secundaria</a:t>
            </a: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por </a:t>
            </a: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encargo de mi empresa.</a:t>
            </a:r>
            <a:endParaRPr lang="es-ES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7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098" y="3563332"/>
            <a:ext cx="427976" cy="609930"/>
          </a:xfrm>
          <a:prstGeom prst="rect">
            <a:avLst/>
          </a:prstGeom>
        </p:spPr>
      </p:pic>
      <p:sp>
        <p:nvSpPr>
          <p:cNvPr id="71" name="Oval 19"/>
          <p:cNvSpPr/>
          <p:nvPr/>
        </p:nvSpPr>
        <p:spPr>
          <a:xfrm>
            <a:off x="5775446" y="3645024"/>
            <a:ext cx="242303" cy="9358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72" name="Oval 19"/>
          <p:cNvSpPr/>
          <p:nvPr/>
        </p:nvSpPr>
        <p:spPr>
          <a:xfrm>
            <a:off x="2529497" y="3623450"/>
            <a:ext cx="242303" cy="9358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16" name="Rechteck 15"/>
          <p:cNvSpPr/>
          <p:nvPr/>
        </p:nvSpPr>
        <p:spPr>
          <a:xfrm>
            <a:off x="3278933" y="4335487"/>
            <a:ext cx="16764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1400" b="1" i="0" u="none" baseline="0" dirty="0">
                <a:solidFill>
                  <a:schemeClr val="bg1"/>
                </a:solidFill>
              </a:rPr>
              <a:t>Formación continua y examinación</a:t>
            </a:r>
            <a:endParaRPr lang="es-ES" sz="1400" b="1" dirty="0">
              <a:solidFill>
                <a:schemeClr val="bg1"/>
              </a:solidFill>
            </a:endParaRPr>
          </a:p>
        </p:txBody>
      </p:sp>
      <p:sp>
        <p:nvSpPr>
          <p:cNvPr id="75" name="Richtungspfeil 74"/>
          <p:cNvSpPr/>
          <p:nvPr/>
        </p:nvSpPr>
        <p:spPr>
          <a:xfrm>
            <a:off x="2096508" y="4909239"/>
            <a:ext cx="4758530" cy="644225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78" name="Richtungspfeil 77"/>
          <p:cNvSpPr/>
          <p:nvPr/>
        </p:nvSpPr>
        <p:spPr>
          <a:xfrm>
            <a:off x="5112789" y="4691521"/>
            <a:ext cx="3231688" cy="860603"/>
          </a:xfrm>
          <a:prstGeom prst="homePlate">
            <a:avLst>
              <a:gd name="adj" fmla="val 22189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70" name="Rectangle 4"/>
          <p:cNvSpPr/>
          <p:nvPr/>
        </p:nvSpPr>
        <p:spPr>
          <a:xfrm>
            <a:off x="5242871" y="4680375"/>
            <a:ext cx="28648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i="0" u="none" baseline="0" dirty="0">
                <a:solidFill>
                  <a:schemeClr val="bg1"/>
                </a:solidFill>
              </a:rPr>
              <a:t>La actividad del </a:t>
            </a:r>
            <a:r>
              <a:rPr lang="es-ES" sz="1600" b="1" dirty="0" smtClean="0">
                <a:solidFill>
                  <a:schemeClr val="bg1"/>
                </a:solidFill>
              </a:rPr>
              <a:t>Instructor</a:t>
            </a:r>
            <a:r>
              <a:rPr lang="es-ES" sz="1600" b="1" i="0" u="none" baseline="0" dirty="0" smtClean="0">
                <a:solidFill>
                  <a:schemeClr val="bg1"/>
                </a:solidFill>
              </a:rPr>
              <a:t> </a:t>
            </a:r>
            <a:endParaRPr lang="es-ES" sz="1600" b="1" dirty="0">
              <a:solidFill>
                <a:schemeClr val="bg1"/>
              </a:solidFill>
            </a:endParaRPr>
          </a:p>
        </p:txBody>
      </p:sp>
      <p:sp>
        <p:nvSpPr>
          <p:cNvPr id="36" name="Cloud 30"/>
          <p:cNvSpPr/>
          <p:nvPr/>
        </p:nvSpPr>
        <p:spPr>
          <a:xfrm>
            <a:off x="6504854" y="1372608"/>
            <a:ext cx="2387625" cy="133882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37" name="Rectangle 36"/>
          <p:cNvSpPr/>
          <p:nvPr/>
        </p:nvSpPr>
        <p:spPr>
          <a:xfrm>
            <a:off x="6745119" y="1523126"/>
            <a:ext cx="214736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5725" algn="l" rtl="0">
              <a:spcBef>
                <a:spcPts val="300"/>
              </a:spcBef>
              <a:spcAft>
                <a:spcPts val="300"/>
              </a:spcAft>
            </a:pP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Como</a:t>
            </a:r>
            <a:r>
              <a:rPr lang="es-ES" sz="1400" b="0" i="0" u="non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formo a otros, </a:t>
            </a:r>
            <a:b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sigo </a:t>
            </a: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evolucionando y </a:t>
            </a: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mejoro </a:t>
            </a: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mis perspectivas profesionales.</a:t>
            </a:r>
          </a:p>
        </p:txBody>
      </p:sp>
      <p:sp>
        <p:nvSpPr>
          <p:cNvPr id="38" name="Oval 19"/>
          <p:cNvSpPr/>
          <p:nvPr/>
        </p:nvSpPr>
        <p:spPr>
          <a:xfrm>
            <a:off x="8018193" y="2759354"/>
            <a:ext cx="242303" cy="9358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7" name="Rectangle 6"/>
          <p:cNvSpPr/>
          <p:nvPr/>
        </p:nvSpPr>
        <p:spPr>
          <a:xfrm>
            <a:off x="6515386" y="1738908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s-ES" sz="1600" b="1" i="0" u="none" baseline="0">
                <a:solidFill>
                  <a:schemeClr val="bg1"/>
                </a:solidFill>
              </a:rPr>
              <a:t>4</a:t>
            </a:r>
            <a:endParaRPr lang="es-ES" sz="1600" dirty="0"/>
          </a:p>
        </p:txBody>
      </p:sp>
      <p:sp>
        <p:nvSpPr>
          <p:cNvPr id="40" name="Rectangle 39"/>
          <p:cNvSpPr/>
          <p:nvPr/>
        </p:nvSpPr>
        <p:spPr>
          <a:xfrm>
            <a:off x="1331640" y="2730406"/>
            <a:ext cx="654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i="0" u="none" baseline="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07504" y="3162454"/>
            <a:ext cx="654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i="0" u="none" baseline="0" dirty="0">
                <a:solidFill>
                  <a:schemeClr val="bg1"/>
                </a:solidFill>
              </a:rPr>
              <a:t>1</a:t>
            </a:r>
            <a:endParaRPr lang="es-ES" sz="1600" b="1" dirty="0">
              <a:solidFill>
                <a:schemeClr val="bg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419872" y="2442374"/>
            <a:ext cx="654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i="0" u="none" baseline="0" dirty="0">
                <a:solidFill>
                  <a:schemeClr val="bg1"/>
                </a:solidFill>
              </a:rPr>
              <a:t>3</a:t>
            </a:r>
            <a:endParaRPr lang="es-ES" sz="1600" b="1" dirty="0">
              <a:solidFill>
                <a:schemeClr val="bg1"/>
              </a:solidFill>
            </a:endParaRPr>
          </a:p>
        </p:txBody>
      </p:sp>
      <p:sp>
        <p:nvSpPr>
          <p:cNvPr id="69" name="Rectangle 4"/>
          <p:cNvSpPr/>
          <p:nvPr/>
        </p:nvSpPr>
        <p:spPr>
          <a:xfrm>
            <a:off x="2215060" y="4941168"/>
            <a:ext cx="34744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i="0" u="none" baseline="0">
                <a:solidFill>
                  <a:schemeClr val="bg1"/>
                </a:solidFill>
              </a:rPr>
              <a:t>El trabajo en la empresa </a:t>
            </a:r>
            <a:r>
              <a:rPr lang="es-ES" sz="1600" b="1">
                <a:solidFill>
                  <a:schemeClr val="bg1"/>
                </a:solidFill>
              </a:rPr>
              <a:t/>
            </a:r>
            <a:br>
              <a:rPr lang="es-ES" sz="1600" b="1">
                <a:solidFill>
                  <a:schemeClr val="bg1"/>
                </a:solidFill>
              </a:rPr>
            </a:br>
            <a:r>
              <a:rPr lang="es-ES" sz="1600" b="0" i="0" u="none" baseline="0">
                <a:solidFill>
                  <a:schemeClr val="bg1"/>
                </a:solidFill>
              </a:rPr>
              <a:t>(incl. tareas de formación informales)</a:t>
            </a:r>
            <a:endParaRPr lang="es-ES" sz="1600" dirty="0">
              <a:solidFill>
                <a:schemeClr val="bg1"/>
              </a:solidFill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6486357" y="3979310"/>
            <a:ext cx="2179140" cy="601690"/>
            <a:chOff x="7707110" y="4738640"/>
            <a:chExt cx="1293799" cy="601690"/>
          </a:xfrm>
        </p:grpSpPr>
        <p:sp>
          <p:nvSpPr>
            <p:cNvPr id="77" name="Richtungspfeil 76"/>
            <p:cNvSpPr/>
            <p:nvPr/>
          </p:nvSpPr>
          <p:spPr>
            <a:xfrm>
              <a:off x="7731122" y="4751343"/>
              <a:ext cx="1155190" cy="588987"/>
            </a:xfrm>
            <a:prstGeom prst="homePlate">
              <a:avLst>
                <a:gd name="adj" fmla="val 27448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42" name="Rectangle 4"/>
            <p:cNvSpPr/>
            <p:nvPr/>
          </p:nvSpPr>
          <p:spPr>
            <a:xfrm>
              <a:off x="7707110" y="4738640"/>
              <a:ext cx="1293799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sz="1600" b="0" i="0" u="none" baseline="0">
                  <a:solidFill>
                    <a:schemeClr val="bg1"/>
                  </a:solidFill>
                </a:rPr>
                <a:t>La formación como profesión principal</a:t>
              </a:r>
              <a:endParaRPr lang="es-ES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5034102" y="4277178"/>
            <a:ext cx="0" cy="59109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ieren 9"/>
          <p:cNvGrpSpPr/>
          <p:nvPr/>
        </p:nvGrpSpPr>
        <p:grpSpPr>
          <a:xfrm>
            <a:off x="6816020" y="3281304"/>
            <a:ext cx="2701682" cy="633493"/>
            <a:chOff x="6306245" y="3090105"/>
            <a:chExt cx="2701682" cy="633493"/>
          </a:xfrm>
        </p:grpSpPr>
        <p:sp>
          <p:nvSpPr>
            <p:cNvPr id="43" name="Richtungspfeil 42"/>
            <p:cNvSpPr/>
            <p:nvPr/>
          </p:nvSpPr>
          <p:spPr>
            <a:xfrm>
              <a:off x="6306245" y="3090105"/>
              <a:ext cx="2270866" cy="633493"/>
            </a:xfrm>
            <a:prstGeom prst="homePlate">
              <a:avLst>
                <a:gd name="adj" fmla="val 27448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44" name="Rectangle 4"/>
            <p:cNvSpPr/>
            <p:nvPr/>
          </p:nvSpPr>
          <p:spPr>
            <a:xfrm>
              <a:off x="6306600" y="3101042"/>
              <a:ext cx="2701327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sz="1600" b="0" i="0" u="none" baseline="0">
                  <a:solidFill>
                    <a:schemeClr val="bg1"/>
                  </a:solidFill>
                </a:rPr>
                <a:t>Tareas directivas </a:t>
              </a:r>
              <a:r>
                <a:rPr lang="es-ES" sz="1600">
                  <a:solidFill>
                    <a:schemeClr val="bg1"/>
                  </a:solidFill>
                </a:rPr>
                <a:t/>
              </a:r>
              <a:br>
                <a:rPr lang="es-ES" sz="1600">
                  <a:solidFill>
                    <a:schemeClr val="bg1"/>
                  </a:solidFill>
                </a:rPr>
              </a:br>
              <a:r>
                <a:rPr lang="es-ES" sz="1600" b="0" i="0" u="none" baseline="0">
                  <a:solidFill>
                    <a:schemeClr val="bg1"/>
                  </a:solidFill>
                </a:rPr>
                <a:t>(p. ej.: dirección formativa)</a:t>
              </a:r>
              <a:endParaRPr lang="es-E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450610" y="4933905"/>
            <a:ext cx="1532920" cy="320773"/>
            <a:chOff x="522734" y="4933905"/>
            <a:chExt cx="1532920" cy="320773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3" name="Gleichschenkliges Dreieck 12"/>
            <p:cNvSpPr/>
            <p:nvPr/>
          </p:nvSpPr>
          <p:spPr>
            <a:xfrm>
              <a:off x="1462245" y="4933905"/>
              <a:ext cx="593409" cy="320773"/>
            </a:xfrm>
            <a:prstGeom prst="triangle">
              <a:avLst>
                <a:gd name="adj" fmla="val 4712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15" name="Rechteck 14"/>
            <p:cNvSpPr/>
            <p:nvPr/>
          </p:nvSpPr>
          <p:spPr>
            <a:xfrm>
              <a:off x="522734" y="4933905"/>
              <a:ext cx="1226275" cy="32077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</p:grpSp>
      <p:sp>
        <p:nvSpPr>
          <p:cNvPr id="5" name="Rectangle 4"/>
          <p:cNvSpPr/>
          <p:nvPr/>
        </p:nvSpPr>
        <p:spPr>
          <a:xfrm>
            <a:off x="538777" y="4941168"/>
            <a:ext cx="13489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i="0" u="none" baseline="0">
                <a:solidFill>
                  <a:schemeClr val="bg1"/>
                </a:solidFill>
              </a:rPr>
              <a:t>FP dual</a:t>
            </a:r>
            <a:r>
              <a:rPr lang="es-ES" sz="1600" b="1">
                <a:solidFill>
                  <a:schemeClr val="bg1"/>
                </a:solidFill>
              </a:rPr>
              <a:t/>
            </a:r>
            <a:br>
              <a:rPr lang="es-ES" sz="1600" b="1">
                <a:solidFill>
                  <a:schemeClr val="bg1"/>
                </a:solidFill>
              </a:rPr>
            </a:br>
            <a:r>
              <a:rPr lang="es-ES" sz="1600" b="0" i="0" u="none" baseline="0">
                <a:solidFill>
                  <a:schemeClr val="bg1"/>
                </a:solidFill>
              </a:rPr>
              <a:t>(2-3,5 años)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47" name="Rectangle 4"/>
          <p:cNvSpPr/>
          <p:nvPr/>
        </p:nvSpPr>
        <p:spPr>
          <a:xfrm>
            <a:off x="5754155" y="5187389"/>
            <a:ext cx="26437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0" i="0" u="none" baseline="0">
                <a:solidFill>
                  <a:schemeClr val="bg1"/>
                </a:solidFill>
              </a:rPr>
              <a:t>Posibilidades de formación continua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323528" y="1228690"/>
            <a:ext cx="79207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2000" b="0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Como </a:t>
            </a:r>
            <a:r>
              <a:rPr lang="es-ES" sz="2000" b="0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obtener el certificado oficial de 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i</a:t>
            </a:r>
            <a:r>
              <a:rPr lang="es-ES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nstructor</a:t>
            </a:r>
            <a:r>
              <a:rPr lang="es-ES" sz="2000" b="0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: </a:t>
            </a:r>
            <a:r>
              <a:rPr lang="es-ES" sz="2000" b="0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una de las vías posibles</a:t>
            </a:r>
            <a:endParaRPr lang="es-ES" sz="2000" dirty="0"/>
          </a:p>
        </p:txBody>
      </p:sp>
      <p:pic>
        <p:nvPicPr>
          <p:cNvPr id="61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24738" y="3563332"/>
            <a:ext cx="364726" cy="8845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987" y="2304134"/>
            <a:ext cx="321020" cy="91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914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21" grpId="0"/>
      <p:bldP spid="14" grpId="0" animBg="1"/>
      <p:bldP spid="59" grpId="0" animBg="1"/>
      <p:bldP spid="3" grpId="0"/>
      <p:bldP spid="60" grpId="0" animBg="1"/>
      <p:bldP spid="4" grpId="0"/>
      <p:bldP spid="71" grpId="0" animBg="1"/>
      <p:bldP spid="72" grpId="0" animBg="1"/>
      <p:bldP spid="16" grpId="0"/>
      <p:bldP spid="75" grpId="0" animBg="1"/>
      <p:bldP spid="78" grpId="0" animBg="1"/>
      <p:bldP spid="70" grpId="0"/>
      <p:bldP spid="36" grpId="0" animBg="1"/>
      <p:bldP spid="37" grpId="0"/>
      <p:bldP spid="38" grpId="0" animBg="1"/>
      <p:bldP spid="7" grpId="0"/>
      <p:bldP spid="40" grpId="0"/>
      <p:bldP spid="51" grpId="0"/>
      <p:bldP spid="69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loud 33"/>
          <p:cNvSpPr/>
          <p:nvPr/>
        </p:nvSpPr>
        <p:spPr>
          <a:xfrm>
            <a:off x="5919016" y="2862582"/>
            <a:ext cx="2772914" cy="101142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36" name="Cloud 35"/>
          <p:cNvSpPr/>
          <p:nvPr/>
        </p:nvSpPr>
        <p:spPr>
          <a:xfrm>
            <a:off x="818780" y="4309284"/>
            <a:ext cx="2880000" cy="1188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 algn="l" rtl="0"/>
            <a:r>
              <a:rPr lang="es-ES" b="1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III. La empresa como lugar de </a:t>
            </a:r>
            <a:r>
              <a:rPr lang="es-ES" b="1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aprendizaje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</a:t>
            </a:r>
            <a:r>
              <a:rPr lang="es-ES" b="1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El</a:t>
            </a:r>
            <a:r>
              <a:rPr lang="es-ES" b="1" i="0" u="non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instructor</a:t>
            </a:r>
            <a:endParaRPr lang="es-ES" noProof="0" dirty="0">
              <a:latin typeface="Frutiger 57Cn" panose="020B0500000000000000" pitchFamily="34" charset="0"/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395652" y="1159043"/>
            <a:ext cx="79207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2000" b="0" i="0" u="none" baseline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Tareas centrales: un ejemplo</a:t>
            </a:r>
            <a:endParaRPr lang="es-ES" sz="2000" dirty="0"/>
          </a:p>
        </p:txBody>
      </p:sp>
      <p:pic>
        <p:nvPicPr>
          <p:cNvPr id="11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68" y="1811926"/>
            <a:ext cx="554170" cy="562284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31086" y="3304527"/>
            <a:ext cx="538523" cy="1306108"/>
          </a:xfrm>
          <a:prstGeom prst="rect">
            <a:avLst/>
          </a:prstGeom>
        </p:spPr>
      </p:pic>
      <p:sp>
        <p:nvSpPr>
          <p:cNvPr id="21" name="Rechteck 20"/>
          <p:cNvSpPr/>
          <p:nvPr/>
        </p:nvSpPr>
        <p:spPr>
          <a:xfrm>
            <a:off x="1090302" y="5784821"/>
            <a:ext cx="805369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 </a:t>
            </a:r>
            <a:r>
              <a:rPr lang="es-ES" sz="16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Instructor</a:t>
            </a:r>
            <a:r>
              <a:rPr lang="es-ES" sz="1600" b="0" i="0" u="non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6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 </a:t>
            </a: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las empresas se compone en primera línea por </a:t>
            </a: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personal técnico que a su vez forma</a:t>
            </a: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(la mayoría a tiempo parcial)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Las tareas de formación se orientan en gran medida a las </a:t>
            </a: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exigencias de la empresa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Normalmente, las tareas </a:t>
            </a: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sobrepasan la labor formativa</a:t>
            </a:r>
          </a:p>
        </p:txBody>
      </p:sp>
      <p:sp>
        <p:nvSpPr>
          <p:cNvPr id="14" name="Right Arrow 84"/>
          <p:cNvSpPr/>
          <p:nvPr/>
        </p:nvSpPr>
        <p:spPr>
          <a:xfrm>
            <a:off x="423259" y="5748653"/>
            <a:ext cx="616055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18" name="Oval 17"/>
          <p:cNvSpPr/>
          <p:nvPr/>
        </p:nvSpPr>
        <p:spPr>
          <a:xfrm>
            <a:off x="3939686" y="2954695"/>
            <a:ext cx="106671" cy="5908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0" name="Oval 19"/>
          <p:cNvSpPr/>
          <p:nvPr/>
        </p:nvSpPr>
        <p:spPr>
          <a:xfrm>
            <a:off x="3686943" y="2732034"/>
            <a:ext cx="242303" cy="9358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2" name="Cloud 21"/>
          <p:cNvSpPr/>
          <p:nvPr/>
        </p:nvSpPr>
        <p:spPr>
          <a:xfrm>
            <a:off x="1720990" y="1527211"/>
            <a:ext cx="3877925" cy="101505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3" name="Rectangle 2"/>
          <p:cNvSpPr/>
          <p:nvPr/>
        </p:nvSpPr>
        <p:spPr>
          <a:xfrm>
            <a:off x="2091771" y="1643345"/>
            <a:ext cx="329840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400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Trabajo como técnico de mecatrónica de vehículos en mi empresa de automoción y enseño mi profesión a los jóvenes.</a:t>
            </a:r>
            <a:endParaRPr lang="es-ES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Cloud 27"/>
          <p:cNvSpPr/>
          <p:nvPr/>
        </p:nvSpPr>
        <p:spPr>
          <a:xfrm>
            <a:off x="5725383" y="1527211"/>
            <a:ext cx="3167097" cy="110476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32" name="Rectangle 31"/>
          <p:cNvSpPr/>
          <p:nvPr/>
        </p:nvSpPr>
        <p:spPr>
          <a:xfrm>
            <a:off x="6075877" y="1646191"/>
            <a:ext cx="297608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Enseño al </a:t>
            </a: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aprendiz </a:t>
            </a: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cómo funciona </a:t>
            </a: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 </a:t>
            </a: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empresa. Lo integro en el equipo y lo socializo.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3" name="Cloud 42"/>
          <p:cNvSpPr/>
          <p:nvPr/>
        </p:nvSpPr>
        <p:spPr>
          <a:xfrm>
            <a:off x="569535" y="2984235"/>
            <a:ext cx="3116724" cy="109818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46" name="Rectangle 45"/>
          <p:cNvSpPr/>
          <p:nvPr/>
        </p:nvSpPr>
        <p:spPr>
          <a:xfrm>
            <a:off x="1883022" y="1947776"/>
            <a:ext cx="6547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b="1" i="0" u="none" baseline="0">
                <a:solidFill>
                  <a:schemeClr val="bg1"/>
                </a:solidFill>
              </a:rPr>
              <a:t>1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784510" y="1860900"/>
            <a:ext cx="6547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b="1" i="0" u="none" baseline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075668" y="3216248"/>
            <a:ext cx="6547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b="1" i="0" u="none" baseline="0">
                <a:solidFill>
                  <a:schemeClr val="bg1"/>
                </a:solidFill>
              </a:rPr>
              <a:t>3</a:t>
            </a:r>
          </a:p>
        </p:txBody>
      </p:sp>
      <p:grpSp>
        <p:nvGrpSpPr>
          <p:cNvPr id="5" name="Gruppieren 4"/>
          <p:cNvGrpSpPr/>
          <p:nvPr/>
        </p:nvGrpSpPr>
        <p:grpSpPr>
          <a:xfrm>
            <a:off x="5686278" y="3933056"/>
            <a:ext cx="3206202" cy="1947565"/>
            <a:chOff x="5508104" y="4241667"/>
            <a:chExt cx="3206202" cy="1702712"/>
          </a:xfrm>
        </p:grpSpPr>
        <p:sp>
          <p:nvSpPr>
            <p:cNvPr id="38" name="Cloud 37"/>
            <p:cNvSpPr/>
            <p:nvPr/>
          </p:nvSpPr>
          <p:spPr>
            <a:xfrm>
              <a:off x="5508104" y="4428096"/>
              <a:ext cx="3005652" cy="108682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613032" y="4241667"/>
              <a:ext cx="3101274" cy="1702712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Dejo que los </a:t>
              </a:r>
              <a:r>
                <a:rPr lang="es-ES" sz="1400" b="0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aprendices </a:t>
              </a: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experimentados </a:t>
              </a:r>
              <a:r>
                <a:rPr lang="es-ES" sz="1400" b="0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vayan </a:t>
              </a: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reparando los vehículos de forma cada vez más autónoma y les ayudo.</a:t>
              </a:r>
              <a:endPara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591659" y="4760404"/>
              <a:ext cx="654713" cy="454057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b="1" i="0" u="none" baseline="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30" name="Rectangle 29"/>
          <p:cNvSpPr/>
          <p:nvPr/>
        </p:nvSpPr>
        <p:spPr>
          <a:xfrm>
            <a:off x="971600" y="4419109"/>
            <a:ext cx="25847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ts val="300"/>
              </a:spcBef>
              <a:spcAft>
                <a:spcPts val="300"/>
              </a:spcAft>
            </a:pP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Planifico </a:t>
            </a: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 desarrollo la </a:t>
            </a: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formación por mi cuenta, </a:t>
            </a: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basándome en los estándares </a:t>
            </a: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específicos para esta profesión. 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91461" y="2980353"/>
            <a:ext cx="24004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Explico a los </a:t>
            </a:r>
            <a:r>
              <a:rPr lang="es-ES" sz="14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aprendices</a:t>
            </a:r>
            <a:r>
              <a:rPr lang="es-ES" sz="14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p.ej., cómo funciona un vehículo, y les enseño cómo se repara.	 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69535" y="3331674"/>
            <a:ext cx="6547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b="1" i="0" u="none" baseline="0">
                <a:solidFill>
                  <a:schemeClr val="bg1"/>
                </a:solidFill>
              </a:rPr>
              <a:t>6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27584" y="4653136"/>
            <a:ext cx="4282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b="1" i="0" u="none" baseline="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265106" y="2783521"/>
            <a:ext cx="16854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Instructor</a:t>
            </a:r>
            <a:r>
              <a:rPr lang="es-ES" sz="1600" b="1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certificado</a:t>
            </a:r>
            <a:endParaRPr lang="es-ES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6535" y="3609645"/>
            <a:ext cx="1324611" cy="8727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48433" y="3153679"/>
            <a:ext cx="291527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4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Estoy en contacto con mis superiores, los padres, las cámaras, las escuelas de FP y las agencias de trabajo.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15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21" grpId="0"/>
      <p:bldP spid="14" grpId="0" animBg="1"/>
      <p:bldP spid="28" grpId="0" animBg="1"/>
      <p:bldP spid="32" grpId="0"/>
      <p:bldP spid="43" grpId="0" animBg="1"/>
      <p:bldP spid="47" grpId="0"/>
      <p:bldP spid="49" grpId="0"/>
      <p:bldP spid="30" grpId="0"/>
      <p:bldP spid="4" grpId="0"/>
      <p:bldP spid="51" grpId="0"/>
      <p:bldP spid="52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 algn="l" rtl="0"/>
            <a:r>
              <a:rPr lang="es-ES" b="1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III. La empresa como lugar de </a:t>
            </a:r>
            <a:r>
              <a:rPr lang="es-ES" b="1" i="0" u="none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aprendizaje - El instructor</a:t>
            </a:r>
            <a:endParaRPr lang="es-ES" noProof="0" dirty="0">
              <a:latin typeface="Frutiger 57Cn" panose="020B0500000000000000" pitchFamily="34" charset="0"/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395652" y="1159043"/>
            <a:ext cx="44109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2000" b="0" i="0" u="none" baseline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¿Por qué es importante para las empresas?</a:t>
            </a:r>
            <a:endParaRPr lang="es-ES" sz="2000" dirty="0"/>
          </a:p>
        </p:txBody>
      </p:sp>
      <p:pic>
        <p:nvPicPr>
          <p:cNvPr id="11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98" y="1826896"/>
            <a:ext cx="554170" cy="562284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99575" y="5502404"/>
            <a:ext cx="481149" cy="1166956"/>
          </a:xfrm>
          <a:prstGeom prst="rect">
            <a:avLst/>
          </a:prstGeom>
        </p:spPr>
      </p:pic>
      <p:sp>
        <p:nvSpPr>
          <p:cNvPr id="21" name="Rechteck 20"/>
          <p:cNvSpPr/>
          <p:nvPr/>
        </p:nvSpPr>
        <p:spPr>
          <a:xfrm>
            <a:off x="1578466" y="5517232"/>
            <a:ext cx="74580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 </a:t>
            </a:r>
            <a:r>
              <a:rPr lang="es-ES" sz="1600" b="0" i="0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Instructor certificado </a:t>
            </a: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por el Estado es importante para las empresas: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las empresas quieren </a:t>
            </a: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obtener y asegurarse nuevos profesionales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reforzar a sus profesionales con </a:t>
            </a: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competencias adicionales</a:t>
            </a: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(pedagógicas), crear </a:t>
            </a: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incentivos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s-ES" sz="1600" b="1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poder formar</a:t>
            </a:r>
            <a:r>
              <a:rPr lang="es-ES" sz="1600" b="0" i="0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en el sistema de formación profesional dual</a:t>
            </a:r>
            <a:endParaRPr lang="es-ES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722377" y="3239991"/>
            <a:ext cx="106671" cy="5908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0" name="Oval 19"/>
          <p:cNvSpPr/>
          <p:nvPr/>
        </p:nvSpPr>
        <p:spPr>
          <a:xfrm>
            <a:off x="2400724" y="3055263"/>
            <a:ext cx="242303" cy="9358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068" y="3364733"/>
            <a:ext cx="605314" cy="1562586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3205281" y="2961256"/>
            <a:ext cx="16854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s-ES" sz="1600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El empresario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819017" y="1484784"/>
            <a:ext cx="3705358" cy="1644610"/>
            <a:chOff x="887949" y="1693137"/>
            <a:chExt cx="3705358" cy="1355760"/>
          </a:xfrm>
        </p:grpSpPr>
        <p:sp>
          <p:nvSpPr>
            <p:cNvPr id="22" name="Cloud 21"/>
            <p:cNvSpPr/>
            <p:nvPr/>
          </p:nvSpPr>
          <p:spPr>
            <a:xfrm>
              <a:off x="1099215" y="1882936"/>
              <a:ext cx="3189731" cy="101425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87949" y="1693137"/>
              <a:ext cx="3705358" cy="1355760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sz="1400" b="1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         Mi </a:t>
              </a:r>
              <a:r>
                <a:rPr lang="es-ES" sz="1400" b="1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empresa forma, </a:t>
              </a:r>
              <a:r>
                <a:rPr lang="es-ES" sz="1400" b="1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/>
              </a:r>
              <a:br>
                <a:rPr lang="es-ES" sz="1400" b="1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es-ES" sz="1400" b="1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porque </a:t>
              </a:r>
              <a:r>
                <a:rPr lang="es-ES" sz="1400" b="1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de esta manera encuentro empleados </a:t>
              </a:r>
              <a:r>
                <a:rPr lang="es-ES" sz="1400" b="1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competentes </a:t>
              </a:r>
              <a:r>
                <a:rPr lang="es-ES" sz="1400" b="1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y los conservo: un </a:t>
              </a:r>
              <a:r>
                <a:rPr lang="es-ES" sz="1400" b="1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   </a:t>
              </a:r>
              <a:br>
                <a:rPr lang="es-ES" sz="1400" b="1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es-ES" sz="1400" b="1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 factor </a:t>
              </a:r>
              <a:r>
                <a:rPr lang="es-ES" sz="1400" b="1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de éxito fundamental.</a:t>
              </a:r>
              <a:endParaRPr lang="es-ES" sz="1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043959" y="2111719"/>
              <a:ext cx="654713" cy="51935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b="1" i="0" u="none" baseline="0">
                  <a:solidFill>
                    <a:schemeClr val="bg1"/>
                  </a:solidFill>
                </a:rPr>
                <a:t>1</a:t>
              </a:r>
              <a:endParaRPr lang="es-E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4879082" y="1196752"/>
            <a:ext cx="4354916" cy="1947565"/>
            <a:chOff x="4879082" y="1196752"/>
            <a:chExt cx="4354916" cy="1947565"/>
          </a:xfrm>
        </p:grpSpPr>
        <p:sp>
          <p:nvSpPr>
            <p:cNvPr id="28" name="Cloud 27"/>
            <p:cNvSpPr/>
            <p:nvPr/>
          </p:nvSpPr>
          <p:spPr>
            <a:xfrm>
              <a:off x="5029940" y="1495440"/>
              <a:ext cx="3718524" cy="154706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3" name="Rectangle 2"/>
            <p:cNvSpPr/>
            <p:nvPr/>
          </p:nvSpPr>
          <p:spPr>
            <a:xfrm>
              <a:off x="4879082" y="1196752"/>
              <a:ext cx="4354916" cy="1947565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sz="1400" b="0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        Para </a:t>
              </a: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que mi </a:t>
              </a:r>
              <a:r>
                <a:rPr lang="es-ES" sz="1400" b="0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empresa</a:t>
              </a:r>
              <a:br>
                <a:rPr lang="es-ES" sz="1400" b="0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es-ES" sz="1400" b="0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pueda </a:t>
              </a: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formar </a:t>
              </a:r>
              <a:r>
                <a:rPr lang="es-ES" sz="1400" b="0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en </a:t>
              </a: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el sistema dual, debe estar certificada oficialmente como empresa formadora. Uno de los requisitos: </a:t>
              </a:r>
              <a:r>
                <a:rPr lang="es-ES" sz="1400" b="0" i="0" u="none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Instructor certificado </a:t>
              </a: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por el Estado (Ley de FP).</a:t>
              </a:r>
              <a:endPara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070676" y="1999777"/>
              <a:ext cx="654713" cy="51935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b="1" i="0" u="none" baseline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6" name="Gruppieren 5"/>
          <p:cNvGrpSpPr/>
          <p:nvPr/>
        </p:nvGrpSpPr>
        <p:grpSpPr>
          <a:xfrm>
            <a:off x="4210489" y="3140968"/>
            <a:ext cx="5095987" cy="1341656"/>
            <a:chOff x="5182193" y="3112853"/>
            <a:chExt cx="4211960" cy="1341656"/>
          </a:xfrm>
        </p:grpSpPr>
        <p:sp>
          <p:nvSpPr>
            <p:cNvPr id="36" name="Cloud 35"/>
            <p:cNvSpPr/>
            <p:nvPr/>
          </p:nvSpPr>
          <p:spPr>
            <a:xfrm>
              <a:off x="5496838" y="3137935"/>
              <a:ext cx="3260724" cy="122717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480959" y="3491943"/>
              <a:ext cx="654713" cy="51935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b="1" i="0" u="none" baseline="0">
                  <a:solidFill>
                    <a:schemeClr val="bg1"/>
                  </a:solidFill>
                </a:rPr>
                <a:t>3</a:t>
              </a:r>
              <a:endParaRPr lang="es-ES" b="1" dirty="0">
                <a:solidFill>
                  <a:schemeClr val="bg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182193" y="3112853"/>
              <a:ext cx="4211960" cy="1341656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Mis profesionales ya forman a otros empleados de manera informal, pero necesitan una cualificación mejor para la formación oficial.</a:t>
              </a:r>
              <a:endPara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8" name="Gruppieren 7"/>
          <p:cNvGrpSpPr/>
          <p:nvPr/>
        </p:nvGrpSpPr>
        <p:grpSpPr>
          <a:xfrm>
            <a:off x="323528" y="3481365"/>
            <a:ext cx="3212540" cy="1747835"/>
            <a:chOff x="104829" y="3168669"/>
            <a:chExt cx="3743517" cy="2109711"/>
          </a:xfrm>
        </p:grpSpPr>
        <p:sp>
          <p:nvSpPr>
            <p:cNvPr id="31" name="Cloud 30"/>
            <p:cNvSpPr/>
            <p:nvPr/>
          </p:nvSpPr>
          <p:spPr>
            <a:xfrm>
              <a:off x="109871" y="3410572"/>
              <a:ext cx="3246550" cy="186780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92033" y="3168669"/>
              <a:ext cx="3656313" cy="210971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Mi empresa forma </a:t>
              </a:r>
              <a:r>
                <a:rPr lang="es-E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/>
              </a:r>
              <a:br>
                <a:rPr lang="es-E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es-ES" sz="1400" b="0" i="0" u="none" baseline="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en el sistema dual. Los empleados tienen mejores opciones de seguir desarrollándose profesionalmente.</a:t>
              </a:r>
              <a:endPara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04829" y="3869697"/>
              <a:ext cx="654713" cy="51935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b="1" i="0" u="none" baseline="0">
                  <a:solidFill>
                    <a:schemeClr val="bg1"/>
                  </a:solidFill>
                </a:rPr>
                <a:t>5</a:t>
              </a:r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4126619" y="4337390"/>
            <a:ext cx="3901765" cy="1341656"/>
            <a:chOff x="4946777" y="4320032"/>
            <a:chExt cx="3901765" cy="1341656"/>
          </a:xfrm>
        </p:grpSpPr>
        <p:sp>
          <p:nvSpPr>
            <p:cNvPr id="38" name="Cloud 37"/>
            <p:cNvSpPr/>
            <p:nvPr/>
          </p:nvSpPr>
          <p:spPr>
            <a:xfrm>
              <a:off x="4951202" y="4465474"/>
              <a:ext cx="3437316" cy="107491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946777" y="4320032"/>
              <a:ext cx="3901765" cy="1341656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sz="1400" b="0" i="0" u="none" baseline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Facilito que mis profesionales obtengan una formación continua y se examinen en las cámaras para ser formadores</a:t>
              </a:r>
              <a:endPara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951202" y="4731184"/>
              <a:ext cx="654713" cy="51935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spcBef>
                  <a:spcPts val="300"/>
                </a:spcBef>
                <a:spcAft>
                  <a:spcPts val="300"/>
                </a:spcAft>
              </a:pPr>
              <a:r>
                <a:rPr lang="es-ES" b="1" i="0" u="none" baseline="0">
                  <a:solidFill>
                    <a:schemeClr val="bg1"/>
                  </a:solidFill>
                </a:rPr>
                <a:t>4</a:t>
              </a:r>
              <a:endParaRPr lang="es-ES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55029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theme/theme1.xml><?xml version="1.0" encoding="utf-8"?>
<a:theme xmlns:a="http://schemas.openxmlformats.org/drawingml/2006/main" name="Larissa">
  <a:themeElements>
    <a:clrScheme name="Benutzerdefiniert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6851B"/>
      </a:hlink>
      <a:folHlink>
        <a:srgbClr val="595959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3916</Words>
  <Application>Microsoft Office PowerPoint</Application>
  <PresentationFormat>Bildschirmpräsentation (4:3)</PresentationFormat>
  <Paragraphs>516</Paragraphs>
  <Slides>21</Slides>
  <Notes>21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8" baseType="lpstr">
      <vt:lpstr>.VnArial Narrow</vt:lpstr>
      <vt:lpstr>Arial</vt:lpstr>
      <vt:lpstr>Arial Narrow</vt:lpstr>
      <vt:lpstr>Calibri</vt:lpstr>
      <vt:lpstr>Forte</vt:lpstr>
      <vt:lpstr>Frutiger 57Cn</vt:lpstr>
      <vt:lpstr>Larissa</vt:lpstr>
      <vt:lpstr>El personal formador en la empresa y la escuela de FP El pilar fundamental de la formación dual </vt:lpstr>
      <vt:lpstr>Contenido</vt:lpstr>
      <vt:lpstr>I. ¿Quién trabaja en la formación profesional dual?</vt:lpstr>
      <vt:lpstr>II. Las tareas del personal del sistema de formación profesional</vt:lpstr>
      <vt:lpstr>II. Las tareas del personal en el sistema de formación profesional</vt:lpstr>
      <vt:lpstr>II. Las tareas del personal del sistema de formación profesional</vt:lpstr>
      <vt:lpstr>III. La empresa como lugar de aprendizaje - enfoque: El instructor</vt:lpstr>
      <vt:lpstr>III. La empresa como lugar de aprendizaje - El instructor</vt:lpstr>
      <vt:lpstr>III. La empresa como lugar de aprendizaje - El instructor</vt:lpstr>
      <vt:lpstr>III. La empresa como lugar de aprendizaje - El instructor</vt:lpstr>
      <vt:lpstr>IV. La escuela de FP como lugar de aprendizaje - enfoque: El docente</vt:lpstr>
      <vt:lpstr>IV. La escuela de FP como lugar de aprendizaje - El docente</vt:lpstr>
      <vt:lpstr>IV. La escuela de FP como lugar de aprendizaje - El docente</vt:lpstr>
      <vt:lpstr>IV. La escuela de FP como lugar de aprendizaje – El docente de especialización técnica y educación general</vt:lpstr>
      <vt:lpstr>V. Resumen</vt:lpstr>
      <vt:lpstr>V. Resumen</vt:lpstr>
      <vt:lpstr>V. Resumen</vt:lpstr>
      <vt:lpstr>VI. Conclusión: el personal de FP como factor de éxito</vt:lpstr>
      <vt:lpstr>VI. Información adicional</vt:lpstr>
      <vt:lpstr>VII. Leyenda</vt:lpstr>
      <vt:lpstr>PowerPoint-Präsentation</vt:lpstr>
    </vt:vector>
  </TitlesOfParts>
  <Company>BiBB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Schlich, Thorsten</dc:creator>
  <cp:lastModifiedBy>Schlich, Thorsten</cp:lastModifiedBy>
  <cp:revision>1215</cp:revision>
  <cp:lastPrinted>2016-02-29T08:05:28Z</cp:lastPrinted>
  <dcterms:created xsi:type="dcterms:W3CDTF">2014-03-13T13:47:18Z</dcterms:created>
  <dcterms:modified xsi:type="dcterms:W3CDTF">2019-11-11T12:58:32Z</dcterms:modified>
</cp:coreProperties>
</file>